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74" r:id="rId7"/>
    <p:sldId id="278" r:id="rId8"/>
    <p:sldId id="275" r:id="rId9"/>
    <p:sldId id="276" r:id="rId10"/>
    <p:sldId id="277" r:id="rId11"/>
    <p:sldId id="279" r:id="rId12"/>
    <p:sldId id="280" r:id="rId13"/>
    <p:sldId id="264" r:id="rId14"/>
    <p:sldId id="266" r:id="rId15"/>
    <p:sldId id="258" r:id="rId16"/>
    <p:sldId id="267" r:id="rId17"/>
    <p:sldId id="268" r:id="rId18"/>
    <p:sldId id="282" r:id="rId19"/>
    <p:sldId id="283" r:id="rId20"/>
    <p:sldId id="272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90000"/>
    <a:srgbClr val="FF0000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 showOutlineIcons="0" horzBarState="maximized">
    <p:restoredLeft sz="32787"/>
    <p:restoredTop sz="90929"/>
  </p:normalViewPr>
  <p:slideViewPr>
    <p:cSldViewPr snapToGrid="0" showGuides="1">
      <p:cViewPr>
        <p:scale>
          <a:sx n="100" d="100"/>
          <a:sy n="100" d="100"/>
        </p:scale>
        <p:origin x="-656" y="-104"/>
      </p:cViewPr>
      <p:guideLst>
        <p:guide orient="horz" pos="172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5E4312-437C-EC49-9556-D97504A5B0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1F48EB-A715-3D48-9F3D-935DD1D52361}" type="slidenum">
              <a:rPr lang="en-US"/>
              <a:pPr/>
              <a:t>1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A5E777-BF7F-5945-889D-995F4A182C41}" type="slidenum">
              <a:rPr lang="en-US"/>
              <a:pPr/>
              <a:t>17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311FDB-2E56-A14E-B421-D4D2D3957CF2}" type="slidenum">
              <a:rPr lang="en-US"/>
              <a:pPr/>
              <a:t>20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56C11-AF0A-EA41-86F9-65C5933A2DA3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9E0DC-1128-7B42-8F0A-926C1C79EA3B}" type="slidenum">
              <a:rPr lang="en-US"/>
              <a:pPr/>
              <a:t>3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64F379-E2E3-D343-8DC4-B349080F8A4D}" type="slidenum">
              <a:rPr lang="en-US"/>
              <a:pPr/>
              <a:t>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FF497C-C304-614E-9365-340C1586FCCF}" type="slidenum">
              <a:rPr lang="en-US"/>
              <a:pPr/>
              <a:t>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A82CBC-AA4D-5346-BF69-73A007156970}" type="slidenum">
              <a:rPr lang="en-US"/>
              <a:pPr/>
              <a:t>13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0405C-50CC-5341-A0B8-783FF3B3E0D4}" type="slidenum">
              <a:rPr lang="en-US"/>
              <a:pPr/>
              <a:t>14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328762-2247-D842-A220-75DF9D4BD181}" type="slidenum">
              <a:rPr lang="en-US"/>
              <a:pPr/>
              <a:t>15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D9DA3-553E-0D44-B30F-9698429A8F2D}" type="slidenum">
              <a:rPr lang="en-US"/>
              <a:pPr/>
              <a:t>16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/>
              <a:pPr/>
              <a:t>5/11/09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A8AD6-7843-2749-995E-F61B362825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6281C-EE50-9F4C-8F0F-599CD4E61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ED971D3-0F7A-4F4E-B36B-D98BBA3FCA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038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0B7AF690-C49D-3045-A613-5E163762FF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0585AC-4830-4944-B260-133CF2F5AF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AB499-F5DE-4BE5-BB26-90CC428051F7}" type="datetime1">
              <a:rPr smtClean="0"/>
              <a:pPr/>
              <a:t>6/4/2007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smtClean="0"/>
              <a:t>
              </a:t>
            </a:r>
            <a:endParaRPr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smtClean="0"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5D7B-4BD0-B542-9636-8282805F7A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20C6A1-1E86-0645-B7C8-F0C56C64C2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226A2-ECE0-DA4B-B68E-E3394BE03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71C1A-16B6-994D-B04D-53A3D3E526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5775A-D2C8-1340-B0C0-26DFD7BB5B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3665D9-F188-064F-9E65-7799C4D276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d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jpeg"/><Relationship Id="rId5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d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Juran.jpg"/>
          <p:cNvPicPr>
            <a:picLocks noGrp="1" noChangeAspect="1"/>
          </p:cNvPicPr>
          <p:nvPr>
            <p:ph/>
          </p:nvPr>
        </p:nvPicPr>
        <p:blipFill>
          <a:blip r:embed="rId3"/>
          <a:srcRect l="4118"/>
          <a:stretch>
            <a:fillRect/>
          </a:stretch>
        </p:blipFill>
        <p:spPr>
          <a:xfrm>
            <a:off x="432372" y="1331999"/>
            <a:ext cx="3678772" cy="4680000"/>
          </a:xfrm>
          <a:ln>
            <a:solidFill>
              <a:schemeClr val="accent6"/>
            </a:solidFill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7444" y="6361291"/>
            <a:ext cx="3668889" cy="341488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+mn-lt"/>
              </a:rPr>
              <a:t>04/22/2009 - DECISION MODEL PROJECT 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76000" y="396000"/>
            <a:ext cx="7920000" cy="828000"/>
          </a:xfrm>
          <a:ln/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3600" cap="all" dirty="0" err="1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Juran’s</a:t>
            </a:r>
            <a:r>
              <a:rPr lang="en-US" sz="3600" b="1" dirty="0">
                <a:solidFill>
                  <a:schemeClr val="tx2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</a:rPr>
              <a:t> </a:t>
            </a:r>
            <a:r>
              <a:rPr lang="en-US" sz="3600" cap="all" dirty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Income</a:t>
            </a:r>
            <a:r>
              <a:rPr lang="en-US" sz="3600" b="1" dirty="0">
                <a:solidFill>
                  <a:schemeClr val="tx2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</a:rPr>
              <a:t> </a:t>
            </a:r>
            <a:r>
              <a:rPr lang="en-US" sz="3600" cap="all" dirty="0" smtClean="0"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Substitution</a:t>
            </a:r>
            <a:r>
              <a:rPr lang="en-US" sz="3600" b="1" i="1" dirty="0" smtClean="0"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</a:rPr>
              <a:t> </a:t>
            </a:r>
            <a:endParaRPr lang="en-US" sz="3600" b="1" i="1" dirty="0">
              <a:solidFill>
                <a:srgbClr val="800000"/>
              </a:solidFill>
              <a:effectLst>
                <a:outerShdw blurRad="60007" dist="200025" dir="15000000" sy="30000" kx="-1800000" algn="bl">
                  <a:srgbClr val="000000">
                    <a:alpha val="32000"/>
                  </a:srgbClr>
                </a:outerShdw>
              </a:effectLst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43200" y="8382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288887" y="2570685"/>
            <a:ext cx="3966723" cy="1657937"/>
          </a:xfrm>
          <a:prstGeom prst="rect">
            <a:avLst/>
          </a:prstGeom>
          <a:ln/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en-US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‘7 - 11’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Juran’s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Game of choice 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>
                <a:outerShdw blurRad="60007" dist="200025" dir="15000000" sy="30000" kx="-1800000" algn="bl">
                  <a:srgbClr val="000000">
                    <a:alpha val="32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73334" y="5841998"/>
            <a:ext cx="2370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+mn-lt"/>
              </a:rPr>
              <a:t>Sally SARSFIELD-HALL</a:t>
            </a:r>
          </a:p>
          <a:p>
            <a:pPr algn="r"/>
            <a:r>
              <a:rPr lang="en-US" sz="1200" dirty="0" smtClean="0">
                <a:latin typeface="+mn-lt"/>
              </a:rPr>
              <a:t>	</a:t>
            </a:r>
            <a:r>
              <a:rPr lang="en-US" sz="1200" dirty="0" err="1" smtClean="0">
                <a:latin typeface="+mn-lt"/>
              </a:rPr>
              <a:t>Chiara</a:t>
            </a:r>
            <a:r>
              <a:rPr lang="en-US" sz="1200" dirty="0" smtClean="0">
                <a:latin typeface="+mn-lt"/>
              </a:rPr>
              <a:t> MARCATI</a:t>
            </a:r>
          </a:p>
          <a:p>
            <a:pPr algn="r"/>
            <a:r>
              <a:rPr lang="en-US" sz="1200" dirty="0" smtClean="0">
                <a:latin typeface="+mn-lt"/>
              </a:rPr>
              <a:t>Gil MENDELDSON</a:t>
            </a:r>
          </a:p>
          <a:p>
            <a:pPr algn="r"/>
            <a:r>
              <a:rPr lang="en-US" sz="1200" dirty="0" err="1" smtClean="0">
                <a:latin typeface="+mn-lt"/>
              </a:rPr>
              <a:t>Nikolaos</a:t>
            </a:r>
            <a:r>
              <a:rPr lang="en-US" sz="1200" dirty="0" smtClean="0">
                <a:latin typeface="+mn-lt"/>
              </a:rPr>
              <a:t> RACHMANIS</a:t>
            </a:r>
          </a:p>
          <a:p>
            <a:pPr algn="r"/>
            <a:r>
              <a:rPr lang="en-US" sz="1200" dirty="0" err="1" smtClean="0">
                <a:latin typeface="+mn-lt"/>
              </a:rPr>
              <a:t>Fabrice</a:t>
            </a:r>
            <a:r>
              <a:rPr lang="en-US" sz="1200" dirty="0" smtClean="0">
                <a:latin typeface="+mn-lt"/>
              </a:rPr>
              <a:t> PINGAULT</a:t>
            </a:r>
            <a:endParaRPr lang="en-US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 smtClean="0"/>
              <a:t>Using Crystal Ball…</a:t>
            </a:r>
            <a:endParaRPr lang="en-US" dirty="0"/>
          </a:p>
        </p:txBody>
      </p:sp>
      <p:pic>
        <p:nvPicPr>
          <p:cNvPr id="4" name="Picture 3" descr="Image 9.png"/>
          <p:cNvPicPr>
            <a:picLocks noChangeAspect="1"/>
          </p:cNvPicPr>
          <p:nvPr/>
        </p:nvPicPr>
        <p:blipFill>
          <a:blip r:embed="rId2"/>
          <a:srcRect r="16175" b="14973"/>
          <a:stretch>
            <a:fillRect/>
          </a:stretch>
        </p:blipFill>
        <p:spPr>
          <a:xfrm>
            <a:off x="5390442" y="1748542"/>
            <a:ext cx="3062108" cy="2089682"/>
          </a:xfrm>
          <a:prstGeom prst="rect">
            <a:avLst/>
          </a:prstGeom>
        </p:spPr>
      </p:pic>
      <p:pic>
        <p:nvPicPr>
          <p:cNvPr id="5" name="Picture 4" descr="Image 8.png"/>
          <p:cNvPicPr>
            <a:picLocks noChangeAspect="1"/>
          </p:cNvPicPr>
          <p:nvPr/>
        </p:nvPicPr>
        <p:blipFill>
          <a:blip r:embed="rId3"/>
          <a:srcRect l="3795" r="4033"/>
          <a:stretch>
            <a:fillRect/>
          </a:stretch>
        </p:blipFill>
        <p:spPr>
          <a:xfrm>
            <a:off x="4614332" y="4462190"/>
            <a:ext cx="4515555" cy="20571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14112" y="3841452"/>
            <a:ext cx="39600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 RELEVANT RETURNS</a:t>
            </a:r>
            <a:endParaRPr lang="en-US" sz="20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-1" y="4465718"/>
            <a:ext cx="39600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u="sng" dirty="0" smtClean="0">
                <a:solidFill>
                  <a:schemeClr val="bg1"/>
                </a:solidFill>
              </a:rPr>
              <a:t>FINAL RETURN after the 50 rounds</a:t>
            </a:r>
            <a:r>
              <a:rPr lang="en-US" sz="1800" dirty="0" smtClean="0">
                <a:solidFill>
                  <a:srgbClr val="1F497D"/>
                </a:solidFill>
              </a:rPr>
              <a:t> </a:t>
            </a:r>
          </a:p>
          <a:p>
            <a:r>
              <a:rPr lang="en-US" sz="1800" dirty="0" smtClean="0"/>
              <a:t>(if </a:t>
            </a:r>
            <a:r>
              <a:rPr lang="en-US" sz="1800" dirty="0" err="1" smtClean="0"/>
              <a:t>Juran</a:t>
            </a:r>
            <a:r>
              <a:rPr lang="en-US" sz="1800" dirty="0" smtClean="0"/>
              <a:t> wants to go up to the end whatever his balance during the game)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679223"/>
            <a:ext cx="3960000" cy="1080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b="1" u="sng" dirty="0" smtClean="0"/>
              <a:t>MAX RETURN DURING THE GAME</a:t>
            </a:r>
          </a:p>
          <a:p>
            <a:r>
              <a:rPr lang="en-US" sz="1800" dirty="0" smtClean="0"/>
              <a:t>(if </a:t>
            </a:r>
            <a:r>
              <a:rPr lang="en-US" sz="1800" dirty="0" err="1" smtClean="0"/>
              <a:t>Juran</a:t>
            </a:r>
            <a:r>
              <a:rPr lang="en-US" sz="1800" dirty="0" smtClean="0"/>
              <a:t> wants to leave the game earlier based on his balance)</a:t>
            </a:r>
            <a:endParaRPr lang="en-US" sz="1800" dirty="0"/>
          </a:p>
        </p:txBody>
      </p:sp>
      <p:sp>
        <p:nvSpPr>
          <p:cNvPr id="10" name="Isosceles Triangle 9"/>
          <p:cNvSpPr/>
          <p:nvPr/>
        </p:nvSpPr>
        <p:spPr>
          <a:xfrm rot="5400000">
            <a:off x="3212108" y="5395672"/>
            <a:ext cx="2268000" cy="394886"/>
          </a:xfrm>
          <a:prstGeom prst="triangle">
            <a:avLst>
              <a:gd name="adj" fmla="val 51274"/>
            </a:avLst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1284519"/>
            <a:ext cx="39600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DIE RANDOM DISTRIBUTION</a:t>
            </a:r>
            <a:endParaRPr lang="en-US" sz="2000" b="1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0" y="2529672"/>
            <a:ext cx="39600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SAME PROBABILTY TO GET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1, 2, 3, 4, 5 or 6</a:t>
            </a:r>
            <a:endParaRPr lang="en-US" sz="1800" dirty="0" smtClean="0">
              <a:solidFill>
                <a:srgbClr val="1F497D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3251619" y="2683516"/>
            <a:ext cx="2268000" cy="394886"/>
          </a:xfrm>
          <a:prstGeom prst="triangle">
            <a:avLst>
              <a:gd name="adj" fmla="val 51274"/>
            </a:avLst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mag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6267"/>
            <a:ext cx="4167619" cy="2933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PROBABILITIES OF POSITIVE FINAL RETURNS</a:t>
            </a:r>
            <a:endParaRPr lang="en-US" dirty="0"/>
          </a:p>
        </p:txBody>
      </p:sp>
      <p:pic>
        <p:nvPicPr>
          <p:cNvPr id="14" name="Picture 13" descr="Imag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800" y="2781667"/>
            <a:ext cx="4160000" cy="2933333"/>
          </a:xfrm>
          <a:prstGeom prst="rect">
            <a:avLst/>
          </a:prstGeom>
        </p:spPr>
      </p:pic>
      <p:pic>
        <p:nvPicPr>
          <p:cNvPr id="13" name="Picture 12" descr="Imag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9238" y="3909428"/>
            <a:ext cx="4144762" cy="2948572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324280" y="4723424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-24960"/>
              <a:gd name="adj4" fmla="val -4377"/>
            </a:avLst>
          </a:prstGeom>
          <a:solidFill>
            <a:srgbClr val="008000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1: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83.57% </a:t>
            </a:r>
          </a:p>
          <a:p>
            <a:pPr algn="ctr"/>
            <a:endParaRPr lang="en-US" sz="1800" dirty="0"/>
          </a:p>
        </p:txBody>
      </p:sp>
      <p:sp>
        <p:nvSpPr>
          <p:cNvPr id="7" name="Line Callout 1 6"/>
          <p:cNvSpPr/>
          <p:nvPr/>
        </p:nvSpPr>
        <p:spPr>
          <a:xfrm>
            <a:off x="4570706" y="1309192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114080"/>
              <a:gd name="adj4" fmla="val -1163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2: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81.61%</a:t>
            </a:r>
            <a:endParaRPr lang="en-US" sz="1800" dirty="0"/>
          </a:p>
        </p:txBody>
      </p:sp>
      <p:sp>
        <p:nvSpPr>
          <p:cNvPr id="8" name="Line Callout 1 7"/>
          <p:cNvSpPr/>
          <p:nvPr/>
        </p:nvSpPr>
        <p:spPr>
          <a:xfrm>
            <a:off x="7103744" y="1944160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152472"/>
              <a:gd name="adj4" fmla="val -15668"/>
            </a:avLst>
          </a:prstGeom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3: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76.77%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>
            <a:normAutofit/>
          </a:bodyPr>
          <a:lstStyle/>
          <a:p>
            <a:r>
              <a:rPr lang="en-US" dirty="0" smtClean="0"/>
              <a:t>MAXIMUM RETURN DURING THE GAME</a:t>
            </a:r>
            <a:endParaRPr lang="en-US" dirty="0"/>
          </a:p>
        </p:txBody>
      </p:sp>
      <p:pic>
        <p:nvPicPr>
          <p:cNvPr id="4" name="Picture 3" descr="Imag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4160000" cy="2940952"/>
          </a:xfrm>
          <a:prstGeom prst="rect">
            <a:avLst/>
          </a:prstGeom>
        </p:spPr>
      </p:pic>
      <p:pic>
        <p:nvPicPr>
          <p:cNvPr id="6" name="Picture 5" descr="Imag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000" y="2819400"/>
            <a:ext cx="4160000" cy="2940952"/>
          </a:xfrm>
          <a:prstGeom prst="rect">
            <a:avLst/>
          </a:prstGeom>
        </p:spPr>
      </p:pic>
      <p:pic>
        <p:nvPicPr>
          <p:cNvPr id="5" name="Picture 4" descr="Imag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1619" y="3955365"/>
            <a:ext cx="4152381" cy="2940952"/>
          </a:xfrm>
          <a:prstGeom prst="rect">
            <a:avLst/>
          </a:prstGeom>
        </p:spPr>
      </p:pic>
      <p:sp>
        <p:nvSpPr>
          <p:cNvPr id="7" name="Line Callout 1 6"/>
          <p:cNvSpPr/>
          <p:nvPr/>
        </p:nvSpPr>
        <p:spPr>
          <a:xfrm>
            <a:off x="324280" y="4723424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-24960"/>
              <a:gd name="adj4" fmla="val -437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1: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2X</a:t>
            </a:r>
          </a:p>
          <a:p>
            <a:pPr algn="ctr"/>
            <a:endParaRPr lang="en-US" sz="1800" dirty="0"/>
          </a:p>
        </p:txBody>
      </p:sp>
      <p:sp>
        <p:nvSpPr>
          <p:cNvPr id="8" name="Line Callout 1 7"/>
          <p:cNvSpPr/>
          <p:nvPr/>
        </p:nvSpPr>
        <p:spPr>
          <a:xfrm>
            <a:off x="4570706" y="1309192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114080"/>
              <a:gd name="adj4" fmla="val -1163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2: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3X</a:t>
            </a:r>
            <a:endParaRPr lang="en-US" sz="1800" dirty="0"/>
          </a:p>
        </p:txBody>
      </p:sp>
      <p:sp>
        <p:nvSpPr>
          <p:cNvPr id="9" name="Line Callout 1 8"/>
          <p:cNvSpPr/>
          <p:nvPr/>
        </p:nvSpPr>
        <p:spPr>
          <a:xfrm>
            <a:off x="7103744" y="1944160"/>
            <a:ext cx="1675442" cy="1302024"/>
          </a:xfrm>
          <a:prstGeom prst="borderCallout1">
            <a:avLst>
              <a:gd name="adj1" fmla="val 18750"/>
              <a:gd name="adj2" fmla="val -8333"/>
              <a:gd name="adj3" fmla="val 152472"/>
              <a:gd name="adj4" fmla="val -15668"/>
            </a:avLst>
          </a:prstGeom>
          <a:solidFill>
            <a:srgbClr val="008000"/>
          </a:solidFill>
          <a:ln w="254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STRATEGY 3: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4X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/>
              <a:t>The alternative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US"/>
              <a:t>It’s a sad state of affairs and Juran is now broke, BUT Juran is a man with a plan so don’t fear as……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657600" y="3886200"/>
            <a:ext cx="2082800" cy="1697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 smtClean="0"/>
              <a:t>…there’s </a:t>
            </a:r>
            <a:r>
              <a:rPr lang="en-US" dirty="0"/>
              <a:t>always beer</a:t>
            </a:r>
          </a:p>
        </p:txBody>
      </p:sp>
      <p:pic>
        <p:nvPicPr>
          <p:cNvPr id="12295" name="Picture 7" descr="beer bottl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43200" y="1366044"/>
            <a:ext cx="3810000" cy="3810000"/>
          </a:xfrm>
        </p:spPr>
      </p:pic>
      <p:pic>
        <p:nvPicPr>
          <p:cNvPr id="12292" name="Picture 4" descr="beer_bott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13" y="-7989888"/>
            <a:ext cx="3822700" cy="6394450"/>
          </a:xfrm>
          <a:prstGeom prst="rect">
            <a:avLst/>
          </a:prstGeom>
          <a:noFill/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114800" y="37973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129200" y="3230033"/>
            <a:ext cx="936000" cy="58477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err="1">
                <a:solidFill>
                  <a:srgbClr val="000000"/>
                </a:solidFill>
              </a:rPr>
              <a:t>Juran</a:t>
            </a:r>
            <a:r>
              <a:rPr lang="en-US" sz="1600" b="1" dirty="0">
                <a:solidFill>
                  <a:srgbClr val="000000"/>
                </a:solidFill>
              </a:rPr>
              <a:t> Brew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751667" y="5197122"/>
            <a:ext cx="3795889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NYU Breweries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2000" y="3769783"/>
            <a:ext cx="934720" cy="129032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60198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cap="all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…</a:t>
            </a:r>
            <a:r>
              <a:rPr kumimoji="0" lang="en-US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SO WHAT ABOUT</a:t>
            </a:r>
            <a:r>
              <a:rPr kumimoji="0" lang="en-US" sz="3600" b="0" i="0" u="none" strike="noStrike" kern="1200" cap="all" spc="0" normalizeH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A DRINKING GAME??</a:t>
            </a:r>
            <a:endParaRPr kumimoji="0" lang="en-US" sz="3600" b="0" i="0" u="none" strike="noStrike" kern="1200" cap="all" spc="0" normalizeH="0" baseline="0" noProof="0" dirty="0">
              <a:ln>
                <a:noFill/>
              </a:ln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 err="1"/>
              <a:t>Juran’s</a:t>
            </a:r>
            <a:r>
              <a:rPr lang="en-US" dirty="0"/>
              <a:t> Inspiration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977485"/>
            <a:ext cx="8686800" cy="1761949"/>
          </a:xfrm>
          <a:ln/>
        </p:spPr>
        <p:txBody>
          <a:bodyPr/>
          <a:lstStyle/>
          <a:p>
            <a:pPr>
              <a:buFontTx/>
              <a:buNone/>
            </a:pPr>
            <a:r>
              <a:rPr lang="en-US" dirty="0"/>
              <a:t>http://www.ehow.com/video_4411422_playing-711-dice-drinking-games.html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/>
              <a:t>The</a:t>
            </a:r>
            <a:r>
              <a:rPr lang="en-US" dirty="0" smtClean="0"/>
              <a:t> BIG PLAN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r>
              <a:rPr lang="en-US" sz="2800" dirty="0"/>
              <a:t>Brew enough beers for sustained game playing</a:t>
            </a:r>
          </a:p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r>
              <a:rPr lang="en-US" sz="2800" dirty="0"/>
              <a:t>Phone some friends and invite them to come and play</a:t>
            </a:r>
          </a:p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r>
              <a:rPr lang="en-US" sz="2800" dirty="0"/>
              <a:t>Put the first bottle on the table and roll the </a:t>
            </a:r>
            <a:r>
              <a:rPr lang="en-US" sz="2800" dirty="0" smtClean="0"/>
              <a:t>die </a:t>
            </a:r>
            <a:r>
              <a:rPr lang="en-US" sz="2800" dirty="0"/>
              <a:t>and take your chances</a:t>
            </a:r>
          </a:p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r>
              <a:rPr lang="en-US" sz="2800" dirty="0"/>
              <a:t>If you get a 7, 11 or double…….you’re unlucky</a:t>
            </a:r>
          </a:p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r>
              <a:rPr lang="en-US" sz="2800" dirty="0"/>
              <a:t>Drink your penalty and pass on the die</a:t>
            </a:r>
          </a:p>
          <a:p>
            <a:pPr marL="609600" indent="-609600">
              <a:lnSpc>
                <a:spcPct val="90000"/>
              </a:lnSpc>
              <a:buFont typeface="Arial" pitchFamily="-106" charset="0"/>
              <a:buAutoNum type="arabicPeriod"/>
            </a:pPr>
            <a:endParaRPr lang="en-US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Juran’s</a:t>
            </a:r>
            <a:r>
              <a:rPr lang="en-US" dirty="0" smtClean="0"/>
              <a:t> rules AND THEIR CONSEQUENCES…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197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94388">
                <a:tc>
                  <a:txBody>
                    <a:bodyPr/>
                    <a:lstStyle/>
                    <a:p>
                      <a:r>
                        <a:rPr lang="en-US" dirty="0" smtClean="0"/>
                        <a:t>Die total</a:t>
                      </a:r>
                      <a:r>
                        <a:rPr lang="en-US" baseline="0" dirty="0" smtClean="0"/>
                        <a:t>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Outcome</a:t>
                      </a:r>
                      <a:endParaRPr lang="en-US" dirty="0"/>
                    </a:p>
                  </a:txBody>
                  <a:tcPr/>
                </a:tc>
              </a:tr>
              <a:tr h="394388">
                <a:tc>
                  <a:txBody>
                    <a:bodyPr/>
                    <a:lstStyle/>
                    <a:p>
                      <a:r>
                        <a:rPr lang="en-US" dirty="0" smtClean="0"/>
                        <a:t>7 or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Player</a:t>
                      </a:r>
                      <a:r>
                        <a:rPr lang="en-US" baseline="0" dirty="0" smtClean="0"/>
                        <a:t> drinks 3 shots of beer</a:t>
                      </a:r>
                      <a:endParaRPr lang="en-US" dirty="0"/>
                    </a:p>
                  </a:txBody>
                  <a:tcPr/>
                </a:tc>
              </a:tr>
              <a:tr h="394388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r>
                        <a:rPr lang="en-US" baseline="0" dirty="0" smtClean="0"/>
                        <a:t>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Player drinks 2 shots of beer</a:t>
                      </a:r>
                      <a:endParaRPr lang="en-US" dirty="0"/>
                    </a:p>
                  </a:txBody>
                  <a:tcPr/>
                </a:tc>
              </a:tr>
              <a:tr h="394388">
                <a:tc>
                  <a:txBody>
                    <a:bodyPr/>
                    <a:lstStyle/>
                    <a:p>
                      <a:r>
                        <a:rPr lang="en-US" dirty="0" smtClean="0"/>
                        <a:t>Any other double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Player drinks 1 shot</a:t>
                      </a:r>
                      <a:endParaRPr lang="en-US" dirty="0"/>
                    </a:p>
                  </a:txBody>
                  <a:tcPr/>
                </a:tc>
              </a:tr>
              <a:tr h="394388"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other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Player doesn’t drink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5884" y="4066502"/>
            <a:ext cx="86981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i="1" dirty="0" smtClean="0"/>
              <a:t> The result of drinking 1 shot is 0.1 grams alcohol / liter blood</a:t>
            </a:r>
            <a:br>
              <a:rPr lang="en-US" sz="2000" i="1" dirty="0" smtClean="0"/>
            </a:br>
            <a:endParaRPr lang="en-US" sz="2000" i="1" dirty="0" smtClean="0"/>
          </a:p>
          <a:p>
            <a:pPr>
              <a:buFont typeface="Arial"/>
              <a:buChar char="•"/>
            </a:pPr>
            <a:r>
              <a:rPr lang="en-US" sz="2000" i="1" dirty="0" smtClean="0"/>
              <a:t> When you don’t drink you recover by 0.05 grams alcohol / liter blood</a:t>
            </a:r>
            <a:br>
              <a:rPr lang="en-US" sz="2000" i="1" dirty="0" smtClean="0"/>
            </a:br>
            <a:endParaRPr lang="en-US" sz="2000" i="1" dirty="0" smtClean="0"/>
          </a:p>
          <a:p>
            <a:pPr>
              <a:buFont typeface="Arial"/>
              <a:buChar char="•"/>
            </a:pPr>
            <a:r>
              <a:rPr lang="en-US" sz="2000" i="1" dirty="0" smtClean="0"/>
              <a:t> The limits:</a:t>
            </a:r>
          </a:p>
          <a:p>
            <a:pPr lvl="1">
              <a:buFont typeface="Arial"/>
              <a:buChar char="•"/>
            </a:pPr>
            <a:r>
              <a:rPr lang="en-US" sz="2000" i="1" dirty="0" smtClean="0"/>
              <a:t> Players</a:t>
            </a:r>
            <a:r>
              <a:rPr lang="en-US" sz="2000" i="1" dirty="0" smtClean="0"/>
              <a:t> are sick when </a:t>
            </a:r>
            <a:r>
              <a:rPr lang="en-US" sz="2000" i="1" dirty="0" smtClean="0"/>
              <a:t>they reach 1 gram alcohol / liter of blood!</a:t>
            </a:r>
          </a:p>
          <a:p>
            <a:pPr lvl="1">
              <a:buFont typeface="Arial"/>
              <a:buChar char="•"/>
            </a:pPr>
            <a:r>
              <a:rPr lang="en-US" sz="2000" i="1" dirty="0" smtClean="0"/>
              <a:t> Players fall (pass out) when they reach 2 grams.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>
            <a:normAutofit/>
          </a:bodyPr>
          <a:lstStyle/>
          <a:p>
            <a:r>
              <a:rPr lang="en-US" dirty="0" smtClean="0"/>
              <a:t>Using Crystal Ball…</a:t>
            </a:r>
            <a:endParaRPr lang="en-US" dirty="0"/>
          </a:p>
        </p:txBody>
      </p:sp>
      <p:pic>
        <p:nvPicPr>
          <p:cNvPr id="4" name="Picture 3" descr="Imag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6393"/>
            <a:ext cx="9144000" cy="4302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5889" y="1255889"/>
            <a:ext cx="20320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ALCOHOL BALANCE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853127" y="2977445"/>
            <a:ext cx="2031209" cy="795"/>
          </a:xfrm>
          <a:prstGeom prst="straightConnector1">
            <a:avLst/>
          </a:prstGeom>
          <a:ln w="920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64961" y="1253067"/>
            <a:ext cx="203200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FATEFUL ROUNDS</a:t>
            </a: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6538471" y="2389807"/>
            <a:ext cx="891030" cy="2028"/>
          </a:xfrm>
          <a:prstGeom prst="straightConnector1">
            <a:avLst/>
          </a:prstGeom>
          <a:ln w="920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 descr="Imag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697" y="3001963"/>
            <a:ext cx="315611" cy="88371"/>
          </a:xfrm>
          <a:prstGeom prst="rect">
            <a:avLst/>
          </a:prstGeom>
        </p:spPr>
      </p:pic>
      <p:pic>
        <p:nvPicPr>
          <p:cNvPr id="11" name="Picture 10" descr="Imag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231" y="3608627"/>
            <a:ext cx="274636" cy="150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408700"/>
            <a:ext cx="8686800" cy="828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…to manage THE INEVITABLE Hangover….</a:t>
            </a:r>
            <a:endParaRPr lang="en-US" dirty="0"/>
          </a:p>
        </p:txBody>
      </p:sp>
      <p:pic>
        <p:nvPicPr>
          <p:cNvPr id="4" name="Picture 3" descr="Imag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219" y="1568118"/>
            <a:ext cx="4152381" cy="2933333"/>
          </a:xfrm>
          <a:prstGeom prst="rect">
            <a:avLst/>
          </a:prstGeom>
        </p:spPr>
      </p:pic>
      <p:pic>
        <p:nvPicPr>
          <p:cNvPr id="5" name="Picture 4" descr="Imag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56" y="1554007"/>
            <a:ext cx="4144762" cy="29333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222" y="6011331"/>
            <a:ext cx="4106333" cy="769441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to reach the </a:t>
            </a:r>
            <a:r>
              <a:rPr lang="en-US" b="1" dirty="0" smtClean="0">
                <a:solidFill>
                  <a:schemeClr val="tx1"/>
                </a:solidFill>
              </a:rPr>
              <a:t>17</a:t>
            </a:r>
            <a:r>
              <a:rPr lang="en-US" b="1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/>
              <a:t> round </a:t>
            </a:r>
          </a:p>
          <a:p>
            <a:r>
              <a:rPr lang="en-US" sz="2000" dirty="0" smtClean="0"/>
              <a:t>with no real problem…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851400" y="5994398"/>
            <a:ext cx="4106333" cy="769441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to reach the </a:t>
            </a:r>
            <a:r>
              <a:rPr lang="en-US" b="1" dirty="0" smtClean="0">
                <a:solidFill>
                  <a:srgbClr val="000000"/>
                </a:solidFill>
              </a:rPr>
              <a:t>34</a:t>
            </a:r>
            <a:r>
              <a:rPr lang="en-US" b="1" baseline="30000" dirty="0" smtClean="0">
                <a:solidFill>
                  <a:srgbClr val="000000"/>
                </a:solidFill>
              </a:rPr>
              <a:t>t</a:t>
            </a:r>
            <a:r>
              <a:rPr lang="en-US" sz="2000" b="1" baseline="30000" dirty="0" smtClean="0">
                <a:solidFill>
                  <a:srgbClr val="000000"/>
                </a:solidFill>
              </a:rPr>
              <a:t>h</a:t>
            </a:r>
            <a:r>
              <a:rPr lang="en-US" sz="2000" dirty="0" smtClean="0"/>
              <a:t> round </a:t>
            </a:r>
          </a:p>
          <a:p>
            <a:r>
              <a:rPr lang="en-US" sz="2000" dirty="0" smtClean="0"/>
              <a:t>without falling under the table…</a:t>
            </a:r>
            <a:endParaRPr lang="en-US" sz="2000" dirty="0"/>
          </a:p>
        </p:txBody>
      </p:sp>
      <p:sp>
        <p:nvSpPr>
          <p:cNvPr id="8" name="Isosceles Triangle 7"/>
          <p:cNvSpPr/>
          <p:nvPr/>
        </p:nvSpPr>
        <p:spPr>
          <a:xfrm flipV="1">
            <a:off x="268111" y="4854222"/>
            <a:ext cx="8650111" cy="1016001"/>
          </a:xfrm>
          <a:prstGeom prst="triangle">
            <a:avLst>
              <a:gd name="adj" fmla="val 49837"/>
            </a:avLst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8444" y="4981222"/>
            <a:ext cx="245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50 % Chance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 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099" y="2104498"/>
            <a:ext cx="514350" cy="1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7920000" cy="828000"/>
          </a:xfrm>
        </p:spPr>
        <p:txBody>
          <a:bodyPr/>
          <a:lstStyle/>
          <a:p>
            <a:r>
              <a:rPr lang="en-US" dirty="0" smtClean="0"/>
              <a:t>The Great Gambler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54550" y="1981200"/>
            <a:ext cx="3803650" cy="4038600"/>
          </a:xfrm>
          <a:ln/>
        </p:spPr>
        <p:txBody>
          <a:bodyPr/>
          <a:lstStyle/>
          <a:p>
            <a:pPr algn="ctr">
              <a:buNone/>
            </a:pPr>
            <a:r>
              <a:rPr lang="en-US" sz="2800" i="1" dirty="0">
                <a:solidFill>
                  <a:srgbClr val="8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0" endPos="0" dir="5400000" sy="-100000" algn="bl" rotWithShape="0"/>
                </a:effectLst>
              </a:rPr>
              <a:t>“7-11” an age old Indian dice game particularly popular amongst the </a:t>
            </a:r>
            <a:r>
              <a:rPr lang="en-US" sz="2800" i="1" dirty="0" err="1">
                <a:solidFill>
                  <a:srgbClr val="8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0" endPos="0" dir="5400000" sy="-100000" algn="bl" rotWithShape="0"/>
                </a:effectLst>
              </a:rPr>
              <a:t>Bollywood</a:t>
            </a:r>
            <a:r>
              <a:rPr lang="en-US" sz="2800" i="1" dirty="0" smtClean="0">
                <a:solidFill>
                  <a:srgbClr val="8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0" endPos="0" dir="5400000" sy="-100000" algn="bl" rotWithShape="0"/>
                </a:effectLst>
              </a:rPr>
              <a:t> scene</a:t>
            </a:r>
          </a:p>
          <a:p>
            <a:pPr>
              <a:buFontTx/>
              <a:buNone/>
            </a:pP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gambl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01" y="1332000"/>
            <a:ext cx="3413091" cy="46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/>
              <a:t>Last but not least…………..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r>
              <a:rPr lang="en-US" sz="2800" dirty="0"/>
              <a:t>A safety warning from our sponsors</a:t>
            </a:r>
          </a:p>
          <a:p>
            <a:pPr>
              <a:buFontTx/>
              <a:buNone/>
            </a:pPr>
            <a:endParaRPr lang="en-US" sz="2800" dirty="0"/>
          </a:p>
          <a:p>
            <a:pPr algn="ctr">
              <a:buFontTx/>
              <a:buNone/>
            </a:pPr>
            <a:endParaRPr lang="en-US" sz="2800" dirty="0"/>
          </a:p>
          <a:p>
            <a:pPr algn="ctr">
              <a:buFontTx/>
              <a:buNone/>
            </a:pPr>
            <a:endParaRPr lang="en-US" sz="2800" dirty="0"/>
          </a:p>
          <a:p>
            <a:pPr algn="ctr">
              <a:buFontTx/>
              <a:buNone/>
            </a:pPr>
            <a:endParaRPr lang="en-US" sz="2800" dirty="0" smtClean="0"/>
          </a:p>
          <a:p>
            <a:pPr algn="ctr">
              <a:buFontTx/>
              <a:buNone/>
            </a:pPr>
            <a:endParaRPr lang="en-US" sz="2800" dirty="0" smtClean="0"/>
          </a:p>
          <a:p>
            <a:pPr algn="ctr">
              <a:buFontTx/>
              <a:buNone/>
            </a:pPr>
            <a:r>
              <a:rPr lang="en-US" sz="2800" dirty="0" smtClean="0"/>
              <a:t>‘</a:t>
            </a:r>
            <a:r>
              <a:rPr lang="en-US" sz="2800" dirty="0"/>
              <a:t>Please make sure you nominate a designated driver before the games begin’</a:t>
            </a:r>
          </a:p>
        </p:txBody>
      </p:sp>
      <p:pic>
        <p:nvPicPr>
          <p:cNvPr id="19460" name="Picture 4" descr="exclamation m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7162" y="2471033"/>
            <a:ext cx="1954212" cy="1954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7920000" cy="828000"/>
          </a:xfrm>
        </p:spPr>
        <p:txBody>
          <a:bodyPr/>
          <a:lstStyle/>
          <a:p>
            <a:r>
              <a:rPr lang="en-US" dirty="0"/>
              <a:t>How the game works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54162"/>
            <a:ext cx="6410483" cy="4349696"/>
          </a:xfrm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To enter into the game a player must</a:t>
            </a:r>
            <a:r>
              <a:rPr lang="en-US" sz="2800" dirty="0" smtClean="0"/>
              <a:t> bet a </a:t>
            </a:r>
            <a:r>
              <a:rPr lang="en-US" sz="2800" dirty="0"/>
              <a:t>minimum of $</a:t>
            </a:r>
            <a:r>
              <a:rPr lang="en-US" sz="2800" dirty="0" smtClean="0"/>
              <a:t>10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He / she will then pick 2 </a:t>
            </a:r>
            <a:r>
              <a:rPr lang="en-US" sz="2800" dirty="0" smtClean="0"/>
              <a:t>die, </a:t>
            </a:r>
            <a:r>
              <a:rPr lang="en-US" sz="2800" dirty="0"/>
              <a:t>shake them, blow for luck then throw </a:t>
            </a:r>
            <a:r>
              <a:rPr lang="en-US" sz="2800" dirty="0" smtClean="0"/>
              <a:t>them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There are </a:t>
            </a:r>
            <a:r>
              <a:rPr lang="en-US" sz="2800" dirty="0" smtClean="0"/>
              <a:t>4 different payoffs opportunities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6" name="Picture 5" descr="dice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087" y="1624874"/>
            <a:ext cx="2364058" cy="2364058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7920000" cy="828000"/>
          </a:xfrm>
        </p:spPr>
        <p:txBody>
          <a:bodyPr/>
          <a:lstStyle/>
          <a:p>
            <a:r>
              <a:rPr lang="en-US" dirty="0"/>
              <a:t>The Winner’s Payoff Table</a:t>
            </a:r>
          </a:p>
        </p:txBody>
      </p:sp>
      <p:pic>
        <p:nvPicPr>
          <p:cNvPr id="6329" name="Picture 185"/>
          <p:cNvPicPr>
            <a:picLocks noGrp="1" noChangeAspect="1" noChangeArrowheads="1"/>
          </p:cNvPicPr>
          <p:nvPr>
            <p:ph idx="1"/>
          </p:nvPr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43069" y="1626152"/>
            <a:ext cx="6842378" cy="4712632"/>
          </a:xfrm>
          <a:noFill/>
          <a:ln>
            <a:noFill/>
          </a:ln>
        </p:spPr>
      </p:pic>
      <p:sp>
        <p:nvSpPr>
          <p:cNvPr id="8" name="Double Bracket 7"/>
          <p:cNvSpPr/>
          <p:nvPr/>
        </p:nvSpPr>
        <p:spPr>
          <a:xfrm>
            <a:off x="6070497" y="3570423"/>
            <a:ext cx="1158229" cy="266409"/>
          </a:xfrm>
          <a:prstGeom prst="bracketPair">
            <a:avLst/>
          </a:prstGeom>
          <a:ln w="254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rved Down Ribbon 10"/>
          <p:cNvSpPr/>
          <p:nvPr/>
        </p:nvSpPr>
        <p:spPr>
          <a:xfrm>
            <a:off x="5948892" y="2217180"/>
            <a:ext cx="1360903" cy="592893"/>
          </a:xfrm>
          <a:prstGeom prst="ellipseRibbon">
            <a:avLst>
              <a:gd name="adj1" fmla="val 25000"/>
              <a:gd name="adj2" fmla="val 62598"/>
              <a:gd name="adj3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halkboard"/>
                <a:cs typeface="Chalkboard"/>
              </a:rPr>
              <a:t>3*Bet</a:t>
            </a: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12" name="Curved Down Ribbon 11"/>
          <p:cNvSpPr/>
          <p:nvPr/>
        </p:nvSpPr>
        <p:spPr>
          <a:xfrm>
            <a:off x="5966175" y="4512330"/>
            <a:ext cx="1384155" cy="418810"/>
          </a:xfrm>
          <a:prstGeom prst="ellipseRibbon">
            <a:avLst>
              <a:gd name="adj1" fmla="val 25000"/>
              <a:gd name="adj2" fmla="val 62598"/>
              <a:gd name="adj3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halkboard"/>
                <a:cs typeface="Chalkboard"/>
              </a:rPr>
              <a:t>5*Bet</a:t>
            </a: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15" name="Curved Down Ribbon 14"/>
          <p:cNvSpPr/>
          <p:nvPr/>
        </p:nvSpPr>
        <p:spPr>
          <a:xfrm>
            <a:off x="5939154" y="5274224"/>
            <a:ext cx="1360903" cy="592893"/>
          </a:xfrm>
          <a:prstGeom prst="ellipseRibbon">
            <a:avLst>
              <a:gd name="adj1" fmla="val 25000"/>
              <a:gd name="adj2" fmla="val 62598"/>
              <a:gd name="adj3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Chalkboard"/>
                <a:cs typeface="Chalkboard"/>
              </a:rPr>
              <a:t>2</a:t>
            </a:r>
            <a:r>
              <a:rPr lang="en-US" sz="1800" dirty="0" smtClean="0">
                <a:latin typeface="Chalkboard"/>
                <a:cs typeface="Chalkboard"/>
              </a:rPr>
              <a:t>*Bet</a:t>
            </a: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16" name="Curved Down Ribbon 15"/>
          <p:cNvSpPr/>
          <p:nvPr/>
        </p:nvSpPr>
        <p:spPr>
          <a:xfrm>
            <a:off x="5844570" y="3382828"/>
            <a:ext cx="1600341" cy="670164"/>
          </a:xfrm>
          <a:prstGeom prst="ellipseRibbon">
            <a:avLst>
              <a:gd name="adj1" fmla="val 25000"/>
              <a:gd name="adj2" fmla="val 62598"/>
              <a:gd name="adj3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halkboard"/>
                <a:cs typeface="Chalkboard"/>
              </a:rPr>
              <a:t>1.5*Bet</a:t>
            </a: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18" name="6-Point Star 17"/>
          <p:cNvSpPr/>
          <p:nvPr/>
        </p:nvSpPr>
        <p:spPr>
          <a:xfrm>
            <a:off x="4553417" y="2215635"/>
            <a:ext cx="743140" cy="607949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halkboard"/>
                <a:cs typeface="Chalkboard"/>
              </a:rPr>
              <a:t>11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19" name="6-Point Star 18"/>
          <p:cNvSpPr/>
          <p:nvPr/>
        </p:nvSpPr>
        <p:spPr>
          <a:xfrm>
            <a:off x="4570701" y="3435323"/>
            <a:ext cx="743140" cy="607949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halkboard"/>
                <a:cs typeface="Chalkboard"/>
              </a:rPr>
              <a:t>7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20" name="6-Point Star 19"/>
          <p:cNvSpPr/>
          <p:nvPr/>
        </p:nvSpPr>
        <p:spPr>
          <a:xfrm>
            <a:off x="4533937" y="5627729"/>
            <a:ext cx="743140" cy="607949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Chalkboard"/>
                <a:cs typeface="Chalkboard"/>
              </a:rPr>
              <a:t>2*</a:t>
            </a:r>
            <a:endParaRPr lang="en-US" sz="20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7920000" cy="828000"/>
          </a:xfrm>
        </p:spPr>
        <p:txBody>
          <a:bodyPr/>
          <a:lstStyle/>
          <a:p>
            <a:r>
              <a:rPr lang="en-US" dirty="0"/>
              <a:t>Table of Zero Gain</a:t>
            </a: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148352" y="1494225"/>
            <a:ext cx="4620351" cy="4773343"/>
          </a:xfrm>
          <a:noFill/>
          <a:ln>
            <a:noFill/>
          </a:ln>
        </p:spPr>
      </p:pic>
      <p:sp>
        <p:nvSpPr>
          <p:cNvPr id="6" name="Curved Down Ribbon 5"/>
          <p:cNvSpPr/>
          <p:nvPr/>
        </p:nvSpPr>
        <p:spPr>
          <a:xfrm>
            <a:off x="5570566" y="3743807"/>
            <a:ext cx="1360903" cy="592893"/>
          </a:xfrm>
          <a:prstGeom prst="ellipseRibbon">
            <a:avLst>
              <a:gd name="adj1" fmla="val 25000"/>
              <a:gd name="adj2" fmla="val 62598"/>
              <a:gd name="adj3" fmla="val 12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halkboard"/>
                <a:cs typeface="Chalkboard"/>
              </a:rPr>
              <a:t>0</a:t>
            </a:r>
            <a:endParaRPr lang="en-US" sz="1800" dirty="0">
              <a:latin typeface="Chalkboard"/>
              <a:cs typeface="Chalkboard"/>
            </a:endParaRPr>
          </a:p>
        </p:txBody>
      </p:sp>
      <p:sp>
        <p:nvSpPr>
          <p:cNvPr id="7" name="6-Point Star 6"/>
          <p:cNvSpPr/>
          <p:nvPr/>
        </p:nvSpPr>
        <p:spPr>
          <a:xfrm>
            <a:off x="4756093" y="1891395"/>
            <a:ext cx="567493" cy="464255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10</a:t>
            </a:r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9" name="6-Point Star 8"/>
          <p:cNvSpPr/>
          <p:nvPr/>
        </p:nvSpPr>
        <p:spPr>
          <a:xfrm>
            <a:off x="4759865" y="2462605"/>
            <a:ext cx="567493" cy="464255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9</a:t>
            </a:r>
          </a:p>
          <a:p>
            <a:pPr algn="ctr"/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10" name="6-Point Star 9"/>
          <p:cNvSpPr/>
          <p:nvPr/>
        </p:nvSpPr>
        <p:spPr>
          <a:xfrm>
            <a:off x="4759864" y="3246184"/>
            <a:ext cx="567493" cy="464255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8</a:t>
            </a:r>
          </a:p>
          <a:p>
            <a:pPr algn="ctr"/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11" name="6-Point Star 10"/>
          <p:cNvSpPr/>
          <p:nvPr/>
        </p:nvSpPr>
        <p:spPr>
          <a:xfrm>
            <a:off x="4759864" y="4043272"/>
            <a:ext cx="567493" cy="464255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6</a:t>
            </a:r>
          </a:p>
          <a:p>
            <a:pPr algn="ctr"/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12" name="6-Point Star 11"/>
          <p:cNvSpPr/>
          <p:nvPr/>
        </p:nvSpPr>
        <p:spPr>
          <a:xfrm>
            <a:off x="4759865" y="4786320"/>
            <a:ext cx="567493" cy="464255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5</a:t>
            </a:r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13" name="6-Point Star 12"/>
          <p:cNvSpPr/>
          <p:nvPr/>
        </p:nvSpPr>
        <p:spPr>
          <a:xfrm>
            <a:off x="4790661" y="5394405"/>
            <a:ext cx="505902" cy="413869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4</a:t>
            </a:r>
          </a:p>
          <a:p>
            <a:pPr algn="ctr"/>
            <a:endParaRPr lang="en-US" sz="1600" dirty="0">
              <a:latin typeface="Chalkboard"/>
              <a:cs typeface="Chalkboard"/>
            </a:endParaRPr>
          </a:p>
        </p:txBody>
      </p:sp>
      <p:sp>
        <p:nvSpPr>
          <p:cNvPr id="14" name="6-Point Star 13"/>
          <p:cNvSpPr/>
          <p:nvPr/>
        </p:nvSpPr>
        <p:spPr>
          <a:xfrm>
            <a:off x="4790662" y="5874624"/>
            <a:ext cx="546436" cy="447029"/>
          </a:xfrm>
          <a:prstGeom prst="star6">
            <a:avLst/>
          </a:prstGeom>
          <a:solidFill>
            <a:srgbClr val="3366FF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halkboard"/>
                <a:cs typeface="Chalkboard"/>
              </a:rPr>
              <a:t>3</a:t>
            </a:r>
            <a:endParaRPr lang="en-US" sz="1600" dirty="0"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000" y="396000"/>
            <a:ext cx="7920000" cy="828000"/>
          </a:xfrm>
        </p:spPr>
        <p:txBody>
          <a:bodyPr>
            <a:normAutofit/>
          </a:bodyPr>
          <a:lstStyle/>
          <a:p>
            <a:r>
              <a:rPr lang="en-US" dirty="0" err="1"/>
              <a:t>Juran’s</a:t>
            </a:r>
            <a:r>
              <a:rPr lang="en-US" dirty="0"/>
              <a:t> game play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29079" y="1629941"/>
            <a:ext cx="7772400" cy="4572000"/>
          </a:xfrm>
          <a:ln/>
        </p:spPr>
        <p:txBody>
          <a:bodyPr>
            <a:normAutofit fontScale="92500" lnSpcReduction="10000"/>
          </a:bodyPr>
          <a:lstStyle/>
          <a:p>
            <a:r>
              <a:rPr lang="en-US" dirty="0"/>
              <a:t>He’s got limited time between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lectures </a:t>
            </a:r>
            <a:r>
              <a:rPr lang="en-US" dirty="0"/>
              <a:t>and limited cash</a:t>
            </a:r>
          </a:p>
          <a:p>
            <a:pPr lvl="1"/>
            <a:r>
              <a:rPr lang="en-US" sz="2000" i="1" dirty="0"/>
              <a:t>Just enough time for 50 attempts</a:t>
            </a:r>
          </a:p>
          <a:p>
            <a:pPr lvl="1"/>
            <a:r>
              <a:rPr lang="en-US" sz="2000" i="1" dirty="0"/>
              <a:t>Only $500</a:t>
            </a:r>
          </a:p>
          <a:p>
            <a:pPr lvl="1">
              <a:buFontTx/>
              <a:buNone/>
            </a:pPr>
            <a:endParaRPr lang="en-US" dirty="0" smtClean="0"/>
          </a:p>
          <a:p>
            <a:r>
              <a:rPr lang="en-US" dirty="0" smtClean="0"/>
              <a:t>He has 3 </a:t>
            </a:r>
            <a:r>
              <a:rPr lang="en-US" dirty="0"/>
              <a:t>potential </a:t>
            </a:r>
            <a:r>
              <a:rPr lang="en-US" dirty="0" smtClean="0"/>
              <a:t>strategies:</a:t>
            </a:r>
          </a:p>
          <a:p>
            <a:pPr lvl="1"/>
            <a:r>
              <a:rPr lang="en-US" sz="2000" b="1" i="1" dirty="0">
                <a:solidFill>
                  <a:srgbClr val="1F497D"/>
                </a:solidFill>
              </a:rPr>
              <a:t>Strategy </a:t>
            </a:r>
            <a:r>
              <a:rPr lang="en-US" sz="2000" b="1" i="1" dirty="0" smtClean="0">
                <a:solidFill>
                  <a:srgbClr val="1F497D"/>
                </a:solidFill>
              </a:rPr>
              <a:t>1 - </a:t>
            </a:r>
            <a:r>
              <a:rPr lang="en-US" sz="2000" i="1" dirty="0">
                <a:solidFill>
                  <a:srgbClr val="1F497D"/>
                </a:solidFill>
              </a:rPr>
              <a:t>‘</a:t>
            </a:r>
            <a:r>
              <a:rPr lang="en-US" sz="2000" i="1" dirty="0" err="1">
                <a:solidFill>
                  <a:srgbClr val="1F497D"/>
                </a:solidFill>
              </a:rPr>
              <a:t>Mr</a:t>
            </a:r>
            <a:r>
              <a:rPr lang="en-US" sz="2000" i="1" dirty="0">
                <a:solidFill>
                  <a:srgbClr val="1F497D"/>
                </a:solidFill>
              </a:rPr>
              <a:t> Conservative’</a:t>
            </a:r>
            <a:r>
              <a:rPr lang="en-US" sz="2000" i="1" dirty="0" smtClean="0">
                <a:solidFill>
                  <a:srgbClr val="1F497D"/>
                </a:solidFill>
              </a:rPr>
              <a:t> </a:t>
            </a:r>
            <a:r>
              <a:rPr lang="en-US" sz="2000" dirty="0" smtClean="0"/>
              <a:t>: Always </a:t>
            </a:r>
            <a:r>
              <a:rPr lang="en-US" sz="2000" dirty="0"/>
              <a:t>bet</a:t>
            </a:r>
            <a:r>
              <a:rPr lang="en-US" sz="2000" dirty="0" smtClean="0"/>
              <a:t> $10</a:t>
            </a:r>
          </a:p>
          <a:p>
            <a:pPr lvl="1"/>
            <a:endParaRPr lang="en-US" sz="800" i="1" dirty="0" smtClean="0"/>
          </a:p>
          <a:p>
            <a:pPr lvl="1"/>
            <a:r>
              <a:rPr lang="en-US" sz="2000" b="1" i="1" dirty="0">
                <a:solidFill>
                  <a:srgbClr val="1F497D"/>
                </a:solidFill>
              </a:rPr>
              <a:t>Strategy </a:t>
            </a:r>
            <a:r>
              <a:rPr lang="en-US" sz="2000" b="1" i="1" dirty="0" smtClean="0">
                <a:solidFill>
                  <a:srgbClr val="1F497D"/>
                </a:solidFill>
              </a:rPr>
              <a:t>2 - </a:t>
            </a:r>
            <a:r>
              <a:rPr lang="en-US" sz="2000" i="1" dirty="0" smtClean="0">
                <a:solidFill>
                  <a:srgbClr val="1F497D"/>
                </a:solidFill>
              </a:rPr>
              <a:t>‘</a:t>
            </a:r>
            <a:r>
              <a:rPr lang="en-US" sz="2000" i="1" dirty="0" err="1" smtClean="0">
                <a:solidFill>
                  <a:srgbClr val="1F497D"/>
                </a:solidFill>
              </a:rPr>
              <a:t>Mr</a:t>
            </a:r>
            <a:r>
              <a:rPr lang="en-US" sz="2000" i="1" dirty="0" smtClean="0">
                <a:solidFill>
                  <a:srgbClr val="1F497D"/>
                </a:solidFill>
              </a:rPr>
              <a:t> Middle Man</a:t>
            </a:r>
            <a:r>
              <a:rPr lang="en-US" sz="2000" i="1" dirty="0" smtClean="0"/>
              <a:t>’ : </a:t>
            </a:r>
            <a:r>
              <a:rPr lang="en-US" sz="2000" dirty="0" smtClean="0"/>
              <a:t>After a winning hand, bet ½ of the winnings; after a losing round, bet $20</a:t>
            </a:r>
          </a:p>
          <a:p>
            <a:pPr lvl="1"/>
            <a:endParaRPr lang="en-US" sz="865" i="1" dirty="0" smtClean="0"/>
          </a:p>
          <a:p>
            <a:pPr lvl="1"/>
            <a:r>
              <a:rPr lang="en-US" sz="2000" b="1" i="1" dirty="0">
                <a:solidFill>
                  <a:srgbClr val="1F497D"/>
                </a:solidFill>
              </a:rPr>
              <a:t>Strategy</a:t>
            </a:r>
            <a:r>
              <a:rPr lang="en-US" sz="2000" b="1" i="1" dirty="0" smtClean="0">
                <a:solidFill>
                  <a:srgbClr val="1F497D"/>
                </a:solidFill>
              </a:rPr>
              <a:t> 3 - </a:t>
            </a:r>
            <a:r>
              <a:rPr lang="en-US" sz="2000" i="1" dirty="0" smtClean="0">
                <a:solidFill>
                  <a:srgbClr val="1F497D"/>
                </a:solidFill>
              </a:rPr>
              <a:t>‘Mr Maverick’ </a:t>
            </a:r>
            <a:r>
              <a:rPr lang="en-US" sz="2000" dirty="0" smtClean="0"/>
              <a:t>: If </a:t>
            </a:r>
            <a:r>
              <a:rPr lang="en-US" sz="2000" dirty="0"/>
              <a:t>the balance account is </a:t>
            </a:r>
            <a:r>
              <a:rPr lang="en-US" sz="2000" dirty="0" smtClean="0"/>
              <a:t>&gt;$200, </a:t>
            </a:r>
            <a:r>
              <a:rPr lang="en-US" sz="2000" dirty="0"/>
              <a:t>bet half his balance, if</a:t>
            </a:r>
            <a:r>
              <a:rPr lang="en-US" sz="2000" dirty="0" smtClean="0"/>
              <a:t> not bet </a:t>
            </a:r>
            <a:r>
              <a:rPr lang="en-US" sz="2000" dirty="0"/>
              <a:t>only</a:t>
            </a:r>
            <a:r>
              <a:rPr lang="en-US" sz="2000" dirty="0" smtClean="0"/>
              <a:t> $10</a:t>
            </a:r>
            <a:endParaRPr lang="en-US" dirty="0"/>
          </a:p>
        </p:txBody>
      </p:sp>
      <p:pic>
        <p:nvPicPr>
          <p:cNvPr id="7" name="Picture 6" descr="dice4.jpg"/>
          <p:cNvPicPr>
            <a:picLocks noChangeAspect="1"/>
          </p:cNvPicPr>
          <p:nvPr/>
        </p:nvPicPr>
        <p:blipFill>
          <a:blip r:embed="rId2"/>
          <a:srcRect r="3517" b="22550"/>
          <a:stretch>
            <a:fillRect/>
          </a:stretch>
        </p:blipFill>
        <p:spPr>
          <a:xfrm>
            <a:off x="6327986" y="1867519"/>
            <a:ext cx="2441066" cy="2077733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 smtClean="0"/>
              <a:t>Modeling Strategy 1,…</a:t>
            </a:r>
            <a:endParaRPr lang="en-US" dirty="0"/>
          </a:p>
        </p:txBody>
      </p:sp>
      <p:pic>
        <p:nvPicPr>
          <p:cNvPr id="4" name="Content Placeholder 3" descr="Image 3 11-26-36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046" b="-5046"/>
          <a:stretch>
            <a:fillRect/>
          </a:stretch>
        </p:blipFill>
        <p:spPr>
          <a:xfrm>
            <a:off x="914400" y="2590800"/>
            <a:ext cx="8229600" cy="4525963"/>
          </a:xfrm>
        </p:spPr>
      </p:pic>
      <p:pic>
        <p:nvPicPr>
          <p:cNvPr id="5" name="Picture 4" descr="Image 2(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3377778" cy="1244445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5400000">
            <a:off x="4148052" y="1377952"/>
            <a:ext cx="709371" cy="206049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9332" y="4811889"/>
            <a:ext cx="57855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Bet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528731" y="4823180"/>
            <a:ext cx="92004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$ Payoff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695222" y="4809068"/>
            <a:ext cx="75916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Try #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035791" y="2365025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Init</a:t>
            </a:r>
            <a:r>
              <a:rPr lang="en-US" sz="1600" dirty="0" err="1" smtClean="0"/>
              <a:t>i</a:t>
            </a:r>
            <a:r>
              <a:rPr lang="en-US" sz="1600" dirty="0" smtClean="0"/>
              <a:t>al Balance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188191" y="6519446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Final Balance</a:t>
            </a:r>
            <a:endParaRPr lang="en-US" sz="1600" dirty="0"/>
          </a:p>
        </p:txBody>
      </p:sp>
      <p:sp>
        <p:nvSpPr>
          <p:cNvPr id="14" name="Bent-Up Arrow 13"/>
          <p:cNvSpPr/>
          <p:nvPr/>
        </p:nvSpPr>
        <p:spPr>
          <a:xfrm>
            <a:off x="7154333" y="2737556"/>
            <a:ext cx="183445" cy="677333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Imag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9670" r="-29670"/>
          <a:stretch>
            <a:fillRect/>
          </a:stretch>
        </p:blipFill>
        <p:spPr>
          <a:xfrm>
            <a:off x="-792000" y="1440000"/>
            <a:ext cx="10177804" cy="5302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>
            <a:normAutofit/>
          </a:bodyPr>
          <a:lstStyle/>
          <a:p>
            <a:r>
              <a:rPr lang="en-US" dirty="0" smtClean="0"/>
              <a:t>Strategy 2,…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71221" y="4219223"/>
            <a:ext cx="57855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Bet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764845" y="4216403"/>
            <a:ext cx="92004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$ Payoff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34450" y="4216402"/>
            <a:ext cx="66321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Try #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568235" y="1885248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Init</a:t>
            </a:r>
            <a:r>
              <a:rPr lang="en-US" sz="1600" dirty="0" err="1" smtClean="0"/>
              <a:t>i</a:t>
            </a:r>
            <a:r>
              <a:rPr lang="en-US" sz="1600" dirty="0" smtClean="0"/>
              <a:t>al Balance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579523" y="6350112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Final Balance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5178778" y="6604001"/>
            <a:ext cx="409225" cy="1588"/>
          </a:xfrm>
          <a:prstGeom prst="straightConnector1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161845" y="2071511"/>
            <a:ext cx="409225" cy="1588"/>
          </a:xfrm>
          <a:prstGeom prst="straightConnector1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8686800" cy="8280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err="1" smtClean="0"/>
              <a:t>nd</a:t>
            </a:r>
            <a:r>
              <a:rPr lang="en-US" dirty="0" smtClean="0"/>
              <a:t> Strategy 3…</a:t>
            </a:r>
            <a:endParaRPr lang="en-US" dirty="0"/>
          </a:p>
        </p:txBody>
      </p:sp>
      <p:pic>
        <p:nvPicPr>
          <p:cNvPr id="4" name="Content Placeholder 3" descr="Imag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0071" r="-30071"/>
          <a:stretch>
            <a:fillRect/>
          </a:stretch>
        </p:blipFill>
        <p:spPr>
          <a:xfrm>
            <a:off x="-792000" y="1440000"/>
            <a:ext cx="10179796" cy="5303838"/>
          </a:xfrm>
        </p:spPr>
      </p:pic>
      <p:sp>
        <p:nvSpPr>
          <p:cNvPr id="5" name="TextBox 4"/>
          <p:cNvSpPr txBox="1"/>
          <p:nvPr/>
        </p:nvSpPr>
        <p:spPr>
          <a:xfrm>
            <a:off x="1171221" y="4219223"/>
            <a:ext cx="57855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Bet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891844" y="4216403"/>
            <a:ext cx="92004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$ Payoff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92117" y="4216402"/>
            <a:ext cx="66321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Try #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667015" y="1998136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Init</a:t>
            </a:r>
            <a:r>
              <a:rPr lang="en-US" sz="1600" dirty="0" err="1" smtClean="0"/>
              <a:t>i</a:t>
            </a:r>
            <a:r>
              <a:rPr lang="en-US" sz="1600" dirty="0" smtClean="0"/>
              <a:t>al Balance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678303" y="6392444"/>
            <a:ext cx="161432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Final Balance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249334" y="6589888"/>
            <a:ext cx="409225" cy="1588"/>
          </a:xfrm>
          <a:prstGeom prst="straightConnector1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246512" y="2142066"/>
            <a:ext cx="409225" cy="1588"/>
          </a:xfrm>
          <a:prstGeom prst="straightConnector1">
            <a:avLst/>
          </a:prstGeom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</TotalTime>
  <Words>681</Words>
  <Application>Microsoft PowerPoint</Application>
  <PresentationFormat>On-screen Show (4:3)</PresentationFormat>
  <Paragraphs>153</Paragraphs>
  <Slides>20</Slides>
  <Notes>11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Trek</vt:lpstr>
      <vt:lpstr>Slide 1</vt:lpstr>
      <vt:lpstr>The Great Gambler</vt:lpstr>
      <vt:lpstr>How the game works</vt:lpstr>
      <vt:lpstr>The Winner’s Payoff Table</vt:lpstr>
      <vt:lpstr>Table of Zero Gain</vt:lpstr>
      <vt:lpstr>Juran’s game play</vt:lpstr>
      <vt:lpstr>Modeling Strategy 1,…</vt:lpstr>
      <vt:lpstr>Strategy 2,…</vt:lpstr>
      <vt:lpstr>and Strategy 3…</vt:lpstr>
      <vt:lpstr>Using Crystal Ball…</vt:lpstr>
      <vt:lpstr>PROBABILITIES OF POSITIVE FINAL RETURNS</vt:lpstr>
      <vt:lpstr>MAXIMUM RETURN DURING THE GAME</vt:lpstr>
      <vt:lpstr>The alternative</vt:lpstr>
      <vt:lpstr>…there’s always beer</vt:lpstr>
      <vt:lpstr>Juran’s Inspiration</vt:lpstr>
      <vt:lpstr>The BIG PLAN</vt:lpstr>
      <vt:lpstr>Juran’s rules AND THEIR CONSEQUENCES…</vt:lpstr>
      <vt:lpstr>Using Crystal Ball…</vt:lpstr>
      <vt:lpstr>…to manage THE INEVITABLE Hangover….</vt:lpstr>
      <vt:lpstr>Last but not least…………..</vt:lpstr>
    </vt:vector>
  </TitlesOfParts>
  <Company>Sally Sarsfield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‘7 - 11’ </dc:title>
  <dc:creator>Sally Sarsfield</dc:creator>
  <cp:lastModifiedBy>User</cp:lastModifiedBy>
  <cp:revision>47</cp:revision>
  <dcterms:created xsi:type="dcterms:W3CDTF">2009-05-11T18:32:48Z</dcterms:created>
  <dcterms:modified xsi:type="dcterms:W3CDTF">2009-05-11T18:39:16Z</dcterms:modified>
</cp:coreProperties>
</file>