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2" r:id="rId6"/>
    <p:sldId id="269" r:id="rId7"/>
    <p:sldId id="264" r:id="rId8"/>
    <p:sldId id="266" r:id="rId9"/>
    <p:sldId id="270" r:id="rId10"/>
    <p:sldId id="271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AE2C3-1C3E-F145-8D93-77B395B83868}" type="datetimeFigureOut">
              <a:rPr lang="en-US" smtClean="0"/>
              <a:pPr/>
              <a:t>4/26/09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0C7BA9-A956-3340-9C5C-8791C24A5F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7BA9-A956-3340-9C5C-8791C24A5F1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0C7BA9-A956-3340-9C5C-8791C24A5F1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BB1B-0176-3842-87F5-1DC04ECECFBA}" type="datetimeFigureOut">
              <a:rPr lang="en-US" smtClean="0"/>
              <a:pPr/>
              <a:t>4/26/09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74EE8-9B11-7E48-9C88-F8689CACF9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BB1B-0176-3842-87F5-1DC04ECECFBA}" type="datetimeFigureOut">
              <a:rPr lang="en-US" smtClean="0"/>
              <a:pPr/>
              <a:t>4/26/09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74EE8-9B11-7E48-9C88-F8689CACF9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BB1B-0176-3842-87F5-1DC04ECECFBA}" type="datetimeFigureOut">
              <a:rPr lang="en-US" smtClean="0"/>
              <a:pPr/>
              <a:t>4/26/09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74EE8-9B11-7E48-9C88-F8689CACF9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BB1B-0176-3842-87F5-1DC04ECECFBA}" type="datetimeFigureOut">
              <a:rPr lang="en-US" smtClean="0"/>
              <a:pPr/>
              <a:t>4/26/09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74EE8-9B11-7E48-9C88-F8689CACF9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BB1B-0176-3842-87F5-1DC04ECECFBA}" type="datetimeFigureOut">
              <a:rPr lang="en-US" smtClean="0"/>
              <a:pPr/>
              <a:t>4/26/09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74EE8-9B11-7E48-9C88-F8689CACF9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BB1B-0176-3842-87F5-1DC04ECECFBA}" type="datetimeFigureOut">
              <a:rPr lang="en-US" smtClean="0"/>
              <a:pPr/>
              <a:t>4/26/09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74EE8-9B11-7E48-9C88-F8689CACF9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BB1B-0176-3842-87F5-1DC04ECECFBA}" type="datetimeFigureOut">
              <a:rPr lang="en-US" smtClean="0"/>
              <a:pPr/>
              <a:t>4/26/09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74EE8-9B11-7E48-9C88-F8689CACF9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BB1B-0176-3842-87F5-1DC04ECECFBA}" type="datetimeFigureOut">
              <a:rPr lang="en-US" smtClean="0"/>
              <a:pPr/>
              <a:t>4/26/09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74EE8-9B11-7E48-9C88-F8689CACF9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BB1B-0176-3842-87F5-1DC04ECECFBA}" type="datetimeFigureOut">
              <a:rPr lang="en-US" smtClean="0"/>
              <a:pPr/>
              <a:t>4/26/09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74EE8-9B11-7E48-9C88-F8689CACF9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BB1B-0176-3842-87F5-1DC04ECECFBA}" type="datetimeFigureOut">
              <a:rPr lang="en-US" smtClean="0"/>
              <a:pPr/>
              <a:t>4/26/09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74EE8-9B11-7E48-9C88-F8689CACF9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BB1B-0176-3842-87F5-1DC04ECECFBA}" type="datetimeFigureOut">
              <a:rPr lang="en-US" smtClean="0"/>
              <a:pPr/>
              <a:t>4/26/09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74EE8-9B11-7E48-9C88-F8689CACF9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7BB1B-0176-3842-87F5-1DC04ECECFBA}" type="datetimeFigureOut">
              <a:rPr lang="en-US" smtClean="0"/>
              <a:pPr/>
              <a:t>4/26/09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74EE8-9B11-7E48-9C88-F8689CACF9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sit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5257800"/>
            <a:ext cx="3695700" cy="1193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0"/>
            <a:ext cx="655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cap="small" dirty="0" smtClean="0">
                <a:solidFill>
                  <a:srgbClr val="FFFFFF"/>
                </a:solidFill>
                <a:latin typeface="Arial"/>
                <a:cs typeface="Arial"/>
              </a:rPr>
              <a:t>Decision Models Group 15:</a:t>
            </a:r>
          </a:p>
          <a:p>
            <a:r>
              <a:rPr lang="en-US" sz="3600" b="1" cap="small" dirty="0" smtClean="0">
                <a:solidFill>
                  <a:srgbClr val="FFFFFF"/>
                </a:solidFill>
                <a:latin typeface="Arial"/>
                <a:cs typeface="Arial"/>
              </a:rPr>
              <a:t>The Final Project</a:t>
            </a:r>
            <a:endParaRPr lang="en-US" sz="3600" b="1" cap="small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000" y="4057471"/>
            <a:ext cx="3086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cap="small" dirty="0" smtClean="0">
                <a:solidFill>
                  <a:srgbClr val="FFFFFF"/>
                </a:solidFill>
                <a:latin typeface="Arial"/>
                <a:cs typeface="Arial"/>
              </a:rPr>
              <a:t>Stephen Argeris</a:t>
            </a:r>
          </a:p>
          <a:p>
            <a:r>
              <a:rPr lang="en-US" cap="small" dirty="0" smtClean="0">
                <a:solidFill>
                  <a:srgbClr val="FFFFFF"/>
                </a:solidFill>
                <a:latin typeface="Arial"/>
                <a:cs typeface="Arial"/>
              </a:rPr>
              <a:t>Timothy Meyer</a:t>
            </a:r>
          </a:p>
          <a:p>
            <a:r>
              <a:rPr lang="en-US" cap="small" dirty="0" err="1" smtClean="0">
                <a:solidFill>
                  <a:srgbClr val="FFFFFF"/>
                </a:solidFill>
                <a:latin typeface="Arial"/>
                <a:cs typeface="Arial"/>
              </a:rPr>
              <a:t>Vinay</a:t>
            </a:r>
            <a:r>
              <a:rPr lang="en-US" cap="small" dirty="0" smtClean="0">
                <a:solidFill>
                  <a:srgbClr val="FFFFFF"/>
                </a:solidFill>
                <a:latin typeface="Arial"/>
                <a:cs typeface="Arial"/>
              </a:rPr>
              <a:t> Patel</a:t>
            </a:r>
          </a:p>
          <a:p>
            <a:r>
              <a:rPr lang="en-US" cap="small" dirty="0" err="1" smtClean="0">
                <a:solidFill>
                  <a:srgbClr val="FFFFFF"/>
                </a:solidFill>
                <a:latin typeface="Arial"/>
                <a:cs typeface="Arial"/>
              </a:rPr>
              <a:t>Sudharshan</a:t>
            </a:r>
            <a:r>
              <a:rPr lang="en-US" cap="small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en-US" cap="small" dirty="0" err="1" smtClean="0">
                <a:solidFill>
                  <a:srgbClr val="FFFFFF"/>
                </a:solidFill>
                <a:latin typeface="Arial"/>
                <a:cs typeface="Arial"/>
              </a:rPr>
              <a:t>Vaidyanathan</a:t>
            </a:r>
            <a:endParaRPr lang="en-US" cap="small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>
                <a:solidFill>
                  <a:srgbClr val="FFFFFF"/>
                </a:solidFill>
                <a:latin typeface="Arial"/>
                <a:cs typeface="Arial"/>
              </a:rPr>
              <a:t>Conclusion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47800" y="2209800"/>
            <a:ext cx="70964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We ultimately ended up with a “cost” of 9,740, which we found to be an acceptable solution given that no combination had a better performance given our spot-check test.</a:t>
            </a:r>
          </a:p>
          <a:p>
            <a:endParaRPr lang="en-US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Since both the “cost” and the eyeball check are assigned somewhat arbitrarily, the model can be tweaked In a variety of ways if people end up unsatisfied with the results; we feel, however, that it’s a far more effective way to assign fellows to teams than the manual efforts of the past. </a:t>
            </a:r>
            <a:endParaRPr lang="en-US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cap="small" dirty="0" err="1" smtClean="0">
                <a:solidFill>
                  <a:srgbClr val="FFFFFF"/>
                </a:solidFill>
                <a:latin typeface="Arial"/>
                <a:cs typeface="Arial"/>
              </a:rPr>
              <a:t>InSITENY</a:t>
            </a:r>
            <a:r>
              <a:rPr lang="en-US" cap="small" dirty="0" smtClean="0">
                <a:solidFill>
                  <a:srgbClr val="FFFFFF"/>
                </a:solidFill>
                <a:latin typeface="Arial"/>
                <a:cs typeface="Arial"/>
              </a:rPr>
              <a:t>: </a:t>
            </a:r>
            <a:endParaRPr lang="en-U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600" dirty="0" smtClean="0">
                <a:solidFill>
                  <a:srgbClr val="FFFFFF"/>
                </a:solidFill>
              </a:rPr>
              <a:t>Founded in 2006 for law and business students at New York University and Columbia.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smtClean="0">
                <a:solidFill>
                  <a:srgbClr val="FFFFFF"/>
                </a:solidFill>
              </a:rPr>
              <a:t>Small groups of students work with about a half-dozen technology start-ups through their early-stage development, transitioning them from seed stage into venture funding.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600" dirty="0" err="1" smtClean="0">
                <a:solidFill>
                  <a:srgbClr val="FFFFFF"/>
                </a:solidFill>
              </a:rPr>
              <a:t>InSITE</a:t>
            </a:r>
            <a:r>
              <a:rPr lang="en-US" sz="2600" dirty="0" smtClean="0">
                <a:solidFill>
                  <a:srgbClr val="FFFFFF"/>
                </a:solidFill>
              </a:rPr>
              <a:t> fellows provide consulting services (gratis) one night per week which include reviews of business plans, models, presentations, strategic and deal analysis.</a:t>
            </a:r>
            <a:endParaRPr lang="en-US" sz="26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2">
            <a:lum contrast="-40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7562"/>
          </a:xfrm>
        </p:spPr>
        <p:txBody>
          <a:bodyPr>
            <a:noAutofit/>
          </a:bodyPr>
          <a:lstStyle/>
          <a:p>
            <a:r>
              <a:rPr lang="en-US" sz="3000" dirty="0" smtClean="0">
                <a:solidFill>
                  <a:srgbClr val="FFFFFF"/>
                </a:solidFill>
                <a:latin typeface="Arial"/>
                <a:cs typeface="Arial"/>
              </a:rPr>
              <a:t>The process for picking companies to pursue, and assigning fellows to teams, has been a labor-intensive nightmare….</a:t>
            </a:r>
            <a:br>
              <a:rPr lang="en-US" sz="3000" dirty="0" smtClean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3000" dirty="0" smtClean="0">
                <a:solidFill>
                  <a:srgbClr val="FFFFFF"/>
                </a:solidFill>
                <a:latin typeface="Arial"/>
                <a:cs typeface="Arial"/>
              </a:rPr>
              <a:t>Until now.</a:t>
            </a:r>
            <a:br>
              <a:rPr lang="en-US" sz="3000" dirty="0" smtClean="0">
                <a:solidFill>
                  <a:srgbClr val="FFFFFF"/>
                </a:solidFill>
                <a:latin typeface="Arial"/>
                <a:cs typeface="Arial"/>
              </a:rPr>
            </a:br>
            <a:endParaRPr lang="en-US" sz="3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2362200"/>
            <a:ext cx="4114800" cy="42672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>
                <a:solidFill>
                  <a:srgbClr val="FFFFFF"/>
                </a:solidFill>
                <a:latin typeface="Arial"/>
                <a:cs typeface="Arial"/>
              </a:rPr>
              <a:t>The Process</a:t>
            </a:r>
            <a:endParaRPr lang="en-US" cap="small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FFFF"/>
                </a:solidFill>
              </a:rPr>
              <a:t>Ten companies present to the 35 </a:t>
            </a:r>
            <a:r>
              <a:rPr lang="en-US" dirty="0" err="1" smtClean="0">
                <a:solidFill>
                  <a:srgbClr val="FFFFFF"/>
                </a:solidFill>
              </a:rPr>
              <a:t>InSITE</a:t>
            </a:r>
            <a:r>
              <a:rPr lang="en-US" dirty="0" smtClean="0">
                <a:solidFill>
                  <a:srgbClr val="FFFFFF"/>
                </a:solidFill>
              </a:rPr>
              <a:t> fellows.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FFFF"/>
                </a:solidFill>
              </a:rPr>
              <a:t>The fellows then rank the companies 1-10 according to how much they would like to work with them. They also specify whether they can work on Tuesdays or Wednesdays (teams only meet once per week).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FFFF"/>
                </a:solidFill>
              </a:rPr>
              <a:t>The fellows are then matched with 4-6 companies, in groups of 5 or 6. We attempt to get fellows their first or second choice, but sometimes fellows end up with their third or fourth.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FFFF"/>
                </a:solidFill>
              </a:rPr>
              <a:t>Teams have one leader, a specially trained fellow, of which we have eight.</a:t>
            </a:r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>
                <a:solidFill>
                  <a:srgbClr val="FFFFFF"/>
                </a:solidFill>
                <a:latin typeface="Arial"/>
                <a:cs typeface="Arial"/>
              </a:rPr>
              <a:t>The Solution</a:t>
            </a:r>
            <a:endParaRPr lang="en-US" cap="small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417638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We identify the student fellows, whether they wish to pursue a team leader position, and what days they can work.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We ask them to rank their preferences among the 10 companies, 1 for their top choice, 10 for their least favorite choice.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617967"/>
            <a:ext cx="7743115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>
                <a:solidFill>
                  <a:srgbClr val="FFFFFF"/>
                </a:solidFill>
                <a:latin typeface="Arial"/>
                <a:cs typeface="Arial"/>
              </a:rPr>
              <a:t>The Solution (cont’d.)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100" y="3505200"/>
            <a:ext cx="6273800" cy="1993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35100" y="1905000"/>
            <a:ext cx="53813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Each student must be assigned to a single team.</a:t>
            </a:r>
          </a:p>
          <a:p>
            <a:endParaRPr lang="en-US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Constraint: “Team” is an integer between 1 and 10.</a:t>
            </a:r>
            <a:endParaRPr lang="en-US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>
                <a:solidFill>
                  <a:srgbClr val="FFFFFF"/>
                </a:solidFill>
                <a:latin typeface="Arial"/>
                <a:cs typeface="Arial"/>
              </a:rPr>
              <a:t>The Solution (cont’d.)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417638"/>
            <a:ext cx="3429000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We assign preference rankings a cost. 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We want fellows to get their first or second choice, though we’re fine with giving a fellow their third or fourth choice.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We assign group size a cost. 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We want teams of five or six, and we’re okay with the idea of a four- or seven-member team. Anything else would begin to feel uncivilized.</a:t>
            </a:r>
            <a:endParaRPr lang="en-U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2900" y="1417638"/>
            <a:ext cx="17018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>
                <a:solidFill>
                  <a:srgbClr val="FFFFFF"/>
                </a:solidFill>
                <a:latin typeface="Arial"/>
                <a:cs typeface="Arial"/>
              </a:rPr>
              <a:t>The Solution (cont’d.)</a:t>
            </a:r>
            <a:endParaRPr lang="en-US" cap="small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417638"/>
            <a:ext cx="8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We then run Evolutionary Solver to assign fellows to teams, minimizing the total cost over the two penalties (not constraints): </a:t>
            </a:r>
          </a:p>
          <a:p>
            <a:pPr marL="342900" indent="-342900">
              <a:buAutoNum type="arabicParenR"/>
            </a:pPr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at least one leader, else a 1,000 penalty; </a:t>
            </a:r>
          </a:p>
          <a:p>
            <a:pPr marL="342900" indent="-342900">
              <a:buAutoNum type="arabicParenR"/>
            </a:pPr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Everyone on the team meets on the same day, else 5,000 penalty.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950" y="3276600"/>
            <a:ext cx="5880100" cy="19939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 smtClean="0">
                <a:solidFill>
                  <a:srgbClr val="FFFFFF"/>
                </a:solidFill>
                <a:latin typeface="Arial"/>
                <a:cs typeface="Arial"/>
              </a:rPr>
              <a:t>The Solution (cont’d.)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393691"/>
            <a:ext cx="8229600" cy="103840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2057400"/>
            <a:ext cx="812660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  <a:latin typeface="Arial"/>
                <a:cs typeface="Arial"/>
              </a:rPr>
              <a:t>As a simple, eyeball-ready “check” on the solution, we see whether the teams assembled (in bold) are getting fellows who ranked them in their top six preferences. If a team has a high number, that means fellows found it a desirable opportunity. If a team with a low number is chosen over a team with a higher number, we spot-check the solution to see if there would be an easy way to shift manpower from one team to the other.</a:t>
            </a:r>
            <a:endParaRPr lang="en-US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635</Words>
  <Application>Microsoft Macintosh PowerPoint</Application>
  <PresentationFormat>On-screen Show (4:3)</PresentationFormat>
  <Paragraphs>40</Paragraphs>
  <Slides>10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InSITENY: </vt:lpstr>
      <vt:lpstr>The process for picking companies to pursue, and assigning fellows to teams, has been a labor-intensive nightmare…. Until now. </vt:lpstr>
      <vt:lpstr>The Process</vt:lpstr>
      <vt:lpstr>The Solution</vt:lpstr>
      <vt:lpstr>The Solution (cont’d.)</vt:lpstr>
      <vt:lpstr>The Solution (cont’d.)</vt:lpstr>
      <vt:lpstr>The Solution (cont’d.)</vt:lpstr>
      <vt:lpstr>The Solution (cont’d.)</vt:lpstr>
      <vt:lpstr>Conclusion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Steve Argeris</dc:creator>
  <cp:lastModifiedBy>Vinay Patel</cp:lastModifiedBy>
  <cp:revision>23</cp:revision>
  <dcterms:created xsi:type="dcterms:W3CDTF">2009-04-26T22:54:48Z</dcterms:created>
  <dcterms:modified xsi:type="dcterms:W3CDTF">2009-04-26T23:00:32Z</dcterms:modified>
</cp:coreProperties>
</file>