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70" r:id="rId6"/>
    <p:sldId id="262" r:id="rId7"/>
    <p:sldId id="268" r:id="rId8"/>
    <p:sldId id="260" r:id="rId9"/>
    <p:sldId id="261" r:id="rId10"/>
    <p:sldId id="263" r:id="rId11"/>
    <p:sldId id="269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5571" autoAdjust="0"/>
  </p:normalViewPr>
  <p:slideViewPr>
    <p:cSldViewPr>
      <p:cViewPr varScale="1">
        <p:scale>
          <a:sx n="75" d="100"/>
          <a:sy n="75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892E6F-C391-455B-9367-C2F9C5E736C1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A5F09A2-959A-42F3-8132-ED24E0757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A89957-3CC9-4137-8913-4FCA4056F35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E0FBB5-3AB6-4D29-937C-E192A7C8FC6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6321C7-0A9D-45C0-A66E-7EF7773CD9F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BFA60B-08AA-4786-9AA5-256F71548A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5362AA-E04B-459B-B40D-4E2FF7078A0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61579F-C72F-447C-A62B-EE2C964B59E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4AEDF9-4AC5-4D24-9CBE-48AE0A17CBE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A98945-CB17-4F9B-8A7E-649B92EAEC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7BF292-B034-4103-99BD-A2499BE8A9F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450A82-E3F3-4E3C-918F-895FC253575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7B7701-C327-4A27-A13F-A0EEE9186E7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3BAED8-B67E-464E-BB94-3D8FFBA844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94D491-584E-4497-97C0-7A5C53722B4F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B671D2-A3ED-4461-AA2F-51A150BEE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31DBDF-7D06-49CE-ABF8-098BCFD73209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F06441-2A74-4AC7-A9AC-FA48556BA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F66920-29EB-45CB-9CFE-C0FAF4C8DB89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FC4C86-28ED-4311-9B91-5CB25B5C3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AF31A4-6DD8-4469-A89C-4CE1F264C509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114F53-3E49-47B8-AF58-077880B92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D9055C-2506-4E65-9609-64486D66F58B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B0A3BB-B325-4DEB-9E11-BFB9521C7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39FAD0-D5C4-4B7C-9682-73EAA1EF246D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EEF4C8-451A-48F5-ABD2-EC7434DEE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B82EA0-AE45-41D7-9F97-301629D9FF47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A3823F-2905-4D04-9CBA-087AB7378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4E9CCE-3C48-4719-AACC-B82A25563C1A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D1349A-B3F2-4BE1-8A1A-C20F41473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FCEC0D-E79F-4975-B76A-51D4D078FE8D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5D90B3-E10B-418F-BAD6-D36091BC9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7EEA1E-EA78-4317-B65A-9CA9057F6D62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F543E7-E881-4E81-984B-5D4D0695A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6743ED-17A4-4F51-BFF6-849CFAC2503B}" type="datetimeFigureOut">
              <a:rPr lang="en-US"/>
              <a:pPr>
                <a:defRPr/>
              </a:pPr>
              <a:t>4/23/2009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FE294B-40B6-4DEA-A06D-B11DD6D48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" name="Picture 16" descr="subway-bg_3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14400" y="0"/>
            <a:ext cx="8229600" cy="68580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75EC808-8263-4C78-8138-7D715C35AD39}" type="datetimeFigureOut">
              <a:rPr lang="en-US"/>
              <a:pPr>
                <a:defRPr/>
              </a:pPr>
              <a:t>4/23/2009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06F15FFB-D4DB-4490-B928-463CE1DB5698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rgbClr val="475A8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rgbClr val="475A8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rgbClr val="475A8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rgbClr val="475A8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rgbClr val="475A8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Columbia/NYU Route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2798762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Simulating Professor </a:t>
            </a:r>
            <a:r>
              <a:rPr lang="en-US" dirty="0" err="1" smtClean="0"/>
              <a:t>Juran’s</a:t>
            </a:r>
            <a:r>
              <a:rPr lang="en-US" dirty="0" smtClean="0"/>
              <a:t> Uptown Commute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David </a:t>
            </a:r>
            <a:r>
              <a:rPr lang="en-US" sz="2000" dirty="0" err="1" smtClean="0"/>
              <a:t>Gorelik</a:t>
            </a:r>
            <a:endParaRPr lang="en-US" sz="20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err="1" smtClean="0"/>
              <a:t>Geremy</a:t>
            </a:r>
            <a:r>
              <a:rPr lang="en-US" sz="2000" dirty="0" smtClean="0"/>
              <a:t> </a:t>
            </a:r>
            <a:r>
              <a:rPr lang="en-US" sz="2000" dirty="0" err="1" smtClean="0"/>
              <a:t>Kawaller</a:t>
            </a:r>
            <a:endParaRPr lang="en-US" sz="20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err="1" smtClean="0"/>
              <a:t>Derya</a:t>
            </a:r>
            <a:r>
              <a:rPr lang="en-US" sz="2000" dirty="0" smtClean="0"/>
              <a:t> Rose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/>
              <a:t>Michael Spitzer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Station Wait Times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28753" name="Group 81"/>
          <p:cNvGraphicFramePr>
            <a:graphicFrameLocks noGrp="1"/>
          </p:cNvGraphicFramePr>
          <p:nvPr/>
        </p:nvGraphicFramePr>
        <p:xfrm>
          <a:off x="914400" y="1143000"/>
          <a:ext cx="4648200" cy="2628900"/>
        </p:xfrm>
        <a:graphic>
          <a:graphicData uri="http://schemas.openxmlformats.org/drawingml/2006/table">
            <a:tbl>
              <a:tblPr/>
              <a:tblGrid>
                <a:gridCol w="930275"/>
                <a:gridCol w="928688"/>
                <a:gridCol w="930275"/>
                <a:gridCol w="928687"/>
                <a:gridCol w="930275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Line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On-time wait time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Late?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Late Time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Actual wait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874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04800"/>
            <a:ext cx="312578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4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514600"/>
            <a:ext cx="312578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5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754563"/>
            <a:ext cx="3125788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066800" y="3810000"/>
            <a:ext cx="4343400" cy="29543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Actual Wait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On-time Wait time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Uniform Distribution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Whether the train is late: 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Yes-No Distribution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How late is the train?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Geometric Distribution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+mn-lt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533400" y="228600"/>
            <a:ext cx="7499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</a:rPr>
              <a:t>Results</a:t>
            </a:r>
          </a:p>
        </p:txBody>
      </p:sp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984250"/>
            <a:ext cx="914400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Best Route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4813300" cy="4953000"/>
          </a:xfrm>
        </p:spPr>
        <p:txBody>
          <a:bodyPr>
            <a:normAutofit fontScale="925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Take the 1 the whole way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Best route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Shortest time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Least risk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Wait for the 2/3 then take the 1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Fast route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Longest potential wait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Take the A to the 1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Slowest route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Long potential wait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endParaRPr lang="en-US" dirty="0" smtClean="0">
              <a:solidFill>
                <a:schemeClr val="accent6"/>
              </a:solidFill>
            </a:endParaRP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3277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533400"/>
            <a:ext cx="269716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4495800"/>
            <a:ext cx="26876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2514600"/>
            <a:ext cx="26876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Extensions of the model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Can be used to find quickest route between any two points served by the subway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Model outcome of upcoming service cuts</a:t>
            </a:r>
            <a:endParaRPr lang="en-US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971800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Questions/Comments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Overview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Transportation problem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accent6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Minimize travel time between Stern and Columbia Campuses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accent6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Choose Subway Stations, Trains, Transfers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Problem Definition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Objective: Minimize travel time between Stern and Columbia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>
              <a:solidFill>
                <a:schemeClr val="accent6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Decision Variables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Beginning Station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Train Line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solidFill>
                  <a:schemeClr val="accent6"/>
                </a:solidFill>
              </a:rPr>
              <a:t>Transfer Points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Constraints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Start trip at station close to NYU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Can only transfer to trains at specific locations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Train schedule governed by MTA Performance Guide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Cabs/Buses not an option</a:t>
            </a:r>
            <a:endParaRPr lang="en-US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Routes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990600" y="2209800"/>
            <a:ext cx="8001000" cy="3649792"/>
            <a:chOff x="990600" y="1905000"/>
            <a:chExt cx="8001000" cy="3649792"/>
          </a:xfrm>
        </p:grpSpPr>
        <p:pic>
          <p:nvPicPr>
            <p:cNvPr id="20" name="Picture 19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90600" y="1905000"/>
              <a:ext cx="8001000" cy="3649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1" name="Straight Connector 20"/>
            <p:cNvCxnSpPr/>
            <p:nvPr/>
          </p:nvCxnSpPr>
          <p:spPr>
            <a:xfrm rot="5400000">
              <a:off x="609600" y="3580606"/>
              <a:ext cx="2286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1370806" y="3580606"/>
              <a:ext cx="2286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2362994" y="3580606"/>
              <a:ext cx="2286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3429794" y="3580606"/>
              <a:ext cx="2286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4420394" y="3580606"/>
              <a:ext cx="2286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5563394" y="3580606"/>
              <a:ext cx="2286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6706394" y="3580606"/>
              <a:ext cx="22860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867400" y="-533400"/>
            <a:ext cx="2568575" cy="3347975"/>
            <a:chOff x="5965825" y="-533400"/>
            <a:chExt cx="2568575" cy="3347975"/>
          </a:xfr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isometricOffAxis2Top">
              <a:rot lat="18664799" lon="2041235" rev="19089300"/>
            </a:camera>
            <a:lightRig rig="threePt" dir="t"/>
          </a:scene3d>
        </p:grpSpPr>
        <p:pic>
          <p:nvPicPr>
            <p:cNvPr id="22531" name="Picture 2" descr="C:\Users\David Gorelik\Desktop\Untitled-1 copy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65825" y="-430054"/>
              <a:ext cx="2568575" cy="3244629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</p:pic>
        <p:sp>
          <p:nvSpPr>
            <p:cNvPr id="5" name="Oval 4"/>
            <p:cNvSpPr/>
            <p:nvPr/>
          </p:nvSpPr>
          <p:spPr>
            <a:xfrm>
              <a:off x="6224190" y="-533400"/>
              <a:ext cx="361710" cy="310038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7102629" y="2360284"/>
              <a:ext cx="361710" cy="310038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Walking Time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accent6"/>
                </a:solidFill>
              </a:rPr>
              <a:t>Starting Walking Options</a:t>
            </a:r>
            <a:endParaRPr 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28800" y="2514600"/>
          <a:ext cx="6096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Destination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NRW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Nearest</a:t>
                      </a:r>
                      <a:r>
                        <a:rPr lang="en-US" baseline="0" dirty="0" smtClean="0"/>
                        <a:t> 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Christopher</a:t>
                      </a:r>
                      <a:r>
                        <a:rPr lang="en-US" baseline="0" dirty="0" smtClean="0"/>
                        <a:t> St.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 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St.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St.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 to Walk (min)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3900" dirty="0" smtClean="0">
                <a:effectLst/>
              </a:rPr>
              <a:t>Schedules are worthless; subways are random</a:t>
            </a: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447800"/>
            <a:ext cx="7239000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Train On-Time Performance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26693" name="Group 69"/>
          <p:cNvGraphicFramePr>
            <a:graphicFrameLocks noGrp="1"/>
          </p:cNvGraphicFramePr>
          <p:nvPr>
            <p:ph idx="1"/>
          </p:nvPr>
        </p:nvGraphicFramePr>
        <p:xfrm>
          <a:off x="2133600" y="1371600"/>
          <a:ext cx="6248400" cy="4323080"/>
        </p:xfrm>
        <a:graphic>
          <a:graphicData uri="http://schemas.openxmlformats.org/drawingml/2006/table">
            <a:tbl>
              <a:tblPr/>
              <a:tblGrid>
                <a:gridCol w="781050"/>
                <a:gridCol w="1030288"/>
                <a:gridCol w="1538287"/>
                <a:gridCol w="1374775"/>
                <a:gridCol w="1524000"/>
              </a:tblGrid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Line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MTA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Discount Factor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Delay Used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Scheduled Interval (noon) in minutes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88%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73%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88%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93%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84%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96%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86%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96%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86%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95%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86%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W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97%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86%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Model Demonstration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124200" y="1524000"/>
          <a:ext cx="5802707" cy="4182799"/>
        </p:xfrm>
        <a:graphic>
          <a:graphicData uri="http://schemas.openxmlformats.org/drawingml/2006/table">
            <a:tbl>
              <a:tblPr/>
              <a:tblGrid>
                <a:gridCol w="774536"/>
                <a:gridCol w="801897"/>
                <a:gridCol w="454619"/>
                <a:gridCol w="378849"/>
                <a:gridCol w="799792"/>
                <a:gridCol w="404106"/>
                <a:gridCol w="294661"/>
                <a:gridCol w="1195480"/>
                <a:gridCol w="404106"/>
                <a:gridCol w="294661"/>
              </a:tblGrid>
              <a:tr h="13264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A to the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C to the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A or C to the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segment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sng" strike="noStrike">
                          <a:latin typeface="Arial"/>
                        </a:rPr>
                        <a:t>Route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sng" strike="noStrike">
                          <a:latin typeface="Arial"/>
                        </a:rPr>
                        <a:t>Route 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sng" strike="noStrike">
                          <a:latin typeface="Arial"/>
                        </a:rPr>
                        <a:t>Route 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Walk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Stern &gt; W4th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Stern &gt; W4th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Stern &gt; W4th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9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segment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latin typeface="Arial"/>
                        </a:rPr>
                        <a:t>OPTION 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Wait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 @ W4th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4.4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 W4th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 W4th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Take Train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Transfer/Walk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 @59th: C &gt;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@59th: A &gt; 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@59th: A &gt; 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18.41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9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segment 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latin typeface="Arial"/>
                        </a:rPr>
                        <a:t>OPTION 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Wait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@59th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2.6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@59th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2.6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 W4th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4.4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Take Train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Transfer/Walk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116th &gt; Columbia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116th &gt; Columbia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@59th: C &gt; 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96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16.64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16.6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Get on 1st train (A or C)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9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segment 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Wait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@59th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2.6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Take Train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Transfer/Walk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116th &gt; Columbia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16.6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9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segment 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Wait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Take Train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3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Transfer/Walk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96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96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segment 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Wait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Take Train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Arial"/>
                        </a:rPr>
                        <a:t>Transfer/Walk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64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5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latin typeface="Arial"/>
                        </a:rPr>
                        <a:t>Total trip time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8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Route 1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40.05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Route 2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Arial"/>
                        </a:rPr>
                        <a:t>35.1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latin typeface="Arial"/>
                        </a:rPr>
                        <a:t>Route 3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Arial"/>
                        </a:rPr>
                        <a:t>35.1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1447800"/>
            <a:ext cx="22860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Take the A to the 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Take the C to the 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Take A or C to the 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1410</TotalTime>
  <Words>565</Words>
  <Application>Microsoft Office PowerPoint</Application>
  <PresentationFormat>On-screen Show (4:3)</PresentationFormat>
  <Paragraphs>338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Columbia/NYU Route</vt:lpstr>
      <vt:lpstr>Overview</vt:lpstr>
      <vt:lpstr>Problem Definition</vt:lpstr>
      <vt:lpstr>Constraints</vt:lpstr>
      <vt:lpstr>Routes</vt:lpstr>
      <vt:lpstr>Walking Time</vt:lpstr>
      <vt:lpstr>Schedules are worthless; subways are random</vt:lpstr>
      <vt:lpstr>Train On-Time Performance</vt:lpstr>
      <vt:lpstr>Model Demonstration</vt:lpstr>
      <vt:lpstr>Station Wait Times</vt:lpstr>
      <vt:lpstr>Slide 11</vt:lpstr>
      <vt:lpstr>Best Route</vt:lpstr>
      <vt:lpstr>Extensions of the model</vt:lpstr>
      <vt:lpstr>Questions/Comments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David Gorelik</cp:lastModifiedBy>
  <cp:revision>21</cp:revision>
  <dcterms:created xsi:type="dcterms:W3CDTF">2009-04-16T13:29:57Z</dcterms:created>
  <dcterms:modified xsi:type="dcterms:W3CDTF">2009-04-23T17:06:52Z</dcterms:modified>
</cp:coreProperties>
</file>