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Default Extension="emf" ContentType="image/x-emf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Default Extension="vml" ContentType="application/vnd.openxmlformats-officedocument.vmlDrawing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Default Extension="xls" ContentType="application/vnd.ms-excel"/>
  <Override PartName="/ppt/notesSlides/notesSlide36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56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98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61" r:id="rId25"/>
    <p:sldId id="294" r:id="rId26"/>
    <p:sldId id="260" r:id="rId27"/>
    <p:sldId id="262" r:id="rId28"/>
    <p:sldId id="263" r:id="rId29"/>
    <p:sldId id="264" r:id="rId30"/>
    <p:sldId id="286" r:id="rId31"/>
    <p:sldId id="287" r:id="rId32"/>
    <p:sldId id="288" r:id="rId33"/>
    <p:sldId id="299" r:id="rId34"/>
    <p:sldId id="289" r:id="rId35"/>
    <p:sldId id="290" r:id="rId36"/>
    <p:sldId id="291" r:id="rId37"/>
    <p:sldId id="292" r:id="rId38"/>
    <p:sldId id="293" r:id="rId39"/>
    <p:sldId id="296" r:id="rId40"/>
    <p:sldId id="295" r:id="rId41"/>
    <p:sldId id="297" r:id="rId4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43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kevin:Documents:NYU:Decision%20Models:Final%20Project:Stadium%20Roadtrip%20Schedule%2020090423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8"/>
  <c:chart>
    <c:title>
      <c:tx>
        <c:rich>
          <a:bodyPr/>
          <a:lstStyle/>
          <a:p>
            <a:pPr>
              <a:defRPr/>
            </a:pPr>
            <a:r>
              <a:rPr lang="en-US"/>
              <a:t>Cost Per City</a:t>
            </a:r>
          </a:p>
        </c:rich>
      </c:tx>
    </c:title>
    <c:plotArea>
      <c:layout/>
      <c:barChart>
        <c:barDir val="col"/>
        <c:grouping val="stacked"/>
        <c:ser>
          <c:idx val="0"/>
          <c:order val="0"/>
          <c:tx>
            <c:strRef>
              <c:f>Hotels!$B$1</c:f>
              <c:strCache>
                <c:ptCount val="1"/>
                <c:pt idx="0">
                  <c:v>Avg. Hotel Cost*</c:v>
                </c:pt>
              </c:strCache>
            </c:strRef>
          </c:tx>
          <c:cat>
            <c:strRef>
              <c:f>Hotels!$A$2:$A$28</c:f>
              <c:strCache>
                <c:ptCount val="27"/>
                <c:pt idx="0">
                  <c:v>Boston</c:v>
                </c:pt>
                <c:pt idx="1">
                  <c:v>Baltimore</c:v>
                </c:pt>
                <c:pt idx="2">
                  <c:v>Chicago</c:v>
                </c:pt>
                <c:pt idx="3">
                  <c:v>Cleveland</c:v>
                </c:pt>
                <c:pt idx="4">
                  <c:v>Detriot</c:v>
                </c:pt>
                <c:pt idx="5">
                  <c:v>Kansas City</c:v>
                </c:pt>
                <c:pt idx="6">
                  <c:v>Los Angeles</c:v>
                </c:pt>
                <c:pt idx="7">
                  <c:v>Oakland</c:v>
                </c:pt>
                <c:pt idx="8">
                  <c:v>Minneapolis</c:v>
                </c:pt>
                <c:pt idx="9">
                  <c:v>New York City</c:v>
                </c:pt>
                <c:pt idx="10">
                  <c:v>Seattle</c:v>
                </c:pt>
                <c:pt idx="11">
                  <c:v>Tampa Bay</c:v>
                </c:pt>
                <c:pt idx="12">
                  <c:v>Arlington, TX</c:v>
                </c:pt>
                <c:pt idx="13">
                  <c:v>Toronto</c:v>
                </c:pt>
                <c:pt idx="14">
                  <c:v>Pheonix</c:v>
                </c:pt>
                <c:pt idx="15">
                  <c:v>Atlanta</c:v>
                </c:pt>
                <c:pt idx="16">
                  <c:v>Cincinatti</c:v>
                </c:pt>
                <c:pt idx="17">
                  <c:v>Denver</c:v>
                </c:pt>
                <c:pt idx="18">
                  <c:v>Miami</c:v>
                </c:pt>
                <c:pt idx="19">
                  <c:v>Houston</c:v>
                </c:pt>
                <c:pt idx="20">
                  <c:v>Milwaukee</c:v>
                </c:pt>
                <c:pt idx="21">
                  <c:v>Philadelphia</c:v>
                </c:pt>
                <c:pt idx="22">
                  <c:v>Pittsburg</c:v>
                </c:pt>
                <c:pt idx="23">
                  <c:v>San Diego</c:v>
                </c:pt>
                <c:pt idx="24">
                  <c:v>San Francisco</c:v>
                </c:pt>
                <c:pt idx="25">
                  <c:v>St. Louis</c:v>
                </c:pt>
                <c:pt idx="26">
                  <c:v>Washington, DC</c:v>
                </c:pt>
              </c:strCache>
            </c:strRef>
          </c:cat>
          <c:val>
            <c:numRef>
              <c:f>Hotels!$B$2:$B$28</c:f>
              <c:numCache>
                <c:formatCode>"$"#,##0_);[Red]\("$"#,##0\)</c:formatCode>
                <c:ptCount val="27"/>
                <c:pt idx="0">
                  <c:v>300</c:v>
                </c:pt>
                <c:pt idx="1">
                  <c:v>162</c:v>
                </c:pt>
                <c:pt idx="2">
                  <c:v>250</c:v>
                </c:pt>
                <c:pt idx="3">
                  <c:v>136</c:v>
                </c:pt>
                <c:pt idx="4">
                  <c:v>147</c:v>
                </c:pt>
                <c:pt idx="5">
                  <c:v>140</c:v>
                </c:pt>
                <c:pt idx="6">
                  <c:v>250</c:v>
                </c:pt>
                <c:pt idx="7">
                  <c:v>210</c:v>
                </c:pt>
                <c:pt idx="8">
                  <c:v>185</c:v>
                </c:pt>
                <c:pt idx="9">
                  <c:v>300</c:v>
                </c:pt>
                <c:pt idx="10">
                  <c:v>180</c:v>
                </c:pt>
                <c:pt idx="11">
                  <c:v>110</c:v>
                </c:pt>
                <c:pt idx="12">
                  <c:v>150</c:v>
                </c:pt>
                <c:pt idx="13">
                  <c:v>115</c:v>
                </c:pt>
                <c:pt idx="14">
                  <c:v>95</c:v>
                </c:pt>
                <c:pt idx="15">
                  <c:v>100</c:v>
                </c:pt>
                <c:pt idx="16">
                  <c:v>110</c:v>
                </c:pt>
                <c:pt idx="17">
                  <c:v>140</c:v>
                </c:pt>
                <c:pt idx="18">
                  <c:v>120</c:v>
                </c:pt>
                <c:pt idx="19">
                  <c:v>160</c:v>
                </c:pt>
                <c:pt idx="20">
                  <c:v>130</c:v>
                </c:pt>
                <c:pt idx="21">
                  <c:v>190</c:v>
                </c:pt>
                <c:pt idx="22">
                  <c:v>110</c:v>
                </c:pt>
                <c:pt idx="23">
                  <c:v>150</c:v>
                </c:pt>
                <c:pt idx="24">
                  <c:v>160</c:v>
                </c:pt>
                <c:pt idx="25">
                  <c:v>120</c:v>
                </c:pt>
                <c:pt idx="26">
                  <c:v>230</c:v>
                </c:pt>
              </c:numCache>
            </c:numRef>
          </c:val>
        </c:ser>
        <c:ser>
          <c:idx val="1"/>
          <c:order val="1"/>
          <c:tx>
            <c:strRef>
              <c:f>Hotels!$C$1</c:f>
              <c:strCache>
                <c:ptCount val="1"/>
                <c:pt idx="0">
                  <c:v>Daily Expense**</c:v>
                </c:pt>
              </c:strCache>
            </c:strRef>
          </c:tx>
          <c:cat>
            <c:strRef>
              <c:f>Hotels!$A$2:$A$28</c:f>
              <c:strCache>
                <c:ptCount val="27"/>
                <c:pt idx="0">
                  <c:v>Boston</c:v>
                </c:pt>
                <c:pt idx="1">
                  <c:v>Baltimore</c:v>
                </c:pt>
                <c:pt idx="2">
                  <c:v>Chicago</c:v>
                </c:pt>
                <c:pt idx="3">
                  <c:v>Cleveland</c:v>
                </c:pt>
                <c:pt idx="4">
                  <c:v>Detriot</c:v>
                </c:pt>
                <c:pt idx="5">
                  <c:v>Kansas City</c:v>
                </c:pt>
                <c:pt idx="6">
                  <c:v>Los Angeles</c:v>
                </c:pt>
                <c:pt idx="7">
                  <c:v>Oakland</c:v>
                </c:pt>
                <c:pt idx="8">
                  <c:v>Minneapolis</c:v>
                </c:pt>
                <c:pt idx="9">
                  <c:v>New York City</c:v>
                </c:pt>
                <c:pt idx="10">
                  <c:v>Seattle</c:v>
                </c:pt>
                <c:pt idx="11">
                  <c:v>Tampa Bay</c:v>
                </c:pt>
                <c:pt idx="12">
                  <c:v>Arlington, TX</c:v>
                </c:pt>
                <c:pt idx="13">
                  <c:v>Toronto</c:v>
                </c:pt>
                <c:pt idx="14">
                  <c:v>Pheonix</c:v>
                </c:pt>
                <c:pt idx="15">
                  <c:v>Atlanta</c:v>
                </c:pt>
                <c:pt idx="16">
                  <c:v>Cincinatti</c:v>
                </c:pt>
                <c:pt idx="17">
                  <c:v>Denver</c:v>
                </c:pt>
                <c:pt idx="18">
                  <c:v>Miami</c:v>
                </c:pt>
                <c:pt idx="19">
                  <c:v>Houston</c:v>
                </c:pt>
                <c:pt idx="20">
                  <c:v>Milwaukee</c:v>
                </c:pt>
                <c:pt idx="21">
                  <c:v>Philadelphia</c:v>
                </c:pt>
                <c:pt idx="22">
                  <c:v>Pittsburg</c:v>
                </c:pt>
                <c:pt idx="23">
                  <c:v>San Diego</c:v>
                </c:pt>
                <c:pt idx="24">
                  <c:v>San Francisco</c:v>
                </c:pt>
                <c:pt idx="25">
                  <c:v>St. Louis</c:v>
                </c:pt>
                <c:pt idx="26">
                  <c:v>Washington, DC</c:v>
                </c:pt>
              </c:strCache>
            </c:strRef>
          </c:cat>
          <c:val>
            <c:numRef>
              <c:f>Hotels!$C$2:$C$28</c:f>
              <c:numCache>
                <c:formatCode>General</c:formatCode>
                <c:ptCount val="27"/>
                <c:pt idx="0">
                  <c:v>41.4</c:v>
                </c:pt>
                <c:pt idx="1">
                  <c:v>32.1</c:v>
                </c:pt>
                <c:pt idx="2">
                  <c:v>38.4</c:v>
                </c:pt>
                <c:pt idx="3">
                  <c:v>30.6</c:v>
                </c:pt>
                <c:pt idx="4">
                  <c:v>31.8</c:v>
                </c:pt>
                <c:pt idx="5">
                  <c:v>30.3</c:v>
                </c:pt>
                <c:pt idx="6">
                  <c:v>45.9</c:v>
                </c:pt>
                <c:pt idx="7">
                  <c:v>43.5</c:v>
                </c:pt>
                <c:pt idx="8">
                  <c:v>30.6</c:v>
                </c:pt>
                <c:pt idx="9">
                  <c:v>63.6</c:v>
                </c:pt>
                <c:pt idx="10">
                  <c:v>35.4</c:v>
                </c:pt>
                <c:pt idx="11">
                  <c:v>33.6</c:v>
                </c:pt>
                <c:pt idx="12">
                  <c:v>28.5</c:v>
                </c:pt>
                <c:pt idx="13">
                  <c:v>27</c:v>
                </c:pt>
                <c:pt idx="14">
                  <c:v>29.4</c:v>
                </c:pt>
                <c:pt idx="15">
                  <c:v>29.1</c:v>
                </c:pt>
                <c:pt idx="16">
                  <c:v>27.3</c:v>
                </c:pt>
                <c:pt idx="17">
                  <c:v>30.9</c:v>
                </c:pt>
                <c:pt idx="18">
                  <c:v>36</c:v>
                </c:pt>
                <c:pt idx="19">
                  <c:v>28.8</c:v>
                </c:pt>
                <c:pt idx="20">
                  <c:v>30</c:v>
                </c:pt>
                <c:pt idx="21">
                  <c:v>35.700000000000003</c:v>
                </c:pt>
                <c:pt idx="22">
                  <c:v>29.1</c:v>
                </c:pt>
                <c:pt idx="23">
                  <c:v>42</c:v>
                </c:pt>
                <c:pt idx="24">
                  <c:v>51.3</c:v>
                </c:pt>
                <c:pt idx="25">
                  <c:v>29.7</c:v>
                </c:pt>
                <c:pt idx="26">
                  <c:v>41.1</c:v>
                </c:pt>
              </c:numCache>
            </c:numRef>
          </c:val>
        </c:ser>
        <c:overlap val="100"/>
        <c:axId val="77847552"/>
        <c:axId val="77857536"/>
      </c:barChart>
      <c:catAx>
        <c:axId val="77847552"/>
        <c:scaling>
          <c:orientation val="minMax"/>
        </c:scaling>
        <c:axPos val="b"/>
        <c:tickLblPos val="nextTo"/>
        <c:crossAx val="77857536"/>
        <c:crosses val="autoZero"/>
        <c:auto val="1"/>
        <c:lblAlgn val="ctr"/>
        <c:lblOffset val="100"/>
      </c:catAx>
      <c:valAx>
        <c:axId val="77857536"/>
        <c:scaling>
          <c:orientation val="minMax"/>
        </c:scaling>
        <c:axPos val="l"/>
        <c:majorGridlines/>
        <c:numFmt formatCode="&quot;$&quot;#,##0_);[Red]\(&quot;$&quot;#,##0\)" sourceLinked="1"/>
        <c:tickLblPos val="nextTo"/>
        <c:crossAx val="77847552"/>
        <c:crosses val="autoZero"/>
        <c:crossBetween val="between"/>
      </c:valAx>
    </c:plotArea>
    <c:legend>
      <c:legendPos val="l"/>
    </c:legend>
    <c:plotVisOnly val="1"/>
  </c:chart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E9EDD6A-77C3-44CF-9126-86D85AFCE665}" type="datetimeFigureOut">
              <a:rPr lang="en-US"/>
              <a:pPr>
                <a:defRPr/>
              </a:pPr>
              <a:t>5/4/2009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1F39D25-C003-4ED4-B48D-5760B9E653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7B47212-B9E1-4B7B-9D6C-3D008EECF92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0BDB2FF-1454-4CB6-B685-4C86397D502B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911C6E5-7838-4B46-80A2-6D23FB71A025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DE3FBEF-4C09-4A62-B39C-E10952D62EC8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356ED60-4706-4A23-90C0-4B5651C54479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6CA2D44-416F-4177-9420-8B5848E54C56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A855D9E-7859-4704-8938-F0C847F220B3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32B4782-B857-4024-83B0-93855EB9A35D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05E3EB7-41B6-434E-B591-B3660A68091F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F355803-7CC1-4E0C-AC7D-9913D0F745C2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76A566-2593-4491-9C3A-56DB0193EA42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B53C23-780A-4EFE-9B21-DF030E0442D1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7ED0E9E-5FEF-47BB-9A91-84D4EAFF354F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C1642BE-F372-4B4B-BEC0-AFF7B34D2D2A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C4BFAF1-FB1F-4A01-9150-4AB52CE85D97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860C017-E624-4602-B32C-40B0031FBD7C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EF5517-9214-43F7-94A4-50BEBD9B30CB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7D0193-C521-4C09-A7F3-B8DE40379B6C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EF60E8C-32EA-4DA0-86ED-77CB464AB013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565CE4-4820-490A-A8AC-2695EA906743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3A943F0-83AA-493E-A8A1-8BF2EADAD052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7F5A7B-51ED-4CBD-AFEA-4092D4C848DF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A579693-9E66-44E0-9B24-DAFCD06921F3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45F160C-FC0B-4602-8F1D-3FA67716781E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04E3E79-7FBF-4466-870E-36696C18174D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787FCD8-085E-4D36-AD9E-BBBD18288FA6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787FCD8-085E-4D36-AD9E-BBBD18288FA6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CF1F644-BCE3-450E-B292-D083F2E7FF97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FF916DC-1895-44AC-BADB-4B67938D6008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DB01A39-6434-44EF-8225-0D3C4F73CCA6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B8D5952-3E6A-43FC-AA68-130D97289444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0BFAAAC-7E8E-4335-9CE5-6BD550C766A2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1685A1D-1191-435D-86F4-8DE50DBAA253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82236A9-D5D9-4C06-B5F3-5757967FD217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99F8212-2F6F-4497-BA4A-80C4EC1379E2}" type="slidenum">
              <a:rPr lang="en-US" smtClean="0"/>
              <a:pPr>
                <a:defRPr/>
              </a:pPr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0B731DD-344C-419D-B695-6F6B9DD88273}" type="slidenum">
              <a:rPr lang="en-US" smtClean="0"/>
              <a:pPr>
                <a:defRPr/>
              </a:pPr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F34CC47-2209-49B2-8B05-057D44BB12EA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74A23D8-5042-4D8A-A364-0D9EFABF37E0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BE38FA0-78A4-4760-84F9-19362A89DC7F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F9EAD0F-E276-441A-A1CE-5A7B0D33D550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B509E29-26F0-4E1C-9891-D5D2A018BD58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EE80C-D845-411B-A0C8-E8425AAABD98}" type="datetime1">
              <a:rPr lang="en-US"/>
              <a:pPr>
                <a:defRPr/>
              </a:pPr>
              <a:t>5/4/2009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80013C-DE81-4EFF-89FC-1281ED0830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CCED0-66B9-4C76-A007-05F74A489C78}" type="datetime1">
              <a:rPr lang="en-US"/>
              <a:pPr>
                <a:defRPr/>
              </a:pPr>
              <a:t>5/4/2009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F3BF5E-6C0C-4626-8389-6ED5DCC196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10013-2F8F-495E-9061-9C28A6D6A5DB}" type="datetime1">
              <a:rPr lang="en-US"/>
              <a:pPr>
                <a:defRPr/>
              </a:pPr>
              <a:t>5/4/2009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4D2EC6-74E8-4A95-B873-8568CFBDFC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B23CD4-6287-484C-968E-9DF387751BBF}" type="datetime1">
              <a:rPr lang="en-US"/>
              <a:pPr>
                <a:defRPr/>
              </a:pPr>
              <a:t>5/4/2009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0FD9E-DE54-4A96-A0DD-E89E56038A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BD712-CF88-4450-BDA7-344F7C58433E}" type="datetime1">
              <a:rPr lang="en-US"/>
              <a:pPr>
                <a:defRPr/>
              </a:pPr>
              <a:t>5/4/2009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1EE75-3071-4217-BED7-8D2B5D841B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CA656E-2C8D-4102-B71D-0724E7CE0E6F}" type="datetime1">
              <a:rPr lang="en-US"/>
              <a:pPr>
                <a:defRPr/>
              </a:pPr>
              <a:t>5/4/2009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3F158-D8EE-4D59-992F-12C7505FCF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FF97E3-B35D-46B9-969C-17DC4C6602AC}" type="datetime1">
              <a:rPr lang="en-US"/>
              <a:pPr>
                <a:defRPr/>
              </a:pPr>
              <a:t>5/4/2009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293D53-AF46-4543-BD91-DB443EB44A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737332-7155-44FE-BB1D-5035ADAA9D88}" type="datetime1">
              <a:rPr lang="en-US"/>
              <a:pPr>
                <a:defRPr/>
              </a:pPr>
              <a:t>5/4/2009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29B85-DDC5-4AEA-A186-B155992CDA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B01F1-DC2A-4DA1-BCDA-AB6C6116F5A7}" type="datetime1">
              <a:rPr lang="en-US"/>
              <a:pPr>
                <a:defRPr/>
              </a:pPr>
              <a:t>5/4/2009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E11CA-8159-466C-A361-EEEB8C1710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2CB6D0-0626-47F8-B86C-DA8E26D810FA}" type="datetime1">
              <a:rPr lang="en-US"/>
              <a:pPr>
                <a:defRPr/>
              </a:pPr>
              <a:t>5/4/2009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28A88-88D2-4359-A4B7-E31C481F15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FABA2-E225-463E-B2DF-1AF1B123E5AA}" type="datetime1">
              <a:rPr lang="en-US"/>
              <a:pPr>
                <a:defRPr/>
              </a:pPr>
              <a:t>5/4/2009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5AAADA-92F0-43E6-9725-04CA1E3C24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alphaModFix amt="2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2AD9E5B-6A81-4E42-8169-9409070F3705}" type="datetime1">
              <a:rPr lang="en-US"/>
              <a:pPr>
                <a:defRPr/>
              </a:pPr>
              <a:t>5/4/2009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72E6573-FD73-4E28-B155-9C2777A29B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hyperlink" Target="http://images.google.com/imgres?imgurl=http://www.drunkenblog.com/drunkenblog-archives/i/moleinside_zoom3.jpg&amp;imgrefurl=http://www.drunkenblog.com/drunkenblog-archives/000326.html&amp;usg=__37RU1TxtCPWJuCKhxa1UJPQlNYQ=&amp;h=392&amp;w=550&amp;sz=52&amp;hl=en&amp;start=1&amp;tbnid=YGw0rsW1o6Yz0M:&amp;tbnh=95&amp;tbnw=133&amp;prev=/images?q=whack+a+mole&amp;gbv=2&amp;hl=en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Excel_97-2003_Worksheet1.xls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838200"/>
            <a:ext cx="7772400" cy="1470025"/>
          </a:xfrm>
        </p:spPr>
        <p:txBody>
          <a:bodyPr/>
          <a:lstStyle/>
          <a:p>
            <a:pPr eaLnBrk="1" hangingPunct="1"/>
            <a:r>
              <a:rPr lang="en-US" b="1" smtClean="0"/>
              <a:t>JEFF’S BASEBALL STADIUM ROADTRIP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257800" y="4724400"/>
            <a:ext cx="3276600" cy="1524000"/>
          </a:xfrm>
        </p:spPr>
        <p:txBody>
          <a:bodyPr/>
          <a:lstStyle/>
          <a:p>
            <a:pPr algn="l" eaLnBrk="1" hangingPunct="1"/>
            <a:r>
              <a:rPr lang="en-US" sz="1800" b="1" smtClean="0">
                <a:solidFill>
                  <a:schemeClr val="tx1"/>
                </a:solidFill>
              </a:rPr>
              <a:t>Decision Models</a:t>
            </a:r>
          </a:p>
          <a:p>
            <a:pPr algn="l" eaLnBrk="1" hangingPunct="1"/>
            <a:r>
              <a:rPr lang="en-US" sz="1800" b="1" smtClean="0">
                <a:solidFill>
                  <a:schemeClr val="tx1"/>
                </a:solidFill>
              </a:rPr>
              <a:t>Professor David Juran</a:t>
            </a:r>
          </a:p>
          <a:p>
            <a:pPr algn="l" eaLnBrk="1" hangingPunct="1"/>
            <a:r>
              <a:rPr lang="en-US" sz="1800" b="1" smtClean="0">
                <a:solidFill>
                  <a:schemeClr val="tx1"/>
                </a:solidFill>
              </a:rPr>
              <a:t>Final Project Presentation</a:t>
            </a:r>
          </a:p>
          <a:p>
            <a:pPr algn="l" eaLnBrk="1" hangingPunct="1"/>
            <a:r>
              <a:rPr lang="en-US" sz="1800" b="1" smtClean="0">
                <a:solidFill>
                  <a:schemeClr val="tx1"/>
                </a:solidFill>
              </a:rPr>
              <a:t>April 27, 2009</a:t>
            </a:r>
          </a:p>
          <a:p>
            <a:pPr algn="l" eaLnBrk="1" hangingPunct="1"/>
            <a:endParaRPr lang="en-US" sz="1800" b="1" smtClean="0">
              <a:solidFill>
                <a:schemeClr val="tx1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3390900" y="2743200"/>
            <a:ext cx="23622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 dirty="0" smtClean="0">
                <a:latin typeface="Calibri" pitchFamily="34" charset="0"/>
              </a:rPr>
              <a:t>Jeffrey </a:t>
            </a:r>
            <a:r>
              <a:rPr lang="en-US" b="1" dirty="0">
                <a:latin typeface="Calibri" pitchFamily="34" charset="0"/>
              </a:rPr>
              <a:t>Casey</a:t>
            </a:r>
          </a:p>
          <a:p>
            <a:pPr algn="ctr"/>
            <a:r>
              <a:rPr lang="en-US" b="1" dirty="0">
                <a:latin typeface="Calibri" pitchFamily="34" charset="0"/>
              </a:rPr>
              <a:t>Kevin Drost</a:t>
            </a:r>
          </a:p>
          <a:p>
            <a:pPr algn="ctr"/>
            <a:r>
              <a:rPr lang="en-US" b="1" dirty="0">
                <a:latin typeface="Calibri" pitchFamily="34" charset="0"/>
              </a:rPr>
              <a:t>Daniel Feiner</a:t>
            </a:r>
          </a:p>
          <a:p>
            <a:pPr algn="ctr"/>
            <a:r>
              <a:rPr lang="en-US" b="1" dirty="0">
                <a:latin typeface="Calibri" pitchFamily="34" charset="0"/>
              </a:rPr>
              <a:t>Stephanie Rajzbaum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3B6BA4-79F0-4448-89A4-E0502244C6AB}" type="slidenum">
              <a:rPr lang="en-US" sz="1400" b="1"/>
              <a:pPr>
                <a:defRPr/>
              </a:pPr>
              <a:t>1</a:t>
            </a:fld>
            <a:endParaRPr lang="en-US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65CCC1-716D-48ED-BCAB-F33CE827B7A1}" type="slidenum">
              <a:rPr lang="en-US"/>
              <a:pPr>
                <a:defRPr/>
              </a:pPr>
              <a:t>10</a:t>
            </a:fld>
            <a:endParaRPr lang="en-US"/>
          </a:p>
        </p:txBody>
      </p:sp>
      <p:pic>
        <p:nvPicPr>
          <p:cNvPr id="12291" name="Picture 2"/>
          <p:cNvPicPr>
            <a:picLocks noChangeAspect="1" noChangeArrowheads="1"/>
          </p:cNvPicPr>
          <p:nvPr/>
        </p:nvPicPr>
        <p:blipFill>
          <a:blip r:embed="rId3"/>
          <a:srcRect l="39844" t="31250" b="6250"/>
          <a:stretch>
            <a:fillRect/>
          </a:stretch>
        </p:blipFill>
        <p:spPr bwMode="auto">
          <a:xfrm>
            <a:off x="1676400" y="1981200"/>
            <a:ext cx="5867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smtClean="0"/>
              <a:t>Jeff came to the 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8CBE37-0BC2-40AA-AB6B-8EA5A99A6591}" type="slidenum">
              <a:rPr lang="en-US"/>
              <a:pPr>
                <a:defRPr/>
              </a:pPr>
              <a:t>11</a:t>
            </a:fld>
            <a:endParaRPr lang="en-US"/>
          </a:p>
        </p:txBody>
      </p:sp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3"/>
          <a:srcRect l="39844" t="31250" b="6250"/>
          <a:stretch>
            <a:fillRect/>
          </a:stretch>
        </p:blipFill>
        <p:spPr bwMode="auto">
          <a:xfrm>
            <a:off x="1676400" y="1981200"/>
            <a:ext cx="5867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7" name="Straight Arrow Connector 16"/>
          <p:cNvCxnSpPr/>
          <p:nvPr/>
        </p:nvCxnSpPr>
        <p:spPr>
          <a:xfrm rot="10800000" flipV="1">
            <a:off x="2133600" y="3810000"/>
            <a:ext cx="3657600" cy="914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31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smtClean="0"/>
              <a:t>Jeff came to the 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590E61-C5B6-4F33-AF95-9A561010B349}" type="slidenum">
              <a:rPr lang="en-US"/>
              <a:pPr>
                <a:defRPr/>
              </a:pPr>
              <a:t>12</a:t>
            </a:fld>
            <a:endParaRPr lang="en-US"/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3"/>
          <a:srcRect l="39844" t="31250" b="6250"/>
          <a:stretch>
            <a:fillRect/>
          </a:stretch>
        </p:blipFill>
        <p:spPr bwMode="auto">
          <a:xfrm>
            <a:off x="1676400" y="1981200"/>
            <a:ext cx="5867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7" name="Straight Arrow Connector 16"/>
          <p:cNvCxnSpPr/>
          <p:nvPr/>
        </p:nvCxnSpPr>
        <p:spPr>
          <a:xfrm rot="10800000" flipV="1">
            <a:off x="2133600" y="3810000"/>
            <a:ext cx="3657600" cy="914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341" name="Picture 17" descr="stern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52600" y="3733800"/>
            <a:ext cx="738188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smtClean="0"/>
              <a:t>Jeff came to the 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smtClean="0"/>
              <a:t>Jeff came to the US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FDB053-3E33-48B0-9FA1-C5DBA623ED8A}" type="slidenum">
              <a:rPr lang="en-US"/>
              <a:pPr>
                <a:defRPr/>
              </a:pPr>
              <a:t>13</a:t>
            </a:fld>
            <a:endParaRPr lang="en-US"/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3"/>
          <a:srcRect l="39844" t="31250" b="6250"/>
          <a:stretch>
            <a:fillRect/>
          </a:stretch>
        </p:blipFill>
        <p:spPr bwMode="auto">
          <a:xfrm>
            <a:off x="1676400" y="1981200"/>
            <a:ext cx="5867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7" name="Straight Arrow Connector 16"/>
          <p:cNvCxnSpPr/>
          <p:nvPr/>
        </p:nvCxnSpPr>
        <p:spPr>
          <a:xfrm rot="10800000" flipV="1">
            <a:off x="2133600" y="3810000"/>
            <a:ext cx="3657600" cy="914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5366" name="Picture 17" descr="stern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52600" y="3733800"/>
            <a:ext cx="738188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6" descr="juran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52600" y="4800600"/>
            <a:ext cx="6953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en-US" b="1" dirty="0" smtClean="0"/>
              <a:t>And now he wants to watch baseball!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456D52-A604-4620-9419-3CDD157A5C00}" type="slidenum">
              <a:rPr lang="en-US"/>
              <a:pPr>
                <a:defRPr/>
              </a:pPr>
              <a:t>14</a:t>
            </a:fld>
            <a:endParaRPr lang="en-US"/>
          </a:p>
        </p:txBody>
      </p:sp>
      <p:pic>
        <p:nvPicPr>
          <p:cNvPr id="16388" name="Picture 5" descr="darryl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86400" y="2743200"/>
            <a:ext cx="2538413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6" descr="ist2_970258-america-s-pastime-2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4400" y="1828800"/>
            <a:ext cx="3627438" cy="241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smtClean="0"/>
              <a:t>Jeff’s summer plans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609600" y="1676400"/>
            <a:ext cx="7924800" cy="4495800"/>
          </a:xfrm>
        </p:spPr>
        <p:txBody>
          <a:bodyPr/>
          <a:lstStyle/>
          <a:p>
            <a:pPr eaLnBrk="1" hangingPunct="1"/>
            <a:r>
              <a:rPr lang="en-US" sz="2800" dirty="0" smtClean="0"/>
              <a:t>Jeff is taking a two-week road trip for the first two weeks in June.</a:t>
            </a:r>
          </a:p>
          <a:p>
            <a:pPr eaLnBrk="1" hangingPunct="1"/>
            <a:endParaRPr lang="en-US" sz="2800" dirty="0" smtClean="0"/>
          </a:p>
          <a:p>
            <a:pPr eaLnBrk="1" hangingPunct="1"/>
            <a:r>
              <a:rPr lang="en-US" sz="2800" dirty="0" smtClean="0"/>
              <a:t>Jeff wants to see a game every night of his trip and never visit the same stadium twice.</a:t>
            </a:r>
          </a:p>
          <a:p>
            <a:pPr eaLnBrk="1" hangingPunct="1"/>
            <a:endParaRPr lang="en-US" sz="2800" dirty="0" smtClean="0"/>
          </a:p>
          <a:p>
            <a:pPr eaLnBrk="1" hangingPunct="1"/>
            <a:r>
              <a:rPr lang="en-US" sz="2800" dirty="0" smtClean="0"/>
              <a:t>Assuming Jeff can make it to a game on time by driving all night, he wants to determine the shortest route between cities to conserve on the cost of gas.    </a:t>
            </a:r>
          </a:p>
          <a:p>
            <a:pPr eaLnBrk="1" hangingPunct="1"/>
            <a:endParaRPr lang="en-US" sz="18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59183B-7C75-4E1B-84DE-A9ED86EE6D9F}" type="slidenum">
              <a:rPr lang="en-US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smtClean="0"/>
              <a:t>Jeff’s summer plans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228600" y="1676400"/>
            <a:ext cx="8915400" cy="1447800"/>
          </a:xfrm>
        </p:spPr>
        <p:txBody>
          <a:bodyPr/>
          <a:lstStyle/>
          <a:p>
            <a:pPr eaLnBrk="1" hangingPunct="1"/>
            <a:r>
              <a:rPr lang="en-US" sz="1800" dirty="0" smtClean="0"/>
              <a:t>He’s chosen 14 stadiums that he would like to see:</a:t>
            </a:r>
          </a:p>
          <a:p>
            <a:pPr lvl="1" eaLnBrk="1" hangingPunct="1"/>
            <a:r>
              <a:rPr lang="en-US" sz="1800" dirty="0" smtClean="0"/>
              <a:t>Fenway (Boston Red Sox)</a:t>
            </a:r>
          </a:p>
          <a:p>
            <a:pPr lvl="1" eaLnBrk="1" hangingPunct="1"/>
            <a:r>
              <a:rPr lang="en-US" sz="1800" dirty="0" smtClean="0"/>
              <a:t>Yankee Stadium (New York Yankees)</a:t>
            </a:r>
          </a:p>
          <a:p>
            <a:pPr lvl="1" eaLnBrk="1" hangingPunct="1"/>
            <a:r>
              <a:rPr lang="en-US" sz="1800" dirty="0" err="1" smtClean="0"/>
              <a:t>Citi</a:t>
            </a:r>
            <a:r>
              <a:rPr lang="en-US" sz="1800" dirty="0" smtClean="0"/>
              <a:t> Field (New York Mets)</a:t>
            </a:r>
          </a:p>
          <a:p>
            <a:pPr lvl="1" eaLnBrk="1" hangingPunct="1"/>
            <a:r>
              <a:rPr lang="en-US" sz="1800" dirty="0" smtClean="0"/>
              <a:t>Citizens Bank Park (Philadelphia Phillies)</a:t>
            </a:r>
          </a:p>
          <a:p>
            <a:pPr lvl="1" eaLnBrk="1" hangingPunct="1"/>
            <a:r>
              <a:rPr lang="en-US" sz="1800" dirty="0" smtClean="0"/>
              <a:t>Camden Yards (Baltimore Orioles)</a:t>
            </a:r>
          </a:p>
          <a:p>
            <a:pPr lvl="1" eaLnBrk="1" hangingPunct="1"/>
            <a:r>
              <a:rPr lang="en-US" sz="1800" dirty="0" smtClean="0"/>
              <a:t>Nationals Park (Washington Nationals)</a:t>
            </a:r>
          </a:p>
          <a:p>
            <a:pPr lvl="1" eaLnBrk="1" hangingPunct="1"/>
            <a:r>
              <a:rPr lang="en-US" sz="1800" dirty="0" smtClean="0"/>
              <a:t>PNC Park (Pittsburgh Pirates)</a:t>
            </a:r>
          </a:p>
          <a:p>
            <a:pPr lvl="1" eaLnBrk="1" hangingPunct="1"/>
            <a:r>
              <a:rPr lang="en-US" sz="1800" dirty="0" smtClean="0"/>
              <a:t>Progressive Field (Cleveland Indians)</a:t>
            </a:r>
          </a:p>
          <a:p>
            <a:pPr lvl="1" eaLnBrk="1" hangingPunct="1"/>
            <a:r>
              <a:rPr lang="en-US" sz="1800" dirty="0" smtClean="0"/>
              <a:t>Great American Ball Park (Cincinnati Reds)</a:t>
            </a:r>
          </a:p>
          <a:p>
            <a:pPr lvl="1" eaLnBrk="1" hangingPunct="1"/>
            <a:r>
              <a:rPr lang="en-US" sz="1800" dirty="0" smtClean="0"/>
              <a:t>Wrigley Field (Chicago Cubs)</a:t>
            </a:r>
          </a:p>
          <a:p>
            <a:pPr lvl="1" eaLnBrk="1" hangingPunct="1"/>
            <a:r>
              <a:rPr lang="en-US" sz="1800" dirty="0" smtClean="0"/>
              <a:t>US Cellular Field (Chicago White Sox)</a:t>
            </a:r>
          </a:p>
          <a:p>
            <a:pPr lvl="1" eaLnBrk="1" hangingPunct="1"/>
            <a:r>
              <a:rPr lang="en-US" sz="1800" dirty="0" smtClean="0"/>
              <a:t>Miller Park (Milwaukee Brewers)</a:t>
            </a:r>
          </a:p>
          <a:p>
            <a:pPr lvl="1" eaLnBrk="1" hangingPunct="1"/>
            <a:r>
              <a:rPr lang="en-US" sz="1800" dirty="0" smtClean="0"/>
              <a:t>Busch Stadium (St Louis Cardinals)</a:t>
            </a:r>
          </a:p>
          <a:p>
            <a:pPr eaLnBrk="1" hangingPunct="1"/>
            <a:endParaRPr lang="en-US" sz="18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C61AF1-B8E9-48AD-B4AF-4BAAE4C84DD3}" type="slidenum">
              <a:rPr lang="en-US"/>
              <a:pPr>
                <a:defRPr/>
              </a:pPr>
              <a:t>16</a:t>
            </a:fld>
            <a:endParaRPr lang="en-US"/>
          </a:p>
        </p:txBody>
      </p:sp>
      <p:grpSp>
        <p:nvGrpSpPr>
          <p:cNvPr id="18437" name="Group 6"/>
          <p:cNvGrpSpPr>
            <a:grpSpLocks/>
          </p:cNvGrpSpPr>
          <p:nvPr/>
        </p:nvGrpSpPr>
        <p:grpSpPr bwMode="auto">
          <a:xfrm>
            <a:off x="4953000" y="2590800"/>
            <a:ext cx="3957638" cy="2905125"/>
            <a:chOff x="0" y="0"/>
            <a:chExt cx="4631267" cy="2901090"/>
          </a:xfrm>
        </p:grpSpPr>
        <p:pic>
          <p:nvPicPr>
            <p:cNvPr id="18438" name="Picture 7"/>
            <p:cNvPicPr>
              <a:picLocks noChangeAspect="1" noChangeArrowheads="1"/>
            </p:cNvPicPr>
            <p:nvPr/>
          </p:nvPicPr>
          <p:blipFill>
            <a:blip r:embed="rId3"/>
            <a:srcRect l="1367" t="28304" r="30859" b="14714"/>
            <a:stretch>
              <a:fillRect/>
            </a:stretch>
          </p:blipFill>
          <p:spPr bwMode="auto">
            <a:xfrm>
              <a:off x="0" y="0"/>
              <a:ext cx="4631267" cy="2901090"/>
            </a:xfrm>
            <a:prstGeom prst="rect">
              <a:avLst/>
            </a:prstGeom>
            <a:noFill/>
            <a:ln w="1">
              <a:noFill/>
              <a:miter lim="800000"/>
              <a:headEnd/>
              <a:tailEnd/>
            </a:ln>
          </p:spPr>
        </p:pic>
        <p:grpSp>
          <p:nvGrpSpPr>
            <p:cNvPr id="3" name="Group 8"/>
            <p:cNvGrpSpPr/>
            <p:nvPr/>
          </p:nvGrpSpPr>
          <p:grpSpPr>
            <a:xfrm>
              <a:off x="2752233" y="266330"/>
              <a:ext cx="1779556" cy="1255554"/>
              <a:chOff x="2752233" y="266330"/>
              <a:chExt cx="1724026" cy="1254125"/>
            </a:xfrm>
            <a:solidFill>
              <a:srgbClr val="FFC000">
                <a:alpha val="30000"/>
              </a:srgbClr>
            </a:solidFill>
          </p:grpSpPr>
          <p:sp>
            <p:nvSpPr>
              <p:cNvPr id="10" name="Rectangle 9"/>
              <p:cNvSpPr/>
              <p:nvPr/>
            </p:nvSpPr>
            <p:spPr>
              <a:xfrm>
                <a:off x="2752233" y="589362"/>
                <a:ext cx="1724026" cy="93109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2752233" y="522856"/>
                <a:ext cx="471162" cy="6650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3951555" y="266330"/>
                <a:ext cx="524704" cy="3230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smtClean="0"/>
              <a:t>MLB Schedule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50E26E-40F7-4E0F-982F-7F7B0D873FC9}" type="slidenum">
              <a:rPr lang="en-US"/>
              <a:pPr>
                <a:defRPr/>
              </a:pPr>
              <a:t>17</a:t>
            </a:fld>
            <a:endParaRPr lang="en-US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663" y="1482725"/>
            <a:ext cx="8778875" cy="225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0663" y="3886200"/>
            <a:ext cx="8778875" cy="225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smtClean="0"/>
              <a:t>Jeff likes to gamble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4572000" y="1600200"/>
            <a:ext cx="4114800" cy="4525963"/>
          </a:xfrm>
        </p:spPr>
        <p:txBody>
          <a:bodyPr/>
          <a:lstStyle/>
          <a:p>
            <a:pPr eaLnBrk="1" hangingPunct="1"/>
            <a:r>
              <a:rPr lang="en-US" sz="1800" dirty="0" smtClean="0"/>
              <a:t>Jeff would like to pay for the full cost of his trip by betting on the home team of each game.</a:t>
            </a:r>
          </a:p>
          <a:p>
            <a:pPr eaLnBrk="1" hangingPunct="1"/>
            <a:r>
              <a:rPr lang="en-US" sz="1800" dirty="0" smtClean="0"/>
              <a:t>He visits his bookie, Stephanie, who says she will cover him for a $1000 bet on each game.  </a:t>
            </a:r>
          </a:p>
          <a:p>
            <a:pPr eaLnBrk="1" hangingPunct="1"/>
            <a:r>
              <a:rPr lang="en-US" sz="1800" dirty="0" smtClean="0"/>
              <a:t>Based on the optimal route, what is the likelihood that Jeff can pay for the full cost of his trip with this strategy of betting on the home teams?  </a:t>
            </a:r>
          </a:p>
          <a:p>
            <a:pPr eaLnBrk="1" hangingPunct="1"/>
            <a:endParaRPr lang="en-US" sz="18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0862D7-3471-41DE-8306-73B48756ADA6}" type="slidenum">
              <a:rPr lang="en-US"/>
              <a:pPr>
                <a:defRPr/>
              </a:pPr>
              <a:t>18</a:t>
            </a:fld>
            <a:endParaRPr lang="en-US"/>
          </a:p>
        </p:txBody>
      </p:sp>
      <p:pic>
        <p:nvPicPr>
          <p:cNvPr id="20485" name="Picture 6" descr="jeff and steph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752600"/>
            <a:ext cx="3200400" cy="238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7" descr="gambling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0" y="4876800"/>
            <a:ext cx="1657350" cy="170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smtClean="0"/>
              <a:t>We started with the travelling salesman problem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4572000" y="1600200"/>
            <a:ext cx="4114800" cy="4525963"/>
          </a:xfrm>
        </p:spPr>
        <p:txBody>
          <a:bodyPr/>
          <a:lstStyle/>
          <a:p>
            <a:pPr eaLnBrk="1" hangingPunct="1"/>
            <a:r>
              <a:rPr lang="en-GB" sz="2800" smtClean="0"/>
              <a:t>Objective: </a:t>
            </a:r>
          </a:p>
          <a:p>
            <a:pPr lvl="1" eaLnBrk="1" hangingPunct="1"/>
            <a:r>
              <a:rPr lang="en-GB" sz="2400" smtClean="0"/>
              <a:t>find the minimum-distance path to visit each stadium once.</a:t>
            </a:r>
            <a:endParaRPr lang="en-US" sz="2400" smtClean="0"/>
          </a:p>
          <a:p>
            <a:pPr eaLnBrk="1" hangingPunct="1"/>
            <a:r>
              <a:rPr lang="en-GB" sz="2800" smtClean="0"/>
              <a:t>Input:</a:t>
            </a:r>
          </a:p>
          <a:p>
            <a:pPr lvl="1" eaLnBrk="1" hangingPunct="1"/>
            <a:r>
              <a:rPr lang="en-GB" sz="2400" smtClean="0"/>
              <a:t>14 cities</a:t>
            </a:r>
          </a:p>
          <a:p>
            <a:pPr lvl="1" eaLnBrk="1" hangingPunct="1"/>
            <a:r>
              <a:rPr lang="en-GB" sz="2400" smtClean="0"/>
              <a:t>Mileage Chart</a:t>
            </a:r>
          </a:p>
          <a:p>
            <a:pPr eaLnBrk="1" hangingPunct="1"/>
            <a:r>
              <a:rPr lang="en-GB" sz="2800" smtClean="0"/>
              <a:t>Process:</a:t>
            </a:r>
          </a:p>
          <a:p>
            <a:pPr lvl="1" eaLnBrk="1" hangingPunct="1"/>
            <a:r>
              <a:rPr lang="en-GB" sz="2400" smtClean="0"/>
              <a:t>Run model repeatedly and eliminate closed loops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DD7B80-9289-4E4F-9418-BD6271442DD3}" type="slidenum">
              <a:rPr lang="en-US"/>
              <a:pPr>
                <a:defRPr/>
              </a:pPr>
              <a:t>19</a:t>
            </a:fld>
            <a:endParaRPr lang="en-US"/>
          </a:p>
        </p:txBody>
      </p:sp>
      <p:pic>
        <p:nvPicPr>
          <p:cNvPr id="2150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2133600"/>
            <a:ext cx="38100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solidFill>
                  <a:srgbClr val="000000"/>
                </a:solidFill>
              </a:rPr>
              <a:t>This is Jeff…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830215-1B63-4BFD-969B-1DE92D8822E4}" type="slidenum">
              <a:rPr lang="en-US"/>
              <a:pPr>
                <a:defRPr/>
              </a:pPr>
              <a:t>2</a:t>
            </a:fld>
            <a:endParaRPr lang="en-US"/>
          </a:p>
        </p:txBody>
      </p:sp>
      <p:pic>
        <p:nvPicPr>
          <p:cNvPr id="4100" name="Picture 8" descr="jeff.jpg"/>
          <p:cNvPicPr>
            <a:picLocks noChangeAspect="1"/>
          </p:cNvPicPr>
          <p:nvPr/>
        </p:nvPicPr>
        <p:blipFill>
          <a:blip r:embed="rId4"/>
          <a:srcRect l="62582" t="7947"/>
          <a:stretch>
            <a:fillRect/>
          </a:stretch>
        </p:blipFill>
        <p:spPr bwMode="auto">
          <a:xfrm>
            <a:off x="3136900" y="1524000"/>
            <a:ext cx="2870200" cy="529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And built and excel model</a:t>
            </a:r>
            <a:endParaRPr lang="en-US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691CD5-B6AA-4022-94BC-4CF5D2EE4446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  <p:pic>
        <p:nvPicPr>
          <p:cNvPr id="22532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1295400"/>
            <a:ext cx="4959350" cy="5029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22533" name="TextBox 9"/>
          <p:cNvSpPr txBox="1">
            <a:spLocks noChangeArrowheads="1"/>
          </p:cNvSpPr>
          <p:nvPr/>
        </p:nvSpPr>
        <p:spPr bwMode="auto">
          <a:xfrm>
            <a:off x="6324600" y="1371600"/>
            <a:ext cx="21939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/>
              <a:t>Objective Function</a:t>
            </a:r>
            <a:endParaRPr lang="en-US"/>
          </a:p>
        </p:txBody>
      </p:sp>
      <p:sp>
        <p:nvSpPr>
          <p:cNvPr id="22534" name="TextBox 10"/>
          <p:cNvSpPr txBox="1">
            <a:spLocks noChangeArrowheads="1"/>
          </p:cNvSpPr>
          <p:nvPr/>
        </p:nvSpPr>
        <p:spPr bwMode="auto">
          <a:xfrm>
            <a:off x="6324600" y="2362200"/>
            <a:ext cx="21939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/>
              <a:t>Decision Variables</a:t>
            </a:r>
            <a:endParaRPr lang="en-US"/>
          </a:p>
        </p:txBody>
      </p:sp>
      <p:sp>
        <p:nvSpPr>
          <p:cNvPr id="22535" name="TextBox 11"/>
          <p:cNvSpPr txBox="1">
            <a:spLocks noChangeArrowheads="1"/>
          </p:cNvSpPr>
          <p:nvPr/>
        </p:nvSpPr>
        <p:spPr bwMode="auto">
          <a:xfrm>
            <a:off x="6324600" y="4648200"/>
            <a:ext cx="21939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/>
              <a:t>Mileage Chart</a:t>
            </a:r>
            <a:endParaRPr lang="en-US"/>
          </a:p>
        </p:txBody>
      </p:sp>
      <p:sp>
        <p:nvSpPr>
          <p:cNvPr id="22536" name="TextBox 12"/>
          <p:cNvSpPr txBox="1">
            <a:spLocks noChangeArrowheads="1"/>
          </p:cNvSpPr>
          <p:nvPr/>
        </p:nvSpPr>
        <p:spPr bwMode="auto">
          <a:xfrm>
            <a:off x="6324600" y="5486400"/>
            <a:ext cx="21939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/>
              <a:t>Penalty Cost</a:t>
            </a:r>
            <a:endParaRPr lang="en-US"/>
          </a:p>
        </p:txBody>
      </p:sp>
      <p:sp>
        <p:nvSpPr>
          <p:cNvPr id="22537" name="TextBox 13"/>
          <p:cNvSpPr txBox="1">
            <a:spLocks noChangeArrowheads="1"/>
          </p:cNvSpPr>
          <p:nvPr/>
        </p:nvSpPr>
        <p:spPr bwMode="auto">
          <a:xfrm>
            <a:off x="6324600" y="3048000"/>
            <a:ext cx="21939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/>
              <a:t>Constraints: </a:t>
            </a:r>
          </a:p>
          <a:p>
            <a:r>
              <a:rPr lang="en-GB"/>
              <a:t>Visit every city once and only once</a:t>
            </a:r>
            <a:endParaRPr lang="en-US"/>
          </a:p>
        </p:txBody>
      </p:sp>
      <p:cxnSp>
        <p:nvCxnSpPr>
          <p:cNvPr id="16" name="Straight Arrow Connector 15"/>
          <p:cNvCxnSpPr>
            <a:stCxn id="22533" idx="1"/>
          </p:cNvCxnSpPr>
          <p:nvPr/>
        </p:nvCxnSpPr>
        <p:spPr>
          <a:xfrm rot="10800000">
            <a:off x="1905000" y="1447800"/>
            <a:ext cx="4419600" cy="10795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22534" idx="1"/>
          </p:cNvCxnSpPr>
          <p:nvPr/>
        </p:nvCxnSpPr>
        <p:spPr>
          <a:xfrm rot="10800000">
            <a:off x="5181600" y="2514600"/>
            <a:ext cx="1143000" cy="3175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22537" idx="1"/>
          </p:cNvCxnSpPr>
          <p:nvPr/>
        </p:nvCxnSpPr>
        <p:spPr>
          <a:xfrm rot="10800000">
            <a:off x="5638800" y="3429000"/>
            <a:ext cx="685800" cy="809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22537" idx="1"/>
          </p:cNvCxnSpPr>
          <p:nvPr/>
        </p:nvCxnSpPr>
        <p:spPr>
          <a:xfrm rot="10800000" flipV="1">
            <a:off x="5181600" y="3509963"/>
            <a:ext cx="1143000" cy="37623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22535" idx="1"/>
          </p:cNvCxnSpPr>
          <p:nvPr/>
        </p:nvCxnSpPr>
        <p:spPr>
          <a:xfrm rot="10800000" flipV="1">
            <a:off x="5562600" y="4832350"/>
            <a:ext cx="762000" cy="4445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rot="10800000" flipV="1">
            <a:off x="5181600" y="5638800"/>
            <a:ext cx="1066800" cy="533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Whack a mole!</a:t>
            </a:r>
            <a:endParaRPr lang="en-US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70DF90-06E7-456D-8F02-12C8CB7F7376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  <p:pic>
        <p:nvPicPr>
          <p:cNvPr id="2355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1371600"/>
            <a:ext cx="4924425" cy="3505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23557" name="Content Placeholder 6"/>
          <p:cNvSpPr>
            <a:spLocks noGrp="1"/>
          </p:cNvSpPr>
          <p:nvPr>
            <p:ph idx="1"/>
          </p:nvPr>
        </p:nvSpPr>
        <p:spPr>
          <a:xfrm>
            <a:off x="228600" y="5303837"/>
            <a:ext cx="8915400" cy="1096963"/>
          </a:xfrm>
        </p:spPr>
        <p:txBody>
          <a:bodyPr/>
          <a:lstStyle/>
          <a:p>
            <a:pPr>
              <a:buNone/>
            </a:pPr>
            <a:r>
              <a:rPr lang="en-GB" sz="2800" dirty="0" smtClean="0"/>
              <a:t>Each of these closed loops are eliminated with a constraint.</a:t>
            </a:r>
            <a:endParaRPr lang="en-US" sz="2800" dirty="0" smtClean="0"/>
          </a:p>
        </p:txBody>
      </p:sp>
      <p:pic>
        <p:nvPicPr>
          <p:cNvPr id="23558" name="Picture 2" descr="http://tbn0.google.com/images?q=tbn:YGw0rsW1o6Yz0M:http://www.drunkenblog.com/drunkenblog-archives/i/moleinside_zoom3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91200" y="1905000"/>
            <a:ext cx="2667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We found the shortest route...</a:t>
            </a:r>
            <a:endParaRPr lang="en-US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67FB73-0EA5-4623-9C7F-62A078652360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  <p:pic>
        <p:nvPicPr>
          <p:cNvPr id="2458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" y="1595438"/>
            <a:ext cx="9067800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Freeform 8"/>
          <p:cNvSpPr/>
          <p:nvPr/>
        </p:nvSpPr>
        <p:spPr>
          <a:xfrm>
            <a:off x="387350" y="2008188"/>
            <a:ext cx="8313738" cy="2563812"/>
          </a:xfrm>
          <a:custGeom>
            <a:avLst/>
            <a:gdLst>
              <a:gd name="connsiteX0" fmla="*/ 5915891 w 8312728"/>
              <a:gd name="connsiteY0" fmla="*/ 2189018 h 2563091"/>
              <a:gd name="connsiteX1" fmla="*/ 6539346 w 8312728"/>
              <a:gd name="connsiteY1" fmla="*/ 1801091 h 2563091"/>
              <a:gd name="connsiteX2" fmla="*/ 7051964 w 8312728"/>
              <a:gd name="connsiteY2" fmla="*/ 1343891 h 2563091"/>
              <a:gd name="connsiteX3" fmla="*/ 8312728 w 8312728"/>
              <a:gd name="connsiteY3" fmla="*/ 401782 h 2563091"/>
              <a:gd name="connsiteX4" fmla="*/ 2479964 w 8312728"/>
              <a:gd name="connsiteY4" fmla="*/ 2286000 h 2563091"/>
              <a:gd name="connsiteX5" fmla="*/ 0 w 8312728"/>
              <a:gd name="connsiteY5" fmla="*/ 2563091 h 2563091"/>
              <a:gd name="connsiteX6" fmla="*/ 1149928 w 8312728"/>
              <a:gd name="connsiteY6" fmla="*/ 692727 h 2563091"/>
              <a:gd name="connsiteX7" fmla="*/ 1011382 w 8312728"/>
              <a:gd name="connsiteY7" fmla="*/ 0 h 2563091"/>
              <a:gd name="connsiteX8" fmla="*/ 3131128 w 8312728"/>
              <a:gd name="connsiteY8" fmla="*/ 443346 h 2563091"/>
              <a:gd name="connsiteX9" fmla="*/ 3713018 w 8312728"/>
              <a:gd name="connsiteY9" fmla="*/ 928255 h 2563091"/>
              <a:gd name="connsiteX10" fmla="*/ 4447309 w 8312728"/>
              <a:gd name="connsiteY10" fmla="*/ 1537855 h 2563091"/>
              <a:gd name="connsiteX11" fmla="*/ 5735782 w 8312728"/>
              <a:gd name="connsiteY11" fmla="*/ 2410691 h 2563091"/>
              <a:gd name="connsiteX12" fmla="*/ 5915891 w 8312728"/>
              <a:gd name="connsiteY12" fmla="*/ 2189018 h 2563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312728" h="2563091">
                <a:moveTo>
                  <a:pt x="5915891" y="2189018"/>
                </a:moveTo>
                <a:lnTo>
                  <a:pt x="6539346" y="1801091"/>
                </a:lnTo>
                <a:lnTo>
                  <a:pt x="7051964" y="1343891"/>
                </a:lnTo>
                <a:lnTo>
                  <a:pt x="8312728" y="401782"/>
                </a:lnTo>
                <a:lnTo>
                  <a:pt x="2479964" y="2286000"/>
                </a:lnTo>
                <a:lnTo>
                  <a:pt x="0" y="2563091"/>
                </a:lnTo>
                <a:lnTo>
                  <a:pt x="1149928" y="692727"/>
                </a:lnTo>
                <a:lnTo>
                  <a:pt x="1011382" y="0"/>
                </a:lnTo>
                <a:lnTo>
                  <a:pt x="3131128" y="443346"/>
                </a:lnTo>
                <a:lnTo>
                  <a:pt x="3713018" y="928255"/>
                </a:lnTo>
                <a:lnTo>
                  <a:pt x="4447309" y="1537855"/>
                </a:lnTo>
                <a:lnTo>
                  <a:pt x="5735782" y="2410691"/>
                </a:lnTo>
                <a:lnTo>
                  <a:pt x="5915891" y="2189018"/>
                </a:lnTo>
                <a:close/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8624888" y="2341563"/>
            <a:ext cx="152400" cy="152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2798763" y="4205288"/>
            <a:ext cx="152400" cy="152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39725" y="4481513"/>
            <a:ext cx="152400" cy="152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447800" y="2632075"/>
            <a:ext cx="152400" cy="152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1322388" y="1954213"/>
            <a:ext cx="152400" cy="152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3449638" y="2376488"/>
            <a:ext cx="152400" cy="152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4024313" y="2833688"/>
            <a:ext cx="152400" cy="152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4751388" y="3463925"/>
            <a:ext cx="152400" cy="152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6054725" y="4329113"/>
            <a:ext cx="152400" cy="152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6234113" y="4114800"/>
            <a:ext cx="152400" cy="152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6858000" y="3733800"/>
            <a:ext cx="152400" cy="152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7364413" y="3276600"/>
            <a:ext cx="152400" cy="152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...But not a successful trip</a:t>
            </a:r>
            <a:endParaRPr lang="en-US" b="1" dirty="0" smtClean="0"/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3962400" cy="4876800"/>
          </a:xfrm>
        </p:spPr>
        <p:txBody>
          <a:bodyPr/>
          <a:lstStyle/>
          <a:p>
            <a:r>
              <a:rPr lang="en-GB" sz="2800" dirty="0" smtClean="0"/>
              <a:t>Distance: 2,838 miles</a:t>
            </a:r>
          </a:p>
          <a:p>
            <a:r>
              <a:rPr lang="en-GB" sz="2800" dirty="0" smtClean="0"/>
              <a:t>Longest overnight drive: 736 miles</a:t>
            </a:r>
          </a:p>
          <a:p>
            <a:r>
              <a:rPr lang="en-GB" sz="2800" dirty="0" smtClean="0"/>
              <a:t>Number of baseball games? 6</a:t>
            </a:r>
          </a:p>
          <a:p>
            <a:r>
              <a:rPr lang="en-GB" sz="2800" dirty="0" smtClean="0"/>
              <a:t>Number of empty stadiums? 8</a:t>
            </a:r>
            <a:endParaRPr lang="en-US" sz="28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B3A545-102E-40EE-A83C-D3815AFB4BB2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  <p:pic>
        <p:nvPicPr>
          <p:cNvPr id="5" name="Picture 4" descr="citifield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4038600"/>
            <a:ext cx="3478212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CIMG033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00600" y="1371600"/>
            <a:ext cx="3505200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152400" y="274320"/>
            <a:ext cx="8763000" cy="1143000"/>
          </a:xfrm>
        </p:spPr>
        <p:txBody>
          <a:bodyPr/>
          <a:lstStyle/>
          <a:p>
            <a:pPr eaLnBrk="1" hangingPunct="1"/>
            <a:r>
              <a:rPr lang="en-US" b="1" dirty="0" smtClean="0"/>
              <a:t>We took into account the schedule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5029200" y="1600200"/>
            <a:ext cx="3657600" cy="4525963"/>
          </a:xfrm>
        </p:spPr>
        <p:txBody>
          <a:bodyPr/>
          <a:lstStyle/>
          <a:p>
            <a:pPr eaLnBrk="1" hangingPunct="1"/>
            <a:r>
              <a:rPr lang="en-US" sz="2800" dirty="0" smtClean="0"/>
              <a:t>Jeff’s objective is to see a game:</a:t>
            </a:r>
          </a:p>
          <a:p>
            <a:pPr lvl="1" eaLnBrk="1" hangingPunct="1"/>
            <a:r>
              <a:rPr lang="en-US" sz="2400" dirty="0" smtClean="0"/>
              <a:t>1 game only in each city</a:t>
            </a:r>
          </a:p>
          <a:p>
            <a:pPr lvl="1" eaLnBrk="1" hangingPunct="1"/>
            <a:r>
              <a:rPr lang="en-US" sz="2400" dirty="0" smtClean="0"/>
              <a:t>1 game per night</a:t>
            </a:r>
          </a:p>
          <a:p>
            <a:pPr eaLnBrk="1" hangingPunct="1"/>
            <a:r>
              <a:rPr lang="en-US" sz="2800" dirty="0" smtClean="0"/>
              <a:t>Which of the 88 possible games should he go to?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90ADAD-4B5D-4D2E-93DD-F8864A3BF723}" type="slidenum">
              <a:rPr lang="en-US"/>
              <a:pPr>
                <a:defRPr/>
              </a:pPr>
              <a:t>24</a:t>
            </a:fld>
            <a:endParaRPr lang="en-US" dirty="0"/>
          </a:p>
        </p:txBody>
      </p:sp>
      <p:pic>
        <p:nvPicPr>
          <p:cNvPr id="2662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5100" y="2057400"/>
            <a:ext cx="47117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</p:spPr>
        <p:txBody>
          <a:bodyPr/>
          <a:lstStyle/>
          <a:p>
            <a:pPr eaLnBrk="1" hangingPunct="1"/>
            <a:r>
              <a:rPr lang="en-US" b="1" dirty="0" smtClean="0"/>
              <a:t>We added constraints…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153400" cy="4525963"/>
          </a:xfrm>
        </p:spPr>
        <p:txBody>
          <a:bodyPr/>
          <a:lstStyle/>
          <a:p>
            <a:pPr eaLnBrk="1" hangingPunct="1"/>
            <a:r>
              <a:rPr lang="en-US" sz="2800" dirty="0" smtClean="0"/>
              <a:t>Objective: Minimize the total distance</a:t>
            </a:r>
          </a:p>
          <a:p>
            <a:pPr eaLnBrk="1" hangingPunct="1"/>
            <a:endParaRPr lang="en-US" sz="2800" dirty="0" smtClean="0"/>
          </a:p>
          <a:p>
            <a:pPr eaLnBrk="1" hangingPunct="1"/>
            <a:r>
              <a:rPr lang="en-US" sz="2800" dirty="0" smtClean="0"/>
              <a:t>Decision variables: Decide which game to see on each day</a:t>
            </a:r>
          </a:p>
          <a:p>
            <a:pPr eaLnBrk="1" hangingPunct="1"/>
            <a:endParaRPr lang="en-US" sz="2800" dirty="0" smtClean="0"/>
          </a:p>
          <a:p>
            <a:pPr eaLnBrk="1" hangingPunct="1"/>
            <a:r>
              <a:rPr lang="en-US" sz="2800" dirty="0" smtClean="0"/>
              <a:t>Constraints:</a:t>
            </a:r>
          </a:p>
          <a:p>
            <a:pPr lvl="1" eaLnBrk="1" hangingPunct="1"/>
            <a:r>
              <a:rPr lang="en-US" sz="2400" dirty="0" smtClean="0"/>
              <a:t>See one game every day</a:t>
            </a:r>
          </a:p>
          <a:p>
            <a:pPr lvl="1" eaLnBrk="1" hangingPunct="1"/>
            <a:r>
              <a:rPr lang="en-US" sz="2400" dirty="0" smtClean="0"/>
              <a:t>See one game per stadium</a:t>
            </a:r>
          </a:p>
          <a:p>
            <a:pPr eaLnBrk="1" hangingPunct="1">
              <a:buFont typeface="Arial" charset="0"/>
              <a:buNone/>
            </a:pPr>
            <a:endParaRPr lang="en-US" sz="28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61F677-F8A0-42BF-A6A3-426EFDBF05EC}" type="slidenum">
              <a:rPr lang="en-US"/>
              <a:pPr>
                <a:defRPr/>
              </a:pPr>
              <a:t>25</a:t>
            </a:fld>
            <a:endParaRPr 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9200" y="3566540"/>
            <a:ext cx="3733800" cy="3005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533400" y="274320"/>
            <a:ext cx="8229600" cy="838200"/>
          </a:xfrm>
        </p:spPr>
        <p:txBody>
          <a:bodyPr/>
          <a:lstStyle/>
          <a:p>
            <a:pPr eaLnBrk="1" hangingPunct="1"/>
            <a:r>
              <a:rPr lang="en-US" b="1" dirty="0" smtClean="0"/>
              <a:t>And built a more complex model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640868-B533-48AC-A179-B4A25155D599}" type="slidenum">
              <a:rPr lang="en-US"/>
              <a:pPr>
                <a:defRPr/>
              </a:pPr>
              <a:t>26</a:t>
            </a:fld>
            <a:endParaRPr lang="en-US"/>
          </a:p>
        </p:txBody>
      </p:sp>
      <p:pic>
        <p:nvPicPr>
          <p:cNvPr id="28676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2514600"/>
            <a:ext cx="8758238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Content Placeholder 5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114300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sz="2400" smtClean="0"/>
              <a:t>	We helped solver… Jeff wants to start from New York and go to Cleveland first. There was only one way to see the two Chicago and NY teams back to back.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0" y="274320"/>
            <a:ext cx="9144000" cy="1143000"/>
          </a:xfrm>
        </p:spPr>
        <p:txBody>
          <a:bodyPr/>
          <a:lstStyle/>
          <a:p>
            <a:pPr eaLnBrk="1" hangingPunct="1"/>
            <a:r>
              <a:rPr lang="en-US" b="1" dirty="0" smtClean="0"/>
              <a:t>Solver couldn’t find a solution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eaLnBrk="1" hangingPunct="1"/>
            <a:r>
              <a:rPr lang="en-US" sz="2800" dirty="0" smtClean="0"/>
              <a:t>Evolutionary solver is the only one that could handle this model</a:t>
            </a:r>
          </a:p>
          <a:p>
            <a:pPr eaLnBrk="1" hangingPunct="1"/>
            <a:r>
              <a:rPr lang="en-US" sz="2800" dirty="0" smtClean="0"/>
              <a:t>Solver couldn’t find a solution… so</a:t>
            </a:r>
          </a:p>
          <a:p>
            <a:pPr lvl="1" eaLnBrk="1" hangingPunct="1"/>
            <a:r>
              <a:rPr lang="en-US" sz="2400" dirty="0" smtClean="0"/>
              <a:t>We increased the time to allow Solver to find a solution</a:t>
            </a:r>
          </a:p>
          <a:p>
            <a:pPr lvl="1" eaLnBrk="1" hangingPunct="1"/>
            <a:r>
              <a:rPr lang="en-US" sz="2400" dirty="0" smtClean="0"/>
              <a:t>We replaced constraints by penalties</a:t>
            </a:r>
          </a:p>
          <a:p>
            <a:pPr lvl="1" eaLnBrk="1" hangingPunct="1"/>
            <a:r>
              <a:rPr lang="en-US" sz="2400" dirty="0" smtClean="0"/>
              <a:t>We started by a feasible solution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428FB0-706C-4321-86E7-5F8453F05931}" type="slidenum">
              <a:rPr lang="en-US"/>
              <a:pPr>
                <a:defRPr/>
              </a:pPr>
              <a:t>27</a:t>
            </a:fld>
            <a:endParaRPr lang="en-US" dirty="0"/>
          </a:p>
        </p:txBody>
      </p:sp>
      <p:pic>
        <p:nvPicPr>
          <p:cNvPr id="2970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524000"/>
            <a:ext cx="4419600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3962400"/>
            <a:ext cx="3221038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</p:spPr>
        <p:txBody>
          <a:bodyPr/>
          <a:lstStyle/>
          <a:p>
            <a:pPr eaLnBrk="1" hangingPunct="1"/>
            <a:r>
              <a:rPr lang="en-US" b="1" dirty="0" smtClean="0"/>
              <a:t>So, we gave it a little help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eaLnBrk="1" hangingPunct="1"/>
            <a:r>
              <a:rPr lang="en-US" sz="2800" smtClean="0"/>
              <a:t>Solver got close to a solution but didn’t satisfy all constraints</a:t>
            </a:r>
          </a:p>
          <a:p>
            <a:pPr eaLnBrk="1" hangingPunct="1"/>
            <a:r>
              <a:rPr lang="en-US" sz="2800" smtClean="0"/>
              <a:t>By visual inspection, we manually created a solution that satisfied all constraints</a:t>
            </a:r>
          </a:p>
          <a:p>
            <a:pPr eaLnBrk="1" hangingPunct="1"/>
            <a:r>
              <a:rPr lang="en-US" sz="2800" smtClean="0"/>
              <a:t>It’s a local minimum</a:t>
            </a:r>
          </a:p>
          <a:p>
            <a:pPr eaLnBrk="1" hangingPunct="1"/>
            <a:endParaRPr lang="en-US" sz="280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F5844F-8D8E-4DE6-89B3-37E703864E65}" type="slidenum">
              <a:rPr lang="en-US"/>
              <a:pPr>
                <a:defRPr/>
              </a:pPr>
              <a:t>28</a:t>
            </a:fld>
            <a:endParaRPr lang="en-US" dirty="0"/>
          </a:p>
        </p:txBody>
      </p:sp>
      <p:pic>
        <p:nvPicPr>
          <p:cNvPr id="3072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1600200"/>
            <a:ext cx="40767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3124200"/>
            <a:ext cx="4038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1000" y="4648200"/>
            <a:ext cx="409575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838200"/>
          </a:xfrm>
        </p:spPr>
        <p:txBody>
          <a:bodyPr/>
          <a:lstStyle/>
          <a:p>
            <a:pPr eaLnBrk="1" hangingPunct="1"/>
            <a:r>
              <a:rPr lang="en-US" b="1" dirty="0" smtClean="0"/>
              <a:t>We found a final schedule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22469B-FB67-42DF-A41B-46B0CECD906C}" type="slidenum">
              <a:rPr lang="en-US"/>
              <a:pPr>
                <a:defRPr/>
              </a:pPr>
              <a:t>29</a:t>
            </a:fld>
            <a:endParaRPr lang="en-US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609600" y="4267200"/>
            <a:ext cx="8077200" cy="185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800" dirty="0">
                <a:latin typeface="+mn-lt"/>
                <a:cs typeface="+mn-cs"/>
              </a:rPr>
              <a:t>Between June 1 and June 14:</a:t>
            </a:r>
          </a:p>
          <a:p>
            <a:pPr marL="800100" lvl="1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800" dirty="0">
                <a:latin typeface="+mn-lt"/>
                <a:cs typeface="+mn-cs"/>
              </a:rPr>
              <a:t>Jeff will see 14 games in 14 different stadiums</a:t>
            </a:r>
          </a:p>
          <a:p>
            <a:pPr marL="800100" lvl="1" indent="-3429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800" dirty="0">
                <a:latin typeface="+mn-lt"/>
                <a:cs typeface="+mn-cs"/>
              </a:rPr>
              <a:t>He will drive 5,064 miles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013" y="1716087"/>
            <a:ext cx="7672387" cy="186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solidFill>
                  <a:srgbClr val="000000"/>
                </a:solidFill>
              </a:rPr>
              <a:t>Jeff is from a far, far away land…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47FE15-1F87-4C79-A780-27F3F1EE2CE8}" type="slidenum">
              <a:rPr lang="en-US"/>
              <a:pPr>
                <a:defRPr/>
              </a:pPr>
              <a:t>3</a:t>
            </a:fld>
            <a:endParaRPr lang="en-US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/>
          <a:srcRect l="37500" t="27083" b="6250"/>
          <a:stretch>
            <a:fillRect/>
          </a:stretch>
        </p:blipFill>
        <p:spPr bwMode="auto">
          <a:xfrm>
            <a:off x="1524000" y="1752600"/>
            <a:ext cx="6096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The actual route is complicated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BFEDF5-C353-4FF6-90EF-B25AA3F2061A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  <p:pic>
        <p:nvPicPr>
          <p:cNvPr id="3277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" y="1362075"/>
            <a:ext cx="9067800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Oval 9"/>
          <p:cNvSpPr/>
          <p:nvPr/>
        </p:nvSpPr>
        <p:spPr>
          <a:xfrm>
            <a:off x="8624888" y="2341563"/>
            <a:ext cx="152400" cy="152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2798763" y="4205288"/>
            <a:ext cx="152400" cy="152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39725" y="4481513"/>
            <a:ext cx="152400" cy="152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447800" y="2632075"/>
            <a:ext cx="152400" cy="152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1322388" y="1954213"/>
            <a:ext cx="152400" cy="152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3449638" y="2376488"/>
            <a:ext cx="152400" cy="152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4024313" y="2833688"/>
            <a:ext cx="152400" cy="152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4751388" y="3463925"/>
            <a:ext cx="152400" cy="152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6054725" y="4329113"/>
            <a:ext cx="152400" cy="152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6234113" y="4114800"/>
            <a:ext cx="152400" cy="152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6858000" y="3733800"/>
            <a:ext cx="152400" cy="152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7364413" y="3276600"/>
            <a:ext cx="152400" cy="1524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425450" y="2030413"/>
            <a:ext cx="8250238" cy="2530475"/>
          </a:xfrm>
          <a:custGeom>
            <a:avLst/>
            <a:gdLst>
              <a:gd name="connsiteX0" fmla="*/ 6921796 w 8250865"/>
              <a:gd name="connsiteY0" fmla="*/ 1350334 h 2530548"/>
              <a:gd name="connsiteX1" fmla="*/ 3657600 w 8250865"/>
              <a:gd name="connsiteY1" fmla="*/ 882502 h 2530548"/>
              <a:gd name="connsiteX2" fmla="*/ 4423145 w 8250865"/>
              <a:gd name="connsiteY2" fmla="*/ 1520455 h 2530548"/>
              <a:gd name="connsiteX3" fmla="*/ 5688419 w 8250865"/>
              <a:gd name="connsiteY3" fmla="*/ 2392325 h 2530548"/>
              <a:gd name="connsiteX4" fmla="*/ 0 w 8250865"/>
              <a:gd name="connsiteY4" fmla="*/ 2530548 h 2530548"/>
              <a:gd name="connsiteX5" fmla="*/ 2434856 w 8250865"/>
              <a:gd name="connsiteY5" fmla="*/ 2264734 h 2530548"/>
              <a:gd name="connsiteX6" fmla="*/ 3072810 w 8250865"/>
              <a:gd name="connsiteY6" fmla="*/ 425302 h 2530548"/>
              <a:gd name="connsiteX7" fmla="*/ 8250865 w 8250865"/>
              <a:gd name="connsiteY7" fmla="*/ 382772 h 2530548"/>
              <a:gd name="connsiteX8" fmla="*/ 7070651 w 8250865"/>
              <a:gd name="connsiteY8" fmla="*/ 1265274 h 2530548"/>
              <a:gd name="connsiteX9" fmla="*/ 967563 w 8250865"/>
              <a:gd name="connsiteY9" fmla="*/ 0 h 2530548"/>
              <a:gd name="connsiteX10" fmla="*/ 1105786 w 8250865"/>
              <a:gd name="connsiteY10" fmla="*/ 691116 h 2530548"/>
              <a:gd name="connsiteX11" fmla="*/ 5879805 w 8250865"/>
              <a:gd name="connsiteY11" fmla="*/ 2158409 h 2530548"/>
              <a:gd name="connsiteX12" fmla="*/ 6485861 w 8250865"/>
              <a:gd name="connsiteY12" fmla="*/ 1775637 h 2530548"/>
              <a:gd name="connsiteX13" fmla="*/ 6921796 w 8250865"/>
              <a:gd name="connsiteY13" fmla="*/ 1350334 h 2530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250865" h="2530548">
                <a:moveTo>
                  <a:pt x="6921796" y="1350334"/>
                </a:moveTo>
                <a:lnTo>
                  <a:pt x="3657600" y="882502"/>
                </a:lnTo>
                <a:lnTo>
                  <a:pt x="4423145" y="1520455"/>
                </a:lnTo>
                <a:lnTo>
                  <a:pt x="5688419" y="2392325"/>
                </a:lnTo>
                <a:lnTo>
                  <a:pt x="0" y="2530548"/>
                </a:lnTo>
                <a:lnTo>
                  <a:pt x="2434856" y="2264734"/>
                </a:lnTo>
                <a:lnTo>
                  <a:pt x="3072810" y="425302"/>
                </a:lnTo>
                <a:lnTo>
                  <a:pt x="8250865" y="382772"/>
                </a:lnTo>
                <a:lnTo>
                  <a:pt x="7070651" y="1265274"/>
                </a:lnTo>
                <a:lnTo>
                  <a:pt x="967563" y="0"/>
                </a:lnTo>
                <a:lnTo>
                  <a:pt x="1105786" y="691116"/>
                </a:lnTo>
                <a:lnTo>
                  <a:pt x="5879805" y="2158409"/>
                </a:lnTo>
                <a:lnTo>
                  <a:pt x="6485861" y="1775637"/>
                </a:lnTo>
                <a:lnTo>
                  <a:pt x="6921796" y="1350334"/>
                </a:lnTo>
                <a:close/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47912" y="4648200"/>
            <a:ext cx="3319888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en-US" b="1" dirty="0" smtClean="0"/>
              <a:t>Can Jeff fund the trip by gambling?</a:t>
            </a:r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>
          <a:xfrm>
            <a:off x="3429000" y="1371600"/>
            <a:ext cx="5257800" cy="4754563"/>
          </a:xfrm>
        </p:spPr>
        <p:txBody>
          <a:bodyPr/>
          <a:lstStyle/>
          <a:p>
            <a:pPr eaLnBrk="1" hangingPunct="1"/>
            <a:r>
              <a:rPr lang="en-US" dirty="0" smtClean="0"/>
              <a:t>Jeff wants to fund his trip by betting on the home teams</a:t>
            </a:r>
          </a:p>
          <a:p>
            <a:pPr eaLnBrk="1" hangingPunct="1"/>
            <a:r>
              <a:rPr lang="en-US" dirty="0" smtClean="0"/>
              <a:t>Solver – How much to bet and on which games</a:t>
            </a:r>
          </a:p>
          <a:p>
            <a:pPr eaLnBrk="1" hangingPunct="1"/>
            <a:r>
              <a:rPr lang="en-US" dirty="0" smtClean="0"/>
              <a:t>Crystal Ball – What are the chances that he will actually fund his trip and/or not lose money</a:t>
            </a:r>
          </a:p>
          <a:p>
            <a:pPr eaLnBrk="1" hangingPunct="1"/>
            <a:endParaRPr lang="en-US" dirty="0" smtClean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16883FB3-06CD-45E7-BE23-595D1E679608}" type="slidenum">
              <a:rPr lang="en-US"/>
              <a:pPr>
                <a:defRPr/>
              </a:pPr>
              <a:t>31</a:t>
            </a:fld>
            <a:endParaRPr lang="en-US"/>
          </a:p>
        </p:txBody>
      </p:sp>
      <p:pic>
        <p:nvPicPr>
          <p:cNvPr id="5" name="Picture 4" descr="Gamble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371600"/>
            <a:ext cx="2971800" cy="471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smtClean="0">
                <a:solidFill>
                  <a:srgbClr val="000000"/>
                </a:solidFill>
              </a:rPr>
              <a:t>It won’t be cheap…</a:t>
            </a:r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36159953-1EAE-4D31-BEFE-A5B36E25E03B}" type="slidenum">
              <a:rPr lang="en-US"/>
              <a:pPr>
                <a:defRPr/>
              </a:pPr>
              <a:t>32</a:t>
            </a:fld>
            <a:endParaRPr lang="en-US"/>
          </a:p>
        </p:txBody>
      </p:sp>
      <p:sp>
        <p:nvSpPr>
          <p:cNvPr id="1029" name="Content Placeholder 2"/>
          <p:cNvSpPr txBox="1">
            <a:spLocks/>
          </p:cNvSpPr>
          <p:nvPr/>
        </p:nvSpPr>
        <p:spPr bwMode="auto">
          <a:xfrm>
            <a:off x="304800" y="1112837"/>
            <a:ext cx="80010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US" sz="3000" dirty="0" smtClean="0">
                <a:latin typeface="Calibri" pitchFamily="34" charset="0"/>
              </a:rPr>
              <a:t>Hotel </a:t>
            </a:r>
            <a:r>
              <a:rPr lang="en-US" sz="3000" dirty="0">
                <a:latin typeface="Calibri" pitchFamily="34" charset="0"/>
              </a:rPr>
              <a:t>Costs based on avg. Holiday Inn June rate in each city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US" sz="3000" dirty="0">
                <a:latin typeface="Calibri" pitchFamily="34" charset="0"/>
              </a:rPr>
              <a:t>Food cost based $40 average </a:t>
            </a:r>
            <a:r>
              <a:rPr lang="en-US" sz="3000" dirty="0" err="1">
                <a:latin typeface="Calibri" pitchFamily="34" charset="0"/>
              </a:rPr>
              <a:t>x</a:t>
            </a:r>
            <a:r>
              <a:rPr lang="en-US" sz="3000" dirty="0">
                <a:latin typeface="Calibri" pitchFamily="34" charset="0"/>
              </a:rPr>
              <a:t> ACCRA cost of living index</a:t>
            </a:r>
          </a:p>
        </p:txBody>
      </p:sp>
      <p:graphicFrame>
        <p:nvGraphicFramePr>
          <p:cNvPr id="6" name="Chart 5"/>
          <p:cNvGraphicFramePr/>
          <p:nvPr/>
        </p:nvGraphicFramePr>
        <p:xfrm>
          <a:off x="1600200" y="2667000"/>
          <a:ext cx="6985000" cy="419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smtClean="0">
                <a:solidFill>
                  <a:srgbClr val="000000"/>
                </a:solidFill>
              </a:rPr>
              <a:t>It won’t be cheap…</a:t>
            </a:r>
          </a:p>
        </p:txBody>
      </p:sp>
      <p:graphicFrame>
        <p:nvGraphicFramePr>
          <p:cNvPr id="1026" name="Content Placeholder 4"/>
          <p:cNvGraphicFramePr>
            <a:graphicFrameLocks noGrp="1"/>
          </p:cNvGraphicFramePr>
          <p:nvPr>
            <p:ph idx="1"/>
          </p:nvPr>
        </p:nvGraphicFramePr>
        <p:xfrm>
          <a:off x="1905000" y="2763943"/>
          <a:ext cx="7239000" cy="4094057"/>
        </p:xfrm>
        <a:graphic>
          <a:graphicData uri="http://schemas.openxmlformats.org/presentationml/2006/ole">
            <p:oleObj spid="_x0000_s96258" r:id="rId4" imgW="5711480" imgH="3230613" progId="Excel.Sheet.8">
              <p:embed/>
            </p:oleObj>
          </a:graphicData>
        </a:graphic>
      </p:graphicFrame>
      <p:sp>
        <p:nvSpPr>
          <p:cNvPr id="17412" name="Slide Number Placeholder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36159953-1EAE-4D31-BEFE-A5B36E25E03B}" type="slidenum">
              <a:rPr lang="en-US"/>
              <a:pPr>
                <a:defRPr/>
              </a:pPr>
              <a:t>33</a:t>
            </a:fld>
            <a:endParaRPr lang="en-US"/>
          </a:p>
        </p:txBody>
      </p:sp>
      <p:sp>
        <p:nvSpPr>
          <p:cNvPr id="1029" name="Content Placeholder 2"/>
          <p:cNvSpPr txBox="1">
            <a:spLocks/>
          </p:cNvSpPr>
          <p:nvPr/>
        </p:nvSpPr>
        <p:spPr bwMode="auto">
          <a:xfrm>
            <a:off x="609600" y="1371600"/>
            <a:ext cx="80010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US" sz="3200" dirty="0">
                <a:latin typeface="Calibri" pitchFamily="34" charset="0"/>
              </a:rPr>
              <a:t>Gas based on 20MPG and $2/Gallon</a:t>
            </a:r>
            <a:endParaRPr lang="en-US" sz="3200" dirty="0" smtClean="0">
              <a:latin typeface="Calibri" pitchFamily="34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US" sz="3200" dirty="0" smtClean="0">
                <a:latin typeface="Calibri" pitchFamily="34" charset="0"/>
              </a:rPr>
              <a:t>Total </a:t>
            </a:r>
            <a:r>
              <a:rPr lang="en-US" sz="3200" dirty="0">
                <a:latin typeface="Calibri" pitchFamily="34" charset="0"/>
              </a:rPr>
              <a:t>Cost: $3,874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smtClean="0">
                <a:solidFill>
                  <a:srgbClr val="000000"/>
                </a:solidFill>
              </a:rPr>
              <a:t>…But solver can help</a:t>
            </a:r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8001000" cy="4525963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000000"/>
                </a:solidFill>
              </a:rPr>
              <a:t>Objective: Fund the total trip cost of $3,874 by betting on the home team </a:t>
            </a:r>
          </a:p>
          <a:p>
            <a:pPr eaLnBrk="1" hangingPunct="1"/>
            <a:r>
              <a:rPr lang="en-US" smtClean="0">
                <a:solidFill>
                  <a:srgbClr val="000000"/>
                </a:solidFill>
              </a:rPr>
              <a:t>Decision: How much to bet and on which teams</a:t>
            </a:r>
          </a:p>
          <a:p>
            <a:pPr eaLnBrk="1" hangingPunct="1"/>
            <a:r>
              <a:rPr lang="en-US" smtClean="0">
                <a:solidFill>
                  <a:srgbClr val="000000"/>
                </a:solidFill>
              </a:rPr>
              <a:t>Constraints: Jeff only has $5,000 to his name and doesn’t want to bet more than $1,000 on a single game</a:t>
            </a:r>
          </a:p>
          <a:p>
            <a:pPr eaLnBrk="1" hangingPunct="1"/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4E077A49-C95D-43F4-BB54-61B020514664}" type="slidenum">
              <a:rPr lang="en-US"/>
              <a:pPr>
                <a:defRPr/>
              </a:pPr>
              <a:t>34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</p:spPr>
        <p:txBody>
          <a:bodyPr/>
          <a:lstStyle/>
          <a:p>
            <a:pPr eaLnBrk="1" hangingPunct="1"/>
            <a:r>
              <a:rPr lang="en-GB" b="1" dirty="0" smtClean="0">
                <a:solidFill>
                  <a:srgbClr val="000000"/>
                </a:solidFill>
              </a:rPr>
              <a:t>How much is each game worth?</a:t>
            </a:r>
            <a:endParaRPr lang="en-US" b="1" dirty="0" smtClean="0">
              <a:solidFill>
                <a:srgbClr val="000000"/>
              </a:solidFill>
            </a:endParaRPr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>
          <a:xfrm>
            <a:off x="685800" y="1066800"/>
            <a:ext cx="8001000" cy="4525963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000000"/>
                </a:solidFill>
              </a:rPr>
              <a:t>Data</a:t>
            </a:r>
          </a:p>
          <a:p>
            <a:pPr lvl="1" eaLnBrk="1" hangingPunct="1"/>
            <a:r>
              <a:rPr lang="en-US" smtClean="0">
                <a:solidFill>
                  <a:srgbClr val="000000"/>
                </a:solidFill>
              </a:rPr>
              <a:t>Odds payoff ratio depending on probability of a home team win based on historical data	</a:t>
            </a:r>
          </a:p>
          <a:p>
            <a:pPr lvl="2" eaLnBrk="1" hangingPunct="1"/>
            <a:r>
              <a:rPr lang="en-US" smtClean="0">
                <a:solidFill>
                  <a:srgbClr val="000000"/>
                </a:solidFill>
              </a:rPr>
              <a:t>30 years of statistics on each game on schedule</a:t>
            </a:r>
          </a:p>
          <a:p>
            <a:pPr lvl="2" eaLnBrk="1" hangingPunct="1"/>
            <a:r>
              <a:rPr lang="en-US" smtClean="0">
                <a:solidFill>
                  <a:srgbClr val="000000"/>
                </a:solidFill>
              </a:rPr>
              <a:t># of times the home team has won</a:t>
            </a:r>
          </a:p>
          <a:p>
            <a:pPr lvl="1" eaLnBrk="1" hangingPunct="1"/>
            <a:endParaRPr lang="en-US" smtClean="0">
              <a:solidFill>
                <a:srgbClr val="000000"/>
              </a:solidFill>
            </a:endParaRPr>
          </a:p>
          <a:p>
            <a:pPr lvl="2" eaLnBrk="1" hangingPunct="1"/>
            <a:endParaRPr lang="en-US" smtClean="0">
              <a:solidFill>
                <a:srgbClr val="000000"/>
              </a:solidFill>
            </a:endParaRPr>
          </a:p>
          <a:p>
            <a:pPr eaLnBrk="1" hangingPunct="1"/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F3DE8D7F-EA15-4989-A37D-DBC988DF3B0B}" type="slidenum">
              <a:rPr lang="en-US"/>
              <a:pPr>
                <a:defRPr/>
              </a:pPr>
              <a:t>35</a:t>
            </a:fld>
            <a:endParaRPr lang="en-US"/>
          </a:p>
        </p:txBody>
      </p:sp>
      <p:pic>
        <p:nvPicPr>
          <p:cNvPr id="35845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3619500"/>
            <a:ext cx="882015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1" dirty="0" smtClean="0">
                <a:solidFill>
                  <a:srgbClr val="000000"/>
                </a:solidFill>
              </a:rPr>
              <a:t>How much should Jeff bet?</a:t>
            </a:r>
            <a:endParaRPr lang="en-US" b="1" dirty="0" smtClean="0">
              <a:solidFill>
                <a:srgbClr val="000000"/>
              </a:solidFill>
            </a:endParaRPr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>
          <a:xfrm>
            <a:off x="685800" y="1143000"/>
            <a:ext cx="8001000" cy="4525963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000000"/>
                </a:solidFill>
              </a:rPr>
              <a:t>Results</a:t>
            </a:r>
          </a:p>
          <a:p>
            <a:pPr lvl="1" eaLnBrk="1" hangingPunct="1"/>
            <a:r>
              <a:rPr lang="en-US" dirty="0" smtClean="0">
                <a:solidFill>
                  <a:srgbClr val="000000"/>
                </a:solidFill>
              </a:rPr>
              <a:t>Bet $1,000 on Indians, Pirates, Nationals, Orioles, and Phillies</a:t>
            </a:r>
          </a:p>
          <a:p>
            <a:pPr lvl="1" eaLnBrk="1" hangingPunct="1"/>
            <a:r>
              <a:rPr lang="en-US" dirty="0" smtClean="0">
                <a:solidFill>
                  <a:srgbClr val="000000"/>
                </a:solidFill>
              </a:rPr>
              <a:t>Expected profit: $4,905</a:t>
            </a:r>
          </a:p>
          <a:p>
            <a:pPr lvl="2" eaLnBrk="1" hangingPunct="1"/>
            <a:endParaRPr lang="en-US" dirty="0" smtClean="0">
              <a:solidFill>
                <a:srgbClr val="000000"/>
              </a:solidFill>
            </a:endParaRPr>
          </a:p>
          <a:p>
            <a:pPr eaLnBrk="1" hangingPunct="1"/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C5B3B99E-A0BA-4BCE-9CF8-3FFAAF4222BD}" type="slidenum">
              <a:rPr lang="en-US"/>
              <a:pPr>
                <a:defRPr/>
              </a:pPr>
              <a:t>36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9550" y="3276600"/>
            <a:ext cx="8782050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smtClean="0">
                <a:solidFill>
                  <a:srgbClr val="000000"/>
                </a:solidFill>
              </a:rPr>
              <a:t>How much will he win?</a:t>
            </a:r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>
          <a:xfrm>
            <a:off x="685800" y="1417638"/>
            <a:ext cx="8001000" cy="4525962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000000"/>
                </a:solidFill>
              </a:rPr>
              <a:t>Given the probability of a home team win, what are the chances that he will actually fund his trip and/or not lose money</a:t>
            </a:r>
          </a:p>
          <a:p>
            <a:pPr lvl="1" eaLnBrk="1" hangingPunct="1"/>
            <a:r>
              <a:rPr lang="en-US" smtClean="0">
                <a:solidFill>
                  <a:srgbClr val="000000"/>
                </a:solidFill>
              </a:rPr>
              <a:t>1,000 trials based on discrete random number</a:t>
            </a:r>
          </a:p>
          <a:p>
            <a:pPr lvl="1" eaLnBrk="1" hangingPunct="1">
              <a:buFont typeface="Arial" charset="0"/>
              <a:buNone/>
            </a:pPr>
            <a:endParaRPr lang="en-US" smtClean="0">
              <a:solidFill>
                <a:srgbClr val="000000"/>
              </a:solidFill>
            </a:endParaRPr>
          </a:p>
          <a:p>
            <a:pPr eaLnBrk="1" hangingPunct="1"/>
            <a:endParaRPr lang="en-US" smtClean="0">
              <a:solidFill>
                <a:srgbClr val="000000"/>
              </a:solidFill>
            </a:endParaRPr>
          </a:p>
          <a:p>
            <a:pPr lvl="2" eaLnBrk="1" hangingPunct="1"/>
            <a:endParaRPr lang="en-US" smtClean="0">
              <a:solidFill>
                <a:srgbClr val="000000"/>
              </a:solidFill>
            </a:endParaRPr>
          </a:p>
          <a:p>
            <a:pPr eaLnBrk="1" hangingPunct="1"/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516A6704-52B3-4CD5-8EE8-1F66ECEEA0F1}" type="slidenum">
              <a:rPr lang="en-US"/>
              <a:pPr>
                <a:defRPr/>
              </a:pPr>
              <a:t>37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372" y="3581400"/>
            <a:ext cx="8944428" cy="31926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smtClean="0">
                <a:solidFill>
                  <a:srgbClr val="000000"/>
                </a:solidFill>
              </a:rPr>
              <a:t>Will he pay for the trip?</a:t>
            </a:r>
          </a:p>
        </p:txBody>
      </p:sp>
      <p:sp>
        <p:nvSpPr>
          <p:cNvPr id="38915" name="Content Placeholder 2"/>
          <p:cNvSpPr>
            <a:spLocks noGrp="1"/>
          </p:cNvSpPr>
          <p:nvPr>
            <p:ph idx="1"/>
          </p:nvPr>
        </p:nvSpPr>
        <p:spPr>
          <a:xfrm>
            <a:off x="685800" y="1417638"/>
            <a:ext cx="8001000" cy="4525962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000000"/>
                </a:solidFill>
              </a:rPr>
              <a:t>Average Winnings: $2,018</a:t>
            </a:r>
          </a:p>
          <a:p>
            <a:pPr lvl="1" eaLnBrk="1" hangingPunct="1"/>
            <a:r>
              <a:rPr lang="en-US" smtClean="0">
                <a:solidFill>
                  <a:srgbClr val="000000"/>
                </a:solidFill>
              </a:rPr>
              <a:t>70% chance of coming out ahead on the betting</a:t>
            </a:r>
          </a:p>
          <a:p>
            <a:pPr lvl="1" eaLnBrk="1" hangingPunct="1"/>
            <a:r>
              <a:rPr lang="en-US" smtClean="0">
                <a:solidFill>
                  <a:srgbClr val="000000"/>
                </a:solidFill>
              </a:rPr>
              <a:t>37% chance of paying for trip with winnings</a:t>
            </a:r>
          </a:p>
          <a:p>
            <a:pPr eaLnBrk="1" hangingPunct="1"/>
            <a:endParaRPr lang="en-US" smtClean="0">
              <a:solidFill>
                <a:srgbClr val="000000"/>
              </a:solidFill>
            </a:endParaRPr>
          </a:p>
          <a:p>
            <a:pPr lvl="2" eaLnBrk="1" hangingPunct="1"/>
            <a:endParaRPr lang="en-US" smtClean="0">
              <a:solidFill>
                <a:srgbClr val="000000"/>
              </a:solidFill>
            </a:endParaRPr>
          </a:p>
          <a:p>
            <a:pPr eaLnBrk="1" hangingPunct="1"/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1333FFD2-8381-443B-B35B-2D798935EAB2}" type="slidenum">
              <a:rPr lang="en-US"/>
              <a:pPr>
                <a:defRPr/>
              </a:pPr>
              <a:t>38</a:t>
            </a:fld>
            <a:endParaRPr lang="en-US"/>
          </a:p>
        </p:txBody>
      </p:sp>
      <p:pic>
        <p:nvPicPr>
          <p:cNvPr id="38917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048000"/>
            <a:ext cx="8128000" cy="358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</p:spPr>
        <p:txBody>
          <a:bodyPr/>
          <a:lstStyle/>
          <a:p>
            <a:pPr eaLnBrk="1" hangingPunct="1"/>
            <a:r>
              <a:rPr lang="en-US" b="1" dirty="0" smtClean="0"/>
              <a:t>What’s the conclusion?</a:t>
            </a:r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153400" cy="4525963"/>
          </a:xfrm>
        </p:spPr>
        <p:txBody>
          <a:bodyPr/>
          <a:lstStyle/>
          <a:p>
            <a:pPr eaLnBrk="1" hangingPunct="1"/>
            <a:r>
              <a:rPr lang="en-US" sz="2800" dirty="0" smtClean="0"/>
              <a:t>It is possible to see 14 different games in 14 different stadiums in 14 days</a:t>
            </a:r>
          </a:p>
          <a:p>
            <a:pPr eaLnBrk="1" hangingPunct="1"/>
            <a:r>
              <a:rPr lang="en-US" sz="2800" dirty="0" smtClean="0"/>
              <a:t>It requires driving 5,064 miles</a:t>
            </a:r>
          </a:p>
          <a:p>
            <a:pPr eaLnBrk="1" hangingPunct="1"/>
            <a:r>
              <a:rPr lang="en-US" sz="2800" dirty="0" smtClean="0"/>
              <a:t>There is a 37% chance that he can pay for the trip if he follows our strategy of gambling</a:t>
            </a:r>
          </a:p>
          <a:p>
            <a:pPr eaLnBrk="1" hangingPunct="1"/>
            <a:r>
              <a:rPr lang="en-US" sz="2800" dirty="0" smtClean="0"/>
              <a:t>Possible? Yes</a:t>
            </a:r>
          </a:p>
          <a:p>
            <a:pPr eaLnBrk="1" hangingPunct="1"/>
            <a:r>
              <a:rPr lang="en-US" sz="2800" dirty="0" smtClean="0"/>
              <a:t>Advisable? Probably not...</a:t>
            </a:r>
          </a:p>
          <a:p>
            <a:pPr lvl="1" eaLnBrk="1" hangingPunct="1"/>
            <a:endParaRPr lang="en-US" sz="2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C6E610-762F-4BA5-ACBE-2A3A4105814F}" type="slidenum">
              <a:rPr lang="en-US"/>
              <a:pPr>
                <a:defRPr/>
              </a:pPr>
              <a:t>39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smtClean="0"/>
              <a:t>Jeff is from a far, far away land…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49D0DD-3406-4AEB-BA76-40CB6C45BBAB}" type="slidenum">
              <a:rPr lang="en-US"/>
              <a:pPr>
                <a:defRPr/>
              </a:pPr>
              <a:t>4</a:t>
            </a:fld>
            <a:endParaRPr lang="en-US"/>
          </a:p>
        </p:txBody>
      </p:sp>
      <p:pic>
        <p:nvPicPr>
          <p:cNvPr id="6148" name="Picture 3"/>
          <p:cNvPicPr>
            <a:picLocks noChangeAspect="1" noChangeArrowheads="1"/>
          </p:cNvPicPr>
          <p:nvPr/>
        </p:nvPicPr>
        <p:blipFill>
          <a:blip r:embed="rId4"/>
          <a:srcRect l="37500" t="27083" b="6250"/>
          <a:stretch>
            <a:fillRect/>
          </a:stretch>
        </p:blipFill>
        <p:spPr bwMode="auto">
          <a:xfrm>
            <a:off x="1524000" y="1676400"/>
            <a:ext cx="6096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</p:spPr>
        <p:txBody>
          <a:bodyPr/>
          <a:lstStyle/>
          <a:p>
            <a:pPr eaLnBrk="1" hangingPunct="1"/>
            <a:r>
              <a:rPr lang="en-US" b="1" dirty="0" smtClean="0"/>
              <a:t>What are the lessons?</a:t>
            </a:r>
          </a:p>
        </p:txBody>
      </p:sp>
      <p:sp>
        <p:nvSpPr>
          <p:cNvPr id="4096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153400" cy="2209800"/>
          </a:xfrm>
        </p:spPr>
        <p:txBody>
          <a:bodyPr/>
          <a:lstStyle/>
          <a:p>
            <a:pPr eaLnBrk="1" hangingPunct="1"/>
            <a:r>
              <a:rPr lang="en-US" sz="2400" smtClean="0"/>
              <a:t>Traveling salesman model is not very practical.  There are often other constraints that need to be considered.  </a:t>
            </a:r>
          </a:p>
          <a:p>
            <a:pPr eaLnBrk="1" hangingPunct="1"/>
            <a:endParaRPr lang="en-US" sz="2400" smtClean="0"/>
          </a:p>
          <a:p>
            <a:pPr eaLnBrk="1" hangingPunct="1"/>
            <a:r>
              <a:rPr lang="en-US" sz="2400" smtClean="0"/>
              <a:t>Adding constraints to the traveling salesman model:</a:t>
            </a:r>
          </a:p>
          <a:p>
            <a:pPr lvl="1" eaLnBrk="1" hangingPunct="1"/>
            <a:r>
              <a:rPr lang="en-US" sz="2400" smtClean="0"/>
              <a:t>Adjusts the optimal solution / route.</a:t>
            </a:r>
          </a:p>
          <a:p>
            <a:pPr lvl="1" eaLnBrk="1" hangingPunct="1"/>
            <a:r>
              <a:rPr lang="en-US" sz="2400" smtClean="0"/>
              <a:t>Creates a complex model which Evolutionary solver has difficulty solving.  Our model is not continuous and uses functions (i.e. MATCH and INDEX) that are not mathematical functions.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81F2FD-F28F-45A4-A1D3-C95410B3D1E2}" type="slidenum">
              <a:rPr lang="en-US"/>
              <a:pPr>
                <a:defRPr/>
              </a:pPr>
              <a:t>40</a:t>
            </a:fld>
            <a:endParaRPr lang="en-US" dirty="0"/>
          </a:p>
        </p:txBody>
      </p:sp>
      <p:sp>
        <p:nvSpPr>
          <p:cNvPr id="40965" name="AutoShape 2" descr="http://connects.stern.nyu.edu/service/home/~/stupid.jpg?auth=co&amp;loc=en_US&amp;id=77730&amp;part=2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966" name="AutoShape 4" descr="http://connects.stern.nyu.edu/service/home/~/stupid.jpg?auth=co&amp;loc=en_US&amp;id=77730&amp;part=2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40967" name="Picture 6" descr="stupid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0" y="4986338"/>
            <a:ext cx="1981200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>
          <a:xfrm>
            <a:off x="0" y="274320"/>
            <a:ext cx="9144000" cy="1143000"/>
          </a:xfrm>
        </p:spPr>
        <p:txBody>
          <a:bodyPr/>
          <a:lstStyle/>
          <a:p>
            <a:pPr eaLnBrk="1" hangingPunct="1"/>
            <a:r>
              <a:rPr lang="en-US" b="1" dirty="0" smtClean="0"/>
              <a:t> What are the applications?</a:t>
            </a:r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153400" cy="4525963"/>
          </a:xfrm>
        </p:spPr>
        <p:txBody>
          <a:bodyPr/>
          <a:lstStyle/>
          <a:p>
            <a:pPr eaLnBrk="1" hangingPunct="1"/>
            <a:r>
              <a:rPr lang="en-US" sz="2400" dirty="0" smtClean="0"/>
              <a:t>Our evolutionary model is applicable to scheduling and transportation business problems</a:t>
            </a:r>
          </a:p>
          <a:p>
            <a:pPr lvl="1" eaLnBrk="1" hangingPunct="1"/>
            <a:r>
              <a:rPr lang="en-US" sz="2000" dirty="0" smtClean="0"/>
              <a:t>If planning a concert tour</a:t>
            </a:r>
          </a:p>
          <a:p>
            <a:pPr lvl="1" eaLnBrk="1" hangingPunct="1"/>
            <a:r>
              <a:rPr lang="en-US" sz="2000" dirty="0" smtClean="0"/>
              <a:t>Transportation distribution center</a:t>
            </a:r>
          </a:p>
          <a:p>
            <a:pPr lvl="1" eaLnBrk="1" hangingPunct="1"/>
            <a:endParaRPr lang="en-US" sz="2000" dirty="0" smtClean="0"/>
          </a:p>
          <a:p>
            <a:pPr eaLnBrk="1" hangingPunct="1"/>
            <a:r>
              <a:rPr lang="en-US" sz="2400" dirty="0" smtClean="0"/>
              <a:t>Our betting model is applicable anytime you want to allocate resources and test your strategy</a:t>
            </a:r>
          </a:p>
          <a:p>
            <a:pPr lvl="1" eaLnBrk="1" hangingPunct="1"/>
            <a:r>
              <a:rPr lang="en-US" sz="2000" dirty="0" smtClean="0"/>
              <a:t>Portfolio management</a:t>
            </a:r>
          </a:p>
          <a:p>
            <a:pPr lvl="1" eaLnBrk="1" hangingPunct="1"/>
            <a:r>
              <a:rPr lang="en-US" sz="2000" dirty="0" smtClean="0"/>
              <a:t>R&amp;D expenditures</a:t>
            </a:r>
          </a:p>
          <a:p>
            <a:pPr lvl="1" eaLnBrk="1" hangingPunct="1"/>
            <a:r>
              <a:rPr lang="en-US" sz="2000" dirty="0" smtClean="0"/>
              <a:t>VC financing</a:t>
            </a:r>
          </a:p>
          <a:p>
            <a:pPr lvl="1" eaLnBrk="1" hangingPunct="1"/>
            <a:r>
              <a:rPr lang="en-US" sz="2000" dirty="0" smtClean="0"/>
              <a:t>Project selection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921AB9-23C2-4C6B-8D7C-F5DE7542DDA4}" type="slidenum">
              <a:rPr lang="en-US"/>
              <a:pPr>
                <a:defRPr/>
              </a:pPr>
              <a:t>41</a:t>
            </a:fld>
            <a:endParaRPr lang="en-US" dirty="0"/>
          </a:p>
        </p:txBody>
      </p:sp>
      <p:pic>
        <p:nvPicPr>
          <p:cNvPr id="177154" name="Picture 2" descr="http://runcolo.com/blog/wp-content/uploads/2008/10/planes-trains-automobil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3400" y="4343400"/>
            <a:ext cx="3545055" cy="2194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smtClean="0"/>
              <a:t>Jeff is from a far, far away land…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F18B04-5FB7-4A03-A350-BE39682E8149}" type="slidenum">
              <a:rPr lang="en-US"/>
              <a:pPr>
                <a:defRPr/>
              </a:pPr>
              <a:t>5</a:t>
            </a:fld>
            <a:endParaRPr lang="en-US"/>
          </a:p>
        </p:txBody>
      </p:sp>
      <p:pic>
        <p:nvPicPr>
          <p:cNvPr id="7172" name="Picture 3"/>
          <p:cNvPicPr>
            <a:picLocks noChangeAspect="1" noChangeArrowheads="1"/>
          </p:cNvPicPr>
          <p:nvPr/>
        </p:nvPicPr>
        <p:blipFill>
          <a:blip r:embed="rId3"/>
          <a:srcRect l="37500" t="27083" b="6250"/>
          <a:stretch>
            <a:fillRect/>
          </a:stretch>
        </p:blipFill>
        <p:spPr bwMode="auto">
          <a:xfrm>
            <a:off x="1524000" y="1676400"/>
            <a:ext cx="6096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ECDCBE-58D3-4611-B298-A2AF90E946C2}" type="slidenum">
              <a:rPr lang="en-US"/>
              <a:pPr>
                <a:defRPr/>
              </a:pPr>
              <a:t>6</a:t>
            </a:fld>
            <a:endParaRPr lang="en-US"/>
          </a:p>
        </p:txBody>
      </p:sp>
      <p:pic>
        <p:nvPicPr>
          <p:cNvPr id="8195" name="Picture 4"/>
          <p:cNvPicPr>
            <a:picLocks noChangeAspect="1" noChangeArrowheads="1"/>
          </p:cNvPicPr>
          <p:nvPr/>
        </p:nvPicPr>
        <p:blipFill>
          <a:blip r:embed="rId3"/>
          <a:srcRect l="37500" t="27083" b="6250"/>
          <a:stretch>
            <a:fillRect/>
          </a:stretch>
        </p:blipFill>
        <p:spPr bwMode="auto">
          <a:xfrm>
            <a:off x="1524000" y="1676400"/>
            <a:ext cx="6096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 txBox="1">
            <a:spLocks/>
          </p:cNvSpPr>
          <p:nvPr/>
        </p:nvSpPr>
        <p:spPr bwMode="auto">
          <a:xfrm>
            <a:off x="457200" y="27432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4400" b="1" dirty="0">
                <a:latin typeface="+mj-lt"/>
                <a:ea typeface="+mj-ea"/>
                <a:cs typeface="+mj-cs"/>
              </a:rPr>
              <a:t>Jeff is from a far, far away land…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358DE8-5BFB-426B-9263-2411C06E29EE}" type="slidenum">
              <a:rPr lang="en-US"/>
              <a:pPr>
                <a:defRPr/>
              </a:pPr>
              <a:t>7</a:t>
            </a:fld>
            <a:endParaRPr lang="en-US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 l="37500" t="27083" b="6250"/>
          <a:stretch>
            <a:fillRect/>
          </a:stretch>
        </p:blipFill>
        <p:spPr bwMode="auto">
          <a:xfrm>
            <a:off x="1524000" y="1676400"/>
            <a:ext cx="6096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 txBox="1">
            <a:spLocks/>
          </p:cNvSpPr>
          <p:nvPr/>
        </p:nvSpPr>
        <p:spPr bwMode="auto">
          <a:xfrm>
            <a:off x="457200" y="27432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4400" b="1" dirty="0">
                <a:latin typeface="+mj-lt"/>
                <a:ea typeface="+mj-ea"/>
                <a:cs typeface="+mj-cs"/>
              </a:rPr>
              <a:t>Jeff is from a far, far away land…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6C55CA-4533-415D-A742-400D96464506}" type="slidenum">
              <a:rPr lang="en-US"/>
              <a:pPr>
                <a:defRPr/>
              </a:pPr>
              <a:t>8</a:t>
            </a:fld>
            <a:endParaRPr lang="en-US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 l="37500" t="27083" b="6250"/>
          <a:stretch>
            <a:fillRect/>
          </a:stretch>
        </p:blipFill>
        <p:spPr bwMode="auto">
          <a:xfrm>
            <a:off x="1524000" y="1676400"/>
            <a:ext cx="6096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smtClean="0"/>
              <a:t>Jeff is from a far, far away land…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045EE3-4E03-4BBF-9A8F-225204065E43}" type="slidenum">
              <a:rPr lang="en-US"/>
              <a:pPr>
                <a:defRPr/>
              </a:pPr>
              <a:t>9</a:t>
            </a:fld>
            <a:endParaRPr lang="en-US"/>
          </a:p>
        </p:txBody>
      </p:sp>
      <p:pic>
        <p:nvPicPr>
          <p:cNvPr id="11267" name="Picture 6" descr="CACG3EPPCA54ZO6SCADELJ6CCADST2ZCCAY18DU1CAO0IJUACACTO6U8CATQJXFDCAPHZQZJCAK9TR4DCAF2CR4GCADWLNYLCAQT366SCAZ7EJWHCAD1P698CA5VA8AICAZBCI4HCABCKU7ICAMVS6BP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1905000"/>
            <a:ext cx="2514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7" descr="RUGBY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76800" y="4191000"/>
            <a:ext cx="2819400" cy="199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TextBox 8"/>
          <p:cNvSpPr txBox="1">
            <a:spLocks noChangeArrowheads="1"/>
          </p:cNvSpPr>
          <p:nvPr/>
        </p:nvSpPr>
        <p:spPr bwMode="auto">
          <a:xfrm>
            <a:off x="4876800" y="2057400"/>
            <a:ext cx="3352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dirty="0"/>
              <a:t>…not baseball</a:t>
            </a:r>
          </a:p>
        </p:txBody>
      </p:sp>
      <p:sp>
        <p:nvSpPr>
          <p:cNvPr id="112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smtClean="0"/>
              <a:t>In Ireland, they play rugby…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466</TotalTime>
  <Words>1189</Words>
  <Application>Microsoft Office PowerPoint</Application>
  <PresentationFormat>On-screen Show (4:3)</PresentationFormat>
  <Paragraphs>241</Paragraphs>
  <Slides>41</Slides>
  <Notes>41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3" baseType="lpstr">
      <vt:lpstr>Office Theme</vt:lpstr>
      <vt:lpstr>Microsoft Office Excel 97-2003 Worksheet</vt:lpstr>
      <vt:lpstr>JEFF’S BASEBALL STADIUM ROADTRIP</vt:lpstr>
      <vt:lpstr>This is Jeff…</vt:lpstr>
      <vt:lpstr>Jeff is from a far, far away land…</vt:lpstr>
      <vt:lpstr>Jeff is from a far, far away land…</vt:lpstr>
      <vt:lpstr>Jeff is from a far, far away land…</vt:lpstr>
      <vt:lpstr>Slide 6</vt:lpstr>
      <vt:lpstr>Slide 7</vt:lpstr>
      <vt:lpstr>Jeff is from a far, far away land…</vt:lpstr>
      <vt:lpstr>In Ireland, they play rugby…</vt:lpstr>
      <vt:lpstr>Jeff came to the US</vt:lpstr>
      <vt:lpstr>Jeff came to the US</vt:lpstr>
      <vt:lpstr>Jeff came to the US</vt:lpstr>
      <vt:lpstr>Jeff came to the US</vt:lpstr>
      <vt:lpstr>And now he wants to watch baseball!</vt:lpstr>
      <vt:lpstr>Jeff’s summer plans</vt:lpstr>
      <vt:lpstr>Jeff’s summer plans</vt:lpstr>
      <vt:lpstr>MLB Schedule</vt:lpstr>
      <vt:lpstr>Jeff likes to gamble</vt:lpstr>
      <vt:lpstr>We started with the travelling salesman problem</vt:lpstr>
      <vt:lpstr>And built and excel model</vt:lpstr>
      <vt:lpstr>Whack a mole!</vt:lpstr>
      <vt:lpstr>We found the shortest route...</vt:lpstr>
      <vt:lpstr>...But not a successful trip</vt:lpstr>
      <vt:lpstr>We took into account the schedule</vt:lpstr>
      <vt:lpstr>We added constraints…</vt:lpstr>
      <vt:lpstr>And built a more complex model</vt:lpstr>
      <vt:lpstr>Solver couldn’t find a solution</vt:lpstr>
      <vt:lpstr>So, we gave it a little help</vt:lpstr>
      <vt:lpstr>We found a final schedule</vt:lpstr>
      <vt:lpstr>The actual route is complicated</vt:lpstr>
      <vt:lpstr>Can Jeff fund the trip by gambling?</vt:lpstr>
      <vt:lpstr>It won’t be cheap…</vt:lpstr>
      <vt:lpstr>It won’t be cheap…</vt:lpstr>
      <vt:lpstr>…But solver can help</vt:lpstr>
      <vt:lpstr>How much is each game worth?</vt:lpstr>
      <vt:lpstr>How much should Jeff bet?</vt:lpstr>
      <vt:lpstr>How much will he win?</vt:lpstr>
      <vt:lpstr>Will he pay for the trip?</vt:lpstr>
      <vt:lpstr>What’s the conclusion?</vt:lpstr>
      <vt:lpstr>What are the lessons?</vt:lpstr>
      <vt:lpstr> What are the applications?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JEFF’S BASEBALL STADIUM ROADTRIP</dc:title>
  <dc:creator>Daniel</dc:creator>
  <cp:lastModifiedBy> JC</cp:lastModifiedBy>
  <cp:revision>46</cp:revision>
  <dcterms:created xsi:type="dcterms:W3CDTF">2009-04-26T14:20:09Z</dcterms:created>
  <dcterms:modified xsi:type="dcterms:W3CDTF">2009-05-04T18:44:51Z</dcterms:modified>
</cp:coreProperties>
</file>