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7" r:id="rId3"/>
    <p:sldId id="266" r:id="rId4"/>
    <p:sldId id="265" r:id="rId5"/>
    <p:sldId id="264" r:id="rId6"/>
    <p:sldId id="259" r:id="rId7"/>
    <p:sldId id="270" r:id="rId8"/>
    <p:sldId id="268" r:id="rId9"/>
    <p:sldId id="269" r:id="rId10"/>
    <p:sldId id="272" r:id="rId11"/>
    <p:sldId id="271" r:id="rId12"/>
    <p:sldId id="275" r:id="rId13"/>
    <p:sldId id="267" r:id="rId14"/>
    <p:sldId id="274" r:id="rId15"/>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24" autoAdjust="0"/>
    <p:restoredTop sz="94660" autoAdjust="0"/>
  </p:normalViewPr>
  <p:slideViewPr>
    <p:cSldViewPr>
      <p:cViewPr>
        <p:scale>
          <a:sx n="90" d="100"/>
          <a:sy n="90" d="100"/>
        </p:scale>
        <p:origin x="-882" y="-84"/>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fld id="{CE14F896-83A4-4CDB-BF2C-2B03F6414520}" type="datetimeFigureOut">
              <a:rPr lang="en-US" smtClean="0"/>
              <a:pPr/>
              <a:t>5/9/2010</a:t>
            </a:fld>
            <a:endParaRPr lang="en-US"/>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11C2F436-D513-448A-AF08-C399BFB917E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F64A81-A855-4E09-A50F-8881E648EB53}" type="datetimeFigureOut">
              <a:rPr lang="en-US" smtClean="0"/>
              <a:pPr/>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800600"/>
          </a:xfrm>
        </p:spPr>
        <p:txBody>
          <a:bodyPr/>
          <a:lstStyle>
            <a:lvl1pPr>
              <a:defRPr sz="2800"/>
            </a:lvl1pPr>
            <a:lvl2pPr>
              <a:defRPr sz="24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2EF64A81-A855-4E09-A50F-8881E648EB53}" type="datetimeFigureOut">
              <a:rPr lang="en-US" smtClean="0"/>
              <a:pPr/>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cxnSp>
        <p:nvCxnSpPr>
          <p:cNvPr id="9" name="Straight Connector 8"/>
          <p:cNvCxnSpPr/>
          <p:nvPr userDrawn="1"/>
        </p:nvCxnSpPr>
        <p:spPr>
          <a:xfrm>
            <a:off x="457200" y="1295400"/>
            <a:ext cx="8229600" cy="0"/>
          </a:xfrm>
          <a:prstGeom prst="line">
            <a:avLst/>
          </a:prstGeom>
          <a:ln w="3175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 name="Picture 2" descr="http://image3.examiner.com/images/blog/EXID19632/images/resized_ash2.jpg"/>
          <p:cNvPicPr>
            <a:picLocks noChangeAspect="1" noChangeArrowheads="1"/>
          </p:cNvPicPr>
          <p:nvPr userDrawn="1"/>
        </p:nvPicPr>
        <p:blipFill>
          <a:blip r:embed="rId2" cstate="print"/>
          <a:srcRect/>
          <a:stretch>
            <a:fillRect/>
          </a:stretch>
        </p:blipFill>
        <p:spPr bwMode="auto">
          <a:xfrm>
            <a:off x="7543800" y="152400"/>
            <a:ext cx="1447800" cy="108585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F64A81-A855-4E09-A50F-8881E648EB53}" type="datetimeFigureOut">
              <a:rPr lang="en-US" smtClean="0"/>
              <a:pPr/>
              <a:t>5/9/2010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F64A81-A855-4E09-A50F-8881E648EB53}" type="datetimeFigureOut">
              <a:rPr lang="en-US" smtClean="0"/>
              <a:pPr/>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F64A81-A855-4E09-A50F-8881E648EB53}" type="datetimeFigureOut">
              <a:rPr lang="en-US" smtClean="0"/>
              <a:pPr/>
              <a:t>5/9/2010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F64A81-A855-4E09-A50F-8881E648EB53}" type="datetimeFigureOut">
              <a:rPr lang="en-US" smtClean="0"/>
              <a:pPr/>
              <a:t>5/9/2010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64A81-A855-4E09-A50F-8881E648EB53}" type="datetimeFigureOut">
              <a:rPr lang="en-US" smtClean="0"/>
              <a:pPr/>
              <a:t>5/9/2010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64A81-A855-4E09-A50F-8881E648EB53}" type="datetimeFigureOut">
              <a:rPr lang="en-US" smtClean="0"/>
              <a:pPr/>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64A81-A855-4E09-A50F-8881E648EB53}" type="datetimeFigureOut">
              <a:rPr lang="en-US" smtClean="0"/>
              <a:pPr/>
              <a:t>5/9/2010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DD949-BD96-4B49-96E9-E8E0D341CBF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9445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64A81-A855-4E09-A50F-8881E648EB53}" type="datetimeFigureOut">
              <a:rPr lang="en-US" smtClean="0"/>
              <a:pPr/>
              <a:t>5/9/2010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5DD949-BD96-4B49-96E9-E8E0D341CBF7}" type="slidenum">
              <a:rPr lang="en-US" smtClean="0"/>
              <a:pPr/>
              <a:t>‹#›</a:t>
            </a:fld>
            <a:endParaRPr lang="en-US"/>
          </a:p>
        </p:txBody>
      </p:sp>
      <p:pic>
        <p:nvPicPr>
          <p:cNvPr id="7" name="Picture 2"/>
          <p:cNvPicPr>
            <a:picLocks noChangeAspect="1" noChangeArrowheads="1"/>
          </p:cNvPicPr>
          <p:nvPr userDrawn="1"/>
        </p:nvPicPr>
        <p:blipFill>
          <a:blip r:embed="rId13" cstate="print"/>
          <a:srcRect l="37500" t="18000" r="24483" b="64621"/>
          <a:stretch>
            <a:fillRect/>
          </a:stretch>
        </p:blipFill>
        <p:spPr bwMode="auto">
          <a:xfrm>
            <a:off x="6781800" y="6128657"/>
            <a:ext cx="2286000" cy="65314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1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mage3.examiner.com/images/blog/EXID19632/images/resized_ash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1" name="Title 10"/>
          <p:cNvSpPr>
            <a:spLocks noGrp="1"/>
          </p:cNvSpPr>
          <p:nvPr>
            <p:ph type="ctrTitle"/>
          </p:nvPr>
        </p:nvSpPr>
        <p:spPr/>
        <p:txBody>
          <a:bodyPr/>
          <a:lstStyle/>
          <a:p>
            <a:pPr algn="ctr"/>
            <a:r>
              <a:rPr lang="en-US" b="1" dirty="0" smtClean="0"/>
              <a:t>Volcanic Haze Leads to….</a:t>
            </a:r>
            <a:br>
              <a:rPr lang="en-US" b="1" dirty="0" smtClean="0"/>
            </a:br>
            <a:r>
              <a:rPr lang="en-US" b="1" dirty="0" smtClean="0"/>
              <a:t>NYC Site-Seeing Craze</a:t>
            </a:r>
            <a:endParaRPr lang="en-US" b="1" dirty="0"/>
          </a:p>
        </p:txBody>
      </p:sp>
      <p:sp>
        <p:nvSpPr>
          <p:cNvPr id="5" name="Subtitle 8"/>
          <p:cNvSpPr txBox="1">
            <a:spLocks/>
          </p:cNvSpPr>
          <p:nvPr/>
        </p:nvSpPr>
        <p:spPr>
          <a:xfrm>
            <a:off x="0" y="6096000"/>
            <a:ext cx="9144000" cy="914400"/>
          </a:xfrm>
          <a:prstGeom prst="rect">
            <a:avLst/>
          </a:prstGeom>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a:noFill/>
                </a:ln>
                <a:solidFill>
                  <a:schemeClr val="tx1"/>
                </a:solidFill>
                <a:effectLst/>
                <a:uLnTx/>
                <a:uFillTx/>
                <a:latin typeface="+mn-lt"/>
                <a:ea typeface="+mn-ea"/>
                <a:cs typeface="+mn-cs"/>
              </a:rPr>
              <a:t>April 26, 2010</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a:noFill/>
                </a:ln>
                <a:solidFill>
                  <a:schemeClr val="tx1"/>
                </a:solidFill>
                <a:effectLst/>
                <a:uLnTx/>
                <a:uFillTx/>
                <a:latin typeface="+mn-lt"/>
                <a:ea typeface="+mn-ea"/>
                <a:cs typeface="+mn-cs"/>
              </a:rPr>
              <a:t>Smitha Ballal, Audrey Boesen, Eric Chan, Lauren Staudinger and Alex Walker</a:t>
            </a:r>
            <a:endParaRPr kumimoji="0" lang="en-US" sz="2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Day 1 Solution</a:t>
            </a:r>
            <a:endParaRPr lang="en-US" b="1" dirty="0"/>
          </a:p>
        </p:txBody>
      </p:sp>
      <p:pic>
        <p:nvPicPr>
          <p:cNvPr id="29698" name="Picture 2"/>
          <p:cNvPicPr>
            <a:picLocks noChangeAspect="1" noChangeArrowheads="1"/>
          </p:cNvPicPr>
          <p:nvPr/>
        </p:nvPicPr>
        <p:blipFill>
          <a:blip r:embed="rId2" cstate="print"/>
          <a:srcRect/>
          <a:stretch>
            <a:fillRect/>
          </a:stretch>
        </p:blipFill>
        <p:spPr bwMode="auto">
          <a:xfrm>
            <a:off x="381000" y="1447800"/>
            <a:ext cx="3200400" cy="4953000"/>
          </a:xfrm>
          <a:prstGeom prst="rect">
            <a:avLst/>
          </a:prstGeom>
          <a:noFill/>
          <a:ln w="9525">
            <a:noFill/>
            <a:miter lim="800000"/>
            <a:headEnd/>
            <a:tailEnd/>
          </a:ln>
        </p:spPr>
      </p:pic>
      <p:pic>
        <p:nvPicPr>
          <p:cNvPr id="4" name="Picture 4" descr="http://t0.gstatic.com/images?q=tbn:S360bzvlLFrprM:http://www.a2c2.org/conferences/acc2007/ACC2007_NYC_files/au_carnegie_hall.jpg"/>
          <p:cNvPicPr>
            <a:picLocks noChangeAspect="1" noChangeArrowheads="1"/>
          </p:cNvPicPr>
          <p:nvPr/>
        </p:nvPicPr>
        <p:blipFill>
          <a:blip r:embed="rId3" cstate="print"/>
          <a:srcRect/>
          <a:stretch>
            <a:fillRect/>
          </a:stretch>
        </p:blipFill>
        <p:spPr bwMode="auto">
          <a:xfrm>
            <a:off x="3810000" y="5562600"/>
            <a:ext cx="1181100" cy="819151"/>
          </a:xfrm>
          <a:prstGeom prst="rect">
            <a:avLst/>
          </a:prstGeom>
          <a:noFill/>
        </p:spPr>
      </p:pic>
      <p:pic>
        <p:nvPicPr>
          <p:cNvPr id="5" name="Picture 4" descr="http://www.telecaretv.org/groundzeropic1.jpg"/>
          <p:cNvPicPr>
            <a:picLocks noChangeAspect="1" noChangeArrowheads="1"/>
          </p:cNvPicPr>
          <p:nvPr/>
        </p:nvPicPr>
        <p:blipFill>
          <a:blip r:embed="rId4" cstate="print"/>
          <a:srcRect/>
          <a:stretch>
            <a:fillRect/>
          </a:stretch>
        </p:blipFill>
        <p:spPr bwMode="auto">
          <a:xfrm>
            <a:off x="6781800" y="1676400"/>
            <a:ext cx="1843138" cy="1381125"/>
          </a:xfrm>
          <a:prstGeom prst="rect">
            <a:avLst/>
          </a:prstGeom>
          <a:noFill/>
        </p:spPr>
      </p:pic>
      <p:pic>
        <p:nvPicPr>
          <p:cNvPr id="6" name="Picture 2" descr="http://t3.gstatic.com/images?q=tbn:oDYz_DCV-TZbaM:http://www.phototravels.net/new-york/ny03n/new-york-n-17.3.jpg"/>
          <p:cNvPicPr>
            <a:picLocks noChangeAspect="1" noChangeArrowheads="1"/>
          </p:cNvPicPr>
          <p:nvPr/>
        </p:nvPicPr>
        <p:blipFill>
          <a:blip r:embed="rId5" cstate="print"/>
          <a:srcRect/>
          <a:stretch>
            <a:fillRect/>
          </a:stretch>
        </p:blipFill>
        <p:spPr bwMode="auto">
          <a:xfrm>
            <a:off x="6172200" y="3429000"/>
            <a:ext cx="1238250" cy="1843617"/>
          </a:xfrm>
          <a:prstGeom prst="rect">
            <a:avLst/>
          </a:prstGeom>
          <a:noFill/>
        </p:spPr>
      </p:pic>
      <p:pic>
        <p:nvPicPr>
          <p:cNvPr id="7" name="Picture 6" descr="http://aretheyserious.files.wordpress.com/2009/08/wooly-mammoth.jpg"/>
          <p:cNvPicPr>
            <a:picLocks noChangeAspect="1" noChangeArrowheads="1"/>
          </p:cNvPicPr>
          <p:nvPr/>
        </p:nvPicPr>
        <p:blipFill>
          <a:blip r:embed="rId6" cstate="print"/>
          <a:srcRect/>
          <a:stretch>
            <a:fillRect/>
          </a:stretch>
        </p:blipFill>
        <p:spPr bwMode="auto">
          <a:xfrm>
            <a:off x="3886200" y="1447800"/>
            <a:ext cx="2603305" cy="1885950"/>
          </a:xfrm>
          <a:prstGeom prst="rect">
            <a:avLst/>
          </a:prstGeom>
          <a:noFill/>
        </p:spPr>
      </p:pic>
      <p:pic>
        <p:nvPicPr>
          <p:cNvPr id="8" name="Picture 6" descr="http://t1.gstatic.com/images?q=tbn:7lOZy689ietQTM:http://www.gothereguide.com/Images/USA/NY/Central_park_Boat_house.jpg"/>
          <p:cNvPicPr>
            <a:picLocks noChangeAspect="1" noChangeArrowheads="1"/>
          </p:cNvPicPr>
          <p:nvPr/>
        </p:nvPicPr>
        <p:blipFill>
          <a:blip r:embed="rId7" cstate="print"/>
          <a:srcRect/>
          <a:stretch>
            <a:fillRect/>
          </a:stretch>
        </p:blipFill>
        <p:spPr bwMode="auto">
          <a:xfrm>
            <a:off x="5181600" y="5486400"/>
            <a:ext cx="1480205" cy="990600"/>
          </a:xfrm>
          <a:prstGeom prst="rect">
            <a:avLst/>
          </a:prstGeom>
          <a:noFill/>
        </p:spPr>
      </p:pic>
      <p:pic>
        <p:nvPicPr>
          <p:cNvPr id="9" name="Picture 8" descr="http://t3.gstatic.com/images?q=tbn:YFVjfzN39yHGfM:http://tedmikulski.files.wordpress.com/2009/03/moma.jpg"/>
          <p:cNvPicPr>
            <a:picLocks noChangeAspect="1" noChangeArrowheads="1"/>
          </p:cNvPicPr>
          <p:nvPr/>
        </p:nvPicPr>
        <p:blipFill>
          <a:blip r:embed="rId8" cstate="print"/>
          <a:srcRect/>
          <a:stretch>
            <a:fillRect/>
          </a:stretch>
        </p:blipFill>
        <p:spPr bwMode="auto">
          <a:xfrm>
            <a:off x="7772400" y="4343400"/>
            <a:ext cx="1066800" cy="1426029"/>
          </a:xfrm>
          <a:prstGeom prst="rect">
            <a:avLst/>
          </a:prstGeom>
          <a:noFill/>
        </p:spPr>
      </p:pic>
      <p:pic>
        <p:nvPicPr>
          <p:cNvPr id="10" name="Picture 2" descr="http://sphotos.ak.fbcdn.net/hphotos-ak-snc3/hs379.snc3/24221_942436926693_1246566_51364226_7159215_n.jpg"/>
          <p:cNvPicPr>
            <a:picLocks noChangeAspect="1" noChangeArrowheads="1"/>
          </p:cNvPicPr>
          <p:nvPr/>
        </p:nvPicPr>
        <p:blipFill>
          <a:blip r:embed="rId9" cstate="print"/>
          <a:srcRect/>
          <a:stretch>
            <a:fillRect/>
          </a:stretch>
        </p:blipFill>
        <p:spPr bwMode="auto">
          <a:xfrm>
            <a:off x="4114800" y="3810000"/>
            <a:ext cx="1600200" cy="1200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t1.gstatic.com/images?q=tbn:OG9ZgTZ70e-HeM:http://www.hsart.com/images/Times%2520Square%2520Parade.jpg"/>
          <p:cNvPicPr>
            <a:picLocks noChangeAspect="1" noChangeArrowheads="1"/>
          </p:cNvPicPr>
          <p:nvPr/>
        </p:nvPicPr>
        <p:blipFill>
          <a:blip r:embed="rId2" cstate="print"/>
          <a:srcRect/>
          <a:stretch>
            <a:fillRect/>
          </a:stretch>
        </p:blipFill>
        <p:spPr bwMode="auto">
          <a:xfrm>
            <a:off x="4648200" y="1295400"/>
            <a:ext cx="1893045" cy="1350285"/>
          </a:xfrm>
          <a:prstGeom prst="rect">
            <a:avLst/>
          </a:prstGeom>
          <a:noFill/>
        </p:spPr>
      </p:pic>
      <p:pic>
        <p:nvPicPr>
          <p:cNvPr id="4" name="Picture 2" descr="http://www.deadprogrammer.com/photos/street-meat.jpg"/>
          <p:cNvPicPr>
            <a:picLocks noChangeAspect="1" noChangeArrowheads="1"/>
          </p:cNvPicPr>
          <p:nvPr/>
        </p:nvPicPr>
        <p:blipFill>
          <a:blip r:embed="rId3" cstate="print"/>
          <a:srcRect/>
          <a:stretch>
            <a:fillRect/>
          </a:stretch>
        </p:blipFill>
        <p:spPr bwMode="auto">
          <a:xfrm>
            <a:off x="4648200" y="3200400"/>
            <a:ext cx="1524000" cy="2288288"/>
          </a:xfrm>
          <a:prstGeom prst="rect">
            <a:avLst/>
          </a:prstGeom>
          <a:noFill/>
        </p:spPr>
      </p:pic>
      <p:pic>
        <p:nvPicPr>
          <p:cNvPr id="7" name="Picture 12" descr="http://t2.gstatic.com/images?q=tbn:SYleKnaxLD5MLM:http://www.inetours.com/New_York/Images/Famous/Blue_Note_4337.jpg"/>
          <p:cNvPicPr>
            <a:picLocks noChangeAspect="1" noChangeArrowheads="1"/>
          </p:cNvPicPr>
          <p:nvPr/>
        </p:nvPicPr>
        <p:blipFill>
          <a:blip r:embed="rId4" cstate="print"/>
          <a:srcRect/>
          <a:stretch>
            <a:fillRect/>
          </a:stretch>
        </p:blipFill>
        <p:spPr bwMode="auto">
          <a:xfrm>
            <a:off x="5486400" y="2362200"/>
            <a:ext cx="1354015" cy="1517431"/>
          </a:xfrm>
          <a:prstGeom prst="rect">
            <a:avLst/>
          </a:prstGeom>
          <a:noFill/>
        </p:spPr>
      </p:pic>
      <p:sp>
        <p:nvSpPr>
          <p:cNvPr id="2" name="Title 1"/>
          <p:cNvSpPr>
            <a:spLocks noGrp="1"/>
          </p:cNvSpPr>
          <p:nvPr>
            <p:ph type="title"/>
          </p:nvPr>
        </p:nvSpPr>
        <p:spPr/>
        <p:txBody>
          <a:bodyPr/>
          <a:lstStyle/>
          <a:p>
            <a:r>
              <a:rPr lang="en-US" b="1" dirty="0" smtClean="0"/>
              <a:t>Day 2 Solution</a:t>
            </a:r>
            <a:endParaRPr lang="en-US" b="1" dirty="0"/>
          </a:p>
        </p:txBody>
      </p:sp>
      <p:pic>
        <p:nvPicPr>
          <p:cNvPr id="28674" name="Picture 2"/>
          <p:cNvPicPr>
            <a:picLocks noChangeAspect="1" noChangeArrowheads="1"/>
          </p:cNvPicPr>
          <p:nvPr/>
        </p:nvPicPr>
        <p:blipFill>
          <a:blip r:embed="rId5" cstate="print"/>
          <a:srcRect/>
          <a:stretch>
            <a:fillRect/>
          </a:stretch>
        </p:blipFill>
        <p:spPr bwMode="auto">
          <a:xfrm>
            <a:off x="457200" y="1524000"/>
            <a:ext cx="4171950" cy="4962525"/>
          </a:xfrm>
          <a:prstGeom prst="rect">
            <a:avLst/>
          </a:prstGeom>
          <a:noFill/>
          <a:ln w="9525">
            <a:noFill/>
            <a:miter lim="800000"/>
            <a:headEnd/>
            <a:tailEnd/>
          </a:ln>
        </p:spPr>
      </p:pic>
      <p:pic>
        <p:nvPicPr>
          <p:cNvPr id="6" name="Picture 10" descr="http://t2.gstatic.com/images?q=tbn:xOHmPY_t47xPjM:http://library.thinkquest.org/07aug/00893/thinkquest/pictures/rockettes1.jpg"/>
          <p:cNvPicPr>
            <a:picLocks noChangeAspect="1" noChangeArrowheads="1"/>
          </p:cNvPicPr>
          <p:nvPr/>
        </p:nvPicPr>
        <p:blipFill>
          <a:blip r:embed="rId6" cstate="print"/>
          <a:srcRect/>
          <a:stretch>
            <a:fillRect/>
          </a:stretch>
        </p:blipFill>
        <p:spPr bwMode="auto">
          <a:xfrm>
            <a:off x="7943850" y="1752600"/>
            <a:ext cx="1200150" cy="962025"/>
          </a:xfrm>
          <a:prstGeom prst="rect">
            <a:avLst/>
          </a:prstGeom>
          <a:noFill/>
        </p:spPr>
      </p:pic>
      <p:pic>
        <p:nvPicPr>
          <p:cNvPr id="8" name="Picture 16" descr="http://t2.gstatic.com/images?q=tbn:M-oWuKsrrv0hhM:http://www.xplusone.com/people/img/david-juran.jpg"/>
          <p:cNvPicPr>
            <a:picLocks noChangeAspect="1" noChangeArrowheads="1"/>
          </p:cNvPicPr>
          <p:nvPr/>
        </p:nvPicPr>
        <p:blipFill>
          <a:blip r:embed="rId7" cstate="print"/>
          <a:srcRect/>
          <a:stretch>
            <a:fillRect/>
          </a:stretch>
        </p:blipFill>
        <p:spPr bwMode="auto">
          <a:xfrm>
            <a:off x="6934200" y="1371600"/>
            <a:ext cx="1068279" cy="1447800"/>
          </a:xfrm>
          <a:prstGeom prst="rect">
            <a:avLst/>
          </a:prstGeom>
          <a:noFill/>
        </p:spPr>
      </p:pic>
      <p:pic>
        <p:nvPicPr>
          <p:cNvPr id="9" name="Picture 2" descr="Tattoo freaks"/>
          <p:cNvPicPr>
            <a:picLocks noChangeAspect="1" noChangeArrowheads="1"/>
          </p:cNvPicPr>
          <p:nvPr/>
        </p:nvPicPr>
        <p:blipFill>
          <a:blip r:embed="rId8" cstate="print"/>
          <a:srcRect/>
          <a:stretch>
            <a:fillRect/>
          </a:stretch>
        </p:blipFill>
        <p:spPr bwMode="auto">
          <a:xfrm>
            <a:off x="4953000" y="5181600"/>
            <a:ext cx="1828800" cy="1367658"/>
          </a:xfrm>
          <a:prstGeom prst="rect">
            <a:avLst/>
          </a:prstGeom>
          <a:noFill/>
        </p:spPr>
      </p:pic>
      <p:pic>
        <p:nvPicPr>
          <p:cNvPr id="10" name="Picture 4" descr="http://4.bp.blogspot.com/_wuhPdQrR4ho/SfSZKTGwnBI/AAAAAAAABwk/Ntfe8BO8kr8/s400/26042009(006).jpg"/>
          <p:cNvPicPr>
            <a:picLocks noChangeAspect="1" noChangeArrowheads="1"/>
          </p:cNvPicPr>
          <p:nvPr/>
        </p:nvPicPr>
        <p:blipFill>
          <a:blip r:embed="rId9" cstate="print"/>
          <a:srcRect/>
          <a:stretch>
            <a:fillRect/>
          </a:stretch>
        </p:blipFill>
        <p:spPr bwMode="auto">
          <a:xfrm>
            <a:off x="7010400" y="4419600"/>
            <a:ext cx="2133600" cy="1600200"/>
          </a:xfrm>
          <a:prstGeom prst="rect">
            <a:avLst/>
          </a:prstGeom>
          <a:noFill/>
        </p:spPr>
      </p:pic>
      <p:pic>
        <p:nvPicPr>
          <p:cNvPr id="11" name="Picture 6" descr="http://ninitalk.files.wordpress.com/2009/07/bribery.jpg"/>
          <p:cNvPicPr>
            <a:picLocks noChangeAspect="1" noChangeArrowheads="1"/>
          </p:cNvPicPr>
          <p:nvPr/>
        </p:nvPicPr>
        <p:blipFill>
          <a:blip r:embed="rId10" cstate="print"/>
          <a:srcRect/>
          <a:stretch>
            <a:fillRect/>
          </a:stretch>
        </p:blipFill>
        <p:spPr bwMode="auto">
          <a:xfrm>
            <a:off x="6896100" y="2819400"/>
            <a:ext cx="2247900" cy="15507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80">
                                          <p:stCondLst>
                                            <p:cond delay="0"/>
                                          </p:stCondLst>
                                        </p:cTn>
                                        <p:tgtEl>
                                          <p:spTgt spid="8"/>
                                        </p:tgtEl>
                                      </p:cBhvr>
                                    </p:animEffect>
                                    <p:anim calcmode="lin" valueType="num">
                                      <p:cBhvr>
                                        <p:cTn id="2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2" dur="26">
                                          <p:stCondLst>
                                            <p:cond delay="650"/>
                                          </p:stCondLst>
                                        </p:cTn>
                                        <p:tgtEl>
                                          <p:spTgt spid="8"/>
                                        </p:tgtEl>
                                      </p:cBhvr>
                                      <p:to x="100000" y="60000"/>
                                    </p:animScale>
                                    <p:animScale>
                                      <p:cBhvr>
                                        <p:cTn id="33" dur="166" decel="50000">
                                          <p:stCondLst>
                                            <p:cond delay="676"/>
                                          </p:stCondLst>
                                        </p:cTn>
                                        <p:tgtEl>
                                          <p:spTgt spid="8"/>
                                        </p:tgtEl>
                                      </p:cBhvr>
                                      <p:to x="100000" y="100000"/>
                                    </p:animScale>
                                    <p:animScale>
                                      <p:cBhvr>
                                        <p:cTn id="34" dur="26">
                                          <p:stCondLst>
                                            <p:cond delay="1312"/>
                                          </p:stCondLst>
                                        </p:cTn>
                                        <p:tgtEl>
                                          <p:spTgt spid="8"/>
                                        </p:tgtEl>
                                      </p:cBhvr>
                                      <p:to x="100000" y="80000"/>
                                    </p:animScale>
                                    <p:animScale>
                                      <p:cBhvr>
                                        <p:cTn id="35" dur="166" decel="50000">
                                          <p:stCondLst>
                                            <p:cond delay="1338"/>
                                          </p:stCondLst>
                                        </p:cTn>
                                        <p:tgtEl>
                                          <p:spTgt spid="8"/>
                                        </p:tgtEl>
                                      </p:cBhvr>
                                      <p:to x="100000" y="100000"/>
                                    </p:animScale>
                                    <p:animScale>
                                      <p:cBhvr>
                                        <p:cTn id="36" dur="26">
                                          <p:stCondLst>
                                            <p:cond delay="1642"/>
                                          </p:stCondLst>
                                        </p:cTn>
                                        <p:tgtEl>
                                          <p:spTgt spid="8"/>
                                        </p:tgtEl>
                                      </p:cBhvr>
                                      <p:to x="100000" y="90000"/>
                                    </p:animScale>
                                    <p:animScale>
                                      <p:cBhvr>
                                        <p:cTn id="37" dur="166" decel="50000">
                                          <p:stCondLst>
                                            <p:cond delay="1668"/>
                                          </p:stCondLst>
                                        </p:cTn>
                                        <p:tgtEl>
                                          <p:spTgt spid="8"/>
                                        </p:tgtEl>
                                      </p:cBhvr>
                                      <p:to x="100000" y="100000"/>
                                    </p:animScale>
                                    <p:animScale>
                                      <p:cBhvr>
                                        <p:cTn id="38" dur="26">
                                          <p:stCondLst>
                                            <p:cond delay="1808"/>
                                          </p:stCondLst>
                                        </p:cTn>
                                        <p:tgtEl>
                                          <p:spTgt spid="8"/>
                                        </p:tgtEl>
                                      </p:cBhvr>
                                      <p:to x="100000" y="95000"/>
                                    </p:animScale>
                                    <p:animScale>
                                      <p:cBhvr>
                                        <p:cTn id="39" dur="166" decel="50000">
                                          <p:stCondLst>
                                            <p:cond delay="1834"/>
                                          </p:stCondLst>
                                        </p:cTn>
                                        <p:tgtEl>
                                          <p:spTgt spid="8"/>
                                        </p:tgtEl>
                                      </p:cBhvr>
                                      <p:to x="100000" y="100000"/>
                                    </p:animScale>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Day 2 Sensitivity</a:t>
            </a:r>
            <a:endParaRPr lang="en-US" b="1" dirty="0"/>
          </a:p>
        </p:txBody>
      </p:sp>
      <p:sp>
        <p:nvSpPr>
          <p:cNvPr id="3" name="Content Placeholder 2"/>
          <p:cNvSpPr>
            <a:spLocks noGrp="1"/>
          </p:cNvSpPr>
          <p:nvPr>
            <p:ph idx="1"/>
          </p:nvPr>
        </p:nvSpPr>
        <p:spPr>
          <a:xfrm>
            <a:off x="457200" y="1600200"/>
            <a:ext cx="8458200" cy="4800600"/>
          </a:xfrm>
        </p:spPr>
        <p:txBody>
          <a:bodyPr/>
          <a:lstStyle/>
          <a:p>
            <a:r>
              <a:rPr lang="en-US" dirty="0" smtClean="0"/>
              <a:t>After discovering that </a:t>
            </a:r>
            <a:r>
              <a:rPr lang="en-US" dirty="0" err="1" smtClean="0"/>
              <a:t>Juranimal</a:t>
            </a:r>
            <a:r>
              <a:rPr lang="en-US" dirty="0" smtClean="0"/>
              <a:t> Live was a Columbia band, Tanya yelled </a:t>
            </a:r>
            <a:r>
              <a:rPr lang="en-US" b="1" i="1" dirty="0" smtClean="0"/>
              <a:t>‘BOLLOCKS’ </a:t>
            </a:r>
            <a:r>
              <a:rPr lang="en-US" dirty="0" smtClean="0"/>
              <a:t>and furiously demanded usage of the big cost trick to find a substitute Day 2 solution</a:t>
            </a:r>
            <a:endParaRPr lang="en-US" dirty="0"/>
          </a:p>
        </p:txBody>
      </p:sp>
      <p:pic>
        <p:nvPicPr>
          <p:cNvPr id="32770" name="Picture 2" descr="http://www.top-mba-schools.com/speicher/180px-Columbia_GSB.jpg"/>
          <p:cNvPicPr>
            <a:picLocks noChangeAspect="1" noChangeArrowheads="1"/>
          </p:cNvPicPr>
          <p:nvPr/>
        </p:nvPicPr>
        <p:blipFill>
          <a:blip r:embed="rId2" cstate="print"/>
          <a:srcRect/>
          <a:stretch>
            <a:fillRect/>
          </a:stretch>
        </p:blipFill>
        <p:spPr bwMode="auto">
          <a:xfrm>
            <a:off x="914400" y="4114800"/>
            <a:ext cx="1714500" cy="1562100"/>
          </a:xfrm>
          <a:prstGeom prst="rect">
            <a:avLst/>
          </a:prstGeom>
          <a:noFill/>
        </p:spPr>
      </p:pic>
      <p:sp>
        <p:nvSpPr>
          <p:cNvPr id="5" name="&quot;No&quot; Symbol 4"/>
          <p:cNvSpPr/>
          <p:nvPr/>
        </p:nvSpPr>
        <p:spPr>
          <a:xfrm>
            <a:off x="457200" y="3733800"/>
            <a:ext cx="2438400" cy="2438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3317544" y="3897112"/>
            <a:ext cx="2438400" cy="1754326"/>
          </a:xfrm>
          <a:prstGeom prst="rect">
            <a:avLst/>
          </a:prstGeom>
          <a:noFill/>
        </p:spPr>
        <p:txBody>
          <a:bodyPr wrap="square" numCol="1" rtlCol="0">
            <a:spAutoFit/>
          </a:bodyPr>
          <a:lstStyle/>
          <a:p>
            <a:pPr algn="ctr"/>
            <a:r>
              <a:rPr lang="en-US" u="sng" dirty="0" smtClean="0"/>
              <a:t>Eliminated</a:t>
            </a:r>
          </a:p>
          <a:p>
            <a:pPr marL="231775" indent="-231775">
              <a:buFont typeface="Wingdings" pitchFamily="2" charset="2"/>
              <a:buChar char="§"/>
            </a:pPr>
            <a:r>
              <a:rPr lang="en-US" dirty="0" smtClean="0">
                <a:solidFill>
                  <a:srgbClr val="FF0000"/>
                </a:solidFill>
              </a:rPr>
              <a:t>Go to Times Square</a:t>
            </a:r>
          </a:p>
          <a:p>
            <a:pPr marL="231775" indent="-231775">
              <a:buFont typeface="Wingdings" pitchFamily="2" charset="2"/>
              <a:buChar char="§"/>
            </a:pPr>
            <a:r>
              <a:rPr lang="en-US" dirty="0" smtClean="0">
                <a:solidFill>
                  <a:srgbClr val="FF0000"/>
                </a:solidFill>
              </a:rPr>
              <a:t>Watch freaks in Tompkins Square Park</a:t>
            </a:r>
          </a:p>
          <a:p>
            <a:pPr marL="231775" indent="-231775">
              <a:buFont typeface="Wingdings" pitchFamily="2" charset="2"/>
              <a:buChar char="§"/>
            </a:pPr>
            <a:r>
              <a:rPr lang="en-US" dirty="0" smtClean="0">
                <a:solidFill>
                  <a:srgbClr val="FF0000"/>
                </a:solidFill>
              </a:rPr>
              <a:t>Go to Blue Note</a:t>
            </a:r>
          </a:p>
        </p:txBody>
      </p:sp>
      <p:sp>
        <p:nvSpPr>
          <p:cNvPr id="7" name="TextBox 6"/>
          <p:cNvSpPr txBox="1"/>
          <p:nvPr/>
        </p:nvSpPr>
        <p:spPr>
          <a:xfrm>
            <a:off x="6136944" y="3863876"/>
            <a:ext cx="2667000" cy="2308324"/>
          </a:xfrm>
          <a:prstGeom prst="rect">
            <a:avLst/>
          </a:prstGeom>
          <a:noFill/>
        </p:spPr>
        <p:txBody>
          <a:bodyPr wrap="square" numCol="1" rtlCol="0">
            <a:spAutoFit/>
          </a:bodyPr>
          <a:lstStyle/>
          <a:p>
            <a:pPr algn="ctr"/>
            <a:r>
              <a:rPr lang="en-US" u="sng" dirty="0" smtClean="0"/>
              <a:t>Added</a:t>
            </a:r>
          </a:p>
          <a:p>
            <a:pPr marL="231775" indent="-231775">
              <a:buFont typeface="Wingdings" pitchFamily="2" charset="2"/>
              <a:buChar char="§"/>
            </a:pPr>
            <a:r>
              <a:rPr lang="en-US" dirty="0" smtClean="0">
                <a:solidFill>
                  <a:srgbClr val="00B050"/>
                </a:solidFill>
              </a:rPr>
              <a:t>Walk the Brooklyn Bridge</a:t>
            </a:r>
          </a:p>
          <a:p>
            <a:pPr marL="231775" indent="-231775">
              <a:buFont typeface="Wingdings" pitchFamily="2" charset="2"/>
              <a:buChar char="§"/>
            </a:pPr>
            <a:r>
              <a:rPr lang="en-US" dirty="0" smtClean="0">
                <a:solidFill>
                  <a:srgbClr val="00B050"/>
                </a:solidFill>
              </a:rPr>
              <a:t>Go to a Comedy Club</a:t>
            </a:r>
          </a:p>
          <a:p>
            <a:pPr marL="231775" indent="-231775">
              <a:buFont typeface="Wingdings" pitchFamily="2" charset="2"/>
              <a:buChar char="§"/>
            </a:pPr>
            <a:r>
              <a:rPr lang="en-US" dirty="0" smtClean="0">
                <a:solidFill>
                  <a:srgbClr val="00B050"/>
                </a:solidFill>
              </a:rPr>
              <a:t>Go to unlimited Champagne Brunch</a:t>
            </a:r>
          </a:p>
          <a:p>
            <a:pPr marL="231775" indent="-231775">
              <a:buFont typeface="Wingdings" pitchFamily="2" charset="2"/>
              <a:buChar char="§"/>
            </a:pPr>
            <a:r>
              <a:rPr lang="en-US" dirty="0" smtClean="0">
                <a:solidFill>
                  <a:srgbClr val="00B050"/>
                </a:solidFill>
              </a:rPr>
              <a:t>Eat at </a:t>
            </a:r>
            <a:r>
              <a:rPr lang="en-US" dirty="0" err="1" smtClean="0">
                <a:solidFill>
                  <a:srgbClr val="00B050"/>
                </a:solidFill>
              </a:rPr>
              <a:t>Mamoun’s</a:t>
            </a:r>
            <a:endParaRPr lang="en-US" dirty="0" smtClean="0">
              <a:solidFill>
                <a:srgbClr val="00B050"/>
              </a:solidFill>
            </a:endParaRPr>
          </a:p>
          <a:p>
            <a:endParaRPr lang="en-US"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mph" presetSubtype="0" fill="hold" grpId="1" nodeType="clickEffect">
                                  <p:stCondLst>
                                    <p:cond delay="0"/>
                                  </p:stCondLst>
                                  <p:childTnLst>
                                    <p:animClr clrSpc="rgb">
                                      <p:cBhvr override="childStyle">
                                        <p:cTn id="11" dur="1500" autoRev="1" fill="hold"/>
                                        <p:tgtEl>
                                          <p:spTgt spid="5"/>
                                        </p:tgtEl>
                                        <p:attrNameLst>
                                          <p:attrName>style.color</p:attrName>
                                        </p:attrNameLst>
                                      </p:cBhvr>
                                      <p:to>
                                        <a:schemeClr val="bg1"/>
                                      </p:to>
                                    </p:animClr>
                                    <p:animClr clrSpc="rgb">
                                      <p:cBhvr>
                                        <p:cTn id="12" dur="1500" autoRev="1" fill="hold"/>
                                        <p:tgtEl>
                                          <p:spTgt spid="5"/>
                                        </p:tgtEl>
                                        <p:attrNameLst>
                                          <p:attrName>fillcolor</p:attrName>
                                        </p:attrNameLst>
                                      </p:cBhvr>
                                      <p:to>
                                        <a:schemeClr val="bg1"/>
                                      </p:to>
                                    </p:animClr>
                                    <p:set>
                                      <p:cBhvr>
                                        <p:cTn id="13" dur="1500" autoRev="1" fill="hold"/>
                                        <p:tgtEl>
                                          <p:spTgt spid="5"/>
                                        </p:tgtEl>
                                        <p:attrNameLst>
                                          <p:attrName>fill.type</p:attrName>
                                        </p:attrNameLst>
                                      </p:cBhvr>
                                      <p:to>
                                        <p:strVal val="solid"/>
                                      </p:to>
                                    </p:set>
                                    <p:set>
                                      <p:cBhvr>
                                        <p:cTn id="14" dur="1500" autoRev="1"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Future Outlook</a:t>
            </a:r>
            <a:endParaRPr lang="en-US" b="1" dirty="0"/>
          </a:p>
        </p:txBody>
      </p:sp>
      <p:sp>
        <p:nvSpPr>
          <p:cNvPr id="3" name="Content Placeholder 2"/>
          <p:cNvSpPr>
            <a:spLocks noGrp="1"/>
          </p:cNvSpPr>
          <p:nvPr>
            <p:ph idx="1"/>
          </p:nvPr>
        </p:nvSpPr>
        <p:spPr/>
        <p:txBody>
          <a:bodyPr/>
          <a:lstStyle/>
          <a:p>
            <a:r>
              <a:rPr lang="en-US" dirty="0" smtClean="0"/>
              <a:t>Current set up does not “maximize” personal satisfaction – only ensures a balance of competing interests</a:t>
            </a:r>
          </a:p>
          <a:p>
            <a:endParaRPr lang="en-US" dirty="0" smtClean="0"/>
          </a:p>
          <a:p>
            <a:r>
              <a:rPr lang="en-US" dirty="0" smtClean="0"/>
              <a:t>Alex and Tanya’s model could be extrapolated to create a service for tourist groups with conflicting interests</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K64245_lg.jpg (450×300)"/>
          <p:cNvPicPr>
            <a:picLocks noChangeAspect="1" noChangeArrowheads="1"/>
          </p:cNvPicPr>
          <p:nvPr/>
        </p:nvPicPr>
        <p:blipFill>
          <a:blip r:embed="rId2" cstate="print"/>
          <a:srcRect l="14379" r="7190" b="11765"/>
          <a:stretch>
            <a:fillRect/>
          </a:stretch>
        </p:blipFill>
        <p:spPr bwMode="auto">
          <a:xfrm>
            <a:off x="0" y="0"/>
            <a:ext cx="9144000" cy="6858000"/>
          </a:xfrm>
          <a:prstGeom prst="rect">
            <a:avLst/>
          </a:prstGeom>
          <a:noFill/>
        </p:spPr>
      </p:pic>
      <p:sp>
        <p:nvSpPr>
          <p:cNvPr id="3" name="Content Placeholder 2"/>
          <p:cNvSpPr>
            <a:spLocks noGrp="1"/>
          </p:cNvSpPr>
          <p:nvPr>
            <p:ph idx="4294967295"/>
          </p:nvPr>
        </p:nvSpPr>
        <p:spPr>
          <a:xfrm>
            <a:off x="304800" y="381000"/>
            <a:ext cx="8839200" cy="4800600"/>
          </a:xfrm>
        </p:spPr>
        <p:txBody>
          <a:bodyPr/>
          <a:lstStyle/>
          <a:p>
            <a:pPr marL="0" indent="0">
              <a:buNone/>
            </a:pPr>
            <a:r>
              <a:rPr lang="en-US" dirty="0" smtClean="0">
                <a:solidFill>
                  <a:schemeClr val="bg1"/>
                </a:solidFill>
              </a:rPr>
              <a:t>After two fun filled days using the Decision Models suggestions, Tanya finally returned to the UK with a bag filled with </a:t>
            </a:r>
            <a:r>
              <a:rPr lang="en-US" dirty="0" smtClean="0">
                <a:solidFill>
                  <a:schemeClr val="bg1"/>
                </a:solidFill>
              </a:rPr>
              <a:t>Burberry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 Definition</a:t>
            </a:r>
            <a:endParaRPr lang="en-US" b="1" dirty="0"/>
          </a:p>
        </p:txBody>
      </p:sp>
      <p:sp>
        <p:nvSpPr>
          <p:cNvPr id="4" name="Content Placeholder 3"/>
          <p:cNvSpPr>
            <a:spLocks noGrp="1"/>
          </p:cNvSpPr>
          <p:nvPr>
            <p:ph idx="1"/>
          </p:nvPr>
        </p:nvSpPr>
        <p:spPr/>
        <p:txBody>
          <a:bodyPr>
            <a:normAutofit/>
          </a:bodyPr>
          <a:lstStyle/>
          <a:p>
            <a:r>
              <a:rPr lang="en-US" sz="1800" dirty="0" smtClean="0"/>
              <a:t>On April 14, 2010, a volcanic eruption in Iceland caused the cancellation of thousands of flights around the world, leaving millions of people stranded indefinitely.  (You know anything named </a:t>
            </a:r>
            <a:r>
              <a:rPr lang="en-US" sz="1800" dirty="0" err="1" smtClean="0"/>
              <a:t>Eyjafjallajökull</a:t>
            </a:r>
            <a:r>
              <a:rPr lang="en-US" sz="1800" dirty="0" smtClean="0"/>
              <a:t> can only lead to no good.)</a:t>
            </a:r>
          </a:p>
          <a:p>
            <a:endParaRPr lang="en-US" sz="1800" dirty="0" smtClean="0"/>
          </a:p>
          <a:p>
            <a:r>
              <a:rPr lang="en-US" sz="1800" dirty="0" smtClean="0"/>
              <a:t>One particular victim was Tanya, a Brit visiting her boyfriend Alex in NYC. Given this unexpected extension of her trip, both Tanya and Alex were unsure how she would spend the next few days in NYC...without causing any disruptions in their relationship.   </a:t>
            </a:r>
          </a:p>
          <a:p>
            <a:endParaRPr lang="en-US" sz="1800" dirty="0" smtClean="0"/>
          </a:p>
          <a:p>
            <a:r>
              <a:rPr lang="en-US" sz="1800" dirty="0" smtClean="0"/>
              <a:t>Luckily, Alex happened to be an exchange student at the prestigious NYU Stern School of Business.  As astute members of Professor </a:t>
            </a:r>
            <a:r>
              <a:rPr lang="en-US" sz="1800" dirty="0" err="1" smtClean="0"/>
              <a:t>Juran’s</a:t>
            </a:r>
            <a:r>
              <a:rPr lang="en-US" sz="1800" dirty="0" smtClean="0"/>
              <a:t> Decision Models course, Alex and his group created a list of potential NYC activities with corresponding costs, durations, and preference ratings.  They whipped up a decision model in no time and create an infallible plan that would put both Tanya and himself at ease.</a:t>
            </a:r>
          </a:p>
          <a:p>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numCol="2">
            <a:noAutofit/>
          </a:bodyPr>
          <a:lstStyle/>
          <a:p>
            <a:r>
              <a:rPr lang="en-US" sz="1400" dirty="0" smtClean="0"/>
              <a:t>See a show on Broadway.  </a:t>
            </a:r>
          </a:p>
          <a:p>
            <a:r>
              <a:rPr lang="en-US" sz="1400" dirty="0" smtClean="0"/>
              <a:t>Take a bus tour all around Manhattan.  </a:t>
            </a:r>
          </a:p>
          <a:p>
            <a:r>
              <a:rPr lang="en-US" sz="1400" dirty="0" smtClean="0"/>
              <a:t>Helicopter tour around Manhattan</a:t>
            </a:r>
          </a:p>
          <a:p>
            <a:r>
              <a:rPr lang="en-US" sz="1400" dirty="0" smtClean="0"/>
              <a:t>Eat burnt street meat</a:t>
            </a:r>
          </a:p>
          <a:p>
            <a:r>
              <a:rPr lang="en-US" sz="1400" dirty="0" smtClean="0"/>
              <a:t>Visit the Statue of Liberty / Ellis Island</a:t>
            </a:r>
          </a:p>
          <a:p>
            <a:r>
              <a:rPr lang="en-US" sz="1400" dirty="0" smtClean="0"/>
              <a:t>Go up to the top of the Empire State Building.  </a:t>
            </a:r>
          </a:p>
          <a:p>
            <a:r>
              <a:rPr lang="en-US" sz="1400" dirty="0" smtClean="0"/>
              <a:t>Visit Ground Zero.  </a:t>
            </a:r>
          </a:p>
          <a:p>
            <a:r>
              <a:rPr lang="en-US" sz="1400" dirty="0" smtClean="0"/>
              <a:t>Visit the United Nations.  </a:t>
            </a:r>
          </a:p>
          <a:p>
            <a:r>
              <a:rPr lang="en-US" sz="1400" dirty="0" smtClean="0"/>
              <a:t>See a concert at Carnegie Hall.  </a:t>
            </a:r>
          </a:p>
          <a:p>
            <a:r>
              <a:rPr lang="en-US" sz="1400" dirty="0" smtClean="0"/>
              <a:t>Go on a carriage ride around Central Park.  </a:t>
            </a:r>
          </a:p>
          <a:p>
            <a:r>
              <a:rPr lang="en-US" sz="1400" dirty="0" smtClean="0"/>
              <a:t>See Yankees play.  </a:t>
            </a:r>
          </a:p>
          <a:p>
            <a:r>
              <a:rPr lang="en-US" sz="1400" dirty="0" smtClean="0"/>
              <a:t>Walk the Brooklyn Bridge</a:t>
            </a:r>
          </a:p>
          <a:p>
            <a:r>
              <a:rPr lang="en-US" sz="1400" dirty="0" smtClean="0"/>
              <a:t>Go to Times Square.  </a:t>
            </a:r>
          </a:p>
          <a:p>
            <a:r>
              <a:rPr lang="en-US" sz="1400" dirty="0" smtClean="0"/>
              <a:t>Visit the Museum of Natural History.  </a:t>
            </a:r>
          </a:p>
          <a:p>
            <a:r>
              <a:rPr lang="en-US" sz="1400" dirty="0" smtClean="0"/>
              <a:t>Have lunch at the Boathouse in Central Park.  </a:t>
            </a:r>
          </a:p>
          <a:p>
            <a:r>
              <a:rPr lang="en-US" sz="1400" dirty="0" smtClean="0"/>
              <a:t>Go on a harbor cruise (with alcohol)</a:t>
            </a:r>
          </a:p>
          <a:p>
            <a:r>
              <a:rPr lang="en-US" sz="1400" dirty="0" smtClean="0"/>
              <a:t>Visit the Museum of Modern Art.  </a:t>
            </a:r>
          </a:p>
          <a:p>
            <a:r>
              <a:rPr lang="en-US" sz="1400" dirty="0" smtClean="0"/>
              <a:t>Watch the </a:t>
            </a:r>
            <a:r>
              <a:rPr lang="en-US" sz="1400" dirty="0" err="1" smtClean="0"/>
              <a:t>Rockettes</a:t>
            </a:r>
            <a:r>
              <a:rPr lang="en-US" sz="1400" dirty="0" smtClean="0"/>
              <a:t> perform.  </a:t>
            </a:r>
          </a:p>
          <a:p>
            <a:r>
              <a:rPr lang="en-US" sz="1400" dirty="0" smtClean="0"/>
              <a:t>Go to 230 5th Roof Bar</a:t>
            </a:r>
          </a:p>
          <a:p>
            <a:r>
              <a:rPr lang="en-US" sz="1400" dirty="0" smtClean="0"/>
              <a:t>Boom </a:t>
            </a:r>
            <a:r>
              <a:rPr lang="en-US" sz="1400" dirty="0" err="1" smtClean="0"/>
              <a:t>Boom</a:t>
            </a:r>
            <a:r>
              <a:rPr lang="en-US" sz="1400" dirty="0" smtClean="0"/>
              <a:t> Room if you can get in.</a:t>
            </a:r>
          </a:p>
          <a:p>
            <a:r>
              <a:rPr lang="en-US" sz="1400" dirty="0" smtClean="0"/>
              <a:t>Beer Blast at Stern</a:t>
            </a:r>
          </a:p>
          <a:p>
            <a:r>
              <a:rPr lang="en-US" sz="1400" dirty="0" smtClean="0"/>
              <a:t>Crash Global Econ Happy Hour</a:t>
            </a:r>
          </a:p>
          <a:p>
            <a:r>
              <a:rPr lang="en-US" sz="1400" dirty="0" smtClean="0"/>
              <a:t>Listen to Jazz at the Blue Note</a:t>
            </a:r>
          </a:p>
          <a:p>
            <a:r>
              <a:rPr lang="en-US" sz="1400" dirty="0" smtClean="0"/>
              <a:t>Go to a comedy club.</a:t>
            </a:r>
          </a:p>
          <a:p>
            <a:r>
              <a:rPr lang="en-US" sz="1400" dirty="0" smtClean="0"/>
              <a:t>Go to unlimited Champagne Brunch</a:t>
            </a:r>
          </a:p>
          <a:p>
            <a:r>
              <a:rPr lang="en-US" sz="1400" dirty="0" smtClean="0"/>
              <a:t>Eat at </a:t>
            </a:r>
            <a:r>
              <a:rPr lang="en-US" sz="1400" dirty="0" err="1" smtClean="0"/>
              <a:t>Mamouns</a:t>
            </a:r>
            <a:endParaRPr lang="en-US" sz="1400" dirty="0" smtClean="0"/>
          </a:p>
          <a:p>
            <a:r>
              <a:rPr lang="en-US" sz="1400" dirty="0" smtClean="0"/>
              <a:t>Drink Beers on Staten island ferry</a:t>
            </a:r>
          </a:p>
          <a:p>
            <a:r>
              <a:rPr lang="en-US" sz="1400" dirty="0" smtClean="0"/>
              <a:t>Watch </a:t>
            </a:r>
            <a:r>
              <a:rPr lang="en-US" sz="1400" dirty="0" err="1" smtClean="0"/>
              <a:t>Juranimal</a:t>
            </a:r>
            <a:r>
              <a:rPr lang="en-US" sz="1400" dirty="0" smtClean="0"/>
              <a:t> at Kenny's Castaways</a:t>
            </a:r>
          </a:p>
          <a:p>
            <a:r>
              <a:rPr lang="en-US" sz="1400" dirty="0" smtClean="0"/>
              <a:t>Watch the freaks in Tompkins Square Park</a:t>
            </a:r>
          </a:p>
          <a:p>
            <a:r>
              <a:rPr lang="en-US" sz="1400" dirty="0" smtClean="0"/>
              <a:t>Shop </a:t>
            </a:r>
            <a:r>
              <a:rPr lang="en-US" sz="1400" dirty="0" smtClean="0"/>
              <a:t>in </a:t>
            </a:r>
            <a:r>
              <a:rPr lang="en-US" sz="1400" dirty="0" err="1" smtClean="0"/>
              <a:t>Soho</a:t>
            </a:r>
            <a:endParaRPr lang="en-US" sz="1400" dirty="0" smtClean="0"/>
          </a:p>
          <a:p>
            <a:r>
              <a:rPr lang="en-US" sz="1400" dirty="0" smtClean="0"/>
              <a:t>Eat dinner at Per Se + bribing the host</a:t>
            </a:r>
          </a:p>
          <a:p>
            <a:endParaRPr lang="en-US" sz="1400" dirty="0"/>
          </a:p>
        </p:txBody>
      </p:sp>
      <p:sp>
        <p:nvSpPr>
          <p:cNvPr id="5" name="Title 4"/>
          <p:cNvSpPr>
            <a:spLocks noGrp="1"/>
          </p:cNvSpPr>
          <p:nvPr>
            <p:ph type="title"/>
          </p:nvPr>
        </p:nvSpPr>
        <p:spPr/>
        <p:txBody>
          <a:bodyPr/>
          <a:lstStyle/>
          <a:p>
            <a:r>
              <a:rPr lang="en-US" b="1" dirty="0" smtClean="0"/>
              <a:t>Potential Activities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hold" nodeType="clickEffect">
                                  <p:stCondLst>
                                    <p:cond delay="0"/>
                                  </p:stCondLst>
                                  <p:iterate type="lt">
                                    <p:tmPct val="0"/>
                                  </p:iterate>
                                  <p:childTnLst>
                                    <p:animClr clrSpc="rgb">
                                      <p:cBhvr override="childStyle">
                                        <p:cTn id="6" dur="500" autoRev="1" fill="hold"/>
                                        <p:tgtEl>
                                          <p:spTgt spid="3">
                                            <p:txEl>
                                              <p:pRg st="5" end="5"/>
                                            </p:txEl>
                                          </p:spTgt>
                                        </p:tgtEl>
                                        <p:attrNameLst>
                                          <p:attrName>style.color</p:attrName>
                                        </p:attrNameLst>
                                      </p:cBhvr>
                                      <p:to>
                                        <a:schemeClr val="bg1"/>
                                      </p:to>
                                    </p:animClr>
                                    <p:animClr clrSpc="rgb">
                                      <p:cBhvr>
                                        <p:cTn id="7" dur="500" autoRev="1" fill="hold"/>
                                        <p:tgtEl>
                                          <p:spTgt spid="3">
                                            <p:txEl>
                                              <p:pRg st="5" end="5"/>
                                            </p:txEl>
                                          </p:spTgt>
                                        </p:tgtEl>
                                        <p:attrNameLst>
                                          <p:attrName>fillcolor</p:attrName>
                                        </p:attrNameLst>
                                      </p:cBhvr>
                                      <p:to>
                                        <a:schemeClr val="bg1"/>
                                      </p:to>
                                    </p:animClr>
                                    <p:set>
                                      <p:cBhvr>
                                        <p:cTn id="8" dur="500" autoRev="1" fill="hold"/>
                                        <p:tgtEl>
                                          <p:spTgt spid="3">
                                            <p:txEl>
                                              <p:pRg st="5" end="5"/>
                                            </p:txEl>
                                          </p:spTgt>
                                        </p:tgtEl>
                                        <p:attrNameLst>
                                          <p:attrName>fill.type</p:attrName>
                                        </p:attrNameLst>
                                      </p:cBhvr>
                                      <p:to>
                                        <p:strVal val="solid"/>
                                      </p:to>
                                    </p:set>
                                    <p:set>
                                      <p:cBhvr>
                                        <p:cTn id="9" dur="500" autoRev="1" fill="hold"/>
                                        <p:tgtEl>
                                          <p:spTgt spid="3">
                                            <p:txEl>
                                              <p:pRg st="5" end="5"/>
                                            </p:txEl>
                                          </p:spTgt>
                                        </p:tgtEl>
                                        <p:attrNameLst>
                                          <p:attrName>fill.on</p:attrName>
                                        </p:attrNameLst>
                                      </p:cBhvr>
                                      <p:to>
                                        <p:strVal val="true"/>
                                      </p:to>
                                    </p:set>
                                  </p:childTnLst>
                                </p:cTn>
                              </p:par>
                            </p:childTnLst>
                          </p:cTn>
                        </p:par>
                        <p:par>
                          <p:cTn id="10" fill="hold">
                            <p:stCondLst>
                              <p:cond delay="1000"/>
                            </p:stCondLst>
                            <p:childTnLst>
                              <p:par>
                                <p:cTn id="11" presetID="5" presetClass="emph" presetSubtype="1" nodeType="afterEffect">
                                  <p:stCondLst>
                                    <p:cond delay="0"/>
                                  </p:stCondLst>
                                  <p:iterate type="lt">
                                    <p:tmAbs val="0"/>
                                  </p:iterate>
                                  <p:childTnLst>
                                    <p:set>
                                      <p:cBhvr override="childStyle">
                                        <p:cTn id="12" dur="indefinite"/>
                                        <p:tgtEl>
                                          <p:spTgt spid="3">
                                            <p:txEl>
                                              <p:pRg st="5" end="5"/>
                                            </p:txEl>
                                          </p:spTgt>
                                        </p:tgtEl>
                                        <p:attrNameLst>
                                          <p:attrName>style.fontStyle</p:attrName>
                                        </p:attrNameLst>
                                      </p:cBhvr>
                                      <p:to>
                                        <p:strVal val="normal"/>
                                      </p:to>
                                    </p:set>
                                    <p:set>
                                      <p:cBhvr override="childStyle">
                                        <p:cTn id="13" dur="indefinite"/>
                                        <p:tgtEl>
                                          <p:spTgt spid="3">
                                            <p:txEl>
                                              <p:pRg st="5" end="5"/>
                                            </p:txEl>
                                          </p:spTgt>
                                        </p:tgtEl>
                                        <p:attrNameLst>
                                          <p:attrName>style.fontWeight</p:attrName>
                                        </p:attrNameLst>
                                      </p:cBhvr>
                                      <p:to>
                                        <p:strVal val="bold"/>
                                      </p:to>
                                    </p:set>
                                    <p:set>
                                      <p:cBhvr override="childStyle">
                                        <p:cTn id="14" dur="indefinite"/>
                                        <p:tgtEl>
                                          <p:spTgt spid="3">
                                            <p:txEl>
                                              <p:pRg st="5" end="5"/>
                                            </p:txEl>
                                          </p:spTgt>
                                        </p:tgtEl>
                                        <p:attrNameLst>
                                          <p:attrName>style.textDecorationUnderline</p:attrName>
                                        </p:attrNameLst>
                                      </p:cBhvr>
                                      <p:to>
                                        <p:strVal val="false"/>
                                      </p:to>
                                    </p:se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hold" nodeType="clickEffect">
                                  <p:stCondLst>
                                    <p:cond delay="0"/>
                                  </p:stCondLst>
                                  <p:childTnLst>
                                    <p:animClr clrSpc="rgb">
                                      <p:cBhvr override="childStyle">
                                        <p:cTn id="18" dur="500" autoRev="1" fill="hold"/>
                                        <p:tgtEl>
                                          <p:spTgt spid="3">
                                            <p:txEl>
                                              <p:pRg st="11" end="11"/>
                                            </p:txEl>
                                          </p:spTgt>
                                        </p:tgtEl>
                                        <p:attrNameLst>
                                          <p:attrName>style.color</p:attrName>
                                        </p:attrNameLst>
                                      </p:cBhvr>
                                      <p:to>
                                        <a:schemeClr val="bg1"/>
                                      </p:to>
                                    </p:animClr>
                                    <p:animClr clrSpc="rgb">
                                      <p:cBhvr>
                                        <p:cTn id="19" dur="500" autoRev="1" fill="hold"/>
                                        <p:tgtEl>
                                          <p:spTgt spid="3">
                                            <p:txEl>
                                              <p:pRg st="11" end="11"/>
                                            </p:txEl>
                                          </p:spTgt>
                                        </p:tgtEl>
                                        <p:attrNameLst>
                                          <p:attrName>fillcolor</p:attrName>
                                        </p:attrNameLst>
                                      </p:cBhvr>
                                      <p:to>
                                        <a:schemeClr val="bg1"/>
                                      </p:to>
                                    </p:animClr>
                                    <p:set>
                                      <p:cBhvr>
                                        <p:cTn id="20" dur="500" autoRev="1" fill="hold"/>
                                        <p:tgtEl>
                                          <p:spTgt spid="3">
                                            <p:txEl>
                                              <p:pRg st="11" end="11"/>
                                            </p:txEl>
                                          </p:spTgt>
                                        </p:tgtEl>
                                        <p:attrNameLst>
                                          <p:attrName>fill.type</p:attrName>
                                        </p:attrNameLst>
                                      </p:cBhvr>
                                      <p:to>
                                        <p:strVal val="solid"/>
                                      </p:to>
                                    </p:set>
                                    <p:set>
                                      <p:cBhvr>
                                        <p:cTn id="21" dur="500" autoRev="1" fill="hold"/>
                                        <p:tgtEl>
                                          <p:spTgt spid="3">
                                            <p:txEl>
                                              <p:pRg st="11" end="11"/>
                                            </p:txEl>
                                          </p:spTgt>
                                        </p:tgtEl>
                                        <p:attrNameLst>
                                          <p:attrName>fill.on</p:attrName>
                                        </p:attrNameLst>
                                      </p:cBhvr>
                                      <p:to>
                                        <p:strVal val="true"/>
                                      </p:to>
                                    </p:set>
                                  </p:childTnLst>
                                </p:cTn>
                              </p:par>
                            </p:childTnLst>
                          </p:cTn>
                        </p:par>
                        <p:par>
                          <p:cTn id="22" fill="hold">
                            <p:stCondLst>
                              <p:cond delay="1000"/>
                            </p:stCondLst>
                            <p:childTnLst>
                              <p:par>
                                <p:cTn id="23" presetID="5" presetClass="emph" presetSubtype="1" nodeType="afterEffect">
                                  <p:stCondLst>
                                    <p:cond delay="0"/>
                                  </p:stCondLst>
                                  <p:childTnLst>
                                    <p:set>
                                      <p:cBhvr override="childStyle">
                                        <p:cTn id="24" dur="indefinite"/>
                                        <p:tgtEl>
                                          <p:spTgt spid="3">
                                            <p:txEl>
                                              <p:pRg st="11" end="11"/>
                                            </p:txEl>
                                          </p:spTgt>
                                        </p:tgtEl>
                                        <p:attrNameLst>
                                          <p:attrName>style.fontStyle</p:attrName>
                                        </p:attrNameLst>
                                      </p:cBhvr>
                                      <p:to>
                                        <p:strVal val="normal"/>
                                      </p:to>
                                    </p:set>
                                    <p:set>
                                      <p:cBhvr override="childStyle">
                                        <p:cTn id="25" dur="indefinite"/>
                                        <p:tgtEl>
                                          <p:spTgt spid="3">
                                            <p:txEl>
                                              <p:pRg st="11" end="11"/>
                                            </p:txEl>
                                          </p:spTgt>
                                        </p:tgtEl>
                                        <p:attrNameLst>
                                          <p:attrName>style.fontWeight</p:attrName>
                                        </p:attrNameLst>
                                      </p:cBhvr>
                                      <p:to>
                                        <p:strVal val="bold"/>
                                      </p:to>
                                    </p:set>
                                    <p:set>
                                      <p:cBhvr override="childStyle">
                                        <p:cTn id="26" dur="indefinite"/>
                                        <p:tgtEl>
                                          <p:spTgt spid="3">
                                            <p:txEl>
                                              <p:pRg st="11" end="11"/>
                                            </p:txEl>
                                          </p:spTgt>
                                        </p:tgtEl>
                                        <p:attrNameLst>
                                          <p:attrName>style.textDecorationUnderline</p:attrName>
                                        </p:attrNameLst>
                                      </p:cBhvr>
                                      <p:to>
                                        <p:strVal val="false"/>
                                      </p:to>
                                    </p:set>
                                  </p:childTnLst>
                                </p:cTn>
                              </p:par>
                            </p:childTnLst>
                          </p:cTn>
                        </p:par>
                      </p:childTnLst>
                    </p:cTn>
                  </p:par>
                  <p:par>
                    <p:cTn id="27" fill="hold">
                      <p:stCondLst>
                        <p:cond delay="indefinite"/>
                      </p:stCondLst>
                      <p:childTnLst>
                        <p:par>
                          <p:cTn id="28" fill="hold">
                            <p:stCondLst>
                              <p:cond delay="0"/>
                            </p:stCondLst>
                            <p:childTnLst>
                              <p:par>
                                <p:cTn id="29" presetID="27" presetClass="emph" presetSubtype="0" fill="hold" nodeType="clickEffect">
                                  <p:stCondLst>
                                    <p:cond delay="0"/>
                                  </p:stCondLst>
                                  <p:childTnLst>
                                    <p:animClr clrSpc="rgb">
                                      <p:cBhvr override="childStyle">
                                        <p:cTn id="30" dur="500" autoRev="1" fill="hold"/>
                                        <p:tgtEl>
                                          <p:spTgt spid="3">
                                            <p:txEl>
                                              <p:pRg st="20" end="20"/>
                                            </p:txEl>
                                          </p:spTgt>
                                        </p:tgtEl>
                                        <p:attrNameLst>
                                          <p:attrName>style.color</p:attrName>
                                        </p:attrNameLst>
                                      </p:cBhvr>
                                      <p:to>
                                        <a:schemeClr val="bg1"/>
                                      </p:to>
                                    </p:animClr>
                                    <p:animClr clrSpc="rgb">
                                      <p:cBhvr>
                                        <p:cTn id="31" dur="500" autoRev="1" fill="hold"/>
                                        <p:tgtEl>
                                          <p:spTgt spid="3">
                                            <p:txEl>
                                              <p:pRg st="20" end="20"/>
                                            </p:txEl>
                                          </p:spTgt>
                                        </p:tgtEl>
                                        <p:attrNameLst>
                                          <p:attrName>fillcolor</p:attrName>
                                        </p:attrNameLst>
                                      </p:cBhvr>
                                      <p:to>
                                        <a:schemeClr val="bg1"/>
                                      </p:to>
                                    </p:animClr>
                                    <p:set>
                                      <p:cBhvr>
                                        <p:cTn id="32" dur="500" autoRev="1" fill="hold"/>
                                        <p:tgtEl>
                                          <p:spTgt spid="3">
                                            <p:txEl>
                                              <p:pRg st="20" end="20"/>
                                            </p:txEl>
                                          </p:spTgt>
                                        </p:tgtEl>
                                        <p:attrNameLst>
                                          <p:attrName>fill.type</p:attrName>
                                        </p:attrNameLst>
                                      </p:cBhvr>
                                      <p:to>
                                        <p:strVal val="solid"/>
                                      </p:to>
                                    </p:set>
                                    <p:set>
                                      <p:cBhvr>
                                        <p:cTn id="33" dur="500" autoRev="1" fill="hold"/>
                                        <p:tgtEl>
                                          <p:spTgt spid="3">
                                            <p:txEl>
                                              <p:pRg st="20" end="20"/>
                                            </p:txEl>
                                          </p:spTgt>
                                        </p:tgtEl>
                                        <p:attrNameLst>
                                          <p:attrName>fill.on</p:attrName>
                                        </p:attrNameLst>
                                      </p:cBhvr>
                                      <p:to>
                                        <p:strVal val="true"/>
                                      </p:to>
                                    </p:set>
                                  </p:childTnLst>
                                </p:cTn>
                              </p:par>
                            </p:childTnLst>
                          </p:cTn>
                        </p:par>
                        <p:par>
                          <p:cTn id="34" fill="hold">
                            <p:stCondLst>
                              <p:cond delay="1000"/>
                            </p:stCondLst>
                            <p:childTnLst>
                              <p:par>
                                <p:cTn id="35" presetID="5" presetClass="emph" presetSubtype="1" nodeType="afterEffect">
                                  <p:stCondLst>
                                    <p:cond delay="0"/>
                                  </p:stCondLst>
                                  <p:childTnLst>
                                    <p:set>
                                      <p:cBhvr override="childStyle">
                                        <p:cTn id="36" dur="indefinite"/>
                                        <p:tgtEl>
                                          <p:spTgt spid="3">
                                            <p:txEl>
                                              <p:pRg st="20" end="20"/>
                                            </p:txEl>
                                          </p:spTgt>
                                        </p:tgtEl>
                                        <p:attrNameLst>
                                          <p:attrName>style.fontStyle</p:attrName>
                                        </p:attrNameLst>
                                      </p:cBhvr>
                                      <p:to>
                                        <p:strVal val="normal"/>
                                      </p:to>
                                    </p:set>
                                    <p:set>
                                      <p:cBhvr override="childStyle">
                                        <p:cTn id="37" dur="indefinite"/>
                                        <p:tgtEl>
                                          <p:spTgt spid="3">
                                            <p:txEl>
                                              <p:pRg st="20" end="20"/>
                                            </p:txEl>
                                          </p:spTgt>
                                        </p:tgtEl>
                                        <p:attrNameLst>
                                          <p:attrName>style.fontWeight</p:attrName>
                                        </p:attrNameLst>
                                      </p:cBhvr>
                                      <p:to>
                                        <p:strVal val="bold"/>
                                      </p:to>
                                    </p:set>
                                    <p:set>
                                      <p:cBhvr override="childStyle">
                                        <p:cTn id="38" dur="indefinite"/>
                                        <p:tgtEl>
                                          <p:spTgt spid="3">
                                            <p:txEl>
                                              <p:pRg st="20" end="20"/>
                                            </p:txEl>
                                          </p:spTgt>
                                        </p:tgtEl>
                                        <p:attrNameLst>
                                          <p:attrName>style.textDecorationUnderline</p:attrName>
                                        </p:attrNameLst>
                                      </p:cBhvr>
                                      <p:to>
                                        <p:strVal val="false"/>
                                      </p:to>
                                    </p:set>
                                  </p:childTnLst>
                                </p:cTn>
                              </p:par>
                            </p:childTnLst>
                          </p:cTn>
                        </p:par>
                      </p:childTnLst>
                    </p:cTn>
                  </p:par>
                  <p:par>
                    <p:cTn id="39" fill="hold">
                      <p:stCondLst>
                        <p:cond delay="indefinite"/>
                      </p:stCondLst>
                      <p:childTnLst>
                        <p:par>
                          <p:cTn id="40" fill="hold">
                            <p:stCondLst>
                              <p:cond delay="0"/>
                            </p:stCondLst>
                            <p:childTnLst>
                              <p:par>
                                <p:cTn id="41" presetID="27" presetClass="emph" presetSubtype="0" fill="hold" nodeType="clickEffect">
                                  <p:stCondLst>
                                    <p:cond delay="0"/>
                                  </p:stCondLst>
                                  <p:childTnLst>
                                    <p:animClr clrSpc="rgb">
                                      <p:cBhvr override="childStyle">
                                        <p:cTn id="42" dur="500" autoRev="1" fill="hold"/>
                                        <p:tgtEl>
                                          <p:spTgt spid="3">
                                            <p:txEl>
                                              <p:pRg st="28" end="28"/>
                                            </p:txEl>
                                          </p:spTgt>
                                        </p:tgtEl>
                                        <p:attrNameLst>
                                          <p:attrName>style.color</p:attrName>
                                        </p:attrNameLst>
                                      </p:cBhvr>
                                      <p:to>
                                        <a:schemeClr val="bg1"/>
                                      </p:to>
                                    </p:animClr>
                                    <p:animClr clrSpc="rgb">
                                      <p:cBhvr>
                                        <p:cTn id="43" dur="500" autoRev="1" fill="hold"/>
                                        <p:tgtEl>
                                          <p:spTgt spid="3">
                                            <p:txEl>
                                              <p:pRg st="28" end="28"/>
                                            </p:txEl>
                                          </p:spTgt>
                                        </p:tgtEl>
                                        <p:attrNameLst>
                                          <p:attrName>fillcolor</p:attrName>
                                        </p:attrNameLst>
                                      </p:cBhvr>
                                      <p:to>
                                        <a:schemeClr val="bg1"/>
                                      </p:to>
                                    </p:animClr>
                                    <p:set>
                                      <p:cBhvr>
                                        <p:cTn id="44" dur="500" autoRev="1" fill="hold"/>
                                        <p:tgtEl>
                                          <p:spTgt spid="3">
                                            <p:txEl>
                                              <p:pRg st="28" end="28"/>
                                            </p:txEl>
                                          </p:spTgt>
                                        </p:tgtEl>
                                        <p:attrNameLst>
                                          <p:attrName>fill.type</p:attrName>
                                        </p:attrNameLst>
                                      </p:cBhvr>
                                      <p:to>
                                        <p:strVal val="solid"/>
                                      </p:to>
                                    </p:set>
                                    <p:set>
                                      <p:cBhvr>
                                        <p:cTn id="45" dur="500" autoRev="1" fill="hold"/>
                                        <p:tgtEl>
                                          <p:spTgt spid="3">
                                            <p:txEl>
                                              <p:pRg st="28" end="28"/>
                                            </p:txEl>
                                          </p:spTgt>
                                        </p:tgtEl>
                                        <p:attrNameLst>
                                          <p:attrName>fill.on</p:attrName>
                                        </p:attrNameLst>
                                      </p:cBhvr>
                                      <p:to>
                                        <p:strVal val="true"/>
                                      </p:to>
                                    </p:set>
                                  </p:childTnLst>
                                </p:cTn>
                              </p:par>
                            </p:childTnLst>
                          </p:cTn>
                        </p:par>
                        <p:par>
                          <p:cTn id="46" fill="hold">
                            <p:stCondLst>
                              <p:cond delay="1000"/>
                            </p:stCondLst>
                            <p:childTnLst>
                              <p:par>
                                <p:cTn id="47" presetID="5" presetClass="emph" presetSubtype="1" nodeType="afterEffect">
                                  <p:stCondLst>
                                    <p:cond delay="0"/>
                                  </p:stCondLst>
                                  <p:childTnLst>
                                    <p:set>
                                      <p:cBhvr override="childStyle">
                                        <p:cTn id="48" dur="indefinite"/>
                                        <p:tgtEl>
                                          <p:spTgt spid="3">
                                            <p:txEl>
                                              <p:pRg st="28" end="28"/>
                                            </p:txEl>
                                          </p:spTgt>
                                        </p:tgtEl>
                                        <p:attrNameLst>
                                          <p:attrName>style.fontStyle</p:attrName>
                                        </p:attrNameLst>
                                      </p:cBhvr>
                                      <p:to>
                                        <p:strVal val="normal"/>
                                      </p:to>
                                    </p:set>
                                    <p:set>
                                      <p:cBhvr override="childStyle">
                                        <p:cTn id="49" dur="indefinite"/>
                                        <p:tgtEl>
                                          <p:spTgt spid="3">
                                            <p:txEl>
                                              <p:pRg st="28" end="28"/>
                                            </p:txEl>
                                          </p:spTgt>
                                        </p:tgtEl>
                                        <p:attrNameLst>
                                          <p:attrName>style.fontWeight</p:attrName>
                                        </p:attrNameLst>
                                      </p:cBhvr>
                                      <p:to>
                                        <p:strVal val="bold"/>
                                      </p:to>
                                    </p:set>
                                    <p:set>
                                      <p:cBhvr override="childStyle">
                                        <p:cTn id="50" dur="indefinite"/>
                                        <p:tgtEl>
                                          <p:spTgt spid="3">
                                            <p:txEl>
                                              <p:pRg st="28" end="28"/>
                                            </p:txEl>
                                          </p:spTgt>
                                        </p:tgtEl>
                                        <p:attrNameLst>
                                          <p:attrName>style.textDecorationUnderline</p:attrName>
                                        </p:attrNameLst>
                                      </p:cBhvr>
                                      <p:to>
                                        <p:strVal val="false"/>
                                      </p:to>
                                    </p:set>
                                  </p:childTnLst>
                                </p:cTn>
                              </p:par>
                            </p:childTnLst>
                          </p:cTn>
                        </p:par>
                      </p:childTnLst>
                    </p:cTn>
                  </p:par>
                  <p:par>
                    <p:cTn id="51" fill="hold">
                      <p:stCondLst>
                        <p:cond delay="indefinite"/>
                      </p:stCondLst>
                      <p:childTnLst>
                        <p:par>
                          <p:cTn id="52" fill="hold">
                            <p:stCondLst>
                              <p:cond delay="0"/>
                            </p:stCondLst>
                            <p:childTnLst>
                              <p:par>
                                <p:cTn id="53" presetID="27" presetClass="emph" presetSubtype="0" fill="hold" nodeType="clickEffect">
                                  <p:stCondLst>
                                    <p:cond delay="0"/>
                                  </p:stCondLst>
                                  <p:childTnLst>
                                    <p:animClr clrSpc="rgb">
                                      <p:cBhvr override="childStyle">
                                        <p:cTn id="54" dur="500" autoRev="1" fill="hold"/>
                                        <p:tgtEl>
                                          <p:spTgt spid="3">
                                            <p:txEl>
                                              <p:pRg st="27" end="27"/>
                                            </p:txEl>
                                          </p:spTgt>
                                        </p:tgtEl>
                                        <p:attrNameLst>
                                          <p:attrName>style.color</p:attrName>
                                        </p:attrNameLst>
                                      </p:cBhvr>
                                      <p:to>
                                        <a:schemeClr val="bg1"/>
                                      </p:to>
                                    </p:animClr>
                                    <p:animClr clrSpc="rgb">
                                      <p:cBhvr>
                                        <p:cTn id="55" dur="500" autoRev="1" fill="hold"/>
                                        <p:tgtEl>
                                          <p:spTgt spid="3">
                                            <p:txEl>
                                              <p:pRg st="27" end="27"/>
                                            </p:txEl>
                                          </p:spTgt>
                                        </p:tgtEl>
                                        <p:attrNameLst>
                                          <p:attrName>fillcolor</p:attrName>
                                        </p:attrNameLst>
                                      </p:cBhvr>
                                      <p:to>
                                        <a:schemeClr val="bg1"/>
                                      </p:to>
                                    </p:animClr>
                                    <p:set>
                                      <p:cBhvr>
                                        <p:cTn id="56" dur="500" autoRev="1" fill="hold"/>
                                        <p:tgtEl>
                                          <p:spTgt spid="3">
                                            <p:txEl>
                                              <p:pRg st="27" end="27"/>
                                            </p:txEl>
                                          </p:spTgt>
                                        </p:tgtEl>
                                        <p:attrNameLst>
                                          <p:attrName>fill.type</p:attrName>
                                        </p:attrNameLst>
                                      </p:cBhvr>
                                      <p:to>
                                        <p:strVal val="solid"/>
                                      </p:to>
                                    </p:set>
                                    <p:set>
                                      <p:cBhvr>
                                        <p:cTn id="57" dur="500" autoRev="1" fill="hold"/>
                                        <p:tgtEl>
                                          <p:spTgt spid="3">
                                            <p:txEl>
                                              <p:pRg st="27" end="27"/>
                                            </p:txEl>
                                          </p:spTgt>
                                        </p:tgtEl>
                                        <p:attrNameLst>
                                          <p:attrName>fill.on</p:attrName>
                                        </p:attrNameLst>
                                      </p:cBhvr>
                                      <p:to>
                                        <p:strVal val="true"/>
                                      </p:to>
                                    </p:set>
                                  </p:childTnLst>
                                </p:cTn>
                              </p:par>
                            </p:childTnLst>
                          </p:cTn>
                        </p:par>
                        <p:par>
                          <p:cTn id="58" fill="hold">
                            <p:stCondLst>
                              <p:cond delay="1000"/>
                            </p:stCondLst>
                            <p:childTnLst>
                              <p:par>
                                <p:cTn id="59" presetID="5" presetClass="emph" presetSubtype="1" nodeType="afterEffect">
                                  <p:stCondLst>
                                    <p:cond delay="0"/>
                                  </p:stCondLst>
                                  <p:childTnLst>
                                    <p:set>
                                      <p:cBhvr override="childStyle">
                                        <p:cTn id="60" dur="indefinite"/>
                                        <p:tgtEl>
                                          <p:spTgt spid="3">
                                            <p:txEl>
                                              <p:pRg st="27" end="27"/>
                                            </p:txEl>
                                          </p:spTgt>
                                        </p:tgtEl>
                                        <p:attrNameLst>
                                          <p:attrName>style.fontStyle</p:attrName>
                                        </p:attrNameLst>
                                      </p:cBhvr>
                                      <p:to>
                                        <p:strVal val="normal"/>
                                      </p:to>
                                    </p:set>
                                    <p:set>
                                      <p:cBhvr override="childStyle">
                                        <p:cTn id="61" dur="indefinite"/>
                                        <p:tgtEl>
                                          <p:spTgt spid="3">
                                            <p:txEl>
                                              <p:pRg st="27" end="27"/>
                                            </p:txEl>
                                          </p:spTgt>
                                        </p:tgtEl>
                                        <p:attrNameLst>
                                          <p:attrName>style.fontWeight</p:attrName>
                                        </p:attrNameLst>
                                      </p:cBhvr>
                                      <p:to>
                                        <p:strVal val="bold"/>
                                      </p:to>
                                    </p:set>
                                    <p:set>
                                      <p:cBhvr override="childStyle">
                                        <p:cTn id="62" dur="indefinite"/>
                                        <p:tgtEl>
                                          <p:spTgt spid="3">
                                            <p:txEl>
                                              <p:pRg st="27" end="27"/>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AlexWalker\My Documents\My Dropbox\NYU Stern\Decision Models\Project\5640_144249967852_511562852_3383766_5470704_n.jpg"/>
          <p:cNvPicPr>
            <a:picLocks noChangeAspect="1" noChangeArrowheads="1"/>
          </p:cNvPicPr>
          <p:nvPr/>
        </p:nvPicPr>
        <p:blipFill>
          <a:blip r:embed="rId2" cstate="print"/>
          <a:srcRect/>
          <a:stretch>
            <a:fillRect/>
          </a:stretch>
        </p:blipFill>
        <p:spPr bwMode="auto">
          <a:xfrm>
            <a:off x="-500098" y="0"/>
            <a:ext cx="10251650" cy="6858000"/>
          </a:xfrm>
          <a:prstGeom prst="rect">
            <a:avLst/>
          </a:prstGeom>
          <a:noFill/>
        </p:spPr>
      </p:pic>
      <p:grpSp>
        <p:nvGrpSpPr>
          <p:cNvPr id="2" name="Group 10"/>
          <p:cNvGrpSpPr/>
          <p:nvPr/>
        </p:nvGrpSpPr>
        <p:grpSpPr>
          <a:xfrm>
            <a:off x="214282" y="1000108"/>
            <a:ext cx="2428892" cy="1857388"/>
            <a:chOff x="214282" y="928670"/>
            <a:chExt cx="2428892" cy="2143140"/>
          </a:xfrm>
        </p:grpSpPr>
        <p:sp>
          <p:nvSpPr>
            <p:cNvPr id="6" name="Rectangular Callout 5"/>
            <p:cNvSpPr/>
            <p:nvPr/>
          </p:nvSpPr>
          <p:spPr>
            <a:xfrm>
              <a:off x="214282" y="928670"/>
              <a:ext cx="2428892" cy="2143140"/>
            </a:xfrm>
            <a:prstGeom prst="wedgeRectCallout">
              <a:avLst>
                <a:gd name="adj1" fmla="val 59763"/>
                <a:gd name="adj2" fmla="val 19623"/>
              </a:avLst>
            </a:prstGeom>
            <a:solidFill>
              <a:schemeClr val="bg2">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57158" y="1142984"/>
              <a:ext cx="2143140" cy="1704609"/>
            </a:xfrm>
            <a:prstGeom prst="rect">
              <a:avLst/>
            </a:prstGeom>
            <a:noFill/>
          </p:spPr>
          <p:txBody>
            <a:bodyPr wrap="square" rtlCol="0">
              <a:spAutoFit/>
            </a:bodyPr>
            <a:lstStyle/>
            <a:p>
              <a:r>
                <a:rPr lang="en-GB" dirty="0" smtClean="0"/>
                <a:t>When on holiday </a:t>
              </a:r>
              <a:r>
                <a:rPr lang="en-GB" b="1" dirty="0" smtClean="0"/>
                <a:t>Tanya </a:t>
              </a:r>
              <a:r>
                <a:rPr lang="en-GB" dirty="0" smtClean="0"/>
                <a:t>wants to:</a:t>
              </a:r>
            </a:p>
            <a:p>
              <a:endParaRPr lang="en-GB" dirty="0" smtClean="0"/>
            </a:p>
            <a:p>
              <a:pPr>
                <a:buFont typeface="Arial" pitchFamily="34" charset="0"/>
                <a:buChar char="•"/>
              </a:pPr>
              <a:r>
                <a:rPr lang="en-GB" dirty="0" smtClean="0"/>
                <a:t> Do cultural things</a:t>
              </a:r>
            </a:p>
            <a:p>
              <a:pPr>
                <a:buFont typeface="Arial" pitchFamily="34" charset="0"/>
                <a:buChar char="•"/>
              </a:pPr>
              <a:r>
                <a:rPr lang="en-GB" dirty="0" smtClean="0"/>
                <a:t> Do cheesy things</a:t>
              </a:r>
            </a:p>
          </p:txBody>
        </p:sp>
      </p:grpSp>
      <p:grpSp>
        <p:nvGrpSpPr>
          <p:cNvPr id="3" name="Group 11"/>
          <p:cNvGrpSpPr/>
          <p:nvPr/>
        </p:nvGrpSpPr>
        <p:grpSpPr>
          <a:xfrm>
            <a:off x="6357950" y="428604"/>
            <a:ext cx="2786050" cy="1968640"/>
            <a:chOff x="6357950" y="214290"/>
            <a:chExt cx="2428892" cy="1968640"/>
          </a:xfrm>
        </p:grpSpPr>
        <p:sp>
          <p:nvSpPr>
            <p:cNvPr id="7" name="Rectangular Callout 6"/>
            <p:cNvSpPr/>
            <p:nvPr/>
          </p:nvSpPr>
          <p:spPr>
            <a:xfrm>
              <a:off x="6357950" y="214290"/>
              <a:ext cx="2428892" cy="1928826"/>
            </a:xfrm>
            <a:prstGeom prst="wedgeRectCallout">
              <a:avLst>
                <a:gd name="adj1" fmla="val -61661"/>
                <a:gd name="adj2" fmla="val 22546"/>
              </a:avLst>
            </a:prstGeom>
            <a:solidFill>
              <a:schemeClr val="bg2">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6500826" y="428604"/>
              <a:ext cx="2185974" cy="1754326"/>
            </a:xfrm>
            <a:prstGeom prst="rect">
              <a:avLst/>
            </a:prstGeom>
            <a:noFill/>
          </p:spPr>
          <p:txBody>
            <a:bodyPr wrap="square" rtlCol="0">
              <a:spAutoFit/>
            </a:bodyPr>
            <a:lstStyle/>
            <a:p>
              <a:r>
                <a:rPr lang="en-GB" dirty="0" smtClean="0"/>
                <a:t>When on holiday </a:t>
              </a:r>
              <a:r>
                <a:rPr lang="en-GB" b="1" dirty="0" smtClean="0"/>
                <a:t>Alex </a:t>
              </a:r>
              <a:r>
                <a:rPr lang="en-GB" dirty="0" smtClean="0"/>
                <a:t>wants to:</a:t>
              </a:r>
            </a:p>
            <a:p>
              <a:endParaRPr lang="en-GB" dirty="0" smtClean="0"/>
            </a:p>
            <a:p>
              <a:pPr>
                <a:buFont typeface="Arial" pitchFamily="34" charset="0"/>
                <a:buChar char="•"/>
              </a:pPr>
              <a:r>
                <a:rPr lang="en-GB" dirty="0" smtClean="0"/>
                <a:t> Have fun</a:t>
              </a:r>
            </a:p>
            <a:p>
              <a:pPr>
                <a:buFont typeface="Arial" pitchFamily="34" charset="0"/>
                <a:buChar char="•"/>
              </a:pPr>
              <a:r>
                <a:rPr lang="en-GB" dirty="0" smtClean="0"/>
                <a:t> Not spend too much</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 Function</a:t>
            </a:r>
            <a:endParaRPr lang="en-US" b="1" dirty="0"/>
          </a:p>
        </p:txBody>
      </p:sp>
      <p:sp>
        <p:nvSpPr>
          <p:cNvPr id="6" name="Content Placeholder 5"/>
          <p:cNvSpPr>
            <a:spLocks noGrp="1"/>
          </p:cNvSpPr>
          <p:nvPr>
            <p:ph idx="1"/>
          </p:nvPr>
        </p:nvSpPr>
        <p:spPr/>
        <p:txBody>
          <a:bodyPr>
            <a:normAutofit/>
          </a:bodyPr>
          <a:lstStyle/>
          <a:p>
            <a:pPr marL="463550" lvl="1" indent="-463550"/>
            <a:r>
              <a:rPr lang="en-US" sz="2000" dirty="0" smtClean="0"/>
              <a:t>Minimize the difference in preferred rating totals of selected events between Alex and Tanya</a:t>
            </a:r>
          </a:p>
          <a:p>
            <a:pPr marL="914400" lvl="2" indent="-450850"/>
            <a:r>
              <a:rPr lang="en-US" sz="1800" dirty="0" smtClean="0"/>
              <a:t>Preference categories include:</a:t>
            </a:r>
          </a:p>
          <a:p>
            <a:pPr marL="1377950" lvl="3" indent="-463550"/>
            <a:r>
              <a:rPr lang="en-US" sz="1800" dirty="0" smtClean="0"/>
              <a:t>Cultural</a:t>
            </a:r>
          </a:p>
          <a:p>
            <a:pPr marL="1377950" lvl="3" indent="-463550"/>
            <a:r>
              <a:rPr lang="en-US" sz="1800" dirty="0" smtClean="0"/>
              <a:t>Cost</a:t>
            </a:r>
          </a:p>
          <a:p>
            <a:pPr marL="1377950" lvl="3" indent="-463550"/>
            <a:r>
              <a:rPr lang="en-US" sz="1800" dirty="0" smtClean="0"/>
              <a:t>Fun</a:t>
            </a:r>
          </a:p>
          <a:p>
            <a:pPr marL="1377950" lvl="3" indent="-463550"/>
            <a:r>
              <a:rPr lang="en-US" sz="1800" dirty="0" smtClean="0"/>
              <a:t>Cheese</a:t>
            </a:r>
          </a:p>
          <a:p>
            <a:pPr marL="1377950" lvl="3" indent="-463550">
              <a:buNone/>
            </a:pPr>
            <a:endParaRPr lang="en-US" sz="1800" dirty="0" smtClean="0"/>
          </a:p>
          <a:p>
            <a:pPr marL="520700" lvl="1" indent="-463550"/>
            <a:r>
              <a:rPr lang="en-US" sz="2200" dirty="0" smtClean="0"/>
              <a:t>Each activity was assigned a rating 1 – 5 for each preference category.  Events were selected by minimizing the difference between Alex’s and Tanya’s individual rating totals</a:t>
            </a:r>
            <a:endParaRPr lang="en-US"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Formulation</a:t>
            </a:r>
            <a:endParaRPr lang="en-US" b="1" dirty="0"/>
          </a:p>
        </p:txBody>
      </p:sp>
      <p:sp>
        <p:nvSpPr>
          <p:cNvPr id="4" name="Content Placeholder 3"/>
          <p:cNvSpPr>
            <a:spLocks noGrp="1"/>
          </p:cNvSpPr>
          <p:nvPr>
            <p:ph idx="1"/>
          </p:nvPr>
        </p:nvSpPr>
        <p:spPr/>
        <p:txBody>
          <a:bodyPr vert="horz" lIns="91440" tIns="45720" rIns="91440" bIns="45720" rtlCol="0">
            <a:normAutofit/>
          </a:bodyPr>
          <a:lstStyle/>
          <a:p>
            <a:r>
              <a:rPr lang="en-US" sz="2000" b="1" dirty="0" smtClean="0"/>
              <a:t>Decision Variables:</a:t>
            </a:r>
          </a:p>
          <a:p>
            <a:pPr lvl="1"/>
            <a:r>
              <a:rPr lang="en-US" sz="2000" dirty="0" smtClean="0"/>
              <a:t>Binary values corresponding to each activity indicate a ‘Go’ or ‘No Go’ decision (0 = No Go, 1 = Go)</a:t>
            </a:r>
          </a:p>
          <a:p>
            <a:endParaRPr lang="en-US" sz="2000" dirty="0" smtClean="0"/>
          </a:p>
          <a:p>
            <a:r>
              <a:rPr lang="en-US" sz="2000" b="1" dirty="0" smtClean="0"/>
              <a:t>Constraints: </a:t>
            </a:r>
          </a:p>
          <a:p>
            <a:pPr lvl="1"/>
            <a:r>
              <a:rPr lang="en-US" sz="2000" dirty="0" smtClean="0"/>
              <a:t>Scheduling Constraint</a:t>
            </a:r>
          </a:p>
          <a:p>
            <a:pPr lvl="1"/>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pPr lvl="1"/>
            <a:r>
              <a:rPr lang="en-US" sz="2000" dirty="0" smtClean="0"/>
              <a:t>Activities can not be repeated on subsequent days</a:t>
            </a:r>
          </a:p>
        </p:txBody>
      </p:sp>
      <p:graphicFrame>
        <p:nvGraphicFramePr>
          <p:cNvPr id="5" name="Table 4"/>
          <p:cNvGraphicFramePr>
            <a:graphicFrameLocks noGrp="1"/>
          </p:cNvGraphicFramePr>
          <p:nvPr/>
        </p:nvGraphicFramePr>
        <p:xfrm>
          <a:off x="990600" y="3733800"/>
          <a:ext cx="5638800" cy="1920240"/>
        </p:xfrm>
        <a:graphic>
          <a:graphicData uri="http://schemas.openxmlformats.org/drawingml/2006/table">
            <a:tbl>
              <a:tblPr firstRow="1" bandRow="1">
                <a:tableStyleId>{5C22544A-7EE6-4342-B048-85BDC9FD1C3A}</a:tableStyleId>
              </a:tblPr>
              <a:tblGrid>
                <a:gridCol w="1879600"/>
                <a:gridCol w="1879600"/>
                <a:gridCol w="1879600"/>
              </a:tblGrid>
              <a:tr h="304800">
                <a:tc>
                  <a:txBody>
                    <a:bodyPr/>
                    <a:lstStyle/>
                    <a:p>
                      <a:pPr algn="ctr"/>
                      <a:r>
                        <a:rPr lang="en-US" sz="1600" dirty="0" smtClean="0">
                          <a:solidFill>
                            <a:schemeClr val="tx1"/>
                          </a:solidFill>
                        </a:rPr>
                        <a:t>Time of Day</a:t>
                      </a:r>
                      <a:endParaRPr lang="en-US" sz="1600" dirty="0">
                        <a:solidFill>
                          <a:schemeClr val="tx1"/>
                        </a:solidFill>
                      </a:endParaRPr>
                    </a:p>
                  </a:txBody>
                  <a:tcPr>
                    <a:noFill/>
                  </a:tcPr>
                </a:tc>
                <a:tc>
                  <a:txBody>
                    <a:bodyPr/>
                    <a:lstStyle/>
                    <a:p>
                      <a:pPr algn="ctr"/>
                      <a:r>
                        <a:rPr lang="en-US" sz="1600" dirty="0" smtClean="0">
                          <a:solidFill>
                            <a:schemeClr val="tx1"/>
                          </a:solidFill>
                        </a:rPr>
                        <a:t>(&lt;=) Maximum Hours </a:t>
                      </a:r>
                      <a:endParaRPr lang="en-US" sz="1600" dirty="0">
                        <a:solidFill>
                          <a:schemeClr val="tx1"/>
                        </a:solidFill>
                      </a:endParaRPr>
                    </a:p>
                  </a:txBody>
                  <a:tcPr>
                    <a:noFill/>
                  </a:tcPr>
                </a:tc>
                <a:tc>
                  <a:txBody>
                    <a:bodyPr/>
                    <a:lstStyle/>
                    <a:p>
                      <a:pPr algn="ctr"/>
                      <a:r>
                        <a:rPr lang="en-US" sz="1600" dirty="0" smtClean="0">
                          <a:solidFill>
                            <a:schemeClr val="tx1"/>
                          </a:solidFill>
                        </a:rPr>
                        <a:t>(&gt;=) Minimum Hours </a:t>
                      </a:r>
                      <a:endParaRPr lang="en-US" sz="1600" dirty="0">
                        <a:solidFill>
                          <a:schemeClr val="tx1"/>
                        </a:solidFill>
                      </a:endParaRPr>
                    </a:p>
                  </a:txBody>
                  <a:tcPr>
                    <a:noFill/>
                  </a:tcPr>
                </a:tc>
              </a:tr>
              <a:tr h="228600">
                <a:tc>
                  <a:txBody>
                    <a:bodyPr/>
                    <a:lstStyle/>
                    <a:p>
                      <a:pPr algn="ctr"/>
                      <a:r>
                        <a:rPr lang="en-US" sz="1600" dirty="0" smtClean="0"/>
                        <a:t>Morning </a:t>
                      </a:r>
                      <a:endParaRPr lang="en-US" sz="1600" dirty="0"/>
                    </a:p>
                  </a:txBody>
                  <a:tcPr>
                    <a:noFill/>
                  </a:tcPr>
                </a:tc>
                <a:tc>
                  <a:txBody>
                    <a:bodyPr/>
                    <a:lstStyle/>
                    <a:p>
                      <a:pPr algn="ctr"/>
                      <a:r>
                        <a:rPr lang="en-US" sz="1600" dirty="0" smtClean="0"/>
                        <a:t>4</a:t>
                      </a:r>
                      <a:endParaRPr lang="en-US" sz="1600" dirty="0"/>
                    </a:p>
                  </a:txBody>
                  <a:tcPr>
                    <a:noFill/>
                  </a:tcPr>
                </a:tc>
                <a:tc>
                  <a:txBody>
                    <a:bodyPr/>
                    <a:lstStyle/>
                    <a:p>
                      <a:pPr algn="ctr"/>
                      <a:r>
                        <a:rPr lang="en-US" sz="1600" dirty="0" smtClean="0"/>
                        <a:t>3</a:t>
                      </a:r>
                      <a:endParaRPr lang="en-US" sz="1600" dirty="0"/>
                    </a:p>
                  </a:txBody>
                  <a:tcPr>
                    <a:noFill/>
                  </a:tcPr>
                </a:tc>
              </a:tr>
              <a:tr h="228600">
                <a:tc>
                  <a:txBody>
                    <a:bodyPr/>
                    <a:lstStyle/>
                    <a:p>
                      <a:pPr algn="ctr"/>
                      <a:r>
                        <a:rPr lang="en-US" sz="1600" dirty="0" smtClean="0"/>
                        <a:t>Afternoon </a:t>
                      </a:r>
                      <a:endParaRPr lang="en-US" sz="1600" dirty="0"/>
                    </a:p>
                  </a:txBody>
                  <a:tcPr>
                    <a:noFill/>
                  </a:tcPr>
                </a:tc>
                <a:tc>
                  <a:txBody>
                    <a:bodyPr/>
                    <a:lstStyle/>
                    <a:p>
                      <a:pPr algn="ctr"/>
                      <a:r>
                        <a:rPr lang="en-US" sz="1600" dirty="0" smtClean="0"/>
                        <a:t>4</a:t>
                      </a:r>
                      <a:endParaRPr lang="en-US" sz="1600" dirty="0"/>
                    </a:p>
                  </a:txBody>
                  <a:tcPr>
                    <a:noFill/>
                  </a:tcPr>
                </a:tc>
                <a:tc>
                  <a:txBody>
                    <a:bodyPr/>
                    <a:lstStyle/>
                    <a:p>
                      <a:pPr algn="ctr"/>
                      <a:r>
                        <a:rPr lang="en-US" sz="1600" dirty="0" smtClean="0"/>
                        <a:t>3</a:t>
                      </a:r>
                      <a:endParaRPr lang="en-US" sz="1600" dirty="0"/>
                    </a:p>
                  </a:txBody>
                  <a:tcPr>
                    <a:noFill/>
                  </a:tcPr>
                </a:tc>
              </a:tr>
              <a:tr h="228600">
                <a:tc>
                  <a:txBody>
                    <a:bodyPr/>
                    <a:lstStyle/>
                    <a:p>
                      <a:pPr algn="ctr"/>
                      <a:r>
                        <a:rPr lang="en-US" sz="1600" dirty="0" smtClean="0"/>
                        <a:t>Evening</a:t>
                      </a:r>
                      <a:endParaRPr lang="en-US" sz="1600" dirty="0"/>
                    </a:p>
                  </a:txBody>
                  <a:tcPr>
                    <a:noFill/>
                  </a:tcPr>
                </a:tc>
                <a:tc>
                  <a:txBody>
                    <a:bodyPr/>
                    <a:lstStyle/>
                    <a:p>
                      <a:pPr algn="ctr"/>
                      <a:r>
                        <a:rPr lang="en-US" sz="1600" dirty="0" smtClean="0"/>
                        <a:t>4</a:t>
                      </a:r>
                      <a:endParaRPr lang="en-US" sz="1600" dirty="0"/>
                    </a:p>
                  </a:txBody>
                  <a:tcPr>
                    <a:noFill/>
                  </a:tcPr>
                </a:tc>
                <a:tc>
                  <a:txBody>
                    <a:bodyPr/>
                    <a:lstStyle/>
                    <a:p>
                      <a:pPr algn="ctr"/>
                      <a:r>
                        <a:rPr lang="en-US" sz="1600" dirty="0" smtClean="0"/>
                        <a:t>3</a:t>
                      </a:r>
                      <a:endParaRPr lang="en-US" sz="1600" dirty="0"/>
                    </a:p>
                  </a:txBody>
                  <a:tcPr>
                    <a:noFill/>
                  </a:tcPr>
                </a:tc>
              </a:tr>
              <a:tr h="228600">
                <a:tc>
                  <a:txBody>
                    <a:bodyPr/>
                    <a:lstStyle/>
                    <a:p>
                      <a:pPr algn="ctr"/>
                      <a:r>
                        <a:rPr lang="en-US" sz="1600" dirty="0" smtClean="0"/>
                        <a:t>Night</a:t>
                      </a:r>
                      <a:endParaRPr lang="en-US" sz="1600" dirty="0"/>
                    </a:p>
                  </a:txBody>
                  <a:tcPr>
                    <a:noFill/>
                  </a:tcPr>
                </a:tc>
                <a:tc>
                  <a:txBody>
                    <a:bodyPr/>
                    <a:lstStyle/>
                    <a:p>
                      <a:pPr algn="ctr"/>
                      <a:r>
                        <a:rPr lang="en-US" sz="1600" dirty="0" smtClean="0"/>
                        <a:t>7</a:t>
                      </a:r>
                      <a:endParaRPr lang="en-US" sz="1600" dirty="0"/>
                    </a:p>
                  </a:txBody>
                  <a:tcPr>
                    <a:noFill/>
                  </a:tcPr>
                </a:tc>
                <a:tc>
                  <a:txBody>
                    <a:bodyPr/>
                    <a:lstStyle/>
                    <a:p>
                      <a:pPr algn="ctr"/>
                      <a:r>
                        <a:rPr lang="en-US" sz="1600" dirty="0" smtClean="0"/>
                        <a:t>5</a:t>
                      </a:r>
                      <a:endParaRPr lang="en-US" sz="1600" dirty="0"/>
                    </a:p>
                  </a:txBody>
                  <a:tcP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477000" y="5486400"/>
            <a:ext cx="2667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smtClean="0"/>
              <a:t>Formulation Solution Methodology</a:t>
            </a:r>
            <a:endParaRPr lang="en-US" dirty="0"/>
          </a:p>
        </p:txBody>
      </p:sp>
      <p:sp>
        <p:nvSpPr>
          <p:cNvPr id="3" name="Content Placeholder 2"/>
          <p:cNvSpPr>
            <a:spLocks noGrp="1"/>
          </p:cNvSpPr>
          <p:nvPr>
            <p:ph idx="1"/>
          </p:nvPr>
        </p:nvSpPr>
        <p:spPr/>
        <p:txBody>
          <a:bodyPr/>
          <a:lstStyle/>
          <a:p>
            <a:endParaRPr lang="en-US"/>
          </a:p>
        </p:txBody>
      </p:sp>
      <p:pic>
        <p:nvPicPr>
          <p:cNvPr id="26626" name="Picture 2"/>
          <p:cNvPicPr>
            <a:picLocks noChangeAspect="1" noChangeArrowheads="1"/>
          </p:cNvPicPr>
          <p:nvPr/>
        </p:nvPicPr>
        <p:blipFill>
          <a:blip r:embed="rId2" cstate="print"/>
          <a:srcRect/>
          <a:stretch>
            <a:fillRect/>
          </a:stretch>
        </p:blipFill>
        <p:spPr bwMode="auto">
          <a:xfrm>
            <a:off x="0" y="1554679"/>
            <a:ext cx="9144000" cy="53033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Rectangle 4"/>
          <p:cNvSpPr/>
          <p:nvPr/>
        </p:nvSpPr>
        <p:spPr>
          <a:xfrm>
            <a:off x="7086600" y="0"/>
            <a:ext cx="20574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086600" y="5486400"/>
            <a:ext cx="20574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78" name="Picture 2"/>
          <p:cNvPicPr>
            <a:picLocks noChangeAspect="1" noChangeArrowheads="1"/>
          </p:cNvPicPr>
          <p:nvPr/>
        </p:nvPicPr>
        <p:blipFill>
          <a:blip r:embed="rId2" cstate="print"/>
          <a:srcRect/>
          <a:stretch>
            <a:fillRect/>
          </a:stretch>
        </p:blipFill>
        <p:spPr bwMode="auto">
          <a:xfrm>
            <a:off x="218368" y="-32971"/>
            <a:ext cx="8686800" cy="68909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Methodology</a:t>
            </a:r>
            <a:endParaRPr lang="en-US" b="1" dirty="0"/>
          </a:p>
        </p:txBody>
      </p:sp>
      <p:sp>
        <p:nvSpPr>
          <p:cNvPr id="3" name="Content Placeholder 2"/>
          <p:cNvSpPr>
            <a:spLocks noGrp="1"/>
          </p:cNvSpPr>
          <p:nvPr>
            <p:ph idx="1"/>
          </p:nvPr>
        </p:nvSpPr>
        <p:spPr/>
        <p:txBody>
          <a:bodyPr/>
          <a:lstStyle/>
          <a:p>
            <a:endParaRPr lang="en-US"/>
          </a:p>
        </p:txBody>
      </p:sp>
      <p:pic>
        <p:nvPicPr>
          <p:cNvPr id="27650" name="Picture 2"/>
          <p:cNvPicPr>
            <a:picLocks noChangeAspect="1" noChangeArrowheads="1"/>
          </p:cNvPicPr>
          <p:nvPr/>
        </p:nvPicPr>
        <p:blipFill>
          <a:blip r:embed="rId2" cstate="print"/>
          <a:srcRect/>
          <a:stretch>
            <a:fillRect/>
          </a:stretch>
        </p:blipFill>
        <p:spPr bwMode="auto">
          <a:xfrm>
            <a:off x="1828800" y="2209800"/>
            <a:ext cx="5654387" cy="3109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665</Words>
  <Application>Microsoft Office PowerPoint</Application>
  <PresentationFormat>On-screen Show (4:3)</PresentationFormat>
  <Paragraphs>109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Volcanic Haze Leads to…. NYC Site-Seeing Craze</vt:lpstr>
      <vt:lpstr>Problem Definition</vt:lpstr>
      <vt:lpstr>Potential Activities</vt:lpstr>
      <vt:lpstr>Slide 4</vt:lpstr>
      <vt:lpstr>Objective Function</vt:lpstr>
      <vt:lpstr>Formulation</vt:lpstr>
      <vt:lpstr>Formulation Solution Methodology</vt:lpstr>
      <vt:lpstr>Slide 8</vt:lpstr>
      <vt:lpstr>Solution Methodology</vt:lpstr>
      <vt:lpstr>Day 1 Solution</vt:lpstr>
      <vt:lpstr>Day 2 Solution</vt:lpstr>
      <vt:lpstr>Day 2 Sensitivity</vt:lpstr>
      <vt:lpstr>Future Outlook</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ajg292</dc:creator>
  <cp:lastModifiedBy>Eric W Chan</cp:lastModifiedBy>
  <cp:revision>69</cp:revision>
  <dcterms:created xsi:type="dcterms:W3CDTF">2009-12-07T14:01:13Z</dcterms:created>
  <dcterms:modified xsi:type="dcterms:W3CDTF">2010-05-10T03:51:17Z</dcterms:modified>
</cp:coreProperties>
</file>