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slideLayouts/slideLayout10.xml" ContentType="application/vnd.openxmlformats-officedocument.presentationml.slideLayout+xml"/>
  <Default Extension="gif" ContentType="image/gif"/>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Default Extension="jpeg" ContentType="image/jpeg"/>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notesSlides/notesSlide22.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25"/>
  </p:notesMasterIdLst>
  <p:sldIdLst>
    <p:sldId id="257" r:id="rId2"/>
    <p:sldId id="258" r:id="rId3"/>
    <p:sldId id="265" r:id="rId4"/>
    <p:sldId id="264" r:id="rId5"/>
    <p:sldId id="259" r:id="rId6"/>
    <p:sldId id="266" r:id="rId7"/>
    <p:sldId id="263" r:id="rId8"/>
    <p:sldId id="282" r:id="rId9"/>
    <p:sldId id="267" r:id="rId10"/>
    <p:sldId id="268" r:id="rId11"/>
    <p:sldId id="269" r:id="rId12"/>
    <p:sldId id="283" r:id="rId13"/>
    <p:sldId id="279" r:id="rId14"/>
    <p:sldId id="270" r:id="rId15"/>
    <p:sldId id="271" r:id="rId16"/>
    <p:sldId id="272" r:id="rId17"/>
    <p:sldId id="273" r:id="rId18"/>
    <p:sldId id="274" r:id="rId19"/>
    <p:sldId id="275" r:id="rId20"/>
    <p:sldId id="276" r:id="rId21"/>
    <p:sldId id="277" r:id="rId22"/>
    <p:sldId id="280" r:id="rId23"/>
    <p:sldId id="281" r:id="rId2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748" autoAdjust="0"/>
    <p:restoredTop sz="80833" autoAdjust="0"/>
  </p:normalViewPr>
  <p:slideViewPr>
    <p:cSldViewPr>
      <p:cViewPr>
        <p:scale>
          <a:sx n="41" d="100"/>
          <a:sy n="41" d="100"/>
        </p:scale>
        <p:origin x="-1410" y="-492"/>
      </p:cViewPr>
      <p:guideLst>
        <p:guide orient="horz" pos="2160"/>
        <p:guide pos="2880"/>
      </p:guideLst>
    </p:cSldViewPr>
  </p:slideViewPr>
  <p:notesTextViewPr>
    <p:cViewPr>
      <p:scale>
        <a:sx n="100" d="100"/>
        <a:sy n="100" d="100"/>
      </p:scale>
      <p:origin x="0" y="0"/>
    </p:cViewPr>
  </p:notesTextViewPr>
  <p:notesViewPr>
    <p:cSldViewPr>
      <p:cViewPr varScale="1">
        <p:scale>
          <a:sx n="57" d="100"/>
          <a:sy n="57" d="100"/>
        </p:scale>
        <p:origin x="-2460" y="-84"/>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7ABF8A7-9283-4F96-AB86-E75F415F1AA6}" type="datetimeFigureOut">
              <a:rPr lang="en-US" smtClean="0"/>
              <a:pPr/>
              <a:t>4/26/2010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89D9FF1-CB88-4A7C-8A3D-793F199316AF}"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What we’d like to share with you today is a story.  Not a story of some</a:t>
            </a:r>
            <a:r>
              <a:rPr lang="en-US" baseline="0" dirty="0" smtClean="0"/>
              <a:t>thing that has already happened, but a story of what could be.</a:t>
            </a:r>
            <a:endParaRPr lang="en-US" dirty="0"/>
          </a:p>
        </p:txBody>
      </p:sp>
      <p:sp>
        <p:nvSpPr>
          <p:cNvPr id="4" name="Slide Number Placeholder 3"/>
          <p:cNvSpPr>
            <a:spLocks noGrp="1"/>
          </p:cNvSpPr>
          <p:nvPr>
            <p:ph type="sldNum" sz="quarter" idx="10"/>
          </p:nvPr>
        </p:nvSpPr>
        <p:spPr/>
        <p:txBody>
          <a:bodyPr/>
          <a:lstStyle/>
          <a:p>
            <a:fld id="{989D9FF1-CB88-4A7C-8A3D-793F199316AF}" type="slidenum">
              <a:rPr lang="en-US" smtClean="0"/>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989D9FF1-CB88-4A7C-8A3D-793F199316AF}" type="slidenum">
              <a:rPr lang="en-US" smtClean="0"/>
              <a:pPr/>
              <a:t>10</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989D9FF1-CB88-4A7C-8A3D-793F199316AF}" type="slidenum">
              <a:rPr lang="en-US" smtClean="0"/>
              <a:pPr/>
              <a:t>11</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989D9FF1-CB88-4A7C-8A3D-793F199316AF}" type="slidenum">
              <a:rPr lang="en-US" smtClean="0"/>
              <a:pPr/>
              <a:t>12</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989D9FF1-CB88-4A7C-8A3D-793F199316AF}" type="slidenum">
              <a:rPr lang="en-US" smtClean="0"/>
              <a:pPr/>
              <a:t>13</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989D9FF1-CB88-4A7C-8A3D-793F199316AF}" type="slidenum">
              <a:rPr lang="en-US" smtClean="0"/>
              <a:pPr/>
              <a:t>14</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989D9FF1-CB88-4A7C-8A3D-793F199316AF}" type="slidenum">
              <a:rPr lang="en-US" smtClean="0"/>
              <a:pPr/>
              <a:t>15</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989D9FF1-CB88-4A7C-8A3D-793F199316AF}" type="slidenum">
              <a:rPr lang="en-US" smtClean="0"/>
              <a:pPr/>
              <a:t>16</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989D9FF1-CB88-4A7C-8A3D-793F199316AF}" type="slidenum">
              <a:rPr lang="en-US" smtClean="0"/>
              <a:pPr/>
              <a:t>17</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989D9FF1-CB88-4A7C-8A3D-793F199316AF}" type="slidenum">
              <a:rPr lang="en-US" smtClean="0"/>
              <a:pPr/>
              <a:t>18</a:t>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989D9FF1-CB88-4A7C-8A3D-793F199316AF}" type="slidenum">
              <a:rPr lang="en-US" smtClean="0"/>
              <a:pPr/>
              <a:t>19</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story begins with our</a:t>
            </a:r>
            <a:r>
              <a:rPr lang="en-US" baseline="0" dirty="0" smtClean="0"/>
              <a:t> great, wise statistician / saxophonist / beer pong </a:t>
            </a:r>
            <a:r>
              <a:rPr lang="en-US" baseline="0" dirty="0" err="1" smtClean="0"/>
              <a:t>phenom</a:t>
            </a:r>
            <a:r>
              <a:rPr lang="en-US" baseline="0" dirty="0" smtClean="0"/>
              <a:t>, David </a:t>
            </a:r>
            <a:r>
              <a:rPr lang="en-US" baseline="0" dirty="0" err="1" smtClean="0"/>
              <a:t>Juran</a:t>
            </a:r>
            <a:r>
              <a:rPr lang="en-US" baseline="0" dirty="0" smtClean="0"/>
              <a:t>.  Professor </a:t>
            </a:r>
            <a:r>
              <a:rPr lang="en-US" baseline="0" dirty="0" err="1" smtClean="0"/>
              <a:t>Juran</a:t>
            </a:r>
            <a:r>
              <a:rPr lang="en-US" baseline="0" dirty="0" smtClean="0"/>
              <a:t> is well known across many of the top business schools.  For those of us that had the pleasure of being in one of his classes, we know that he has two great loves.</a:t>
            </a:r>
            <a:endParaRPr lang="en-US" dirty="0"/>
          </a:p>
        </p:txBody>
      </p:sp>
      <p:sp>
        <p:nvSpPr>
          <p:cNvPr id="4" name="Slide Number Placeholder 3"/>
          <p:cNvSpPr>
            <a:spLocks noGrp="1"/>
          </p:cNvSpPr>
          <p:nvPr>
            <p:ph type="sldNum" sz="quarter" idx="10"/>
          </p:nvPr>
        </p:nvSpPr>
        <p:spPr/>
        <p:txBody>
          <a:bodyPr/>
          <a:lstStyle/>
          <a:p>
            <a:fld id="{989D9FF1-CB88-4A7C-8A3D-793F199316AF}" type="slidenum">
              <a:rPr lang="en-US" smtClean="0"/>
              <a:pPr/>
              <a:t>2</a:t>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989D9FF1-CB88-4A7C-8A3D-793F199316AF}" type="slidenum">
              <a:rPr lang="en-US" smtClean="0"/>
              <a:pPr/>
              <a:t>20</a:t>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989D9FF1-CB88-4A7C-8A3D-793F199316AF}" type="slidenum">
              <a:rPr lang="en-US" smtClean="0"/>
              <a:pPr/>
              <a:t>21</a:t>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989D9FF1-CB88-4A7C-8A3D-793F199316AF}" type="slidenum">
              <a:rPr lang="en-US" smtClean="0"/>
              <a:pPr/>
              <a:t>22</a:t>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989D9FF1-CB88-4A7C-8A3D-793F199316AF}" type="slidenum">
              <a:rPr lang="en-US" smtClean="0"/>
              <a:pPr/>
              <a:t>23</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Pac</a:t>
            </a:r>
            <a:r>
              <a:rPr lang="en-US" baseline="0" dirty="0" smtClean="0"/>
              <a:t> 10 and beer.</a:t>
            </a:r>
          </a:p>
          <a:p>
            <a:endParaRPr lang="en-US" baseline="0" dirty="0" smtClean="0"/>
          </a:p>
          <a:p>
            <a:r>
              <a:rPr lang="en-US" baseline="0" dirty="0" smtClean="0"/>
              <a:t>Over the years, his love for these two things has had a profound effect on his classes, which has now caught up with him.  An over-zealous student has alerted Dean </a:t>
            </a:r>
            <a:r>
              <a:rPr lang="en-US" baseline="0" dirty="0" err="1" smtClean="0"/>
              <a:t>Corfman</a:t>
            </a:r>
            <a:r>
              <a:rPr lang="en-US" baseline="0" dirty="0" smtClean="0"/>
              <a:t> to </a:t>
            </a:r>
            <a:r>
              <a:rPr lang="en-US" baseline="0" dirty="0" err="1" smtClean="0"/>
              <a:t>Juran’s</a:t>
            </a:r>
            <a:r>
              <a:rPr lang="en-US" baseline="0" dirty="0" smtClean="0"/>
              <a:t> “less than traditional” teaching methods.</a:t>
            </a:r>
            <a:endParaRPr lang="en-US" dirty="0"/>
          </a:p>
        </p:txBody>
      </p:sp>
      <p:sp>
        <p:nvSpPr>
          <p:cNvPr id="4" name="Slide Number Placeholder 3"/>
          <p:cNvSpPr>
            <a:spLocks noGrp="1"/>
          </p:cNvSpPr>
          <p:nvPr>
            <p:ph type="sldNum" sz="quarter" idx="10"/>
          </p:nvPr>
        </p:nvSpPr>
        <p:spPr/>
        <p:txBody>
          <a:bodyPr/>
          <a:lstStyle/>
          <a:p>
            <a:fld id="{989D9FF1-CB88-4A7C-8A3D-793F199316AF}" type="slidenum">
              <a:rPr lang="en-US" smtClean="0"/>
              <a:pPr/>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Not only has he</a:t>
            </a:r>
            <a:r>
              <a:rPr lang="en-US" baseline="0" dirty="0" smtClean="0"/>
              <a:t> been letting students out after 20 minutes (about the time it takes to go over the Pac 10 report and chug a few home brews), but many of his students have been showing up drunk to their next class… or not making it at all.</a:t>
            </a:r>
            <a:endParaRPr lang="en-US" dirty="0"/>
          </a:p>
        </p:txBody>
      </p:sp>
      <p:sp>
        <p:nvSpPr>
          <p:cNvPr id="4" name="Slide Number Placeholder 3"/>
          <p:cNvSpPr>
            <a:spLocks noGrp="1"/>
          </p:cNvSpPr>
          <p:nvPr>
            <p:ph type="sldNum" sz="quarter" idx="10"/>
          </p:nvPr>
        </p:nvSpPr>
        <p:spPr/>
        <p:txBody>
          <a:bodyPr/>
          <a:lstStyle/>
          <a:p>
            <a:fld id="{989D9FF1-CB88-4A7C-8A3D-793F199316AF}" type="slidenum">
              <a:rPr lang="en-US" smtClean="0"/>
              <a:pPr/>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Well… Word</a:t>
            </a:r>
            <a:r>
              <a:rPr lang="en-US" baseline="0" dirty="0" smtClean="0"/>
              <a:t> travels fast in this tightly knit business school community.  </a:t>
            </a:r>
            <a:r>
              <a:rPr lang="en-US" baseline="0" dirty="0" err="1" smtClean="0"/>
              <a:t>Juran</a:t>
            </a:r>
            <a:r>
              <a:rPr lang="en-US" baseline="0" dirty="0" smtClean="0"/>
              <a:t> gets the boot from not only NYU, but also Columbia, Cornell and UCLA.</a:t>
            </a:r>
          </a:p>
          <a:p>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What’s a guy to do? How will </a:t>
            </a:r>
            <a:r>
              <a:rPr lang="en-US" baseline="0" dirty="0" err="1" smtClean="0"/>
              <a:t>Juran</a:t>
            </a:r>
            <a:r>
              <a:rPr lang="en-US" baseline="0" dirty="0" smtClean="0"/>
              <a:t> continue to support his jet-setting, sax playing, beer ponging lifestyle?  Well let me tell you here and now… never underestimate the </a:t>
            </a:r>
            <a:r>
              <a:rPr lang="en-US" baseline="0" dirty="0" err="1" smtClean="0"/>
              <a:t>resourcfullness</a:t>
            </a:r>
            <a:r>
              <a:rPr lang="en-US" baseline="0" dirty="0" smtClean="0"/>
              <a:t> of </a:t>
            </a:r>
            <a:r>
              <a:rPr lang="en-US" baseline="0" dirty="0" err="1" smtClean="0"/>
              <a:t>Juran</a:t>
            </a:r>
            <a:r>
              <a:rPr lang="en-US" baseline="0" dirty="0" smtClean="0"/>
              <a:t>.  </a:t>
            </a:r>
          </a:p>
          <a:p>
            <a:endParaRPr lang="en-US" dirty="0"/>
          </a:p>
        </p:txBody>
      </p:sp>
      <p:sp>
        <p:nvSpPr>
          <p:cNvPr id="4" name="Slide Number Placeholder 3"/>
          <p:cNvSpPr>
            <a:spLocks noGrp="1"/>
          </p:cNvSpPr>
          <p:nvPr>
            <p:ph type="sldNum" sz="quarter" idx="10"/>
          </p:nvPr>
        </p:nvSpPr>
        <p:spPr/>
        <p:txBody>
          <a:bodyPr/>
          <a:lstStyle/>
          <a:p>
            <a:fld id="{989D9FF1-CB88-4A7C-8A3D-793F199316AF}" type="slidenum">
              <a:rPr lang="en-US" smtClean="0"/>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If there’s one thing that he knows, its that MBAs love to drink.  Why not capitalize on that self-destructive behavior by expanding his home brew hobby into a full-fledged brewery that targets the MBA community?  </a:t>
            </a:r>
            <a:r>
              <a:rPr lang="en-US" baseline="0" dirty="0" err="1" smtClean="0"/>
              <a:t>Juran</a:t>
            </a:r>
            <a:r>
              <a:rPr lang="en-US" baseline="0" dirty="0" smtClean="0"/>
              <a:t> Brews – the only beer made by an MBA for MBAs.</a:t>
            </a:r>
            <a:endParaRPr lang="en-US" dirty="0" smtClean="0"/>
          </a:p>
        </p:txBody>
      </p:sp>
      <p:sp>
        <p:nvSpPr>
          <p:cNvPr id="4" name="Slide Number Placeholder 3"/>
          <p:cNvSpPr>
            <a:spLocks noGrp="1"/>
          </p:cNvSpPr>
          <p:nvPr>
            <p:ph type="sldNum" sz="quarter" idx="10"/>
          </p:nvPr>
        </p:nvSpPr>
        <p:spPr/>
        <p:txBody>
          <a:bodyPr/>
          <a:lstStyle/>
          <a:p>
            <a:fld id="{989D9FF1-CB88-4A7C-8A3D-793F199316AF}" type="slidenum">
              <a:rPr lang="en-US" smtClean="0"/>
              <a:pPr/>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Good thing </a:t>
            </a:r>
            <a:r>
              <a:rPr lang="en-US" baseline="0" dirty="0" err="1" smtClean="0"/>
              <a:t>Juran</a:t>
            </a:r>
            <a:r>
              <a:rPr lang="en-US" baseline="0" dirty="0" smtClean="0"/>
              <a:t> is so well connected.  He manages to find a nice piece of land, conveniently located in New York City… at the Fresh Kills landfill on Staten Island.  This is where he will build the </a:t>
            </a:r>
            <a:r>
              <a:rPr lang="en-US" baseline="0" dirty="0" err="1" smtClean="0"/>
              <a:t>Juran</a:t>
            </a:r>
            <a:r>
              <a:rPr lang="en-US" baseline="0" dirty="0" smtClean="0"/>
              <a:t> Brews brewery.</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But first....</a:t>
            </a:r>
          </a:p>
          <a:p>
            <a:endParaRPr lang="en-US" dirty="0"/>
          </a:p>
        </p:txBody>
      </p:sp>
      <p:sp>
        <p:nvSpPr>
          <p:cNvPr id="4" name="Slide Number Placeholder 3"/>
          <p:cNvSpPr>
            <a:spLocks noGrp="1"/>
          </p:cNvSpPr>
          <p:nvPr>
            <p:ph type="sldNum" sz="quarter" idx="10"/>
          </p:nvPr>
        </p:nvSpPr>
        <p:spPr/>
        <p:txBody>
          <a:bodyPr/>
          <a:lstStyle/>
          <a:p>
            <a:fld id="{989D9FF1-CB88-4A7C-8A3D-793F199316AF}" type="slidenum">
              <a:rPr lang="en-US" smtClean="0"/>
              <a:pPr/>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But first… let’s find a contractor</a:t>
            </a:r>
            <a:endParaRPr lang="en-US" dirty="0"/>
          </a:p>
        </p:txBody>
      </p:sp>
      <p:sp>
        <p:nvSpPr>
          <p:cNvPr id="4" name="Slide Number Placeholder 3"/>
          <p:cNvSpPr>
            <a:spLocks noGrp="1"/>
          </p:cNvSpPr>
          <p:nvPr>
            <p:ph type="sldNum" sz="quarter" idx="10"/>
          </p:nvPr>
        </p:nvSpPr>
        <p:spPr/>
        <p:txBody>
          <a:bodyPr/>
          <a:lstStyle/>
          <a:p>
            <a:fld id="{989D9FF1-CB88-4A7C-8A3D-793F199316AF}" type="slidenum">
              <a:rPr lang="en-US" smtClean="0"/>
              <a:pPr/>
              <a:t>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989D9FF1-CB88-4A7C-8A3D-793F199316AF}" type="slidenum">
              <a:rPr lang="en-US" smtClean="0"/>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lvl1pPr algn="ctr">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338D43F4-1068-413F-A061-EC1365078705}" type="datetimeFigureOut">
              <a:rPr lang="en-US" smtClean="0"/>
              <a:pPr/>
              <a:t>4/26/2010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29ED1B7-EFD1-428E-9024-DDEA9CA43D7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38D43F4-1068-413F-A061-EC1365078705}" type="datetimeFigureOut">
              <a:rPr lang="en-US" smtClean="0"/>
              <a:pPr/>
              <a:t>4/26/2010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29ED1B7-EFD1-428E-9024-DDEA9CA43D7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38D43F4-1068-413F-A061-EC1365078705}" type="datetimeFigureOut">
              <a:rPr lang="en-US" smtClean="0"/>
              <a:pPr/>
              <a:t>4/26/2010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29ED1B7-EFD1-428E-9024-DDEA9CA43D7B}"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38D43F4-1068-413F-A061-EC1365078705}" type="datetimeFigureOut">
              <a:rPr lang="en-US" smtClean="0"/>
              <a:pPr/>
              <a:t>4/26/2010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29ED1B7-EFD1-428E-9024-DDEA9CA43D7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338D43F4-1068-413F-A061-EC1365078705}" type="datetimeFigureOut">
              <a:rPr lang="en-US" smtClean="0"/>
              <a:pPr/>
              <a:t>4/26/2010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29ED1B7-EFD1-428E-9024-DDEA9CA43D7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38D43F4-1068-413F-A061-EC1365078705}" type="datetimeFigureOut">
              <a:rPr lang="en-US" smtClean="0"/>
              <a:pPr/>
              <a:t>4/26/2010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29ED1B7-EFD1-428E-9024-DDEA9CA43D7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38D43F4-1068-413F-A061-EC1365078705}" type="datetimeFigureOut">
              <a:rPr lang="en-US" smtClean="0"/>
              <a:pPr/>
              <a:t>4/26/2010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29ED1B7-EFD1-428E-9024-DDEA9CA43D7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338D43F4-1068-413F-A061-EC1365078705}" type="datetimeFigureOut">
              <a:rPr lang="en-US" smtClean="0"/>
              <a:pPr/>
              <a:t>4/26/2010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29ED1B7-EFD1-428E-9024-DDEA9CA43D7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338D43F4-1068-413F-A061-EC1365078705}" type="datetimeFigureOut">
              <a:rPr lang="en-US" smtClean="0"/>
              <a:pPr/>
              <a:t>4/26/2010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29ED1B7-EFD1-428E-9024-DDEA9CA43D7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338D43F4-1068-413F-A061-EC1365078705}" type="datetimeFigureOut">
              <a:rPr lang="en-US" smtClean="0"/>
              <a:pPr/>
              <a:t>4/26/2010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29ED1B7-EFD1-428E-9024-DDEA9CA43D7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38D43F4-1068-413F-A061-EC1365078705}" type="datetimeFigureOut">
              <a:rPr lang="en-US" smtClean="0"/>
              <a:pPr/>
              <a:t>4/26/2010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29ED1B7-EFD1-428E-9024-DDEA9CA43D7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38D43F4-1068-413F-A061-EC1365078705}" type="datetimeFigureOut">
              <a:rPr lang="en-US" smtClean="0"/>
              <a:pPr/>
              <a:t>4/26/2010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29ED1B7-EFD1-428E-9024-DDEA9CA43D7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Picture 6" descr="yellow-beer-texture.jpg"/>
          <p:cNvPicPr>
            <a:picLocks noChangeAspect="1"/>
          </p:cNvPicPr>
          <p:nvPr userDrawn="1"/>
        </p:nvPicPr>
        <p:blipFill>
          <a:blip r:embed="rId14" cstate="print"/>
          <a:stretch>
            <a:fillRect/>
          </a:stretch>
        </p:blipFill>
        <p:spPr>
          <a:xfrm>
            <a:off x="3970" y="0"/>
            <a:ext cx="9136059" cy="6858000"/>
          </a:xfrm>
          <a:prstGeom prst="rect">
            <a:avLst/>
          </a:prstGeom>
        </p:spPr>
      </p:pic>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38D43F4-1068-413F-A061-EC1365078705}" type="datetimeFigureOut">
              <a:rPr lang="en-US" smtClean="0"/>
              <a:pPr/>
              <a:t>4/26/2010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29ED1B7-EFD1-428E-9024-DDEA9CA43D7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73" r:id="rId1"/>
    <p:sldLayoutId id="2147483684" r:id="rId2"/>
    <p:sldLayoutId id="2147483674" r:id="rId3"/>
    <p:sldLayoutId id="2147483675" r:id="rId4"/>
    <p:sldLayoutId id="2147483676" r:id="rId5"/>
    <p:sldLayoutId id="2147483677" r:id="rId6"/>
    <p:sldLayoutId id="2147483678" r:id="rId7"/>
    <p:sldLayoutId id="2147483679" r:id="rId8"/>
    <p:sldLayoutId id="2147483680" r:id="rId9"/>
    <p:sldLayoutId id="2147483681" r:id="rId10"/>
    <p:sldLayoutId id="2147483682" r:id="rId11"/>
    <p:sldLayoutId id="2147483683" r:id="rId12"/>
  </p:sldLayoutIdLst>
  <p:txStyles>
    <p:titleStyle>
      <a:lvl1pPr algn="l"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audio" Target="file:///C:\Users\eq303\Documents\Spring%2010\Decision%20Models\Final%20Pres\beer.mp3" TargetMode="Externa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image" Target="../media/image17.wmf"/><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8.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22.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23.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3.xml"/><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4.xml"/><Relationship Id="rId1" Type="http://schemas.openxmlformats.org/officeDocument/2006/relationships/slideLayout" Target="../slideLayouts/slideLayout8.xml"/><Relationship Id="rId4" Type="http://schemas.openxmlformats.org/officeDocument/2006/relationships/image" Target="../media/image6.jpeg"/></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5.xml"/><Relationship Id="rId1" Type="http://schemas.openxmlformats.org/officeDocument/2006/relationships/slideLayout" Target="../slideLayouts/slideLayout8.xml"/><Relationship Id="rId4" Type="http://schemas.openxmlformats.org/officeDocument/2006/relationships/image" Target="../media/image8.png"/></Relationships>
</file>

<file path=ppt/slides/_rels/slide6.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6.xml"/><Relationship Id="rId1" Type="http://schemas.openxmlformats.org/officeDocument/2006/relationships/slideLayout" Target="../slideLayouts/slideLayout8.xml"/><Relationship Id="rId4" Type="http://schemas.openxmlformats.org/officeDocument/2006/relationships/image" Target="../media/image10.jpeg"/></Relationships>
</file>

<file path=ppt/slides/_rels/slide7.xml.rels><?xml version="1.0" encoding="UTF-8" standalone="yes"?>
<Relationships xmlns="http://schemas.openxmlformats.org/package/2006/relationships"><Relationship Id="rId3" Type="http://schemas.openxmlformats.org/officeDocument/2006/relationships/image" Target="../media/image11.gif"/><Relationship Id="rId2" Type="http://schemas.openxmlformats.org/officeDocument/2006/relationships/notesSlide" Target="../notesSlides/notesSlide7.xml"/><Relationship Id="rId1" Type="http://schemas.openxmlformats.org/officeDocument/2006/relationships/slideLayout" Target="../slideLayouts/slideLayout8.xml"/><Relationship Id="rId4" Type="http://schemas.openxmlformats.org/officeDocument/2006/relationships/image" Target="../media/image12.gif"/></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4.xml"/><Relationship Id="rId1" Type="http://schemas.openxmlformats.org/officeDocument/2006/relationships/audio" Target="file:///C:\Users\eq303\Documents\Spring%2010\Decision%20Models\Final%20Pres\232_023_The_Mariachi_Brass_featuring_Chet_Baker_-_The_Dating_Game.mp3" TargetMode="External"/><Relationship Id="rId4" Type="http://schemas.openxmlformats.org/officeDocument/2006/relationships/image" Target="../media/image2.png"/></Relationships>
</file>

<file path=ppt/slides/_rels/slide9.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9.xml"/><Relationship Id="rId1" Type="http://schemas.openxmlformats.org/officeDocument/2006/relationships/slideLayout" Target="../slideLayouts/slideLayout3.xml"/><Relationship Id="rId4" Type="http://schemas.openxmlformats.org/officeDocument/2006/relationships/image" Target="../media/image14.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685800" y="2130425"/>
            <a:ext cx="7772400" cy="1470025"/>
          </a:xfrm>
        </p:spPr>
        <p:txBody>
          <a:bodyPr>
            <a:normAutofit/>
          </a:bodyPr>
          <a:lstStyle/>
          <a:p>
            <a:r>
              <a:rPr lang="en-US" sz="4800" b="1" dirty="0" smtClean="0"/>
              <a:t>JURAN BREWS</a:t>
            </a:r>
            <a:endParaRPr lang="en-US" sz="4800" b="1" dirty="0"/>
          </a:p>
        </p:txBody>
      </p:sp>
      <p:sp>
        <p:nvSpPr>
          <p:cNvPr id="5" name="Subtitle 4"/>
          <p:cNvSpPr>
            <a:spLocks noGrp="1"/>
          </p:cNvSpPr>
          <p:nvPr>
            <p:ph type="subTitle" idx="1"/>
          </p:nvPr>
        </p:nvSpPr>
        <p:spPr/>
        <p:txBody>
          <a:bodyPr>
            <a:normAutofit/>
          </a:bodyPr>
          <a:lstStyle/>
          <a:p>
            <a:r>
              <a:rPr lang="en-US" sz="1800" dirty="0" smtClean="0"/>
              <a:t>Pablo Arroyave</a:t>
            </a:r>
          </a:p>
          <a:p>
            <a:r>
              <a:rPr lang="en-US" sz="1800" dirty="0" smtClean="0"/>
              <a:t>Eric Canfield</a:t>
            </a:r>
          </a:p>
          <a:p>
            <a:r>
              <a:rPr lang="en-US" sz="1800" dirty="0" smtClean="0"/>
              <a:t>Aliza Lakhani</a:t>
            </a:r>
          </a:p>
          <a:p>
            <a:r>
              <a:rPr lang="en-US" sz="1800" dirty="0" smtClean="0"/>
              <a:t>Cate Stockstill</a:t>
            </a:r>
          </a:p>
          <a:p>
            <a:r>
              <a:rPr lang="en-US" sz="1800" dirty="0" smtClean="0"/>
              <a:t>Akshay Thakker</a:t>
            </a:r>
            <a:endParaRPr lang="en-US" sz="1800" dirty="0"/>
          </a:p>
        </p:txBody>
      </p:sp>
      <p:pic>
        <p:nvPicPr>
          <p:cNvPr id="7" name="beer.mp3">
            <a:hlinkClick r:id="" action="ppaction://media"/>
          </p:cNvPr>
          <p:cNvPicPr>
            <a:picLocks noRot="1" noChangeAspect="1"/>
          </p:cNvPicPr>
          <p:nvPr>
            <a:audioFile r:link="rId1"/>
          </p:nvPr>
        </p:nvPicPr>
        <p:blipFill>
          <a:blip r:embed="rId4" cstate="print"/>
          <a:stretch>
            <a:fillRect/>
          </a:stretch>
        </p:blipFill>
        <p:spPr>
          <a:xfrm>
            <a:off x="8686800" y="6400800"/>
            <a:ext cx="304800" cy="304800"/>
          </a:xfrm>
          <a:prstGeom prst="rect">
            <a:avLst/>
          </a:prstGeom>
        </p:spPr>
      </p:pic>
      <p:sp>
        <p:nvSpPr>
          <p:cNvPr id="6" name="Title 3"/>
          <p:cNvSpPr txBox="1">
            <a:spLocks/>
          </p:cNvSpPr>
          <p:nvPr/>
        </p:nvSpPr>
        <p:spPr>
          <a:xfrm>
            <a:off x="685800" y="2644775"/>
            <a:ext cx="7772400" cy="1470025"/>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400" b="0" i="0" u="none" strike="noStrike" kern="1200" cap="none" spc="0" normalizeH="0" baseline="0" noProof="0" dirty="0" smtClean="0">
                <a:ln>
                  <a:noFill/>
                </a:ln>
                <a:solidFill>
                  <a:schemeClr val="tx1"/>
                </a:solidFill>
                <a:effectLst/>
                <a:uLnTx/>
                <a:uFillTx/>
                <a:latin typeface="+mj-lt"/>
                <a:ea typeface="+mj-ea"/>
                <a:cs typeface="+mj-cs"/>
              </a:rPr>
              <a:t>The Only Beer Made </a:t>
            </a:r>
            <a:r>
              <a:rPr lang="en-US" sz="2400" dirty="0" smtClean="0">
                <a:latin typeface="+mj-lt"/>
                <a:ea typeface="+mj-ea"/>
                <a:cs typeface="+mj-cs"/>
              </a:rPr>
              <a:t>b</a:t>
            </a:r>
            <a:r>
              <a:rPr kumimoji="0" lang="en-US" sz="2400" b="0" i="0" u="none" strike="noStrike" kern="1200" cap="none" spc="0" normalizeH="0" baseline="0" noProof="0" dirty="0" smtClean="0">
                <a:ln>
                  <a:noFill/>
                </a:ln>
                <a:solidFill>
                  <a:schemeClr val="tx1"/>
                </a:solidFill>
                <a:effectLst/>
                <a:uLnTx/>
                <a:uFillTx/>
                <a:latin typeface="+mj-lt"/>
                <a:ea typeface="+mj-ea"/>
                <a:cs typeface="+mj-cs"/>
              </a:rPr>
              <a:t>y an MBA,</a:t>
            </a:r>
            <a:r>
              <a:rPr kumimoji="0" lang="en-US" sz="2400" b="0" i="0" u="none" strike="noStrike" kern="1200" cap="none" spc="0" normalizeH="0" noProof="0" dirty="0" smtClean="0">
                <a:ln>
                  <a:noFill/>
                </a:ln>
                <a:solidFill>
                  <a:schemeClr val="tx1"/>
                </a:solidFill>
                <a:effectLst/>
                <a:uLnTx/>
                <a:uFillTx/>
                <a:latin typeface="+mj-lt"/>
                <a:ea typeface="+mj-ea"/>
                <a:cs typeface="+mj-cs"/>
              </a:rPr>
              <a:t> For MBAs</a:t>
            </a:r>
            <a:endParaRPr kumimoji="0" lang="en-US" sz="2400" b="0" i="0" u="none" strike="noStrike" kern="1200" cap="none" spc="0" normalizeH="0" baseline="0" noProof="0" dirty="0">
              <a:ln>
                <a:noFill/>
              </a:ln>
              <a:solidFill>
                <a:schemeClr val="tx1"/>
              </a:solidFill>
              <a:effectLst/>
              <a:uLnTx/>
              <a:uFillTx/>
              <a:latin typeface="+mj-lt"/>
              <a:ea typeface="+mj-ea"/>
              <a:cs typeface="+mj-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2955"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7"/>
                </p:tgtEl>
              </p:cMediaNode>
            </p:audio>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32" name="Picture 4" descr="http://farm4.static.flickr.com/3087/3172344662_923b77d170.jpg"/>
          <p:cNvPicPr>
            <a:picLocks noChangeAspect="1" noChangeArrowheads="1"/>
          </p:cNvPicPr>
          <p:nvPr/>
        </p:nvPicPr>
        <p:blipFill>
          <a:blip r:embed="rId3" cstate="print"/>
          <a:srcRect/>
          <a:stretch>
            <a:fillRect/>
          </a:stretch>
        </p:blipFill>
        <p:spPr bwMode="auto">
          <a:xfrm>
            <a:off x="1132559" y="2133600"/>
            <a:ext cx="2677441" cy="3581401"/>
          </a:xfrm>
          <a:prstGeom prst="rect">
            <a:avLst/>
          </a:prstGeom>
          <a:noFill/>
        </p:spPr>
      </p:pic>
      <p:sp>
        <p:nvSpPr>
          <p:cNvPr id="3" name="Title 2"/>
          <p:cNvSpPr>
            <a:spLocks noGrp="1"/>
          </p:cNvSpPr>
          <p:nvPr>
            <p:ph type="title"/>
          </p:nvPr>
        </p:nvSpPr>
        <p:spPr/>
        <p:txBody>
          <a:bodyPr/>
          <a:lstStyle/>
          <a:p>
            <a:r>
              <a:rPr lang="en-US" dirty="0" smtClean="0"/>
              <a:t>Contractor B</a:t>
            </a:r>
            <a:endParaRPr lang="en-US" dirty="0"/>
          </a:p>
        </p:txBody>
      </p:sp>
      <p:sp>
        <p:nvSpPr>
          <p:cNvPr id="5" name="Content Placeholder 7"/>
          <p:cNvSpPr>
            <a:spLocks noGrp="1"/>
          </p:cNvSpPr>
          <p:nvPr>
            <p:ph idx="1"/>
          </p:nvPr>
        </p:nvSpPr>
        <p:spPr>
          <a:xfrm>
            <a:off x="5257800" y="1600200"/>
            <a:ext cx="3657600" cy="5257800"/>
          </a:xfrm>
        </p:spPr>
        <p:txBody>
          <a:bodyPr>
            <a:normAutofit/>
          </a:bodyPr>
          <a:lstStyle/>
          <a:p>
            <a:r>
              <a:rPr lang="en-US" sz="2400" dirty="0" smtClean="0"/>
              <a:t>Age: 46</a:t>
            </a:r>
          </a:p>
          <a:p>
            <a:r>
              <a:rPr lang="en-US" sz="2400" dirty="0" smtClean="0"/>
              <a:t>Hometown: Detroit</a:t>
            </a:r>
          </a:p>
          <a:p>
            <a:r>
              <a:rPr lang="en-US" sz="2400" dirty="0" smtClean="0"/>
              <a:t>Experience: Former GM Employee</a:t>
            </a:r>
          </a:p>
          <a:p>
            <a:r>
              <a:rPr lang="en-US" sz="2400" dirty="0" smtClean="0"/>
              <a:t>Fun fact: GM ‘Century Club’ 10 year undefeated champion. “B” can drink 100 shots of beer in 100 minutes!</a:t>
            </a:r>
          </a:p>
          <a:p>
            <a:endParaRPr lang="en-US" sz="2400" dirty="0" smtClean="0"/>
          </a:p>
          <a:p>
            <a:r>
              <a:rPr lang="en-US" sz="2400" dirty="0" smtClean="0"/>
              <a:t>Quote: $120,000</a:t>
            </a:r>
          </a:p>
          <a:p>
            <a:r>
              <a:rPr lang="en-US" sz="2400" dirty="0" smtClean="0"/>
              <a:t>Days to complete: 147</a:t>
            </a:r>
            <a:endParaRPr lang="en-US" sz="2400"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smtClean="0"/>
              <a:t>Contractor C</a:t>
            </a:r>
            <a:endParaRPr lang="en-US" dirty="0"/>
          </a:p>
        </p:txBody>
      </p:sp>
      <p:sp>
        <p:nvSpPr>
          <p:cNvPr id="9" name="Content Placeholder 7"/>
          <p:cNvSpPr>
            <a:spLocks noGrp="1"/>
          </p:cNvSpPr>
          <p:nvPr>
            <p:ph idx="1"/>
          </p:nvPr>
        </p:nvSpPr>
        <p:spPr>
          <a:xfrm>
            <a:off x="5257800" y="1600200"/>
            <a:ext cx="3657600" cy="5257800"/>
          </a:xfrm>
        </p:spPr>
        <p:txBody>
          <a:bodyPr>
            <a:normAutofit/>
          </a:bodyPr>
          <a:lstStyle/>
          <a:p>
            <a:r>
              <a:rPr lang="en-US" sz="2400" dirty="0" smtClean="0"/>
              <a:t>Age: 32</a:t>
            </a:r>
          </a:p>
          <a:p>
            <a:r>
              <a:rPr lang="en-US" sz="2400" dirty="0" smtClean="0"/>
              <a:t>Hometown: Newport Beach</a:t>
            </a:r>
          </a:p>
          <a:p>
            <a:r>
              <a:rPr lang="en-US" sz="2400" dirty="0" smtClean="0"/>
              <a:t>Experience: Pool Boy </a:t>
            </a:r>
          </a:p>
          <a:p>
            <a:r>
              <a:rPr lang="en-US" sz="2400" dirty="0" smtClean="0"/>
              <a:t>Fun fact: Mr. March in Newport Beach’s “Beach </a:t>
            </a:r>
            <a:r>
              <a:rPr lang="en-US" sz="2400" dirty="0" err="1" smtClean="0"/>
              <a:t>Hotties</a:t>
            </a:r>
            <a:r>
              <a:rPr lang="en-US" sz="2400" dirty="0" smtClean="0"/>
              <a:t>” calendar</a:t>
            </a:r>
          </a:p>
          <a:p>
            <a:endParaRPr lang="en-US" sz="2400" dirty="0" smtClean="0"/>
          </a:p>
          <a:p>
            <a:endParaRPr lang="en-US" sz="2400" dirty="0" smtClean="0"/>
          </a:p>
          <a:p>
            <a:r>
              <a:rPr lang="en-US" sz="2400" dirty="0" smtClean="0"/>
              <a:t>Quote: $74,817</a:t>
            </a:r>
          </a:p>
          <a:p>
            <a:r>
              <a:rPr lang="en-US" sz="2400" dirty="0" smtClean="0"/>
              <a:t>Days to complete: 183</a:t>
            </a:r>
            <a:endParaRPr lang="en-US" sz="2400" dirty="0"/>
          </a:p>
        </p:txBody>
      </p:sp>
      <p:grpSp>
        <p:nvGrpSpPr>
          <p:cNvPr id="10" name="Group 9"/>
          <p:cNvGrpSpPr/>
          <p:nvPr/>
        </p:nvGrpSpPr>
        <p:grpSpPr>
          <a:xfrm>
            <a:off x="1143000" y="2057400"/>
            <a:ext cx="2700814" cy="4038600"/>
            <a:chOff x="1143000" y="2057400"/>
            <a:chExt cx="2700814" cy="4038600"/>
          </a:xfrm>
        </p:grpSpPr>
        <p:pic>
          <p:nvPicPr>
            <p:cNvPr id="24578" name="Picture 2" descr="http://www.jeffsweather.com/archives/BillConstruction%20worker.jpg"/>
            <p:cNvPicPr>
              <a:picLocks noChangeAspect="1" noChangeArrowheads="1"/>
            </p:cNvPicPr>
            <p:nvPr/>
          </p:nvPicPr>
          <p:blipFill>
            <a:blip r:embed="rId3" cstate="print"/>
            <a:srcRect/>
            <a:stretch>
              <a:fillRect/>
            </a:stretch>
          </p:blipFill>
          <p:spPr bwMode="auto">
            <a:xfrm>
              <a:off x="1143000" y="2057400"/>
              <a:ext cx="2700814" cy="4038600"/>
            </a:xfrm>
            <a:prstGeom prst="rect">
              <a:avLst/>
            </a:prstGeom>
            <a:noFill/>
          </p:spPr>
        </p:pic>
        <p:grpSp>
          <p:nvGrpSpPr>
            <p:cNvPr id="2" name="Group 9"/>
            <p:cNvGrpSpPr/>
            <p:nvPr/>
          </p:nvGrpSpPr>
          <p:grpSpPr>
            <a:xfrm>
              <a:off x="2672740" y="3705726"/>
              <a:ext cx="609600" cy="584615"/>
              <a:chOff x="5726874" y="2743200"/>
              <a:chExt cx="2442452" cy="1905000"/>
            </a:xfrm>
          </p:grpSpPr>
          <p:sp>
            <p:nvSpPr>
              <p:cNvPr id="11" name="Heart 10"/>
              <p:cNvSpPr/>
              <p:nvPr/>
            </p:nvSpPr>
            <p:spPr>
              <a:xfrm>
                <a:off x="5726874" y="2743200"/>
                <a:ext cx="2286000" cy="1905000"/>
              </a:xfrm>
              <a:prstGeom prst="hear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Box 11"/>
              <p:cNvSpPr txBox="1"/>
              <p:nvPr/>
            </p:nvSpPr>
            <p:spPr>
              <a:xfrm>
                <a:off x="5726874" y="3239804"/>
                <a:ext cx="2442452" cy="752179"/>
              </a:xfrm>
              <a:prstGeom prst="rect">
                <a:avLst/>
              </a:prstGeom>
              <a:noFill/>
            </p:spPr>
            <p:txBody>
              <a:bodyPr wrap="square" rtlCol="0">
                <a:spAutoFit/>
              </a:bodyPr>
              <a:lstStyle/>
              <a:p>
                <a:pPr algn="ctr"/>
                <a:r>
                  <a:rPr lang="en-US" sz="900" b="1" dirty="0" smtClean="0">
                    <a:latin typeface="Arial" pitchFamily="34" charset="0"/>
                    <a:cs typeface="Arial" pitchFamily="34" charset="0"/>
                  </a:rPr>
                  <a:t>JURAN</a:t>
                </a:r>
                <a:endParaRPr lang="en-US" sz="900" b="1" dirty="0">
                  <a:latin typeface="Arial" pitchFamily="34" charset="0"/>
                  <a:cs typeface="Arial" pitchFamily="34" charset="0"/>
                </a:endParaRPr>
              </a:p>
            </p:txBody>
          </p:sp>
        </p:grpSp>
      </p:gr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0"/>
            <a:ext cx="8229600" cy="1143000"/>
          </a:xfrm>
        </p:spPr>
        <p:txBody>
          <a:bodyPr>
            <a:normAutofit/>
          </a:bodyPr>
          <a:lstStyle/>
          <a:p>
            <a:pPr algn="ctr"/>
            <a:r>
              <a:rPr lang="en-US" sz="5400" b="1" dirty="0" smtClean="0"/>
              <a:t>Now… The Model</a:t>
            </a:r>
            <a:endParaRPr lang="en-US" sz="5400" b="1" dirty="0"/>
          </a:p>
        </p:txBody>
      </p:sp>
      <p:pic>
        <p:nvPicPr>
          <p:cNvPr id="1026" name="Picture 2" descr="C:\Users\eq303\AppData\Local\Microsoft\Windows\Temporary Internet Files\Content.IE5\618F5WPC\MC900229885[1].wmf"/>
          <p:cNvPicPr>
            <a:picLocks noGrp="1" noChangeAspect="1" noChangeArrowheads="1"/>
          </p:cNvPicPr>
          <p:nvPr>
            <p:ph idx="1"/>
          </p:nvPr>
        </p:nvPicPr>
        <p:blipFill>
          <a:blip r:embed="rId3" cstate="print"/>
          <a:srcRect/>
          <a:stretch>
            <a:fillRect/>
          </a:stretch>
        </p:blipFill>
        <p:spPr bwMode="auto">
          <a:xfrm>
            <a:off x="3662172" y="2012594"/>
            <a:ext cx="1819656" cy="1416406"/>
          </a:xfrm>
          <a:prstGeom prst="rect">
            <a:avLst/>
          </a:prstGeom>
          <a:noFill/>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Objective</a:t>
            </a:r>
            <a:endParaRPr lang="en-US" dirty="0"/>
          </a:p>
        </p:txBody>
      </p:sp>
      <p:sp>
        <p:nvSpPr>
          <p:cNvPr id="8" name="TextBox 7"/>
          <p:cNvSpPr txBox="1"/>
          <p:nvPr/>
        </p:nvSpPr>
        <p:spPr>
          <a:xfrm>
            <a:off x="404446" y="2912983"/>
            <a:ext cx="8305800" cy="2031325"/>
          </a:xfrm>
          <a:prstGeom prst="rect">
            <a:avLst/>
          </a:prstGeom>
          <a:noFill/>
        </p:spPr>
        <p:txBody>
          <a:bodyPr wrap="square" rtlCol="0">
            <a:spAutoFit/>
          </a:bodyPr>
          <a:lstStyle/>
          <a:p>
            <a:pPr lvl="0" algn="ctr"/>
            <a:r>
              <a:rPr lang="en-US" sz="3600" b="1" dirty="0" smtClean="0"/>
              <a:t>Start production before the area business schools are back for the 2010/2011</a:t>
            </a:r>
          </a:p>
          <a:p>
            <a:pPr lvl="0" algn="ctr"/>
            <a:r>
              <a:rPr lang="en-US" sz="3600" b="1" dirty="0" smtClean="0"/>
              <a:t>school year!</a:t>
            </a:r>
          </a:p>
          <a:p>
            <a:endParaRPr lang="en-U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smtClean="0"/>
              <a:t>Assumptions and Initial Analysis</a:t>
            </a:r>
            <a:endParaRPr lang="en-US" dirty="0"/>
          </a:p>
        </p:txBody>
      </p:sp>
      <p:sp>
        <p:nvSpPr>
          <p:cNvPr id="9" name="Content Placeholder 7"/>
          <p:cNvSpPr>
            <a:spLocks noGrp="1"/>
          </p:cNvSpPr>
          <p:nvPr>
            <p:ph idx="1"/>
          </p:nvPr>
        </p:nvSpPr>
        <p:spPr>
          <a:xfrm>
            <a:off x="304800" y="1600200"/>
            <a:ext cx="8610600" cy="1905000"/>
          </a:xfrm>
        </p:spPr>
        <p:txBody>
          <a:bodyPr>
            <a:normAutofit/>
          </a:bodyPr>
          <a:lstStyle/>
          <a:p>
            <a:r>
              <a:rPr lang="en-US" sz="2400" dirty="0" smtClean="0"/>
              <a:t>Expected time to production: 147 days</a:t>
            </a:r>
          </a:p>
          <a:p>
            <a:r>
              <a:rPr lang="en-US" sz="2400" dirty="0" smtClean="0"/>
              <a:t>Expected daily demand: 5020 bottles</a:t>
            </a:r>
          </a:p>
          <a:p>
            <a:r>
              <a:rPr lang="en-US" sz="2400" dirty="0" smtClean="0"/>
              <a:t>Expected profit/bottle: $0.25</a:t>
            </a:r>
          </a:p>
          <a:p>
            <a:r>
              <a:rPr lang="en-US" sz="2400" dirty="0" smtClean="0"/>
              <a:t>Expected profit/day : $1255.00</a:t>
            </a:r>
            <a:endParaRPr lang="en-US" sz="2400" b="1" dirty="0" smtClean="0"/>
          </a:p>
        </p:txBody>
      </p:sp>
      <p:graphicFrame>
        <p:nvGraphicFramePr>
          <p:cNvPr id="8" name="Table 7"/>
          <p:cNvGraphicFramePr>
            <a:graphicFrameLocks noGrp="1"/>
          </p:cNvGraphicFramePr>
          <p:nvPr/>
        </p:nvGraphicFramePr>
        <p:xfrm>
          <a:off x="990600" y="3962400"/>
          <a:ext cx="7010400" cy="1752600"/>
        </p:xfrm>
        <a:graphic>
          <a:graphicData uri="http://schemas.openxmlformats.org/drawingml/2006/table">
            <a:tbl>
              <a:tblPr firstRow="1" bandRow="1">
                <a:tableStyleId>{5C22544A-7EE6-4342-B048-85BDC9FD1C3A}</a:tableStyleId>
              </a:tblPr>
              <a:tblGrid>
                <a:gridCol w="1402080"/>
                <a:gridCol w="1569720"/>
                <a:gridCol w="1447800"/>
                <a:gridCol w="1295400"/>
                <a:gridCol w="1295400"/>
              </a:tblGrid>
              <a:tr h="370840">
                <a:tc>
                  <a:txBody>
                    <a:bodyPr/>
                    <a:lstStyle/>
                    <a:p>
                      <a:pPr algn="ctr"/>
                      <a:endParaRPr lang="en-US" dirty="0"/>
                    </a:p>
                  </a:txBody>
                  <a:tcPr>
                    <a:solidFill>
                      <a:schemeClr val="accent6">
                        <a:lumMod val="50000"/>
                      </a:schemeClr>
                    </a:solidFill>
                  </a:tcPr>
                </a:tc>
                <a:tc>
                  <a:txBody>
                    <a:bodyPr/>
                    <a:lstStyle/>
                    <a:p>
                      <a:pPr algn="ctr"/>
                      <a:r>
                        <a:rPr lang="en-US" dirty="0" smtClean="0">
                          <a:solidFill>
                            <a:schemeClr val="tx1"/>
                          </a:solidFill>
                        </a:rPr>
                        <a:t>Days</a:t>
                      </a:r>
                      <a:r>
                        <a:rPr lang="en-US" baseline="0" dirty="0" smtClean="0">
                          <a:solidFill>
                            <a:schemeClr val="tx1"/>
                          </a:solidFill>
                        </a:rPr>
                        <a:t> Gained (Lost)</a:t>
                      </a:r>
                      <a:endParaRPr lang="en-US" dirty="0">
                        <a:solidFill>
                          <a:schemeClr val="tx1"/>
                        </a:solidFill>
                      </a:endParaRPr>
                    </a:p>
                  </a:txBody>
                  <a:tcPr>
                    <a:solidFill>
                      <a:schemeClr val="accent6">
                        <a:lumMod val="50000"/>
                      </a:schemeClr>
                    </a:solidFill>
                  </a:tcPr>
                </a:tc>
                <a:tc>
                  <a:txBody>
                    <a:bodyPr/>
                    <a:lstStyle/>
                    <a:p>
                      <a:pPr algn="ctr"/>
                      <a:r>
                        <a:rPr lang="en-US" dirty="0" smtClean="0">
                          <a:solidFill>
                            <a:schemeClr val="tx1"/>
                          </a:solidFill>
                        </a:rPr>
                        <a:t>Gain (Loss) due to Delay</a:t>
                      </a:r>
                      <a:endParaRPr lang="en-US" dirty="0">
                        <a:solidFill>
                          <a:schemeClr val="tx1"/>
                        </a:solidFill>
                      </a:endParaRPr>
                    </a:p>
                  </a:txBody>
                  <a:tcPr>
                    <a:solidFill>
                      <a:schemeClr val="accent6">
                        <a:lumMod val="50000"/>
                      </a:schemeClr>
                    </a:solidFill>
                  </a:tcPr>
                </a:tc>
                <a:tc>
                  <a:txBody>
                    <a:bodyPr/>
                    <a:lstStyle/>
                    <a:p>
                      <a:pPr algn="ctr"/>
                      <a:r>
                        <a:rPr lang="en-US" dirty="0" smtClean="0">
                          <a:solidFill>
                            <a:schemeClr val="tx1"/>
                          </a:solidFill>
                        </a:rPr>
                        <a:t>Quote</a:t>
                      </a:r>
                      <a:endParaRPr lang="en-US" dirty="0">
                        <a:solidFill>
                          <a:schemeClr val="tx1"/>
                        </a:solidFill>
                      </a:endParaRPr>
                    </a:p>
                  </a:txBody>
                  <a:tcPr>
                    <a:solidFill>
                      <a:schemeClr val="accent6">
                        <a:lumMod val="50000"/>
                      </a:schemeClr>
                    </a:solidFill>
                  </a:tcPr>
                </a:tc>
                <a:tc>
                  <a:txBody>
                    <a:bodyPr/>
                    <a:lstStyle/>
                    <a:p>
                      <a:pPr algn="ctr"/>
                      <a:r>
                        <a:rPr lang="en-US" dirty="0" smtClean="0">
                          <a:solidFill>
                            <a:schemeClr val="tx1"/>
                          </a:solidFill>
                        </a:rPr>
                        <a:t>Total Cost</a:t>
                      </a:r>
                      <a:endParaRPr lang="en-US" dirty="0">
                        <a:solidFill>
                          <a:schemeClr val="tx1"/>
                        </a:solidFill>
                      </a:endParaRPr>
                    </a:p>
                  </a:txBody>
                  <a:tcPr>
                    <a:solidFill>
                      <a:schemeClr val="accent6">
                        <a:lumMod val="50000"/>
                      </a:schemeClr>
                    </a:solidFill>
                  </a:tcPr>
                </a:tc>
              </a:tr>
              <a:tr h="370840">
                <a:tc>
                  <a:txBody>
                    <a:bodyPr/>
                    <a:lstStyle/>
                    <a:p>
                      <a:pPr algn="ctr"/>
                      <a:r>
                        <a:rPr lang="en-US" b="1" dirty="0" smtClean="0"/>
                        <a:t>Contractor A</a:t>
                      </a:r>
                      <a:endParaRPr lang="en-US" b="1" dirty="0"/>
                    </a:p>
                  </a:txBody>
                  <a:tcPr>
                    <a:solidFill>
                      <a:schemeClr val="accent6"/>
                    </a:solidFill>
                  </a:tcPr>
                </a:tc>
                <a:tc>
                  <a:txBody>
                    <a:bodyPr/>
                    <a:lstStyle/>
                    <a:p>
                      <a:pPr algn="ctr"/>
                      <a:r>
                        <a:rPr lang="en-US" dirty="0" smtClean="0"/>
                        <a:t>(11)</a:t>
                      </a:r>
                      <a:endParaRPr lang="en-US" dirty="0"/>
                    </a:p>
                  </a:txBody>
                  <a:tcPr>
                    <a:solidFill>
                      <a:schemeClr val="accent6"/>
                    </a:solidFill>
                  </a:tcPr>
                </a:tc>
                <a:tc>
                  <a:txBody>
                    <a:bodyPr/>
                    <a:lstStyle/>
                    <a:p>
                      <a:pPr algn="ctr"/>
                      <a:r>
                        <a:rPr lang="en-US" dirty="0" smtClean="0"/>
                        <a:t>($13,806)</a:t>
                      </a:r>
                      <a:endParaRPr lang="en-US" dirty="0"/>
                    </a:p>
                  </a:txBody>
                  <a:tcPr>
                    <a:solidFill>
                      <a:schemeClr val="accent6"/>
                    </a:solidFill>
                  </a:tcPr>
                </a:tc>
                <a:tc>
                  <a:txBody>
                    <a:bodyPr/>
                    <a:lstStyle/>
                    <a:p>
                      <a:pPr algn="ctr"/>
                      <a:r>
                        <a:rPr lang="en-US" dirty="0" smtClean="0"/>
                        <a:t>$106,194</a:t>
                      </a:r>
                      <a:endParaRPr lang="en-US" dirty="0"/>
                    </a:p>
                  </a:txBody>
                  <a:tcPr>
                    <a:solidFill>
                      <a:schemeClr val="accent6"/>
                    </a:solidFill>
                  </a:tcPr>
                </a:tc>
                <a:tc>
                  <a:txBody>
                    <a:bodyPr/>
                    <a:lstStyle/>
                    <a:p>
                      <a:pPr algn="ctr"/>
                      <a:r>
                        <a:rPr lang="en-US" dirty="0" smtClean="0"/>
                        <a:t>$120,000</a:t>
                      </a:r>
                      <a:endParaRPr lang="en-US" dirty="0"/>
                    </a:p>
                  </a:txBody>
                  <a:tcPr>
                    <a:solidFill>
                      <a:schemeClr val="accent6"/>
                    </a:solidFill>
                  </a:tcPr>
                </a:tc>
              </a:tr>
              <a:tr h="370840">
                <a:tc>
                  <a:txBody>
                    <a:bodyPr/>
                    <a:lstStyle/>
                    <a:p>
                      <a:pPr algn="ctr"/>
                      <a:r>
                        <a:rPr lang="en-US" b="1" dirty="0" smtClean="0"/>
                        <a:t>Contractor B</a:t>
                      </a:r>
                      <a:endParaRPr lang="en-US" b="1" dirty="0"/>
                    </a:p>
                  </a:txBody>
                  <a:tcPr>
                    <a:solidFill>
                      <a:schemeClr val="accent6"/>
                    </a:solidFill>
                  </a:tcPr>
                </a:tc>
                <a:tc>
                  <a:txBody>
                    <a:bodyPr/>
                    <a:lstStyle/>
                    <a:p>
                      <a:pPr algn="ctr"/>
                      <a:r>
                        <a:rPr lang="en-US" dirty="0" smtClean="0"/>
                        <a:t>0</a:t>
                      </a:r>
                      <a:endParaRPr lang="en-US" dirty="0"/>
                    </a:p>
                  </a:txBody>
                  <a:tcPr>
                    <a:solidFill>
                      <a:schemeClr val="accent6"/>
                    </a:solidFill>
                  </a:tcPr>
                </a:tc>
                <a:tc>
                  <a:txBody>
                    <a:bodyPr/>
                    <a:lstStyle/>
                    <a:p>
                      <a:pPr algn="ctr"/>
                      <a:r>
                        <a:rPr lang="en-US" dirty="0" smtClean="0"/>
                        <a:t>$0</a:t>
                      </a:r>
                      <a:endParaRPr lang="en-US" dirty="0"/>
                    </a:p>
                  </a:txBody>
                  <a:tcPr>
                    <a:solidFill>
                      <a:schemeClr val="accent6"/>
                    </a:solidFill>
                  </a:tcPr>
                </a:tc>
                <a:tc>
                  <a:txBody>
                    <a:bodyPr/>
                    <a:lstStyle/>
                    <a:p>
                      <a:pPr algn="ctr"/>
                      <a:r>
                        <a:rPr lang="en-US" dirty="0" smtClean="0"/>
                        <a:t>$120,000</a:t>
                      </a:r>
                      <a:endParaRPr lang="en-US" dirty="0"/>
                    </a:p>
                  </a:txBody>
                  <a:tcPr>
                    <a:solidFill>
                      <a:schemeClr val="accent6"/>
                    </a:solidFill>
                  </a:tcPr>
                </a:tc>
                <a:tc>
                  <a:txBody>
                    <a:bodyPr/>
                    <a:lstStyle/>
                    <a:p>
                      <a:pPr algn="ctr"/>
                      <a:r>
                        <a:rPr lang="en-US" dirty="0" smtClean="0"/>
                        <a:t>$120,000</a:t>
                      </a:r>
                      <a:endParaRPr lang="en-US" dirty="0"/>
                    </a:p>
                  </a:txBody>
                  <a:tcPr>
                    <a:solidFill>
                      <a:schemeClr val="accent6"/>
                    </a:solidFill>
                  </a:tcPr>
                </a:tc>
              </a:tr>
              <a:tr h="370840">
                <a:tc>
                  <a:txBody>
                    <a:bodyPr/>
                    <a:lstStyle/>
                    <a:p>
                      <a:pPr algn="ctr"/>
                      <a:r>
                        <a:rPr lang="en-US" b="1" dirty="0" smtClean="0"/>
                        <a:t>Contractor C</a:t>
                      </a:r>
                      <a:endParaRPr lang="en-US" b="1" dirty="0"/>
                    </a:p>
                  </a:txBody>
                  <a:tcPr>
                    <a:solidFill>
                      <a:schemeClr val="accent6"/>
                    </a:solidFill>
                  </a:tcPr>
                </a:tc>
                <a:tc>
                  <a:txBody>
                    <a:bodyPr/>
                    <a:lstStyle/>
                    <a:p>
                      <a:pPr algn="ctr"/>
                      <a:r>
                        <a:rPr lang="en-US" dirty="0" smtClean="0"/>
                        <a:t>(36)</a:t>
                      </a:r>
                      <a:endParaRPr lang="en-US" dirty="0"/>
                    </a:p>
                  </a:txBody>
                  <a:tcPr>
                    <a:solidFill>
                      <a:schemeClr val="accent6"/>
                    </a:solidFill>
                  </a:tcPr>
                </a:tc>
                <a:tc>
                  <a:txBody>
                    <a:bodyPr/>
                    <a:lstStyle/>
                    <a:p>
                      <a:pPr algn="ctr"/>
                      <a:r>
                        <a:rPr lang="en-US" dirty="0" smtClean="0"/>
                        <a:t>($45,183)</a:t>
                      </a:r>
                      <a:endParaRPr lang="en-US" dirty="0"/>
                    </a:p>
                  </a:txBody>
                  <a:tcPr>
                    <a:solidFill>
                      <a:schemeClr val="accent6"/>
                    </a:solidFill>
                  </a:tcPr>
                </a:tc>
                <a:tc>
                  <a:txBody>
                    <a:bodyPr/>
                    <a:lstStyle/>
                    <a:p>
                      <a:pPr algn="ctr"/>
                      <a:r>
                        <a:rPr lang="en-US" dirty="0" smtClean="0"/>
                        <a:t>$74,817</a:t>
                      </a:r>
                      <a:endParaRPr lang="en-US" dirty="0"/>
                    </a:p>
                  </a:txBody>
                  <a:tcPr>
                    <a:solidFill>
                      <a:schemeClr val="accent6"/>
                    </a:solidFill>
                  </a:tcPr>
                </a:tc>
                <a:tc>
                  <a:txBody>
                    <a:bodyPr/>
                    <a:lstStyle/>
                    <a:p>
                      <a:pPr algn="ctr"/>
                      <a:r>
                        <a:rPr lang="en-US" dirty="0" smtClean="0"/>
                        <a:t>$120,000</a:t>
                      </a:r>
                      <a:endParaRPr lang="en-US" dirty="0"/>
                    </a:p>
                  </a:txBody>
                  <a:tcPr>
                    <a:solidFill>
                      <a:schemeClr val="accent6"/>
                    </a:solidFill>
                  </a:tcPr>
                </a:tc>
              </a:tr>
            </a:tbl>
          </a:graphicData>
        </a:graphic>
      </p:graphicFrame>
      <p:sp>
        <p:nvSpPr>
          <p:cNvPr id="5" name="TextBox 4"/>
          <p:cNvSpPr txBox="1"/>
          <p:nvPr/>
        </p:nvSpPr>
        <p:spPr>
          <a:xfrm>
            <a:off x="914400" y="3581400"/>
            <a:ext cx="7010400" cy="677108"/>
          </a:xfrm>
          <a:prstGeom prst="rect">
            <a:avLst/>
          </a:prstGeom>
          <a:noFill/>
        </p:spPr>
        <p:txBody>
          <a:bodyPr wrap="square" rtlCol="0">
            <a:spAutoFit/>
          </a:bodyPr>
          <a:lstStyle/>
          <a:p>
            <a:r>
              <a:rPr lang="en-US" sz="2000" dirty="0" smtClean="0"/>
              <a:t>Total Cost = contractor quote + gain (loss) due to delay</a:t>
            </a:r>
          </a:p>
          <a:p>
            <a:endParaRPr lang="en-US" dirty="0"/>
          </a:p>
        </p:txBody>
      </p:sp>
      <p:sp>
        <p:nvSpPr>
          <p:cNvPr id="6" name="TextBox 5"/>
          <p:cNvSpPr txBox="1"/>
          <p:nvPr/>
        </p:nvSpPr>
        <p:spPr>
          <a:xfrm>
            <a:off x="1852246" y="6029980"/>
            <a:ext cx="5410200" cy="523220"/>
          </a:xfrm>
          <a:prstGeom prst="rect">
            <a:avLst/>
          </a:prstGeom>
          <a:noFill/>
        </p:spPr>
        <p:txBody>
          <a:bodyPr wrap="square" rtlCol="0">
            <a:spAutoFit/>
          </a:bodyPr>
          <a:lstStyle/>
          <a:p>
            <a:pPr algn="ctr"/>
            <a:r>
              <a:rPr lang="en-US" sz="2800" b="1" dirty="0" smtClean="0"/>
              <a:t>At first glance, </a:t>
            </a:r>
            <a:r>
              <a:rPr lang="en-US" sz="2800" b="1" dirty="0" err="1" smtClean="0"/>
              <a:t>Juran</a:t>
            </a:r>
            <a:r>
              <a:rPr lang="en-US" sz="2800" b="1" dirty="0" smtClean="0"/>
              <a:t> is indifferent!</a:t>
            </a:r>
            <a:endParaRPr lang="en-US" sz="2800"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smtClean="0"/>
              <a:t>Arc and Node</a:t>
            </a:r>
            <a:endParaRPr lang="en-US" dirty="0"/>
          </a:p>
        </p:txBody>
      </p:sp>
      <p:sp>
        <p:nvSpPr>
          <p:cNvPr id="9" name="Content Placeholder 7"/>
          <p:cNvSpPr>
            <a:spLocks noGrp="1"/>
          </p:cNvSpPr>
          <p:nvPr>
            <p:ph idx="1"/>
          </p:nvPr>
        </p:nvSpPr>
        <p:spPr>
          <a:xfrm>
            <a:off x="304800" y="1600200"/>
            <a:ext cx="8610600" cy="5029200"/>
          </a:xfrm>
        </p:spPr>
        <p:txBody>
          <a:bodyPr>
            <a:normAutofit/>
          </a:bodyPr>
          <a:lstStyle/>
          <a:p>
            <a:r>
              <a:rPr lang="en-US" sz="2200" dirty="0" smtClean="0"/>
              <a:t>Took it one step further and asked each contractor for best, worst and most likely completion time for each activity</a:t>
            </a:r>
          </a:p>
        </p:txBody>
      </p:sp>
      <p:grpSp>
        <p:nvGrpSpPr>
          <p:cNvPr id="2" name="Group 4"/>
          <p:cNvGrpSpPr>
            <a:grpSpLocks/>
          </p:cNvGrpSpPr>
          <p:nvPr/>
        </p:nvGrpSpPr>
        <p:grpSpPr bwMode="auto">
          <a:xfrm>
            <a:off x="3962400" y="2667000"/>
            <a:ext cx="4876800" cy="3886200"/>
            <a:chOff x="0" y="0"/>
            <a:chExt cx="928" cy="584"/>
          </a:xfrm>
        </p:grpSpPr>
        <p:sp>
          <p:nvSpPr>
            <p:cNvPr id="6" name="Oval 5"/>
            <p:cNvSpPr>
              <a:spLocks noChangeArrowheads="1"/>
            </p:cNvSpPr>
            <p:nvPr/>
          </p:nvSpPr>
          <p:spPr bwMode="auto">
            <a:xfrm>
              <a:off x="0" y="8"/>
              <a:ext cx="112" cy="112"/>
            </a:xfrm>
            <a:prstGeom prst="ellipse">
              <a:avLst/>
            </a:prstGeom>
            <a:solidFill>
              <a:schemeClr val="accent6">
                <a:lumMod val="50000"/>
              </a:schemeClr>
            </a:solidFill>
            <a:ln w="25400" algn="ctr">
              <a:noFill/>
              <a:round/>
              <a:headEnd/>
              <a:tailEnd/>
            </a:ln>
          </p:spPr>
          <p:txBody>
            <a:bodyPr wrap="square" lIns="91440" tIns="45720" rIns="91440" bIns="45720" anchor="t" upright="1"/>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l" rtl="1">
                <a:defRPr sz="1000"/>
              </a:pPr>
              <a:r>
                <a:rPr lang="en-US" sz="800" b="0" i="0" strike="noStrike" dirty="0">
                  <a:solidFill>
                    <a:srgbClr val="000000"/>
                  </a:solidFill>
                  <a:latin typeface="Calibri"/>
                </a:rPr>
                <a:t>0</a:t>
              </a:r>
            </a:p>
            <a:p>
              <a:pPr algn="l" rtl="1">
                <a:defRPr sz="1000"/>
              </a:pPr>
              <a:r>
                <a:rPr lang="en-US" sz="800" b="0" i="0" strike="noStrike" dirty="0">
                  <a:solidFill>
                    <a:srgbClr val="000000"/>
                  </a:solidFill>
                  <a:latin typeface="Calibri"/>
                </a:rPr>
                <a:t>Start</a:t>
              </a:r>
            </a:p>
            <a:p>
              <a:pPr algn="l" rtl="1">
                <a:defRPr sz="1000"/>
              </a:pPr>
              <a:endParaRPr lang="en-US" sz="900" b="0" i="0" strike="noStrike" dirty="0">
                <a:solidFill>
                  <a:srgbClr val="000000"/>
                </a:solidFill>
                <a:latin typeface="Calibri"/>
              </a:endParaRPr>
            </a:p>
          </p:txBody>
        </p:sp>
        <p:sp>
          <p:nvSpPr>
            <p:cNvPr id="10" name="Oval 9"/>
            <p:cNvSpPr>
              <a:spLocks noChangeArrowheads="1"/>
            </p:cNvSpPr>
            <p:nvPr/>
          </p:nvSpPr>
          <p:spPr bwMode="auto">
            <a:xfrm>
              <a:off x="216" y="0"/>
              <a:ext cx="56" cy="56"/>
            </a:xfrm>
            <a:prstGeom prst="ellipse">
              <a:avLst/>
            </a:prstGeom>
            <a:solidFill>
              <a:schemeClr val="accent6">
                <a:lumMod val="50000"/>
              </a:schemeClr>
            </a:solidFill>
            <a:ln w="25400" algn="ctr">
              <a:noFill/>
              <a:round/>
              <a:headEnd/>
              <a:tailEnd/>
            </a:ln>
          </p:spPr>
          <p:txBody>
            <a:bodyPr wrap="square" lIns="91440" tIns="45720" rIns="91440" bIns="45720" anchor="t" upright="1"/>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l" rtl="1">
                <a:defRPr sz="1000"/>
              </a:pPr>
              <a:r>
                <a:rPr lang="en-US" sz="900" b="0" i="0" strike="noStrike">
                  <a:solidFill>
                    <a:srgbClr val="000000"/>
                  </a:solidFill>
                  <a:latin typeface="Calibri"/>
                </a:rPr>
                <a:t>2</a:t>
              </a:r>
            </a:p>
            <a:p>
              <a:pPr algn="l" rtl="1">
                <a:defRPr sz="1000"/>
              </a:pPr>
              <a:endParaRPr lang="en-US" sz="900" b="0" i="0" strike="noStrike">
                <a:solidFill>
                  <a:srgbClr val="000000"/>
                </a:solidFill>
                <a:latin typeface="Calibri"/>
              </a:endParaRPr>
            </a:p>
          </p:txBody>
        </p:sp>
        <p:sp>
          <p:nvSpPr>
            <p:cNvPr id="11" name="Oval 10"/>
            <p:cNvSpPr>
              <a:spLocks noChangeArrowheads="1"/>
            </p:cNvSpPr>
            <p:nvPr/>
          </p:nvSpPr>
          <p:spPr bwMode="auto">
            <a:xfrm>
              <a:off x="816" y="360"/>
              <a:ext cx="112" cy="115"/>
            </a:xfrm>
            <a:prstGeom prst="ellipse">
              <a:avLst/>
            </a:prstGeom>
            <a:solidFill>
              <a:schemeClr val="accent6">
                <a:lumMod val="50000"/>
              </a:schemeClr>
            </a:solidFill>
            <a:ln w="25400" algn="ctr">
              <a:noFill/>
              <a:round/>
              <a:headEnd/>
              <a:tailEnd/>
            </a:ln>
          </p:spPr>
          <p:txBody>
            <a:bodyPr wrap="square" lIns="91440" tIns="45720" rIns="91440" bIns="45720" anchor="t" upright="1"/>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l" rtl="1">
                <a:defRPr sz="1000"/>
              </a:pPr>
              <a:r>
                <a:rPr lang="en-US" sz="800" b="0" i="0" strike="noStrike" dirty="0" smtClean="0">
                  <a:solidFill>
                    <a:srgbClr val="000000"/>
                  </a:solidFill>
                  <a:latin typeface="Calibri"/>
                </a:rPr>
                <a:t>11</a:t>
              </a:r>
              <a:endParaRPr lang="en-US" sz="800" b="0" i="0" strike="noStrike" dirty="0">
                <a:solidFill>
                  <a:srgbClr val="000000"/>
                </a:solidFill>
                <a:latin typeface="Calibri"/>
              </a:endParaRPr>
            </a:p>
            <a:p>
              <a:pPr algn="l" rtl="1">
                <a:defRPr sz="1000"/>
              </a:pPr>
              <a:r>
                <a:rPr lang="en-US" sz="800" b="0" i="0" strike="noStrike" dirty="0" smtClean="0">
                  <a:solidFill>
                    <a:srgbClr val="000000"/>
                  </a:solidFill>
                  <a:latin typeface="Calibri"/>
                </a:rPr>
                <a:t>End</a:t>
              </a:r>
              <a:endParaRPr lang="en-US" sz="800" b="0" i="0" strike="noStrike" dirty="0">
                <a:solidFill>
                  <a:srgbClr val="000000"/>
                </a:solidFill>
                <a:latin typeface="Calibri"/>
              </a:endParaRPr>
            </a:p>
            <a:p>
              <a:pPr algn="l" rtl="1">
                <a:defRPr sz="1000"/>
              </a:pPr>
              <a:endParaRPr lang="en-US" sz="900" b="0" i="0" strike="noStrike" dirty="0">
                <a:solidFill>
                  <a:srgbClr val="000000"/>
                </a:solidFill>
                <a:latin typeface="Calibri"/>
              </a:endParaRPr>
            </a:p>
          </p:txBody>
        </p:sp>
        <p:sp>
          <p:nvSpPr>
            <p:cNvPr id="12" name="Oval 11"/>
            <p:cNvSpPr>
              <a:spLocks noChangeArrowheads="1"/>
            </p:cNvSpPr>
            <p:nvPr/>
          </p:nvSpPr>
          <p:spPr bwMode="auto">
            <a:xfrm>
              <a:off x="360" y="24"/>
              <a:ext cx="56" cy="56"/>
            </a:xfrm>
            <a:prstGeom prst="ellipse">
              <a:avLst/>
            </a:prstGeom>
            <a:solidFill>
              <a:schemeClr val="accent6">
                <a:lumMod val="50000"/>
              </a:schemeClr>
            </a:solidFill>
            <a:ln w="25400" algn="ctr">
              <a:noFill/>
              <a:round/>
              <a:headEnd/>
              <a:tailEnd/>
            </a:ln>
          </p:spPr>
          <p:txBody>
            <a:bodyPr wrap="square" lIns="91440" tIns="45720" rIns="91440" bIns="45720" anchor="t" upright="1"/>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l" rtl="1">
                <a:defRPr sz="1000"/>
              </a:pPr>
              <a:r>
                <a:rPr lang="en-US" sz="900" b="0" i="0" strike="noStrike">
                  <a:solidFill>
                    <a:srgbClr val="000000"/>
                  </a:solidFill>
                  <a:latin typeface="Calibri"/>
                </a:rPr>
                <a:t>3</a:t>
              </a:r>
            </a:p>
            <a:p>
              <a:pPr algn="l" rtl="1">
                <a:defRPr sz="1000"/>
              </a:pPr>
              <a:endParaRPr lang="en-US" sz="900" b="0" i="0" strike="noStrike">
                <a:solidFill>
                  <a:srgbClr val="000000"/>
                </a:solidFill>
                <a:latin typeface="Calibri"/>
              </a:endParaRPr>
            </a:p>
          </p:txBody>
        </p:sp>
        <p:sp>
          <p:nvSpPr>
            <p:cNvPr id="13" name="Oval 12"/>
            <p:cNvSpPr>
              <a:spLocks noChangeArrowheads="1"/>
            </p:cNvSpPr>
            <p:nvPr/>
          </p:nvSpPr>
          <p:spPr bwMode="auto">
            <a:xfrm>
              <a:off x="288" y="264"/>
              <a:ext cx="56" cy="56"/>
            </a:xfrm>
            <a:prstGeom prst="ellipse">
              <a:avLst/>
            </a:prstGeom>
            <a:solidFill>
              <a:schemeClr val="accent6">
                <a:lumMod val="50000"/>
              </a:schemeClr>
            </a:solidFill>
            <a:ln w="25400" algn="ctr">
              <a:noFill/>
              <a:round/>
              <a:headEnd/>
              <a:tailEnd/>
            </a:ln>
          </p:spPr>
          <p:txBody>
            <a:bodyPr wrap="square" lIns="91440" tIns="45720" rIns="91440" bIns="45720" anchor="t" upright="1"/>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l" rtl="1">
                <a:defRPr sz="1000"/>
              </a:pPr>
              <a:r>
                <a:rPr lang="en-US" sz="900" b="0" i="0" strike="noStrike" dirty="0">
                  <a:solidFill>
                    <a:srgbClr val="000000"/>
                  </a:solidFill>
                  <a:latin typeface="Calibri"/>
                </a:rPr>
                <a:t>4</a:t>
              </a:r>
            </a:p>
            <a:p>
              <a:pPr algn="l" rtl="1">
                <a:defRPr sz="1000"/>
              </a:pPr>
              <a:endParaRPr lang="en-US" sz="900" b="0" i="0" strike="noStrike" dirty="0">
                <a:solidFill>
                  <a:srgbClr val="000000"/>
                </a:solidFill>
                <a:latin typeface="Calibri"/>
              </a:endParaRPr>
            </a:p>
          </p:txBody>
        </p:sp>
        <p:sp>
          <p:nvSpPr>
            <p:cNvPr id="14" name="Oval 13"/>
            <p:cNvSpPr>
              <a:spLocks noChangeArrowheads="1"/>
            </p:cNvSpPr>
            <p:nvPr/>
          </p:nvSpPr>
          <p:spPr bwMode="auto">
            <a:xfrm>
              <a:off x="512" y="40"/>
              <a:ext cx="56" cy="56"/>
            </a:xfrm>
            <a:prstGeom prst="ellipse">
              <a:avLst/>
            </a:prstGeom>
            <a:solidFill>
              <a:schemeClr val="accent6">
                <a:lumMod val="50000"/>
              </a:schemeClr>
            </a:solidFill>
            <a:ln w="25400" algn="ctr">
              <a:noFill/>
              <a:round/>
              <a:headEnd/>
              <a:tailEnd/>
            </a:ln>
          </p:spPr>
          <p:txBody>
            <a:bodyPr wrap="square" lIns="91440" tIns="45720" rIns="91440" bIns="45720" anchor="t" upright="1"/>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l" rtl="1">
                <a:defRPr sz="1000"/>
              </a:pPr>
              <a:r>
                <a:rPr lang="en-US" sz="900" b="0" i="0" strike="noStrike">
                  <a:solidFill>
                    <a:srgbClr val="000000"/>
                  </a:solidFill>
                  <a:latin typeface="Calibri"/>
                </a:rPr>
                <a:t>5</a:t>
              </a:r>
            </a:p>
            <a:p>
              <a:pPr algn="l" rtl="1">
                <a:defRPr sz="1000"/>
              </a:pPr>
              <a:endParaRPr lang="en-US" sz="900" b="0" i="0" strike="noStrike">
                <a:solidFill>
                  <a:srgbClr val="000000"/>
                </a:solidFill>
                <a:latin typeface="Calibri"/>
              </a:endParaRPr>
            </a:p>
          </p:txBody>
        </p:sp>
        <p:sp>
          <p:nvSpPr>
            <p:cNvPr id="15" name="Oval 14"/>
            <p:cNvSpPr>
              <a:spLocks noChangeArrowheads="1"/>
            </p:cNvSpPr>
            <p:nvPr/>
          </p:nvSpPr>
          <p:spPr bwMode="auto">
            <a:xfrm>
              <a:off x="496" y="352"/>
              <a:ext cx="56" cy="56"/>
            </a:xfrm>
            <a:prstGeom prst="ellipse">
              <a:avLst/>
            </a:prstGeom>
            <a:solidFill>
              <a:schemeClr val="accent6">
                <a:lumMod val="50000"/>
              </a:schemeClr>
            </a:solidFill>
            <a:ln w="25400" algn="ctr">
              <a:noFill/>
              <a:round/>
              <a:headEnd/>
              <a:tailEnd/>
            </a:ln>
          </p:spPr>
          <p:txBody>
            <a:bodyPr wrap="square" lIns="91440" tIns="45720" rIns="91440" bIns="45720" anchor="t" upright="1"/>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l" rtl="1">
                <a:defRPr sz="1000"/>
              </a:pPr>
              <a:r>
                <a:rPr lang="en-US" sz="900" b="0" i="0" strike="noStrike" dirty="0">
                  <a:solidFill>
                    <a:srgbClr val="000000"/>
                  </a:solidFill>
                  <a:latin typeface="Calibri"/>
                </a:rPr>
                <a:t>8</a:t>
              </a:r>
            </a:p>
            <a:p>
              <a:pPr algn="l" rtl="1">
                <a:defRPr sz="1000"/>
              </a:pPr>
              <a:endParaRPr lang="en-US" sz="900" b="0" i="0" strike="noStrike" dirty="0">
                <a:solidFill>
                  <a:srgbClr val="000000"/>
                </a:solidFill>
                <a:latin typeface="Calibri"/>
              </a:endParaRPr>
            </a:p>
          </p:txBody>
        </p:sp>
        <p:sp>
          <p:nvSpPr>
            <p:cNvPr id="16" name="Oval 15"/>
            <p:cNvSpPr>
              <a:spLocks noChangeArrowheads="1"/>
            </p:cNvSpPr>
            <p:nvPr/>
          </p:nvSpPr>
          <p:spPr bwMode="auto">
            <a:xfrm>
              <a:off x="496" y="528"/>
              <a:ext cx="56" cy="56"/>
            </a:xfrm>
            <a:prstGeom prst="ellipse">
              <a:avLst/>
            </a:prstGeom>
            <a:solidFill>
              <a:schemeClr val="accent6">
                <a:lumMod val="50000"/>
              </a:schemeClr>
            </a:solidFill>
            <a:ln w="25400" algn="ctr">
              <a:noFill/>
              <a:round/>
              <a:headEnd/>
              <a:tailEnd/>
            </a:ln>
          </p:spPr>
          <p:txBody>
            <a:bodyPr wrap="square" lIns="91440" tIns="45720" rIns="91440" bIns="45720" anchor="t" upright="1"/>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l" rtl="1">
                <a:defRPr sz="1000"/>
              </a:pPr>
              <a:r>
                <a:rPr lang="en-US" sz="900" b="0" i="0" strike="noStrike">
                  <a:solidFill>
                    <a:srgbClr val="000000"/>
                  </a:solidFill>
                  <a:latin typeface="Calibri"/>
                </a:rPr>
                <a:t>7</a:t>
              </a:r>
            </a:p>
            <a:p>
              <a:pPr algn="l" rtl="1">
                <a:defRPr sz="1000"/>
              </a:pPr>
              <a:endParaRPr lang="en-US" sz="900" b="0" i="0" strike="noStrike">
                <a:solidFill>
                  <a:srgbClr val="000000"/>
                </a:solidFill>
                <a:latin typeface="Calibri"/>
              </a:endParaRPr>
            </a:p>
          </p:txBody>
        </p:sp>
        <p:cxnSp>
          <p:nvCxnSpPr>
            <p:cNvPr id="17" name="Straight Arrow Connector 16"/>
            <p:cNvCxnSpPr>
              <a:cxnSpLocks noChangeShapeType="1"/>
              <a:endCxn id="35" idx="3"/>
            </p:cNvCxnSpPr>
            <p:nvPr/>
          </p:nvCxnSpPr>
          <p:spPr bwMode="auto">
            <a:xfrm>
              <a:off x="457" y="152"/>
              <a:ext cx="0" cy="0"/>
            </a:xfrm>
            <a:prstGeom prst="straightConnector1">
              <a:avLst/>
            </a:prstGeom>
            <a:noFill/>
            <a:ln w="9525" algn="ctr">
              <a:solidFill>
                <a:srgbClr val="4A7EBB"/>
              </a:solidFill>
              <a:round/>
              <a:headEnd/>
              <a:tailEnd type="arrow" w="med" len="med"/>
            </a:ln>
          </p:spPr>
        </p:cxnSp>
        <p:sp>
          <p:nvSpPr>
            <p:cNvPr id="18" name="Oval 17"/>
            <p:cNvSpPr>
              <a:spLocks noChangeArrowheads="1"/>
            </p:cNvSpPr>
            <p:nvPr/>
          </p:nvSpPr>
          <p:spPr bwMode="auto">
            <a:xfrm>
              <a:off x="712" y="136"/>
              <a:ext cx="56" cy="56"/>
            </a:xfrm>
            <a:prstGeom prst="ellipse">
              <a:avLst/>
            </a:prstGeom>
            <a:solidFill>
              <a:schemeClr val="accent6">
                <a:lumMod val="50000"/>
              </a:schemeClr>
            </a:solidFill>
            <a:ln w="25400" algn="ctr">
              <a:noFill/>
              <a:round/>
              <a:headEnd/>
              <a:tailEnd/>
            </a:ln>
          </p:spPr>
          <p:txBody>
            <a:bodyPr wrap="square" lIns="91440" tIns="45720" rIns="91440" bIns="45720" anchor="t" upright="1"/>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l" rtl="1">
                <a:defRPr sz="1000"/>
              </a:pPr>
              <a:r>
                <a:rPr lang="en-US" sz="700" b="0" i="0" strike="noStrike" dirty="0">
                  <a:solidFill>
                    <a:srgbClr val="000000"/>
                  </a:solidFill>
                  <a:latin typeface="Calibri"/>
                </a:rPr>
                <a:t>9</a:t>
              </a:r>
            </a:p>
            <a:p>
              <a:pPr algn="l" rtl="1">
                <a:defRPr sz="1000"/>
              </a:pPr>
              <a:endParaRPr lang="en-US" sz="700" b="0" i="0" strike="noStrike" dirty="0">
                <a:solidFill>
                  <a:srgbClr val="000000"/>
                </a:solidFill>
                <a:latin typeface="Calibri"/>
              </a:endParaRPr>
            </a:p>
          </p:txBody>
        </p:sp>
        <p:sp>
          <p:nvSpPr>
            <p:cNvPr id="19" name="Oval 18"/>
            <p:cNvSpPr>
              <a:spLocks noChangeArrowheads="1"/>
            </p:cNvSpPr>
            <p:nvPr/>
          </p:nvSpPr>
          <p:spPr bwMode="auto">
            <a:xfrm>
              <a:off x="488" y="184"/>
              <a:ext cx="56" cy="56"/>
            </a:xfrm>
            <a:prstGeom prst="ellipse">
              <a:avLst/>
            </a:prstGeom>
            <a:solidFill>
              <a:schemeClr val="accent6">
                <a:lumMod val="50000"/>
              </a:schemeClr>
            </a:solidFill>
            <a:ln w="25400" algn="ctr">
              <a:noFill/>
              <a:round/>
              <a:headEnd/>
              <a:tailEnd/>
            </a:ln>
          </p:spPr>
          <p:txBody>
            <a:bodyPr wrap="square" lIns="91440" tIns="45720" rIns="91440" bIns="45720" anchor="t" upright="1"/>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l" rtl="1">
                <a:defRPr sz="1000"/>
              </a:pPr>
              <a:r>
                <a:rPr lang="en-US" sz="700" b="0" i="0" strike="noStrike" dirty="0">
                  <a:solidFill>
                    <a:srgbClr val="000000"/>
                  </a:solidFill>
                  <a:latin typeface="Calibri"/>
                </a:rPr>
                <a:t>6</a:t>
              </a:r>
            </a:p>
            <a:p>
              <a:pPr algn="l" rtl="1">
                <a:defRPr sz="1000"/>
              </a:pPr>
              <a:endParaRPr lang="en-US" sz="700" b="0" i="0" strike="noStrike" dirty="0">
                <a:solidFill>
                  <a:srgbClr val="000000"/>
                </a:solidFill>
                <a:latin typeface="Calibri"/>
              </a:endParaRPr>
            </a:p>
          </p:txBody>
        </p:sp>
        <p:sp>
          <p:nvSpPr>
            <p:cNvPr id="20" name="Oval 19"/>
            <p:cNvSpPr>
              <a:spLocks noChangeArrowheads="1"/>
            </p:cNvSpPr>
            <p:nvPr/>
          </p:nvSpPr>
          <p:spPr bwMode="auto">
            <a:xfrm>
              <a:off x="624" y="376"/>
              <a:ext cx="56" cy="56"/>
            </a:xfrm>
            <a:prstGeom prst="ellipse">
              <a:avLst/>
            </a:prstGeom>
            <a:solidFill>
              <a:schemeClr val="accent6">
                <a:lumMod val="50000"/>
              </a:schemeClr>
            </a:solidFill>
            <a:ln w="25400" algn="ctr">
              <a:noFill/>
              <a:round/>
              <a:headEnd/>
              <a:tailEnd/>
            </a:ln>
          </p:spPr>
          <p:txBody>
            <a:bodyPr wrap="none" lIns="91440" tIns="45720" rIns="91440" bIns="45720" anchor="t" upright="1"/>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rtl="1">
                <a:defRPr sz="1000"/>
              </a:pPr>
              <a:r>
                <a:rPr lang="en-US" sz="800" b="0" i="0" strike="noStrike" dirty="0" smtClean="0">
                  <a:solidFill>
                    <a:srgbClr val="000000"/>
                  </a:solidFill>
                  <a:latin typeface="Calibri"/>
                </a:rPr>
                <a:t>10</a:t>
              </a:r>
              <a:endParaRPr lang="en-US" sz="800" b="0" i="0" strike="noStrike" dirty="0">
                <a:solidFill>
                  <a:srgbClr val="000000"/>
                </a:solidFill>
                <a:latin typeface="Calibri"/>
              </a:endParaRPr>
            </a:p>
          </p:txBody>
        </p:sp>
        <p:cxnSp>
          <p:nvCxnSpPr>
            <p:cNvPr id="21" name="AutoShape 13"/>
            <p:cNvCxnSpPr>
              <a:cxnSpLocks noChangeShapeType="1"/>
              <a:stCxn id="12" idx="4"/>
              <a:endCxn id="13" idx="0"/>
            </p:cNvCxnSpPr>
            <p:nvPr/>
          </p:nvCxnSpPr>
          <p:spPr bwMode="auto">
            <a:xfrm flipH="1">
              <a:off x="316" y="81"/>
              <a:ext cx="72" cy="182"/>
            </a:xfrm>
            <a:prstGeom prst="straightConnector1">
              <a:avLst/>
            </a:prstGeom>
            <a:noFill/>
            <a:ln w="9525">
              <a:solidFill>
                <a:srgbClr val="000000"/>
              </a:solidFill>
              <a:round/>
              <a:headEnd/>
              <a:tailEnd type="triangle" w="med" len="med"/>
            </a:ln>
            <a:effectLst/>
          </p:spPr>
        </p:cxnSp>
        <p:cxnSp>
          <p:nvCxnSpPr>
            <p:cNvPr id="22" name="AutoShape 14"/>
            <p:cNvCxnSpPr>
              <a:cxnSpLocks noChangeShapeType="1"/>
              <a:stCxn id="20" idx="6"/>
              <a:endCxn id="11" idx="1"/>
            </p:cNvCxnSpPr>
            <p:nvPr/>
          </p:nvCxnSpPr>
          <p:spPr bwMode="auto">
            <a:xfrm flipV="1">
              <a:off x="680" y="377"/>
              <a:ext cx="153" cy="27"/>
            </a:xfrm>
            <a:prstGeom prst="straightConnector1">
              <a:avLst/>
            </a:prstGeom>
            <a:noFill/>
            <a:ln w="9525">
              <a:solidFill>
                <a:srgbClr val="000000"/>
              </a:solidFill>
              <a:round/>
              <a:headEnd/>
              <a:tailEnd type="triangle" w="med" len="med"/>
            </a:ln>
            <a:effectLst/>
          </p:spPr>
        </p:cxnSp>
        <p:cxnSp>
          <p:nvCxnSpPr>
            <p:cNvPr id="23" name="AutoShape 15"/>
            <p:cNvCxnSpPr>
              <a:cxnSpLocks noChangeShapeType="1"/>
              <a:stCxn id="20" idx="6"/>
              <a:endCxn id="11" idx="3"/>
            </p:cNvCxnSpPr>
            <p:nvPr/>
          </p:nvCxnSpPr>
          <p:spPr bwMode="auto">
            <a:xfrm>
              <a:off x="680" y="404"/>
              <a:ext cx="153" cy="54"/>
            </a:xfrm>
            <a:prstGeom prst="straightConnector1">
              <a:avLst/>
            </a:prstGeom>
            <a:noFill/>
            <a:ln w="9525">
              <a:solidFill>
                <a:srgbClr val="000000"/>
              </a:solidFill>
              <a:round/>
              <a:headEnd/>
              <a:tailEnd type="triangle" w="med" len="med"/>
            </a:ln>
            <a:effectLst/>
          </p:spPr>
        </p:cxnSp>
        <p:sp>
          <p:nvSpPr>
            <p:cNvPr id="24" name="Oval 23"/>
            <p:cNvSpPr>
              <a:spLocks noChangeArrowheads="1"/>
            </p:cNvSpPr>
            <p:nvPr/>
          </p:nvSpPr>
          <p:spPr bwMode="auto">
            <a:xfrm>
              <a:off x="104" y="208"/>
              <a:ext cx="56" cy="56"/>
            </a:xfrm>
            <a:prstGeom prst="ellipse">
              <a:avLst/>
            </a:prstGeom>
            <a:solidFill>
              <a:schemeClr val="accent6">
                <a:lumMod val="50000"/>
              </a:schemeClr>
            </a:solidFill>
            <a:ln w="25400" algn="ctr">
              <a:noFill/>
              <a:round/>
              <a:headEnd/>
              <a:tailEnd/>
            </a:ln>
          </p:spPr>
          <p:txBody>
            <a:bodyPr wrap="square" lIns="91440" tIns="45720" rIns="91440" bIns="45720" anchor="t" upright="1"/>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l" rtl="1">
                <a:defRPr sz="1000"/>
              </a:pPr>
              <a:r>
                <a:rPr lang="en-US" sz="900" b="0" i="0" strike="noStrike" dirty="0">
                  <a:solidFill>
                    <a:srgbClr val="000000"/>
                  </a:solidFill>
                  <a:latin typeface="Calibri"/>
                </a:rPr>
                <a:t>1</a:t>
              </a:r>
            </a:p>
            <a:p>
              <a:pPr algn="l" rtl="1">
                <a:defRPr sz="1000"/>
              </a:pPr>
              <a:endParaRPr lang="en-US" sz="900" b="0" i="0" strike="noStrike" dirty="0">
                <a:solidFill>
                  <a:srgbClr val="000000"/>
                </a:solidFill>
                <a:latin typeface="Calibri"/>
              </a:endParaRPr>
            </a:p>
          </p:txBody>
        </p:sp>
        <p:cxnSp>
          <p:nvCxnSpPr>
            <p:cNvPr id="25" name="AutoShape 17"/>
            <p:cNvCxnSpPr>
              <a:cxnSpLocks noChangeShapeType="1"/>
              <a:stCxn id="6" idx="4"/>
              <a:endCxn id="24" idx="1"/>
            </p:cNvCxnSpPr>
            <p:nvPr/>
          </p:nvCxnSpPr>
          <p:spPr bwMode="auto">
            <a:xfrm>
              <a:off x="56" y="121"/>
              <a:ext cx="56" cy="94"/>
            </a:xfrm>
            <a:prstGeom prst="straightConnector1">
              <a:avLst/>
            </a:prstGeom>
            <a:noFill/>
            <a:ln w="9525">
              <a:solidFill>
                <a:srgbClr val="000000"/>
              </a:solidFill>
              <a:round/>
              <a:headEnd/>
              <a:tailEnd type="triangle" w="med" len="med"/>
            </a:ln>
            <a:effectLst/>
          </p:spPr>
        </p:cxnSp>
        <p:cxnSp>
          <p:nvCxnSpPr>
            <p:cNvPr id="27" name="AutoShape 19"/>
            <p:cNvCxnSpPr>
              <a:cxnSpLocks noChangeShapeType="1"/>
              <a:stCxn id="6" idx="6"/>
              <a:endCxn id="10" idx="2"/>
            </p:cNvCxnSpPr>
            <p:nvPr/>
          </p:nvCxnSpPr>
          <p:spPr bwMode="auto">
            <a:xfrm flipV="1">
              <a:off x="113" y="28"/>
              <a:ext cx="102" cy="36"/>
            </a:xfrm>
            <a:prstGeom prst="straightConnector1">
              <a:avLst/>
            </a:prstGeom>
            <a:noFill/>
            <a:ln w="9525">
              <a:solidFill>
                <a:srgbClr val="000000"/>
              </a:solidFill>
              <a:round/>
              <a:headEnd/>
              <a:tailEnd type="triangle" w="med" len="med"/>
            </a:ln>
            <a:effectLst/>
          </p:spPr>
        </p:cxnSp>
        <p:cxnSp>
          <p:nvCxnSpPr>
            <p:cNvPr id="29" name="AutoShape 21"/>
            <p:cNvCxnSpPr>
              <a:cxnSpLocks noChangeShapeType="1"/>
              <a:stCxn id="24" idx="7"/>
              <a:endCxn id="10" idx="3"/>
            </p:cNvCxnSpPr>
            <p:nvPr/>
          </p:nvCxnSpPr>
          <p:spPr bwMode="auto">
            <a:xfrm flipV="1">
              <a:off x="152" y="49"/>
              <a:ext cx="72" cy="166"/>
            </a:xfrm>
            <a:prstGeom prst="straightConnector1">
              <a:avLst/>
            </a:prstGeom>
            <a:noFill/>
            <a:ln w="9525">
              <a:solidFill>
                <a:srgbClr val="000000"/>
              </a:solidFill>
              <a:round/>
              <a:headEnd/>
              <a:tailEnd type="triangle" w="med" len="med"/>
            </a:ln>
            <a:effectLst/>
          </p:spPr>
        </p:cxnSp>
        <p:cxnSp>
          <p:nvCxnSpPr>
            <p:cNvPr id="31" name="AutoShape 23"/>
            <p:cNvCxnSpPr>
              <a:cxnSpLocks noChangeShapeType="1"/>
              <a:stCxn id="10" idx="6"/>
              <a:endCxn id="12" idx="2"/>
            </p:cNvCxnSpPr>
            <p:nvPr/>
          </p:nvCxnSpPr>
          <p:spPr bwMode="auto">
            <a:xfrm>
              <a:off x="273" y="28"/>
              <a:ext cx="86" cy="24"/>
            </a:xfrm>
            <a:prstGeom prst="straightConnector1">
              <a:avLst/>
            </a:prstGeom>
            <a:noFill/>
            <a:ln w="9525">
              <a:solidFill>
                <a:srgbClr val="000000"/>
              </a:solidFill>
              <a:round/>
              <a:headEnd/>
              <a:tailEnd type="triangle" w="med" len="med"/>
            </a:ln>
            <a:effectLst/>
          </p:spPr>
        </p:cxnSp>
        <p:cxnSp>
          <p:nvCxnSpPr>
            <p:cNvPr id="34" name="AutoShape 26"/>
            <p:cNvCxnSpPr>
              <a:cxnSpLocks noChangeShapeType="1"/>
              <a:stCxn id="13" idx="7"/>
              <a:endCxn id="14" idx="3"/>
            </p:cNvCxnSpPr>
            <p:nvPr/>
          </p:nvCxnSpPr>
          <p:spPr bwMode="auto">
            <a:xfrm flipV="1">
              <a:off x="336" y="89"/>
              <a:ext cx="184" cy="182"/>
            </a:xfrm>
            <a:prstGeom prst="straightConnector1">
              <a:avLst/>
            </a:prstGeom>
            <a:noFill/>
            <a:ln w="9525">
              <a:solidFill>
                <a:srgbClr val="000000"/>
              </a:solidFill>
              <a:round/>
              <a:headEnd/>
              <a:tailEnd type="triangle" w="med" len="med"/>
            </a:ln>
            <a:effectLst/>
          </p:spPr>
        </p:cxnSp>
        <p:cxnSp>
          <p:nvCxnSpPr>
            <p:cNvPr id="36" name="AutoShape 28"/>
            <p:cNvCxnSpPr>
              <a:cxnSpLocks noChangeShapeType="1"/>
              <a:stCxn id="13" idx="7"/>
              <a:endCxn id="19" idx="2"/>
            </p:cNvCxnSpPr>
            <p:nvPr/>
          </p:nvCxnSpPr>
          <p:spPr bwMode="auto">
            <a:xfrm flipV="1">
              <a:off x="336" y="212"/>
              <a:ext cx="151" cy="59"/>
            </a:xfrm>
            <a:prstGeom prst="straightConnector1">
              <a:avLst/>
            </a:prstGeom>
            <a:noFill/>
            <a:ln w="9525">
              <a:solidFill>
                <a:srgbClr val="000000"/>
              </a:solidFill>
              <a:round/>
              <a:headEnd/>
              <a:tailEnd type="triangle" w="med" len="med"/>
            </a:ln>
            <a:effectLst/>
          </p:spPr>
        </p:cxnSp>
        <p:sp>
          <p:nvSpPr>
            <p:cNvPr id="37" name="Rectangle 36"/>
            <p:cNvSpPr>
              <a:spLocks noChangeArrowheads="1"/>
            </p:cNvSpPr>
            <p:nvPr/>
          </p:nvSpPr>
          <p:spPr bwMode="auto">
            <a:xfrm>
              <a:off x="400" y="224"/>
              <a:ext cx="32" cy="64"/>
            </a:xfrm>
            <a:prstGeom prst="rect">
              <a:avLst/>
            </a:prstGeom>
            <a:solidFill>
              <a:schemeClr val="accent6">
                <a:lumMod val="60000"/>
                <a:lumOff val="40000"/>
              </a:schemeClr>
            </a:solidFill>
            <a:ln w="25400" algn="ctr">
              <a:noFill/>
              <a:miter lim="800000"/>
              <a:headEnd/>
              <a:tailEnd/>
            </a:ln>
          </p:spPr>
          <p:txBody>
            <a:bodyPr wrap="square" lIns="0" tIns="45720" rIns="0" bIns="45720" anchor="t" upright="1"/>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l" rtl="1">
                <a:defRPr sz="1000"/>
              </a:pPr>
              <a:r>
                <a:rPr lang="en-US" sz="800" b="0" i="0" strike="noStrike">
                  <a:solidFill>
                    <a:srgbClr val="000000"/>
                  </a:solidFill>
                  <a:latin typeface="Calibri"/>
                </a:rPr>
                <a:t>I</a:t>
              </a:r>
            </a:p>
            <a:p>
              <a:pPr algn="l" rtl="1">
                <a:defRPr sz="1000"/>
              </a:pPr>
              <a:endParaRPr lang="en-US" sz="800" b="0" i="0" strike="noStrike">
                <a:solidFill>
                  <a:srgbClr val="000000"/>
                </a:solidFill>
                <a:latin typeface="Calibri"/>
              </a:endParaRPr>
            </a:p>
          </p:txBody>
        </p:sp>
        <p:cxnSp>
          <p:nvCxnSpPr>
            <p:cNvPr id="38" name="AutoShape 30"/>
            <p:cNvCxnSpPr>
              <a:cxnSpLocks noChangeShapeType="1"/>
              <a:stCxn id="14" idx="5"/>
              <a:endCxn id="18" idx="1"/>
            </p:cNvCxnSpPr>
            <p:nvPr/>
          </p:nvCxnSpPr>
          <p:spPr bwMode="auto">
            <a:xfrm>
              <a:off x="560" y="89"/>
              <a:ext cx="160" cy="54"/>
            </a:xfrm>
            <a:prstGeom prst="straightConnector1">
              <a:avLst/>
            </a:prstGeom>
            <a:noFill/>
            <a:ln w="9525">
              <a:solidFill>
                <a:srgbClr val="000000"/>
              </a:solidFill>
              <a:round/>
              <a:headEnd/>
              <a:tailEnd type="triangle" w="med" len="med"/>
            </a:ln>
            <a:effectLst/>
          </p:spPr>
        </p:cxnSp>
        <p:cxnSp>
          <p:nvCxnSpPr>
            <p:cNvPr id="39" name="AutoShape 31"/>
            <p:cNvCxnSpPr>
              <a:cxnSpLocks noChangeShapeType="1"/>
              <a:stCxn id="13" idx="5"/>
              <a:endCxn id="16" idx="1"/>
            </p:cNvCxnSpPr>
            <p:nvPr/>
          </p:nvCxnSpPr>
          <p:spPr bwMode="auto">
            <a:xfrm>
              <a:off x="336" y="313"/>
              <a:ext cx="168" cy="222"/>
            </a:xfrm>
            <a:prstGeom prst="straightConnector1">
              <a:avLst/>
            </a:prstGeom>
            <a:noFill/>
            <a:ln w="9525">
              <a:solidFill>
                <a:srgbClr val="000000"/>
              </a:solidFill>
              <a:round/>
              <a:headEnd/>
              <a:tailEnd type="triangle" w="med" len="med"/>
            </a:ln>
            <a:effectLst/>
          </p:spPr>
        </p:cxnSp>
        <p:cxnSp>
          <p:nvCxnSpPr>
            <p:cNvPr id="40" name="AutoShape 32"/>
            <p:cNvCxnSpPr>
              <a:cxnSpLocks noChangeShapeType="1"/>
              <a:stCxn id="13" idx="6"/>
              <a:endCxn id="15" idx="2"/>
            </p:cNvCxnSpPr>
            <p:nvPr/>
          </p:nvCxnSpPr>
          <p:spPr bwMode="auto">
            <a:xfrm>
              <a:off x="345" y="292"/>
              <a:ext cx="150" cy="88"/>
            </a:xfrm>
            <a:prstGeom prst="straightConnector1">
              <a:avLst/>
            </a:prstGeom>
            <a:noFill/>
            <a:ln w="9525">
              <a:solidFill>
                <a:srgbClr val="000000"/>
              </a:solidFill>
              <a:round/>
              <a:headEnd/>
              <a:tailEnd type="triangle" w="med" len="med"/>
            </a:ln>
            <a:effectLst/>
          </p:spPr>
        </p:cxnSp>
        <p:cxnSp>
          <p:nvCxnSpPr>
            <p:cNvPr id="41" name="AutoShape 33"/>
            <p:cNvCxnSpPr>
              <a:cxnSpLocks noChangeShapeType="1"/>
              <a:stCxn id="16" idx="0"/>
              <a:endCxn id="15" idx="4"/>
            </p:cNvCxnSpPr>
            <p:nvPr/>
          </p:nvCxnSpPr>
          <p:spPr bwMode="auto">
            <a:xfrm flipV="1">
              <a:off x="524" y="409"/>
              <a:ext cx="0" cy="118"/>
            </a:xfrm>
            <a:prstGeom prst="straightConnector1">
              <a:avLst/>
            </a:prstGeom>
            <a:noFill/>
            <a:ln w="9525">
              <a:solidFill>
                <a:srgbClr val="000000"/>
              </a:solidFill>
              <a:round/>
              <a:headEnd/>
              <a:tailEnd type="triangle" w="med" len="med"/>
            </a:ln>
            <a:effectLst/>
          </p:spPr>
        </p:cxnSp>
        <p:cxnSp>
          <p:nvCxnSpPr>
            <p:cNvPr id="42" name="AutoShape 34"/>
            <p:cNvCxnSpPr>
              <a:cxnSpLocks noChangeShapeType="1"/>
              <a:stCxn id="19" idx="4"/>
              <a:endCxn id="15" idx="0"/>
            </p:cNvCxnSpPr>
            <p:nvPr/>
          </p:nvCxnSpPr>
          <p:spPr bwMode="auto">
            <a:xfrm>
              <a:off x="516" y="241"/>
              <a:ext cx="8" cy="110"/>
            </a:xfrm>
            <a:prstGeom prst="straightConnector1">
              <a:avLst/>
            </a:prstGeom>
            <a:noFill/>
            <a:ln w="9525">
              <a:solidFill>
                <a:srgbClr val="000000"/>
              </a:solidFill>
              <a:round/>
              <a:headEnd/>
              <a:tailEnd type="triangle" w="med" len="med"/>
            </a:ln>
            <a:effectLst/>
          </p:spPr>
        </p:cxnSp>
        <p:cxnSp>
          <p:nvCxnSpPr>
            <p:cNvPr id="43" name="AutoShape 35"/>
            <p:cNvCxnSpPr>
              <a:cxnSpLocks noChangeShapeType="1"/>
              <a:stCxn id="15" idx="6"/>
              <a:endCxn id="20" idx="2"/>
            </p:cNvCxnSpPr>
            <p:nvPr/>
          </p:nvCxnSpPr>
          <p:spPr bwMode="auto">
            <a:xfrm>
              <a:off x="552" y="380"/>
              <a:ext cx="71" cy="24"/>
            </a:xfrm>
            <a:prstGeom prst="straightConnector1">
              <a:avLst/>
            </a:prstGeom>
            <a:noFill/>
            <a:ln w="9525">
              <a:solidFill>
                <a:srgbClr val="000000"/>
              </a:solidFill>
              <a:round/>
              <a:headEnd/>
              <a:tailEnd type="triangle" w="med" len="med"/>
            </a:ln>
            <a:effectLst/>
          </p:spPr>
        </p:cxnSp>
        <p:cxnSp>
          <p:nvCxnSpPr>
            <p:cNvPr id="44" name="AutoShape 36"/>
            <p:cNvCxnSpPr>
              <a:cxnSpLocks noChangeShapeType="1"/>
              <a:stCxn id="18" idx="5"/>
              <a:endCxn id="11" idx="0"/>
            </p:cNvCxnSpPr>
            <p:nvPr/>
          </p:nvCxnSpPr>
          <p:spPr bwMode="auto">
            <a:xfrm rot="16200000" flipH="1">
              <a:off x="728" y="216"/>
              <a:ext cx="176" cy="112"/>
            </a:xfrm>
            <a:prstGeom prst="straightConnector1">
              <a:avLst/>
            </a:prstGeom>
            <a:noFill/>
            <a:ln w="9525">
              <a:solidFill>
                <a:srgbClr val="000000"/>
              </a:solidFill>
              <a:round/>
              <a:headEnd/>
              <a:tailEnd type="triangle" w="med" len="med"/>
            </a:ln>
            <a:effectLst/>
          </p:spPr>
        </p:cxnSp>
        <p:sp>
          <p:nvSpPr>
            <p:cNvPr id="45" name="Rectangle 44"/>
            <p:cNvSpPr>
              <a:spLocks noChangeArrowheads="1"/>
            </p:cNvSpPr>
            <p:nvPr/>
          </p:nvSpPr>
          <p:spPr bwMode="auto">
            <a:xfrm>
              <a:off x="424" y="312"/>
              <a:ext cx="32" cy="64"/>
            </a:xfrm>
            <a:prstGeom prst="rect">
              <a:avLst/>
            </a:prstGeom>
            <a:solidFill>
              <a:schemeClr val="accent6">
                <a:lumMod val="60000"/>
                <a:lumOff val="40000"/>
              </a:schemeClr>
            </a:solidFill>
            <a:ln w="25400" algn="ctr">
              <a:noFill/>
              <a:miter lim="800000"/>
              <a:headEnd/>
              <a:tailEnd/>
            </a:ln>
          </p:spPr>
          <p:txBody>
            <a:bodyPr wrap="square" lIns="0" tIns="45720" rIns="0" bIns="45720" anchor="t" upright="1"/>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l" rtl="1">
                <a:defRPr sz="1000"/>
              </a:pPr>
              <a:r>
                <a:rPr lang="en-US" sz="800" b="0" i="0" strike="noStrike">
                  <a:solidFill>
                    <a:srgbClr val="000000"/>
                  </a:solidFill>
                  <a:latin typeface="Calibri"/>
                </a:rPr>
                <a:t>G</a:t>
              </a:r>
            </a:p>
            <a:p>
              <a:pPr algn="l" rtl="1">
                <a:defRPr sz="1000"/>
              </a:pPr>
              <a:endParaRPr lang="en-US" sz="800" b="0" i="0" strike="noStrike">
                <a:solidFill>
                  <a:srgbClr val="000000"/>
                </a:solidFill>
                <a:latin typeface="Calibri"/>
              </a:endParaRPr>
            </a:p>
          </p:txBody>
        </p:sp>
        <p:sp>
          <p:nvSpPr>
            <p:cNvPr id="46" name="Rectangle 45"/>
            <p:cNvSpPr>
              <a:spLocks noChangeArrowheads="1"/>
            </p:cNvSpPr>
            <p:nvPr/>
          </p:nvSpPr>
          <p:spPr bwMode="auto">
            <a:xfrm>
              <a:off x="424" y="416"/>
              <a:ext cx="32" cy="64"/>
            </a:xfrm>
            <a:prstGeom prst="rect">
              <a:avLst/>
            </a:prstGeom>
            <a:solidFill>
              <a:schemeClr val="accent6">
                <a:lumMod val="60000"/>
                <a:lumOff val="40000"/>
              </a:schemeClr>
            </a:solidFill>
            <a:ln w="25400" algn="ctr">
              <a:noFill/>
              <a:miter lim="800000"/>
              <a:headEnd/>
              <a:tailEnd/>
            </a:ln>
          </p:spPr>
          <p:txBody>
            <a:bodyPr wrap="square" lIns="0" tIns="45720" rIns="0" bIns="45720" anchor="t" upright="1"/>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l" rtl="1">
                <a:defRPr sz="1000"/>
              </a:pPr>
              <a:r>
                <a:rPr lang="en-US" sz="800" b="0" i="0" strike="noStrike">
                  <a:solidFill>
                    <a:srgbClr val="000000"/>
                  </a:solidFill>
                  <a:latin typeface="Calibri"/>
                </a:rPr>
                <a:t>F</a:t>
              </a:r>
            </a:p>
            <a:p>
              <a:pPr algn="l" rtl="1">
                <a:defRPr sz="1000"/>
              </a:pPr>
              <a:endParaRPr lang="en-US" sz="800" b="0" i="0" strike="noStrike">
                <a:solidFill>
                  <a:srgbClr val="000000"/>
                </a:solidFill>
                <a:latin typeface="Calibri"/>
              </a:endParaRPr>
            </a:p>
          </p:txBody>
        </p:sp>
        <p:sp>
          <p:nvSpPr>
            <p:cNvPr id="47" name="Rectangle 46"/>
            <p:cNvSpPr>
              <a:spLocks noChangeArrowheads="1"/>
            </p:cNvSpPr>
            <p:nvPr/>
          </p:nvSpPr>
          <p:spPr bwMode="auto">
            <a:xfrm>
              <a:off x="568" y="352"/>
              <a:ext cx="32" cy="64"/>
            </a:xfrm>
            <a:prstGeom prst="rect">
              <a:avLst/>
            </a:prstGeom>
            <a:solidFill>
              <a:schemeClr val="accent6">
                <a:lumMod val="60000"/>
                <a:lumOff val="40000"/>
              </a:schemeClr>
            </a:solidFill>
            <a:ln w="25400" algn="ctr">
              <a:noFill/>
              <a:miter lim="800000"/>
              <a:headEnd/>
              <a:tailEnd/>
            </a:ln>
          </p:spPr>
          <p:txBody>
            <a:bodyPr wrap="square" lIns="0" tIns="45720" rIns="0" bIns="45720" anchor="t" upright="1"/>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l" rtl="1">
                <a:defRPr sz="1000"/>
              </a:pPr>
              <a:r>
                <a:rPr lang="en-US" sz="800" b="0" i="0" strike="noStrike">
                  <a:solidFill>
                    <a:srgbClr val="000000"/>
                  </a:solidFill>
                  <a:latin typeface="Calibri"/>
                </a:rPr>
                <a:t>K</a:t>
              </a:r>
            </a:p>
            <a:p>
              <a:pPr algn="l" rtl="1">
                <a:defRPr sz="1000"/>
              </a:pPr>
              <a:endParaRPr lang="en-US" sz="800" b="0" i="0" strike="noStrike">
                <a:solidFill>
                  <a:srgbClr val="000000"/>
                </a:solidFill>
                <a:latin typeface="Calibri"/>
              </a:endParaRPr>
            </a:p>
          </p:txBody>
        </p:sp>
        <p:sp>
          <p:nvSpPr>
            <p:cNvPr id="48" name="Rectangle 47"/>
            <p:cNvSpPr>
              <a:spLocks noChangeArrowheads="1"/>
            </p:cNvSpPr>
            <p:nvPr/>
          </p:nvSpPr>
          <p:spPr bwMode="auto">
            <a:xfrm>
              <a:off x="512" y="440"/>
              <a:ext cx="32" cy="64"/>
            </a:xfrm>
            <a:prstGeom prst="rect">
              <a:avLst/>
            </a:prstGeom>
            <a:solidFill>
              <a:schemeClr val="accent6">
                <a:lumMod val="60000"/>
                <a:lumOff val="40000"/>
              </a:schemeClr>
            </a:solidFill>
            <a:ln w="25400" algn="ctr">
              <a:noFill/>
              <a:miter lim="800000"/>
              <a:headEnd/>
              <a:tailEnd/>
            </a:ln>
          </p:spPr>
          <p:txBody>
            <a:bodyPr wrap="square" lIns="0" tIns="45720" rIns="0" bIns="45720" anchor="t" upright="1"/>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l" rtl="1">
                <a:defRPr sz="1000"/>
              </a:pPr>
              <a:r>
                <a:rPr lang="en-US" sz="800" b="0" i="0" strike="noStrike">
                  <a:solidFill>
                    <a:srgbClr val="000000"/>
                  </a:solidFill>
                  <a:latin typeface="Calibri"/>
                </a:rPr>
                <a:t>d2</a:t>
              </a:r>
            </a:p>
            <a:p>
              <a:pPr algn="l" rtl="1">
                <a:defRPr sz="1000"/>
              </a:pPr>
              <a:endParaRPr lang="en-US" sz="800" b="0" i="0" strike="noStrike">
                <a:solidFill>
                  <a:srgbClr val="000000"/>
                </a:solidFill>
                <a:latin typeface="Calibri"/>
              </a:endParaRPr>
            </a:p>
          </p:txBody>
        </p:sp>
        <p:sp>
          <p:nvSpPr>
            <p:cNvPr id="49" name="Rectangle 48"/>
            <p:cNvSpPr>
              <a:spLocks noChangeArrowheads="1"/>
            </p:cNvSpPr>
            <p:nvPr/>
          </p:nvSpPr>
          <p:spPr bwMode="auto">
            <a:xfrm>
              <a:off x="792" y="248"/>
              <a:ext cx="32" cy="64"/>
            </a:xfrm>
            <a:prstGeom prst="rect">
              <a:avLst/>
            </a:prstGeom>
            <a:solidFill>
              <a:schemeClr val="accent6">
                <a:lumMod val="60000"/>
                <a:lumOff val="40000"/>
              </a:schemeClr>
            </a:solidFill>
            <a:ln w="25400" algn="ctr">
              <a:noFill/>
              <a:miter lim="800000"/>
              <a:headEnd/>
              <a:tailEnd/>
            </a:ln>
          </p:spPr>
          <p:txBody>
            <a:bodyPr wrap="square" lIns="0" tIns="45720" rIns="0" bIns="45720" anchor="t" upright="1"/>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l" rtl="1">
                <a:defRPr sz="1000"/>
              </a:pPr>
              <a:r>
                <a:rPr lang="en-US" sz="800" b="0" i="0" strike="noStrike">
                  <a:solidFill>
                    <a:srgbClr val="000000"/>
                  </a:solidFill>
                  <a:latin typeface="Calibri"/>
                </a:rPr>
                <a:t>J</a:t>
              </a:r>
            </a:p>
            <a:p>
              <a:pPr algn="l" rtl="1">
                <a:defRPr sz="1000"/>
              </a:pPr>
              <a:endParaRPr lang="en-US" sz="800" b="0" i="0" strike="noStrike">
                <a:solidFill>
                  <a:srgbClr val="000000"/>
                </a:solidFill>
                <a:latin typeface="Calibri"/>
              </a:endParaRPr>
            </a:p>
          </p:txBody>
        </p:sp>
        <p:sp>
          <p:nvSpPr>
            <p:cNvPr id="50" name="Rectangle 49"/>
            <p:cNvSpPr>
              <a:spLocks noChangeArrowheads="1"/>
            </p:cNvSpPr>
            <p:nvPr/>
          </p:nvSpPr>
          <p:spPr bwMode="auto">
            <a:xfrm>
              <a:off x="768" y="424"/>
              <a:ext cx="32" cy="64"/>
            </a:xfrm>
            <a:prstGeom prst="rect">
              <a:avLst/>
            </a:prstGeom>
            <a:solidFill>
              <a:schemeClr val="accent6">
                <a:lumMod val="60000"/>
                <a:lumOff val="40000"/>
              </a:schemeClr>
            </a:solidFill>
            <a:ln w="25400" algn="ctr">
              <a:noFill/>
              <a:miter lim="800000"/>
              <a:headEnd/>
              <a:tailEnd/>
            </a:ln>
          </p:spPr>
          <p:txBody>
            <a:bodyPr wrap="square" lIns="0" tIns="45720" rIns="0" bIns="45720" anchor="t" upright="1"/>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l" rtl="1">
                <a:defRPr sz="1000"/>
              </a:pPr>
              <a:r>
                <a:rPr lang="en-US" sz="800" b="0" i="0" strike="noStrike">
                  <a:solidFill>
                    <a:srgbClr val="000000"/>
                  </a:solidFill>
                  <a:latin typeface="Calibri"/>
                </a:rPr>
                <a:t>L</a:t>
              </a:r>
            </a:p>
            <a:p>
              <a:pPr algn="l" rtl="1">
                <a:defRPr sz="1000"/>
              </a:pPr>
              <a:endParaRPr lang="en-US" sz="800" b="0" i="0" strike="noStrike">
                <a:solidFill>
                  <a:srgbClr val="000000"/>
                </a:solidFill>
                <a:latin typeface="Calibri"/>
              </a:endParaRPr>
            </a:p>
          </p:txBody>
        </p:sp>
        <p:sp>
          <p:nvSpPr>
            <p:cNvPr id="51" name="Rectangle 50"/>
            <p:cNvSpPr>
              <a:spLocks noChangeArrowheads="1"/>
            </p:cNvSpPr>
            <p:nvPr/>
          </p:nvSpPr>
          <p:spPr bwMode="auto">
            <a:xfrm>
              <a:off x="504" y="264"/>
              <a:ext cx="32" cy="64"/>
            </a:xfrm>
            <a:prstGeom prst="rect">
              <a:avLst/>
            </a:prstGeom>
            <a:solidFill>
              <a:schemeClr val="accent6">
                <a:lumMod val="60000"/>
                <a:lumOff val="40000"/>
              </a:schemeClr>
            </a:solidFill>
            <a:ln w="25400" algn="ctr">
              <a:noFill/>
              <a:miter lim="800000"/>
              <a:headEnd/>
              <a:tailEnd/>
            </a:ln>
          </p:spPr>
          <p:txBody>
            <a:bodyPr wrap="square" lIns="0" tIns="45720" rIns="0" bIns="45720" anchor="t" upright="1"/>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l" rtl="1">
                <a:defRPr sz="1000"/>
              </a:pPr>
              <a:r>
                <a:rPr lang="en-US" sz="800" b="0" i="0" strike="noStrike">
                  <a:solidFill>
                    <a:srgbClr val="000000"/>
                  </a:solidFill>
                  <a:latin typeface="Calibri"/>
                </a:rPr>
                <a:t>d3</a:t>
              </a:r>
            </a:p>
            <a:p>
              <a:pPr algn="l" rtl="1">
                <a:defRPr sz="1000"/>
              </a:pPr>
              <a:endParaRPr lang="en-US" sz="800" b="0" i="0" strike="noStrike">
                <a:solidFill>
                  <a:srgbClr val="000000"/>
                </a:solidFill>
                <a:latin typeface="Calibri"/>
              </a:endParaRPr>
            </a:p>
          </p:txBody>
        </p:sp>
        <p:sp>
          <p:nvSpPr>
            <p:cNvPr id="52" name="Rectangle 51"/>
            <p:cNvSpPr>
              <a:spLocks noChangeArrowheads="1"/>
            </p:cNvSpPr>
            <p:nvPr/>
          </p:nvSpPr>
          <p:spPr bwMode="auto">
            <a:xfrm>
              <a:off x="616" y="88"/>
              <a:ext cx="32" cy="64"/>
            </a:xfrm>
            <a:prstGeom prst="rect">
              <a:avLst/>
            </a:prstGeom>
            <a:solidFill>
              <a:schemeClr val="accent6">
                <a:lumMod val="60000"/>
                <a:lumOff val="40000"/>
              </a:schemeClr>
            </a:solidFill>
            <a:ln w="25400" algn="ctr">
              <a:noFill/>
              <a:miter lim="800000"/>
              <a:headEnd/>
              <a:tailEnd/>
            </a:ln>
          </p:spPr>
          <p:txBody>
            <a:bodyPr wrap="square" lIns="0" tIns="45720" rIns="0" bIns="45720" anchor="t" upright="1"/>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l" rtl="1">
                <a:defRPr sz="1000"/>
              </a:pPr>
              <a:r>
                <a:rPr lang="en-US" sz="800" b="0" i="0" strike="noStrike" dirty="0">
                  <a:solidFill>
                    <a:srgbClr val="000000"/>
                  </a:solidFill>
                  <a:latin typeface="Calibri"/>
                </a:rPr>
                <a:t>H</a:t>
              </a:r>
            </a:p>
            <a:p>
              <a:pPr algn="l" rtl="1">
                <a:defRPr sz="1000"/>
              </a:pPr>
              <a:endParaRPr lang="en-US" sz="800" b="0" i="0" strike="noStrike" dirty="0">
                <a:solidFill>
                  <a:srgbClr val="000000"/>
                </a:solidFill>
                <a:latin typeface="Calibri"/>
              </a:endParaRPr>
            </a:p>
          </p:txBody>
        </p:sp>
        <p:sp>
          <p:nvSpPr>
            <p:cNvPr id="53" name="Rectangle 52"/>
            <p:cNvSpPr>
              <a:spLocks noChangeArrowheads="1"/>
            </p:cNvSpPr>
            <p:nvPr/>
          </p:nvSpPr>
          <p:spPr bwMode="auto">
            <a:xfrm>
              <a:off x="736" y="344"/>
              <a:ext cx="32" cy="64"/>
            </a:xfrm>
            <a:prstGeom prst="rect">
              <a:avLst/>
            </a:prstGeom>
            <a:solidFill>
              <a:schemeClr val="accent6">
                <a:lumMod val="60000"/>
                <a:lumOff val="40000"/>
              </a:schemeClr>
            </a:solidFill>
            <a:ln w="25400" algn="ctr">
              <a:noFill/>
              <a:miter lim="800000"/>
              <a:headEnd/>
              <a:tailEnd/>
            </a:ln>
          </p:spPr>
          <p:txBody>
            <a:bodyPr wrap="square" lIns="0" tIns="45720" rIns="0" bIns="45720" anchor="t" upright="1"/>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l" rtl="1">
                <a:defRPr sz="1000"/>
              </a:pPr>
              <a:r>
                <a:rPr lang="en-US" sz="800" b="0" i="0" strike="noStrike">
                  <a:solidFill>
                    <a:srgbClr val="000000"/>
                  </a:solidFill>
                  <a:latin typeface="Calibri"/>
                </a:rPr>
                <a:t>M</a:t>
              </a:r>
            </a:p>
            <a:p>
              <a:pPr algn="l" rtl="1">
                <a:defRPr sz="1000"/>
              </a:pPr>
              <a:endParaRPr lang="en-US" sz="800" b="0" i="0" strike="noStrike">
                <a:solidFill>
                  <a:srgbClr val="000000"/>
                </a:solidFill>
                <a:latin typeface="Calibri"/>
              </a:endParaRPr>
            </a:p>
          </p:txBody>
        </p:sp>
        <p:sp>
          <p:nvSpPr>
            <p:cNvPr id="64" name="Rectangle 63"/>
            <p:cNvSpPr>
              <a:spLocks noChangeArrowheads="1"/>
            </p:cNvSpPr>
            <p:nvPr/>
          </p:nvSpPr>
          <p:spPr bwMode="auto">
            <a:xfrm>
              <a:off x="62" y="151"/>
              <a:ext cx="32" cy="64"/>
            </a:xfrm>
            <a:prstGeom prst="rect">
              <a:avLst/>
            </a:prstGeom>
            <a:solidFill>
              <a:schemeClr val="accent6">
                <a:lumMod val="60000"/>
                <a:lumOff val="40000"/>
              </a:schemeClr>
            </a:solidFill>
            <a:ln w="25400" algn="ctr">
              <a:noFill/>
              <a:miter lim="800000"/>
              <a:headEnd/>
              <a:tailEnd/>
            </a:ln>
          </p:spPr>
          <p:txBody>
            <a:bodyPr wrap="square" lIns="0" tIns="45720" rIns="0" bIns="45720" anchor="t" upright="1"/>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l" rtl="1">
                <a:defRPr sz="1000"/>
              </a:pPr>
              <a:r>
                <a:rPr lang="en-US" sz="800" b="0" i="0" strike="noStrike" dirty="0">
                  <a:solidFill>
                    <a:srgbClr val="000000"/>
                  </a:solidFill>
                  <a:latin typeface="Calibri"/>
                </a:rPr>
                <a:t>B</a:t>
              </a:r>
            </a:p>
            <a:p>
              <a:pPr algn="l" rtl="1">
                <a:defRPr sz="1000"/>
              </a:pPr>
              <a:endParaRPr lang="en-US" sz="800" b="0" i="0" strike="noStrike" dirty="0">
                <a:solidFill>
                  <a:srgbClr val="000000"/>
                </a:solidFill>
                <a:latin typeface="Calibri"/>
              </a:endParaRPr>
            </a:p>
          </p:txBody>
        </p:sp>
        <p:sp>
          <p:nvSpPr>
            <p:cNvPr id="65" name="Rectangle 64"/>
            <p:cNvSpPr>
              <a:spLocks noChangeArrowheads="1"/>
            </p:cNvSpPr>
            <p:nvPr/>
          </p:nvSpPr>
          <p:spPr bwMode="auto">
            <a:xfrm>
              <a:off x="144" y="20"/>
              <a:ext cx="32" cy="64"/>
            </a:xfrm>
            <a:prstGeom prst="rect">
              <a:avLst/>
            </a:prstGeom>
            <a:solidFill>
              <a:schemeClr val="accent6">
                <a:lumMod val="60000"/>
                <a:lumOff val="40000"/>
              </a:schemeClr>
            </a:solidFill>
            <a:ln w="25400" algn="ctr">
              <a:noFill/>
              <a:miter lim="800000"/>
              <a:headEnd/>
              <a:tailEnd/>
            </a:ln>
          </p:spPr>
          <p:txBody>
            <a:bodyPr wrap="square" lIns="0" tIns="45720" rIns="0" bIns="45720" anchor="t" upright="1"/>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l" rtl="1">
                <a:defRPr sz="1000"/>
              </a:pPr>
              <a:r>
                <a:rPr lang="en-US" sz="800" b="0" i="0" strike="noStrike" dirty="0">
                  <a:solidFill>
                    <a:srgbClr val="000000"/>
                  </a:solidFill>
                  <a:latin typeface="Calibri"/>
                </a:rPr>
                <a:t>A</a:t>
              </a:r>
            </a:p>
            <a:p>
              <a:pPr algn="l" rtl="1">
                <a:defRPr sz="1000"/>
              </a:pPr>
              <a:endParaRPr lang="en-US" sz="800" b="0" i="0" strike="noStrike" dirty="0">
                <a:solidFill>
                  <a:srgbClr val="000000"/>
                </a:solidFill>
                <a:latin typeface="Calibri"/>
              </a:endParaRPr>
            </a:p>
          </p:txBody>
        </p:sp>
        <p:sp>
          <p:nvSpPr>
            <p:cNvPr id="66" name="Rectangle 65"/>
            <p:cNvSpPr>
              <a:spLocks noChangeArrowheads="1"/>
            </p:cNvSpPr>
            <p:nvPr/>
          </p:nvSpPr>
          <p:spPr bwMode="auto">
            <a:xfrm>
              <a:off x="175" y="101"/>
              <a:ext cx="32" cy="64"/>
            </a:xfrm>
            <a:prstGeom prst="rect">
              <a:avLst/>
            </a:prstGeom>
            <a:solidFill>
              <a:schemeClr val="accent6">
                <a:lumMod val="60000"/>
                <a:lumOff val="40000"/>
              </a:schemeClr>
            </a:solidFill>
            <a:ln w="25400" algn="ctr">
              <a:noFill/>
              <a:miter lim="800000"/>
              <a:headEnd/>
              <a:tailEnd/>
            </a:ln>
          </p:spPr>
          <p:txBody>
            <a:bodyPr wrap="square" lIns="0" tIns="45720" rIns="0" bIns="45720" anchor="t" upright="1"/>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l" rtl="1">
                <a:defRPr sz="1000"/>
              </a:pPr>
              <a:r>
                <a:rPr lang="en-US" sz="800" b="0" i="0" strike="noStrike" dirty="0">
                  <a:solidFill>
                    <a:srgbClr val="000000"/>
                  </a:solidFill>
                  <a:latin typeface="Calibri"/>
                </a:rPr>
                <a:t>d1</a:t>
              </a:r>
            </a:p>
            <a:p>
              <a:pPr algn="l" rtl="1">
                <a:defRPr sz="1000"/>
              </a:pPr>
              <a:endParaRPr lang="en-US" sz="800" b="0" i="0" strike="noStrike" dirty="0">
                <a:solidFill>
                  <a:srgbClr val="000000"/>
                </a:solidFill>
                <a:latin typeface="Calibri"/>
              </a:endParaRPr>
            </a:p>
          </p:txBody>
        </p:sp>
        <p:sp>
          <p:nvSpPr>
            <p:cNvPr id="67" name="Rectangle 66"/>
            <p:cNvSpPr>
              <a:spLocks noChangeArrowheads="1"/>
            </p:cNvSpPr>
            <p:nvPr/>
          </p:nvSpPr>
          <p:spPr bwMode="auto">
            <a:xfrm>
              <a:off x="299" y="20"/>
              <a:ext cx="32" cy="64"/>
            </a:xfrm>
            <a:prstGeom prst="rect">
              <a:avLst/>
            </a:prstGeom>
            <a:solidFill>
              <a:schemeClr val="accent6">
                <a:lumMod val="60000"/>
                <a:lumOff val="40000"/>
              </a:schemeClr>
            </a:solidFill>
            <a:ln w="25400" algn="ctr">
              <a:noFill/>
              <a:miter lim="800000"/>
              <a:headEnd/>
              <a:tailEnd/>
            </a:ln>
          </p:spPr>
          <p:txBody>
            <a:bodyPr wrap="square" lIns="0" tIns="45720" rIns="0" bIns="45720" anchor="t" upright="1"/>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l" rtl="1">
                <a:defRPr sz="1000"/>
              </a:pPr>
              <a:r>
                <a:rPr lang="en-US" sz="800" b="0" i="0" strike="noStrike">
                  <a:solidFill>
                    <a:srgbClr val="000000"/>
                  </a:solidFill>
                  <a:latin typeface="Calibri"/>
                </a:rPr>
                <a:t>C</a:t>
              </a:r>
            </a:p>
            <a:p>
              <a:pPr algn="l" rtl="1">
                <a:defRPr sz="1000"/>
              </a:pPr>
              <a:endParaRPr lang="en-US" sz="800" b="0" i="0" strike="noStrike">
                <a:solidFill>
                  <a:srgbClr val="000000"/>
                </a:solidFill>
                <a:latin typeface="Calibri"/>
              </a:endParaRPr>
            </a:p>
          </p:txBody>
        </p:sp>
        <p:sp>
          <p:nvSpPr>
            <p:cNvPr id="68" name="Rectangle 67"/>
            <p:cNvSpPr>
              <a:spLocks noChangeArrowheads="1"/>
            </p:cNvSpPr>
            <p:nvPr/>
          </p:nvSpPr>
          <p:spPr bwMode="auto">
            <a:xfrm>
              <a:off x="339" y="137"/>
              <a:ext cx="32" cy="64"/>
            </a:xfrm>
            <a:prstGeom prst="rect">
              <a:avLst/>
            </a:prstGeom>
            <a:solidFill>
              <a:schemeClr val="accent6">
                <a:lumMod val="60000"/>
                <a:lumOff val="40000"/>
              </a:schemeClr>
            </a:solidFill>
            <a:ln w="25400" algn="ctr">
              <a:noFill/>
              <a:miter lim="800000"/>
              <a:headEnd/>
              <a:tailEnd/>
            </a:ln>
          </p:spPr>
          <p:txBody>
            <a:bodyPr wrap="square" lIns="0" tIns="45720" rIns="0" bIns="45720" anchor="t" upright="1"/>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l" rtl="1">
                <a:defRPr sz="1000"/>
              </a:pPr>
              <a:r>
                <a:rPr lang="en-US" sz="800" b="0" i="0" strike="noStrike" dirty="0">
                  <a:solidFill>
                    <a:srgbClr val="000000"/>
                  </a:solidFill>
                  <a:latin typeface="Calibri"/>
                </a:rPr>
                <a:t>D</a:t>
              </a:r>
            </a:p>
            <a:p>
              <a:pPr algn="l" rtl="1">
                <a:defRPr sz="1000"/>
              </a:pPr>
              <a:endParaRPr lang="en-US" sz="800" b="0" i="0" strike="noStrike" dirty="0">
                <a:solidFill>
                  <a:srgbClr val="000000"/>
                </a:solidFill>
                <a:latin typeface="Calibri"/>
              </a:endParaRPr>
            </a:p>
          </p:txBody>
        </p:sp>
        <p:sp>
          <p:nvSpPr>
            <p:cNvPr id="69" name="Rectangle 68"/>
            <p:cNvSpPr>
              <a:spLocks noChangeArrowheads="1"/>
            </p:cNvSpPr>
            <p:nvPr/>
          </p:nvSpPr>
          <p:spPr bwMode="auto">
            <a:xfrm>
              <a:off x="433" y="121"/>
              <a:ext cx="32" cy="64"/>
            </a:xfrm>
            <a:prstGeom prst="rect">
              <a:avLst/>
            </a:prstGeom>
            <a:solidFill>
              <a:schemeClr val="accent6">
                <a:lumMod val="60000"/>
                <a:lumOff val="40000"/>
              </a:schemeClr>
            </a:solidFill>
            <a:ln w="25400" algn="ctr">
              <a:noFill/>
              <a:miter lim="800000"/>
              <a:headEnd/>
              <a:tailEnd/>
            </a:ln>
          </p:spPr>
          <p:txBody>
            <a:bodyPr wrap="square" lIns="0" tIns="45720" rIns="0" bIns="45720" anchor="t" upright="1"/>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l" rtl="1">
                <a:defRPr sz="1000"/>
              </a:pPr>
              <a:r>
                <a:rPr lang="en-US" sz="800" b="0" i="0" strike="noStrike" dirty="0">
                  <a:solidFill>
                    <a:srgbClr val="000000"/>
                  </a:solidFill>
                  <a:latin typeface="Calibri"/>
                </a:rPr>
                <a:t>E</a:t>
              </a:r>
            </a:p>
            <a:p>
              <a:pPr algn="l" rtl="1">
                <a:defRPr sz="1000"/>
              </a:pPr>
              <a:endParaRPr lang="en-US" sz="800" b="0" i="0" strike="noStrike" dirty="0">
                <a:solidFill>
                  <a:srgbClr val="000000"/>
                </a:solidFill>
                <a:latin typeface="Calibri"/>
              </a:endParaRPr>
            </a:p>
          </p:txBody>
        </p:sp>
      </p:grpSp>
      <p:graphicFrame>
        <p:nvGraphicFramePr>
          <p:cNvPr id="61" name="Table 60"/>
          <p:cNvGraphicFramePr>
            <a:graphicFrameLocks noGrp="1"/>
          </p:cNvGraphicFramePr>
          <p:nvPr/>
        </p:nvGraphicFramePr>
        <p:xfrm>
          <a:off x="381000" y="2672074"/>
          <a:ext cx="3352800" cy="3728726"/>
        </p:xfrm>
        <a:graphic>
          <a:graphicData uri="http://schemas.openxmlformats.org/drawingml/2006/table">
            <a:tbl>
              <a:tblPr firstRow="1" bandRow="1">
                <a:tableStyleId>{5C22544A-7EE6-4342-B048-85BDC9FD1C3A}</a:tableStyleId>
              </a:tblPr>
              <a:tblGrid>
                <a:gridCol w="1047750"/>
                <a:gridCol w="2305050"/>
              </a:tblGrid>
              <a:tr h="293229">
                <a:tc>
                  <a:txBody>
                    <a:bodyPr/>
                    <a:lstStyle/>
                    <a:p>
                      <a:pPr algn="ctr" fontAlgn="b"/>
                      <a:r>
                        <a:rPr lang="en-US" sz="1400" b="1" i="0" u="none" strike="noStrike" dirty="0">
                          <a:latin typeface="Arial"/>
                        </a:rPr>
                        <a:t>Activity</a:t>
                      </a:r>
                    </a:p>
                  </a:txBody>
                  <a:tcPr marL="0" marR="0" marT="0" marB="0" anchor="b">
                    <a:solidFill>
                      <a:schemeClr val="accent6">
                        <a:lumMod val="50000"/>
                      </a:schemeClr>
                    </a:solidFill>
                  </a:tcPr>
                </a:tc>
                <a:tc>
                  <a:txBody>
                    <a:bodyPr/>
                    <a:lstStyle/>
                    <a:p>
                      <a:pPr algn="ctr" fontAlgn="b"/>
                      <a:r>
                        <a:rPr lang="en-US" sz="1400" b="1" i="0" u="none" strike="noStrike">
                          <a:latin typeface="Arial"/>
                        </a:rPr>
                        <a:t>Description</a:t>
                      </a:r>
                    </a:p>
                  </a:txBody>
                  <a:tcPr marL="0" marR="0" marT="0" marB="0" anchor="b">
                    <a:solidFill>
                      <a:schemeClr val="accent6">
                        <a:lumMod val="50000"/>
                      </a:schemeClr>
                    </a:solidFill>
                  </a:tcPr>
                </a:tc>
              </a:tr>
              <a:tr h="264269">
                <a:tc>
                  <a:txBody>
                    <a:bodyPr/>
                    <a:lstStyle/>
                    <a:p>
                      <a:pPr algn="ctr" fontAlgn="b"/>
                      <a:r>
                        <a:rPr lang="en-US" sz="1400" b="0" i="0" u="none" strike="noStrike" dirty="0">
                          <a:latin typeface="Arial"/>
                        </a:rPr>
                        <a:t>A</a:t>
                      </a:r>
                    </a:p>
                  </a:txBody>
                  <a:tcPr marL="0" marR="0" marT="0" marB="0" anchor="b">
                    <a:solidFill>
                      <a:schemeClr val="accent6"/>
                    </a:solidFill>
                  </a:tcPr>
                </a:tc>
                <a:tc>
                  <a:txBody>
                    <a:bodyPr/>
                    <a:lstStyle/>
                    <a:p>
                      <a:pPr algn="ctr" fontAlgn="b"/>
                      <a:r>
                        <a:rPr lang="en-US" sz="1400" b="0" i="0" u="none" strike="noStrike" dirty="0">
                          <a:latin typeface="Arial"/>
                        </a:rPr>
                        <a:t>Get quote from supplier</a:t>
                      </a:r>
                    </a:p>
                  </a:txBody>
                  <a:tcPr marL="0" marR="0" marT="0" marB="0" anchor="b">
                    <a:solidFill>
                      <a:schemeClr val="accent6"/>
                    </a:solidFill>
                  </a:tcPr>
                </a:tc>
              </a:tr>
              <a:tr h="264269">
                <a:tc>
                  <a:txBody>
                    <a:bodyPr/>
                    <a:lstStyle/>
                    <a:p>
                      <a:pPr algn="ctr" fontAlgn="b"/>
                      <a:r>
                        <a:rPr lang="en-US" sz="1400" b="0" i="0" u="none" strike="noStrike" dirty="0">
                          <a:latin typeface="Arial"/>
                        </a:rPr>
                        <a:t>B</a:t>
                      </a:r>
                    </a:p>
                  </a:txBody>
                  <a:tcPr marL="0" marR="0" marT="0" marB="0" anchor="b">
                    <a:solidFill>
                      <a:schemeClr val="accent6"/>
                    </a:solidFill>
                  </a:tcPr>
                </a:tc>
                <a:tc>
                  <a:txBody>
                    <a:bodyPr/>
                    <a:lstStyle/>
                    <a:p>
                      <a:pPr algn="ctr" fontAlgn="b"/>
                      <a:r>
                        <a:rPr lang="en-US" sz="1400" b="0" i="0" u="none" strike="noStrike" dirty="0">
                          <a:latin typeface="Arial"/>
                        </a:rPr>
                        <a:t>Prepare site</a:t>
                      </a:r>
                    </a:p>
                  </a:txBody>
                  <a:tcPr marL="0" marR="0" marT="0" marB="0" anchor="b">
                    <a:solidFill>
                      <a:schemeClr val="accent6"/>
                    </a:solidFill>
                  </a:tcPr>
                </a:tc>
              </a:tr>
              <a:tr h="264269">
                <a:tc>
                  <a:txBody>
                    <a:bodyPr/>
                    <a:lstStyle/>
                    <a:p>
                      <a:pPr algn="ctr" fontAlgn="b"/>
                      <a:r>
                        <a:rPr lang="en-US" sz="1400" b="0" i="0" u="none" strike="noStrike">
                          <a:latin typeface="Arial"/>
                        </a:rPr>
                        <a:t>C</a:t>
                      </a:r>
                    </a:p>
                  </a:txBody>
                  <a:tcPr marL="0" marR="0" marT="0" marB="0" anchor="b">
                    <a:solidFill>
                      <a:schemeClr val="accent6"/>
                    </a:solidFill>
                  </a:tcPr>
                </a:tc>
                <a:tc>
                  <a:txBody>
                    <a:bodyPr/>
                    <a:lstStyle/>
                    <a:p>
                      <a:pPr algn="ctr" fontAlgn="b"/>
                      <a:r>
                        <a:rPr lang="en-US" sz="1400" b="0" i="0" u="none" strike="noStrike" dirty="0">
                          <a:latin typeface="Arial"/>
                        </a:rPr>
                        <a:t>Build foundation</a:t>
                      </a:r>
                    </a:p>
                  </a:txBody>
                  <a:tcPr marL="0" marR="0" marT="0" marB="0" anchor="b">
                    <a:solidFill>
                      <a:schemeClr val="accent6"/>
                    </a:solidFill>
                  </a:tcPr>
                </a:tc>
              </a:tr>
              <a:tr h="264269">
                <a:tc>
                  <a:txBody>
                    <a:bodyPr/>
                    <a:lstStyle/>
                    <a:p>
                      <a:pPr algn="ctr" fontAlgn="b"/>
                      <a:r>
                        <a:rPr lang="en-US" sz="1400" b="0" i="0" u="none" strike="noStrike">
                          <a:latin typeface="Arial"/>
                        </a:rPr>
                        <a:t>D</a:t>
                      </a:r>
                    </a:p>
                  </a:txBody>
                  <a:tcPr marL="0" marR="0" marT="0" marB="0" anchor="b">
                    <a:solidFill>
                      <a:schemeClr val="accent6"/>
                    </a:solidFill>
                  </a:tcPr>
                </a:tc>
                <a:tc>
                  <a:txBody>
                    <a:bodyPr/>
                    <a:lstStyle/>
                    <a:p>
                      <a:pPr algn="ctr" fontAlgn="b"/>
                      <a:r>
                        <a:rPr lang="en-US" sz="1400" b="0" i="0" u="none" strike="noStrike" dirty="0">
                          <a:latin typeface="Arial"/>
                        </a:rPr>
                        <a:t>Build walls and ceilings</a:t>
                      </a:r>
                    </a:p>
                  </a:txBody>
                  <a:tcPr marL="0" marR="0" marT="0" marB="0" anchor="b">
                    <a:solidFill>
                      <a:schemeClr val="accent6"/>
                    </a:solidFill>
                  </a:tcPr>
                </a:tc>
              </a:tr>
              <a:tr h="264269">
                <a:tc>
                  <a:txBody>
                    <a:bodyPr/>
                    <a:lstStyle/>
                    <a:p>
                      <a:pPr algn="ctr" fontAlgn="b"/>
                      <a:r>
                        <a:rPr lang="en-US" sz="1400" b="0" i="0" u="none" strike="noStrike">
                          <a:latin typeface="Arial"/>
                        </a:rPr>
                        <a:t>E</a:t>
                      </a:r>
                    </a:p>
                  </a:txBody>
                  <a:tcPr marL="0" marR="0" marT="0" marB="0" anchor="b">
                    <a:solidFill>
                      <a:schemeClr val="accent6"/>
                    </a:solidFill>
                  </a:tcPr>
                </a:tc>
                <a:tc>
                  <a:txBody>
                    <a:bodyPr/>
                    <a:lstStyle/>
                    <a:p>
                      <a:pPr algn="ctr" fontAlgn="b"/>
                      <a:r>
                        <a:rPr lang="en-US" sz="1400" b="0" i="0" u="none" strike="noStrike" dirty="0">
                          <a:latin typeface="Arial"/>
                        </a:rPr>
                        <a:t>Build roof</a:t>
                      </a:r>
                    </a:p>
                  </a:txBody>
                  <a:tcPr marL="0" marR="0" marT="0" marB="0" anchor="b">
                    <a:solidFill>
                      <a:schemeClr val="accent6"/>
                    </a:solidFill>
                  </a:tcPr>
                </a:tc>
              </a:tr>
              <a:tr h="264269">
                <a:tc>
                  <a:txBody>
                    <a:bodyPr/>
                    <a:lstStyle/>
                    <a:p>
                      <a:pPr algn="ctr" fontAlgn="b"/>
                      <a:r>
                        <a:rPr lang="en-US" sz="1400" b="0" i="0" u="none" strike="noStrike">
                          <a:latin typeface="Arial"/>
                        </a:rPr>
                        <a:t>F</a:t>
                      </a:r>
                    </a:p>
                  </a:txBody>
                  <a:tcPr marL="0" marR="0" marT="0" marB="0" anchor="b">
                    <a:solidFill>
                      <a:schemeClr val="accent6"/>
                    </a:solidFill>
                  </a:tcPr>
                </a:tc>
                <a:tc>
                  <a:txBody>
                    <a:bodyPr/>
                    <a:lstStyle/>
                    <a:p>
                      <a:pPr algn="ctr" fontAlgn="b"/>
                      <a:r>
                        <a:rPr lang="en-US" sz="1400" b="0" i="0" u="none" strike="noStrike" dirty="0">
                          <a:latin typeface="Arial"/>
                        </a:rPr>
                        <a:t>Plumbing</a:t>
                      </a:r>
                    </a:p>
                  </a:txBody>
                  <a:tcPr marL="0" marR="0" marT="0" marB="0" anchor="b">
                    <a:solidFill>
                      <a:schemeClr val="accent6"/>
                    </a:solidFill>
                  </a:tcPr>
                </a:tc>
              </a:tr>
              <a:tr h="264269">
                <a:tc>
                  <a:txBody>
                    <a:bodyPr/>
                    <a:lstStyle/>
                    <a:p>
                      <a:pPr algn="ctr" fontAlgn="b"/>
                      <a:r>
                        <a:rPr lang="en-US" sz="1400" b="0" i="0" u="none" strike="noStrike">
                          <a:latin typeface="Arial"/>
                        </a:rPr>
                        <a:t>G</a:t>
                      </a:r>
                    </a:p>
                  </a:txBody>
                  <a:tcPr marL="0" marR="0" marT="0" marB="0" anchor="b">
                    <a:solidFill>
                      <a:schemeClr val="accent6"/>
                    </a:solidFill>
                  </a:tcPr>
                </a:tc>
                <a:tc>
                  <a:txBody>
                    <a:bodyPr/>
                    <a:lstStyle/>
                    <a:p>
                      <a:pPr algn="ctr" fontAlgn="b"/>
                      <a:r>
                        <a:rPr lang="en-US" sz="1400" b="0" i="0" u="none" strike="noStrike" dirty="0">
                          <a:latin typeface="Arial"/>
                        </a:rPr>
                        <a:t>Electrical cabling</a:t>
                      </a:r>
                    </a:p>
                  </a:txBody>
                  <a:tcPr marL="0" marR="0" marT="0" marB="0" anchor="b">
                    <a:solidFill>
                      <a:schemeClr val="accent6"/>
                    </a:solidFill>
                  </a:tcPr>
                </a:tc>
              </a:tr>
              <a:tr h="264269">
                <a:tc>
                  <a:txBody>
                    <a:bodyPr/>
                    <a:lstStyle/>
                    <a:p>
                      <a:pPr algn="ctr" fontAlgn="b"/>
                      <a:r>
                        <a:rPr lang="en-US" sz="1400" b="0" i="0" u="none" strike="noStrike">
                          <a:latin typeface="Arial"/>
                        </a:rPr>
                        <a:t>H</a:t>
                      </a:r>
                    </a:p>
                  </a:txBody>
                  <a:tcPr marL="0" marR="0" marT="0" marB="0" anchor="b">
                    <a:solidFill>
                      <a:schemeClr val="accent6"/>
                    </a:solidFill>
                  </a:tcPr>
                </a:tc>
                <a:tc>
                  <a:txBody>
                    <a:bodyPr/>
                    <a:lstStyle/>
                    <a:p>
                      <a:pPr algn="ctr" fontAlgn="b"/>
                      <a:r>
                        <a:rPr lang="en-US" sz="1400" b="0" i="0" u="none" strike="noStrike" dirty="0">
                          <a:latin typeface="Arial"/>
                        </a:rPr>
                        <a:t>Install Floors</a:t>
                      </a:r>
                    </a:p>
                  </a:txBody>
                  <a:tcPr marL="0" marR="0" marT="0" marB="0" anchor="b">
                    <a:solidFill>
                      <a:schemeClr val="accent6"/>
                    </a:solidFill>
                  </a:tcPr>
                </a:tc>
              </a:tr>
              <a:tr h="264269">
                <a:tc>
                  <a:txBody>
                    <a:bodyPr/>
                    <a:lstStyle/>
                    <a:p>
                      <a:pPr algn="ctr" fontAlgn="b"/>
                      <a:r>
                        <a:rPr lang="en-US" sz="1400" b="0" i="0" u="none" strike="noStrike">
                          <a:latin typeface="Arial"/>
                        </a:rPr>
                        <a:t>I</a:t>
                      </a:r>
                    </a:p>
                  </a:txBody>
                  <a:tcPr marL="0" marR="0" marT="0" marB="0" anchor="b">
                    <a:solidFill>
                      <a:schemeClr val="accent6"/>
                    </a:solidFill>
                  </a:tcPr>
                </a:tc>
                <a:tc>
                  <a:txBody>
                    <a:bodyPr/>
                    <a:lstStyle/>
                    <a:p>
                      <a:pPr algn="ctr" fontAlgn="b"/>
                      <a:r>
                        <a:rPr lang="en-US" sz="1400" b="0" i="0" u="none" strike="noStrike" dirty="0">
                          <a:latin typeface="Arial"/>
                        </a:rPr>
                        <a:t>Put in windows</a:t>
                      </a:r>
                    </a:p>
                  </a:txBody>
                  <a:tcPr marL="0" marR="0" marT="0" marB="0" anchor="b">
                    <a:solidFill>
                      <a:schemeClr val="accent6"/>
                    </a:solidFill>
                  </a:tcPr>
                </a:tc>
              </a:tr>
              <a:tr h="264269">
                <a:tc>
                  <a:txBody>
                    <a:bodyPr/>
                    <a:lstStyle/>
                    <a:p>
                      <a:pPr algn="ctr" fontAlgn="b"/>
                      <a:r>
                        <a:rPr lang="en-US" sz="1400" b="0" i="0" u="none" strike="noStrike">
                          <a:latin typeface="Arial"/>
                        </a:rPr>
                        <a:t>J</a:t>
                      </a:r>
                    </a:p>
                  </a:txBody>
                  <a:tcPr marL="0" marR="0" marT="0" marB="0" anchor="b">
                    <a:solidFill>
                      <a:schemeClr val="accent6"/>
                    </a:solidFill>
                  </a:tcPr>
                </a:tc>
                <a:tc>
                  <a:txBody>
                    <a:bodyPr/>
                    <a:lstStyle/>
                    <a:p>
                      <a:pPr algn="ctr" fontAlgn="b"/>
                      <a:r>
                        <a:rPr lang="en-US" sz="1400" b="0" i="0" u="none" strike="noStrike" dirty="0">
                          <a:latin typeface="Arial"/>
                        </a:rPr>
                        <a:t>Install Machines</a:t>
                      </a:r>
                    </a:p>
                  </a:txBody>
                  <a:tcPr marL="0" marR="0" marT="0" marB="0" anchor="b">
                    <a:solidFill>
                      <a:schemeClr val="accent6"/>
                    </a:solidFill>
                  </a:tcPr>
                </a:tc>
              </a:tr>
              <a:tr h="264269">
                <a:tc>
                  <a:txBody>
                    <a:bodyPr/>
                    <a:lstStyle/>
                    <a:p>
                      <a:pPr algn="ctr" fontAlgn="b"/>
                      <a:r>
                        <a:rPr lang="en-US" sz="1400" b="0" i="0" u="none" strike="noStrike">
                          <a:latin typeface="Arial"/>
                        </a:rPr>
                        <a:t>K</a:t>
                      </a:r>
                    </a:p>
                  </a:txBody>
                  <a:tcPr marL="0" marR="0" marT="0" marB="0" anchor="b">
                    <a:solidFill>
                      <a:schemeClr val="accent6"/>
                    </a:solidFill>
                  </a:tcPr>
                </a:tc>
                <a:tc>
                  <a:txBody>
                    <a:bodyPr/>
                    <a:lstStyle/>
                    <a:p>
                      <a:pPr algn="ctr" fontAlgn="b"/>
                      <a:r>
                        <a:rPr lang="en-US" sz="1400" b="0" i="0" u="none" strike="noStrike" dirty="0">
                          <a:latin typeface="Arial"/>
                        </a:rPr>
                        <a:t>Put on siding</a:t>
                      </a:r>
                    </a:p>
                  </a:txBody>
                  <a:tcPr marL="0" marR="0" marT="0" marB="0" anchor="b">
                    <a:solidFill>
                      <a:schemeClr val="accent6"/>
                    </a:solidFill>
                  </a:tcPr>
                </a:tc>
              </a:tr>
              <a:tr h="264269">
                <a:tc>
                  <a:txBody>
                    <a:bodyPr/>
                    <a:lstStyle/>
                    <a:p>
                      <a:pPr algn="ctr" fontAlgn="b"/>
                      <a:r>
                        <a:rPr lang="en-US" sz="1400" b="0" i="0" u="none" strike="noStrike">
                          <a:latin typeface="Arial"/>
                        </a:rPr>
                        <a:t>L</a:t>
                      </a:r>
                    </a:p>
                  </a:txBody>
                  <a:tcPr marL="0" marR="0" marT="0" marB="0" anchor="b">
                    <a:solidFill>
                      <a:schemeClr val="accent6"/>
                    </a:solidFill>
                  </a:tcPr>
                </a:tc>
                <a:tc>
                  <a:txBody>
                    <a:bodyPr/>
                    <a:lstStyle/>
                    <a:p>
                      <a:pPr algn="ctr" fontAlgn="b"/>
                      <a:r>
                        <a:rPr lang="en-US" sz="1400" b="0" i="0" u="none" strike="noStrike" dirty="0">
                          <a:latin typeface="Arial"/>
                        </a:rPr>
                        <a:t>Landscape</a:t>
                      </a:r>
                    </a:p>
                  </a:txBody>
                  <a:tcPr marL="0" marR="0" marT="0" marB="0" anchor="b">
                    <a:solidFill>
                      <a:schemeClr val="accent6"/>
                    </a:solidFill>
                  </a:tcPr>
                </a:tc>
              </a:tr>
              <a:tr h="264269">
                <a:tc>
                  <a:txBody>
                    <a:bodyPr/>
                    <a:lstStyle/>
                    <a:p>
                      <a:pPr algn="ctr" fontAlgn="b"/>
                      <a:r>
                        <a:rPr lang="en-US" sz="1400" b="0" i="0" u="none" strike="noStrike">
                          <a:latin typeface="Arial"/>
                        </a:rPr>
                        <a:t>M</a:t>
                      </a:r>
                    </a:p>
                  </a:txBody>
                  <a:tcPr marL="0" marR="0" marT="0" marB="0" anchor="b">
                    <a:solidFill>
                      <a:schemeClr val="accent6"/>
                    </a:solidFill>
                  </a:tcPr>
                </a:tc>
                <a:tc>
                  <a:txBody>
                    <a:bodyPr/>
                    <a:lstStyle/>
                    <a:p>
                      <a:pPr algn="ctr" fontAlgn="b"/>
                      <a:r>
                        <a:rPr lang="en-US" sz="1400" b="0" i="0" u="none" strike="noStrike" dirty="0">
                          <a:latin typeface="Arial"/>
                        </a:rPr>
                        <a:t>Paint factory</a:t>
                      </a:r>
                    </a:p>
                  </a:txBody>
                  <a:tcPr marL="0" marR="0" marT="0" marB="0" anchor="b">
                    <a:solidFill>
                      <a:schemeClr val="accent6"/>
                    </a:solidFill>
                  </a:tcPr>
                </a:tc>
              </a:tr>
            </a:tbl>
          </a:graphicData>
        </a:graphic>
      </p:graphicFrame>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smtClean="0"/>
              <a:t>Probability Distribution</a:t>
            </a:r>
            <a:endParaRPr lang="en-US" dirty="0"/>
          </a:p>
        </p:txBody>
      </p:sp>
      <p:sp>
        <p:nvSpPr>
          <p:cNvPr id="9" name="Content Placeholder 7"/>
          <p:cNvSpPr>
            <a:spLocks noGrp="1"/>
          </p:cNvSpPr>
          <p:nvPr>
            <p:ph idx="1"/>
          </p:nvPr>
        </p:nvSpPr>
        <p:spPr>
          <a:xfrm>
            <a:off x="304800" y="1600200"/>
            <a:ext cx="8610600" cy="5029200"/>
          </a:xfrm>
        </p:spPr>
        <p:txBody>
          <a:bodyPr>
            <a:normAutofit/>
          </a:bodyPr>
          <a:lstStyle/>
          <a:p>
            <a:r>
              <a:rPr lang="en-US" sz="2400" dirty="0" smtClean="0"/>
              <a:t>Fit probability distribution to beer date</a:t>
            </a:r>
          </a:p>
        </p:txBody>
      </p:sp>
      <p:pic>
        <p:nvPicPr>
          <p:cNvPr id="1026" name="Picture 2"/>
          <p:cNvPicPr>
            <a:picLocks noChangeAspect="1" noChangeArrowheads="1"/>
          </p:cNvPicPr>
          <p:nvPr/>
        </p:nvPicPr>
        <p:blipFill>
          <a:blip r:embed="rId3" cstate="print"/>
          <a:srcRect/>
          <a:stretch>
            <a:fillRect/>
          </a:stretch>
        </p:blipFill>
        <p:spPr bwMode="auto">
          <a:xfrm>
            <a:off x="204720" y="2209800"/>
            <a:ext cx="8790214" cy="2895600"/>
          </a:xfrm>
          <a:prstGeom prst="rect">
            <a:avLst/>
          </a:prstGeom>
          <a:noFill/>
          <a:ln w="9525">
            <a:noFill/>
            <a:miter lim="800000"/>
            <a:headEnd/>
            <a:tailEnd/>
          </a:ln>
        </p:spPr>
      </p:pic>
      <p:sp>
        <p:nvSpPr>
          <p:cNvPr id="54" name="Rectangle 53"/>
          <p:cNvSpPr/>
          <p:nvPr/>
        </p:nvSpPr>
        <p:spPr>
          <a:xfrm>
            <a:off x="245664" y="5486400"/>
            <a:ext cx="8763000" cy="830997"/>
          </a:xfrm>
          <a:prstGeom prst="rect">
            <a:avLst/>
          </a:prstGeom>
        </p:spPr>
        <p:txBody>
          <a:bodyPr wrap="square">
            <a:spAutoFit/>
          </a:bodyPr>
          <a:lstStyle/>
          <a:p>
            <a:pPr algn="ctr">
              <a:buNone/>
            </a:pPr>
            <a:r>
              <a:rPr lang="en-US" sz="2400" b="1" dirty="0" smtClean="0"/>
              <a:t>Chose Logistic fit for assumption parameters </a:t>
            </a:r>
          </a:p>
          <a:p>
            <a:pPr algn="ctr">
              <a:buNone/>
            </a:pPr>
            <a:r>
              <a:rPr lang="en-US" sz="2400" b="1" dirty="0" smtClean="0"/>
              <a:t>since it had the best Darling and K-S value</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smtClean="0"/>
              <a:t>Logistic Distribution</a:t>
            </a:r>
            <a:endParaRPr lang="en-US" dirty="0"/>
          </a:p>
        </p:txBody>
      </p:sp>
      <p:sp>
        <p:nvSpPr>
          <p:cNvPr id="9" name="Content Placeholder 7"/>
          <p:cNvSpPr>
            <a:spLocks noGrp="1"/>
          </p:cNvSpPr>
          <p:nvPr>
            <p:ph idx="1"/>
          </p:nvPr>
        </p:nvSpPr>
        <p:spPr>
          <a:xfrm>
            <a:off x="304800" y="1600200"/>
            <a:ext cx="8610600" cy="5029200"/>
          </a:xfrm>
        </p:spPr>
        <p:txBody>
          <a:bodyPr>
            <a:normAutofit/>
          </a:bodyPr>
          <a:lstStyle/>
          <a:p>
            <a:r>
              <a:rPr lang="en-US" sz="2400" dirty="0" smtClean="0"/>
              <a:t>Distribution for beer demand in November and December with mean of 5020 and  scale of 144</a:t>
            </a:r>
          </a:p>
        </p:txBody>
      </p:sp>
      <p:pic>
        <p:nvPicPr>
          <p:cNvPr id="2050" name="Picture 2"/>
          <p:cNvPicPr>
            <a:picLocks noChangeAspect="1" noChangeArrowheads="1"/>
          </p:cNvPicPr>
          <p:nvPr/>
        </p:nvPicPr>
        <p:blipFill>
          <a:blip r:embed="rId3" cstate="print"/>
          <a:srcRect/>
          <a:stretch>
            <a:fillRect/>
          </a:stretch>
        </p:blipFill>
        <p:spPr bwMode="auto">
          <a:xfrm>
            <a:off x="1447800" y="2578099"/>
            <a:ext cx="6153150" cy="413193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smtClean="0"/>
              <a:t>Triangular Distribution</a:t>
            </a:r>
            <a:endParaRPr lang="en-US" dirty="0"/>
          </a:p>
        </p:txBody>
      </p:sp>
      <p:sp>
        <p:nvSpPr>
          <p:cNvPr id="9" name="Content Placeholder 7"/>
          <p:cNvSpPr>
            <a:spLocks noGrp="1"/>
          </p:cNvSpPr>
          <p:nvPr>
            <p:ph idx="1"/>
          </p:nvPr>
        </p:nvSpPr>
        <p:spPr>
          <a:xfrm>
            <a:off x="304800" y="1600200"/>
            <a:ext cx="8610600" cy="5029200"/>
          </a:xfrm>
        </p:spPr>
        <p:txBody>
          <a:bodyPr>
            <a:normAutofit/>
          </a:bodyPr>
          <a:lstStyle/>
          <a:p>
            <a:r>
              <a:rPr lang="en-US" sz="2200" dirty="0" smtClean="0"/>
              <a:t>Define probability distribution for each task for each contractor</a:t>
            </a:r>
          </a:p>
          <a:p>
            <a:pPr lvl="1"/>
            <a:r>
              <a:rPr lang="en-US" sz="1800" dirty="0" smtClean="0"/>
              <a:t>Minimum = Best Case</a:t>
            </a:r>
          </a:p>
          <a:p>
            <a:pPr lvl="1"/>
            <a:r>
              <a:rPr lang="en-US" sz="1800" dirty="0" smtClean="0"/>
              <a:t>Likeliest = Base Case </a:t>
            </a:r>
          </a:p>
          <a:p>
            <a:pPr lvl="1"/>
            <a:r>
              <a:rPr lang="en-US" sz="1800" dirty="0" smtClean="0"/>
              <a:t>Maximum = Worst Case</a:t>
            </a:r>
          </a:p>
          <a:p>
            <a:pPr lvl="1"/>
            <a:endParaRPr lang="en-US" sz="1800" dirty="0" smtClean="0"/>
          </a:p>
        </p:txBody>
      </p:sp>
      <p:pic>
        <p:nvPicPr>
          <p:cNvPr id="3074" name="Picture 2"/>
          <p:cNvPicPr>
            <a:picLocks noChangeAspect="1" noChangeArrowheads="1"/>
          </p:cNvPicPr>
          <p:nvPr/>
        </p:nvPicPr>
        <p:blipFill>
          <a:blip r:embed="rId3" cstate="print"/>
          <a:srcRect/>
          <a:stretch>
            <a:fillRect/>
          </a:stretch>
        </p:blipFill>
        <p:spPr bwMode="auto">
          <a:xfrm>
            <a:off x="1981200" y="3034352"/>
            <a:ext cx="5562600" cy="373537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smtClean="0"/>
              <a:t>Define Forecast</a:t>
            </a:r>
            <a:endParaRPr lang="en-US" dirty="0"/>
          </a:p>
        </p:txBody>
      </p:sp>
      <p:sp>
        <p:nvSpPr>
          <p:cNvPr id="9" name="Content Placeholder 7"/>
          <p:cNvSpPr>
            <a:spLocks noGrp="1"/>
          </p:cNvSpPr>
          <p:nvPr>
            <p:ph idx="1"/>
          </p:nvPr>
        </p:nvSpPr>
        <p:spPr>
          <a:xfrm>
            <a:off x="304800" y="1600200"/>
            <a:ext cx="8610600" cy="838200"/>
          </a:xfrm>
        </p:spPr>
        <p:txBody>
          <a:bodyPr>
            <a:normAutofit/>
          </a:bodyPr>
          <a:lstStyle/>
          <a:p>
            <a:r>
              <a:rPr lang="en-US" sz="2200" dirty="0" smtClean="0"/>
              <a:t>Forecast for the total cost of choosing each contractor</a:t>
            </a:r>
          </a:p>
        </p:txBody>
      </p:sp>
      <p:pic>
        <p:nvPicPr>
          <p:cNvPr id="4099" name="Picture 3"/>
          <p:cNvPicPr>
            <a:picLocks noChangeAspect="1" noChangeArrowheads="1"/>
          </p:cNvPicPr>
          <p:nvPr/>
        </p:nvPicPr>
        <p:blipFill>
          <a:blip r:embed="rId3" cstate="print"/>
          <a:srcRect/>
          <a:stretch>
            <a:fillRect/>
          </a:stretch>
        </p:blipFill>
        <p:spPr bwMode="auto">
          <a:xfrm>
            <a:off x="1219200" y="2286000"/>
            <a:ext cx="6658968" cy="206389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Juran Flags pic.png.jpg"/>
          <p:cNvPicPr>
            <a:picLocks noChangeAspect="1"/>
          </p:cNvPicPr>
          <p:nvPr/>
        </p:nvPicPr>
        <p:blipFill>
          <a:blip r:embed="rId3" cstate="print">
            <a:clrChange>
              <a:clrFrom>
                <a:srgbClr val="FFFFFF"/>
              </a:clrFrom>
              <a:clrTo>
                <a:srgbClr val="FFFFFF">
                  <a:alpha val="0"/>
                </a:srgbClr>
              </a:clrTo>
            </a:clrChange>
          </a:blip>
          <a:stretch>
            <a:fillRect/>
          </a:stretch>
        </p:blipFill>
        <p:spPr>
          <a:xfrm>
            <a:off x="918237" y="1752600"/>
            <a:ext cx="7303008" cy="3334512"/>
          </a:xfrm>
          <a:prstGeom prst="rect">
            <a:avLst/>
          </a:prstGeom>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smtClean="0"/>
              <a:t>Output</a:t>
            </a:r>
            <a:endParaRPr lang="en-US" dirty="0"/>
          </a:p>
        </p:txBody>
      </p:sp>
      <p:graphicFrame>
        <p:nvGraphicFramePr>
          <p:cNvPr id="10" name="Content Placeholder 9"/>
          <p:cNvGraphicFramePr>
            <a:graphicFrameLocks noGrp="1"/>
          </p:cNvGraphicFramePr>
          <p:nvPr>
            <p:ph idx="1"/>
          </p:nvPr>
        </p:nvGraphicFramePr>
        <p:xfrm>
          <a:off x="914400" y="1905000"/>
          <a:ext cx="7239000" cy="4505238"/>
        </p:xfrm>
        <a:graphic>
          <a:graphicData uri="http://schemas.openxmlformats.org/drawingml/2006/table">
            <a:tbl>
              <a:tblPr firstRow="1" bandRow="1">
                <a:tableStyleId>{5C22544A-7EE6-4342-B048-85BDC9FD1C3A}</a:tableStyleId>
              </a:tblPr>
              <a:tblGrid>
                <a:gridCol w="1809750"/>
                <a:gridCol w="1809750"/>
                <a:gridCol w="1809750"/>
                <a:gridCol w="1809750"/>
              </a:tblGrid>
              <a:tr h="533400">
                <a:tc>
                  <a:txBody>
                    <a:bodyPr/>
                    <a:lstStyle/>
                    <a:p>
                      <a:pPr algn="ctr" fontAlgn="b"/>
                      <a:r>
                        <a:rPr lang="en-US" sz="1600" b="1" i="0" u="none" strike="noStrike" dirty="0" smtClean="0">
                          <a:solidFill>
                            <a:schemeClr val="tx1"/>
                          </a:solidFill>
                          <a:latin typeface="+mn-lt"/>
                        </a:rPr>
                        <a:t>Statistics</a:t>
                      </a:r>
                      <a:endParaRPr lang="en-US" sz="1600" b="1" i="0" u="none" strike="noStrike" dirty="0">
                        <a:solidFill>
                          <a:schemeClr val="tx1"/>
                        </a:solidFill>
                        <a:latin typeface="+mn-lt"/>
                      </a:endParaRPr>
                    </a:p>
                  </a:txBody>
                  <a:tcPr marL="0" marR="0" marT="0" marB="0" anchor="b">
                    <a:solidFill>
                      <a:schemeClr val="accent6">
                        <a:lumMod val="50000"/>
                      </a:schemeClr>
                    </a:solidFill>
                  </a:tcPr>
                </a:tc>
                <a:tc>
                  <a:txBody>
                    <a:bodyPr/>
                    <a:lstStyle/>
                    <a:p>
                      <a:pPr algn="ctr" fontAlgn="b"/>
                      <a:r>
                        <a:rPr lang="en-US" sz="1600" b="1" i="0" u="none" strike="noStrike" dirty="0">
                          <a:solidFill>
                            <a:schemeClr val="tx1"/>
                          </a:solidFill>
                          <a:latin typeface="+mn-lt"/>
                        </a:rPr>
                        <a:t>Contractor A</a:t>
                      </a:r>
                    </a:p>
                  </a:txBody>
                  <a:tcPr marL="0" marR="0" marT="0" marB="0" anchor="b">
                    <a:solidFill>
                      <a:schemeClr val="accent6">
                        <a:lumMod val="50000"/>
                      </a:schemeClr>
                    </a:solidFill>
                  </a:tcPr>
                </a:tc>
                <a:tc>
                  <a:txBody>
                    <a:bodyPr/>
                    <a:lstStyle/>
                    <a:p>
                      <a:pPr algn="ctr" fontAlgn="b"/>
                      <a:r>
                        <a:rPr lang="en-US" sz="1600" b="1" i="0" u="none" strike="noStrike" dirty="0">
                          <a:solidFill>
                            <a:schemeClr val="tx1"/>
                          </a:solidFill>
                          <a:latin typeface="+mn-lt"/>
                        </a:rPr>
                        <a:t>Contractor B</a:t>
                      </a:r>
                    </a:p>
                  </a:txBody>
                  <a:tcPr marL="0" marR="0" marT="0" marB="0" anchor="b">
                    <a:solidFill>
                      <a:schemeClr val="accent6">
                        <a:lumMod val="50000"/>
                      </a:schemeClr>
                    </a:solidFill>
                  </a:tcPr>
                </a:tc>
                <a:tc>
                  <a:txBody>
                    <a:bodyPr/>
                    <a:lstStyle/>
                    <a:p>
                      <a:pPr algn="ctr" fontAlgn="b"/>
                      <a:r>
                        <a:rPr lang="en-US" sz="1600" b="1" i="0" u="none" strike="noStrike" dirty="0">
                          <a:solidFill>
                            <a:schemeClr val="tx1"/>
                          </a:solidFill>
                          <a:latin typeface="+mn-lt"/>
                        </a:rPr>
                        <a:t>Contractor C</a:t>
                      </a:r>
                    </a:p>
                  </a:txBody>
                  <a:tcPr marL="0" marR="0" marT="0" marB="0" anchor="b">
                    <a:solidFill>
                      <a:schemeClr val="accent6">
                        <a:lumMod val="50000"/>
                      </a:schemeClr>
                    </a:solidFill>
                  </a:tcPr>
                </a:tc>
              </a:tr>
              <a:tr h="305526">
                <a:tc>
                  <a:txBody>
                    <a:bodyPr/>
                    <a:lstStyle/>
                    <a:p>
                      <a:pPr algn="ctr" fontAlgn="b"/>
                      <a:r>
                        <a:rPr lang="en-US" sz="1600" b="1" i="0" u="none" strike="noStrike" dirty="0">
                          <a:latin typeface="+mn-lt"/>
                        </a:rPr>
                        <a:t>Trials</a:t>
                      </a:r>
                    </a:p>
                  </a:txBody>
                  <a:tcPr marL="0" marR="0" marT="0" marB="0" anchor="b">
                    <a:solidFill>
                      <a:schemeClr val="accent6">
                        <a:lumMod val="60000"/>
                        <a:lumOff val="40000"/>
                      </a:schemeClr>
                    </a:solidFill>
                  </a:tcPr>
                </a:tc>
                <a:tc>
                  <a:txBody>
                    <a:bodyPr/>
                    <a:lstStyle/>
                    <a:p>
                      <a:pPr algn="ctr" fontAlgn="b"/>
                      <a:r>
                        <a:rPr lang="en-US" sz="1600" b="0" i="0" u="none" strike="noStrike" dirty="0">
                          <a:latin typeface="+mn-lt"/>
                        </a:rPr>
                        <a:t>10000</a:t>
                      </a:r>
                    </a:p>
                  </a:txBody>
                  <a:tcPr marL="0" marR="0" marT="0" marB="0" anchor="b">
                    <a:solidFill>
                      <a:schemeClr val="accent6">
                        <a:lumMod val="60000"/>
                        <a:lumOff val="40000"/>
                      </a:schemeClr>
                    </a:solidFill>
                  </a:tcPr>
                </a:tc>
                <a:tc>
                  <a:txBody>
                    <a:bodyPr/>
                    <a:lstStyle/>
                    <a:p>
                      <a:pPr algn="ctr" fontAlgn="b"/>
                      <a:r>
                        <a:rPr lang="en-US" sz="1600" b="0" i="0" u="none" strike="noStrike">
                          <a:latin typeface="+mn-lt"/>
                        </a:rPr>
                        <a:t>10000</a:t>
                      </a:r>
                    </a:p>
                  </a:txBody>
                  <a:tcPr marL="0" marR="0" marT="0" marB="0" anchor="b">
                    <a:solidFill>
                      <a:schemeClr val="accent6">
                        <a:lumMod val="60000"/>
                        <a:lumOff val="40000"/>
                      </a:schemeClr>
                    </a:solidFill>
                  </a:tcPr>
                </a:tc>
                <a:tc>
                  <a:txBody>
                    <a:bodyPr/>
                    <a:lstStyle/>
                    <a:p>
                      <a:pPr algn="ctr" fontAlgn="b"/>
                      <a:r>
                        <a:rPr lang="en-US" sz="1600" b="0" i="0" u="none" strike="noStrike">
                          <a:latin typeface="+mn-lt"/>
                        </a:rPr>
                        <a:t>10000</a:t>
                      </a:r>
                    </a:p>
                  </a:txBody>
                  <a:tcPr marL="0" marR="0" marT="0" marB="0" anchor="b">
                    <a:solidFill>
                      <a:schemeClr val="accent6">
                        <a:lumMod val="60000"/>
                        <a:lumOff val="40000"/>
                      </a:schemeClr>
                    </a:solidFill>
                  </a:tcPr>
                </a:tc>
              </a:tr>
              <a:tr h="305526">
                <a:tc>
                  <a:txBody>
                    <a:bodyPr/>
                    <a:lstStyle/>
                    <a:p>
                      <a:pPr algn="ctr" fontAlgn="b"/>
                      <a:r>
                        <a:rPr lang="en-US" sz="1600" b="1" i="0" u="none" strike="noStrike" dirty="0">
                          <a:latin typeface="+mn-lt"/>
                        </a:rPr>
                        <a:t>Mean</a:t>
                      </a:r>
                    </a:p>
                  </a:txBody>
                  <a:tcPr marL="0" marR="0" marT="0" marB="0" anchor="b">
                    <a:solidFill>
                      <a:srgbClr val="FFFF00"/>
                    </a:solidFill>
                  </a:tcPr>
                </a:tc>
                <a:tc>
                  <a:txBody>
                    <a:bodyPr/>
                    <a:lstStyle/>
                    <a:p>
                      <a:pPr algn="ctr" fontAlgn="b"/>
                      <a:r>
                        <a:rPr lang="en-US" sz="1600" b="0" i="0" u="none" strike="noStrike" dirty="0">
                          <a:latin typeface="+mn-lt"/>
                        </a:rPr>
                        <a:t>122,988 </a:t>
                      </a:r>
                    </a:p>
                  </a:txBody>
                  <a:tcPr marL="0" marR="0" marT="0" marB="0" anchor="b">
                    <a:solidFill>
                      <a:srgbClr val="FFFF00"/>
                    </a:solidFill>
                  </a:tcPr>
                </a:tc>
                <a:tc>
                  <a:txBody>
                    <a:bodyPr/>
                    <a:lstStyle/>
                    <a:p>
                      <a:pPr algn="ctr" fontAlgn="b"/>
                      <a:r>
                        <a:rPr lang="en-US" sz="1600" b="0" i="0" u="none" strike="noStrike" dirty="0">
                          <a:latin typeface="+mn-lt"/>
                        </a:rPr>
                        <a:t>119,379 </a:t>
                      </a:r>
                    </a:p>
                  </a:txBody>
                  <a:tcPr marL="0" marR="0" marT="0" marB="0" anchor="b">
                    <a:solidFill>
                      <a:srgbClr val="FFFF00"/>
                    </a:solidFill>
                  </a:tcPr>
                </a:tc>
                <a:tc>
                  <a:txBody>
                    <a:bodyPr/>
                    <a:lstStyle/>
                    <a:p>
                      <a:pPr algn="ctr" fontAlgn="b"/>
                      <a:r>
                        <a:rPr lang="en-US" sz="1600" b="0" i="0" u="none" strike="noStrike" dirty="0">
                          <a:latin typeface="+mn-lt"/>
                        </a:rPr>
                        <a:t>117,185 </a:t>
                      </a:r>
                    </a:p>
                  </a:txBody>
                  <a:tcPr marL="0" marR="0" marT="0" marB="0" anchor="b">
                    <a:solidFill>
                      <a:srgbClr val="FFFF00"/>
                    </a:solidFill>
                  </a:tcPr>
                </a:tc>
              </a:tr>
              <a:tr h="305526">
                <a:tc>
                  <a:txBody>
                    <a:bodyPr/>
                    <a:lstStyle/>
                    <a:p>
                      <a:pPr algn="ctr" fontAlgn="b"/>
                      <a:r>
                        <a:rPr lang="en-US" sz="1600" b="1" i="0" u="none" strike="noStrike">
                          <a:latin typeface="+mn-lt"/>
                        </a:rPr>
                        <a:t>Median</a:t>
                      </a:r>
                    </a:p>
                  </a:txBody>
                  <a:tcPr marL="0" marR="0" marT="0" marB="0" anchor="b">
                    <a:solidFill>
                      <a:schemeClr val="accent6">
                        <a:lumMod val="60000"/>
                        <a:lumOff val="40000"/>
                      </a:schemeClr>
                    </a:solidFill>
                  </a:tcPr>
                </a:tc>
                <a:tc>
                  <a:txBody>
                    <a:bodyPr/>
                    <a:lstStyle/>
                    <a:p>
                      <a:pPr algn="ctr" fontAlgn="b"/>
                      <a:r>
                        <a:rPr lang="en-US" sz="1600" b="0" i="0" u="none" strike="noStrike" dirty="0">
                          <a:latin typeface="+mn-lt"/>
                        </a:rPr>
                        <a:t>122,838 </a:t>
                      </a:r>
                    </a:p>
                  </a:txBody>
                  <a:tcPr marL="0" marR="0" marT="0" marB="0" anchor="b">
                    <a:solidFill>
                      <a:schemeClr val="accent6">
                        <a:lumMod val="60000"/>
                        <a:lumOff val="40000"/>
                      </a:schemeClr>
                    </a:solidFill>
                  </a:tcPr>
                </a:tc>
                <a:tc>
                  <a:txBody>
                    <a:bodyPr/>
                    <a:lstStyle/>
                    <a:p>
                      <a:pPr algn="ctr" fontAlgn="b"/>
                      <a:r>
                        <a:rPr lang="en-US" sz="1600" b="0" i="0" u="none" strike="noStrike">
                          <a:latin typeface="+mn-lt"/>
                        </a:rPr>
                        <a:t>119,418 </a:t>
                      </a:r>
                    </a:p>
                  </a:txBody>
                  <a:tcPr marL="0" marR="0" marT="0" marB="0" anchor="b">
                    <a:solidFill>
                      <a:schemeClr val="accent6">
                        <a:lumMod val="60000"/>
                        <a:lumOff val="40000"/>
                      </a:schemeClr>
                    </a:solidFill>
                  </a:tcPr>
                </a:tc>
                <a:tc>
                  <a:txBody>
                    <a:bodyPr/>
                    <a:lstStyle/>
                    <a:p>
                      <a:pPr algn="ctr" fontAlgn="b"/>
                      <a:r>
                        <a:rPr lang="en-US" sz="1600" b="0" i="0" u="none" strike="noStrike" dirty="0">
                          <a:latin typeface="+mn-lt"/>
                        </a:rPr>
                        <a:t>117,518 </a:t>
                      </a:r>
                    </a:p>
                  </a:txBody>
                  <a:tcPr marL="0" marR="0" marT="0" marB="0" anchor="b">
                    <a:solidFill>
                      <a:schemeClr val="accent6">
                        <a:lumMod val="60000"/>
                        <a:lumOff val="40000"/>
                      </a:schemeClr>
                    </a:solidFill>
                  </a:tcPr>
                </a:tc>
              </a:tr>
              <a:tr h="305526">
                <a:tc>
                  <a:txBody>
                    <a:bodyPr/>
                    <a:lstStyle/>
                    <a:p>
                      <a:pPr algn="ctr" fontAlgn="b"/>
                      <a:r>
                        <a:rPr lang="en-US" sz="1600" b="1" i="0" u="none" strike="noStrike" dirty="0">
                          <a:latin typeface="+mn-lt"/>
                        </a:rPr>
                        <a:t>Mode</a:t>
                      </a:r>
                    </a:p>
                  </a:txBody>
                  <a:tcPr marL="0" marR="0" marT="0" marB="0" anchor="b">
                    <a:solidFill>
                      <a:schemeClr val="accent6">
                        <a:lumMod val="60000"/>
                        <a:lumOff val="40000"/>
                      </a:schemeClr>
                    </a:solidFill>
                  </a:tcPr>
                </a:tc>
                <a:tc>
                  <a:txBody>
                    <a:bodyPr/>
                    <a:lstStyle/>
                    <a:p>
                      <a:pPr algn="ctr" fontAlgn="b"/>
                      <a:r>
                        <a:rPr lang="en-US" sz="1600" b="0" i="0" u="none" strike="noStrike" dirty="0">
                          <a:latin typeface="+mn-lt"/>
                        </a:rPr>
                        <a:t>---</a:t>
                      </a:r>
                    </a:p>
                  </a:txBody>
                  <a:tcPr marL="0" marR="0" marT="0" marB="0" anchor="b">
                    <a:solidFill>
                      <a:schemeClr val="accent6">
                        <a:lumMod val="60000"/>
                        <a:lumOff val="40000"/>
                      </a:schemeClr>
                    </a:solidFill>
                  </a:tcPr>
                </a:tc>
                <a:tc>
                  <a:txBody>
                    <a:bodyPr/>
                    <a:lstStyle/>
                    <a:p>
                      <a:pPr algn="ctr" fontAlgn="b"/>
                      <a:r>
                        <a:rPr lang="en-US" sz="1600" b="0" i="0" u="none" strike="noStrike" dirty="0">
                          <a:latin typeface="+mn-lt"/>
                        </a:rPr>
                        <a:t>---</a:t>
                      </a:r>
                    </a:p>
                  </a:txBody>
                  <a:tcPr marL="0" marR="0" marT="0" marB="0" anchor="b">
                    <a:solidFill>
                      <a:schemeClr val="accent6">
                        <a:lumMod val="60000"/>
                        <a:lumOff val="40000"/>
                      </a:schemeClr>
                    </a:solidFill>
                  </a:tcPr>
                </a:tc>
                <a:tc>
                  <a:txBody>
                    <a:bodyPr/>
                    <a:lstStyle/>
                    <a:p>
                      <a:pPr algn="ctr" fontAlgn="b"/>
                      <a:r>
                        <a:rPr lang="en-US" sz="1600" b="0" i="0" u="none" strike="noStrike">
                          <a:latin typeface="+mn-lt"/>
                        </a:rPr>
                        <a:t>---</a:t>
                      </a:r>
                    </a:p>
                  </a:txBody>
                  <a:tcPr marL="0" marR="0" marT="0" marB="0" anchor="b">
                    <a:solidFill>
                      <a:schemeClr val="accent6">
                        <a:lumMod val="60000"/>
                        <a:lumOff val="40000"/>
                      </a:schemeClr>
                    </a:solidFill>
                  </a:tcPr>
                </a:tc>
              </a:tr>
              <a:tr h="305526">
                <a:tc>
                  <a:txBody>
                    <a:bodyPr/>
                    <a:lstStyle/>
                    <a:p>
                      <a:pPr algn="ctr" fontAlgn="b"/>
                      <a:r>
                        <a:rPr lang="en-US" sz="1600" b="1" i="0" u="none" strike="noStrike" dirty="0">
                          <a:latin typeface="+mn-lt"/>
                        </a:rPr>
                        <a:t>Standard Deviation</a:t>
                      </a:r>
                    </a:p>
                  </a:txBody>
                  <a:tcPr marL="0" marR="0" marT="0" marB="0" anchor="b">
                    <a:solidFill>
                      <a:schemeClr val="accent6">
                        <a:lumMod val="60000"/>
                        <a:lumOff val="40000"/>
                      </a:schemeClr>
                    </a:solidFill>
                  </a:tcPr>
                </a:tc>
                <a:tc>
                  <a:txBody>
                    <a:bodyPr/>
                    <a:lstStyle/>
                    <a:p>
                      <a:pPr algn="ctr" fontAlgn="b"/>
                      <a:r>
                        <a:rPr lang="en-US" sz="1600" b="0" i="0" u="none" strike="noStrike">
                          <a:latin typeface="+mn-lt"/>
                        </a:rPr>
                        <a:t>8,316 </a:t>
                      </a:r>
                    </a:p>
                  </a:txBody>
                  <a:tcPr marL="0" marR="0" marT="0" marB="0" anchor="b">
                    <a:solidFill>
                      <a:schemeClr val="accent6">
                        <a:lumMod val="60000"/>
                        <a:lumOff val="40000"/>
                      </a:schemeClr>
                    </a:solidFill>
                  </a:tcPr>
                </a:tc>
                <a:tc>
                  <a:txBody>
                    <a:bodyPr/>
                    <a:lstStyle/>
                    <a:p>
                      <a:pPr algn="ctr" fontAlgn="b"/>
                      <a:r>
                        <a:rPr lang="en-US" sz="1600" b="0" i="0" u="none" strike="noStrike" dirty="0">
                          <a:latin typeface="+mn-lt"/>
                        </a:rPr>
                        <a:t>6,410 </a:t>
                      </a:r>
                    </a:p>
                  </a:txBody>
                  <a:tcPr marL="0" marR="0" marT="0" marB="0" anchor="b">
                    <a:solidFill>
                      <a:schemeClr val="accent6">
                        <a:lumMod val="60000"/>
                        <a:lumOff val="40000"/>
                      </a:schemeClr>
                    </a:solidFill>
                  </a:tcPr>
                </a:tc>
                <a:tc>
                  <a:txBody>
                    <a:bodyPr/>
                    <a:lstStyle/>
                    <a:p>
                      <a:pPr algn="ctr" fontAlgn="b"/>
                      <a:r>
                        <a:rPr lang="en-US" sz="1600" b="0" i="0" u="none" strike="noStrike">
                          <a:latin typeface="+mn-lt"/>
                        </a:rPr>
                        <a:t>10,476 </a:t>
                      </a:r>
                    </a:p>
                  </a:txBody>
                  <a:tcPr marL="0" marR="0" marT="0" marB="0" anchor="b">
                    <a:solidFill>
                      <a:schemeClr val="accent6">
                        <a:lumMod val="60000"/>
                        <a:lumOff val="40000"/>
                      </a:schemeClr>
                    </a:solidFill>
                  </a:tcPr>
                </a:tc>
              </a:tr>
              <a:tr h="305526">
                <a:tc>
                  <a:txBody>
                    <a:bodyPr/>
                    <a:lstStyle/>
                    <a:p>
                      <a:pPr algn="ctr" fontAlgn="b"/>
                      <a:r>
                        <a:rPr lang="en-US" sz="1600" b="1" i="0" u="none" strike="noStrike" dirty="0">
                          <a:latin typeface="+mn-lt"/>
                        </a:rPr>
                        <a:t>Variance</a:t>
                      </a:r>
                    </a:p>
                  </a:txBody>
                  <a:tcPr marL="0" marR="0" marT="0" marB="0" anchor="b">
                    <a:solidFill>
                      <a:schemeClr val="accent6">
                        <a:lumMod val="60000"/>
                        <a:lumOff val="40000"/>
                      </a:schemeClr>
                    </a:solidFill>
                  </a:tcPr>
                </a:tc>
                <a:tc>
                  <a:txBody>
                    <a:bodyPr/>
                    <a:lstStyle/>
                    <a:p>
                      <a:pPr algn="ctr" fontAlgn="b"/>
                      <a:r>
                        <a:rPr lang="en-US" sz="1600" b="0" i="0" u="none" strike="noStrike">
                          <a:latin typeface="+mn-lt"/>
                        </a:rPr>
                        <a:t>69,160,847 </a:t>
                      </a:r>
                    </a:p>
                  </a:txBody>
                  <a:tcPr marL="0" marR="0" marT="0" marB="0" anchor="b">
                    <a:solidFill>
                      <a:schemeClr val="accent6">
                        <a:lumMod val="60000"/>
                        <a:lumOff val="40000"/>
                      </a:schemeClr>
                    </a:solidFill>
                  </a:tcPr>
                </a:tc>
                <a:tc>
                  <a:txBody>
                    <a:bodyPr/>
                    <a:lstStyle/>
                    <a:p>
                      <a:pPr algn="ctr" fontAlgn="b"/>
                      <a:r>
                        <a:rPr lang="en-US" sz="1600" b="0" i="0" u="none" strike="noStrike" dirty="0">
                          <a:latin typeface="+mn-lt"/>
                        </a:rPr>
                        <a:t>41,082,478 </a:t>
                      </a:r>
                    </a:p>
                  </a:txBody>
                  <a:tcPr marL="0" marR="0" marT="0" marB="0" anchor="b">
                    <a:solidFill>
                      <a:schemeClr val="accent6">
                        <a:lumMod val="60000"/>
                        <a:lumOff val="40000"/>
                      </a:schemeClr>
                    </a:solidFill>
                  </a:tcPr>
                </a:tc>
                <a:tc>
                  <a:txBody>
                    <a:bodyPr/>
                    <a:lstStyle/>
                    <a:p>
                      <a:pPr algn="ctr" fontAlgn="b"/>
                      <a:r>
                        <a:rPr lang="en-US" sz="1600" b="0" i="0" u="none" strike="noStrike" dirty="0">
                          <a:latin typeface="+mn-lt"/>
                        </a:rPr>
                        <a:t>109,736,399 </a:t>
                      </a:r>
                    </a:p>
                  </a:txBody>
                  <a:tcPr marL="0" marR="0" marT="0" marB="0" anchor="b">
                    <a:solidFill>
                      <a:schemeClr val="accent6">
                        <a:lumMod val="60000"/>
                        <a:lumOff val="40000"/>
                      </a:schemeClr>
                    </a:solidFill>
                  </a:tcPr>
                </a:tc>
              </a:tr>
              <a:tr h="305526">
                <a:tc>
                  <a:txBody>
                    <a:bodyPr/>
                    <a:lstStyle/>
                    <a:p>
                      <a:pPr algn="ctr" fontAlgn="b"/>
                      <a:r>
                        <a:rPr lang="en-US" sz="1600" b="1" i="0" u="none" strike="noStrike" dirty="0" err="1">
                          <a:latin typeface="+mn-lt"/>
                        </a:rPr>
                        <a:t>Skewness</a:t>
                      </a:r>
                      <a:endParaRPr lang="en-US" sz="1600" b="1" i="0" u="none" strike="noStrike" dirty="0">
                        <a:latin typeface="+mn-lt"/>
                      </a:endParaRPr>
                    </a:p>
                  </a:txBody>
                  <a:tcPr marL="0" marR="0" marT="0" marB="0" anchor="b">
                    <a:solidFill>
                      <a:schemeClr val="accent6">
                        <a:lumMod val="60000"/>
                        <a:lumOff val="40000"/>
                      </a:schemeClr>
                    </a:solidFill>
                  </a:tcPr>
                </a:tc>
                <a:tc>
                  <a:txBody>
                    <a:bodyPr/>
                    <a:lstStyle/>
                    <a:p>
                      <a:pPr algn="ctr" fontAlgn="b"/>
                      <a:r>
                        <a:rPr lang="en-US" sz="1600" b="0" i="0" u="none" strike="noStrike">
                          <a:latin typeface="+mn-lt"/>
                        </a:rPr>
                        <a:t>0.0623</a:t>
                      </a:r>
                    </a:p>
                  </a:txBody>
                  <a:tcPr marL="0" marR="0" marT="0" marB="0" anchor="b">
                    <a:solidFill>
                      <a:schemeClr val="accent6">
                        <a:lumMod val="60000"/>
                        <a:lumOff val="40000"/>
                      </a:schemeClr>
                    </a:solidFill>
                  </a:tcPr>
                </a:tc>
                <a:tc>
                  <a:txBody>
                    <a:bodyPr/>
                    <a:lstStyle/>
                    <a:p>
                      <a:pPr algn="ctr" fontAlgn="b"/>
                      <a:r>
                        <a:rPr lang="en-US" sz="1600" b="0" i="0" u="none" strike="noStrike" dirty="0">
                          <a:latin typeface="+mn-lt"/>
                        </a:rPr>
                        <a:t>-0.0343</a:t>
                      </a:r>
                    </a:p>
                  </a:txBody>
                  <a:tcPr marL="0" marR="0" marT="0" marB="0" anchor="b">
                    <a:solidFill>
                      <a:schemeClr val="accent6">
                        <a:lumMod val="60000"/>
                        <a:lumOff val="40000"/>
                      </a:schemeClr>
                    </a:solidFill>
                  </a:tcPr>
                </a:tc>
                <a:tc>
                  <a:txBody>
                    <a:bodyPr/>
                    <a:lstStyle/>
                    <a:p>
                      <a:pPr algn="ctr" fontAlgn="b"/>
                      <a:r>
                        <a:rPr lang="en-US" sz="1600" b="0" i="0" u="none" strike="noStrike" dirty="0">
                          <a:latin typeface="+mn-lt"/>
                        </a:rPr>
                        <a:t>-0.1435</a:t>
                      </a:r>
                    </a:p>
                  </a:txBody>
                  <a:tcPr marL="0" marR="0" marT="0" marB="0" anchor="b">
                    <a:solidFill>
                      <a:schemeClr val="accent6">
                        <a:lumMod val="60000"/>
                        <a:lumOff val="40000"/>
                      </a:schemeClr>
                    </a:solidFill>
                  </a:tcPr>
                </a:tc>
              </a:tr>
              <a:tr h="305526">
                <a:tc>
                  <a:txBody>
                    <a:bodyPr/>
                    <a:lstStyle/>
                    <a:p>
                      <a:pPr algn="ctr" fontAlgn="b"/>
                      <a:r>
                        <a:rPr lang="en-US" sz="1600" b="1" i="0" u="none" strike="noStrike" dirty="0">
                          <a:latin typeface="+mn-lt"/>
                        </a:rPr>
                        <a:t>Kurtosis</a:t>
                      </a:r>
                    </a:p>
                  </a:txBody>
                  <a:tcPr marL="0" marR="0" marT="0" marB="0" anchor="b">
                    <a:solidFill>
                      <a:schemeClr val="accent6">
                        <a:lumMod val="60000"/>
                        <a:lumOff val="40000"/>
                      </a:schemeClr>
                    </a:solidFill>
                  </a:tcPr>
                </a:tc>
                <a:tc>
                  <a:txBody>
                    <a:bodyPr/>
                    <a:lstStyle/>
                    <a:p>
                      <a:pPr algn="ctr" fontAlgn="b"/>
                      <a:r>
                        <a:rPr lang="en-US" sz="1600" b="0" i="0" u="none" strike="noStrike">
                          <a:latin typeface="+mn-lt"/>
                        </a:rPr>
                        <a:t>2.84</a:t>
                      </a:r>
                    </a:p>
                  </a:txBody>
                  <a:tcPr marL="0" marR="0" marT="0" marB="0" anchor="b">
                    <a:solidFill>
                      <a:schemeClr val="accent6">
                        <a:lumMod val="60000"/>
                        <a:lumOff val="40000"/>
                      </a:schemeClr>
                    </a:solidFill>
                  </a:tcPr>
                </a:tc>
                <a:tc>
                  <a:txBody>
                    <a:bodyPr/>
                    <a:lstStyle/>
                    <a:p>
                      <a:pPr algn="ctr" fontAlgn="b"/>
                      <a:r>
                        <a:rPr lang="en-US" sz="1600" b="0" i="0" u="none" strike="noStrike" dirty="0">
                          <a:latin typeface="+mn-lt"/>
                        </a:rPr>
                        <a:t>2.88</a:t>
                      </a:r>
                    </a:p>
                  </a:txBody>
                  <a:tcPr marL="0" marR="0" marT="0" marB="0" anchor="b">
                    <a:solidFill>
                      <a:schemeClr val="accent6">
                        <a:lumMod val="60000"/>
                        <a:lumOff val="40000"/>
                      </a:schemeClr>
                    </a:solidFill>
                  </a:tcPr>
                </a:tc>
                <a:tc>
                  <a:txBody>
                    <a:bodyPr/>
                    <a:lstStyle/>
                    <a:p>
                      <a:pPr algn="ctr" fontAlgn="b"/>
                      <a:r>
                        <a:rPr lang="en-US" sz="1600" b="0" i="0" u="none" strike="noStrike" dirty="0">
                          <a:latin typeface="+mn-lt"/>
                        </a:rPr>
                        <a:t>2.86</a:t>
                      </a:r>
                    </a:p>
                  </a:txBody>
                  <a:tcPr marL="0" marR="0" marT="0" marB="0" anchor="b">
                    <a:solidFill>
                      <a:schemeClr val="accent6">
                        <a:lumMod val="60000"/>
                        <a:lumOff val="40000"/>
                      </a:schemeClr>
                    </a:solidFill>
                  </a:tcPr>
                </a:tc>
              </a:tr>
              <a:tr h="305526">
                <a:tc>
                  <a:txBody>
                    <a:bodyPr/>
                    <a:lstStyle/>
                    <a:p>
                      <a:pPr algn="ctr" fontAlgn="b"/>
                      <a:r>
                        <a:rPr lang="en-US" sz="1600" b="1" i="0" u="none" strike="noStrike" dirty="0" err="1">
                          <a:latin typeface="+mn-lt"/>
                        </a:rPr>
                        <a:t>Coeff</a:t>
                      </a:r>
                      <a:r>
                        <a:rPr lang="en-US" sz="1600" b="1" i="0" u="none" strike="noStrike" dirty="0">
                          <a:latin typeface="+mn-lt"/>
                        </a:rPr>
                        <a:t>. of Variability</a:t>
                      </a:r>
                    </a:p>
                  </a:txBody>
                  <a:tcPr marL="0" marR="0" marT="0" marB="0" anchor="b">
                    <a:solidFill>
                      <a:schemeClr val="accent6">
                        <a:lumMod val="60000"/>
                        <a:lumOff val="40000"/>
                      </a:schemeClr>
                    </a:solidFill>
                  </a:tcPr>
                </a:tc>
                <a:tc>
                  <a:txBody>
                    <a:bodyPr/>
                    <a:lstStyle/>
                    <a:p>
                      <a:pPr algn="ctr" fontAlgn="b"/>
                      <a:r>
                        <a:rPr lang="en-US" sz="1600" b="0" i="0" u="none" strike="noStrike">
                          <a:latin typeface="+mn-lt"/>
                        </a:rPr>
                        <a:t>0.0676</a:t>
                      </a:r>
                    </a:p>
                  </a:txBody>
                  <a:tcPr marL="0" marR="0" marT="0" marB="0" anchor="b">
                    <a:solidFill>
                      <a:schemeClr val="accent6">
                        <a:lumMod val="60000"/>
                        <a:lumOff val="40000"/>
                      </a:schemeClr>
                    </a:solidFill>
                  </a:tcPr>
                </a:tc>
                <a:tc>
                  <a:txBody>
                    <a:bodyPr/>
                    <a:lstStyle/>
                    <a:p>
                      <a:pPr algn="ctr" fontAlgn="b"/>
                      <a:r>
                        <a:rPr lang="en-US" sz="1600" b="0" i="0" u="none" strike="noStrike">
                          <a:latin typeface="+mn-lt"/>
                        </a:rPr>
                        <a:t>0.0537</a:t>
                      </a:r>
                    </a:p>
                  </a:txBody>
                  <a:tcPr marL="0" marR="0" marT="0" marB="0" anchor="b">
                    <a:solidFill>
                      <a:schemeClr val="accent6">
                        <a:lumMod val="60000"/>
                        <a:lumOff val="40000"/>
                      </a:schemeClr>
                    </a:solidFill>
                  </a:tcPr>
                </a:tc>
                <a:tc>
                  <a:txBody>
                    <a:bodyPr/>
                    <a:lstStyle/>
                    <a:p>
                      <a:pPr algn="ctr" fontAlgn="b"/>
                      <a:r>
                        <a:rPr lang="en-US" sz="1600" b="0" i="0" u="none" strike="noStrike" dirty="0">
                          <a:latin typeface="+mn-lt"/>
                        </a:rPr>
                        <a:t>0.0894</a:t>
                      </a:r>
                    </a:p>
                  </a:txBody>
                  <a:tcPr marL="0" marR="0" marT="0" marB="0" anchor="b">
                    <a:solidFill>
                      <a:schemeClr val="accent6">
                        <a:lumMod val="60000"/>
                        <a:lumOff val="40000"/>
                      </a:schemeClr>
                    </a:solidFill>
                  </a:tcPr>
                </a:tc>
              </a:tr>
              <a:tr h="305526">
                <a:tc>
                  <a:txBody>
                    <a:bodyPr/>
                    <a:lstStyle/>
                    <a:p>
                      <a:pPr algn="ctr" fontAlgn="b"/>
                      <a:r>
                        <a:rPr lang="en-US" sz="1600" b="1" i="0" u="none" strike="noStrike" dirty="0">
                          <a:latin typeface="+mn-lt"/>
                        </a:rPr>
                        <a:t>Minimum</a:t>
                      </a:r>
                    </a:p>
                  </a:txBody>
                  <a:tcPr marL="0" marR="0" marT="0" marB="0" anchor="b">
                    <a:solidFill>
                      <a:schemeClr val="accent6">
                        <a:lumMod val="60000"/>
                        <a:lumOff val="40000"/>
                      </a:schemeClr>
                    </a:solidFill>
                  </a:tcPr>
                </a:tc>
                <a:tc>
                  <a:txBody>
                    <a:bodyPr/>
                    <a:lstStyle/>
                    <a:p>
                      <a:pPr algn="ctr" fontAlgn="b"/>
                      <a:r>
                        <a:rPr lang="en-US" sz="1600" b="0" i="0" u="none" strike="noStrike">
                          <a:latin typeface="+mn-lt"/>
                        </a:rPr>
                        <a:t>96,883 </a:t>
                      </a:r>
                    </a:p>
                  </a:txBody>
                  <a:tcPr marL="0" marR="0" marT="0" marB="0" anchor="b">
                    <a:solidFill>
                      <a:schemeClr val="accent6">
                        <a:lumMod val="60000"/>
                        <a:lumOff val="40000"/>
                      </a:schemeClr>
                    </a:solidFill>
                  </a:tcPr>
                </a:tc>
                <a:tc>
                  <a:txBody>
                    <a:bodyPr/>
                    <a:lstStyle/>
                    <a:p>
                      <a:pPr algn="ctr" fontAlgn="b"/>
                      <a:r>
                        <a:rPr lang="en-US" sz="1600" b="0" i="0" u="none" strike="noStrike">
                          <a:latin typeface="+mn-lt"/>
                        </a:rPr>
                        <a:t>96,448 </a:t>
                      </a:r>
                    </a:p>
                  </a:txBody>
                  <a:tcPr marL="0" marR="0" marT="0" marB="0" anchor="b">
                    <a:solidFill>
                      <a:schemeClr val="accent6">
                        <a:lumMod val="60000"/>
                        <a:lumOff val="40000"/>
                      </a:schemeClr>
                    </a:solidFill>
                  </a:tcPr>
                </a:tc>
                <a:tc>
                  <a:txBody>
                    <a:bodyPr/>
                    <a:lstStyle/>
                    <a:p>
                      <a:pPr algn="ctr" fontAlgn="b"/>
                      <a:r>
                        <a:rPr lang="en-US" sz="1600" b="0" i="0" u="none" strike="noStrike" dirty="0">
                          <a:latin typeface="+mn-lt"/>
                        </a:rPr>
                        <a:t>79,872 </a:t>
                      </a:r>
                    </a:p>
                  </a:txBody>
                  <a:tcPr marL="0" marR="0" marT="0" marB="0" anchor="b">
                    <a:solidFill>
                      <a:schemeClr val="accent6">
                        <a:lumMod val="60000"/>
                        <a:lumOff val="40000"/>
                      </a:schemeClr>
                    </a:solidFill>
                  </a:tcPr>
                </a:tc>
              </a:tr>
              <a:tr h="305526">
                <a:tc>
                  <a:txBody>
                    <a:bodyPr/>
                    <a:lstStyle/>
                    <a:p>
                      <a:pPr algn="ctr" fontAlgn="b"/>
                      <a:r>
                        <a:rPr lang="en-US" sz="1600" b="1" i="0" u="none" strike="noStrike" dirty="0">
                          <a:latin typeface="+mn-lt"/>
                        </a:rPr>
                        <a:t>Maximum</a:t>
                      </a:r>
                    </a:p>
                  </a:txBody>
                  <a:tcPr marL="0" marR="0" marT="0" marB="0" anchor="b">
                    <a:solidFill>
                      <a:schemeClr val="accent6">
                        <a:lumMod val="60000"/>
                        <a:lumOff val="40000"/>
                      </a:schemeClr>
                    </a:solidFill>
                  </a:tcPr>
                </a:tc>
                <a:tc>
                  <a:txBody>
                    <a:bodyPr/>
                    <a:lstStyle/>
                    <a:p>
                      <a:pPr algn="ctr" fontAlgn="b"/>
                      <a:r>
                        <a:rPr lang="en-US" sz="1600" b="0" i="0" u="none" strike="noStrike">
                          <a:latin typeface="+mn-lt"/>
                        </a:rPr>
                        <a:t>154,107 </a:t>
                      </a:r>
                    </a:p>
                  </a:txBody>
                  <a:tcPr marL="0" marR="0" marT="0" marB="0" anchor="b">
                    <a:solidFill>
                      <a:schemeClr val="accent6">
                        <a:lumMod val="60000"/>
                        <a:lumOff val="40000"/>
                      </a:schemeClr>
                    </a:solidFill>
                  </a:tcPr>
                </a:tc>
                <a:tc>
                  <a:txBody>
                    <a:bodyPr/>
                    <a:lstStyle/>
                    <a:p>
                      <a:pPr algn="ctr" fontAlgn="b"/>
                      <a:r>
                        <a:rPr lang="en-US" sz="1600" b="0" i="0" u="none" strike="noStrike">
                          <a:latin typeface="+mn-lt"/>
                        </a:rPr>
                        <a:t>143,019 </a:t>
                      </a:r>
                    </a:p>
                  </a:txBody>
                  <a:tcPr marL="0" marR="0" marT="0" marB="0" anchor="b">
                    <a:solidFill>
                      <a:schemeClr val="accent6">
                        <a:lumMod val="60000"/>
                        <a:lumOff val="40000"/>
                      </a:schemeClr>
                    </a:solidFill>
                  </a:tcPr>
                </a:tc>
                <a:tc>
                  <a:txBody>
                    <a:bodyPr/>
                    <a:lstStyle/>
                    <a:p>
                      <a:pPr algn="ctr" fontAlgn="b"/>
                      <a:r>
                        <a:rPr lang="en-US" sz="1600" b="0" i="0" u="none" strike="noStrike" dirty="0">
                          <a:latin typeface="+mn-lt"/>
                        </a:rPr>
                        <a:t>156,474 </a:t>
                      </a:r>
                    </a:p>
                  </a:txBody>
                  <a:tcPr marL="0" marR="0" marT="0" marB="0" anchor="b">
                    <a:solidFill>
                      <a:schemeClr val="accent6">
                        <a:lumMod val="60000"/>
                        <a:lumOff val="40000"/>
                      </a:schemeClr>
                    </a:solidFill>
                  </a:tcPr>
                </a:tc>
              </a:tr>
              <a:tr h="305526">
                <a:tc>
                  <a:txBody>
                    <a:bodyPr/>
                    <a:lstStyle/>
                    <a:p>
                      <a:pPr algn="ctr" fontAlgn="b"/>
                      <a:r>
                        <a:rPr lang="en-US" sz="1600" b="1" i="0" u="none" strike="noStrike" dirty="0">
                          <a:latin typeface="+mn-lt"/>
                        </a:rPr>
                        <a:t>Range Width</a:t>
                      </a:r>
                    </a:p>
                  </a:txBody>
                  <a:tcPr marL="0" marR="0" marT="0" marB="0" anchor="b">
                    <a:solidFill>
                      <a:schemeClr val="accent6">
                        <a:lumMod val="60000"/>
                        <a:lumOff val="40000"/>
                      </a:schemeClr>
                    </a:solidFill>
                  </a:tcPr>
                </a:tc>
                <a:tc>
                  <a:txBody>
                    <a:bodyPr/>
                    <a:lstStyle/>
                    <a:p>
                      <a:pPr algn="ctr" fontAlgn="b"/>
                      <a:r>
                        <a:rPr lang="en-US" sz="1600" b="0" i="0" u="none" strike="noStrike">
                          <a:latin typeface="+mn-lt"/>
                        </a:rPr>
                        <a:t>57,224 </a:t>
                      </a:r>
                    </a:p>
                  </a:txBody>
                  <a:tcPr marL="0" marR="0" marT="0" marB="0" anchor="b">
                    <a:solidFill>
                      <a:schemeClr val="accent6">
                        <a:lumMod val="60000"/>
                        <a:lumOff val="40000"/>
                      </a:schemeClr>
                    </a:solidFill>
                  </a:tcPr>
                </a:tc>
                <a:tc>
                  <a:txBody>
                    <a:bodyPr/>
                    <a:lstStyle/>
                    <a:p>
                      <a:pPr algn="ctr" fontAlgn="b"/>
                      <a:r>
                        <a:rPr lang="en-US" sz="1600" b="0" i="0" u="none" strike="noStrike">
                          <a:latin typeface="+mn-lt"/>
                        </a:rPr>
                        <a:t>46,571 </a:t>
                      </a:r>
                    </a:p>
                  </a:txBody>
                  <a:tcPr marL="0" marR="0" marT="0" marB="0" anchor="b">
                    <a:solidFill>
                      <a:schemeClr val="accent6">
                        <a:lumMod val="60000"/>
                        <a:lumOff val="40000"/>
                      </a:schemeClr>
                    </a:solidFill>
                  </a:tcPr>
                </a:tc>
                <a:tc>
                  <a:txBody>
                    <a:bodyPr/>
                    <a:lstStyle/>
                    <a:p>
                      <a:pPr algn="ctr" fontAlgn="b"/>
                      <a:r>
                        <a:rPr lang="en-US" sz="1600" b="0" i="0" u="none" strike="noStrike" dirty="0">
                          <a:latin typeface="+mn-lt"/>
                        </a:rPr>
                        <a:t>76,602 </a:t>
                      </a:r>
                    </a:p>
                  </a:txBody>
                  <a:tcPr marL="0" marR="0" marT="0" marB="0" anchor="b">
                    <a:solidFill>
                      <a:schemeClr val="accent6">
                        <a:lumMod val="60000"/>
                        <a:lumOff val="40000"/>
                      </a:schemeClr>
                    </a:solidFill>
                  </a:tcPr>
                </a:tc>
              </a:tr>
              <a:tr h="305526">
                <a:tc>
                  <a:txBody>
                    <a:bodyPr/>
                    <a:lstStyle/>
                    <a:p>
                      <a:pPr algn="ctr" fontAlgn="b"/>
                      <a:r>
                        <a:rPr lang="en-US" sz="1600" b="1" i="0" u="none" strike="noStrike" dirty="0">
                          <a:latin typeface="+mn-lt"/>
                        </a:rPr>
                        <a:t>Mean Std. Error</a:t>
                      </a:r>
                    </a:p>
                  </a:txBody>
                  <a:tcPr marL="0" marR="0" marT="0" marB="0" anchor="b">
                    <a:solidFill>
                      <a:schemeClr val="accent6">
                        <a:lumMod val="60000"/>
                        <a:lumOff val="40000"/>
                      </a:schemeClr>
                    </a:solidFill>
                  </a:tcPr>
                </a:tc>
                <a:tc>
                  <a:txBody>
                    <a:bodyPr/>
                    <a:lstStyle/>
                    <a:p>
                      <a:pPr algn="ctr" fontAlgn="b"/>
                      <a:r>
                        <a:rPr lang="en-US" sz="1600" b="0" i="0" u="none" strike="noStrike">
                          <a:latin typeface="+mn-lt"/>
                        </a:rPr>
                        <a:t>83 </a:t>
                      </a:r>
                    </a:p>
                  </a:txBody>
                  <a:tcPr marL="0" marR="0" marT="0" marB="0" anchor="b">
                    <a:solidFill>
                      <a:schemeClr val="accent6">
                        <a:lumMod val="60000"/>
                        <a:lumOff val="40000"/>
                      </a:schemeClr>
                    </a:solidFill>
                  </a:tcPr>
                </a:tc>
                <a:tc>
                  <a:txBody>
                    <a:bodyPr/>
                    <a:lstStyle/>
                    <a:p>
                      <a:pPr algn="ctr" fontAlgn="b"/>
                      <a:r>
                        <a:rPr lang="en-US" sz="1600" b="0" i="0" u="none" strike="noStrike">
                          <a:latin typeface="+mn-lt"/>
                        </a:rPr>
                        <a:t>64 </a:t>
                      </a:r>
                    </a:p>
                  </a:txBody>
                  <a:tcPr marL="0" marR="0" marT="0" marB="0" anchor="b">
                    <a:solidFill>
                      <a:schemeClr val="accent6">
                        <a:lumMod val="60000"/>
                        <a:lumOff val="40000"/>
                      </a:schemeClr>
                    </a:solidFill>
                  </a:tcPr>
                </a:tc>
                <a:tc>
                  <a:txBody>
                    <a:bodyPr/>
                    <a:lstStyle/>
                    <a:p>
                      <a:pPr algn="ctr" fontAlgn="b"/>
                      <a:r>
                        <a:rPr lang="en-US" sz="1600" b="0" i="0" u="none" strike="noStrike" dirty="0">
                          <a:latin typeface="+mn-lt"/>
                        </a:rPr>
                        <a:t>105 </a:t>
                      </a:r>
                    </a:p>
                  </a:txBody>
                  <a:tcPr marL="0" marR="0" marT="0" marB="0" anchor="b">
                    <a:solidFill>
                      <a:schemeClr val="accent6">
                        <a:lumMod val="60000"/>
                        <a:lumOff val="40000"/>
                      </a:schemeClr>
                    </a:solidFill>
                  </a:tcPr>
                </a:tc>
              </a:tr>
            </a:tbl>
          </a:graphicData>
        </a:graphic>
      </p:graphicFrame>
      <p:sp>
        <p:nvSpPr>
          <p:cNvPr id="11" name="Oval 10"/>
          <p:cNvSpPr/>
          <p:nvPr/>
        </p:nvSpPr>
        <p:spPr>
          <a:xfrm>
            <a:off x="6324600" y="1567216"/>
            <a:ext cx="1828800" cy="5154304"/>
          </a:xfrm>
          <a:prstGeom prst="ellipse">
            <a:avLst/>
          </a:prstGeom>
          <a:solidFill>
            <a:schemeClr val="accent2">
              <a:lumMod val="50000"/>
              <a:alpha val="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smtClean="0"/>
              <a:t>Decision</a:t>
            </a:r>
            <a:endParaRPr lang="en-US" dirty="0"/>
          </a:p>
        </p:txBody>
      </p:sp>
      <p:sp>
        <p:nvSpPr>
          <p:cNvPr id="6" name="Content Placeholder 5"/>
          <p:cNvSpPr>
            <a:spLocks noGrp="1"/>
          </p:cNvSpPr>
          <p:nvPr>
            <p:ph idx="1"/>
          </p:nvPr>
        </p:nvSpPr>
        <p:spPr>
          <a:xfrm>
            <a:off x="533400" y="1676400"/>
            <a:ext cx="8229600" cy="4525963"/>
          </a:xfrm>
        </p:spPr>
        <p:txBody>
          <a:bodyPr>
            <a:normAutofit/>
          </a:bodyPr>
          <a:lstStyle/>
          <a:p>
            <a:r>
              <a:rPr lang="en-US" sz="2400" dirty="0" smtClean="0"/>
              <a:t>Based on the model, </a:t>
            </a:r>
            <a:r>
              <a:rPr lang="en-US" sz="2400" dirty="0" err="1" smtClean="0"/>
              <a:t>Juran</a:t>
            </a:r>
            <a:r>
              <a:rPr lang="en-US" sz="2400" dirty="0" smtClean="0"/>
              <a:t> should choose Contractor C</a:t>
            </a:r>
            <a:endParaRPr lang="en-US" sz="2400" dirty="0"/>
          </a:p>
        </p:txBody>
      </p:sp>
      <p:sp>
        <p:nvSpPr>
          <p:cNvPr id="13" name="Rectangle 12"/>
          <p:cNvSpPr/>
          <p:nvPr/>
        </p:nvSpPr>
        <p:spPr>
          <a:xfrm>
            <a:off x="245664" y="6091535"/>
            <a:ext cx="8763000" cy="461665"/>
          </a:xfrm>
          <a:prstGeom prst="rect">
            <a:avLst/>
          </a:prstGeom>
        </p:spPr>
        <p:txBody>
          <a:bodyPr wrap="square">
            <a:spAutoFit/>
          </a:bodyPr>
          <a:lstStyle/>
          <a:p>
            <a:pPr algn="ctr">
              <a:buNone/>
            </a:pPr>
            <a:r>
              <a:rPr lang="en-US" sz="2400" b="1" dirty="0" smtClean="0"/>
              <a:t>However…..</a:t>
            </a:r>
          </a:p>
        </p:txBody>
      </p:sp>
      <p:grpSp>
        <p:nvGrpSpPr>
          <p:cNvPr id="14" name="Group 13"/>
          <p:cNvGrpSpPr/>
          <p:nvPr/>
        </p:nvGrpSpPr>
        <p:grpSpPr>
          <a:xfrm>
            <a:off x="3223846" y="2209800"/>
            <a:ext cx="2667000" cy="3810000"/>
            <a:chOff x="1143000" y="2057400"/>
            <a:chExt cx="2700814" cy="4038600"/>
          </a:xfrm>
        </p:grpSpPr>
        <p:pic>
          <p:nvPicPr>
            <p:cNvPr id="15" name="Picture 2" descr="http://www.jeffsweather.com/archives/BillConstruction%20worker.jpg"/>
            <p:cNvPicPr>
              <a:picLocks noChangeAspect="1" noChangeArrowheads="1"/>
            </p:cNvPicPr>
            <p:nvPr/>
          </p:nvPicPr>
          <p:blipFill>
            <a:blip r:embed="rId3" cstate="print"/>
            <a:srcRect/>
            <a:stretch>
              <a:fillRect/>
            </a:stretch>
          </p:blipFill>
          <p:spPr bwMode="auto">
            <a:xfrm>
              <a:off x="1143000" y="2057400"/>
              <a:ext cx="2700814" cy="4038600"/>
            </a:xfrm>
            <a:prstGeom prst="rect">
              <a:avLst/>
            </a:prstGeom>
            <a:noFill/>
          </p:spPr>
        </p:pic>
        <p:grpSp>
          <p:nvGrpSpPr>
            <p:cNvPr id="16" name="Group 9"/>
            <p:cNvGrpSpPr/>
            <p:nvPr/>
          </p:nvGrpSpPr>
          <p:grpSpPr>
            <a:xfrm>
              <a:off x="2672740" y="3705726"/>
              <a:ext cx="609600" cy="584615"/>
              <a:chOff x="5726874" y="2743200"/>
              <a:chExt cx="2442452" cy="1905000"/>
            </a:xfrm>
          </p:grpSpPr>
          <p:sp>
            <p:nvSpPr>
              <p:cNvPr id="17" name="Heart 16"/>
              <p:cNvSpPr/>
              <p:nvPr/>
            </p:nvSpPr>
            <p:spPr>
              <a:xfrm>
                <a:off x="5726874" y="2743200"/>
                <a:ext cx="2286000" cy="1905000"/>
              </a:xfrm>
              <a:prstGeom prst="hear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extBox 17"/>
              <p:cNvSpPr txBox="1"/>
              <p:nvPr/>
            </p:nvSpPr>
            <p:spPr>
              <a:xfrm>
                <a:off x="5726874" y="3239804"/>
                <a:ext cx="2442452" cy="752179"/>
              </a:xfrm>
              <a:prstGeom prst="rect">
                <a:avLst/>
              </a:prstGeom>
              <a:noFill/>
            </p:spPr>
            <p:txBody>
              <a:bodyPr wrap="square" rtlCol="0">
                <a:spAutoFit/>
              </a:bodyPr>
              <a:lstStyle/>
              <a:p>
                <a:pPr algn="ctr"/>
                <a:r>
                  <a:rPr lang="en-US" sz="800" b="1" dirty="0" smtClean="0">
                    <a:latin typeface="Arial" pitchFamily="34" charset="0"/>
                    <a:cs typeface="Arial" pitchFamily="34" charset="0"/>
                  </a:rPr>
                  <a:t>JURAN</a:t>
                </a:r>
                <a:endParaRPr lang="en-US" sz="800" b="1" dirty="0">
                  <a:latin typeface="Arial" pitchFamily="34" charset="0"/>
                  <a:cs typeface="Arial" pitchFamily="34" charset="0"/>
                </a:endParaRPr>
              </a:p>
            </p:txBody>
          </p:sp>
        </p:gr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20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Conclusion</a:t>
            </a:r>
            <a:endParaRPr lang="en-US" dirty="0"/>
          </a:p>
        </p:txBody>
      </p:sp>
      <p:sp>
        <p:nvSpPr>
          <p:cNvPr id="3" name="Content Placeholder 2"/>
          <p:cNvSpPr>
            <a:spLocks noGrp="1"/>
          </p:cNvSpPr>
          <p:nvPr>
            <p:ph idx="1"/>
          </p:nvPr>
        </p:nvSpPr>
        <p:spPr>
          <a:xfrm>
            <a:off x="457200" y="1600201"/>
            <a:ext cx="8229600" cy="2133600"/>
          </a:xfrm>
        </p:spPr>
        <p:txBody>
          <a:bodyPr/>
          <a:lstStyle/>
          <a:p>
            <a:pPr algn="ctr">
              <a:buNone/>
            </a:pPr>
            <a:r>
              <a:rPr lang="en-US" dirty="0" smtClean="0"/>
              <a:t>	Decision models can help you figure out the best decision based on the data, but sometimes there are other, intangible factors that come into play.</a:t>
            </a:r>
          </a:p>
        </p:txBody>
      </p:sp>
      <p:pic>
        <p:nvPicPr>
          <p:cNvPr id="4" name="Picture 2" descr="http://friendsoftheprogram.net/wp-content/uploads/2010/01/constructiongirl1.jpg"/>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2781300" y="1143000"/>
            <a:ext cx="3619500" cy="4572000"/>
          </a:xfrm>
          <a:prstGeom prst="rect">
            <a:avLst/>
          </a:prstGeom>
          <a:noFill/>
        </p:spPr>
      </p:pic>
      <p:sp>
        <p:nvSpPr>
          <p:cNvPr id="5" name="TextBox 4"/>
          <p:cNvSpPr txBox="1"/>
          <p:nvPr/>
        </p:nvSpPr>
        <p:spPr>
          <a:xfrm>
            <a:off x="0" y="5486400"/>
            <a:ext cx="9144000" cy="1138773"/>
          </a:xfrm>
          <a:prstGeom prst="rect">
            <a:avLst/>
          </a:prstGeom>
          <a:noFill/>
        </p:spPr>
        <p:txBody>
          <a:bodyPr wrap="square" rtlCol="0">
            <a:spAutoFit/>
          </a:bodyPr>
          <a:lstStyle/>
          <a:p>
            <a:pPr algn="ctr">
              <a:buNone/>
            </a:pPr>
            <a:endParaRPr lang="en-US" dirty="0" smtClean="0"/>
          </a:p>
          <a:p>
            <a:pPr algn="ctr">
              <a:buNone/>
            </a:pPr>
            <a:r>
              <a:rPr lang="en-US" sz="3200" dirty="0" smtClean="0"/>
              <a:t>Sometimes you just need to follow your heart…</a:t>
            </a:r>
          </a:p>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grpId="0" nodeType="clickEffect">
                                  <p:stCondLst>
                                    <p:cond delay="0"/>
                                  </p:stCondLst>
                                  <p:childTnLst>
                                    <p:animEffect transition="out" filter="fade">
                                      <p:cBhvr>
                                        <p:cTn id="6" dur="2000"/>
                                        <p:tgtEl>
                                          <p:spTgt spid="3">
                                            <p:txEl>
                                              <p:pRg st="0" end="0"/>
                                            </p:txEl>
                                          </p:spTgt>
                                        </p:tgtEl>
                                      </p:cBhvr>
                                    </p:animEffect>
                                    <p:set>
                                      <p:cBhvr>
                                        <p:cTn id="7" dur="1" fill="hold">
                                          <p:stCondLst>
                                            <p:cond delay="1999"/>
                                          </p:stCondLst>
                                        </p:cTn>
                                        <p:tgtEl>
                                          <p:spTgt spid="3">
                                            <p:txEl>
                                              <p:pRg st="0" end="0"/>
                                            </p:txEl>
                                          </p:spTgt>
                                        </p:tgtEl>
                                        <p:attrNameLst>
                                          <p:attrName>style.visibility</p:attrName>
                                        </p:attrNameLst>
                                      </p:cBhvr>
                                      <p:to>
                                        <p:strVal val="hidden"/>
                                      </p:to>
                                    </p:set>
                                  </p:childTnLst>
                                </p:cTn>
                              </p:par>
                              <p:par>
                                <p:cTn id="8" presetID="10" presetClass="entr" presetSubtype="0" fill="hold"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fade">
                                      <p:cBhvr>
                                        <p:cTn id="10" dur="500"/>
                                        <p:tgtEl>
                                          <p:spTgt spid="4"/>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fade">
                                      <p:cBhvr>
                                        <p:cTn id="13"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5"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Thanks </a:t>
            </a:r>
            <a:r>
              <a:rPr lang="en-US" dirty="0" err="1" smtClean="0"/>
              <a:t>Juran</a:t>
            </a:r>
            <a:r>
              <a:rPr lang="en-US" dirty="0" smtClean="0"/>
              <a:t>!!</a:t>
            </a:r>
            <a:endParaRPr lang="en-US" dirty="0"/>
          </a:p>
        </p:txBody>
      </p:sp>
      <p:pic>
        <p:nvPicPr>
          <p:cNvPr id="8" name="Content Placeholder 7" descr="juran.jpg"/>
          <p:cNvPicPr>
            <a:picLocks noGrp="1" noChangeAspect="1"/>
          </p:cNvPicPr>
          <p:nvPr>
            <p:ph idx="1"/>
          </p:nvPr>
        </p:nvPicPr>
        <p:blipFill>
          <a:blip r:embed="rId3" cstate="print"/>
          <a:stretch>
            <a:fillRect/>
          </a:stretch>
        </p:blipFill>
        <p:spPr>
          <a:xfrm>
            <a:off x="3124200" y="1842977"/>
            <a:ext cx="2895600" cy="3872023"/>
          </a:xfrm>
        </p:spPr>
      </p:pic>
      <p:sp>
        <p:nvSpPr>
          <p:cNvPr id="9" name="Heart 8"/>
          <p:cNvSpPr/>
          <p:nvPr/>
        </p:nvSpPr>
        <p:spPr>
          <a:xfrm>
            <a:off x="1905000" y="1295400"/>
            <a:ext cx="5257800" cy="5105400"/>
          </a:xfrm>
          <a:prstGeom prst="heart">
            <a:avLst/>
          </a:prstGeom>
          <a:noFill/>
          <a:ln w="1270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Heart 9"/>
          <p:cNvSpPr/>
          <p:nvPr/>
        </p:nvSpPr>
        <p:spPr>
          <a:xfrm>
            <a:off x="7010400" y="5791200"/>
            <a:ext cx="457200" cy="457200"/>
          </a:xfrm>
          <a:prstGeom prst="hear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Heart 10"/>
          <p:cNvSpPr/>
          <p:nvPr/>
        </p:nvSpPr>
        <p:spPr>
          <a:xfrm>
            <a:off x="7543800" y="5791200"/>
            <a:ext cx="457200" cy="457200"/>
          </a:xfrm>
          <a:prstGeom prst="hear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Heart 11"/>
          <p:cNvSpPr/>
          <p:nvPr/>
        </p:nvSpPr>
        <p:spPr>
          <a:xfrm>
            <a:off x="8077200" y="5791200"/>
            <a:ext cx="457200" cy="457200"/>
          </a:xfrm>
          <a:prstGeom prst="hear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descr="Juran beer pac10 pic.png.jpg"/>
          <p:cNvPicPr>
            <a:picLocks noChangeAspect="1"/>
          </p:cNvPicPr>
          <p:nvPr/>
        </p:nvPicPr>
        <p:blipFill>
          <a:blip r:embed="rId3" cstate="print">
            <a:clrChange>
              <a:clrFrom>
                <a:srgbClr val="FFFFFF"/>
              </a:clrFrom>
              <a:clrTo>
                <a:srgbClr val="FFFFFF">
                  <a:alpha val="0"/>
                </a:srgbClr>
              </a:clrTo>
            </a:clrChange>
          </a:blip>
          <a:stretch>
            <a:fillRect/>
          </a:stretch>
        </p:blipFill>
        <p:spPr>
          <a:xfrm>
            <a:off x="1758696" y="1781175"/>
            <a:ext cx="5626608" cy="3267456"/>
          </a:xfrm>
          <a:prstGeom prst="rect">
            <a:avLst/>
          </a:prstGeom>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descr="http://theulot.files.wordpress.com/2009/01/spencer-drunk.jpg"/>
          <p:cNvPicPr>
            <a:picLocks noChangeAspect="1" noChangeArrowheads="1"/>
          </p:cNvPicPr>
          <p:nvPr/>
        </p:nvPicPr>
        <p:blipFill>
          <a:blip r:embed="rId3" cstate="print"/>
          <a:srcRect/>
          <a:stretch>
            <a:fillRect/>
          </a:stretch>
        </p:blipFill>
        <p:spPr bwMode="auto">
          <a:xfrm>
            <a:off x="4191000" y="3429000"/>
            <a:ext cx="4293704" cy="2743200"/>
          </a:xfrm>
          <a:prstGeom prst="rect">
            <a:avLst/>
          </a:prstGeom>
          <a:noFill/>
        </p:spPr>
      </p:pic>
      <p:pic>
        <p:nvPicPr>
          <p:cNvPr id="5124" name="Picture 4" descr="http://1.bp.blogspot.com/_Ce_C0tkEA8g/Sgh4bThxNSI/AAAAAAAABEo/VFGJ1HF9HmA/s400/schools_out.jpg"/>
          <p:cNvPicPr>
            <a:picLocks noChangeAspect="1" noChangeArrowheads="1"/>
          </p:cNvPicPr>
          <p:nvPr/>
        </p:nvPicPr>
        <p:blipFill>
          <a:blip r:embed="rId4" cstate="print"/>
          <a:srcRect/>
          <a:stretch>
            <a:fillRect/>
          </a:stretch>
        </p:blipFill>
        <p:spPr bwMode="auto">
          <a:xfrm>
            <a:off x="610315" y="1828800"/>
            <a:ext cx="3533060" cy="3145747"/>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12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12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cstate="print"/>
          <a:srcRect t="10826" b="4037"/>
          <a:stretch>
            <a:fillRect/>
          </a:stretch>
        </p:blipFill>
        <p:spPr bwMode="auto">
          <a:xfrm>
            <a:off x="685800" y="1981200"/>
            <a:ext cx="7772400" cy="4135772"/>
          </a:xfrm>
          <a:prstGeom prst="rect">
            <a:avLst/>
          </a:prstGeom>
          <a:noFill/>
          <a:ln w="9525">
            <a:noFill/>
            <a:miter lim="800000"/>
            <a:headEnd/>
            <a:tailEnd/>
          </a:ln>
        </p:spPr>
      </p:pic>
      <p:pic>
        <p:nvPicPr>
          <p:cNvPr id="1027" name="Picture 3" descr="C:\Users\eq303\AppData\Local\Microsoft\Windows\Temporary Internet Files\Content.IE5\KNEQGNQ4\MC900432537[1].png"/>
          <p:cNvPicPr>
            <a:picLocks noChangeAspect="1" noChangeArrowheads="1"/>
          </p:cNvPicPr>
          <p:nvPr/>
        </p:nvPicPr>
        <p:blipFill>
          <a:blip r:embed="rId4" cstate="print"/>
          <a:srcRect/>
          <a:stretch>
            <a:fillRect/>
          </a:stretch>
        </p:blipFill>
        <p:spPr bwMode="auto">
          <a:xfrm>
            <a:off x="1200150" y="2978254"/>
            <a:ext cx="984146" cy="984146"/>
          </a:xfrm>
          <a:prstGeom prst="rect">
            <a:avLst/>
          </a:prstGeom>
          <a:noFill/>
        </p:spPr>
      </p:pic>
      <p:pic>
        <p:nvPicPr>
          <p:cNvPr id="5" name="Picture 3" descr="C:\Users\eq303\AppData\Local\Microsoft\Windows\Temporary Internet Files\Content.IE5\KNEQGNQ4\MC900432537[1].png"/>
          <p:cNvPicPr>
            <a:picLocks noChangeAspect="1" noChangeArrowheads="1"/>
          </p:cNvPicPr>
          <p:nvPr/>
        </p:nvPicPr>
        <p:blipFill>
          <a:blip r:embed="rId4" cstate="print"/>
          <a:srcRect/>
          <a:stretch>
            <a:fillRect/>
          </a:stretch>
        </p:blipFill>
        <p:spPr bwMode="auto">
          <a:xfrm>
            <a:off x="5035654" y="2981325"/>
            <a:ext cx="984146" cy="984146"/>
          </a:xfrm>
          <a:prstGeom prst="rect">
            <a:avLst/>
          </a:prstGeom>
          <a:noFill/>
        </p:spPr>
      </p:pic>
      <p:pic>
        <p:nvPicPr>
          <p:cNvPr id="6" name="Picture 3" descr="C:\Users\eq303\AppData\Local\Microsoft\Windows\Temporary Internet Files\Content.IE5\KNEQGNQ4\MC900432537[1].png"/>
          <p:cNvPicPr>
            <a:picLocks noChangeAspect="1" noChangeArrowheads="1"/>
          </p:cNvPicPr>
          <p:nvPr/>
        </p:nvPicPr>
        <p:blipFill>
          <a:blip r:embed="rId4" cstate="print"/>
          <a:srcRect/>
          <a:stretch>
            <a:fillRect/>
          </a:stretch>
        </p:blipFill>
        <p:spPr bwMode="auto">
          <a:xfrm>
            <a:off x="6940654" y="2971800"/>
            <a:ext cx="984146" cy="984146"/>
          </a:xfrm>
          <a:prstGeom prst="rect">
            <a:avLst/>
          </a:prstGeom>
          <a:noFill/>
        </p:spPr>
      </p:pic>
      <p:pic>
        <p:nvPicPr>
          <p:cNvPr id="8" name="Picture 7" descr="C:\Users\eq303\AppData\Local\Microsoft\Windows\Temporary Internet Files\Content.IE5\KNEQGNQ4\MC900432537[1].png"/>
          <p:cNvPicPr>
            <a:picLocks noChangeAspect="1" noChangeArrowheads="1"/>
          </p:cNvPicPr>
          <p:nvPr/>
        </p:nvPicPr>
        <p:blipFill>
          <a:blip r:embed="rId4" cstate="print"/>
          <a:srcRect/>
          <a:stretch>
            <a:fillRect/>
          </a:stretch>
        </p:blipFill>
        <p:spPr bwMode="auto">
          <a:xfrm>
            <a:off x="3124200" y="2981325"/>
            <a:ext cx="984146" cy="984146"/>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2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818" name="Picture 2" descr="http://hphotos-sjc1.fbcdn.net/hs420.snc3/25307_708630656327_610662_40292358_1962553_n.jpg"/>
          <p:cNvPicPr>
            <a:picLocks noChangeAspect="1" noChangeArrowheads="1"/>
          </p:cNvPicPr>
          <p:nvPr/>
        </p:nvPicPr>
        <p:blipFill>
          <a:blip r:embed="rId3" cstate="print"/>
          <a:srcRect/>
          <a:stretch>
            <a:fillRect/>
          </a:stretch>
        </p:blipFill>
        <p:spPr bwMode="auto">
          <a:xfrm rot="20932367">
            <a:off x="938890" y="1197693"/>
            <a:ext cx="4019166" cy="3014375"/>
          </a:xfrm>
          <a:prstGeom prst="rect">
            <a:avLst/>
          </a:prstGeom>
          <a:noFill/>
        </p:spPr>
      </p:pic>
      <p:pic>
        <p:nvPicPr>
          <p:cNvPr id="34820" name="Picture 4" descr="http://sphotos.ak.fbcdn.net/hphotos-ak-snc3/hs088.snc3/15564_314611725262_508060262_9625864_379586_n.jpg"/>
          <p:cNvPicPr>
            <a:picLocks noChangeAspect="1" noChangeArrowheads="1"/>
          </p:cNvPicPr>
          <p:nvPr/>
        </p:nvPicPr>
        <p:blipFill>
          <a:blip r:embed="rId4" cstate="print"/>
          <a:srcRect/>
          <a:stretch>
            <a:fillRect/>
          </a:stretch>
        </p:blipFill>
        <p:spPr bwMode="auto">
          <a:xfrm rot="452773">
            <a:off x="5062182" y="1940846"/>
            <a:ext cx="3143249" cy="4191000"/>
          </a:xfrm>
          <a:prstGeom prst="rect">
            <a:avLst/>
          </a:prstGeom>
          <a:noFill/>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Staten Island Landfill.gif"/>
          <p:cNvPicPr>
            <a:picLocks noChangeAspect="1"/>
          </p:cNvPicPr>
          <p:nvPr/>
        </p:nvPicPr>
        <p:blipFill>
          <a:blip r:embed="rId3" cstate="print"/>
          <a:stretch>
            <a:fillRect/>
          </a:stretch>
        </p:blipFill>
        <p:spPr>
          <a:xfrm>
            <a:off x="1195387" y="1890712"/>
            <a:ext cx="6753225" cy="3076575"/>
          </a:xfrm>
          <a:prstGeom prst="rect">
            <a:avLst/>
          </a:prstGeom>
        </p:spPr>
      </p:pic>
      <p:pic>
        <p:nvPicPr>
          <p:cNvPr id="28674" name="Picture 2" descr="http://1.bp.blogspot.com/_U2Jnii9NavQ/Rt0h1YtgywI/AAAAAAAAAAU/3h0ETeGAt3w/s320/factory_cartoon.gif"/>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1752600" y="2065930"/>
            <a:ext cx="1504950" cy="1448796"/>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 presetClass="entr" presetSubtype="1" fill="hold" nodeType="clickEffect">
                                  <p:stCondLst>
                                    <p:cond delay="0"/>
                                  </p:stCondLst>
                                  <p:childTnLst>
                                    <p:set>
                                      <p:cBhvr>
                                        <p:cTn id="10" dur="1" fill="hold">
                                          <p:stCondLst>
                                            <p:cond delay="0"/>
                                          </p:stCondLst>
                                        </p:cTn>
                                        <p:tgtEl>
                                          <p:spTgt spid="28674"/>
                                        </p:tgtEl>
                                        <p:attrNameLst>
                                          <p:attrName>style.visibility</p:attrName>
                                        </p:attrNameLst>
                                      </p:cBhvr>
                                      <p:to>
                                        <p:strVal val="visible"/>
                                      </p:to>
                                    </p:set>
                                    <p:anim calcmode="lin" valueType="num">
                                      <p:cBhvr additive="base">
                                        <p:cTn id="11" dur="500" fill="hold"/>
                                        <p:tgtEl>
                                          <p:spTgt spid="28674"/>
                                        </p:tgtEl>
                                        <p:attrNameLst>
                                          <p:attrName>ppt_x</p:attrName>
                                        </p:attrNameLst>
                                      </p:cBhvr>
                                      <p:tavLst>
                                        <p:tav tm="0">
                                          <p:val>
                                            <p:strVal val="#ppt_x"/>
                                          </p:val>
                                        </p:tav>
                                        <p:tav tm="100000">
                                          <p:val>
                                            <p:strVal val="#ppt_x"/>
                                          </p:val>
                                        </p:tav>
                                      </p:tavLst>
                                    </p:anim>
                                    <p:anim calcmode="lin" valueType="num">
                                      <p:cBhvr additive="base">
                                        <p:cTn id="12" dur="500" fill="hold"/>
                                        <p:tgtEl>
                                          <p:spTgt spid="28674"/>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232_023_The_Mariachi_Brass_featuring_Chet_Baker_-_The_Dating_Game.mp3">
            <a:hlinkClick r:id="" action="ppaction://media"/>
          </p:cNvPr>
          <p:cNvPicPr>
            <a:picLocks noRot="1" noChangeAspect="1"/>
          </p:cNvPicPr>
          <p:nvPr>
            <a:audioFile r:link="rId1"/>
          </p:nvPr>
        </p:nvPicPr>
        <p:blipFill>
          <a:blip r:embed="rId4" cstate="print"/>
          <a:stretch>
            <a:fillRect/>
          </a:stretch>
        </p:blipFill>
        <p:spPr>
          <a:xfrm>
            <a:off x="8382000" y="6172200"/>
            <a:ext cx="304800" cy="304800"/>
          </a:xfrm>
          <a:prstGeom prst="rect">
            <a:avLst/>
          </a:prstGeom>
        </p:spPr>
      </p:pic>
      <p:sp>
        <p:nvSpPr>
          <p:cNvPr id="2" name="Title 1"/>
          <p:cNvSpPr>
            <a:spLocks noGrp="1"/>
          </p:cNvSpPr>
          <p:nvPr>
            <p:ph type="title"/>
          </p:nvPr>
        </p:nvSpPr>
        <p:spPr>
          <a:xfrm>
            <a:off x="722313" y="2895600"/>
            <a:ext cx="7772400" cy="1362075"/>
          </a:xfrm>
        </p:spPr>
        <p:txBody>
          <a:bodyPr anchor="ctr">
            <a:normAutofit/>
          </a:bodyPr>
          <a:lstStyle/>
          <a:p>
            <a:pPr algn="ctr"/>
            <a:r>
              <a:rPr lang="en-US" sz="4800" dirty="0" smtClean="0"/>
              <a:t>Let’s find a contractor</a:t>
            </a:r>
            <a:endParaRPr lang="en-US" sz="48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numSld="4">
                <p:cTn id="7" fill="hold" display="0">
                  <p:stCondLst>
                    <p:cond delay="indefinite"/>
                  </p:stCondLst>
                  <p:endCondLst>
                    <p:cond evt="onPrev" delay="0">
                      <p:tgtEl>
                        <p:sldTgt/>
                      </p:tgtEl>
                    </p:cond>
                    <p:cond evt="onStopAudio" delay="0">
                      <p:tgtEl>
                        <p:sldTgt/>
                      </p:tgtEl>
                    </p:cond>
                  </p:endCondLst>
                </p:cTn>
                <p:tgtEl>
                  <p:spTgt spid="4"/>
                </p:tgtEl>
              </p:cMediaNode>
            </p:audio>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30" name="Picture 2" descr="http://friendsoftheprogram.net/wp-content/uploads/2010/01/constructiongirl1.jpg"/>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2133600" y="1905000"/>
            <a:ext cx="3619500" cy="4572000"/>
          </a:xfrm>
          <a:prstGeom prst="rect">
            <a:avLst/>
          </a:prstGeom>
          <a:noFill/>
        </p:spPr>
      </p:pic>
      <p:pic>
        <p:nvPicPr>
          <p:cNvPr id="22536" name="Picture 8" descr="http://forum.johnson.cornell.edu/blog/dinakeswani/uploaded_images/D_justbig-783771.jpg"/>
          <p:cNvPicPr>
            <a:picLocks noChangeAspect="1" noChangeArrowheads="1"/>
          </p:cNvPicPr>
          <p:nvPr/>
        </p:nvPicPr>
        <p:blipFill>
          <a:blip r:embed="rId4" cstate="print"/>
          <a:srcRect l="13333" t="20000" r="40000" b="12000"/>
          <a:stretch>
            <a:fillRect/>
          </a:stretch>
        </p:blipFill>
        <p:spPr bwMode="auto">
          <a:xfrm>
            <a:off x="228600" y="1828800"/>
            <a:ext cx="1411941" cy="1371600"/>
          </a:xfrm>
          <a:prstGeom prst="rect">
            <a:avLst/>
          </a:prstGeom>
          <a:noFill/>
        </p:spPr>
      </p:pic>
      <p:sp>
        <p:nvSpPr>
          <p:cNvPr id="7" name="Title 6"/>
          <p:cNvSpPr>
            <a:spLocks noGrp="1"/>
          </p:cNvSpPr>
          <p:nvPr>
            <p:ph type="title"/>
          </p:nvPr>
        </p:nvSpPr>
        <p:spPr>
          <a:xfrm>
            <a:off x="381000" y="304800"/>
            <a:ext cx="8229600" cy="1143000"/>
          </a:xfrm>
        </p:spPr>
        <p:txBody>
          <a:bodyPr/>
          <a:lstStyle/>
          <a:p>
            <a:r>
              <a:rPr lang="en-US" dirty="0" smtClean="0"/>
              <a:t>Contractor A</a:t>
            </a:r>
            <a:endParaRPr lang="en-US" dirty="0"/>
          </a:p>
        </p:txBody>
      </p:sp>
      <p:sp>
        <p:nvSpPr>
          <p:cNvPr id="8" name="Content Placeholder 7"/>
          <p:cNvSpPr>
            <a:spLocks noGrp="1"/>
          </p:cNvSpPr>
          <p:nvPr>
            <p:ph idx="1"/>
          </p:nvPr>
        </p:nvSpPr>
        <p:spPr>
          <a:xfrm>
            <a:off x="5257800" y="1600200"/>
            <a:ext cx="3657600" cy="5257800"/>
          </a:xfrm>
        </p:spPr>
        <p:txBody>
          <a:bodyPr>
            <a:normAutofit/>
          </a:bodyPr>
          <a:lstStyle/>
          <a:p>
            <a:r>
              <a:rPr lang="en-US" sz="2400" dirty="0" smtClean="0"/>
              <a:t>Age: 25 ½</a:t>
            </a:r>
          </a:p>
          <a:p>
            <a:r>
              <a:rPr lang="en-US" sz="2400" dirty="0" smtClean="0"/>
              <a:t>Hometown: Stockholm</a:t>
            </a:r>
          </a:p>
          <a:p>
            <a:r>
              <a:rPr lang="en-US" sz="2400" dirty="0" smtClean="0"/>
              <a:t>Experience: none</a:t>
            </a:r>
          </a:p>
          <a:p>
            <a:r>
              <a:rPr lang="en-US" sz="2400" dirty="0" smtClean="0"/>
              <a:t>Fun fact: “A” has a passion for life and loves to indulge in all the pleasures the world has to offer!</a:t>
            </a:r>
            <a:endParaRPr lang="en-US" sz="2400" dirty="0" smtClean="0">
              <a:sym typeface="Wingdings" pitchFamily="2" charset="2"/>
            </a:endParaRPr>
          </a:p>
          <a:p>
            <a:endParaRPr lang="en-US" sz="2400" dirty="0" smtClean="0"/>
          </a:p>
          <a:p>
            <a:r>
              <a:rPr lang="en-US" sz="2400" dirty="0" smtClean="0"/>
              <a:t>Quote: $106,194</a:t>
            </a:r>
          </a:p>
          <a:p>
            <a:r>
              <a:rPr lang="en-US" sz="2400" dirty="0" smtClean="0"/>
              <a:t>Days to complete: 158</a:t>
            </a:r>
            <a:endParaRPr lang="en-US" sz="2400" dirty="0"/>
          </a:p>
        </p:txBody>
      </p:sp>
      <p:sp>
        <p:nvSpPr>
          <p:cNvPr id="9" name="Heart 8"/>
          <p:cNvSpPr/>
          <p:nvPr/>
        </p:nvSpPr>
        <p:spPr>
          <a:xfrm>
            <a:off x="1828800" y="1905000"/>
            <a:ext cx="228600" cy="228600"/>
          </a:xfrm>
          <a:prstGeom prst="heart">
            <a:avLst/>
          </a:prstGeom>
          <a:solidFill>
            <a:schemeClr val="accent2">
              <a:lumMod val="75000"/>
            </a:schemeClr>
          </a:solidFill>
          <a:ln>
            <a:solidFill>
              <a:schemeClr val="accent6">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Heart 9"/>
          <p:cNvSpPr/>
          <p:nvPr/>
        </p:nvSpPr>
        <p:spPr>
          <a:xfrm>
            <a:off x="1828800" y="2362200"/>
            <a:ext cx="228600" cy="228600"/>
          </a:xfrm>
          <a:prstGeom prst="heart">
            <a:avLst/>
          </a:prstGeom>
          <a:solidFill>
            <a:schemeClr val="accent2">
              <a:lumMod val="40000"/>
              <a:lumOff val="60000"/>
            </a:schemeClr>
          </a:solidFill>
          <a:ln>
            <a:solidFill>
              <a:schemeClr val="accent6">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Heart 10"/>
          <p:cNvSpPr/>
          <p:nvPr/>
        </p:nvSpPr>
        <p:spPr>
          <a:xfrm>
            <a:off x="1981200" y="2743200"/>
            <a:ext cx="228600" cy="228600"/>
          </a:xfrm>
          <a:prstGeom prst="heart">
            <a:avLst/>
          </a:prstGeom>
          <a:solidFill>
            <a:schemeClr val="accent2">
              <a:lumMod val="75000"/>
            </a:schemeClr>
          </a:solidFill>
          <a:ln>
            <a:solidFill>
              <a:schemeClr val="accent6">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Heart 11"/>
          <p:cNvSpPr/>
          <p:nvPr/>
        </p:nvSpPr>
        <p:spPr>
          <a:xfrm>
            <a:off x="2057400" y="2133600"/>
            <a:ext cx="228600" cy="228600"/>
          </a:xfrm>
          <a:prstGeom prst="heart">
            <a:avLst/>
          </a:prstGeom>
          <a:solidFill>
            <a:srgbClr val="FF0000"/>
          </a:solidFill>
          <a:ln>
            <a:solidFill>
              <a:schemeClr val="accent6">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Heart 12"/>
          <p:cNvSpPr/>
          <p:nvPr/>
        </p:nvSpPr>
        <p:spPr>
          <a:xfrm>
            <a:off x="2209800" y="2514600"/>
            <a:ext cx="228600" cy="228600"/>
          </a:xfrm>
          <a:prstGeom prst="heart">
            <a:avLst/>
          </a:prstGeom>
          <a:solidFill>
            <a:srgbClr val="FF0000"/>
          </a:solidFill>
          <a:ln>
            <a:solidFill>
              <a:schemeClr val="accent6">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Heart 13"/>
          <p:cNvSpPr/>
          <p:nvPr/>
        </p:nvSpPr>
        <p:spPr>
          <a:xfrm>
            <a:off x="2438400" y="2057400"/>
            <a:ext cx="228600" cy="228600"/>
          </a:xfrm>
          <a:prstGeom prst="heart">
            <a:avLst/>
          </a:prstGeom>
          <a:solidFill>
            <a:schemeClr val="accent2">
              <a:lumMod val="40000"/>
              <a:lumOff val="60000"/>
            </a:schemeClr>
          </a:solidFill>
          <a:ln>
            <a:solidFill>
              <a:schemeClr val="accent6">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Heart 14"/>
          <p:cNvSpPr/>
          <p:nvPr/>
        </p:nvSpPr>
        <p:spPr>
          <a:xfrm>
            <a:off x="2590800" y="2362200"/>
            <a:ext cx="228600" cy="228600"/>
          </a:xfrm>
          <a:prstGeom prst="heart">
            <a:avLst/>
          </a:prstGeom>
          <a:solidFill>
            <a:schemeClr val="accent2">
              <a:lumMod val="75000"/>
            </a:schemeClr>
          </a:solidFill>
          <a:ln>
            <a:solidFill>
              <a:schemeClr val="accent6">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Heart 15"/>
          <p:cNvSpPr/>
          <p:nvPr/>
        </p:nvSpPr>
        <p:spPr>
          <a:xfrm>
            <a:off x="2895600" y="2209800"/>
            <a:ext cx="228600" cy="228600"/>
          </a:xfrm>
          <a:prstGeom prst="heart">
            <a:avLst/>
          </a:prstGeom>
          <a:solidFill>
            <a:srgbClr val="FF0000"/>
          </a:solidFill>
          <a:ln>
            <a:solidFill>
              <a:schemeClr val="accent6">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Heart 16"/>
          <p:cNvSpPr/>
          <p:nvPr/>
        </p:nvSpPr>
        <p:spPr>
          <a:xfrm>
            <a:off x="2667000" y="2667000"/>
            <a:ext cx="228600" cy="228600"/>
          </a:xfrm>
          <a:prstGeom prst="heart">
            <a:avLst/>
          </a:prstGeom>
          <a:solidFill>
            <a:schemeClr val="accent2">
              <a:lumMod val="40000"/>
              <a:lumOff val="60000"/>
            </a:schemeClr>
          </a:solidFill>
          <a:ln>
            <a:solidFill>
              <a:schemeClr val="accent6">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2000"/>
                                  </p:stCondLst>
                                  <p:childTnLst>
                                    <p:set>
                                      <p:cBhvr>
                                        <p:cTn id="6" dur="1" fill="hold">
                                          <p:stCondLst>
                                            <p:cond delay="0"/>
                                          </p:stCondLst>
                                        </p:cTn>
                                        <p:tgtEl>
                                          <p:spTgt spid="22536"/>
                                        </p:tgtEl>
                                        <p:attrNameLst>
                                          <p:attrName>style.visibility</p:attrName>
                                        </p:attrNameLst>
                                      </p:cBhvr>
                                      <p:to>
                                        <p:strVal val="visible"/>
                                      </p:to>
                                    </p:set>
                                    <p:anim calcmode="lin" valueType="num">
                                      <p:cBhvr additive="base">
                                        <p:cTn id="7" dur="2000" fill="hold"/>
                                        <p:tgtEl>
                                          <p:spTgt spid="22536"/>
                                        </p:tgtEl>
                                        <p:attrNameLst>
                                          <p:attrName>ppt_x</p:attrName>
                                        </p:attrNameLst>
                                      </p:cBhvr>
                                      <p:tavLst>
                                        <p:tav tm="0">
                                          <p:val>
                                            <p:strVal val="0-#ppt_w/2"/>
                                          </p:val>
                                        </p:tav>
                                        <p:tav tm="100000">
                                          <p:val>
                                            <p:strVal val="#ppt_x"/>
                                          </p:val>
                                        </p:tav>
                                      </p:tavLst>
                                    </p:anim>
                                    <p:anim calcmode="lin" valueType="num">
                                      <p:cBhvr additive="base">
                                        <p:cTn id="8" dur="2000" fill="hold"/>
                                        <p:tgtEl>
                                          <p:spTgt spid="22536"/>
                                        </p:tgtEl>
                                        <p:attrNameLst>
                                          <p:attrName>ppt_y</p:attrName>
                                        </p:attrNameLst>
                                      </p:cBhvr>
                                      <p:tavLst>
                                        <p:tav tm="0">
                                          <p:val>
                                            <p:strVal val="#ppt_y"/>
                                          </p:val>
                                        </p:tav>
                                        <p:tav tm="100000">
                                          <p:val>
                                            <p:strVal val="#ppt_y"/>
                                          </p:val>
                                        </p:tav>
                                      </p:tavLst>
                                    </p:anim>
                                  </p:childTnLst>
                                </p:cTn>
                              </p:par>
                            </p:childTnLst>
                          </p:cTn>
                        </p:par>
                        <p:par>
                          <p:cTn id="9" fill="hold">
                            <p:stCondLst>
                              <p:cond delay="4000"/>
                            </p:stCondLst>
                            <p:childTnLst>
                              <p:par>
                                <p:cTn id="10" presetID="2" presetClass="exit" presetSubtype="8" fill="hold" nodeType="afterEffect">
                                  <p:stCondLst>
                                    <p:cond delay="0"/>
                                  </p:stCondLst>
                                  <p:childTnLst>
                                    <p:anim calcmode="lin" valueType="num">
                                      <p:cBhvr additive="base">
                                        <p:cTn id="11" dur="2000"/>
                                        <p:tgtEl>
                                          <p:spTgt spid="22536"/>
                                        </p:tgtEl>
                                        <p:attrNameLst>
                                          <p:attrName>ppt_x</p:attrName>
                                        </p:attrNameLst>
                                      </p:cBhvr>
                                      <p:tavLst>
                                        <p:tav tm="0">
                                          <p:val>
                                            <p:strVal val="ppt_x"/>
                                          </p:val>
                                        </p:tav>
                                        <p:tav tm="100000">
                                          <p:val>
                                            <p:strVal val="0-ppt_w/2"/>
                                          </p:val>
                                        </p:tav>
                                      </p:tavLst>
                                    </p:anim>
                                    <p:anim calcmode="lin" valueType="num">
                                      <p:cBhvr additive="base">
                                        <p:cTn id="12" dur="2000"/>
                                        <p:tgtEl>
                                          <p:spTgt spid="22536"/>
                                        </p:tgtEl>
                                        <p:attrNameLst>
                                          <p:attrName>ppt_y</p:attrName>
                                        </p:attrNameLst>
                                      </p:cBhvr>
                                      <p:tavLst>
                                        <p:tav tm="0">
                                          <p:val>
                                            <p:strVal val="ppt_y"/>
                                          </p:val>
                                        </p:tav>
                                        <p:tav tm="100000">
                                          <p:val>
                                            <p:strVal val="ppt_y"/>
                                          </p:val>
                                        </p:tav>
                                      </p:tavLst>
                                    </p:anim>
                                    <p:set>
                                      <p:cBhvr>
                                        <p:cTn id="13" dur="1" fill="hold">
                                          <p:stCondLst>
                                            <p:cond delay="1999"/>
                                          </p:stCondLst>
                                        </p:cTn>
                                        <p:tgtEl>
                                          <p:spTgt spid="22536"/>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1485</TotalTime>
  <Words>931</Words>
  <Application>Microsoft Office PowerPoint</Application>
  <PresentationFormat>On-screen Show (4:3)</PresentationFormat>
  <Paragraphs>240</Paragraphs>
  <Slides>23</Slides>
  <Notes>23</Notes>
  <HiddenSlides>0</HiddenSlides>
  <MMClips>2</MMClips>
  <ScaleCrop>false</ScaleCrop>
  <HeadingPairs>
    <vt:vector size="4" baseType="variant">
      <vt:variant>
        <vt:lpstr>Theme</vt:lpstr>
      </vt:variant>
      <vt:variant>
        <vt:i4>1</vt:i4>
      </vt:variant>
      <vt:variant>
        <vt:lpstr>Slide Titles</vt:lpstr>
      </vt:variant>
      <vt:variant>
        <vt:i4>23</vt:i4>
      </vt:variant>
    </vt:vector>
  </HeadingPairs>
  <TitlesOfParts>
    <vt:vector size="24" baseType="lpstr">
      <vt:lpstr>Office Theme</vt:lpstr>
      <vt:lpstr>JURAN BREWS</vt:lpstr>
      <vt:lpstr>Slide 2</vt:lpstr>
      <vt:lpstr>Slide 3</vt:lpstr>
      <vt:lpstr>Slide 4</vt:lpstr>
      <vt:lpstr>Slide 5</vt:lpstr>
      <vt:lpstr>Slide 6</vt:lpstr>
      <vt:lpstr>Slide 7</vt:lpstr>
      <vt:lpstr>Let’s find a contractor</vt:lpstr>
      <vt:lpstr>Contractor A</vt:lpstr>
      <vt:lpstr>Contractor B</vt:lpstr>
      <vt:lpstr>Contractor C</vt:lpstr>
      <vt:lpstr>Now… The Model</vt:lpstr>
      <vt:lpstr>Objective</vt:lpstr>
      <vt:lpstr>Assumptions and Initial Analysis</vt:lpstr>
      <vt:lpstr>Arc and Node</vt:lpstr>
      <vt:lpstr>Probability Distribution</vt:lpstr>
      <vt:lpstr>Logistic Distribution</vt:lpstr>
      <vt:lpstr>Triangular Distribution</vt:lpstr>
      <vt:lpstr>Define Forecast</vt:lpstr>
      <vt:lpstr>Output</vt:lpstr>
      <vt:lpstr>Decision</vt:lpstr>
      <vt:lpstr>Conclusion</vt:lpstr>
      <vt:lpstr>Thanks Juran!!</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eq303</dc:creator>
  <cp:lastModifiedBy>eq303</cp:lastModifiedBy>
  <cp:revision>19</cp:revision>
  <dcterms:created xsi:type="dcterms:W3CDTF">2010-04-14T20:55:23Z</dcterms:created>
  <dcterms:modified xsi:type="dcterms:W3CDTF">2010-04-26T13:20:27Z</dcterms:modified>
</cp:coreProperties>
</file>