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86" r:id="rId10"/>
    <p:sldId id="265" r:id="rId11"/>
    <p:sldId id="271" r:id="rId12"/>
    <p:sldId id="267" r:id="rId13"/>
    <p:sldId id="287" r:id="rId14"/>
    <p:sldId id="266" r:id="rId15"/>
    <p:sldId id="272" r:id="rId16"/>
    <p:sldId id="273" r:id="rId17"/>
    <p:sldId id="268" r:id="rId18"/>
    <p:sldId id="288" r:id="rId19"/>
    <p:sldId id="274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289" r:id="rId34"/>
    <p:sldId id="27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00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59" autoAdjust="0"/>
    <p:restoredTop sz="94660"/>
  </p:normalViewPr>
  <p:slideViewPr>
    <p:cSldViewPr>
      <p:cViewPr>
        <p:scale>
          <a:sx n="75" d="100"/>
          <a:sy n="75" d="100"/>
        </p:scale>
        <p:origin x="-114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7CBE3-B58B-4F2D-8D6A-68A0D660D4B7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70483-782E-462A-877B-8EC969972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70483-782E-462A-877B-8EC96997273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70000"/>
            </a:schemeClr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20EBEF-5133-4482-9BBC-6A2865D2628A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6B2D58-5CA1-4E5E-A51F-C9C66A8B19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13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 cap="none" spc="-150">
          <a:ln w="11430"/>
          <a:solidFill>
            <a:srgbClr val="FF0066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spc="-1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Juranimal’s Record Deal</a:t>
            </a:r>
            <a:endParaRPr lang="en-US" sz="6000" b="1" spc="-1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276600"/>
            <a:ext cx="9144000" cy="381000"/>
          </a:xfrm>
          <a:solidFill>
            <a:schemeClr val="tx1">
              <a:alpha val="70000"/>
            </a:schemeClr>
          </a:solidFill>
        </p:spPr>
        <p:txBody>
          <a:bodyPr>
            <a:noAutofit/>
          </a:bodyPr>
          <a:lstStyle/>
          <a:p>
            <a:r>
              <a:rPr lang="en-US" sz="2000" spc="300" dirty="0" smtClean="0">
                <a:solidFill>
                  <a:schemeClr val="bg1"/>
                </a:solidFill>
              </a:rPr>
              <a:t>ashish ajmera - jose baptista - shawn khazzam - jim lee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Formulation</a:t>
            </a:r>
            <a:endParaRPr lang="en-US" b="0" spc="0" dirty="0">
              <a:ln w="18415" cmpd="sng">
                <a:noFill/>
                <a:prstDash val="solid"/>
              </a:ln>
              <a:noFill/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Define </a:t>
            </a:r>
            <a:r>
              <a:rPr lang="en-US" i="1" dirty="0" err="1" smtClean="0"/>
              <a:t>A</a:t>
            </a:r>
            <a:r>
              <a:rPr lang="en-US" i="1" baseline="-25000" dirty="0" err="1" smtClean="0"/>
              <a:t>j</a:t>
            </a:r>
            <a:r>
              <a:rPr lang="en-US" i="1" dirty="0" smtClean="0"/>
              <a:t> </a:t>
            </a:r>
            <a:r>
              <a:rPr lang="en-US" dirty="0" smtClean="0"/>
              <a:t>to be an integer variable representing the initial attendance when playing for the first time at venue </a:t>
            </a:r>
            <a:r>
              <a:rPr lang="en-US" i="1" dirty="0" smtClean="0"/>
              <a:t>j</a:t>
            </a:r>
            <a:r>
              <a:rPr lang="en-US" dirty="0" smtClean="0"/>
              <a:t> on any week</a:t>
            </a:r>
          </a:p>
          <a:p>
            <a:r>
              <a:rPr lang="en-US" dirty="0" smtClean="0"/>
              <a:t>Define </a:t>
            </a:r>
            <a:r>
              <a:rPr lang="en-US" i="1" dirty="0" err="1" smtClean="0"/>
              <a:t>F</a:t>
            </a:r>
            <a:r>
              <a:rPr lang="en-US" i="1" baseline="-25000" dirty="0" err="1" smtClean="0"/>
              <a:t>j</a:t>
            </a:r>
            <a:r>
              <a:rPr lang="en-US" i="1" dirty="0" smtClean="0"/>
              <a:t> </a:t>
            </a:r>
            <a:r>
              <a:rPr lang="en-US" dirty="0" smtClean="0"/>
              <a:t>to be an integer variable representing the follow-on attendance when playing subsequent times at venue </a:t>
            </a:r>
            <a:r>
              <a:rPr lang="en-US" i="1" dirty="0" smtClean="0"/>
              <a:t>j</a:t>
            </a:r>
            <a:r>
              <a:rPr lang="en-US" dirty="0" smtClean="0"/>
              <a:t> on any week</a:t>
            </a:r>
          </a:p>
          <a:p>
            <a:r>
              <a:rPr lang="en-US" dirty="0" smtClean="0"/>
              <a:t>Define </a:t>
            </a:r>
            <a:r>
              <a:rPr lang="en-US" i="1" dirty="0" err="1" smtClean="0"/>
              <a:t>MA</a:t>
            </a:r>
            <a:r>
              <a:rPr lang="en-US" i="1" baseline="-25000" dirty="0" err="1" smtClean="0"/>
              <a:t>j</a:t>
            </a:r>
            <a:r>
              <a:rPr lang="en-US" dirty="0" smtClean="0"/>
              <a:t> as the minimum required exposure before being allowed to perform at venue </a:t>
            </a:r>
            <a:r>
              <a:rPr lang="en-US" i="1" dirty="0" smtClean="0"/>
              <a:t>j</a:t>
            </a:r>
            <a:endParaRPr lang="en-US" dirty="0" smtClean="0"/>
          </a:p>
          <a:p>
            <a:r>
              <a:rPr lang="en-US" dirty="0" smtClean="0"/>
              <a:t>Define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j</a:t>
            </a:r>
            <a:r>
              <a:rPr lang="en-US" dirty="0" smtClean="0"/>
              <a:t> as the nightly revenue generated by </a:t>
            </a:r>
            <a:r>
              <a:rPr lang="en-US" dirty="0" err="1" smtClean="0"/>
              <a:t>Juranimals</a:t>
            </a:r>
            <a:r>
              <a:rPr lang="en-US" dirty="0" smtClean="0"/>
              <a:t> from performing at venue </a:t>
            </a:r>
            <a:r>
              <a:rPr lang="en-US" i="1" dirty="0" smtClean="0"/>
              <a:t>j</a:t>
            </a:r>
            <a:endParaRPr lang="en-US" dirty="0" smtClean="0"/>
          </a:p>
          <a:p>
            <a:r>
              <a:rPr lang="en-US" dirty="0" smtClean="0"/>
              <a:t>Define </a:t>
            </a:r>
            <a:r>
              <a:rPr lang="en-US" dirty="0" err="1" smtClean="0"/>
              <a:t>C</a:t>
            </a:r>
            <a:r>
              <a:rPr lang="en-US" i="1" baseline="-25000" dirty="0" err="1" smtClean="0"/>
              <a:t>j</a:t>
            </a:r>
            <a:r>
              <a:rPr lang="en-US" dirty="0" smtClean="0"/>
              <a:t> as the nightly cost to the </a:t>
            </a:r>
            <a:r>
              <a:rPr lang="en-US" dirty="0" err="1" smtClean="0"/>
              <a:t>Juranimals</a:t>
            </a:r>
            <a:r>
              <a:rPr lang="en-US" dirty="0" smtClean="0"/>
              <a:t> from performing at venue </a:t>
            </a:r>
            <a:r>
              <a:rPr lang="en-US" i="1" dirty="0" smtClean="0"/>
              <a:t>j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Objective Function: </a:t>
            </a:r>
            <a:br>
              <a:rPr lang="en-US" dirty="0" smtClean="0"/>
            </a:br>
            <a:r>
              <a:rPr lang="en-US" dirty="0" smtClean="0"/>
              <a:t>Maximize Exposure</a:t>
            </a:r>
            <a:endParaRPr lang="en-US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752600"/>
            <a:ext cx="4953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762000" y="5486400"/>
            <a:ext cx="7924800" cy="53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Exposure: </a:t>
            </a:r>
            <a:r>
              <a:rPr lang="en-US" sz="2400" dirty="0" smtClean="0"/>
              <a:t>amount of unique viewers over the 12 week period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objective is then to: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92697" y="2438400"/>
            <a:ext cx="6832103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Constraint: Cash Flows</a:t>
            </a:r>
            <a:endParaRPr lang="en-US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33500"/>
            <a:ext cx="86868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4191000"/>
            <a:ext cx="8305800" cy="2209800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Juranimals</a:t>
            </a:r>
            <a:r>
              <a:rPr lang="en-US" sz="2400" dirty="0" smtClean="0"/>
              <a:t> start with $200</a:t>
            </a:r>
          </a:p>
          <a:p>
            <a:r>
              <a:rPr lang="en-US" sz="2400" dirty="0" smtClean="0"/>
              <a:t>Expenses are incurred in the week that a venue is played</a:t>
            </a:r>
          </a:p>
          <a:p>
            <a:r>
              <a:rPr lang="en-US" sz="2400" dirty="0" smtClean="0"/>
              <a:t>Revenues are not received until 1 week </a:t>
            </a:r>
            <a:r>
              <a:rPr lang="en-US" sz="2400" u="sng" dirty="0" smtClean="0"/>
              <a:t>after</a:t>
            </a:r>
            <a:r>
              <a:rPr lang="en-US" sz="2400" dirty="0" smtClean="0"/>
              <a:t> a venue is played</a:t>
            </a:r>
            <a:endParaRPr lang="en-US" sz="2400" u="sng" dirty="0" smtClean="0"/>
          </a:p>
          <a:p>
            <a:r>
              <a:rPr lang="en-US" sz="2400" b="1" dirty="0" smtClean="0"/>
              <a:t>Constraint: </a:t>
            </a:r>
            <a:r>
              <a:rPr lang="en-US" sz="2400" dirty="0" err="1" smtClean="0"/>
              <a:t>Juranimals</a:t>
            </a:r>
            <a:r>
              <a:rPr lang="en-US" sz="2400" dirty="0" smtClean="0"/>
              <a:t> must stay cash flow positive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Formulation</a:t>
            </a:r>
            <a:r>
              <a:rPr lang="en-US" sz="2400" baseline="-25000" dirty="0" smtClean="0"/>
              <a:t>(cont’d)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j</a:t>
            </a:r>
            <a:r>
              <a:rPr lang="en-US" dirty="0" smtClean="0"/>
              <a:t> as the nightly revenue generated by </a:t>
            </a:r>
            <a:r>
              <a:rPr lang="en-US" dirty="0" err="1" smtClean="0"/>
              <a:t>Juranimals</a:t>
            </a:r>
            <a:r>
              <a:rPr lang="en-US" dirty="0" smtClean="0"/>
              <a:t> from performing at venue </a:t>
            </a:r>
            <a:r>
              <a:rPr lang="en-US" i="1" dirty="0" smtClean="0"/>
              <a:t>j</a:t>
            </a:r>
            <a:endParaRPr lang="en-US" dirty="0" smtClean="0"/>
          </a:p>
          <a:p>
            <a:r>
              <a:rPr lang="en-US" dirty="0" smtClean="0"/>
              <a:t>Define </a:t>
            </a:r>
            <a:r>
              <a:rPr lang="en-US" dirty="0" err="1" smtClean="0"/>
              <a:t>C</a:t>
            </a:r>
            <a:r>
              <a:rPr lang="en-US" i="1" baseline="-25000" dirty="0" err="1" smtClean="0"/>
              <a:t>j</a:t>
            </a:r>
            <a:r>
              <a:rPr lang="en-US" dirty="0" smtClean="0"/>
              <a:t> as the nightly cost to the </a:t>
            </a:r>
            <a:r>
              <a:rPr lang="en-US" dirty="0" err="1" smtClean="0"/>
              <a:t>Juranimals</a:t>
            </a:r>
            <a:r>
              <a:rPr lang="en-US" dirty="0" smtClean="0"/>
              <a:t> from performing at venue </a:t>
            </a:r>
            <a:r>
              <a:rPr lang="en-US" i="1" dirty="0" smtClean="0"/>
              <a:t>j</a:t>
            </a:r>
          </a:p>
          <a:p>
            <a:r>
              <a:rPr lang="en-US" dirty="0" smtClean="0"/>
              <a:t>Therefore,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24200" y="4572000"/>
            <a:ext cx="354394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Constraint: Scheduling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2171" y="2674461"/>
            <a:ext cx="5059657" cy="2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Constraint: Venue Attendance Requirements</a:t>
            </a:r>
            <a:endParaRPr lang="en-US" sz="4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0172" y="2613501"/>
            <a:ext cx="6583655" cy="249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all </a:t>
            </a:r>
            <a:r>
              <a:rPr lang="en-US" i="1" dirty="0" smtClean="0"/>
              <a:t>x</a:t>
            </a:r>
            <a:r>
              <a:rPr lang="en-US" i="1" baseline="-25000" dirty="0" smtClean="0"/>
              <a:t>i</a:t>
            </a:r>
            <a:r>
              <a:rPr lang="en-US" dirty="0" smtClean="0"/>
              <a:t>, </a:t>
            </a:r>
            <a:r>
              <a:rPr lang="en-US" i="1" dirty="0" smtClean="0"/>
              <a:t>x</a:t>
            </a:r>
            <a:r>
              <a:rPr lang="en-US" i="1" baseline="-25000" dirty="0" smtClean="0"/>
              <a:t>i</a:t>
            </a:r>
            <a:r>
              <a:rPr lang="en-US" dirty="0" smtClean="0"/>
              <a:t> is an integer</a:t>
            </a:r>
          </a:p>
          <a:p>
            <a:r>
              <a:rPr lang="en-US" dirty="0" smtClean="0"/>
              <a:t>For all </a:t>
            </a:r>
            <a:r>
              <a:rPr lang="en-US" i="1" dirty="0" smtClean="0"/>
              <a:t>x</a:t>
            </a:r>
            <a:r>
              <a:rPr lang="en-US" i="1" baseline="-25000" dirty="0" smtClean="0"/>
              <a:t>i</a:t>
            </a:r>
            <a:r>
              <a:rPr lang="en-US" dirty="0" smtClean="0"/>
              <a:t>, 1≤ </a:t>
            </a:r>
            <a:r>
              <a:rPr lang="en-US" i="1" dirty="0" smtClean="0"/>
              <a:t>x</a:t>
            </a:r>
            <a:r>
              <a:rPr lang="en-US" i="1" baseline="-25000" dirty="0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≤ 9</a:t>
            </a:r>
          </a:p>
          <a:p>
            <a:r>
              <a:rPr lang="en-US" dirty="0" smtClean="0"/>
              <a:t>For all </a:t>
            </a:r>
            <a:r>
              <a:rPr lang="en-US" dirty="0" err="1" smtClean="0"/>
              <a:t>CF</a:t>
            </a:r>
            <a:r>
              <a:rPr lang="en-US" i="1" baseline="-25000" dirty="0" err="1" smtClean="0"/>
              <a:t>i</a:t>
            </a:r>
            <a:r>
              <a:rPr lang="en-US" dirty="0" smtClean="0"/>
              <a:t>, </a:t>
            </a:r>
            <a:r>
              <a:rPr lang="en-US" dirty="0" err="1" smtClean="0"/>
              <a:t>CF</a:t>
            </a:r>
            <a:r>
              <a:rPr lang="en-US" i="1" baseline="-25000" dirty="0" err="1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≥ 0</a:t>
            </a:r>
          </a:p>
          <a:p>
            <a:r>
              <a:rPr lang="en-US" dirty="0" smtClean="0"/>
              <a:t>For all I and j,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00200" y="4038600"/>
            <a:ext cx="618410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Tour Schedule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371599" y="1295400"/>
          <a:ext cx="6629401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75"/>
                <a:gridCol w="1077278"/>
                <a:gridCol w="47234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Week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Venue #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Venue Name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Ace of Clubs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Ace of Clubs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Pianos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/>
                        <a:t>The Mercury Lounge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/>
                        <a:t>The Mercury Lounge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Rockwood Music</a:t>
                      </a:r>
                      <a:r>
                        <a:rPr lang="en-US" sz="2000" i="1" baseline="0" dirty="0" smtClean="0"/>
                        <a:t> Hall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The Mercury Lounge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Bowery</a:t>
                      </a:r>
                      <a:r>
                        <a:rPr lang="en-US" sz="2000" i="1" baseline="0" dirty="0" smtClean="0"/>
                        <a:t> Ballroom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9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Highline Ballroom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Webster Hall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Crash Mansion</a:t>
                      </a:r>
                      <a:endParaRPr lang="en-US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9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Roseland</a:t>
                      </a:r>
                      <a:r>
                        <a:rPr lang="en-US" sz="2000" i="1" baseline="0" dirty="0" smtClean="0"/>
                        <a:t> Ballroom</a:t>
                      </a:r>
                      <a:endParaRPr lang="en-US" sz="20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" contrast="10000"/>
          </a:blip>
          <a:srcRect/>
          <a:stretch>
            <a:fillRect/>
          </a:stretch>
        </p:blipFill>
        <p:spPr bwMode="auto">
          <a:xfrm>
            <a:off x="1587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2:</a:t>
            </a:r>
            <a:endParaRPr lang="en-US" sz="2800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get a record deal…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tx1">
              <a:alpha val="7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Juranimal’s goal for summer is to get a record deal</a:t>
            </a:r>
          </a:p>
          <a:p>
            <a:r>
              <a:rPr lang="en-US" sz="2800" dirty="0" smtClean="0"/>
              <a:t>They need to get as much live show exposure as possible over a 12-week period (at least 4,500 eyeballs)</a:t>
            </a:r>
          </a:p>
          <a:p>
            <a:r>
              <a:rPr lang="en-US" sz="2800" dirty="0" smtClean="0"/>
              <a:t>There are multiple potential venues in New York City</a:t>
            </a:r>
          </a:p>
          <a:p>
            <a:r>
              <a:rPr lang="en-US" sz="2800" dirty="0"/>
              <a:t>T</a:t>
            </a:r>
            <a:r>
              <a:rPr lang="en-US" sz="2800" dirty="0" smtClean="0"/>
              <a:t>he band can only play on Saturdays</a:t>
            </a:r>
          </a:p>
          <a:p>
            <a:endParaRPr lang="en-US" sz="2800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10729"/>
          <a:stretch>
            <a:fillRect/>
          </a:stretch>
        </p:blipFill>
        <p:spPr bwMode="auto">
          <a:xfrm>
            <a:off x="3881151" y="2514600"/>
            <a:ext cx="4881849" cy="3268572"/>
          </a:xfrm>
          <a:prstGeom prst="roundRect">
            <a:avLst>
              <a:gd name="adj" fmla="val 508"/>
            </a:avLst>
          </a:prstGeom>
          <a:ln w="76200"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 fov="2100000">
              <a:rot lat="20622458" lon="686205" rev="20984207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Replace the attendance mean inputs with fitted triangular distributions</a:t>
            </a:r>
          </a:p>
          <a:p>
            <a:pPr lvl="1"/>
            <a:r>
              <a:rPr lang="en-US" dirty="0" smtClean="0"/>
              <a:t>Each venue has a unique triangular distribution</a:t>
            </a:r>
          </a:p>
          <a:p>
            <a:pPr lvl="1"/>
            <a:r>
              <a:rPr lang="en-US" dirty="0" smtClean="0"/>
              <a:t>Distribution for each venue is replicated for weeks 1-12</a:t>
            </a:r>
          </a:p>
          <a:p>
            <a:pPr lvl="1"/>
            <a:r>
              <a:rPr lang="en-US" dirty="0" smtClean="0"/>
              <a:t>Most appropriate since there is a fixed min (0), likeliness (mean), max (capacity)</a:t>
            </a:r>
          </a:p>
          <a:p>
            <a:pPr lvl="1"/>
            <a:r>
              <a:rPr lang="en-US" dirty="0" smtClean="0"/>
              <a:t>Neglect correlations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model’s basics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8594" y="2324061"/>
            <a:ext cx="6966811" cy="307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Increased attendance / New fans</a:t>
            </a:r>
            <a:endParaRPr lang="en-US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6352"/>
            <a:ext cx="8229600" cy="227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pic>
        <p:nvPicPr>
          <p:cNvPr id="1945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77980"/>
            <a:ext cx="8229600" cy="3770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after 100,000 trials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Probability of hitting target: 20% </a:t>
            </a:r>
            <a:r>
              <a:rPr lang="en-US" baseline="30000" dirty="0" smtClean="0"/>
              <a:t>(ouch!)</a:t>
            </a:r>
            <a:endParaRPr lang="en-US" baseline="30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80% Certainty: 3,200 fans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80% Certainty: No more than 4,500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90% Certainty: 2,800 fans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90% Certainty: No more than 4,800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15355" r="10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venues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Juranimal has identified 9 potential venues in NYC</a:t>
            </a:r>
          </a:p>
          <a:p>
            <a:r>
              <a:rPr lang="en-US" dirty="0" smtClean="0"/>
              <a:t>Each venue has an availability calendar</a:t>
            </a:r>
          </a:p>
          <a:p>
            <a:r>
              <a:rPr lang="en-US" dirty="0" smtClean="0"/>
              <a:t>Juranimal can play every Saturday for the 12-week summer period</a:t>
            </a:r>
          </a:p>
          <a:p>
            <a:r>
              <a:rPr lang="en-US" dirty="0" smtClean="0"/>
              <a:t>The Saturday attendance at each venue is random</a:t>
            </a:r>
          </a:p>
          <a:p>
            <a:r>
              <a:rPr lang="en-US" dirty="0" smtClean="0"/>
              <a:t>The number of new attendees week-over-week is different for each club and is random as well</a:t>
            </a:r>
          </a:p>
          <a:p>
            <a:r>
              <a:rPr lang="en-US" dirty="0" smtClean="0"/>
              <a:t>Most clubs require that their performers have already performed for a specific number of attendees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57200" y="1611824"/>
            <a:ext cx="4038600" cy="4502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95% Certainty: 2,500 fans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95% Certainty: No more than 5,000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634331"/>
            <a:ext cx="71247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Simulation Conclusions</a:t>
            </a:r>
            <a:endParaRPr lang="en-US" dirty="0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</p:nvPr>
        </p:nvGraphicFramePr>
        <p:xfrm>
          <a:off x="1295400" y="3505200"/>
          <a:ext cx="6705600" cy="207264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2235200"/>
                <a:gridCol w="2235200"/>
                <a:gridCol w="2235200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Certainty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At least…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No more…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80%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3,200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4,500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90%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2,800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4,800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95%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2,500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5,000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86330" marR="186330" anchor="ctr"/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type="body" sz="half" idx="4294967295"/>
          </p:nvPr>
        </p:nvSpPr>
        <p:spPr>
          <a:xfrm>
            <a:off x="533400" y="1752600"/>
            <a:ext cx="7467600" cy="1905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Mean/Median: ~3,900</a:t>
            </a:r>
          </a:p>
          <a:p>
            <a:r>
              <a:rPr lang="en-US" sz="2400" dirty="0" smtClean="0"/>
              <a:t>Target (~4,500) considerations:</a:t>
            </a:r>
          </a:p>
          <a:p>
            <a:pPr lvl="1"/>
            <a:r>
              <a:rPr lang="en-US" sz="2000" dirty="0" smtClean="0"/>
              <a:t>Only 20% certain! / 80% certain that it will not be surpassed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Ideas for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Considering the high variance in our results, we could search for venues offering lower variance</a:t>
            </a:r>
          </a:p>
          <a:p>
            <a:r>
              <a:rPr lang="en-US" dirty="0" smtClean="0"/>
              <a:t>Factor in venue and band member availability into our analysis</a:t>
            </a:r>
          </a:p>
          <a:p>
            <a:r>
              <a:rPr lang="en-US" dirty="0" smtClean="0"/>
              <a:t>It is unrealistic that we have all venue availability info available for the whole summer, so we could make each scheduling decision independent of future </a:t>
            </a:r>
            <a:r>
              <a:rPr lang="en-US" smtClean="0"/>
              <a:t>venue availability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spc="-1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Juranimal’s Record Deal</a:t>
            </a:r>
            <a:endParaRPr lang="en-US" sz="6000" b="1" spc="-1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276600"/>
            <a:ext cx="9144000" cy="381000"/>
          </a:xfrm>
          <a:solidFill>
            <a:schemeClr val="tx1">
              <a:alpha val="70000"/>
            </a:schemeClr>
          </a:solidFill>
        </p:spPr>
        <p:txBody>
          <a:bodyPr>
            <a:noAutofit/>
          </a:bodyPr>
          <a:lstStyle/>
          <a:p>
            <a:r>
              <a:rPr lang="en-US" sz="2000" spc="300" dirty="0" smtClean="0">
                <a:solidFill>
                  <a:schemeClr val="bg1"/>
                </a:solidFill>
              </a:rPr>
              <a:t>ashish ajmera - jose baptista - shawn khazzam - jim lee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Ensuring Positive Cash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venue performance has:</a:t>
            </a:r>
          </a:p>
          <a:p>
            <a:pPr lvl="1"/>
            <a:r>
              <a:rPr lang="en-US" dirty="0" smtClean="0"/>
              <a:t>Associated expenses: equipment rental, transportation, etc.</a:t>
            </a:r>
          </a:p>
          <a:p>
            <a:pPr lvl="1"/>
            <a:r>
              <a:rPr lang="en-US" dirty="0" smtClean="0"/>
              <a:t>A potential for ticket-based revenue</a:t>
            </a:r>
          </a:p>
          <a:p>
            <a:r>
              <a:rPr lang="en-US" dirty="0" smtClean="0"/>
              <a:t>At this stage in their musical careers, Juranimal cares more about maximizing exposure than maximizing revenue</a:t>
            </a:r>
          </a:p>
          <a:p>
            <a:r>
              <a:rPr lang="en-US" dirty="0" smtClean="0"/>
              <a:t>However, they cannot afford to go cash flow negative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objective of our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Determine the optimal tour that will maximize Juranimal’s exposure over the 12-week summer</a:t>
            </a:r>
          </a:p>
          <a:p>
            <a:r>
              <a:rPr lang="en-US" dirty="0" smtClean="0"/>
              <a:t>Given an optimal tour schedule, and the stochastic nature of attendance at each bar, determine the likelihood that Juranimal will obtain the exposure necessary to get a record deal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5860" y="1600200"/>
            <a:ext cx="3463279" cy="4525963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 fov="2400000">
              <a:rot lat="20627507" lon="696097" rev="21058989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Down Arrow 6"/>
          <p:cNvSpPr/>
          <p:nvPr/>
        </p:nvSpPr>
        <p:spPr>
          <a:xfrm rot="19737682">
            <a:off x="5200548" y="1207877"/>
            <a:ext cx="970785" cy="1525345"/>
          </a:xfrm>
          <a:prstGeom prst="downArrow">
            <a:avLst>
              <a:gd name="adj1" fmla="val 65189"/>
              <a:gd name="adj2" fmla="val 87853"/>
            </a:avLst>
          </a:prstGeom>
          <a:solidFill>
            <a:srgbClr val="FF0066">
              <a:alpha val="69804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1 - Optimization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Evolutionary Solver (the problem is non-linear)</a:t>
            </a:r>
          </a:p>
          <a:p>
            <a:r>
              <a:rPr lang="en-US" dirty="0" smtClean="0"/>
              <a:t>Approximate the randomness of the venue attendance using the mean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Part 2 – Monte Carlo Simulation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Replace the attendance mean inputs with fitted triangular distributions for each venue</a:t>
            </a:r>
          </a:p>
          <a:p>
            <a:r>
              <a:rPr lang="en-US" dirty="0" smtClean="0"/>
              <a:t>Determine confidence intervals for the total attendance obtained from the optimal show schedule identified in Part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76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1:</a:t>
            </a:r>
            <a:endParaRPr lang="en-US" sz="2800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Variables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2620963"/>
          </a:xfrm>
        </p:spPr>
        <p:txBody>
          <a:bodyPr>
            <a:normAutofit/>
          </a:bodyPr>
          <a:lstStyle/>
          <a:p>
            <a:r>
              <a:rPr lang="en-US" dirty="0" smtClean="0"/>
              <a:t>Define </a:t>
            </a:r>
            <a:r>
              <a:rPr lang="en-US" i="1" dirty="0" smtClean="0"/>
              <a:t>X</a:t>
            </a:r>
            <a:r>
              <a:rPr lang="en-US" i="1" baseline="-25000" dirty="0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to</a:t>
            </a:r>
            <a:r>
              <a:rPr lang="en-US" i="1" dirty="0" smtClean="0"/>
              <a:t> </a:t>
            </a:r>
            <a:r>
              <a:rPr lang="en-US" dirty="0" smtClean="0"/>
              <a:t>be an integer variable identifying the venue to which week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is assigned</a:t>
            </a:r>
          </a:p>
          <a:p>
            <a:r>
              <a:rPr lang="en-US" dirty="0" smtClean="0"/>
              <a:t>For example, if the band plays at venue 7 on week 2, then x</a:t>
            </a:r>
            <a:r>
              <a:rPr lang="en-US" baseline="-25000" dirty="0" smtClean="0"/>
              <a:t>2</a:t>
            </a:r>
            <a:r>
              <a:rPr lang="en-US" dirty="0" smtClean="0"/>
              <a:t>=7</a:t>
            </a:r>
            <a:endParaRPr lang="en-US" i="1" dirty="0" smtClean="0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828800"/>
            <a:ext cx="800099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Venue Attributes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371600"/>
            <a:ext cx="53657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4"/>
          <p:cNvSpPr>
            <a:spLocks noGrp="1"/>
          </p:cNvSpPr>
          <p:nvPr>
            <p:ph idx="1"/>
          </p:nvPr>
        </p:nvSpPr>
        <p:spPr>
          <a:xfrm>
            <a:off x="304800" y="4724400"/>
            <a:ext cx="8686800" cy="1554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Initial attendance applies to first show played at venue</a:t>
            </a:r>
          </a:p>
          <a:p>
            <a:r>
              <a:rPr lang="en-US" sz="2400" dirty="0" smtClean="0"/>
              <a:t>Incremental attendance applies if venue is played more than once</a:t>
            </a:r>
          </a:p>
          <a:p>
            <a:r>
              <a:rPr lang="en-US" sz="2400" dirty="0" smtClean="0"/>
              <a:t>Minimum Exposure is the threshold needed to play a venue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898</Words>
  <Application>Microsoft Office PowerPoint</Application>
  <PresentationFormat>On-screen Show (4:3)</PresentationFormat>
  <Paragraphs>167</Paragraphs>
  <Slides>34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Juranimal’s Record Deal</vt:lpstr>
      <vt:lpstr>How to get a record deal…</vt:lpstr>
      <vt:lpstr>Selecting venues</vt:lpstr>
      <vt:lpstr>Ensuring Positive Cash Flow</vt:lpstr>
      <vt:lpstr>The objective of our model</vt:lpstr>
      <vt:lpstr>Methodology</vt:lpstr>
      <vt:lpstr>Optimization</vt:lpstr>
      <vt:lpstr>Decision Variables</vt:lpstr>
      <vt:lpstr>Venue Attributes</vt:lpstr>
      <vt:lpstr>Formulation</vt:lpstr>
      <vt:lpstr>Objective Function:  Maximize Exposure</vt:lpstr>
      <vt:lpstr>Objective function</vt:lpstr>
      <vt:lpstr>Constraint: Cash Flows</vt:lpstr>
      <vt:lpstr>Formulation(cont’d)</vt:lpstr>
      <vt:lpstr>Constraint: Scheduling</vt:lpstr>
      <vt:lpstr>Constraint: Venue Attendance Requirements</vt:lpstr>
      <vt:lpstr>Formulation</vt:lpstr>
      <vt:lpstr>Tour Schedule</vt:lpstr>
      <vt:lpstr>Simulation</vt:lpstr>
      <vt:lpstr>Methodology</vt:lpstr>
      <vt:lpstr>The model’s basics</vt:lpstr>
      <vt:lpstr>Increased attendance / New fans</vt:lpstr>
      <vt:lpstr>Simulation assumptions</vt:lpstr>
      <vt:lpstr>Results after 100,000 trials</vt:lpstr>
      <vt:lpstr>Probability of hitting target: 20% (ouch!)</vt:lpstr>
      <vt:lpstr>80% Certainty: 3,200 fans</vt:lpstr>
      <vt:lpstr>80% Certainty: No more than 4,500</vt:lpstr>
      <vt:lpstr>90% Certainty: 2,800 fans</vt:lpstr>
      <vt:lpstr>90% Certainty: No more than 4,800</vt:lpstr>
      <vt:lpstr>95% Certainty: 2,500 fans</vt:lpstr>
      <vt:lpstr>95% Certainty: No more than 5,000</vt:lpstr>
      <vt:lpstr>Simulation Conclusions</vt:lpstr>
      <vt:lpstr>Ideas for Improvement</vt:lpstr>
      <vt:lpstr>Juranimal’s Record Deal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Juran a record deal</dc:title>
  <dc:creator>Jose Baptista</dc:creator>
  <cp:lastModifiedBy>Jose Baptista</cp:lastModifiedBy>
  <cp:revision>129</cp:revision>
  <dcterms:created xsi:type="dcterms:W3CDTF">2010-04-25T20:04:10Z</dcterms:created>
  <dcterms:modified xsi:type="dcterms:W3CDTF">2010-04-28T06:17:22Z</dcterms:modified>
</cp:coreProperties>
</file>