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78" r:id="rId3"/>
    <p:sldId id="257" r:id="rId4"/>
    <p:sldId id="269" r:id="rId5"/>
    <p:sldId id="270" r:id="rId6"/>
    <p:sldId id="271" r:id="rId7"/>
    <p:sldId id="268" r:id="rId8"/>
    <p:sldId id="279" r:id="rId9"/>
    <p:sldId id="281" r:id="rId10"/>
    <p:sldId id="280" r:id="rId11"/>
    <p:sldId id="261" r:id="rId12"/>
    <p:sldId id="274" r:id="rId13"/>
    <p:sldId id="275" r:id="rId14"/>
    <p:sldId id="277" r:id="rId15"/>
    <p:sldId id="276" r:id="rId16"/>
    <p:sldId id="262" r:id="rId17"/>
    <p:sldId id="273" r:id="rId18"/>
    <p:sldId id="26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2BF78B-EBB1-4CE6-8C08-33D2D043F243}" type="datetimeFigureOut">
              <a:rPr lang="en-US" smtClean="0"/>
              <a:pPr/>
              <a:t>4/25/2010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531A31-35D4-4891-A2F9-0EAB95C4B0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531A31-35D4-4891-A2F9-0EAB95C4B071}"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11D91C2-2142-44BE-83A7-50A8A6F508C3}" type="datetimeFigureOut">
              <a:rPr lang="en-US" smtClean="0"/>
              <a:pPr/>
              <a:t>4/25/2010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FE9456-713B-46E9-9053-6A02C24A72A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1D91C2-2142-44BE-83A7-50A8A6F508C3}" type="datetimeFigureOut">
              <a:rPr lang="en-US" smtClean="0"/>
              <a:pPr/>
              <a:t>4/25/2010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E9456-713B-46E9-9053-6A02C24A72A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DFE9456-713B-46E9-9053-6A02C24A72A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1D91C2-2142-44BE-83A7-50A8A6F508C3}" type="datetimeFigureOut">
              <a:rPr lang="en-US" smtClean="0"/>
              <a:pPr/>
              <a:t>4/25/2010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11D91C2-2142-44BE-83A7-50A8A6F508C3}" type="datetimeFigureOut">
              <a:rPr lang="en-US" smtClean="0"/>
              <a:pPr/>
              <a:t>4/25/2010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DFE9456-713B-46E9-9053-6A02C24A72A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11D91C2-2142-44BE-83A7-50A8A6F508C3}" type="datetimeFigureOut">
              <a:rPr lang="en-US" smtClean="0"/>
              <a:pPr/>
              <a:t>4/25/2010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DFE9456-713B-46E9-9053-6A02C24A72A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11D91C2-2142-44BE-83A7-50A8A6F508C3}" type="datetimeFigureOut">
              <a:rPr lang="en-US" smtClean="0"/>
              <a:pPr/>
              <a:t>4/25/2010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E9456-713B-46E9-9053-6A02C24A72A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11D91C2-2142-44BE-83A7-50A8A6F508C3}" type="datetimeFigureOut">
              <a:rPr lang="en-US" smtClean="0"/>
              <a:pPr/>
              <a:t>4/25/2010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DFE9456-713B-46E9-9053-6A02C24A72A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1D91C2-2142-44BE-83A7-50A8A6F508C3}" type="datetimeFigureOut">
              <a:rPr lang="en-US" smtClean="0"/>
              <a:pPr/>
              <a:t>4/25/2010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DFE9456-713B-46E9-9053-6A02C24A72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11D91C2-2142-44BE-83A7-50A8A6F508C3}" type="datetimeFigureOut">
              <a:rPr lang="en-US" smtClean="0"/>
              <a:pPr/>
              <a:t>4/25/2010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DFE9456-713B-46E9-9053-6A02C24A72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DFE9456-713B-46E9-9053-6A02C24A72A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11D91C2-2142-44BE-83A7-50A8A6F508C3}" type="datetimeFigureOut">
              <a:rPr lang="en-US" smtClean="0"/>
              <a:pPr/>
              <a:t>4/25/2010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DFE9456-713B-46E9-9053-6A02C24A72A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11D91C2-2142-44BE-83A7-50A8A6F508C3}" type="datetimeFigureOut">
              <a:rPr lang="en-US" smtClean="0"/>
              <a:pPr/>
              <a:t>4/25/2010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11D91C2-2142-44BE-83A7-50A8A6F508C3}" type="datetimeFigureOut">
              <a:rPr lang="en-US" smtClean="0"/>
              <a:pPr/>
              <a:t>4/25/2010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DFE9456-713B-46E9-9053-6A02C24A72A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triptropnyc.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Kevin </a:t>
            </a:r>
            <a:r>
              <a:rPr lang="en-US" dirty="0" err="1" smtClean="0"/>
              <a:t>Benecchi</a:t>
            </a:r>
            <a:endParaRPr lang="en-US" dirty="0" smtClean="0"/>
          </a:p>
          <a:p>
            <a:r>
              <a:rPr lang="en-US" dirty="0" smtClean="0"/>
              <a:t>Craig Bohn</a:t>
            </a:r>
          </a:p>
          <a:p>
            <a:r>
              <a:rPr lang="en-US" dirty="0" smtClean="0"/>
              <a:t>Chris </a:t>
            </a:r>
            <a:r>
              <a:rPr lang="en-US" dirty="0" err="1" smtClean="0"/>
              <a:t>Feige</a:t>
            </a:r>
            <a:endParaRPr lang="en-US" dirty="0" smtClean="0"/>
          </a:p>
          <a:p>
            <a:r>
              <a:rPr lang="en-US" dirty="0" smtClean="0"/>
              <a:t>Seth Goldman</a:t>
            </a:r>
          </a:p>
          <a:p>
            <a:r>
              <a:rPr lang="en-US" dirty="0" smtClean="0"/>
              <a:t>Dave Metz</a:t>
            </a:r>
          </a:p>
        </p:txBody>
      </p:sp>
      <p:sp>
        <p:nvSpPr>
          <p:cNvPr id="2" name="Title 1"/>
          <p:cNvSpPr>
            <a:spLocks noGrp="1"/>
          </p:cNvSpPr>
          <p:nvPr>
            <p:ph type="ctrTitle"/>
          </p:nvPr>
        </p:nvSpPr>
        <p:spPr>
          <a:xfrm>
            <a:off x="914400" y="4343400"/>
            <a:ext cx="7772400" cy="1143000"/>
          </a:xfrm>
        </p:spPr>
        <p:txBody>
          <a:bodyPr>
            <a:normAutofit/>
          </a:bodyPr>
          <a:lstStyle/>
          <a:p>
            <a:r>
              <a:rPr lang="en-US" dirty="0" smtClean="0"/>
              <a:t>Optimizing Your Habitation</a:t>
            </a:r>
            <a:endParaRPr lang="en-US" dirty="0"/>
          </a:p>
        </p:txBody>
      </p:sp>
      <p:sp>
        <p:nvSpPr>
          <p:cNvPr id="4" name="Subtitle 2"/>
          <p:cNvSpPr txBox="1">
            <a:spLocks/>
          </p:cNvSpPr>
          <p:nvPr/>
        </p:nvSpPr>
        <p:spPr>
          <a:xfrm>
            <a:off x="304800" y="381000"/>
            <a:ext cx="7772400" cy="1508760"/>
          </a:xfrm>
          <a:prstGeom prst="rect">
            <a:avLst/>
          </a:prstGeom>
        </p:spPr>
        <p:txBody>
          <a:bodyPr vert="horz" lIns="100584" tIns="45720" anchor="b">
            <a:normAutofit/>
          </a:bodyPr>
          <a:lstStyle/>
          <a:p>
            <a:pPr marL="0" marR="0" lvl="0" indent="0" algn="l" defTabSz="914400" rtl="0" eaLnBrk="1" fontAlgn="auto" latinLnBrk="0" hangingPunct="1">
              <a:lnSpc>
                <a:spcPct val="100000"/>
              </a:lnSpc>
              <a:spcBef>
                <a:spcPts val="0"/>
              </a:spcBef>
              <a:spcAft>
                <a:spcPts val="0"/>
              </a:spcAft>
              <a:buClr>
                <a:schemeClr val="tx2"/>
              </a:buClr>
              <a:buSzPct val="95000"/>
              <a:buFont typeface="Wingdings"/>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Decision</a:t>
            </a:r>
            <a:r>
              <a:rPr kumimoji="0" lang="en-US" sz="2000" b="0" i="0" u="none" strike="noStrike" kern="1200" cap="none" spc="0" normalizeH="0" noProof="0" dirty="0" smtClean="0">
                <a:ln>
                  <a:noFill/>
                </a:ln>
                <a:solidFill>
                  <a:schemeClr val="tx1"/>
                </a:solidFill>
                <a:effectLst/>
                <a:uLnTx/>
                <a:uFillTx/>
                <a:latin typeface="+mn-lt"/>
                <a:ea typeface="+mn-ea"/>
                <a:cs typeface="+mn-cs"/>
              </a:rPr>
              <a:t> Models</a:t>
            </a:r>
          </a:p>
          <a:p>
            <a:pPr marL="0" marR="0" lvl="0" indent="0" algn="l" defTabSz="914400" rtl="0" eaLnBrk="1" fontAlgn="auto" latinLnBrk="0" hangingPunct="1">
              <a:lnSpc>
                <a:spcPct val="100000"/>
              </a:lnSpc>
              <a:spcBef>
                <a:spcPts val="0"/>
              </a:spcBef>
              <a:spcAft>
                <a:spcPts val="0"/>
              </a:spcAft>
              <a:buClr>
                <a:schemeClr val="tx2"/>
              </a:buClr>
              <a:buSzPct val="95000"/>
              <a:buFont typeface="Wingdings"/>
              <a:buNone/>
              <a:tabLst/>
              <a:defRPr/>
            </a:pPr>
            <a:r>
              <a:rPr lang="en-US" sz="2000" baseline="0" dirty="0" smtClean="0"/>
              <a:t>Professor</a:t>
            </a:r>
            <a:r>
              <a:rPr lang="en-US" sz="2000" dirty="0" smtClean="0"/>
              <a:t> </a:t>
            </a:r>
            <a:r>
              <a:rPr lang="en-US" sz="2000" dirty="0" err="1" smtClean="0"/>
              <a:t>Juran</a:t>
            </a:r>
            <a:endParaRPr lang="en-US" sz="2000" dirty="0" smtClean="0"/>
          </a:p>
          <a:p>
            <a:pPr marL="0" marR="0" lvl="0" indent="0" algn="l" defTabSz="914400" rtl="0" eaLnBrk="1" fontAlgn="auto" latinLnBrk="0" hangingPunct="1">
              <a:lnSpc>
                <a:spcPct val="100000"/>
              </a:lnSpc>
              <a:spcBef>
                <a:spcPts val="0"/>
              </a:spcBef>
              <a:spcAft>
                <a:spcPts val="0"/>
              </a:spcAft>
              <a:buClr>
                <a:schemeClr val="tx2"/>
              </a:buClr>
              <a:buSzPct val="95000"/>
              <a:buFont typeface="Wingdings"/>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Spring,</a:t>
            </a:r>
            <a:r>
              <a:rPr kumimoji="0" lang="en-US" sz="2000" b="0" i="0" u="none" strike="noStrike" kern="1200" cap="none" spc="0" normalizeH="0" noProof="0" dirty="0" smtClean="0">
                <a:ln>
                  <a:noFill/>
                </a:ln>
                <a:solidFill>
                  <a:schemeClr val="tx1"/>
                </a:solidFill>
                <a:effectLst/>
                <a:uLnTx/>
                <a:uFillTx/>
                <a:latin typeface="+mn-lt"/>
                <a:ea typeface="+mn-ea"/>
                <a:cs typeface="+mn-cs"/>
              </a:rPr>
              <a:t> 2010</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 Density Model</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23491" y="1995943"/>
            <a:ext cx="7897019" cy="4404857"/>
          </a:xfrm>
          <a:prstGeom prst="rect">
            <a:avLst/>
          </a:prstGeom>
          <a:noFill/>
          <a:ln w="9525">
            <a:noFill/>
            <a:miter lim="800000"/>
            <a:headEnd/>
            <a:tailEnd/>
          </a:ln>
          <a:effectLst/>
        </p:spPr>
      </p:pic>
      <p:sp>
        <p:nvSpPr>
          <p:cNvPr id="4" name="Rectangle 3"/>
          <p:cNvSpPr/>
          <p:nvPr/>
        </p:nvSpPr>
        <p:spPr>
          <a:xfrm>
            <a:off x="228600" y="1447800"/>
            <a:ext cx="8534400" cy="584775"/>
          </a:xfrm>
          <a:prstGeom prst="rect">
            <a:avLst/>
          </a:prstGeom>
        </p:spPr>
        <p:txBody>
          <a:bodyPr wrap="square">
            <a:spAutoFit/>
          </a:bodyPr>
          <a:lstStyle/>
          <a:p>
            <a:r>
              <a:rPr lang="en-US" sz="1600" dirty="0" smtClean="0"/>
              <a:t>Lastly, each attribute requires slightly different manipulation, such as modification based on the size of each neighborhood: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Model</a:t>
            </a:r>
            <a:endParaRPr lang="en-US" dirty="0"/>
          </a:p>
        </p:txBody>
      </p:sp>
      <p:sp>
        <p:nvSpPr>
          <p:cNvPr id="3" name="Content Placeholder 2"/>
          <p:cNvSpPr>
            <a:spLocks noGrp="1"/>
          </p:cNvSpPr>
          <p:nvPr>
            <p:ph sz="quarter" idx="1"/>
          </p:nvPr>
        </p:nvSpPr>
        <p:spPr/>
        <p:txBody>
          <a:bodyPr/>
          <a:lstStyle/>
          <a:p>
            <a:r>
              <a:rPr lang="en-US" dirty="0" smtClean="0"/>
              <a:t>Used </a:t>
            </a:r>
            <a:r>
              <a:rPr lang="en-US" dirty="0" err="1" smtClean="0"/>
              <a:t>TripTropNYC</a:t>
            </a:r>
            <a:r>
              <a:rPr lang="en-US" dirty="0" smtClean="0"/>
              <a:t> to estimate travel times between locations - </a:t>
            </a:r>
            <a:r>
              <a:rPr lang="en-US" dirty="0" smtClean="0">
                <a:hlinkClick r:id="rId3"/>
              </a:rPr>
              <a:t>http://www.triptropnyc.com/</a:t>
            </a:r>
            <a:endParaRPr lang="en-US" dirty="0" smtClean="0"/>
          </a:p>
          <a:p>
            <a:r>
              <a:rPr lang="en-US" dirty="0" err="1" smtClean="0"/>
              <a:t>TripTropNYC</a:t>
            </a:r>
            <a:r>
              <a:rPr lang="en-US" dirty="0" smtClean="0"/>
              <a:t> creates a travel “heat map” for any particular address in NYC.</a:t>
            </a:r>
          </a:p>
          <a:p>
            <a:r>
              <a:rPr lang="en-US" dirty="0" smtClean="0"/>
              <a:t>Input a geographic center for a neighborhood and estimated how long it took to get to the various other neighborhoods based on the map.</a:t>
            </a:r>
          </a:p>
          <a:p>
            <a:r>
              <a:rPr lang="en-US" dirty="0" smtClean="0"/>
              <a:t>Take a look at Union Square, for example:</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TripTropNYC</a:t>
            </a:r>
            <a:r>
              <a:rPr lang="en-US" dirty="0" smtClean="0"/>
              <a:t> – Union Square</a:t>
            </a:r>
            <a:endParaRPr lang="en-US" dirty="0"/>
          </a:p>
        </p:txBody>
      </p:sp>
      <p:sp>
        <p:nvSpPr>
          <p:cNvPr id="3" name="Content Placeholder 2"/>
          <p:cNvSpPr>
            <a:spLocks noGrp="1"/>
          </p:cNvSpPr>
          <p:nvPr>
            <p:ph sz="quarter" idx="1"/>
          </p:nvPr>
        </p:nvSpPr>
        <p:spPr/>
        <p:txBody>
          <a:bodyPr/>
          <a:lstStyle/>
          <a:p>
            <a:pPr>
              <a:buNone/>
            </a:pPr>
            <a:endParaRPr lang="en-US" dirty="0" smtClean="0"/>
          </a:p>
          <a:p>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219200" y="1600200"/>
            <a:ext cx="6724650" cy="36195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1219200" y="2057400"/>
            <a:ext cx="2514600" cy="4032762"/>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5181600" y="2057400"/>
            <a:ext cx="2667000" cy="4038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Model</a:t>
            </a:r>
            <a:endParaRPr lang="en-US" dirty="0"/>
          </a:p>
        </p:txBody>
      </p:sp>
      <p:sp>
        <p:nvSpPr>
          <p:cNvPr id="5" name="Content Placeholder 4"/>
          <p:cNvSpPr>
            <a:spLocks noGrp="1"/>
          </p:cNvSpPr>
          <p:nvPr>
            <p:ph sz="quarter" idx="1"/>
          </p:nvPr>
        </p:nvSpPr>
        <p:spPr>
          <a:xfrm>
            <a:off x="304800" y="1527048"/>
            <a:ext cx="8534400" cy="4572000"/>
          </a:xfrm>
        </p:spPr>
        <p:txBody>
          <a:bodyPr/>
          <a:lstStyle/>
          <a:p>
            <a:r>
              <a:rPr lang="en-US" dirty="0" smtClean="0"/>
              <a:t>Here’s a sample of what the travel matrix looks like:</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This table interfaces with the travel preferences that the user provides…</a:t>
            </a:r>
          </a:p>
          <a:p>
            <a:endParaRPr lang="en-US" dirty="0" smtClean="0"/>
          </a:p>
        </p:txBody>
      </p:sp>
      <p:pic>
        <p:nvPicPr>
          <p:cNvPr id="4100" name="Picture 4"/>
          <p:cNvPicPr>
            <a:picLocks noChangeAspect="1" noChangeArrowheads="1"/>
          </p:cNvPicPr>
          <p:nvPr/>
        </p:nvPicPr>
        <p:blipFill>
          <a:blip r:embed="rId3" cstate="print"/>
          <a:srcRect/>
          <a:stretch>
            <a:fillRect/>
          </a:stretch>
        </p:blipFill>
        <p:spPr bwMode="auto">
          <a:xfrm>
            <a:off x="266700" y="2514600"/>
            <a:ext cx="8572500" cy="20574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Model - Questions</a:t>
            </a:r>
            <a:endParaRPr lang="en-US" dirty="0"/>
          </a:p>
        </p:txBody>
      </p:sp>
      <p:pic>
        <p:nvPicPr>
          <p:cNvPr id="28675" name="Picture 3"/>
          <p:cNvPicPr>
            <a:picLocks noGrp="1" noChangeAspect="1" noChangeArrowheads="1"/>
          </p:cNvPicPr>
          <p:nvPr>
            <p:ph sz="quarter" idx="1"/>
          </p:nvPr>
        </p:nvPicPr>
        <p:blipFill>
          <a:blip r:embed="rId3" cstate="print"/>
          <a:srcRect/>
          <a:stretch>
            <a:fillRect/>
          </a:stretch>
        </p:blipFill>
        <p:spPr bwMode="auto">
          <a:xfrm>
            <a:off x="1052928" y="1371600"/>
            <a:ext cx="6948072" cy="5029200"/>
          </a:xfrm>
          <a:prstGeom prst="rect">
            <a:avLst/>
          </a:prstGeom>
          <a:noFill/>
          <a:ln w="9525">
            <a:solidFill>
              <a:schemeClr val="tx1"/>
            </a:solid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Model</a:t>
            </a:r>
            <a:endParaRPr lang="en-US" dirty="0"/>
          </a:p>
        </p:txBody>
      </p:sp>
      <p:sp>
        <p:nvSpPr>
          <p:cNvPr id="7" name="Content Placeholder 6"/>
          <p:cNvSpPr>
            <a:spLocks noGrp="1"/>
          </p:cNvSpPr>
          <p:nvPr>
            <p:ph sz="quarter" idx="1"/>
          </p:nvPr>
        </p:nvSpPr>
        <p:spPr/>
        <p:txBody>
          <a:bodyPr>
            <a:normAutofit/>
          </a:bodyPr>
          <a:lstStyle/>
          <a:p>
            <a:r>
              <a:rPr lang="en-US" sz="2000" dirty="0" smtClean="0"/>
              <a:t>From the input table, we calculate how long the user would spend travelling for each neighborhood.</a:t>
            </a:r>
          </a:p>
          <a:p>
            <a:r>
              <a:rPr lang="en-US" sz="2000" dirty="0" smtClean="0"/>
              <a:t>We give better scores to neighborhoods that minimize travel times.</a:t>
            </a:r>
          </a:p>
          <a:p>
            <a:r>
              <a:rPr lang="en-US" sz="2000" dirty="0" smtClean="0"/>
              <a:t>A final scaled score is given depending on how important the user deems it to limit travel time.</a:t>
            </a:r>
            <a:endParaRPr lang="en-US" sz="2000" dirty="0"/>
          </a:p>
        </p:txBody>
      </p:sp>
      <p:pic>
        <p:nvPicPr>
          <p:cNvPr id="28677" name="Picture 5"/>
          <p:cNvPicPr>
            <a:picLocks noChangeAspect="1" noChangeArrowheads="1"/>
          </p:cNvPicPr>
          <p:nvPr/>
        </p:nvPicPr>
        <p:blipFill>
          <a:blip r:embed="rId3" cstate="print"/>
          <a:srcRect/>
          <a:stretch>
            <a:fillRect/>
          </a:stretch>
        </p:blipFill>
        <p:spPr bwMode="auto">
          <a:xfrm>
            <a:off x="228600" y="3429000"/>
            <a:ext cx="8659883" cy="2821129"/>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Interface</a:t>
            </a:r>
            <a:endParaRPr lang="en-US" dirty="0"/>
          </a:p>
        </p:txBody>
      </p:sp>
      <p:pic>
        <p:nvPicPr>
          <p:cNvPr id="1026" name="Picture 2"/>
          <p:cNvPicPr>
            <a:picLocks noChangeAspect="1" noChangeArrowheads="1"/>
          </p:cNvPicPr>
          <p:nvPr/>
        </p:nvPicPr>
        <p:blipFill>
          <a:blip r:embed="rId3" cstate="print"/>
          <a:srcRect l="1690" t="28000" r="45000" b="21239"/>
          <a:stretch>
            <a:fillRect/>
          </a:stretch>
        </p:blipFill>
        <p:spPr bwMode="auto">
          <a:xfrm>
            <a:off x="282262" y="1542245"/>
            <a:ext cx="6499538" cy="3867955"/>
          </a:xfrm>
          <a:prstGeom prst="rect">
            <a:avLst/>
          </a:prstGeom>
          <a:noFill/>
          <a:ln w="9525">
            <a:solidFill>
              <a:schemeClr val="tx1"/>
            </a:solidFill>
            <a:miter lim="800000"/>
            <a:headEnd/>
            <a:tailEnd/>
          </a:ln>
        </p:spPr>
      </p:pic>
      <p:pic>
        <p:nvPicPr>
          <p:cNvPr id="6" name="Picture 2"/>
          <p:cNvPicPr>
            <a:picLocks noChangeAspect="1" noChangeArrowheads="1"/>
          </p:cNvPicPr>
          <p:nvPr/>
        </p:nvPicPr>
        <p:blipFill>
          <a:blip r:embed="rId4" cstate="print"/>
          <a:srcRect l="1646" t="36000" r="61875" b="30000"/>
          <a:stretch>
            <a:fillRect/>
          </a:stretch>
        </p:blipFill>
        <p:spPr bwMode="auto">
          <a:xfrm>
            <a:off x="4391696" y="4038600"/>
            <a:ext cx="4447504" cy="2590800"/>
          </a:xfrm>
          <a:prstGeom prst="rect">
            <a:avLst/>
          </a:prstGeom>
          <a:noFill/>
          <a:ln w="9525">
            <a:solidFill>
              <a:schemeClr val="tx1"/>
            </a:solid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Wish List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Better data that is entirely objective</a:t>
            </a:r>
          </a:p>
          <a:p>
            <a:r>
              <a:rPr lang="en-US" dirty="0" smtClean="0"/>
              <a:t>Ability for the model to take into account proximity of beneficial attributes in adjacent neighborhoods</a:t>
            </a:r>
          </a:p>
          <a:p>
            <a:r>
              <a:rPr lang="en-US" dirty="0" smtClean="0"/>
              <a:t>Include a dimension for quality housing in addition to price of housing</a:t>
            </a:r>
          </a:p>
          <a:p>
            <a:r>
              <a:rPr lang="en-US" dirty="0" smtClean="0"/>
              <a:t>Automatically set “types” of people that allocate slider points (i.e. banker, student, working mother)</a:t>
            </a:r>
          </a:p>
          <a:p>
            <a:r>
              <a:rPr lang="en-US" dirty="0" smtClean="0"/>
              <a:t>Visual aid map linked to functionality</a:t>
            </a:r>
          </a:p>
          <a:p>
            <a:pPr lvl="1"/>
            <a:r>
              <a:rPr lang="en-US" dirty="0" smtClean="0"/>
              <a:t>Click areas to say where your friends live and where you work</a:t>
            </a:r>
            <a:endParaRPr lang="en-US" dirty="0"/>
          </a:p>
          <a:p>
            <a:r>
              <a:rPr lang="en-US" dirty="0" smtClean="0"/>
              <a:t>Rental price data instead of home cost data</a:t>
            </a:r>
          </a:p>
          <a:p>
            <a:pPr lvl="1"/>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a:t>
            </a:r>
            <a:endParaRPr lang="en-US" dirty="0"/>
          </a:p>
        </p:txBody>
      </p:sp>
      <p:sp>
        <p:nvSpPr>
          <p:cNvPr id="3" name="Content Placeholder 2"/>
          <p:cNvSpPr>
            <a:spLocks noGrp="1"/>
          </p:cNvSpPr>
          <p:nvPr>
            <p:ph sz="quarter" idx="1"/>
          </p:nvPr>
        </p:nvSpPr>
        <p:spPr/>
        <p:txBody>
          <a:bodyPr/>
          <a:lstStyle/>
          <a:p>
            <a:r>
              <a:rPr lang="en-US" dirty="0" smtClean="0"/>
              <a:t>We are going to show you how it works!</a:t>
            </a:r>
          </a:p>
          <a:p>
            <a:pPr lvl="1"/>
            <a:r>
              <a:rPr lang="en-US" dirty="0" smtClean="0"/>
              <a:t>We need a guest modeler, but we don’t have any beer to give out…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457200"/>
          </a:xfrm>
        </p:spPr>
        <p:txBody>
          <a:bodyPr>
            <a:normAutofit fontScale="90000"/>
          </a:bodyPr>
          <a:lstStyle/>
          <a:p>
            <a:r>
              <a:rPr lang="en-US" dirty="0" smtClean="0"/>
              <a:t>Too many choices…</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1981200" y="683971"/>
            <a:ext cx="4953000" cy="5864351"/>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The Problem: Choosing where to live is painful; picking the wrong place is even worse</a:t>
            </a:r>
            <a:endParaRPr lang="en-US" sz="2400" dirty="0"/>
          </a:p>
        </p:txBody>
      </p:sp>
      <p:sp>
        <p:nvSpPr>
          <p:cNvPr id="3" name="Content Placeholder 2"/>
          <p:cNvSpPr>
            <a:spLocks noGrp="1"/>
          </p:cNvSpPr>
          <p:nvPr>
            <p:ph sz="quarter" idx="1"/>
          </p:nvPr>
        </p:nvSpPr>
        <p:spPr/>
        <p:txBody>
          <a:bodyPr/>
          <a:lstStyle/>
          <a:p>
            <a:r>
              <a:rPr lang="en-US" dirty="0" smtClean="0"/>
              <a:t>Finding an apartment starts with choosing where to live</a:t>
            </a:r>
          </a:p>
          <a:p>
            <a:r>
              <a:rPr lang="en-US" dirty="0" smtClean="0"/>
              <a:t>New Yorkers – most of whom rent – move frequently and are faced with the question of where to live within the city</a:t>
            </a:r>
          </a:p>
          <a:p>
            <a:r>
              <a:rPr lang="en-US" dirty="0" smtClean="0"/>
              <a:t>Picking neighborhoods is not something that is usually done using a quantifiable objective function – because few exist</a:t>
            </a:r>
          </a:p>
          <a:p>
            <a:r>
              <a:rPr lang="en-US" dirty="0" smtClean="0"/>
              <a:t>Apartment hunters often use only a couple of these variables, usually price and transportation to decide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We have divided Manhattan into 35 neighborhoods</a:t>
            </a:r>
            <a:endParaRPr lang="en-US" sz="2800" dirty="0"/>
          </a:p>
        </p:txBody>
      </p:sp>
      <p:sp>
        <p:nvSpPr>
          <p:cNvPr id="3" name="Content Placeholder 2"/>
          <p:cNvSpPr>
            <a:spLocks noGrp="1"/>
          </p:cNvSpPr>
          <p:nvPr>
            <p:ph sz="quarter" idx="1"/>
          </p:nvPr>
        </p:nvSpPr>
        <p:spPr/>
        <p:txBody>
          <a:bodyPr/>
          <a:lstStyle/>
          <a:p>
            <a:r>
              <a:rPr lang="en-US" dirty="0" smtClean="0"/>
              <a:t>Our model looks only at Manhattan</a:t>
            </a:r>
          </a:p>
          <a:p>
            <a:r>
              <a:rPr lang="en-US" dirty="0" smtClean="0"/>
              <a:t>We used the 35 neighborhoods as defined by the New York Times Real Estate section</a:t>
            </a:r>
          </a:p>
          <a:p>
            <a:r>
              <a:rPr lang="en-US" dirty="0" smtClean="0"/>
              <a:t>These regions vary in size and are made homogenous</a:t>
            </a:r>
          </a:p>
          <a:p>
            <a:pPr lvl="1"/>
            <a:r>
              <a:rPr lang="en-US" dirty="0" smtClean="0"/>
              <a:t>Within neighborhood differences are averaged out, so in a large place like Upper East Side, the average value of the entire area is used</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objective function looks at 17 user inputs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We gathered data on 17 different variables that would impact a user’s choice of where to live</a:t>
            </a:r>
          </a:p>
          <a:p>
            <a:pPr lvl="1"/>
            <a:r>
              <a:rPr lang="en-US" dirty="0" smtClean="0"/>
              <a:t>Including housing type, rental price, transportation, safety, shopping availability, city exit options, public schools, hospitals, culture, grocery stores, gyms, parks and outdoor spaces, parking, air emissions, movie theatres, bars, and beer selection</a:t>
            </a:r>
          </a:p>
          <a:p>
            <a:pPr lvl="1"/>
            <a:r>
              <a:rPr lang="en-US" dirty="0" smtClean="0"/>
              <a:t>We painstakingly gave each neighborhood a score for each of the variables</a:t>
            </a:r>
          </a:p>
          <a:p>
            <a:r>
              <a:rPr lang="en-US" dirty="0" smtClean="0"/>
              <a:t>Some of this data is precise while other data we estimated and interpolated from sources</a:t>
            </a:r>
          </a:p>
          <a:p>
            <a:pPr lvl="1"/>
            <a:r>
              <a:rPr lang="en-US" dirty="0" smtClean="0"/>
              <a:t>We used NY Times, Yelp, Google Maps, Wikipedia, </a:t>
            </a:r>
            <a:r>
              <a:rPr lang="en-US" dirty="0" err="1" smtClean="0"/>
              <a:t>TripTropNYC</a:t>
            </a:r>
            <a:r>
              <a:rPr lang="en-US" dirty="0" smtClean="0"/>
              <a:t>,  Spotcrime.com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Formulation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Decision Variables</a:t>
            </a:r>
          </a:p>
          <a:p>
            <a:pPr lvl="1"/>
            <a:r>
              <a:rPr lang="en-US" dirty="0" smtClean="0"/>
              <a:t>The model finds the neighborhood that maximizes the users score. The score is based on the values for each neighborhood and the importance the user assigns for each criterion</a:t>
            </a:r>
          </a:p>
          <a:p>
            <a:r>
              <a:rPr lang="en-US" dirty="0" smtClean="0"/>
              <a:t>Objective Function</a:t>
            </a:r>
          </a:p>
          <a:p>
            <a:pPr lvl="1"/>
            <a:r>
              <a:rPr lang="en-US" dirty="0" smtClean="0"/>
              <a:t>Sums each individual neighborhood’s importance scores multiplied by the scaled score each neighborhood has for each variable</a:t>
            </a:r>
          </a:p>
          <a:p>
            <a:pPr lvl="1"/>
            <a:r>
              <a:rPr lang="en-US" dirty="0" smtClean="0"/>
              <a:t>The maximum value across the 17 user inputs is selected</a:t>
            </a:r>
          </a:p>
          <a:p>
            <a:r>
              <a:rPr lang="en-US" dirty="0" smtClean="0"/>
              <a:t>Constraints</a:t>
            </a:r>
          </a:p>
          <a:p>
            <a:pPr lvl="1"/>
            <a:r>
              <a:rPr lang="en-US" dirty="0" smtClean="0"/>
              <a:t>The constraints are the numerical values of importance the user gives to each of the 17 inputs.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Function</a:t>
            </a:r>
            <a:endParaRPr lang="en-US" dirty="0"/>
          </a:p>
        </p:txBody>
      </p:sp>
      <p:pic>
        <p:nvPicPr>
          <p:cNvPr id="1026" name="Picture 2"/>
          <p:cNvPicPr>
            <a:picLocks noChangeAspect="1" noChangeArrowheads="1"/>
          </p:cNvPicPr>
          <p:nvPr/>
        </p:nvPicPr>
        <p:blipFill>
          <a:blip r:embed="rId3" cstate="print"/>
          <a:srcRect r="9213"/>
          <a:stretch>
            <a:fillRect/>
          </a:stretch>
        </p:blipFill>
        <p:spPr bwMode="auto">
          <a:xfrm>
            <a:off x="228600" y="1905000"/>
            <a:ext cx="8525606" cy="4389421"/>
          </a:xfrm>
          <a:prstGeom prst="rect">
            <a:avLst/>
          </a:prstGeom>
          <a:noFill/>
          <a:ln w="9525">
            <a:noFill/>
            <a:miter lim="800000"/>
            <a:headEnd/>
            <a:tailEnd/>
          </a:ln>
          <a:effectLst/>
        </p:spPr>
      </p:pic>
      <p:sp>
        <p:nvSpPr>
          <p:cNvPr id="5" name="Rectangle 4"/>
          <p:cNvSpPr/>
          <p:nvPr/>
        </p:nvSpPr>
        <p:spPr>
          <a:xfrm>
            <a:off x="228600" y="1524000"/>
            <a:ext cx="8534400" cy="338554"/>
          </a:xfrm>
          <a:prstGeom prst="rect">
            <a:avLst/>
          </a:prstGeom>
        </p:spPr>
        <p:txBody>
          <a:bodyPr wrap="square">
            <a:spAutoFit/>
          </a:bodyPr>
          <a:lstStyle/>
          <a:p>
            <a:r>
              <a:rPr lang="en-US" sz="1600" dirty="0" smtClean="0"/>
              <a:t>The objective function is based on a ranking of </a:t>
            </a:r>
            <a:r>
              <a:rPr lang="en-US" sz="1600" dirty="0" smtClean="0"/>
              <a:t>16 </a:t>
            </a:r>
            <a:r>
              <a:rPr lang="en-US" sz="1600" dirty="0" smtClean="0"/>
              <a:t>attributes for each neighborhood: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Beer on Tap Model</a:t>
            </a:r>
            <a:endParaRPr lang="en-US" dirty="0"/>
          </a:p>
        </p:txBody>
      </p:sp>
      <p:pic>
        <p:nvPicPr>
          <p:cNvPr id="2053" name="Picture 5"/>
          <p:cNvPicPr>
            <a:picLocks noChangeAspect="1" noChangeArrowheads="1"/>
          </p:cNvPicPr>
          <p:nvPr/>
        </p:nvPicPr>
        <p:blipFill>
          <a:blip r:embed="rId2" cstate="print"/>
          <a:srcRect/>
          <a:stretch>
            <a:fillRect/>
          </a:stretch>
        </p:blipFill>
        <p:spPr bwMode="auto">
          <a:xfrm>
            <a:off x="455029" y="2141128"/>
            <a:ext cx="8233942" cy="4259672"/>
          </a:xfrm>
          <a:prstGeom prst="rect">
            <a:avLst/>
          </a:prstGeom>
          <a:noFill/>
          <a:ln w="9525">
            <a:noFill/>
            <a:miter lim="800000"/>
            <a:headEnd/>
            <a:tailEnd/>
          </a:ln>
          <a:effectLst/>
        </p:spPr>
      </p:pic>
      <p:sp>
        <p:nvSpPr>
          <p:cNvPr id="4" name="Rectangle 3"/>
          <p:cNvSpPr/>
          <p:nvPr/>
        </p:nvSpPr>
        <p:spPr>
          <a:xfrm>
            <a:off x="228600" y="1524000"/>
            <a:ext cx="8534400" cy="584775"/>
          </a:xfrm>
          <a:prstGeom prst="rect">
            <a:avLst/>
          </a:prstGeom>
        </p:spPr>
        <p:txBody>
          <a:bodyPr wrap="square">
            <a:spAutoFit/>
          </a:bodyPr>
          <a:lstStyle/>
          <a:p>
            <a:r>
              <a:rPr lang="en-US" sz="1600" dirty="0" smtClean="0"/>
              <a:t>Each attribute is scored first in relative terms, then converted to a 0-10 point range, then scaled based on the user’s indicated preference: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 Density Distribution</a:t>
            </a:r>
            <a:endParaRPr lang="en-US" dirty="0"/>
          </a:p>
        </p:txBody>
      </p:sp>
      <p:pic>
        <p:nvPicPr>
          <p:cNvPr id="4" name="Picture 3"/>
          <p:cNvPicPr/>
          <p:nvPr/>
        </p:nvPicPr>
        <p:blipFill>
          <a:blip r:embed="rId2" cstate="print"/>
          <a:srcRect l="14370" t="6801" r="8194" b="17647"/>
          <a:stretch>
            <a:fillRect/>
          </a:stretch>
        </p:blipFill>
        <p:spPr bwMode="auto">
          <a:xfrm>
            <a:off x="704850" y="2133600"/>
            <a:ext cx="7734300" cy="4114800"/>
          </a:xfrm>
          <a:prstGeom prst="rect">
            <a:avLst/>
          </a:prstGeom>
          <a:noFill/>
          <a:ln w="9525">
            <a:noFill/>
            <a:miter lim="800000"/>
            <a:headEnd/>
            <a:tailEnd/>
          </a:ln>
        </p:spPr>
      </p:pic>
      <p:sp>
        <p:nvSpPr>
          <p:cNvPr id="5" name="Rectangle 4"/>
          <p:cNvSpPr/>
          <p:nvPr/>
        </p:nvSpPr>
        <p:spPr>
          <a:xfrm>
            <a:off x="228600" y="1524000"/>
            <a:ext cx="8534400" cy="584775"/>
          </a:xfrm>
          <a:prstGeom prst="rect">
            <a:avLst/>
          </a:prstGeom>
        </p:spPr>
        <p:txBody>
          <a:bodyPr wrap="square">
            <a:spAutoFit/>
          </a:bodyPr>
          <a:lstStyle/>
          <a:p>
            <a:r>
              <a:rPr lang="en-US" sz="1600" dirty="0" smtClean="0"/>
              <a:t>Bar density, for example, is fit to an exponential distribution in order to scale it to a 0-10 point range consistent with the other attributes: </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241</TotalTime>
  <Words>743</Words>
  <Application>Microsoft Office PowerPoint</Application>
  <PresentationFormat>On-screen Show (4:3)</PresentationFormat>
  <Paragraphs>89</Paragraphs>
  <Slides>18</Slides>
  <Notes>15</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Optimizing Your Habitation</vt:lpstr>
      <vt:lpstr>Too many choices…</vt:lpstr>
      <vt:lpstr>The Problem: Choosing where to live is painful; picking the wrong place is even worse</vt:lpstr>
      <vt:lpstr>We have divided Manhattan into 35 neighborhoods</vt:lpstr>
      <vt:lpstr>The objective function looks at 17 user inputs</vt:lpstr>
      <vt:lpstr>Model Formulation</vt:lpstr>
      <vt:lpstr>Objective Function</vt:lpstr>
      <vt:lpstr>Beer on Tap Model</vt:lpstr>
      <vt:lpstr>Bar Density Distribution</vt:lpstr>
      <vt:lpstr>Bar Density Model</vt:lpstr>
      <vt:lpstr>Transportation Model</vt:lpstr>
      <vt:lpstr>TripTropNYC – Union Square</vt:lpstr>
      <vt:lpstr>Transportation Model</vt:lpstr>
      <vt:lpstr>Transportation Model - Questions</vt:lpstr>
      <vt:lpstr>Transportation Model</vt:lpstr>
      <vt:lpstr>User Interface</vt:lpstr>
      <vt:lpstr>Wish List</vt:lpstr>
      <vt:lpstr>Demonstration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Optimizing Your Habitation</dc:title>
  <dc:creator>Windows User</dc:creator>
  <cp:lastModifiedBy>Kevin Benecchi</cp:lastModifiedBy>
  <cp:revision>54</cp:revision>
  <dcterms:created xsi:type="dcterms:W3CDTF">2010-04-23T20:31:25Z</dcterms:created>
  <dcterms:modified xsi:type="dcterms:W3CDTF">2010-04-26T00:27:10Z</dcterms:modified>
</cp:coreProperties>
</file>