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5"/>
  </p:notesMasterIdLst>
  <p:handoutMasterIdLst>
    <p:handoutMasterId r:id="rId16"/>
  </p:handoutMasterIdLst>
  <p:sldIdLst>
    <p:sldId id="256" r:id="rId2"/>
    <p:sldId id="257" r:id="rId3"/>
    <p:sldId id="260" r:id="rId4"/>
    <p:sldId id="261" r:id="rId5"/>
    <p:sldId id="259" r:id="rId6"/>
    <p:sldId id="258" r:id="rId7"/>
    <p:sldId id="267" r:id="rId8"/>
    <p:sldId id="268" r:id="rId9"/>
    <p:sldId id="262" r:id="rId10"/>
    <p:sldId id="263" r:id="rId11"/>
    <p:sldId id="264" r:id="rId12"/>
    <p:sldId id="265" r:id="rId13"/>
    <p:sldId id="266" r:id="rId14"/>
  </p:sldIdLst>
  <p:sldSz cx="9144000" cy="6858000" type="screen4x3"/>
  <p:notesSz cx="6858000" cy="9144000"/>
  <p:defaultTextStyle>
    <a:defPPr>
      <a:defRPr lang="fr-CA"/>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707" autoAdjust="0"/>
  </p:normalViewPr>
  <p:slideViewPr>
    <p:cSldViewPr>
      <p:cViewPr varScale="1">
        <p:scale>
          <a:sx n="75" d="100"/>
          <a:sy n="75" d="100"/>
        </p:scale>
        <p:origin x="-100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0" d="100"/>
          <a:sy n="70" d="100"/>
        </p:scale>
        <p:origin x="-2814"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1EBEACA-6943-48DC-B538-024B02600D5D}" type="datetimeFigureOut">
              <a:rPr lang="en-US" smtClean="0"/>
              <a:pPr/>
              <a:t>4/26/2010</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94B7704-D280-46BD-9649-49109F19F743}"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F7024A-7D88-4800-A8EB-34CF61DC695B}" type="datetimeFigureOut">
              <a:rPr lang="en-US" smtClean="0"/>
              <a:pPr/>
              <a:t>4/26/2010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2D3C8B-8B0B-4564-9AE4-6A05498708F2}"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62D3C8B-8B0B-4564-9AE4-6A05498708F2}"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62D3C8B-8B0B-4564-9AE4-6A05498708F2}"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62D3C8B-8B0B-4564-9AE4-6A05498708F2}"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62D3C8B-8B0B-4564-9AE4-6A05498708F2}"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62D3C8B-8B0B-4564-9AE4-6A05498708F2}"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62D3C8B-8B0B-4564-9AE4-6A05498708F2}"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62D3C8B-8B0B-4564-9AE4-6A05498708F2}"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62D3C8B-8B0B-4564-9AE4-6A05498708F2}"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62D3C8B-8B0B-4564-9AE4-6A05498708F2}"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A" dirty="0" smtClean="0"/>
              <a:t>For our engine to work, we had to arrange the data in a quantifiable, measurable scoring system.</a:t>
            </a:r>
          </a:p>
          <a:p>
            <a:r>
              <a:rPr lang="fr-CA" dirty="0" smtClean="0"/>
              <a:t>To do this, we arranged each variable into quintiles with the highest quintile receiving five points and the lowest receiving one.  Total scores were calculated by summing the output from all variables.</a:t>
            </a:r>
          </a:p>
          <a:p>
            <a:r>
              <a:rPr lang="fr-CA" dirty="0" smtClean="0"/>
              <a:t>Neighboorhoods have been ranked based on this aggregate score.</a:t>
            </a:r>
          </a:p>
          <a:p>
            <a:endParaRPr lang="en-US" dirty="0"/>
          </a:p>
        </p:txBody>
      </p:sp>
      <p:sp>
        <p:nvSpPr>
          <p:cNvPr id="4" name="Slide Number Placeholder 3"/>
          <p:cNvSpPr>
            <a:spLocks noGrp="1"/>
          </p:cNvSpPr>
          <p:nvPr>
            <p:ph type="sldNum" sz="quarter" idx="10"/>
          </p:nvPr>
        </p:nvSpPr>
        <p:spPr/>
        <p:txBody>
          <a:bodyPr/>
          <a:lstStyle/>
          <a:p>
            <a:fld id="{962D3C8B-8B0B-4564-9AE4-6A05498708F2}"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62D3C8B-8B0B-4564-9AE4-6A05498708F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62D3C8B-8B0B-4564-9AE4-6A05498708F2}"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62D3C8B-8B0B-4564-9AE4-6A05498708F2}"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a:defRPr/>
            </a:pPr>
            <a:fld id="{33F60D0A-2BDF-494F-A8D1-C4D42338FFBA}" type="datetimeFigureOut">
              <a:rPr lang="fr-FR" smtClean="0"/>
              <a:pPr>
                <a:defRPr/>
              </a:pPr>
              <a:t>26/04/2010</a:t>
            </a:fld>
            <a:endParaRPr lang="fr-CA" dirty="0"/>
          </a:p>
        </p:txBody>
      </p:sp>
      <p:sp>
        <p:nvSpPr>
          <p:cNvPr id="17" name="Footer Placeholder 16"/>
          <p:cNvSpPr>
            <a:spLocks noGrp="1"/>
          </p:cNvSpPr>
          <p:nvPr>
            <p:ph type="ftr" sz="quarter" idx="11"/>
          </p:nvPr>
        </p:nvSpPr>
        <p:spPr/>
        <p:txBody>
          <a:bodyPr/>
          <a:lstStyle/>
          <a:p>
            <a:pPr>
              <a:defRPr/>
            </a:pPr>
            <a:endParaRPr lang="fr-CA"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pPr>
              <a:defRPr/>
            </a:pPr>
            <a:fld id="{05D9D39C-CEA3-4B56-B986-5B476F8AC192}" type="slidenum">
              <a:rPr lang="fr-CA" smtClean="0"/>
              <a:pPr>
                <a:defRPr/>
              </a:pPr>
              <a:t>‹#›</a:t>
            </a:fld>
            <a:endParaRPr lang="fr-CA"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33F60D0A-2BDF-494F-A8D1-C4D42338FFBA}" type="datetimeFigureOut">
              <a:rPr lang="fr-FR" smtClean="0"/>
              <a:pPr>
                <a:defRPr/>
              </a:pPr>
              <a:t>26/04/2010</a:t>
            </a:fld>
            <a:endParaRPr lang="fr-CA" dirty="0"/>
          </a:p>
        </p:txBody>
      </p:sp>
      <p:sp>
        <p:nvSpPr>
          <p:cNvPr id="5" name="Footer Placeholder 4"/>
          <p:cNvSpPr>
            <a:spLocks noGrp="1"/>
          </p:cNvSpPr>
          <p:nvPr>
            <p:ph type="ftr" sz="quarter" idx="11"/>
          </p:nvPr>
        </p:nvSpPr>
        <p:spPr/>
        <p:txBody>
          <a:bodyPr/>
          <a:lstStyle/>
          <a:p>
            <a:pPr>
              <a:defRPr/>
            </a:pPr>
            <a:endParaRPr lang="fr-CA" dirty="0"/>
          </a:p>
        </p:txBody>
      </p:sp>
      <p:sp>
        <p:nvSpPr>
          <p:cNvPr id="6" name="Slide Number Placeholder 5"/>
          <p:cNvSpPr>
            <a:spLocks noGrp="1"/>
          </p:cNvSpPr>
          <p:nvPr>
            <p:ph type="sldNum" sz="quarter" idx="12"/>
          </p:nvPr>
        </p:nvSpPr>
        <p:spPr/>
        <p:txBody>
          <a:bodyPr/>
          <a:lstStyle/>
          <a:p>
            <a:pPr>
              <a:defRPr/>
            </a:pPr>
            <a:fld id="{05D9D39C-CEA3-4B56-B986-5B476F8AC192}" type="slidenum">
              <a:rPr lang="fr-CA" smtClean="0"/>
              <a:pPr>
                <a:defRPr/>
              </a:pPr>
              <a:t>‹#›</a:t>
            </a:fld>
            <a:endParaRPr lang="fr-CA"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pPr>
              <a:defRPr/>
            </a:pPr>
            <a:fld id="{05D9D39C-CEA3-4B56-B986-5B476F8AC192}" type="slidenum">
              <a:rPr lang="fr-CA" smtClean="0"/>
              <a:pPr>
                <a:defRPr/>
              </a:pPr>
              <a:t>‹#›</a:t>
            </a:fld>
            <a:endParaRPr lang="fr-CA"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33F60D0A-2BDF-494F-A8D1-C4D42338FFBA}" type="datetimeFigureOut">
              <a:rPr lang="fr-FR" smtClean="0"/>
              <a:pPr>
                <a:defRPr/>
              </a:pPr>
              <a:t>26/04/2010</a:t>
            </a:fld>
            <a:endParaRPr lang="fr-CA" dirty="0"/>
          </a:p>
        </p:txBody>
      </p:sp>
      <p:sp>
        <p:nvSpPr>
          <p:cNvPr id="5" name="Footer Placeholder 4"/>
          <p:cNvSpPr>
            <a:spLocks noGrp="1"/>
          </p:cNvSpPr>
          <p:nvPr>
            <p:ph type="ftr" sz="quarter" idx="11"/>
          </p:nvPr>
        </p:nvSpPr>
        <p:spPr/>
        <p:txBody>
          <a:bodyPr/>
          <a:lstStyle/>
          <a:p>
            <a:pPr>
              <a:defRPr/>
            </a:pPr>
            <a:endParaRPr lang="fr-CA"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fld id="{33F60D0A-2BDF-494F-A8D1-C4D42338FFBA}" type="datetimeFigureOut">
              <a:rPr lang="fr-FR" smtClean="0"/>
              <a:pPr>
                <a:defRPr/>
              </a:pPr>
              <a:t>26/04/2010</a:t>
            </a:fld>
            <a:endParaRPr lang="fr-CA" dirty="0"/>
          </a:p>
        </p:txBody>
      </p:sp>
      <p:sp>
        <p:nvSpPr>
          <p:cNvPr id="5" name="Footer Placeholder 4"/>
          <p:cNvSpPr>
            <a:spLocks noGrp="1"/>
          </p:cNvSpPr>
          <p:nvPr>
            <p:ph type="ftr" sz="quarter" idx="11"/>
          </p:nvPr>
        </p:nvSpPr>
        <p:spPr/>
        <p:txBody>
          <a:bodyPr/>
          <a:lstStyle/>
          <a:p>
            <a:pPr>
              <a:defRPr/>
            </a:pPr>
            <a:endParaRPr lang="fr-CA" dirty="0"/>
          </a:p>
        </p:txBody>
      </p:sp>
      <p:sp>
        <p:nvSpPr>
          <p:cNvPr id="6" name="Slide Number Placeholder 5"/>
          <p:cNvSpPr>
            <a:spLocks noGrp="1"/>
          </p:cNvSpPr>
          <p:nvPr>
            <p:ph type="sldNum" sz="quarter" idx="12"/>
          </p:nvPr>
        </p:nvSpPr>
        <p:spPr>
          <a:xfrm>
            <a:off x="4361688" y="1026372"/>
            <a:ext cx="457200" cy="441325"/>
          </a:xfrm>
        </p:spPr>
        <p:txBody>
          <a:bodyPr/>
          <a:lstStyle/>
          <a:p>
            <a:pPr>
              <a:defRPr/>
            </a:pPr>
            <a:fld id="{05D9D39C-CEA3-4B56-B986-5B476F8AC192}" type="slidenum">
              <a:rPr lang="fr-CA" smtClean="0"/>
              <a:pPr>
                <a:defRPr/>
              </a:pPr>
              <a:t>‹#›</a:t>
            </a:fld>
            <a:endParaRPr lang="fr-CA"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pPr>
              <a:defRPr/>
            </a:pPr>
            <a:endParaRPr lang="fr-CA" dirty="0"/>
          </a:p>
        </p:txBody>
      </p:sp>
      <p:sp>
        <p:nvSpPr>
          <p:cNvPr id="4" name="Date Placeholder 3"/>
          <p:cNvSpPr>
            <a:spLocks noGrp="1"/>
          </p:cNvSpPr>
          <p:nvPr>
            <p:ph type="dt" sz="half" idx="10"/>
          </p:nvPr>
        </p:nvSpPr>
        <p:spPr/>
        <p:txBody>
          <a:bodyPr/>
          <a:lstStyle/>
          <a:p>
            <a:pPr>
              <a:defRPr/>
            </a:pPr>
            <a:fld id="{33F60D0A-2BDF-494F-A8D1-C4D42338FFBA}" type="datetimeFigureOut">
              <a:rPr lang="fr-FR" smtClean="0"/>
              <a:pPr>
                <a:defRPr/>
              </a:pPr>
              <a:t>26/04/2010</a:t>
            </a:fld>
            <a:endParaRPr lang="fr-CA"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pPr>
              <a:defRPr/>
            </a:pPr>
            <a:fld id="{05D9D39C-CEA3-4B56-B986-5B476F8AC192}" type="slidenum">
              <a:rPr lang="fr-CA" smtClean="0"/>
              <a:pPr>
                <a:defRPr/>
              </a:pPr>
              <a:t>‹#›</a:t>
            </a:fld>
            <a:endParaRPr lang="fr-CA"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a:defRPr/>
            </a:pPr>
            <a:fld id="{33F60D0A-2BDF-494F-A8D1-C4D42338FFBA}" type="datetimeFigureOut">
              <a:rPr lang="fr-FR" smtClean="0"/>
              <a:pPr>
                <a:defRPr/>
              </a:pPr>
              <a:t>26/04/2010</a:t>
            </a:fld>
            <a:endParaRPr lang="fr-CA" dirty="0"/>
          </a:p>
        </p:txBody>
      </p:sp>
      <p:sp>
        <p:nvSpPr>
          <p:cNvPr id="6" name="Footer Placeholder 5"/>
          <p:cNvSpPr>
            <a:spLocks noGrp="1"/>
          </p:cNvSpPr>
          <p:nvPr>
            <p:ph type="ftr" sz="quarter" idx="11"/>
          </p:nvPr>
        </p:nvSpPr>
        <p:spPr/>
        <p:txBody>
          <a:bodyPr/>
          <a:lstStyle/>
          <a:p>
            <a:pPr>
              <a:defRPr/>
            </a:pPr>
            <a:endParaRPr lang="fr-CA" dirty="0"/>
          </a:p>
        </p:txBody>
      </p:sp>
      <p:sp>
        <p:nvSpPr>
          <p:cNvPr id="7" name="Slide Number Placeholder 6"/>
          <p:cNvSpPr>
            <a:spLocks noGrp="1"/>
          </p:cNvSpPr>
          <p:nvPr>
            <p:ph type="sldNum" sz="quarter" idx="12"/>
          </p:nvPr>
        </p:nvSpPr>
        <p:spPr/>
        <p:txBody>
          <a:bodyPr/>
          <a:lstStyle/>
          <a:p>
            <a:pPr>
              <a:defRPr/>
            </a:pPr>
            <a:fld id="{05D9D39C-CEA3-4B56-B986-5B476F8AC192}" type="slidenum">
              <a:rPr lang="fr-CA" smtClean="0"/>
              <a:pPr>
                <a:defRPr/>
              </a:pPr>
              <a:t>‹#›</a:t>
            </a:fld>
            <a:endParaRPr lang="fr-CA"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a:defRPr/>
            </a:pPr>
            <a:fld id="{33F60D0A-2BDF-494F-A8D1-C4D42338FFBA}" type="datetimeFigureOut">
              <a:rPr lang="fr-FR" smtClean="0"/>
              <a:pPr>
                <a:defRPr/>
              </a:pPr>
              <a:t>26/04/2010</a:t>
            </a:fld>
            <a:endParaRPr lang="fr-CA" dirty="0"/>
          </a:p>
        </p:txBody>
      </p:sp>
      <p:sp>
        <p:nvSpPr>
          <p:cNvPr id="8" name="Footer Placeholder 7"/>
          <p:cNvSpPr>
            <a:spLocks noGrp="1"/>
          </p:cNvSpPr>
          <p:nvPr>
            <p:ph type="ftr" sz="quarter" idx="11"/>
          </p:nvPr>
        </p:nvSpPr>
        <p:spPr>
          <a:xfrm>
            <a:off x="304800" y="6409944"/>
            <a:ext cx="3581400" cy="365760"/>
          </a:xfrm>
        </p:spPr>
        <p:txBody>
          <a:bodyPr/>
          <a:lstStyle/>
          <a:p>
            <a:pPr>
              <a:defRPr/>
            </a:pPr>
            <a:endParaRPr lang="fr-CA"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defRPr/>
            </a:pPr>
            <a:fld id="{05D9D39C-CEA3-4B56-B986-5B476F8AC192}" type="slidenum">
              <a:rPr lang="fr-CA" smtClean="0"/>
              <a:pPr>
                <a:defRPr/>
              </a:pPr>
              <a:t>‹#›</a:t>
            </a:fld>
            <a:endParaRPr lang="fr-CA"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33F60D0A-2BDF-494F-A8D1-C4D42338FFBA}" type="datetimeFigureOut">
              <a:rPr lang="fr-FR" smtClean="0"/>
              <a:pPr>
                <a:defRPr/>
              </a:pPr>
              <a:t>26/04/2010</a:t>
            </a:fld>
            <a:endParaRPr lang="fr-CA" dirty="0"/>
          </a:p>
        </p:txBody>
      </p:sp>
      <p:sp>
        <p:nvSpPr>
          <p:cNvPr id="4" name="Footer Placeholder 3"/>
          <p:cNvSpPr>
            <a:spLocks noGrp="1"/>
          </p:cNvSpPr>
          <p:nvPr>
            <p:ph type="ftr" sz="quarter" idx="11"/>
          </p:nvPr>
        </p:nvSpPr>
        <p:spPr/>
        <p:txBody>
          <a:bodyPr/>
          <a:lstStyle/>
          <a:p>
            <a:pPr>
              <a:defRPr/>
            </a:pPr>
            <a:endParaRPr lang="fr-CA" dirty="0"/>
          </a:p>
        </p:txBody>
      </p:sp>
      <p:sp>
        <p:nvSpPr>
          <p:cNvPr id="5" name="Slide Number Placeholder 4"/>
          <p:cNvSpPr>
            <a:spLocks noGrp="1"/>
          </p:cNvSpPr>
          <p:nvPr>
            <p:ph type="sldNum" sz="quarter" idx="12"/>
          </p:nvPr>
        </p:nvSpPr>
        <p:spPr>
          <a:xfrm>
            <a:off x="4343400" y="1036020"/>
            <a:ext cx="457200" cy="441325"/>
          </a:xfrm>
        </p:spPr>
        <p:txBody>
          <a:bodyPr/>
          <a:lstStyle/>
          <a:p>
            <a:pPr>
              <a:defRPr/>
            </a:pPr>
            <a:fld id="{05D9D39C-CEA3-4B56-B986-5B476F8AC192}" type="slidenum">
              <a:rPr lang="fr-CA" smtClean="0"/>
              <a:pPr>
                <a:defRPr/>
              </a:pPr>
              <a:t>‹#›</a:t>
            </a:fld>
            <a:endParaRPr lang="fr-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a:defRPr/>
            </a:pPr>
            <a:fld id="{33F60D0A-2BDF-494F-A8D1-C4D42338FFBA}" type="datetimeFigureOut">
              <a:rPr lang="fr-FR" smtClean="0"/>
              <a:pPr>
                <a:defRPr/>
              </a:pPr>
              <a:t>26/04/2010</a:t>
            </a:fld>
            <a:endParaRPr lang="fr-CA" dirty="0"/>
          </a:p>
        </p:txBody>
      </p:sp>
      <p:sp>
        <p:nvSpPr>
          <p:cNvPr id="3" name="Footer Placeholder 2"/>
          <p:cNvSpPr>
            <a:spLocks noGrp="1"/>
          </p:cNvSpPr>
          <p:nvPr>
            <p:ph type="ftr" sz="quarter" idx="11"/>
          </p:nvPr>
        </p:nvSpPr>
        <p:spPr/>
        <p:txBody>
          <a:bodyPr/>
          <a:lstStyle/>
          <a:p>
            <a:pPr>
              <a:defRPr/>
            </a:pPr>
            <a:endParaRPr lang="fr-CA"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pPr>
              <a:defRPr/>
            </a:pPr>
            <a:fld id="{05D9D39C-CEA3-4B56-B986-5B476F8AC192}" type="slidenum">
              <a:rPr lang="fr-CA" smtClean="0"/>
              <a:pPr>
                <a:defRPr/>
              </a:pPr>
              <a:t>‹#›</a:t>
            </a:fld>
            <a:endParaRPr lang="fr-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pPr>
              <a:defRPr/>
            </a:pPr>
            <a:fld id="{05D9D39C-CEA3-4B56-B986-5B476F8AC192}" type="slidenum">
              <a:rPr lang="fr-CA" smtClean="0"/>
              <a:pPr>
                <a:defRPr/>
              </a:pPr>
              <a:t>‹#›</a:t>
            </a:fld>
            <a:endParaRPr lang="fr-CA"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pPr>
              <a:defRPr/>
            </a:pPr>
            <a:fld id="{33F60D0A-2BDF-494F-A8D1-C4D42338FFBA}" type="datetimeFigureOut">
              <a:rPr lang="fr-FR" smtClean="0"/>
              <a:pPr>
                <a:defRPr/>
              </a:pPr>
              <a:t>26/04/2010</a:t>
            </a:fld>
            <a:endParaRPr lang="fr-CA" dirty="0"/>
          </a:p>
        </p:txBody>
      </p:sp>
      <p:sp>
        <p:nvSpPr>
          <p:cNvPr id="6" name="Footer Placeholder 5"/>
          <p:cNvSpPr>
            <a:spLocks noGrp="1"/>
          </p:cNvSpPr>
          <p:nvPr>
            <p:ph type="ftr" sz="quarter" idx="11"/>
          </p:nvPr>
        </p:nvSpPr>
        <p:spPr>
          <a:xfrm>
            <a:off x="301752" y="6410848"/>
            <a:ext cx="3383280" cy="365760"/>
          </a:xfrm>
        </p:spPr>
        <p:txBody>
          <a:bodyPr/>
          <a:lstStyle/>
          <a:p>
            <a:pPr>
              <a:defRPr/>
            </a:pPr>
            <a:endParaRPr lang="fr-CA"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pPr>
              <a:defRPr/>
            </a:pPr>
            <a:fld id="{05D9D39C-CEA3-4B56-B986-5B476F8AC192}" type="slidenum">
              <a:rPr lang="fr-CA" smtClean="0"/>
              <a:pPr>
                <a:defRPr/>
              </a:pPr>
              <a:t>‹#›</a:t>
            </a:fld>
            <a:endParaRPr lang="fr-CA"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pPr>
              <a:defRPr/>
            </a:pPr>
            <a:fld id="{33F60D0A-2BDF-494F-A8D1-C4D42338FFBA}" type="datetimeFigureOut">
              <a:rPr lang="fr-FR" smtClean="0"/>
              <a:pPr>
                <a:defRPr/>
              </a:pPr>
              <a:t>26/04/2010</a:t>
            </a:fld>
            <a:endParaRPr lang="fr-CA" dirty="0"/>
          </a:p>
        </p:txBody>
      </p:sp>
      <p:sp>
        <p:nvSpPr>
          <p:cNvPr id="6" name="Footer Placeholder 5"/>
          <p:cNvSpPr>
            <a:spLocks noGrp="1"/>
          </p:cNvSpPr>
          <p:nvPr>
            <p:ph type="ftr" sz="quarter" idx="11"/>
          </p:nvPr>
        </p:nvSpPr>
        <p:spPr>
          <a:xfrm>
            <a:off x="301752" y="6410848"/>
            <a:ext cx="3584448" cy="365760"/>
          </a:xfrm>
        </p:spPr>
        <p:txBody>
          <a:bodyPr/>
          <a:lstStyle/>
          <a:p>
            <a:pPr>
              <a:defRPr/>
            </a:pPr>
            <a:endParaRPr lang="fr-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defRPr/>
            </a:pPr>
            <a:fld id="{33F60D0A-2BDF-494F-A8D1-C4D42338FFBA}" type="datetimeFigureOut">
              <a:rPr lang="fr-FR" smtClean="0"/>
              <a:pPr>
                <a:defRPr/>
              </a:pPr>
              <a:t>26/04/2010</a:t>
            </a:fld>
            <a:endParaRPr lang="fr-CA"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defRPr/>
            </a:pPr>
            <a:endParaRPr lang="fr-CA"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05D9D39C-CEA3-4B56-B986-5B476F8AC192}" type="slidenum">
              <a:rPr lang="fr-CA" smtClean="0"/>
              <a:pPr>
                <a:defRPr/>
              </a:pPr>
              <a:t>‹#›</a:t>
            </a:fld>
            <a:endParaRPr lang="fr-CA"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4.emf"/><Relationship Id="rId4" Type="http://schemas.openxmlformats.org/officeDocument/2006/relationships/image" Target="../media/image13.emf"/></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051" name="Sous-titre 2"/>
          <p:cNvSpPr>
            <a:spLocks noGrp="1"/>
          </p:cNvSpPr>
          <p:nvPr>
            <p:ph type="subTitle" idx="1"/>
          </p:nvPr>
        </p:nvSpPr>
        <p:spPr>
          <a:xfrm>
            <a:off x="4929190" y="2786058"/>
            <a:ext cx="3929066" cy="1428760"/>
          </a:xfrm>
        </p:spPr>
        <p:txBody>
          <a:bodyPr>
            <a:normAutofit fontScale="62500" lnSpcReduction="20000"/>
          </a:bodyPr>
          <a:lstStyle/>
          <a:p>
            <a:pPr algn="l"/>
            <a:r>
              <a:rPr lang="fr-CA" sz="2800" dirty="0" smtClean="0">
                <a:solidFill>
                  <a:schemeClr val="tx1"/>
                </a:solidFill>
              </a:rPr>
              <a:t>Shanto goswami</a:t>
            </a:r>
          </a:p>
          <a:p>
            <a:pPr algn="l"/>
            <a:r>
              <a:rPr lang="fr-CA" sz="2800" dirty="0" smtClean="0">
                <a:solidFill>
                  <a:schemeClr val="tx1"/>
                </a:solidFill>
              </a:rPr>
              <a:t>Ben </a:t>
            </a:r>
            <a:r>
              <a:rPr lang="fr-CA" sz="2800" dirty="0" smtClean="0">
                <a:solidFill>
                  <a:schemeClr val="tx1"/>
                </a:solidFill>
              </a:rPr>
              <a:t>harding</a:t>
            </a:r>
          </a:p>
          <a:p>
            <a:pPr algn="l"/>
            <a:r>
              <a:rPr lang="fr-CA" sz="2800" dirty="0" smtClean="0">
                <a:solidFill>
                  <a:schemeClr val="tx1"/>
                </a:solidFill>
              </a:rPr>
              <a:t>Dinesh ramasamy</a:t>
            </a:r>
          </a:p>
          <a:p>
            <a:pPr algn="l"/>
            <a:r>
              <a:rPr lang="fr-CA" sz="2800" dirty="0" smtClean="0">
                <a:solidFill>
                  <a:schemeClr val="tx1"/>
                </a:solidFill>
              </a:rPr>
              <a:t>Jordan </a:t>
            </a:r>
            <a:r>
              <a:rPr lang="fr-CA" sz="2800" dirty="0" smtClean="0">
                <a:solidFill>
                  <a:schemeClr val="tx1"/>
                </a:solidFill>
              </a:rPr>
              <a:t>burg</a:t>
            </a:r>
          </a:p>
          <a:p>
            <a:pPr algn="l"/>
            <a:r>
              <a:rPr lang="fr-CA" sz="2800" dirty="0" smtClean="0">
                <a:solidFill>
                  <a:schemeClr val="tx1"/>
                </a:solidFill>
              </a:rPr>
              <a:t>Nadia karaseva</a:t>
            </a:r>
          </a:p>
        </p:txBody>
      </p:sp>
      <p:sp>
        <p:nvSpPr>
          <p:cNvPr id="2050" name="Titre 1"/>
          <p:cNvSpPr>
            <a:spLocks noGrp="1"/>
          </p:cNvSpPr>
          <p:nvPr>
            <p:ph type="ctrTitle"/>
          </p:nvPr>
        </p:nvSpPr>
        <p:spPr>
          <a:xfrm>
            <a:off x="714348" y="714356"/>
            <a:ext cx="7643866" cy="1071570"/>
          </a:xfrm>
        </p:spPr>
        <p:txBody>
          <a:bodyPr>
            <a:normAutofit fontScale="90000"/>
          </a:bodyPr>
          <a:lstStyle/>
          <a:p>
            <a:r>
              <a:rPr lang="en-US" sz="3600" dirty="0" smtClean="0"/>
              <a:t>So you Want to Live in New York</a:t>
            </a:r>
            <a:r>
              <a:rPr lang="en-US" sz="3600" dirty="0" smtClean="0"/>
              <a:t>:</a:t>
            </a:r>
            <a:r>
              <a:rPr lang="en-US" sz="3600" dirty="0" smtClean="0"/>
              <a:t/>
            </a:r>
            <a:br>
              <a:rPr lang="en-US" sz="3600" dirty="0" smtClean="0"/>
            </a:br>
            <a:r>
              <a:rPr lang="en-US" sz="3600" dirty="0" smtClean="0"/>
              <a:t>Optimizing the Stern Living </a:t>
            </a:r>
            <a:r>
              <a:rPr lang="en-US" sz="3600" dirty="0" smtClean="0"/>
              <a:t>Experience</a:t>
            </a:r>
            <a:endParaRPr lang="fr-CA" sz="36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Penalties</a:t>
            </a:r>
            <a:endParaRPr lang="en-US" dirty="0"/>
          </a:p>
        </p:txBody>
      </p:sp>
      <p:sp>
        <p:nvSpPr>
          <p:cNvPr id="3" name="Content Placeholder 2"/>
          <p:cNvSpPr>
            <a:spLocks noGrp="1"/>
          </p:cNvSpPr>
          <p:nvPr>
            <p:ph sz="quarter" idx="1"/>
          </p:nvPr>
        </p:nvSpPr>
        <p:spPr>
          <a:xfrm>
            <a:off x="301752" y="4572008"/>
            <a:ext cx="8485090" cy="1643074"/>
          </a:xfrm>
        </p:spPr>
        <p:txBody>
          <a:bodyPr>
            <a:normAutofit fontScale="85000" lnSpcReduction="10000"/>
          </a:bodyPr>
          <a:lstStyle/>
          <a:p>
            <a:r>
              <a:rPr lang="en-US" dirty="0" smtClean="0"/>
              <a:t>Students penalized if personal FICO score was below neighborhood minimums</a:t>
            </a:r>
          </a:p>
          <a:p>
            <a:r>
              <a:rPr lang="en-US" dirty="0" smtClean="0"/>
              <a:t>Limited availability in each neighborhood </a:t>
            </a:r>
            <a:r>
              <a:rPr lang="en-US" dirty="0" smtClean="0"/>
              <a:t>built into </a:t>
            </a:r>
            <a:r>
              <a:rPr lang="en-US" dirty="0" smtClean="0"/>
              <a:t>model</a:t>
            </a:r>
          </a:p>
          <a:p>
            <a:r>
              <a:rPr lang="en-US" dirty="0" smtClean="0"/>
              <a:t>This was used as a tool for optimization</a:t>
            </a:r>
            <a:endParaRPr lang="en-US" dirty="0"/>
          </a:p>
        </p:txBody>
      </p:sp>
      <p:pic>
        <p:nvPicPr>
          <p:cNvPr id="30722" name="Picture 2" descr="http://allisonkilkenny.files.wordpress.com/2009/02/alan-greenspan.jpg"/>
          <p:cNvPicPr>
            <a:picLocks noChangeAspect="1" noChangeArrowheads="1"/>
          </p:cNvPicPr>
          <p:nvPr/>
        </p:nvPicPr>
        <p:blipFill>
          <a:blip r:embed="rId3" cstate="print"/>
          <a:srcRect/>
          <a:stretch>
            <a:fillRect/>
          </a:stretch>
        </p:blipFill>
        <p:spPr bwMode="auto">
          <a:xfrm>
            <a:off x="2515910" y="1643050"/>
            <a:ext cx="4112180" cy="292895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Output</a:t>
            </a:r>
            <a:endParaRPr lang="en-US" dirty="0"/>
          </a:p>
        </p:txBody>
      </p:sp>
      <p:sp>
        <p:nvSpPr>
          <p:cNvPr id="3" name="Content Placeholder 2"/>
          <p:cNvSpPr>
            <a:spLocks noGrp="1"/>
          </p:cNvSpPr>
          <p:nvPr>
            <p:ph sz="quarter" idx="1"/>
          </p:nvPr>
        </p:nvSpPr>
        <p:spPr>
          <a:xfrm>
            <a:off x="301752" y="1527048"/>
            <a:ext cx="4270248" cy="4616596"/>
          </a:xfrm>
        </p:spPr>
        <p:txBody>
          <a:bodyPr>
            <a:normAutofit/>
          </a:bodyPr>
          <a:lstStyle/>
          <a:p>
            <a:r>
              <a:rPr lang="en-US" dirty="0" smtClean="0"/>
              <a:t>System of points and penalties was optimized using solver to distribute the students among the available neighborhoods</a:t>
            </a:r>
          </a:p>
          <a:p>
            <a:r>
              <a:rPr lang="en-US" dirty="0" smtClean="0"/>
              <a:t>Our final output and maximized point value are included on the final slide.</a:t>
            </a:r>
            <a:endParaRPr lang="en-US" dirty="0"/>
          </a:p>
        </p:txBody>
      </p:sp>
      <p:pic>
        <p:nvPicPr>
          <p:cNvPr id="34818" name="Picture 2" descr="http://dylanfox.files.wordpress.com/2008/08/broadway-street-sign.jpg"/>
          <p:cNvPicPr>
            <a:picLocks noChangeAspect="1" noChangeArrowheads="1"/>
          </p:cNvPicPr>
          <p:nvPr/>
        </p:nvPicPr>
        <p:blipFill>
          <a:blip r:embed="rId3" cstate="print"/>
          <a:srcRect/>
          <a:stretch>
            <a:fillRect/>
          </a:stretch>
        </p:blipFill>
        <p:spPr bwMode="auto">
          <a:xfrm>
            <a:off x="5143504" y="1571612"/>
            <a:ext cx="3786214" cy="252594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Output</a:t>
            </a:r>
            <a:endParaRPr lang="en-US" dirty="0"/>
          </a:p>
        </p:txBody>
      </p:sp>
      <p:pic>
        <p:nvPicPr>
          <p:cNvPr id="31746" name="Picture 2"/>
          <p:cNvPicPr>
            <a:picLocks noChangeAspect="1" noChangeArrowheads="1"/>
          </p:cNvPicPr>
          <p:nvPr/>
        </p:nvPicPr>
        <p:blipFill>
          <a:blip r:embed="rId3" cstate="print"/>
          <a:srcRect/>
          <a:stretch>
            <a:fillRect/>
          </a:stretch>
        </p:blipFill>
        <p:spPr bwMode="auto">
          <a:xfrm>
            <a:off x="642910" y="1643050"/>
            <a:ext cx="4500594" cy="4764799"/>
          </a:xfrm>
          <a:prstGeom prst="rect">
            <a:avLst/>
          </a:prstGeom>
          <a:noFill/>
          <a:ln w="9525">
            <a:noFill/>
            <a:miter lim="800000"/>
            <a:headEnd/>
            <a:tailEnd/>
          </a:ln>
          <a:effectLst/>
        </p:spPr>
      </p:pic>
      <p:pic>
        <p:nvPicPr>
          <p:cNvPr id="31747" name="Picture 3"/>
          <p:cNvPicPr>
            <a:picLocks noChangeAspect="1" noChangeArrowheads="1"/>
          </p:cNvPicPr>
          <p:nvPr/>
        </p:nvPicPr>
        <p:blipFill>
          <a:blip r:embed="rId4" cstate="print"/>
          <a:srcRect/>
          <a:stretch>
            <a:fillRect/>
          </a:stretch>
        </p:blipFill>
        <p:spPr bwMode="auto">
          <a:xfrm>
            <a:off x="6715140" y="3571876"/>
            <a:ext cx="1948309" cy="285752"/>
          </a:xfrm>
          <a:prstGeom prst="rect">
            <a:avLst/>
          </a:prstGeom>
          <a:noFill/>
          <a:ln w="9525">
            <a:noFill/>
            <a:miter lim="800000"/>
            <a:headEnd/>
            <a:tailEnd/>
          </a:ln>
          <a:effectLst/>
        </p:spPr>
      </p:pic>
      <p:cxnSp>
        <p:nvCxnSpPr>
          <p:cNvPr id="7" name="Straight Arrow Connector 6"/>
          <p:cNvCxnSpPr/>
          <p:nvPr/>
        </p:nvCxnSpPr>
        <p:spPr>
          <a:xfrm>
            <a:off x="5214942" y="3714752"/>
            <a:ext cx="128588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Present to NYU Stern Adcom</a:t>
            </a:r>
          </a:p>
          <a:p>
            <a:pPr lvl="1"/>
            <a:r>
              <a:rPr lang="en-US" dirty="0" smtClean="0"/>
              <a:t>Include a location recommendation as part of the admit letter to prospective students</a:t>
            </a:r>
            <a:br>
              <a:rPr lang="en-US" dirty="0" smtClean="0"/>
            </a:br>
            <a:endParaRPr lang="en-US" dirty="0" smtClean="0"/>
          </a:p>
          <a:p>
            <a:r>
              <a:rPr lang="en-US" dirty="0" smtClean="0"/>
              <a:t>Date match engine – Opt-in to </a:t>
            </a:r>
            <a:r>
              <a:rPr lang="en-US" dirty="0" err="1" smtClean="0"/>
              <a:t>Match.com</a:t>
            </a:r>
            <a:endParaRPr lang="en-US" dirty="0" smtClean="0"/>
          </a:p>
          <a:p>
            <a:pPr>
              <a:buNone/>
            </a:pPr>
            <a:r>
              <a:rPr lang="en-US" dirty="0" smtClean="0"/>
              <a:t/>
            </a:r>
            <a:br>
              <a:rPr lang="en-US" dirty="0" smtClean="0"/>
            </a:br>
            <a:endParaRPr lang="en-US" dirty="0" smtClean="0"/>
          </a:p>
          <a:p>
            <a:endParaRPr lang="en-US" dirty="0" smtClean="0"/>
          </a:p>
          <a:p>
            <a:endParaRPr lang="en-US" dirty="0" smtClean="0"/>
          </a:p>
          <a:p>
            <a:pPr>
              <a:buNone/>
            </a:pPr>
            <a:r>
              <a:rPr lang="en-US" dirty="0" smtClean="0"/>
              <a:t/>
            </a:r>
            <a:br>
              <a:rPr lang="en-US" dirty="0" smtClean="0"/>
            </a:br>
            <a:endParaRPr lang="en-US" dirty="0" smtClean="0"/>
          </a:p>
          <a:p>
            <a:endParaRPr lang="en-US" dirty="0" smtClean="0"/>
          </a:p>
          <a:p>
            <a:endParaRPr lang="en-US" dirty="0" smtClean="0"/>
          </a:p>
          <a:p>
            <a:pPr lvl="1"/>
            <a:endParaRPr lang="en-US" dirty="0" smtClean="0"/>
          </a:p>
          <a:p>
            <a:pPr lvl="1"/>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alphaModFix amt="48000"/>
            <a:lum/>
          </a:blip>
          <a:srcRect/>
          <a:stretch>
            <a:fillRect/>
          </a:stretch>
        </a:blipFill>
        <a:effectLst/>
      </p:bgPr>
    </p:bg>
    <p:spTree>
      <p:nvGrpSpPr>
        <p:cNvPr id="1" name=""/>
        <p:cNvGrpSpPr/>
        <p:nvPr/>
      </p:nvGrpSpPr>
      <p:grpSpPr>
        <a:xfrm>
          <a:off x="0" y="0"/>
          <a:ext cx="0" cy="0"/>
          <a:chOff x="0" y="0"/>
          <a:chExt cx="0" cy="0"/>
        </a:xfrm>
      </p:grpSpPr>
      <p:sp>
        <p:nvSpPr>
          <p:cNvPr id="3074" name="Espace réservé du contenu 2"/>
          <p:cNvSpPr>
            <a:spLocks noGrp="1"/>
          </p:cNvSpPr>
          <p:nvPr>
            <p:ph sz="quarter" idx="1"/>
          </p:nvPr>
        </p:nvSpPr>
        <p:spPr>
          <a:xfrm>
            <a:off x="457200" y="2071699"/>
            <a:ext cx="5329246" cy="4000507"/>
          </a:xfrm>
        </p:spPr>
        <p:txBody>
          <a:bodyPr>
            <a:normAutofit/>
          </a:bodyPr>
          <a:lstStyle/>
          <a:p>
            <a:r>
              <a:rPr lang="fr-CA" dirty="0" smtClean="0"/>
              <a:t>There are multiple, diverse neighborhoods in NYC, each with distinct qualities</a:t>
            </a:r>
          </a:p>
          <a:p>
            <a:pPr lvl="1"/>
            <a:r>
              <a:rPr lang="fr-CA" dirty="0" smtClean="0"/>
              <a:t>Rent </a:t>
            </a:r>
          </a:p>
          <a:p>
            <a:pPr lvl="1"/>
            <a:r>
              <a:rPr lang="fr-CA" dirty="0" smtClean="0"/>
              <a:t>Social profiles</a:t>
            </a:r>
          </a:p>
          <a:p>
            <a:pPr lvl="1"/>
            <a:r>
              <a:rPr lang="fr-CA" dirty="0" smtClean="0"/>
              <a:t>Bars, </a:t>
            </a:r>
            <a:r>
              <a:rPr lang="fr-CA" dirty="0" smtClean="0"/>
              <a:t>restaurants </a:t>
            </a:r>
            <a:r>
              <a:rPr lang="fr-CA" dirty="0" smtClean="0"/>
              <a:t>&amp; amenities</a:t>
            </a:r>
          </a:p>
          <a:p>
            <a:r>
              <a:rPr lang="fr-CA" dirty="0" smtClean="0"/>
              <a:t>Our goal: Distribute 50 Sternies into 25 neighborhoods by optimizing their preferences.</a:t>
            </a:r>
          </a:p>
          <a:p>
            <a:endParaRPr lang="fr-CA" dirty="0" smtClean="0"/>
          </a:p>
        </p:txBody>
      </p:sp>
      <p:sp>
        <p:nvSpPr>
          <p:cNvPr id="3" name="TextBox 2"/>
          <p:cNvSpPr txBox="1"/>
          <p:nvPr/>
        </p:nvSpPr>
        <p:spPr>
          <a:xfrm>
            <a:off x="357158" y="500042"/>
            <a:ext cx="8358246" cy="369332"/>
          </a:xfrm>
          <a:prstGeom prst="rect">
            <a:avLst/>
          </a:prstGeom>
          <a:noFill/>
        </p:spPr>
        <p:txBody>
          <a:bodyPr wrap="square" rtlCol="0">
            <a:spAutoFit/>
          </a:bodyPr>
          <a:lstStyle/>
          <a:p>
            <a:endParaRPr lang="en-US" dirty="0"/>
          </a:p>
        </p:txBody>
      </p:sp>
      <p:sp>
        <p:nvSpPr>
          <p:cNvPr id="7" name="Title 6"/>
          <p:cNvSpPr>
            <a:spLocks noGrp="1"/>
          </p:cNvSpPr>
          <p:nvPr>
            <p:ph type="title"/>
          </p:nvPr>
        </p:nvSpPr>
        <p:spPr/>
        <p:txBody>
          <a:bodyPr/>
          <a:lstStyle/>
          <a:p>
            <a:r>
              <a:rPr lang="en-US" dirty="0" smtClean="0"/>
              <a:t>Description of Problem</a:t>
            </a:r>
            <a:endParaRPr lang="en-US" dirty="0"/>
          </a:p>
        </p:txBody>
      </p:sp>
      <p:pic>
        <p:nvPicPr>
          <p:cNvPr id="5" name="Picture 4" descr="manhattan_neighborhoods.png"/>
          <p:cNvPicPr>
            <a:picLocks noChangeAspect="1"/>
          </p:cNvPicPr>
          <p:nvPr/>
        </p:nvPicPr>
        <p:blipFill>
          <a:blip r:embed="rId4" cstate="print"/>
          <a:srcRect l="8310"/>
          <a:stretch>
            <a:fillRect/>
          </a:stretch>
        </p:blipFill>
        <p:spPr>
          <a:xfrm>
            <a:off x="5715008" y="2071702"/>
            <a:ext cx="3152777" cy="407194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alphaModFix amt="48000"/>
            <a:lum/>
          </a:blip>
          <a:srcRect/>
          <a:stretch>
            <a:fillRect/>
          </a:stretch>
        </a:blipFill>
        <a:effectLst/>
      </p:bgPr>
    </p:bg>
    <p:spTree>
      <p:nvGrpSpPr>
        <p:cNvPr id="1" name=""/>
        <p:cNvGrpSpPr/>
        <p:nvPr/>
      </p:nvGrpSpPr>
      <p:grpSpPr>
        <a:xfrm>
          <a:off x="0" y="0"/>
          <a:ext cx="0" cy="0"/>
          <a:chOff x="0" y="0"/>
          <a:chExt cx="0" cy="0"/>
        </a:xfrm>
      </p:grpSpPr>
      <p:sp>
        <p:nvSpPr>
          <p:cNvPr id="3074" name="Espace réservé du contenu 2"/>
          <p:cNvSpPr>
            <a:spLocks noGrp="1"/>
          </p:cNvSpPr>
          <p:nvPr>
            <p:ph sz="quarter" idx="1"/>
          </p:nvPr>
        </p:nvSpPr>
        <p:spPr>
          <a:xfrm>
            <a:off x="357158" y="1785926"/>
            <a:ext cx="8429684" cy="2286016"/>
          </a:xfrm>
        </p:spPr>
        <p:txBody>
          <a:bodyPr>
            <a:normAutofit fontScale="92500"/>
          </a:bodyPr>
          <a:lstStyle/>
          <a:p>
            <a:r>
              <a:rPr lang="fr-CA" dirty="0" smtClean="0"/>
              <a:t>A model can quantify &amp; optimize individual preferences </a:t>
            </a:r>
          </a:p>
          <a:p>
            <a:r>
              <a:rPr lang="fr-CA" dirty="0" smtClean="0"/>
              <a:t>End product: an engine that can suggest the best neighborhood in Manhattan (below 125th St.)</a:t>
            </a:r>
          </a:p>
          <a:p>
            <a:pPr lvl="1"/>
            <a:r>
              <a:rPr lang="fr-CA" dirty="0" smtClean="0"/>
              <a:t>Note:  neighborhoods defined by zip codes for ease of data retrieval </a:t>
            </a:r>
          </a:p>
        </p:txBody>
      </p:sp>
      <p:sp>
        <p:nvSpPr>
          <p:cNvPr id="3" name="TextBox 2"/>
          <p:cNvSpPr txBox="1"/>
          <p:nvPr/>
        </p:nvSpPr>
        <p:spPr>
          <a:xfrm>
            <a:off x="357158" y="500042"/>
            <a:ext cx="8358246" cy="369332"/>
          </a:xfrm>
          <a:prstGeom prst="rect">
            <a:avLst/>
          </a:prstGeom>
          <a:noFill/>
        </p:spPr>
        <p:txBody>
          <a:bodyPr wrap="square" rtlCol="0">
            <a:spAutoFit/>
          </a:bodyPr>
          <a:lstStyle/>
          <a:p>
            <a:endParaRPr lang="en-US" dirty="0"/>
          </a:p>
        </p:txBody>
      </p:sp>
      <p:sp>
        <p:nvSpPr>
          <p:cNvPr id="7" name="Title 6"/>
          <p:cNvSpPr>
            <a:spLocks noGrp="1"/>
          </p:cNvSpPr>
          <p:nvPr>
            <p:ph type="title"/>
          </p:nvPr>
        </p:nvSpPr>
        <p:spPr/>
        <p:txBody>
          <a:bodyPr/>
          <a:lstStyle/>
          <a:p>
            <a:r>
              <a:rPr lang="en-US" dirty="0" smtClean="0"/>
              <a:t>Key Assumptions</a:t>
            </a:r>
            <a:endParaRPr lang="en-US" dirty="0"/>
          </a:p>
        </p:txBody>
      </p:sp>
      <p:pic>
        <p:nvPicPr>
          <p:cNvPr id="1027" name="Picture 3"/>
          <p:cNvPicPr>
            <a:picLocks noChangeAspect="1" noChangeArrowheads="1"/>
          </p:cNvPicPr>
          <p:nvPr/>
        </p:nvPicPr>
        <p:blipFill>
          <a:blip r:embed="rId4" cstate="print"/>
          <a:srcRect t="59868"/>
          <a:stretch>
            <a:fillRect/>
          </a:stretch>
        </p:blipFill>
        <p:spPr bwMode="auto">
          <a:xfrm>
            <a:off x="1022352" y="3500438"/>
            <a:ext cx="7099297" cy="27066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alphaModFix amt="48000"/>
            <a:lum/>
          </a:blip>
          <a:srcRect/>
          <a:stretch>
            <a:fillRect/>
          </a:stretch>
        </a:blipFill>
        <a:effectLst/>
      </p:bgPr>
    </p:bg>
    <p:spTree>
      <p:nvGrpSpPr>
        <p:cNvPr id="1" name=""/>
        <p:cNvGrpSpPr/>
        <p:nvPr/>
      </p:nvGrpSpPr>
      <p:grpSpPr>
        <a:xfrm>
          <a:off x="0" y="0"/>
          <a:ext cx="0" cy="0"/>
          <a:chOff x="0" y="0"/>
          <a:chExt cx="0" cy="0"/>
        </a:xfrm>
      </p:grpSpPr>
      <p:sp>
        <p:nvSpPr>
          <p:cNvPr id="3074" name="Espace réservé du contenu 2"/>
          <p:cNvSpPr>
            <a:spLocks noGrp="1"/>
          </p:cNvSpPr>
          <p:nvPr>
            <p:ph sz="quarter" idx="1"/>
          </p:nvPr>
        </p:nvSpPr>
        <p:spPr>
          <a:xfrm>
            <a:off x="428596" y="2000240"/>
            <a:ext cx="5715040" cy="4214842"/>
          </a:xfrm>
        </p:spPr>
        <p:txBody>
          <a:bodyPr>
            <a:normAutofit/>
          </a:bodyPr>
          <a:lstStyle/>
          <a:p>
            <a:pPr>
              <a:buNone/>
            </a:pPr>
            <a:r>
              <a:rPr lang="fr-CA" b="1" dirty="0" smtClean="0"/>
              <a:t>3 Major Steps:  </a:t>
            </a:r>
          </a:p>
          <a:p>
            <a:pPr marL="457200" indent="-457200">
              <a:buAutoNum type="arabicParenR"/>
            </a:pPr>
            <a:r>
              <a:rPr lang="fr-CA" dirty="0" smtClean="0"/>
              <a:t>Selection of comparison variables</a:t>
            </a:r>
          </a:p>
          <a:p>
            <a:pPr marL="457200" indent="-457200">
              <a:buAutoNum type="arabicParenR"/>
            </a:pPr>
            <a:r>
              <a:rPr lang="fr-CA" dirty="0" smtClean="0"/>
              <a:t>Collection of relevant demographic data</a:t>
            </a:r>
          </a:p>
          <a:p>
            <a:pPr marL="457200" indent="-457200">
              <a:buAutoNum type="arabicParenR"/>
            </a:pPr>
            <a:r>
              <a:rPr lang="fr-CA" dirty="0" smtClean="0"/>
              <a:t>Creation of point system to acscribe values based on a subject’s:</a:t>
            </a:r>
          </a:p>
          <a:p>
            <a:pPr marL="731520" lvl="1" indent="-457200"/>
            <a:r>
              <a:rPr lang="fr-CA" dirty="0" smtClean="0"/>
              <a:t>social priorities </a:t>
            </a:r>
          </a:p>
          <a:p>
            <a:pPr marL="731520" lvl="1" indent="-457200"/>
            <a:r>
              <a:rPr lang="fr-CA" dirty="0" smtClean="0"/>
              <a:t>financial situation  </a:t>
            </a:r>
          </a:p>
        </p:txBody>
      </p:sp>
      <p:sp>
        <p:nvSpPr>
          <p:cNvPr id="3" name="TextBox 2"/>
          <p:cNvSpPr txBox="1"/>
          <p:nvPr/>
        </p:nvSpPr>
        <p:spPr>
          <a:xfrm>
            <a:off x="357158" y="500042"/>
            <a:ext cx="8358246" cy="369332"/>
          </a:xfrm>
          <a:prstGeom prst="rect">
            <a:avLst/>
          </a:prstGeom>
          <a:noFill/>
        </p:spPr>
        <p:txBody>
          <a:bodyPr wrap="square" rtlCol="0">
            <a:spAutoFit/>
          </a:bodyPr>
          <a:lstStyle/>
          <a:p>
            <a:endParaRPr lang="en-US" dirty="0"/>
          </a:p>
        </p:txBody>
      </p:sp>
      <p:sp>
        <p:nvSpPr>
          <p:cNvPr id="7" name="Title 6"/>
          <p:cNvSpPr>
            <a:spLocks noGrp="1"/>
          </p:cNvSpPr>
          <p:nvPr>
            <p:ph type="title"/>
          </p:nvPr>
        </p:nvSpPr>
        <p:spPr/>
        <p:txBody>
          <a:bodyPr/>
          <a:lstStyle/>
          <a:p>
            <a:r>
              <a:rPr lang="en-US" dirty="0" smtClean="0"/>
              <a:t>Modeling Techniques</a:t>
            </a:r>
            <a:endParaRPr lang="en-US" dirty="0"/>
          </a:p>
        </p:txBody>
      </p:sp>
      <p:pic>
        <p:nvPicPr>
          <p:cNvPr id="11268" name="Picture 4" descr="2008 Australia's Next Top Model Winner Demelza Reveley showcases designs by Alex Perry on the catwalk at the Fashion Targets Breast Cancer with Alex Perry and IMG Fashion gala event, celebrating 10 years of Fashion Targets Breast Cancer in Australia, at the Rosemount Sydney Fashion Festival Marquee, Martin Place on August 12, 2008 in Sydney, Australia. The opening party and show is a prelude to the first day of the Rosemount Sydney Fashion Festival 2008, which will run from August 13-17."/>
          <p:cNvPicPr>
            <a:picLocks noChangeAspect="1" noChangeArrowheads="1"/>
          </p:cNvPicPr>
          <p:nvPr/>
        </p:nvPicPr>
        <p:blipFill>
          <a:blip r:embed="rId4" cstate="print"/>
          <a:srcRect/>
          <a:stretch>
            <a:fillRect/>
          </a:stretch>
        </p:blipFill>
        <p:spPr bwMode="auto">
          <a:xfrm>
            <a:off x="6215074" y="2214554"/>
            <a:ext cx="2684693" cy="365758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Variables Used</a:t>
            </a:r>
            <a:endParaRPr lang="en-US" dirty="0"/>
          </a:p>
        </p:txBody>
      </p:sp>
      <p:sp>
        <p:nvSpPr>
          <p:cNvPr id="3" name="Content Placeholder 2"/>
          <p:cNvSpPr>
            <a:spLocks noGrp="1"/>
          </p:cNvSpPr>
          <p:nvPr>
            <p:ph sz="quarter" idx="1"/>
          </p:nvPr>
        </p:nvSpPr>
        <p:spPr>
          <a:xfrm>
            <a:off x="301752" y="1527048"/>
            <a:ext cx="4413124" cy="4830910"/>
          </a:xfrm>
        </p:spPr>
        <p:txBody>
          <a:bodyPr>
            <a:normAutofit lnSpcReduction="10000"/>
          </a:bodyPr>
          <a:lstStyle/>
          <a:p>
            <a:r>
              <a:rPr lang="en-US" dirty="0" smtClean="0"/>
              <a:t>Value per sq. ft of rental apartments</a:t>
            </a:r>
          </a:p>
          <a:p>
            <a:r>
              <a:rPr lang="en-US" dirty="0" smtClean="0"/>
              <a:t>Desired # of Roommates</a:t>
            </a:r>
          </a:p>
          <a:p>
            <a:r>
              <a:rPr lang="en-US" dirty="0" smtClean="0"/>
              <a:t>Distance from Stern</a:t>
            </a:r>
          </a:p>
          <a:p>
            <a:r>
              <a:rPr lang="en-US" dirty="0" smtClean="0"/>
              <a:t>Frequency of bars/restaurants</a:t>
            </a:r>
          </a:p>
          <a:p>
            <a:r>
              <a:rPr lang="en-US" dirty="0" smtClean="0"/>
              <a:t>Average Income</a:t>
            </a:r>
          </a:p>
          <a:p>
            <a:r>
              <a:rPr lang="en-US" dirty="0" smtClean="0"/>
              <a:t>Average Age  </a:t>
            </a:r>
          </a:p>
          <a:p>
            <a:r>
              <a:rPr lang="en-US" dirty="0" smtClean="0"/>
              <a:t>Gender Composition</a:t>
            </a:r>
          </a:p>
          <a:p>
            <a:r>
              <a:rPr lang="en-US" dirty="0" smtClean="0"/>
              <a:t>Apartment Availability</a:t>
            </a:r>
          </a:p>
          <a:p>
            <a:r>
              <a:rPr lang="en-US" dirty="0" smtClean="0"/>
              <a:t>FICO Score</a:t>
            </a:r>
          </a:p>
          <a:p>
            <a:endParaRPr lang="en-US" dirty="0"/>
          </a:p>
        </p:txBody>
      </p:sp>
      <p:pic>
        <p:nvPicPr>
          <p:cNvPr id="2050" name="Picture 2"/>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4572000" y="1643050"/>
            <a:ext cx="4184258" cy="4500594"/>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098" name="Espace réservé du contenu 2"/>
          <p:cNvSpPr>
            <a:spLocks noGrp="1"/>
          </p:cNvSpPr>
          <p:nvPr>
            <p:ph sz="quarter" idx="1"/>
          </p:nvPr>
        </p:nvSpPr>
        <p:spPr>
          <a:xfrm>
            <a:off x="3643306" y="1643050"/>
            <a:ext cx="4972050" cy="4286280"/>
          </a:xfrm>
        </p:spPr>
        <p:txBody>
          <a:bodyPr>
            <a:normAutofit/>
          </a:bodyPr>
          <a:lstStyle/>
          <a:p>
            <a:r>
              <a:rPr lang="fr-CA" dirty="0" smtClean="0"/>
              <a:t>Each variable was ascribed a point value from one to ten.</a:t>
            </a:r>
          </a:p>
          <a:p>
            <a:r>
              <a:rPr lang="fr-CA" dirty="0" smtClean="0"/>
              <a:t>Ten points were given for the most desireable scores, one was given for the least.</a:t>
            </a:r>
          </a:p>
          <a:p>
            <a:r>
              <a:rPr lang="fr-CA" dirty="0" err="1" smtClean="0"/>
              <a:t>Neighborhoods</a:t>
            </a:r>
            <a:r>
              <a:rPr lang="fr-CA" dirty="0" smtClean="0"/>
              <a:t> </a:t>
            </a:r>
            <a:r>
              <a:rPr lang="fr-CA" dirty="0" smtClean="0"/>
              <a:t>were ranked on this aggregate score.</a:t>
            </a:r>
          </a:p>
        </p:txBody>
      </p:sp>
      <p:sp>
        <p:nvSpPr>
          <p:cNvPr id="3" name="Title 6"/>
          <p:cNvSpPr>
            <a:spLocks noGrp="1"/>
          </p:cNvSpPr>
          <p:nvPr>
            <p:ph type="title"/>
          </p:nvPr>
        </p:nvSpPr>
        <p:spPr>
          <a:xfrm>
            <a:off x="301752" y="228600"/>
            <a:ext cx="8534400" cy="758952"/>
          </a:xfrm>
        </p:spPr>
        <p:txBody>
          <a:bodyPr/>
          <a:lstStyle/>
          <a:p>
            <a:r>
              <a:rPr lang="en-US" dirty="0" smtClean="0"/>
              <a:t>Point System</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Decisions</a:t>
            </a:r>
            <a:endParaRPr lang="en-US" dirty="0"/>
          </a:p>
        </p:txBody>
      </p:sp>
      <p:pic>
        <p:nvPicPr>
          <p:cNvPr id="1028" name="Picture 4"/>
          <p:cNvPicPr>
            <a:picLocks noChangeAspect="1" noChangeArrowheads="1"/>
          </p:cNvPicPr>
          <p:nvPr/>
        </p:nvPicPr>
        <p:blipFill>
          <a:blip r:embed="rId3" cstate="print"/>
          <a:srcRect/>
          <a:stretch>
            <a:fillRect/>
          </a:stretch>
        </p:blipFill>
        <p:spPr bwMode="auto">
          <a:xfrm>
            <a:off x="500034" y="3929066"/>
            <a:ext cx="6934200" cy="2171700"/>
          </a:xfrm>
          <a:prstGeom prst="rect">
            <a:avLst/>
          </a:prstGeom>
          <a:noFill/>
          <a:ln w="9525">
            <a:noFill/>
            <a:miter lim="800000"/>
            <a:headEnd/>
            <a:tailEnd/>
          </a:ln>
          <a:effectLst/>
        </p:spPr>
      </p:pic>
      <p:pic>
        <p:nvPicPr>
          <p:cNvPr id="1030" name="Picture 6"/>
          <p:cNvPicPr>
            <a:picLocks noChangeAspect="1" noChangeArrowheads="1"/>
          </p:cNvPicPr>
          <p:nvPr/>
        </p:nvPicPr>
        <p:blipFill>
          <a:blip r:embed="rId4" cstate="print"/>
          <a:srcRect/>
          <a:stretch>
            <a:fillRect/>
          </a:stretch>
        </p:blipFill>
        <p:spPr bwMode="auto">
          <a:xfrm>
            <a:off x="1142976" y="1643050"/>
            <a:ext cx="3114675" cy="1990725"/>
          </a:xfrm>
          <a:prstGeom prst="rect">
            <a:avLst/>
          </a:prstGeom>
          <a:noFill/>
          <a:ln w="9525">
            <a:noFill/>
            <a:miter lim="800000"/>
            <a:headEnd/>
            <a:tailEnd/>
          </a:ln>
          <a:effectLst/>
        </p:spPr>
      </p:pic>
      <p:sp>
        <p:nvSpPr>
          <p:cNvPr id="9" name="Rounded Rectangle 8"/>
          <p:cNvSpPr/>
          <p:nvPr/>
        </p:nvSpPr>
        <p:spPr>
          <a:xfrm>
            <a:off x="5000628" y="2143116"/>
            <a:ext cx="3643338" cy="71438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357818" y="2308862"/>
            <a:ext cx="3286148" cy="1477328"/>
          </a:xfrm>
          <a:prstGeom prst="rect">
            <a:avLst/>
          </a:prstGeom>
          <a:noFill/>
        </p:spPr>
        <p:txBody>
          <a:bodyPr wrap="square" rtlCol="0">
            <a:spAutoFit/>
          </a:bodyPr>
          <a:lstStyle/>
          <a:p>
            <a:r>
              <a:rPr lang="en-US" dirty="0" smtClean="0"/>
              <a:t>&lt; - Questions we asked</a:t>
            </a:r>
          </a:p>
          <a:p>
            <a:endParaRPr lang="en-US" dirty="0" smtClean="0"/>
          </a:p>
          <a:p>
            <a:endParaRPr lang="en-US" dirty="0" smtClean="0"/>
          </a:p>
          <a:p>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Finally… Solver</a:t>
            </a:r>
            <a:endParaRPr lang="en-US" dirty="0"/>
          </a:p>
        </p:txBody>
      </p:sp>
      <p:pic>
        <p:nvPicPr>
          <p:cNvPr id="2050" name="Picture 2"/>
          <p:cNvPicPr>
            <a:picLocks noGrp="1" noChangeAspect="1" noChangeArrowheads="1"/>
          </p:cNvPicPr>
          <p:nvPr>
            <p:ph sz="quarter" idx="1"/>
          </p:nvPr>
        </p:nvPicPr>
        <p:blipFill>
          <a:blip r:embed="rId3" cstate="print"/>
          <a:srcRect/>
          <a:stretch>
            <a:fillRect/>
          </a:stretch>
        </p:blipFill>
        <p:spPr bwMode="auto">
          <a:xfrm>
            <a:off x="357158" y="1556059"/>
            <a:ext cx="3786214" cy="2801635"/>
          </a:xfrm>
          <a:prstGeom prst="rect">
            <a:avLst/>
          </a:prstGeom>
          <a:noFill/>
          <a:ln w="9525">
            <a:noFill/>
            <a:miter lim="800000"/>
            <a:headEnd/>
            <a:tailEnd/>
          </a:ln>
          <a:effectLst/>
        </p:spPr>
      </p:pic>
      <p:sp>
        <p:nvSpPr>
          <p:cNvPr id="7" name="Rounded Rectangle 6"/>
          <p:cNvSpPr/>
          <p:nvPr/>
        </p:nvSpPr>
        <p:spPr>
          <a:xfrm>
            <a:off x="357158" y="4643446"/>
            <a:ext cx="4214842" cy="142876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We ranked each category using percentiles, then used solver to maximize point values</a:t>
            </a:r>
            <a:endParaRPr lang="en-US" dirty="0">
              <a:solidFill>
                <a:schemeClr val="tx1"/>
              </a:solidFill>
            </a:endParaRPr>
          </a:p>
        </p:txBody>
      </p:sp>
      <p:pic>
        <p:nvPicPr>
          <p:cNvPr id="2053" name="Picture 5"/>
          <p:cNvPicPr>
            <a:picLocks noChangeAspect="1" noChangeArrowheads="1"/>
          </p:cNvPicPr>
          <p:nvPr/>
        </p:nvPicPr>
        <p:blipFill>
          <a:blip r:embed="rId4" cstate="print"/>
          <a:srcRect/>
          <a:stretch>
            <a:fillRect/>
          </a:stretch>
        </p:blipFill>
        <p:spPr bwMode="auto">
          <a:xfrm>
            <a:off x="5000628" y="1500174"/>
            <a:ext cx="3786214" cy="1730841"/>
          </a:xfrm>
          <a:prstGeom prst="rect">
            <a:avLst/>
          </a:prstGeom>
          <a:noFill/>
          <a:ln w="9525">
            <a:noFill/>
            <a:miter lim="800000"/>
            <a:headEnd/>
            <a:tailEnd/>
          </a:ln>
          <a:effectLst/>
        </p:spPr>
      </p:pic>
      <p:pic>
        <p:nvPicPr>
          <p:cNvPr id="2054" name="Picture 6"/>
          <p:cNvPicPr>
            <a:picLocks noChangeAspect="1" noChangeArrowheads="1"/>
          </p:cNvPicPr>
          <p:nvPr/>
        </p:nvPicPr>
        <p:blipFill>
          <a:blip r:embed="rId5" cstate="print"/>
          <a:srcRect/>
          <a:stretch>
            <a:fillRect/>
          </a:stretch>
        </p:blipFill>
        <p:spPr bwMode="auto">
          <a:xfrm>
            <a:off x="4857752" y="4071942"/>
            <a:ext cx="3962410" cy="2031023"/>
          </a:xfrm>
          <a:prstGeom prst="rect">
            <a:avLst/>
          </a:prstGeom>
          <a:noFill/>
          <a:ln w="9525">
            <a:noFill/>
            <a:miter lim="800000"/>
            <a:headEnd/>
            <a:tailEnd/>
          </a:ln>
          <a:effectLst/>
        </p:spPr>
      </p:pic>
      <p:sp>
        <p:nvSpPr>
          <p:cNvPr id="10" name="Rounded Rectangle 9"/>
          <p:cNvSpPr/>
          <p:nvPr/>
        </p:nvSpPr>
        <p:spPr>
          <a:xfrm>
            <a:off x="4714876" y="3357562"/>
            <a:ext cx="3929090" cy="581028"/>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Codes were mapped to zip codes.  Solver maximized points.  Done.</a:t>
            </a:r>
            <a:endParaRPr lang="en-US" dirty="0">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Population</a:t>
            </a:r>
            <a:endParaRPr lang="en-US" dirty="0"/>
          </a:p>
        </p:txBody>
      </p:sp>
      <p:sp>
        <p:nvSpPr>
          <p:cNvPr id="3" name="Content Placeholder 2"/>
          <p:cNvSpPr>
            <a:spLocks noGrp="1"/>
          </p:cNvSpPr>
          <p:nvPr>
            <p:ph sz="quarter" idx="1"/>
          </p:nvPr>
        </p:nvSpPr>
        <p:spPr>
          <a:xfrm>
            <a:off x="301752" y="1527048"/>
            <a:ext cx="4484562" cy="4616596"/>
          </a:xfrm>
        </p:spPr>
        <p:txBody>
          <a:bodyPr/>
          <a:lstStyle/>
          <a:p>
            <a:r>
              <a:rPr lang="en-US" dirty="0" smtClean="0"/>
              <a:t>We used random number generator to rank hypothetical preferences of 50 students.</a:t>
            </a:r>
          </a:p>
          <a:p>
            <a:r>
              <a:rPr lang="en-US" dirty="0" smtClean="0"/>
              <a:t>Mimics real-world diversity: </a:t>
            </a:r>
          </a:p>
          <a:p>
            <a:pPr lvl="1"/>
            <a:r>
              <a:rPr lang="en-US" dirty="0" smtClean="0"/>
              <a:t>Affluence</a:t>
            </a:r>
          </a:p>
          <a:p>
            <a:pPr lvl="1"/>
            <a:r>
              <a:rPr lang="en-US" dirty="0" smtClean="0"/>
              <a:t>Sociability</a:t>
            </a:r>
          </a:p>
          <a:p>
            <a:pPr lvl="1"/>
            <a:r>
              <a:rPr lang="en-US" dirty="0" smtClean="0"/>
              <a:t>Convenience preferences</a:t>
            </a:r>
            <a:endParaRPr lang="en-US" dirty="0"/>
          </a:p>
        </p:txBody>
      </p:sp>
      <p:pic>
        <p:nvPicPr>
          <p:cNvPr id="6" name="Picture 2"/>
          <p:cNvPicPr>
            <a:picLocks noChangeAspect="1" noChangeArrowheads="1"/>
          </p:cNvPicPr>
          <p:nvPr/>
        </p:nvPicPr>
        <p:blipFill>
          <a:blip r:embed="rId3" cstate="print"/>
          <a:srcRect l="21016" t="14171" r="16509" b="31687"/>
          <a:stretch>
            <a:fillRect/>
          </a:stretch>
        </p:blipFill>
        <p:spPr bwMode="auto">
          <a:xfrm>
            <a:off x="5143504" y="1551785"/>
            <a:ext cx="3500462" cy="4618455"/>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269</TotalTime>
  <Words>415</Words>
  <Application>Microsoft Office PowerPoint</Application>
  <PresentationFormat>On-screen Show (4:3)</PresentationFormat>
  <Paragraphs>84</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Civic</vt:lpstr>
      <vt:lpstr>So you Want to Live in New York: Optimizing the Stern Living Experience</vt:lpstr>
      <vt:lpstr>Description of Problem</vt:lpstr>
      <vt:lpstr>Key Assumptions</vt:lpstr>
      <vt:lpstr>Modeling Techniques</vt:lpstr>
      <vt:lpstr>Variables Used</vt:lpstr>
      <vt:lpstr>Point System</vt:lpstr>
      <vt:lpstr>Student Decisions</vt:lpstr>
      <vt:lpstr>Finally… Solver</vt:lpstr>
      <vt:lpstr>Population</vt:lpstr>
      <vt:lpstr>Penalties</vt:lpstr>
      <vt:lpstr>Output</vt:lpstr>
      <vt:lpstr>Final Output</vt:lpstr>
      <vt:lpstr>Next Steps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NAME</dc:title>
  <dc:creator>Admin</dc:creator>
  <cp:lastModifiedBy>Nadia</cp:lastModifiedBy>
  <cp:revision>24</cp:revision>
  <dcterms:created xsi:type="dcterms:W3CDTF">2009-07-15T16:02:14Z</dcterms:created>
  <dcterms:modified xsi:type="dcterms:W3CDTF">2010-04-26T14:14:41Z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TC103815391033</vt:lpwstr>
  </property>
</Properties>
</file>