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sldIdLst>
    <p:sldId id="289" r:id="rId2"/>
    <p:sldId id="290" r:id="rId3"/>
    <p:sldId id="291" r:id="rId4"/>
    <p:sldId id="292" r:id="rId5"/>
    <p:sldId id="298" r:id="rId6"/>
    <p:sldId id="293" r:id="rId7"/>
    <p:sldId id="294" r:id="rId8"/>
    <p:sldId id="295" r:id="rId9"/>
    <p:sldId id="296" r:id="rId10"/>
    <p:sldId id="297" r:id="rId11"/>
    <p:sldId id="299" r:id="rId12"/>
    <p:sldId id="280" r:id="rId13"/>
    <p:sldId id="279" r:id="rId14"/>
    <p:sldId id="281" r:id="rId15"/>
    <p:sldId id="282" r:id="rId16"/>
    <p:sldId id="288" r:id="rId17"/>
    <p:sldId id="284" r:id="rId18"/>
    <p:sldId id="285" r:id="rId19"/>
    <p:sldId id="287" r:id="rId20"/>
    <p:sldId id="300" r:id="rId21"/>
    <p:sldId id="302" r:id="rId22"/>
    <p:sldId id="303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75" d="100"/>
          <a:sy n="75" d="100"/>
        </p:scale>
        <p:origin x="-1008" y="-72"/>
      </p:cViewPr>
      <p:guideLst>
        <p:guide orient="horz" pos="215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FB2697-9028-F847-B328-FFE159761F53}" type="datetimeFigureOut">
              <a:rPr lang="en-US" smtClean="0"/>
              <a:pPr/>
              <a:t>5/2/2011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F35EFC-A535-0C40-84C6-E46BA149C5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112483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F35EFC-A535-0C40-84C6-E46BA149C5FF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205847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3"/>
          <p:cNvSpPr/>
          <p:nvPr userDrawn="1"/>
        </p:nvSpPr>
        <p:spPr>
          <a:xfrm>
            <a:off x="0" y="909638"/>
            <a:ext cx="9144000" cy="7302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3" name="직사각형 4"/>
          <p:cNvSpPr/>
          <p:nvPr userDrawn="1"/>
        </p:nvSpPr>
        <p:spPr>
          <a:xfrm>
            <a:off x="0" y="-4763"/>
            <a:ext cx="9144000" cy="91440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4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2">
            <a:lum bright="80000"/>
          </a:blip>
          <a:srcRect/>
          <a:stretch>
            <a:fillRect/>
          </a:stretch>
        </p:blipFill>
        <p:spPr bwMode="auto">
          <a:xfrm>
            <a:off x="1907659" y="2660073"/>
            <a:ext cx="5922817" cy="203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8099957" y="30862"/>
            <a:ext cx="1008418" cy="849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-17992"/>
            <a:ext cx="8099957" cy="92763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3"/>
          <p:cNvSpPr/>
          <p:nvPr userDrawn="1"/>
        </p:nvSpPr>
        <p:spPr>
          <a:xfrm>
            <a:off x="0" y="5053545"/>
            <a:ext cx="9144000" cy="7302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3" name="직사각형 4"/>
          <p:cNvSpPr/>
          <p:nvPr userDrawn="1"/>
        </p:nvSpPr>
        <p:spPr>
          <a:xfrm>
            <a:off x="0" y="4160420"/>
            <a:ext cx="9144000" cy="91440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4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2">
            <a:lum bright="80000"/>
          </a:blip>
          <a:srcRect/>
          <a:stretch>
            <a:fillRect/>
          </a:stretch>
        </p:blipFill>
        <p:spPr bwMode="auto">
          <a:xfrm>
            <a:off x="1789126" y="1528399"/>
            <a:ext cx="5922817" cy="203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8135582" y="4186768"/>
            <a:ext cx="1008418" cy="849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4186768"/>
            <a:ext cx="8099957" cy="92763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56602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583252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94FF8-714C-7D44-A38A-FD41ED81B0BD}" type="datetimeFigureOut">
              <a:rPr lang="en-US" smtClean="0"/>
              <a:pPr/>
              <a:t>5/2/2011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C478B-7157-704A-B2E6-E5648807C4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61740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94FF8-714C-7D44-A38A-FD41ED81B0BD}" type="datetimeFigureOut">
              <a:rPr lang="en-US" smtClean="0"/>
              <a:pPr/>
              <a:t>5/2/2011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C478B-7157-704A-B2E6-E5648807C4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372101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94FF8-714C-7D44-A38A-FD41ED81B0BD}" type="datetimeFigureOut">
              <a:rPr lang="en-US" smtClean="0"/>
              <a:pPr/>
              <a:t>5/2/2011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C478B-7157-704A-B2E6-E5648807C4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6815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94FF8-714C-7D44-A38A-FD41ED81B0BD}" type="datetimeFigureOut">
              <a:rPr lang="en-US" smtClean="0"/>
              <a:pPr/>
              <a:t>5/2/2011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C478B-7157-704A-B2E6-E5648807C4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889397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094FF8-714C-7D44-A38A-FD41ED81B0BD}" type="datetimeFigureOut">
              <a:rPr lang="en-US" smtClean="0"/>
              <a:pPr/>
              <a:t>5/2/2011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6C478B-7157-704A-B2E6-E5648807C4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5152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2" r:id="rId2"/>
    <p:sldLayoutId id="2147483661" r:id="rId3"/>
    <p:sldLayoutId id="2147483649" r:id="rId4"/>
    <p:sldLayoutId id="2147483650" r:id="rId5"/>
    <p:sldLayoutId id="2147483654" r:id="rId6"/>
    <p:sldLayoutId id="2147483655" r:id="rId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WKtWwEmJoqI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3.bin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6754" y="0"/>
            <a:ext cx="9270754" cy="6857999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6002420"/>
            <a:ext cx="6400800" cy="432246"/>
          </a:xfrm>
        </p:spPr>
        <p:txBody>
          <a:bodyPr>
            <a:normAutofit/>
          </a:bodyPr>
          <a:lstStyle/>
          <a:p>
            <a:r>
              <a:rPr lang="en-US" sz="1600" dirty="0" smtClean="0">
                <a:hlinkClick r:id="rId3"/>
              </a:rPr>
              <a:t>CLICK HERE</a:t>
            </a:r>
            <a:endParaRPr lang="en-US" sz="1600" dirty="0"/>
          </a:p>
        </p:txBody>
      </p:sp>
      <p:sp>
        <p:nvSpPr>
          <p:cNvPr id="7" name="Rectangle 6"/>
          <p:cNvSpPr/>
          <p:nvPr/>
        </p:nvSpPr>
        <p:spPr>
          <a:xfrm>
            <a:off x="1371600" y="4932947"/>
            <a:ext cx="6595979" cy="1069473"/>
          </a:xfrm>
          <a:prstGeom prst="rect">
            <a:avLst/>
          </a:prstGeom>
          <a:solidFill>
            <a:schemeClr val="tx1"/>
          </a:solidFill>
          <a:ln w="38100" cmpd="sng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/>
              <a:t>Game Reviews and Sales</a:t>
            </a:r>
            <a:endParaRPr lang="en-US" sz="4400" dirty="0"/>
          </a:p>
        </p:txBody>
      </p:sp>
      <p:sp>
        <p:nvSpPr>
          <p:cNvPr id="2" name="Rectangle 1"/>
          <p:cNvSpPr/>
          <p:nvPr/>
        </p:nvSpPr>
        <p:spPr>
          <a:xfrm>
            <a:off x="0" y="6434666"/>
            <a:ext cx="9270754" cy="423334"/>
          </a:xfrm>
          <a:prstGeom prst="rect">
            <a:avLst/>
          </a:prstGeom>
          <a:solidFill>
            <a:schemeClr val="tx1"/>
          </a:solidFill>
          <a:ln w="3175">
            <a:solidFill>
              <a:srgbClr val="FFFF00"/>
            </a:solidFill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err="1" smtClean="0"/>
              <a:t>Seung</a:t>
            </a:r>
            <a:r>
              <a:rPr lang="en-US" dirty="0" smtClean="0"/>
              <a:t> Hwan </a:t>
            </a:r>
            <a:r>
              <a:rPr lang="en-US" dirty="0"/>
              <a:t>Lee </a:t>
            </a:r>
            <a:r>
              <a:rPr lang="en-US" dirty="0" smtClean="0"/>
              <a:t>| </a:t>
            </a:r>
            <a:r>
              <a:rPr lang="en-US" dirty="0" err="1"/>
              <a:t>Marehiko</a:t>
            </a:r>
            <a:r>
              <a:rPr lang="en-US" dirty="0"/>
              <a:t> Kawahara </a:t>
            </a:r>
            <a:r>
              <a:rPr lang="en-US" dirty="0" smtClean="0"/>
              <a:t>| </a:t>
            </a:r>
            <a:r>
              <a:rPr lang="en-US" dirty="0" err="1" smtClean="0"/>
              <a:t>Mayukh</a:t>
            </a:r>
            <a:r>
              <a:rPr lang="en-US" dirty="0" smtClean="0"/>
              <a:t> Mukherjee </a:t>
            </a:r>
            <a:r>
              <a:rPr lang="en-US" dirty="0"/>
              <a:t> </a:t>
            </a:r>
            <a:r>
              <a:rPr lang="en-US" dirty="0" smtClean="0"/>
              <a:t>        Decision Models Spring 2011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95343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0" y="20685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9220" name="Object 4"/>
          <p:cNvGraphicFramePr>
            <a:graphicFrameLocks noChangeAspect="1"/>
          </p:cNvGraphicFramePr>
          <p:nvPr/>
        </p:nvGraphicFramePr>
        <p:xfrm>
          <a:off x="1357313" y="1373188"/>
          <a:ext cx="6408737" cy="4271962"/>
        </p:xfrm>
        <a:graphic>
          <a:graphicData uri="http://schemas.openxmlformats.org/presentationml/2006/ole">
            <p:oleObj spid="_x0000_s5134" name="Graph" r:id="rId3" imgW="5486400" imgH="3657600" progId="">
              <p:embed/>
            </p:oleObj>
          </a:graphicData>
        </a:graphic>
      </p:graphicFrame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395288" y="5754688"/>
            <a:ext cx="8353425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charset="0"/>
              <a:buChar char="§"/>
            </a:pPr>
            <a:r>
              <a:rPr lang="en-US" altLang="ko-KR" sz="1400" b="1">
                <a:latin typeface="Arial" charset="0"/>
              </a:rPr>
              <a:t> Residuals are normally distributed</a:t>
            </a:r>
          </a:p>
          <a:p>
            <a:pPr>
              <a:spcBef>
                <a:spcPct val="50000"/>
              </a:spcBef>
              <a:buFont typeface="Wingdings" charset="0"/>
              <a:buChar char="§"/>
            </a:pPr>
            <a:r>
              <a:rPr lang="en-US" altLang="ko-KR" sz="1400" b="1">
                <a:latin typeface="Arial" charset="0"/>
              </a:rPr>
              <a:t> Residual plots do not seem to have a certain structure </a:t>
            </a:r>
          </a:p>
          <a:p>
            <a:pPr>
              <a:spcBef>
                <a:spcPct val="50000"/>
              </a:spcBef>
              <a:buFont typeface="Wingdings" charset="0"/>
              <a:buChar char="§"/>
            </a:pPr>
            <a:r>
              <a:rPr lang="en-US" altLang="ko-KR" sz="1400" b="1">
                <a:latin typeface="Arial" charset="0"/>
              </a:rPr>
              <a:t>No time series issue.</a:t>
            </a: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179388" y="182563"/>
            <a:ext cx="547211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b="1">
                <a:latin typeface="Arial" charset="0"/>
              </a:rPr>
              <a:t>Regression Assumptions Check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Regressions Assumptions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53389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Crystal Ball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55472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914400"/>
          </a:xfrm>
        </p:spPr>
        <p:txBody>
          <a:bodyPr/>
          <a:lstStyle/>
          <a:p>
            <a:pPr algn="l" eaLnBrk="1" hangingPunct="1"/>
            <a:r>
              <a:rPr lang="en-US" b="1" dirty="0" smtClean="0">
                <a:solidFill>
                  <a:schemeClr val="bg1"/>
                </a:solidFill>
              </a:rPr>
              <a:t>Formulation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96213" y="1533367"/>
            <a:ext cx="857733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 Crystal Ball Assumption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Both the number of reviewers and review score are variable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 Use distributions which fit to the number of reviewers and review score data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  Set up correlation between the number of reviewers and review score</a:t>
            </a:r>
          </a:p>
          <a:p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Define forecast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 1month sales forecast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914400"/>
          </a:xfrm>
        </p:spPr>
        <p:txBody>
          <a:bodyPr/>
          <a:lstStyle/>
          <a:p>
            <a:pPr algn="l" eaLnBrk="1" hangingPunct="1"/>
            <a:r>
              <a:rPr lang="en-US" b="1" dirty="0" smtClean="0">
                <a:solidFill>
                  <a:schemeClr val="bg1"/>
                </a:solidFill>
              </a:rPr>
              <a:t>Crystal Ball Model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4075" y="1522413"/>
            <a:ext cx="7527925" cy="4744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914400"/>
          </a:xfrm>
        </p:spPr>
        <p:txBody>
          <a:bodyPr/>
          <a:lstStyle/>
          <a:p>
            <a:pPr algn="l" eaLnBrk="1" hangingPunct="1"/>
            <a:r>
              <a:rPr lang="en-US" b="1" dirty="0" smtClean="0">
                <a:solidFill>
                  <a:schemeClr val="bg1"/>
                </a:solidFill>
              </a:rPr>
              <a:t>Crystal Ball Assumption - 1</a:t>
            </a:r>
          </a:p>
        </p:txBody>
      </p:sp>
      <p:pic>
        <p:nvPicPr>
          <p:cNvPr id="3" name="Picture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579" y="1360862"/>
            <a:ext cx="4174452" cy="241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579" y="4204952"/>
            <a:ext cx="4174452" cy="2459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00579" y="991674"/>
            <a:ext cx="2010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Review score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00579" y="3833545"/>
            <a:ext cx="23198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Number of reviewers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074275" y="1361006"/>
            <a:ext cx="385078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Set distributions which fit to review score and number of reviewers data.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“fit” function in Crystal Ball shows that minimum extreme distribution will fit to review score data.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It also shows that negative binomial distribution will fit to number of reviewers data.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914400"/>
          </a:xfrm>
        </p:spPr>
        <p:txBody>
          <a:bodyPr/>
          <a:lstStyle/>
          <a:p>
            <a:pPr algn="l"/>
            <a:r>
              <a:rPr lang="en-US" b="1" dirty="0" smtClean="0">
                <a:solidFill>
                  <a:schemeClr val="bg1"/>
                </a:solidFill>
              </a:rPr>
              <a:t>Crystal Ball Assumption - 2</a:t>
            </a:r>
          </a:p>
        </p:txBody>
      </p:sp>
      <p:pic>
        <p:nvPicPr>
          <p:cNvPr id="3" name="Picture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7917" y="1377734"/>
            <a:ext cx="4254183" cy="2546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87917" y="4357586"/>
            <a:ext cx="4254183" cy="2335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387917" y="991674"/>
            <a:ext cx="2010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Review score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387917" y="3922445"/>
            <a:ext cx="23198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Number of reviewers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914400"/>
          </a:xfrm>
        </p:spPr>
        <p:txBody>
          <a:bodyPr/>
          <a:lstStyle/>
          <a:p>
            <a:pPr algn="l" eaLnBrk="1" hangingPunct="1"/>
            <a:r>
              <a:rPr lang="en-US" b="1" dirty="0" smtClean="0">
                <a:solidFill>
                  <a:schemeClr val="bg1"/>
                </a:solidFill>
              </a:rPr>
              <a:t>Crystal Ball Model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4075" y="1522413"/>
            <a:ext cx="7527925" cy="4744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914400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en-US" b="1" dirty="0" smtClean="0">
                <a:solidFill>
                  <a:schemeClr val="bg1"/>
                </a:solidFill>
              </a:rPr>
              <a:t>Correlation between </a:t>
            </a:r>
            <a:r>
              <a:rPr lang="en-US" sz="4000" b="1" dirty="0" smtClean="0">
                <a:solidFill>
                  <a:schemeClr val="bg1"/>
                </a:solidFill>
              </a:rPr>
              <a:t>two</a:t>
            </a:r>
            <a:r>
              <a:rPr lang="en-US" b="1" dirty="0" smtClean="0">
                <a:solidFill>
                  <a:schemeClr val="bg1"/>
                </a:solidFill>
              </a:rPr>
              <a:t> distributions</a:t>
            </a:r>
          </a:p>
        </p:txBody>
      </p:sp>
      <p:pic>
        <p:nvPicPr>
          <p:cNvPr id="3" name="Picture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63631" y="1305232"/>
            <a:ext cx="5743669" cy="4079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889000" y="5562600"/>
            <a:ext cx="734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We set up correlation between two distributions based on the actual data.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Correlation is 0.471856.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914400"/>
          </a:xfrm>
        </p:spPr>
        <p:txBody>
          <a:bodyPr/>
          <a:lstStyle/>
          <a:p>
            <a:pPr algn="l" eaLnBrk="1" hangingPunct="1"/>
            <a:r>
              <a:rPr lang="en-US" b="1" dirty="0" smtClean="0">
                <a:solidFill>
                  <a:schemeClr val="bg1"/>
                </a:solidFill>
              </a:rPr>
              <a:t>Forecast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31863" y="1798638"/>
            <a:ext cx="7297737" cy="3317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931863" y="1099066"/>
            <a:ext cx="6510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Result from Crystal Ball simulation, running 100,000 times.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31863" y="5372100"/>
            <a:ext cx="75644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Mean number of units is 152,444, and median is 121,793.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The data is widely spread from 442 to 2,822,913.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914400"/>
          </a:xfrm>
        </p:spPr>
        <p:txBody>
          <a:bodyPr/>
          <a:lstStyle/>
          <a:p>
            <a:pPr algn="l" eaLnBrk="1" hangingPunct="1"/>
            <a:r>
              <a:rPr lang="en-US" b="1" dirty="0" smtClean="0">
                <a:solidFill>
                  <a:schemeClr val="bg1"/>
                </a:solidFill>
              </a:rPr>
              <a:t>Probability of success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9163" y="1684339"/>
            <a:ext cx="7310437" cy="3322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931863" y="5372100"/>
            <a:ext cx="75644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This simulation shows that the probability that the number of sales will exceed 100,000 is 60.614%.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8907" y="2243173"/>
            <a:ext cx="757651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To develop a robust model that is able to predict future </a:t>
            </a:r>
            <a:r>
              <a:rPr lang="en-US" sz="3600" b="1" u="sng" dirty="0" smtClean="0">
                <a:solidFill>
                  <a:srgbClr val="000000"/>
                </a:solidFill>
              </a:rPr>
              <a:t>1 month </a:t>
            </a:r>
            <a:r>
              <a:rPr lang="en-US" sz="3600" dirty="0" smtClean="0"/>
              <a:t>sales for the </a:t>
            </a:r>
            <a:r>
              <a:rPr lang="en-US" sz="3600" u="sng" dirty="0" smtClean="0"/>
              <a:t>Sony PS3</a:t>
            </a:r>
            <a:r>
              <a:rPr lang="en-US" sz="3600" dirty="0" smtClean="0"/>
              <a:t> based on </a:t>
            </a:r>
            <a:r>
              <a:rPr lang="en-US" sz="3600" b="1" u="sng" dirty="0" smtClean="0">
                <a:solidFill>
                  <a:srgbClr val="000000"/>
                </a:solidFill>
              </a:rPr>
              <a:t>game reviews</a:t>
            </a:r>
          </a:p>
          <a:p>
            <a:endParaRPr lang="en-US" sz="2400" dirty="0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4841931" y="2243173"/>
            <a:ext cx="542869" cy="716148"/>
          </a:xfrm>
          <a:prstGeom prst="straightConnector1">
            <a:avLst/>
          </a:prstGeom>
          <a:ln>
            <a:solidFill>
              <a:schemeClr val="accent1">
                <a:alpha val="3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4517796" y="1319843"/>
            <a:ext cx="46463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Most sales happen in the first month of a game’s release. Thus the first month’s sales is a good predictor for how well the game will do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6125336" y="4029925"/>
            <a:ext cx="1062614" cy="4664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840963" y="4594685"/>
            <a:ext cx="18790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All </a:t>
            </a:r>
            <a:r>
              <a:rPr lang="en-US" dirty="0"/>
              <a:t>game reviews examined were pre</a:t>
            </a:r>
            <a:r>
              <a:rPr lang="en-US" dirty="0" smtClean="0"/>
              <a:t>-release.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1540933" y="4029925"/>
            <a:ext cx="220134" cy="56476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75733" y="4775200"/>
            <a:ext cx="27601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 account for differences in pricing of games and reduce other probable causation factors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60372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67300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06599" y="1482871"/>
            <a:ext cx="4604372" cy="4493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Positive reviews and  quantity of reviews  ARE a good indicator of future sales</a:t>
            </a:r>
          </a:p>
          <a:p>
            <a:endParaRPr lang="en-US" sz="2200" dirty="0"/>
          </a:p>
          <a:p>
            <a:r>
              <a:rPr lang="en-US" sz="2200" dirty="0" smtClean="0"/>
              <a:t>60% of games released for the PS3 will be selling more than 100,000 titles</a:t>
            </a:r>
          </a:p>
          <a:p>
            <a:endParaRPr lang="en-US" sz="2200" dirty="0"/>
          </a:p>
          <a:p>
            <a:r>
              <a:rPr lang="en-US" sz="2200" dirty="0" smtClean="0"/>
              <a:t>SONY should invest resources in forming deeper relationship with game reviewers</a:t>
            </a:r>
            <a:endParaRPr lang="en-US" sz="2200" dirty="0"/>
          </a:p>
          <a:p>
            <a:endParaRPr lang="en-US" sz="2200" dirty="0"/>
          </a:p>
          <a:p>
            <a:r>
              <a:rPr lang="en-US" sz="2200" dirty="0"/>
              <a:t>Similar models can be constructed for Hollywood movies and critics </a:t>
            </a:r>
            <a:r>
              <a:rPr lang="en-US" sz="2200" dirty="0" smtClean="0"/>
              <a:t>reviews</a:t>
            </a:r>
            <a:endParaRPr lang="en-US" sz="2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7370" y="1122581"/>
            <a:ext cx="3926629" cy="566843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72672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9287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2020" y="2151845"/>
            <a:ext cx="8079959" cy="3108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Data Collection</a:t>
            </a:r>
          </a:p>
          <a:p>
            <a:endParaRPr lang="en-US" sz="2800" dirty="0"/>
          </a:p>
          <a:p>
            <a:r>
              <a:rPr lang="en-US" sz="2800" dirty="0" smtClean="0"/>
              <a:t>Regression Analysis</a:t>
            </a:r>
          </a:p>
          <a:p>
            <a:endParaRPr lang="en-US" sz="2800" dirty="0"/>
          </a:p>
          <a:p>
            <a:r>
              <a:rPr lang="en-US" sz="2800" dirty="0" smtClean="0"/>
              <a:t>Crystal Ball</a:t>
            </a:r>
          </a:p>
          <a:p>
            <a:r>
              <a:rPr lang="en-US" sz="2800" dirty="0" smtClean="0"/>
              <a:t>    </a:t>
            </a:r>
            <a:endParaRPr lang="en-US" sz="2800" dirty="0"/>
          </a:p>
          <a:p>
            <a:r>
              <a:rPr lang="en-US" sz="2800" dirty="0" smtClean="0"/>
              <a:t>Conclusion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6794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029" y="1256922"/>
            <a:ext cx="2857982" cy="208489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0283" y="1256922"/>
            <a:ext cx="2838152" cy="2084892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6388651" y="1256922"/>
            <a:ext cx="2520020" cy="2084892"/>
            <a:chOff x="6071174" y="1070200"/>
            <a:chExt cx="2707910" cy="2271614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071174" y="1487968"/>
              <a:ext cx="2707910" cy="1853846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071174" y="1070200"/>
              <a:ext cx="2707910" cy="417768"/>
            </a:xfrm>
            <a:prstGeom prst="rect">
              <a:avLst/>
            </a:prstGeom>
          </p:spPr>
        </p:pic>
      </p:grpSp>
      <p:sp>
        <p:nvSpPr>
          <p:cNvPr id="8" name="Isosceles Triangle 7"/>
          <p:cNvSpPr/>
          <p:nvPr/>
        </p:nvSpPr>
        <p:spPr>
          <a:xfrm rot="10800000">
            <a:off x="2358488" y="3819357"/>
            <a:ext cx="4380048" cy="317471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557114" y="4559358"/>
            <a:ext cx="2475117" cy="1569660"/>
          </a:xfrm>
          <a:prstGeom prst="rect">
            <a:avLst/>
          </a:prstGeom>
          <a:noFill/>
          <a:ln cap="rnd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§"/>
            </a:pPr>
            <a:r>
              <a:rPr lang="en-US" sz="1600" dirty="0" smtClean="0"/>
              <a:t>Number and Types of Games sold in 2009</a:t>
            </a:r>
          </a:p>
          <a:p>
            <a:pPr marL="285750" indent="-285750">
              <a:buFont typeface="Wingdings" charset="2"/>
              <a:buChar char="§"/>
            </a:pPr>
            <a:r>
              <a:rPr lang="en-US" sz="1600" dirty="0" smtClean="0"/>
              <a:t>Expert reviews on gaming websites</a:t>
            </a:r>
          </a:p>
          <a:p>
            <a:pPr marL="285750" indent="-285750">
              <a:buFont typeface="Wingdings" charset="2"/>
              <a:buChar char="§"/>
            </a:pPr>
            <a:r>
              <a:rPr lang="en-US" sz="1600" dirty="0" smtClean="0"/>
              <a:t>Number of reviewers</a:t>
            </a:r>
          </a:p>
          <a:p>
            <a:pPr marL="285750" indent="-285750">
              <a:buFont typeface="Wingdings" charset="2"/>
              <a:buChar char="§"/>
            </a:pPr>
            <a:r>
              <a:rPr lang="en-US" sz="1600" dirty="0" smtClean="0"/>
              <a:t>Game Category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6">
            <a:alphaModFix/>
          </a:blip>
          <a:srcRect t="23288"/>
          <a:stretch/>
        </p:blipFill>
        <p:spPr>
          <a:xfrm>
            <a:off x="717754" y="4340917"/>
            <a:ext cx="5377871" cy="2193995"/>
          </a:xfrm>
          <a:prstGeom prst="rect">
            <a:avLst/>
          </a:prstGeom>
          <a:ln w="28575" cmpd="sng">
            <a:solidFill>
              <a:schemeClr val="tx1"/>
            </a:solidFill>
            <a:prstDash val="dash"/>
          </a:ln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Collection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98466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Regression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13713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73025" y="115888"/>
            <a:ext cx="6011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b="1">
                <a:latin typeface="Arial" charset="0"/>
              </a:rPr>
              <a:t>Model Formulation</a:t>
            </a:r>
          </a:p>
        </p:txBody>
      </p:sp>
      <p:graphicFrame>
        <p:nvGraphicFramePr>
          <p:cNvPr id="10245" name="Object 5"/>
          <p:cNvGraphicFramePr>
            <a:graphicFrameLocks noChangeAspect="1"/>
          </p:cNvGraphicFramePr>
          <p:nvPr/>
        </p:nvGraphicFramePr>
        <p:xfrm>
          <a:off x="179388" y="3573463"/>
          <a:ext cx="4968875" cy="3168650"/>
        </p:xfrm>
        <a:graphic>
          <a:graphicData uri="http://schemas.openxmlformats.org/presentationml/2006/ole">
            <p:oleObj spid="_x0000_s1038" name="Graph" r:id="rId3" imgW="5486400" imgH="3657600" progId="">
              <p:embed/>
            </p:oleObj>
          </a:graphicData>
        </a:graphic>
      </p:graphicFrame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5292725" y="3646488"/>
            <a:ext cx="3744913" cy="2390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40000"/>
              </a:lnSpc>
              <a:spcBef>
                <a:spcPct val="50000"/>
              </a:spcBef>
              <a:buFont typeface="Wingdings" charset="0"/>
              <a:buChar char="§"/>
            </a:pPr>
            <a:r>
              <a:rPr lang="en-US" altLang="ko-KR" sz="1400" dirty="0">
                <a:latin typeface="Arial" charset="0"/>
              </a:rPr>
              <a:t> Histogram of 1 month sales data show a long right tailed, suggesting that we use log</a:t>
            </a:r>
          </a:p>
          <a:p>
            <a:pPr>
              <a:lnSpc>
                <a:spcPct val="0"/>
              </a:lnSpc>
              <a:spcBef>
                <a:spcPct val="50000"/>
              </a:spcBef>
              <a:buFont typeface="Wingdings" charset="0"/>
              <a:buNone/>
            </a:pPr>
            <a:r>
              <a:rPr lang="en-US" altLang="ko-KR" sz="1400" dirty="0">
                <a:latin typeface="Arial" charset="0"/>
              </a:rPr>
              <a:t> </a:t>
            </a:r>
          </a:p>
          <a:p>
            <a:pPr>
              <a:lnSpc>
                <a:spcPct val="150000"/>
              </a:lnSpc>
              <a:spcBef>
                <a:spcPct val="50000"/>
              </a:spcBef>
              <a:buFont typeface="Wingdings" charset="0"/>
              <a:buChar char="§"/>
            </a:pPr>
            <a:r>
              <a:rPr lang="en-US" altLang="ko-KR" sz="1400" dirty="0">
                <a:latin typeface="Arial" charset="0"/>
              </a:rPr>
              <a:t> Data of Number of reviews seem to be normally distributed</a:t>
            </a:r>
          </a:p>
          <a:p>
            <a:pPr>
              <a:lnSpc>
                <a:spcPct val="0"/>
              </a:lnSpc>
              <a:spcBef>
                <a:spcPct val="50000"/>
              </a:spcBef>
              <a:buFont typeface="Wingdings" charset="0"/>
              <a:buNone/>
            </a:pPr>
            <a:endParaRPr lang="en-US" altLang="ko-KR" sz="1400" dirty="0">
              <a:latin typeface="Arial" charset="0"/>
            </a:endParaRPr>
          </a:p>
          <a:p>
            <a:pPr>
              <a:lnSpc>
                <a:spcPct val="150000"/>
              </a:lnSpc>
              <a:spcBef>
                <a:spcPct val="50000"/>
              </a:spcBef>
              <a:buFont typeface="Wingdings" charset="0"/>
              <a:buChar char="§"/>
            </a:pPr>
            <a:r>
              <a:rPr lang="en-US" altLang="ko-KR" sz="1400" dirty="0">
                <a:latin typeface="Arial" charset="0"/>
              </a:rPr>
              <a:t> Data of average score seem to show a left-tail pattern</a:t>
            </a: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179388" y="3133725"/>
            <a:ext cx="8964612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ko-KR" sz="1400" b="1">
                <a:latin typeface="Arial" charset="0"/>
                <a:cs typeface="Arial" charset="0"/>
              </a:rPr>
              <a:t>► </a:t>
            </a:r>
            <a:r>
              <a:rPr lang="en-US" altLang="ko-KR" sz="1400" b="1">
                <a:latin typeface="Arial" charset="0"/>
              </a:rPr>
              <a:t>Descriptive statistics of variables</a:t>
            </a:r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179388" y="936095"/>
            <a:ext cx="8964612" cy="2217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ko-KR" sz="1400" b="1" dirty="0">
                <a:latin typeface="Arial" charset="0"/>
                <a:cs typeface="Arial" charset="0"/>
              </a:rPr>
              <a:t>► Variables</a:t>
            </a:r>
          </a:p>
          <a:p>
            <a:pPr>
              <a:lnSpc>
                <a:spcPct val="130000"/>
              </a:lnSpc>
              <a:buFont typeface="Wingdings" charset="0"/>
              <a:buChar char="§"/>
            </a:pPr>
            <a:r>
              <a:rPr lang="en-US" altLang="ko-KR" sz="1400" b="1" dirty="0">
                <a:latin typeface="Arial" charset="0"/>
              </a:rPr>
              <a:t> Target: </a:t>
            </a:r>
          </a:p>
          <a:p>
            <a:pPr>
              <a:lnSpc>
                <a:spcPct val="130000"/>
              </a:lnSpc>
              <a:buFont typeface="Wingdings" charset="0"/>
              <a:buNone/>
            </a:pPr>
            <a:r>
              <a:rPr lang="en-US" altLang="ko-KR" sz="1400" dirty="0">
                <a:latin typeface="Arial" charset="0"/>
              </a:rPr>
              <a:t>   - 1 month US sales</a:t>
            </a:r>
          </a:p>
          <a:p>
            <a:pPr>
              <a:lnSpc>
                <a:spcPct val="90000"/>
              </a:lnSpc>
              <a:buFont typeface="Wingdings" charset="0"/>
              <a:buNone/>
            </a:pPr>
            <a:endParaRPr lang="en-US" altLang="ko-KR" sz="1400" dirty="0">
              <a:latin typeface="Arial" charset="0"/>
            </a:endParaRPr>
          </a:p>
          <a:p>
            <a:pPr>
              <a:lnSpc>
                <a:spcPct val="130000"/>
              </a:lnSpc>
              <a:buFont typeface="Wingdings" charset="0"/>
              <a:buChar char="§"/>
            </a:pPr>
            <a:r>
              <a:rPr lang="en-US" altLang="ko-KR" sz="1400" b="1" dirty="0">
                <a:latin typeface="Arial" charset="0"/>
              </a:rPr>
              <a:t> Predictors:</a:t>
            </a:r>
          </a:p>
          <a:p>
            <a:pPr>
              <a:lnSpc>
                <a:spcPct val="130000"/>
              </a:lnSpc>
              <a:buFont typeface="Wingdings" charset="0"/>
              <a:buNone/>
            </a:pPr>
            <a:r>
              <a:rPr lang="en-US" altLang="ko-KR" sz="1400" dirty="0">
                <a:latin typeface="Arial" charset="0"/>
              </a:rPr>
              <a:t>   - Number of reviews</a:t>
            </a:r>
          </a:p>
          <a:p>
            <a:pPr>
              <a:lnSpc>
                <a:spcPct val="130000"/>
              </a:lnSpc>
              <a:buFont typeface="Wingdings" charset="0"/>
              <a:buNone/>
            </a:pPr>
            <a:r>
              <a:rPr lang="en-US" altLang="ko-KR" sz="1400" dirty="0">
                <a:latin typeface="Arial" charset="0"/>
              </a:rPr>
              <a:t>   - Avg. review score</a:t>
            </a:r>
          </a:p>
          <a:p>
            <a:pPr>
              <a:lnSpc>
                <a:spcPct val="130000"/>
              </a:lnSpc>
              <a:buFont typeface="Wingdings" charset="0"/>
              <a:buNone/>
            </a:pPr>
            <a:r>
              <a:rPr lang="en-US" altLang="ko-KR" sz="1400" dirty="0">
                <a:latin typeface="Arial" charset="0"/>
              </a:rPr>
              <a:t>   - Ratings (Mature, Teen, Everyone) to take into account demographics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 Formulation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23574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79375" y="2460625"/>
            <a:ext cx="8616950" cy="69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3076" name="Object 4"/>
          <p:cNvGraphicFramePr>
            <a:graphicFrameLocks noChangeAspect="1"/>
          </p:cNvGraphicFramePr>
          <p:nvPr/>
        </p:nvGraphicFramePr>
        <p:xfrm>
          <a:off x="258763" y="1900238"/>
          <a:ext cx="4140200" cy="2752725"/>
        </p:xfrm>
        <a:graphic>
          <a:graphicData uri="http://schemas.openxmlformats.org/presentationml/2006/ole">
            <p:oleObj spid="_x0000_s2075" name="Graph" r:id="rId3" imgW="5486400" imgH="3657600" progId="">
              <p:embed/>
            </p:oleObj>
          </a:graphicData>
        </a:graphic>
      </p:graphicFrame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79375" y="2422525"/>
            <a:ext cx="8616950" cy="69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3078" name="Object 6"/>
          <p:cNvGraphicFramePr>
            <a:graphicFrameLocks noChangeAspect="1"/>
          </p:cNvGraphicFramePr>
          <p:nvPr/>
        </p:nvGraphicFramePr>
        <p:xfrm>
          <a:off x="4867275" y="1900238"/>
          <a:ext cx="4105275" cy="2732087"/>
        </p:xfrm>
        <a:graphic>
          <a:graphicData uri="http://schemas.openxmlformats.org/presentationml/2006/ole">
            <p:oleObj spid="_x0000_s2076" name="Graph" r:id="rId4" imgW="5486400" imgH="3657600" progId="">
              <p:embed/>
            </p:oleObj>
          </a:graphicData>
        </a:graphic>
      </p:graphicFrame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250825" y="1395413"/>
            <a:ext cx="87852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charset="0"/>
              <a:buChar char="§"/>
            </a:pPr>
            <a:r>
              <a:rPr lang="en-US" altLang="ko-KR" sz="1400" b="1">
                <a:latin typeface="Arial" charset="0"/>
              </a:rPr>
              <a:t> There seems to be an obvious positive relationship between sales and each predictor</a:t>
            </a:r>
          </a:p>
        </p:txBody>
      </p:sp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71438" y="109538"/>
            <a:ext cx="57245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b="1">
                <a:latin typeface="Arial" charset="0"/>
              </a:rPr>
              <a:t>Scatterplots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Scatterplots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76310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616" name="Group 496"/>
          <p:cNvGraphicFramePr>
            <a:graphicFrameLocks noGrp="1"/>
          </p:cNvGraphicFramePr>
          <p:nvPr/>
        </p:nvGraphicFramePr>
        <p:xfrm>
          <a:off x="179388" y="1747838"/>
          <a:ext cx="4968875" cy="2330452"/>
        </p:xfrm>
        <a:graphic>
          <a:graphicData uri="http://schemas.openxmlformats.org/drawingml/2006/table">
            <a:tbl>
              <a:tblPr/>
              <a:tblGrid>
                <a:gridCol w="1597025"/>
                <a:gridCol w="674687"/>
                <a:gridCol w="673100"/>
                <a:gridCol w="674688"/>
                <a:gridCol w="674687"/>
                <a:gridCol w="674688"/>
              </a:tblGrid>
              <a:tr h="57785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돋움" charset="0"/>
                          <a:cs typeface="Arial" charset="0"/>
                        </a:rPr>
                        <a:t>Predictor</a:t>
                      </a:r>
                      <a:endParaRPr kumimoji="1" lang="en-US" altLang="ko-KR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0"/>
                        <a:cs typeface="굴림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69A7F3">
                            <a:alpha val="50000"/>
                          </a:srgbClr>
                        </a:gs>
                        <a:gs pos="100000">
                          <a:srgbClr val="69A7F3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돋움" charset="0"/>
                          <a:cs typeface="Arial" charset="0"/>
                        </a:rPr>
                        <a:t>Coef</a:t>
                      </a:r>
                      <a:endParaRPr kumimoji="1" lang="en-US" altLang="ko-KR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0"/>
                        <a:cs typeface="굴림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69A7F3">
                            <a:alpha val="50000"/>
                          </a:srgbClr>
                        </a:gs>
                        <a:gs pos="100000">
                          <a:srgbClr val="69A7F3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돋움" charset="0"/>
                          <a:cs typeface="Arial" charset="0"/>
                        </a:rPr>
                        <a:t>SE Coef</a:t>
                      </a:r>
                      <a:endParaRPr kumimoji="1" lang="en-US" altLang="ko-KR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0"/>
                        <a:cs typeface="굴림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69A7F3">
                            <a:alpha val="50000"/>
                          </a:srgbClr>
                        </a:gs>
                        <a:gs pos="100000">
                          <a:srgbClr val="69A7F3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돋움" charset="0"/>
                          <a:cs typeface="Arial" charset="0"/>
                        </a:rPr>
                        <a:t>T</a:t>
                      </a:r>
                      <a:endParaRPr kumimoji="1" lang="en-US" altLang="ko-KR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0"/>
                        <a:cs typeface="굴림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69A7F3">
                            <a:alpha val="50000"/>
                          </a:srgbClr>
                        </a:gs>
                        <a:gs pos="100000">
                          <a:srgbClr val="69A7F3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돋움" charset="0"/>
                          <a:cs typeface="Arial" charset="0"/>
                        </a:rPr>
                        <a:t>P</a:t>
                      </a:r>
                      <a:endParaRPr kumimoji="1" lang="en-US" altLang="ko-KR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0"/>
                        <a:cs typeface="굴림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69A7F3">
                            <a:alpha val="50000"/>
                          </a:srgbClr>
                        </a:gs>
                        <a:gs pos="100000">
                          <a:srgbClr val="69A7F3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돋움" charset="0"/>
                          <a:cs typeface="Arial" charset="0"/>
                        </a:rPr>
                        <a:t>VIF </a:t>
                      </a:r>
                      <a:endParaRPr kumimoji="1" lang="en-US" altLang="ko-KR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0"/>
                        <a:cs typeface="굴림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69A7F3">
                            <a:alpha val="50000"/>
                          </a:srgbClr>
                        </a:gs>
                        <a:gs pos="100000">
                          <a:srgbClr val="69A7F3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돋움" charset="0"/>
                          <a:cs typeface="Arial" charset="0"/>
                        </a:rPr>
                        <a:t>Constant</a:t>
                      </a:r>
                      <a:endParaRPr kumimoji="1" lang="en-US" altLang="ko-K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0"/>
                        <a:cs typeface="굴림" charset="0"/>
                      </a:endParaRPr>
                    </a:p>
                  </a:txBody>
                  <a:tcPr marL="180000" marR="90000" marT="46800" marB="46800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DDDDDD">
                            <a:alpha val="50000"/>
                          </a:srgbClr>
                        </a:gs>
                        <a:gs pos="100000">
                          <a:srgbClr val="DDDDDD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돋움" charset="0"/>
                          <a:cs typeface="Arial" charset="0"/>
                        </a:rPr>
                        <a:t>3.2138</a:t>
                      </a:r>
                      <a:endParaRPr kumimoji="1" lang="en-US" altLang="ko-K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0"/>
                        <a:cs typeface="굴림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DDDDDD">
                            <a:alpha val="50000"/>
                          </a:srgbClr>
                        </a:gs>
                        <a:gs pos="100000">
                          <a:srgbClr val="DDDDDD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돋움" charset="0"/>
                          <a:cs typeface="Arial" charset="0"/>
                        </a:rPr>
                        <a:t>0.2936</a:t>
                      </a:r>
                      <a:endParaRPr kumimoji="1" lang="en-US" altLang="ko-K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0"/>
                        <a:cs typeface="굴림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DDDDDD">
                            <a:alpha val="50000"/>
                          </a:srgbClr>
                        </a:gs>
                        <a:gs pos="100000">
                          <a:srgbClr val="DDDDDD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돋움" charset="0"/>
                          <a:cs typeface="Arial" charset="0"/>
                        </a:rPr>
                        <a:t>10.95</a:t>
                      </a:r>
                      <a:endParaRPr kumimoji="1" lang="en-US" altLang="ko-K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0"/>
                        <a:cs typeface="굴림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DDDDDD">
                            <a:alpha val="50000"/>
                          </a:srgbClr>
                        </a:gs>
                        <a:gs pos="100000">
                          <a:srgbClr val="DDDDDD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돋움" charset="0"/>
                          <a:cs typeface="Arial" charset="0"/>
                        </a:rPr>
                        <a:t>0.000 </a:t>
                      </a:r>
                      <a:endParaRPr kumimoji="1" lang="en-US" altLang="ko-K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0"/>
                        <a:cs typeface="굴림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DDDDDD">
                            <a:alpha val="50000"/>
                          </a:srgbClr>
                        </a:gs>
                        <a:gs pos="100000">
                          <a:srgbClr val="DDDDDD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0"/>
                        <a:cs typeface="굴림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DDDDDD">
                            <a:alpha val="50000"/>
                          </a:srgbClr>
                        </a:gs>
                        <a:gs pos="100000">
                          <a:srgbClr val="DDDDDD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돋움" charset="0"/>
                          <a:cs typeface="Arial" charset="0"/>
                        </a:rPr>
                        <a:t>Number of reviews  </a:t>
                      </a:r>
                      <a:endParaRPr kumimoji="1" lang="en-US" altLang="ko-K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0"/>
                        <a:cs typeface="굴림" charset="0"/>
                      </a:endParaRPr>
                    </a:p>
                  </a:txBody>
                  <a:tcPr marL="180000" marR="90000" marT="46800" marB="46800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DDDDDD">
                            <a:alpha val="50000"/>
                          </a:srgbClr>
                        </a:gs>
                        <a:gs pos="100000">
                          <a:srgbClr val="DDDDDD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돋움" charset="0"/>
                          <a:cs typeface="Arial" charset="0"/>
                        </a:rPr>
                        <a:t>0.0092</a:t>
                      </a:r>
                      <a:endParaRPr kumimoji="1" lang="en-US" altLang="ko-K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0"/>
                        <a:cs typeface="굴림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DDDDDD">
                            <a:alpha val="50000"/>
                          </a:srgbClr>
                        </a:gs>
                        <a:gs pos="100000">
                          <a:srgbClr val="DDDDDD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돋움" charset="0"/>
                          <a:cs typeface="Arial" charset="0"/>
                        </a:rPr>
                        <a:t>0.0039</a:t>
                      </a:r>
                      <a:endParaRPr kumimoji="1" lang="en-US" altLang="ko-K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0"/>
                        <a:cs typeface="굴림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DDDDDD">
                            <a:alpha val="50000"/>
                          </a:srgbClr>
                        </a:gs>
                        <a:gs pos="100000">
                          <a:srgbClr val="DDDDDD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돋움" charset="0"/>
                          <a:cs typeface="Arial" charset="0"/>
                        </a:rPr>
                        <a:t>2.39</a:t>
                      </a:r>
                      <a:endParaRPr kumimoji="1" lang="en-US" altLang="ko-K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0"/>
                        <a:cs typeface="굴림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DDDDDD">
                            <a:alpha val="50000"/>
                          </a:srgbClr>
                        </a:gs>
                        <a:gs pos="100000">
                          <a:srgbClr val="DDDDDD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돋움" charset="0"/>
                          <a:cs typeface="Arial" charset="0"/>
                        </a:rPr>
                        <a:t>0.021</a:t>
                      </a:r>
                      <a:endParaRPr kumimoji="1" lang="en-US" altLang="ko-K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0"/>
                        <a:cs typeface="굴림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DDDDDD">
                            <a:alpha val="50000"/>
                          </a:srgbClr>
                        </a:gs>
                        <a:gs pos="100000">
                          <a:srgbClr val="DDDDDD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돋움" charset="0"/>
                          <a:cs typeface="Arial" charset="0"/>
                        </a:rPr>
                        <a:t>1.559</a:t>
                      </a:r>
                      <a:endParaRPr kumimoji="1" lang="en-US" altLang="ko-K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0"/>
                        <a:cs typeface="굴림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DDDDDD">
                            <a:alpha val="50000"/>
                          </a:srgbClr>
                        </a:gs>
                        <a:gs pos="100000">
                          <a:srgbClr val="DDDDDD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돋움" charset="0"/>
                          <a:cs typeface="Arial" charset="0"/>
                        </a:rPr>
                        <a:t>Avg. Score</a:t>
                      </a:r>
                      <a:endParaRPr kumimoji="1" lang="en-US" altLang="ko-K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0"/>
                        <a:cs typeface="굴림" charset="0"/>
                      </a:endParaRPr>
                    </a:p>
                  </a:txBody>
                  <a:tcPr marL="180000" marR="90000" marT="46800" marB="46800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DDDDDD">
                            <a:alpha val="50000"/>
                          </a:srgbClr>
                        </a:gs>
                        <a:gs pos="100000">
                          <a:srgbClr val="DDDDDD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돋움" charset="0"/>
                          <a:cs typeface="Arial" charset="0"/>
                        </a:rPr>
                        <a:t>1.9438</a:t>
                      </a:r>
                      <a:endParaRPr kumimoji="1" lang="en-US" altLang="ko-K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0"/>
                        <a:cs typeface="굴림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DDDDDD">
                            <a:alpha val="50000"/>
                          </a:srgbClr>
                        </a:gs>
                        <a:gs pos="100000">
                          <a:srgbClr val="DDDDDD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돋움" charset="0"/>
                          <a:cs typeface="Arial" charset="0"/>
                        </a:rPr>
                        <a:t>0.3803</a:t>
                      </a:r>
                      <a:endParaRPr kumimoji="1" lang="en-US" altLang="ko-K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0"/>
                        <a:cs typeface="굴림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DDDDDD">
                            <a:alpha val="50000"/>
                          </a:srgbClr>
                        </a:gs>
                        <a:gs pos="100000">
                          <a:srgbClr val="DDDDDD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돋움" charset="0"/>
                          <a:cs typeface="Arial" charset="0"/>
                        </a:rPr>
                        <a:t>5.11</a:t>
                      </a:r>
                      <a:endParaRPr kumimoji="1" lang="en-US" altLang="ko-K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0"/>
                        <a:cs typeface="굴림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DDDDDD">
                            <a:alpha val="50000"/>
                          </a:srgbClr>
                        </a:gs>
                        <a:gs pos="100000">
                          <a:srgbClr val="DDDDDD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돋움" charset="0"/>
                          <a:cs typeface="Arial" charset="0"/>
                        </a:rPr>
                        <a:t>0.000 </a:t>
                      </a:r>
                      <a:endParaRPr kumimoji="1" lang="en-US" altLang="ko-K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0"/>
                        <a:cs typeface="굴림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DDDDDD">
                            <a:alpha val="50000"/>
                          </a:srgbClr>
                        </a:gs>
                        <a:gs pos="100000">
                          <a:srgbClr val="DDDDDD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돋움" charset="0"/>
                          <a:cs typeface="Arial" charset="0"/>
                        </a:rPr>
                        <a:t>1.393</a:t>
                      </a:r>
                      <a:endParaRPr kumimoji="1" lang="en-US" altLang="ko-K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0"/>
                        <a:cs typeface="굴림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DDDDDD">
                            <a:alpha val="50000"/>
                          </a:srgbClr>
                        </a:gs>
                        <a:gs pos="100000">
                          <a:srgbClr val="DDDDDD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돋움" charset="0"/>
                          <a:cs typeface="Arial" charset="0"/>
                        </a:rPr>
                        <a:t>Rated M</a:t>
                      </a:r>
                      <a:endParaRPr kumimoji="1" lang="en-US" altLang="ko-K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0"/>
                        <a:cs typeface="굴림" charset="0"/>
                      </a:endParaRPr>
                    </a:p>
                  </a:txBody>
                  <a:tcPr marL="180000" marR="90000" marT="46800" marB="46800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DDDDDD">
                            <a:alpha val="50000"/>
                          </a:srgbClr>
                        </a:gs>
                        <a:gs pos="100000">
                          <a:srgbClr val="DDDDDD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돋움" charset="0"/>
                          <a:cs typeface="Arial" charset="0"/>
                        </a:rPr>
                        <a:t>0.037</a:t>
                      </a:r>
                      <a:endParaRPr kumimoji="1" lang="en-US" altLang="ko-K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0"/>
                        <a:cs typeface="굴림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DDDDDD">
                            <a:alpha val="50000"/>
                          </a:srgbClr>
                        </a:gs>
                        <a:gs pos="100000">
                          <a:srgbClr val="DDDDDD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돋움" charset="0"/>
                          <a:cs typeface="Arial" charset="0"/>
                        </a:rPr>
                        <a:t>0.1613</a:t>
                      </a:r>
                      <a:endParaRPr kumimoji="1" lang="en-US" altLang="ko-K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0"/>
                        <a:cs typeface="굴림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DDDDDD">
                            <a:alpha val="50000"/>
                          </a:srgbClr>
                        </a:gs>
                        <a:gs pos="100000">
                          <a:srgbClr val="DDDDDD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돋움" charset="0"/>
                          <a:cs typeface="Arial" charset="0"/>
                        </a:rPr>
                        <a:t>0.23</a:t>
                      </a:r>
                      <a:endParaRPr kumimoji="1" lang="en-US" altLang="ko-K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0"/>
                        <a:cs typeface="굴림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DDDDDD">
                            <a:alpha val="50000"/>
                          </a:srgbClr>
                        </a:gs>
                        <a:gs pos="100000">
                          <a:srgbClr val="DDDDDD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돋움" charset="0"/>
                          <a:cs typeface="Arial" charset="0"/>
                        </a:rPr>
                        <a:t>0.819</a:t>
                      </a:r>
                      <a:endParaRPr kumimoji="1" lang="en-US" altLang="ko-K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0"/>
                        <a:cs typeface="굴림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DDDDDD">
                            <a:alpha val="50000"/>
                          </a:srgbClr>
                        </a:gs>
                        <a:gs pos="100000">
                          <a:srgbClr val="DDDDDD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돋움" charset="0"/>
                          <a:cs typeface="Arial" charset="0"/>
                        </a:rPr>
                        <a:t>2.609</a:t>
                      </a:r>
                      <a:endParaRPr kumimoji="1" lang="en-US" altLang="ko-K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0"/>
                        <a:cs typeface="굴림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DDDDDD">
                            <a:alpha val="50000"/>
                          </a:srgbClr>
                        </a:gs>
                        <a:gs pos="100000">
                          <a:srgbClr val="DDDDDD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돋움" charset="0"/>
                          <a:cs typeface="Arial" charset="0"/>
                        </a:rPr>
                        <a:t>Rated T</a:t>
                      </a:r>
                      <a:endParaRPr kumimoji="1" lang="en-US" altLang="ko-K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0"/>
                        <a:cs typeface="굴림" charset="0"/>
                      </a:endParaRPr>
                    </a:p>
                  </a:txBody>
                  <a:tcPr marL="180000" marR="90000" marT="46800" marB="46800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DDDDDD">
                            <a:alpha val="50000"/>
                          </a:srgbClr>
                        </a:gs>
                        <a:gs pos="100000">
                          <a:srgbClr val="DDDDDD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돋움" charset="0"/>
                          <a:cs typeface="Arial" charset="0"/>
                        </a:rPr>
                        <a:t>0.0182</a:t>
                      </a:r>
                      <a:endParaRPr kumimoji="1" lang="en-US" altLang="ko-K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0"/>
                        <a:cs typeface="굴림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DDDDDD">
                            <a:alpha val="50000"/>
                          </a:srgbClr>
                        </a:gs>
                        <a:gs pos="100000">
                          <a:srgbClr val="DDDDDD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돋움" charset="0"/>
                          <a:cs typeface="Arial" charset="0"/>
                        </a:rPr>
                        <a:t>0.1624</a:t>
                      </a:r>
                      <a:endParaRPr kumimoji="1" lang="en-US" altLang="ko-K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0"/>
                        <a:cs typeface="굴림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DDDDDD">
                            <a:alpha val="50000"/>
                          </a:srgbClr>
                        </a:gs>
                        <a:gs pos="100000">
                          <a:srgbClr val="DDDDDD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돋움" charset="0"/>
                          <a:cs typeface="Arial" charset="0"/>
                        </a:rPr>
                        <a:t>0.11</a:t>
                      </a:r>
                      <a:endParaRPr kumimoji="1" lang="en-US" altLang="ko-K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0"/>
                        <a:cs typeface="굴림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DDDDDD">
                            <a:alpha val="50000"/>
                          </a:srgbClr>
                        </a:gs>
                        <a:gs pos="100000">
                          <a:srgbClr val="DDDDDD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돋움" charset="0"/>
                          <a:cs typeface="Arial" charset="0"/>
                        </a:rPr>
                        <a:t>0.911</a:t>
                      </a:r>
                      <a:endParaRPr kumimoji="1" lang="en-US" altLang="ko-K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0"/>
                        <a:cs typeface="굴림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DDDDDD">
                            <a:alpha val="50000"/>
                          </a:srgbClr>
                        </a:gs>
                        <a:gs pos="100000">
                          <a:srgbClr val="DDDDDD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돋움" charset="0"/>
                          <a:cs typeface="Arial" charset="0"/>
                        </a:rPr>
                        <a:t>2.611</a:t>
                      </a:r>
                      <a:endParaRPr kumimoji="1" lang="en-US" altLang="ko-K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0"/>
                        <a:cs typeface="굴림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DDDDDD">
                            <a:alpha val="50000"/>
                          </a:srgbClr>
                        </a:gs>
                        <a:gs pos="100000">
                          <a:srgbClr val="DDDDDD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</a:tr>
            </a:tbl>
          </a:graphicData>
        </a:graphic>
      </p:graphicFrame>
      <p:sp>
        <p:nvSpPr>
          <p:cNvPr id="5461" name="Text Box 341"/>
          <p:cNvSpPr txBox="1">
            <a:spLocks noChangeArrowheads="1"/>
          </p:cNvSpPr>
          <p:nvPr/>
        </p:nvSpPr>
        <p:spPr bwMode="auto">
          <a:xfrm>
            <a:off x="179388" y="1000125"/>
            <a:ext cx="8964612" cy="687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ko-KR" sz="1400" b="1">
                <a:latin typeface="Arial" charset="0"/>
                <a:cs typeface="Arial" charset="0"/>
              </a:rPr>
              <a:t>► </a:t>
            </a:r>
            <a:r>
              <a:rPr lang="en-US" altLang="ko-KR" sz="1400" b="1">
                <a:latin typeface="Arial" charset="0"/>
              </a:rPr>
              <a:t>The regression equation:</a:t>
            </a:r>
          </a:p>
          <a:p>
            <a:pPr>
              <a:lnSpc>
                <a:spcPct val="150000"/>
              </a:lnSpc>
            </a:pPr>
            <a:r>
              <a:rPr lang="en-US" altLang="ko-KR" sz="1400" b="1">
                <a:latin typeface="Arial" charset="0"/>
              </a:rPr>
              <a:t>    Log Sale = 3.21 + 0.00919 Number of reviews + 1.94 Avg. Score + 0.037 Rated M + 0.018 Rated T</a:t>
            </a:r>
          </a:p>
        </p:txBody>
      </p:sp>
      <p:graphicFrame>
        <p:nvGraphicFramePr>
          <p:cNvPr id="5612" name="Group 492"/>
          <p:cNvGraphicFramePr>
            <a:graphicFrameLocks noGrp="1"/>
          </p:cNvGraphicFramePr>
          <p:nvPr/>
        </p:nvGraphicFramePr>
        <p:xfrm>
          <a:off x="180975" y="4284663"/>
          <a:ext cx="4967288" cy="704850"/>
        </p:xfrm>
        <a:graphic>
          <a:graphicData uri="http://schemas.openxmlformats.org/drawingml/2006/table">
            <a:tbl>
              <a:tblPr/>
              <a:tblGrid>
                <a:gridCol w="1655763"/>
                <a:gridCol w="1655762"/>
                <a:gridCol w="1655763"/>
              </a:tblGrid>
              <a:tr h="352425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돋움" charset="0"/>
                          <a:cs typeface="돋움" charset="0"/>
                        </a:rPr>
                        <a:t>S</a:t>
                      </a:r>
                      <a:endParaRPr kumimoji="1" lang="en-US" altLang="ko-KR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0"/>
                        <a:cs typeface="굴림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69A7F3">
                            <a:alpha val="50000"/>
                          </a:srgbClr>
                        </a:gs>
                        <a:gs pos="100000">
                          <a:srgbClr val="69A7F3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돋움" charset="0"/>
                          <a:cs typeface="돋움" charset="0"/>
                        </a:rPr>
                        <a:t>R</a:t>
                      </a:r>
                      <a:r>
                        <a:rPr kumimoji="1" lang="en-US" altLang="ko-KR" sz="1100" b="1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돋움" charset="0"/>
                          <a:cs typeface="돋움" charset="0"/>
                        </a:rPr>
                        <a:t>2</a:t>
                      </a:r>
                      <a:endParaRPr kumimoji="1" lang="en-US" altLang="ko-KR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0"/>
                        <a:cs typeface="굴림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69A7F3">
                            <a:alpha val="50000"/>
                          </a:srgbClr>
                        </a:gs>
                        <a:gs pos="100000">
                          <a:srgbClr val="69A7F3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돋움" charset="0"/>
                          <a:cs typeface="돋움" charset="0"/>
                        </a:rPr>
                        <a:t>R</a:t>
                      </a:r>
                      <a:r>
                        <a:rPr kumimoji="1" lang="en-US" altLang="ko-KR" sz="1100" b="1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돋움" charset="0"/>
                          <a:cs typeface="돋움" charset="0"/>
                        </a:rPr>
                        <a:t>2</a:t>
                      </a:r>
                      <a:r>
                        <a:rPr kumimoji="1" lang="en-US" altLang="ko-KR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돋움" charset="0"/>
                          <a:cs typeface="돋움" charset="0"/>
                        </a:rPr>
                        <a:t>(adj)</a:t>
                      </a:r>
                      <a:endParaRPr kumimoji="1" lang="en-US" altLang="ko-KR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0"/>
                        <a:cs typeface="굴림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69A7F3">
                            <a:alpha val="50000"/>
                          </a:srgbClr>
                        </a:gs>
                        <a:gs pos="100000">
                          <a:srgbClr val="69A7F3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</a:tr>
              <a:tr h="352425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돋움" charset="0"/>
                          <a:cs typeface="Arial" charset="0"/>
                        </a:rPr>
                        <a:t>0.360439</a:t>
                      </a:r>
                      <a:endParaRPr kumimoji="1" lang="en-US" altLang="ko-K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0"/>
                        <a:cs typeface="굴림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DDDDDD">
                            <a:alpha val="50000"/>
                          </a:srgbClr>
                        </a:gs>
                        <a:gs pos="100000">
                          <a:srgbClr val="DDDDDD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돋움" charset="0"/>
                          <a:cs typeface="돋움" charset="0"/>
                        </a:rPr>
                        <a:t>56.50%</a:t>
                      </a:r>
                      <a:endParaRPr kumimoji="1" lang="en-US" altLang="ko-K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0"/>
                        <a:cs typeface="굴림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DDDDDD">
                            <a:alpha val="50000"/>
                          </a:srgbClr>
                        </a:gs>
                        <a:gs pos="100000">
                          <a:srgbClr val="DDDDDD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돋움" charset="0"/>
                          <a:cs typeface="돋움" charset="0"/>
                        </a:rPr>
                        <a:t>52.90%</a:t>
                      </a:r>
                      <a:endParaRPr kumimoji="1" lang="en-US" altLang="ko-K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0"/>
                        <a:cs typeface="굴림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DDDDDD">
                            <a:alpha val="50000"/>
                          </a:srgbClr>
                        </a:gs>
                        <a:gs pos="100000">
                          <a:srgbClr val="DDDDDD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</a:tr>
            </a:tbl>
          </a:graphicData>
        </a:graphic>
      </p:graphicFrame>
      <p:graphicFrame>
        <p:nvGraphicFramePr>
          <p:cNvPr id="5617" name="Group 497"/>
          <p:cNvGraphicFramePr>
            <a:graphicFrameLocks noGrp="1"/>
          </p:cNvGraphicFramePr>
          <p:nvPr/>
        </p:nvGraphicFramePr>
        <p:xfrm>
          <a:off x="179388" y="5162550"/>
          <a:ext cx="4968875" cy="1651000"/>
        </p:xfrm>
        <a:graphic>
          <a:graphicData uri="http://schemas.openxmlformats.org/drawingml/2006/table">
            <a:tbl>
              <a:tblPr/>
              <a:tblGrid>
                <a:gridCol w="1587500"/>
                <a:gridCol w="652462"/>
                <a:gridCol w="730250"/>
                <a:gridCol w="652463"/>
                <a:gridCol w="652462"/>
                <a:gridCol w="693738"/>
              </a:tblGrid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0"/>
                          <a:cs typeface="굴림" charset="0"/>
                        </a:rPr>
                        <a:t>Source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69A7F3">
                            <a:alpha val="50000"/>
                          </a:srgbClr>
                        </a:gs>
                        <a:gs pos="100000">
                          <a:srgbClr val="69A7F3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0"/>
                          <a:cs typeface="굴림" charset="0"/>
                        </a:rPr>
                        <a:t>DF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69A7F3">
                            <a:alpha val="50000"/>
                          </a:srgbClr>
                        </a:gs>
                        <a:gs pos="100000">
                          <a:srgbClr val="69A7F3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0"/>
                          <a:cs typeface="굴림" charset="0"/>
                        </a:rPr>
                        <a:t>SS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69A7F3">
                            <a:alpha val="50000"/>
                          </a:srgbClr>
                        </a:gs>
                        <a:gs pos="100000">
                          <a:srgbClr val="69A7F3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0"/>
                          <a:cs typeface="굴림" charset="0"/>
                        </a:rPr>
                        <a:t>MS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69A7F3">
                            <a:alpha val="50000"/>
                          </a:srgbClr>
                        </a:gs>
                        <a:gs pos="100000">
                          <a:srgbClr val="69A7F3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0"/>
                          <a:cs typeface="굴림" charset="0"/>
                        </a:rPr>
                        <a:t>F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69A7F3">
                            <a:alpha val="50000"/>
                          </a:srgbClr>
                        </a:gs>
                        <a:gs pos="100000">
                          <a:srgbClr val="69A7F3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0"/>
                          <a:cs typeface="굴림" charset="0"/>
                        </a:rPr>
                        <a:t>P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69A7F3">
                            <a:alpha val="50000"/>
                          </a:srgbClr>
                        </a:gs>
                        <a:gs pos="100000">
                          <a:srgbClr val="69A7F3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</a:tr>
              <a:tr h="41275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0"/>
                          <a:cs typeface="굴림" charset="0"/>
                        </a:rPr>
                        <a:t>Regression</a:t>
                      </a:r>
                    </a:p>
                  </a:txBody>
                  <a:tcPr marL="180000" marR="90000" marT="46800" marB="46800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DDDDDD">
                            <a:alpha val="50000"/>
                          </a:srgbClr>
                        </a:gs>
                        <a:gs pos="100000">
                          <a:srgbClr val="DDDDDD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0"/>
                          <a:cs typeface="굴림" charset="0"/>
                        </a:rPr>
                        <a:t>4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DDDDDD">
                            <a:alpha val="50000"/>
                          </a:srgbClr>
                        </a:gs>
                        <a:gs pos="100000">
                          <a:srgbClr val="DDDDDD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0"/>
                          <a:cs typeface="굴림" charset="0"/>
                        </a:rPr>
                        <a:t>8.1152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DDDDDD">
                            <a:alpha val="50000"/>
                          </a:srgbClr>
                        </a:gs>
                        <a:gs pos="100000">
                          <a:srgbClr val="DDDDDD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0"/>
                          <a:cs typeface="굴림" charset="0"/>
                        </a:rPr>
                        <a:t>2.0288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DDDDDD">
                            <a:alpha val="50000"/>
                          </a:srgbClr>
                        </a:gs>
                        <a:gs pos="100000">
                          <a:srgbClr val="DDDDDD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0"/>
                          <a:cs typeface="굴림" charset="0"/>
                        </a:rPr>
                        <a:t>15.62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DDDDDD">
                            <a:alpha val="50000"/>
                          </a:srgbClr>
                        </a:gs>
                        <a:gs pos="100000">
                          <a:srgbClr val="DDDDDD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0"/>
                          <a:cs typeface="굴림" charset="0"/>
                        </a:rPr>
                        <a:t>0.0000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DDDDDD">
                            <a:alpha val="50000"/>
                          </a:srgbClr>
                        </a:gs>
                        <a:gs pos="100000">
                          <a:srgbClr val="DDDDDD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</a:tr>
              <a:tr h="41275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0"/>
                          <a:cs typeface="굴림" charset="0"/>
                        </a:rPr>
                        <a:t>Residual Error</a:t>
                      </a:r>
                    </a:p>
                  </a:txBody>
                  <a:tcPr marL="180000" marR="90000" marT="46800" marB="46800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DDDDDD">
                            <a:alpha val="50000"/>
                          </a:srgbClr>
                        </a:gs>
                        <a:gs pos="100000">
                          <a:srgbClr val="DDDDDD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0"/>
                          <a:cs typeface="굴림" charset="0"/>
                        </a:rPr>
                        <a:t>48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DDDDDD">
                            <a:alpha val="50000"/>
                          </a:srgbClr>
                        </a:gs>
                        <a:gs pos="100000">
                          <a:srgbClr val="DDDDDD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0"/>
                          <a:cs typeface="굴림" charset="0"/>
                        </a:rPr>
                        <a:t>6.236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DDDDDD">
                            <a:alpha val="50000"/>
                          </a:srgbClr>
                        </a:gs>
                        <a:gs pos="100000">
                          <a:srgbClr val="DDDDDD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0"/>
                          <a:cs typeface="굴림" charset="0"/>
                        </a:rPr>
                        <a:t>0.1299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DDDDDD">
                            <a:alpha val="50000"/>
                          </a:srgbClr>
                        </a:gs>
                        <a:gs pos="100000">
                          <a:srgbClr val="DDDDDD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0"/>
                        <a:cs typeface="굴림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DDDDDD">
                            <a:alpha val="50000"/>
                          </a:srgbClr>
                        </a:gs>
                        <a:gs pos="100000">
                          <a:srgbClr val="DDDDDD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0"/>
                        <a:cs typeface="굴림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DDDDDD">
                            <a:alpha val="50000"/>
                          </a:srgbClr>
                        </a:gs>
                        <a:gs pos="100000">
                          <a:srgbClr val="DDDDDD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</a:tr>
              <a:tr h="41275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0"/>
                          <a:cs typeface="굴림" charset="0"/>
                        </a:rPr>
                        <a:t>Total</a:t>
                      </a:r>
                    </a:p>
                  </a:txBody>
                  <a:tcPr marL="180000" marR="90000" marT="46800" marB="46800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DDDDDD">
                            <a:alpha val="50000"/>
                          </a:srgbClr>
                        </a:gs>
                        <a:gs pos="100000">
                          <a:srgbClr val="DDDDDD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0"/>
                          <a:cs typeface="굴림" charset="0"/>
                        </a:rPr>
                        <a:t>52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DDDDDD">
                            <a:alpha val="50000"/>
                          </a:srgbClr>
                        </a:gs>
                        <a:gs pos="100000">
                          <a:srgbClr val="DDDDDD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0"/>
                          <a:cs typeface="굴림" charset="0"/>
                        </a:rPr>
                        <a:t>14.3511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DDDDDD">
                            <a:alpha val="50000"/>
                          </a:srgbClr>
                        </a:gs>
                        <a:gs pos="100000">
                          <a:srgbClr val="DDDDDD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0"/>
                        <a:cs typeface="굴림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DDDDDD">
                            <a:alpha val="50000"/>
                          </a:srgbClr>
                        </a:gs>
                        <a:gs pos="100000">
                          <a:srgbClr val="DDDDDD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0"/>
                        <a:cs typeface="굴림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DDDDDD">
                            <a:alpha val="50000"/>
                          </a:srgbClr>
                        </a:gs>
                        <a:gs pos="100000">
                          <a:srgbClr val="DDDDDD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0"/>
                        <a:cs typeface="굴림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DDDDDD">
                            <a:alpha val="50000"/>
                          </a:srgbClr>
                        </a:gs>
                        <a:gs pos="100000">
                          <a:srgbClr val="DDDDDD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</a:tr>
            </a:tbl>
          </a:graphicData>
        </a:graphic>
      </p:graphicFrame>
      <p:sp>
        <p:nvSpPr>
          <p:cNvPr id="5618" name="Text Box 498"/>
          <p:cNvSpPr txBox="1">
            <a:spLocks noChangeArrowheads="1"/>
          </p:cNvSpPr>
          <p:nvPr/>
        </p:nvSpPr>
        <p:spPr bwMode="auto">
          <a:xfrm>
            <a:off x="5291138" y="2349500"/>
            <a:ext cx="3744912" cy="317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charset="0"/>
              <a:buChar char="§"/>
            </a:pPr>
            <a:r>
              <a:rPr lang="en-US" altLang="ko-KR" sz="1400" b="1">
                <a:latin typeface="Arial" charset="0"/>
              </a:rPr>
              <a:t> Reject the null hypothesis</a:t>
            </a:r>
          </a:p>
          <a:p>
            <a:pPr>
              <a:spcBef>
                <a:spcPct val="50000"/>
              </a:spcBef>
              <a:buFont typeface="Wingdings" charset="0"/>
              <a:buNone/>
            </a:pPr>
            <a:r>
              <a:rPr lang="en-US" altLang="ko-KR" sz="1400">
                <a:latin typeface="Arial" charset="0"/>
              </a:rPr>
              <a:t>   - Strong fit: R</a:t>
            </a:r>
            <a:r>
              <a:rPr lang="en-US" altLang="ko-KR" sz="1400" baseline="30000">
                <a:latin typeface="Arial" charset="0"/>
              </a:rPr>
              <a:t>2</a:t>
            </a:r>
            <a:r>
              <a:rPr lang="en-US" altLang="ko-KR" sz="1400">
                <a:latin typeface="Arial" charset="0"/>
              </a:rPr>
              <a:t> of 56.5%</a:t>
            </a:r>
          </a:p>
          <a:p>
            <a:pPr>
              <a:spcBef>
                <a:spcPct val="50000"/>
              </a:spcBef>
              <a:buFont typeface="Wingdings" charset="0"/>
              <a:buNone/>
            </a:pPr>
            <a:r>
              <a:rPr lang="en-US" altLang="ko-KR" sz="1400">
                <a:latin typeface="Arial" charset="0"/>
              </a:rPr>
              <a:t>   - F-statistics significant: P&lt;0.05</a:t>
            </a:r>
          </a:p>
          <a:p>
            <a:pPr>
              <a:spcBef>
                <a:spcPct val="50000"/>
              </a:spcBef>
              <a:buFont typeface="Wingdings" charset="0"/>
              <a:buNone/>
            </a:pPr>
            <a:endParaRPr lang="en-US" altLang="ko-KR" sz="1400">
              <a:latin typeface="Arial" charset="0"/>
            </a:endParaRPr>
          </a:p>
          <a:p>
            <a:pPr>
              <a:lnSpc>
                <a:spcPct val="130000"/>
              </a:lnSpc>
              <a:spcBef>
                <a:spcPct val="50000"/>
              </a:spcBef>
              <a:buFont typeface="Wingdings" charset="0"/>
              <a:buChar char="§"/>
            </a:pPr>
            <a:r>
              <a:rPr lang="en-US" altLang="ko-KR" sz="1400" b="1">
                <a:latin typeface="Arial" charset="0"/>
              </a:rPr>
              <a:t> Avg. Score and the number of reviews predictors are significant with low P-values</a:t>
            </a:r>
          </a:p>
          <a:p>
            <a:pPr>
              <a:spcBef>
                <a:spcPct val="50000"/>
              </a:spcBef>
              <a:buFont typeface="Wingdings" charset="0"/>
              <a:buChar char="§"/>
            </a:pPr>
            <a:endParaRPr lang="en-US" altLang="ko-KR" sz="1400" b="1">
              <a:latin typeface="Arial" charset="0"/>
            </a:endParaRPr>
          </a:p>
          <a:p>
            <a:pPr>
              <a:lnSpc>
                <a:spcPct val="130000"/>
              </a:lnSpc>
              <a:spcBef>
                <a:spcPct val="50000"/>
              </a:spcBef>
              <a:buFont typeface="Wingdings" charset="0"/>
              <a:buChar char="§"/>
            </a:pPr>
            <a:r>
              <a:rPr lang="en-US" altLang="ko-KR" sz="1400" b="1">
                <a:latin typeface="Arial" charset="0"/>
              </a:rPr>
              <a:t> However, dummy variables (Ratings) turned out to be noise (high P-values)</a:t>
            </a:r>
          </a:p>
        </p:txBody>
      </p:sp>
      <p:sp>
        <p:nvSpPr>
          <p:cNvPr id="5619" name="Oval 499"/>
          <p:cNvSpPr>
            <a:spLocks noChangeArrowheads="1"/>
          </p:cNvSpPr>
          <p:nvPr/>
        </p:nvSpPr>
        <p:spPr bwMode="auto">
          <a:xfrm>
            <a:off x="1979613" y="4581525"/>
            <a:ext cx="1296987" cy="431800"/>
          </a:xfrm>
          <a:prstGeom prst="ellipse">
            <a:avLst/>
          </a:prstGeom>
          <a:noFill/>
          <a:ln w="28575">
            <a:solidFill>
              <a:srgbClr val="FF33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20" name="Oval 500"/>
          <p:cNvSpPr>
            <a:spLocks noChangeArrowheads="1"/>
          </p:cNvSpPr>
          <p:nvPr/>
        </p:nvSpPr>
        <p:spPr bwMode="auto">
          <a:xfrm>
            <a:off x="4337050" y="5551488"/>
            <a:ext cx="936625" cy="431800"/>
          </a:xfrm>
          <a:prstGeom prst="ellipse">
            <a:avLst/>
          </a:prstGeom>
          <a:noFill/>
          <a:ln w="28575">
            <a:solidFill>
              <a:srgbClr val="FF33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21" name="Oval 501"/>
          <p:cNvSpPr>
            <a:spLocks noChangeArrowheads="1"/>
          </p:cNvSpPr>
          <p:nvPr/>
        </p:nvSpPr>
        <p:spPr bwMode="auto">
          <a:xfrm>
            <a:off x="3654425" y="3357563"/>
            <a:ext cx="936625" cy="720725"/>
          </a:xfrm>
          <a:prstGeom prst="ellipse">
            <a:avLst/>
          </a:prstGeom>
          <a:noFill/>
          <a:ln w="28575">
            <a:solidFill>
              <a:srgbClr val="FF33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22" name="Text Box 502"/>
          <p:cNvSpPr txBox="1">
            <a:spLocks noChangeArrowheads="1"/>
          </p:cNvSpPr>
          <p:nvPr/>
        </p:nvSpPr>
        <p:spPr bwMode="auto">
          <a:xfrm>
            <a:off x="71438" y="109538"/>
            <a:ext cx="7092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b="1">
                <a:latin typeface="Arial" charset="0"/>
              </a:rPr>
              <a:t>Regression Results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Regression Results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73258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710" name="Group 518"/>
          <p:cNvGraphicFramePr>
            <a:graphicFrameLocks noGrp="1"/>
          </p:cNvGraphicFramePr>
          <p:nvPr/>
        </p:nvGraphicFramePr>
        <p:xfrm>
          <a:off x="179388" y="1835150"/>
          <a:ext cx="4968875" cy="1881189"/>
        </p:xfrm>
        <a:graphic>
          <a:graphicData uri="http://schemas.openxmlformats.org/drawingml/2006/table">
            <a:tbl>
              <a:tblPr/>
              <a:tblGrid>
                <a:gridCol w="1223962"/>
                <a:gridCol w="792163"/>
                <a:gridCol w="801687"/>
                <a:gridCol w="717550"/>
                <a:gridCol w="715963"/>
                <a:gridCol w="717550"/>
              </a:tblGrid>
              <a:tr h="40481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0"/>
                          <a:cs typeface="굴림" charset="0"/>
                        </a:rPr>
                        <a:t>Predictor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69A7F3">
                            <a:alpha val="50000"/>
                          </a:srgbClr>
                        </a:gs>
                        <a:gs pos="100000">
                          <a:srgbClr val="69A7F3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0"/>
                          <a:cs typeface="굴림" charset="0"/>
                        </a:rPr>
                        <a:t>Coef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69A7F3">
                            <a:alpha val="50000"/>
                          </a:srgbClr>
                        </a:gs>
                        <a:gs pos="100000">
                          <a:srgbClr val="69A7F3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0"/>
                          <a:cs typeface="굴림" charset="0"/>
                        </a:rPr>
                        <a:t>SE Coef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69A7F3">
                            <a:alpha val="50000"/>
                          </a:srgbClr>
                        </a:gs>
                        <a:gs pos="100000">
                          <a:srgbClr val="69A7F3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0"/>
                          <a:cs typeface="굴림" charset="0"/>
                        </a:rPr>
                        <a:t>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69A7F3">
                            <a:alpha val="50000"/>
                          </a:srgbClr>
                        </a:gs>
                        <a:gs pos="100000">
                          <a:srgbClr val="69A7F3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0"/>
                          <a:cs typeface="굴림" charset="0"/>
                        </a:rPr>
                        <a:t>P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69A7F3">
                            <a:alpha val="50000"/>
                          </a:srgbClr>
                        </a:gs>
                        <a:gs pos="100000">
                          <a:srgbClr val="69A7F3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0"/>
                          <a:cs typeface="굴림" charset="0"/>
                        </a:rPr>
                        <a:t>VIF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69A7F3">
                            <a:alpha val="50000"/>
                          </a:srgbClr>
                        </a:gs>
                        <a:gs pos="100000">
                          <a:srgbClr val="69A7F3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</a:tr>
              <a:tr h="404813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0"/>
                          <a:cs typeface="굴림" charset="0"/>
                        </a:rPr>
                        <a:t>Constant</a:t>
                      </a:r>
                    </a:p>
                  </a:txBody>
                  <a:tcPr marL="180000" marR="90000" marT="46800" marB="46800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DDDDDD">
                            <a:alpha val="50000"/>
                          </a:srgbClr>
                        </a:gs>
                        <a:gs pos="100000">
                          <a:srgbClr val="DDDDDD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0"/>
                          <a:cs typeface="굴림" charset="0"/>
                        </a:rPr>
                        <a:t>3.2425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DDDDDD">
                            <a:alpha val="50000"/>
                          </a:srgbClr>
                        </a:gs>
                        <a:gs pos="100000">
                          <a:srgbClr val="DDDDDD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0"/>
                          <a:cs typeface="굴림" charset="0"/>
                        </a:rPr>
                        <a:t>0.2464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DDDDDD">
                            <a:alpha val="50000"/>
                          </a:srgbClr>
                        </a:gs>
                        <a:gs pos="100000">
                          <a:srgbClr val="DDDDDD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0"/>
                          <a:cs typeface="굴림" charset="0"/>
                        </a:rPr>
                        <a:t>13.16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DDDDDD">
                            <a:alpha val="50000"/>
                          </a:srgbClr>
                        </a:gs>
                        <a:gs pos="100000">
                          <a:srgbClr val="DDDDDD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0"/>
                          <a:cs typeface="굴림" charset="0"/>
                        </a:rPr>
                        <a:t>0.000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DDDDDD">
                            <a:alpha val="50000"/>
                          </a:srgbClr>
                        </a:gs>
                        <a:gs pos="100000">
                          <a:srgbClr val="DDDDDD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0"/>
                        <a:cs typeface="굴림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DDDDDD">
                            <a:alpha val="50000"/>
                          </a:srgbClr>
                        </a:gs>
                        <a:gs pos="100000">
                          <a:srgbClr val="DDDDDD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0"/>
                          <a:cs typeface="굴림" charset="0"/>
                        </a:rPr>
                        <a:t>Number of reviews</a:t>
                      </a:r>
                    </a:p>
                  </a:txBody>
                  <a:tcPr marL="180000" marR="90000" marT="46800" marB="46800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DDDDDD">
                            <a:alpha val="50000"/>
                          </a:srgbClr>
                        </a:gs>
                        <a:gs pos="100000">
                          <a:srgbClr val="DDDDDD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0"/>
                          <a:cs typeface="굴림" charset="0"/>
                        </a:rPr>
                        <a:t>0.009474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DDDDDD">
                            <a:alpha val="50000"/>
                          </a:srgbClr>
                        </a:gs>
                        <a:gs pos="100000">
                          <a:srgbClr val="DDDDDD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0"/>
                          <a:cs typeface="굴림" charset="0"/>
                        </a:rPr>
                        <a:t>0.003429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DDDDDD">
                            <a:alpha val="50000"/>
                          </a:srgbClr>
                        </a:gs>
                        <a:gs pos="100000">
                          <a:srgbClr val="DDDDDD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0"/>
                          <a:cs typeface="굴림" charset="0"/>
                        </a:rPr>
                        <a:t>2.76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DDDDDD">
                            <a:alpha val="50000"/>
                          </a:srgbClr>
                        </a:gs>
                        <a:gs pos="100000">
                          <a:srgbClr val="DDDDDD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0"/>
                          <a:cs typeface="굴림" charset="0"/>
                        </a:rPr>
                        <a:t>0.008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DDDDDD">
                            <a:alpha val="50000"/>
                          </a:srgbClr>
                        </a:gs>
                        <a:gs pos="100000">
                          <a:srgbClr val="DDDDDD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0"/>
                          <a:cs typeface="굴림" charset="0"/>
                        </a:rPr>
                        <a:t>1.286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DDDDDD">
                            <a:alpha val="50000"/>
                          </a:srgbClr>
                        </a:gs>
                        <a:gs pos="100000">
                          <a:srgbClr val="DDDDDD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</a:tr>
              <a:tr h="404813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0"/>
                          <a:cs typeface="굴림" charset="0"/>
                        </a:rPr>
                        <a:t>Avg. Score</a:t>
                      </a:r>
                    </a:p>
                  </a:txBody>
                  <a:tcPr marL="180000" marR="90000" marT="46800" marB="46800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DDDDDD">
                            <a:alpha val="50000"/>
                          </a:srgbClr>
                        </a:gs>
                        <a:gs pos="100000">
                          <a:srgbClr val="DDDDDD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0"/>
                          <a:cs typeface="굴림" charset="0"/>
                        </a:rPr>
                        <a:t>1.9236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DDDDDD">
                            <a:alpha val="50000"/>
                          </a:srgbClr>
                        </a:gs>
                        <a:gs pos="100000">
                          <a:srgbClr val="DDDDDD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0"/>
                          <a:cs typeface="굴림" charset="0"/>
                        </a:rPr>
                        <a:t>0.3582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DDDDDD">
                            <a:alpha val="50000"/>
                          </a:srgbClr>
                        </a:gs>
                        <a:gs pos="100000">
                          <a:srgbClr val="DDDDDD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0"/>
                          <a:cs typeface="굴림" charset="0"/>
                        </a:rPr>
                        <a:t>5.37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DDDDDD">
                            <a:alpha val="50000"/>
                          </a:srgbClr>
                        </a:gs>
                        <a:gs pos="100000">
                          <a:srgbClr val="DDDDDD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0"/>
                          <a:cs typeface="굴림" charset="0"/>
                        </a:rPr>
                        <a:t>0.000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DDDDDD">
                            <a:alpha val="50000"/>
                          </a:srgbClr>
                        </a:gs>
                        <a:gs pos="100000">
                          <a:srgbClr val="DDDDDD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0"/>
                          <a:cs typeface="굴림" charset="0"/>
                        </a:rPr>
                        <a:t>1.286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DDDDDD">
                            <a:alpha val="50000"/>
                          </a:srgbClr>
                        </a:gs>
                        <a:gs pos="100000">
                          <a:srgbClr val="DDDDDD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</a:tr>
            </a:tbl>
          </a:graphicData>
        </a:graphic>
      </p:graphicFrame>
      <p:sp>
        <p:nvSpPr>
          <p:cNvPr id="8475" name="Text Box 283"/>
          <p:cNvSpPr txBox="1">
            <a:spLocks noChangeArrowheads="1"/>
          </p:cNvSpPr>
          <p:nvPr/>
        </p:nvSpPr>
        <p:spPr bwMode="auto">
          <a:xfrm>
            <a:off x="179388" y="1149350"/>
            <a:ext cx="8964612" cy="62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1400" b="1">
                <a:latin typeface="Arial" charset="0"/>
                <a:cs typeface="Arial" charset="0"/>
              </a:rPr>
              <a:t>► </a:t>
            </a:r>
            <a:r>
              <a:rPr lang="en-US" altLang="ko-KR" sz="1400" b="1">
                <a:latin typeface="Arial" charset="0"/>
              </a:rPr>
              <a:t>The regression equation: </a:t>
            </a:r>
          </a:p>
          <a:p>
            <a:pPr>
              <a:spcBef>
                <a:spcPct val="50000"/>
              </a:spcBef>
            </a:pPr>
            <a:r>
              <a:rPr lang="en-US" altLang="ko-KR" sz="1400" b="1">
                <a:latin typeface="Arial" charset="0"/>
              </a:rPr>
              <a:t>    Log Sale = 3.24 + 0.00947 Number of reviews + 1.92 Avg. </a:t>
            </a:r>
            <a:r>
              <a:rPr lang="fr-FR" altLang="ko-KR" sz="1400" b="1">
                <a:latin typeface="Arial" charset="0"/>
              </a:rPr>
              <a:t>Score</a:t>
            </a:r>
            <a:endParaRPr lang="en-US" altLang="ko-KR" sz="1400" b="1">
              <a:latin typeface="Arial" charset="0"/>
            </a:endParaRPr>
          </a:p>
        </p:txBody>
      </p:sp>
      <p:graphicFrame>
        <p:nvGraphicFramePr>
          <p:cNvPr id="8711" name="Group 519"/>
          <p:cNvGraphicFramePr>
            <a:graphicFrameLocks noGrp="1"/>
          </p:cNvGraphicFramePr>
          <p:nvPr/>
        </p:nvGraphicFramePr>
        <p:xfrm>
          <a:off x="179388" y="5013325"/>
          <a:ext cx="4968875" cy="1584326"/>
        </p:xfrm>
        <a:graphic>
          <a:graphicData uri="http://schemas.openxmlformats.org/drawingml/2006/table">
            <a:tbl>
              <a:tblPr/>
              <a:tblGrid>
                <a:gridCol w="1268412"/>
                <a:gridCol w="603250"/>
                <a:gridCol w="792163"/>
                <a:gridCol w="792162"/>
                <a:gridCol w="792163"/>
                <a:gridCol w="720725"/>
              </a:tblGrid>
              <a:tr h="396875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0"/>
                          <a:cs typeface="굴림" charset="0"/>
                        </a:rPr>
                        <a:t>Source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69A7F3">
                            <a:alpha val="50000"/>
                          </a:srgbClr>
                        </a:gs>
                        <a:gs pos="100000">
                          <a:srgbClr val="69A7F3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0"/>
                          <a:cs typeface="굴림" charset="0"/>
                        </a:rPr>
                        <a:t>DF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69A7F3">
                            <a:alpha val="50000"/>
                          </a:srgbClr>
                        </a:gs>
                        <a:gs pos="100000">
                          <a:srgbClr val="69A7F3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0"/>
                          <a:cs typeface="굴림" charset="0"/>
                        </a:rPr>
                        <a:t>SS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69A7F3">
                            <a:alpha val="50000"/>
                          </a:srgbClr>
                        </a:gs>
                        <a:gs pos="100000">
                          <a:srgbClr val="69A7F3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0"/>
                          <a:cs typeface="굴림" charset="0"/>
                        </a:rPr>
                        <a:t>MS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69A7F3">
                            <a:alpha val="50000"/>
                          </a:srgbClr>
                        </a:gs>
                        <a:gs pos="100000">
                          <a:srgbClr val="69A7F3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0"/>
                          <a:cs typeface="굴림" charset="0"/>
                        </a:rPr>
                        <a:t>F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69A7F3">
                            <a:alpha val="50000"/>
                          </a:srgbClr>
                        </a:gs>
                        <a:gs pos="100000">
                          <a:srgbClr val="69A7F3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0"/>
                          <a:cs typeface="굴림" charset="0"/>
                        </a:rPr>
                        <a:t>P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69A7F3">
                            <a:alpha val="50000"/>
                          </a:srgbClr>
                        </a:gs>
                        <a:gs pos="100000">
                          <a:srgbClr val="69A7F3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0"/>
                          <a:cs typeface="굴림" charset="0"/>
                        </a:rPr>
                        <a:t>Regression </a:t>
                      </a:r>
                    </a:p>
                  </a:txBody>
                  <a:tcPr marL="180000" marR="90000" marT="46800" marB="46800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DDDDDD">
                            <a:alpha val="50000"/>
                          </a:srgbClr>
                        </a:gs>
                        <a:gs pos="100000">
                          <a:srgbClr val="DDDDDD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0"/>
                          <a:cs typeface="굴림" charset="0"/>
                        </a:rPr>
                        <a:t>2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DDDDDD">
                            <a:alpha val="50000"/>
                          </a:srgbClr>
                        </a:gs>
                        <a:gs pos="100000">
                          <a:srgbClr val="DDDDDD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0"/>
                          <a:cs typeface="굴림" charset="0"/>
                        </a:rPr>
                        <a:t>8.1069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DDDDDD">
                            <a:alpha val="50000"/>
                          </a:srgbClr>
                        </a:gs>
                        <a:gs pos="100000">
                          <a:srgbClr val="DDDDDD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0"/>
                          <a:cs typeface="굴림" charset="0"/>
                        </a:rPr>
                        <a:t>4.0534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DDDDDD">
                            <a:alpha val="50000"/>
                          </a:srgbClr>
                        </a:gs>
                        <a:gs pos="100000">
                          <a:srgbClr val="DDDDDD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0"/>
                          <a:cs typeface="굴림" charset="0"/>
                        </a:rPr>
                        <a:t>32.46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DDDDDD">
                            <a:alpha val="50000"/>
                          </a:srgbClr>
                        </a:gs>
                        <a:gs pos="100000">
                          <a:srgbClr val="DDDDDD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0"/>
                          <a:cs typeface="굴림" charset="0"/>
                        </a:rPr>
                        <a:t>0.0000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DDDDDD">
                            <a:alpha val="50000"/>
                          </a:srgbClr>
                        </a:gs>
                        <a:gs pos="100000">
                          <a:srgbClr val="DDDDDD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0"/>
                          <a:cs typeface="굴림" charset="0"/>
                        </a:rPr>
                        <a:t>Residual Error  </a:t>
                      </a:r>
                    </a:p>
                  </a:txBody>
                  <a:tcPr marL="180000" marR="90000" marT="46800" marB="46800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DDDDDD">
                            <a:alpha val="50000"/>
                          </a:srgbClr>
                        </a:gs>
                        <a:gs pos="100000">
                          <a:srgbClr val="DDDDDD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0"/>
                          <a:cs typeface="굴림" charset="0"/>
                        </a:rPr>
                        <a:t>50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DDDDDD">
                            <a:alpha val="50000"/>
                          </a:srgbClr>
                        </a:gs>
                        <a:gs pos="100000">
                          <a:srgbClr val="DDDDDD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0"/>
                          <a:cs typeface="굴림" charset="0"/>
                        </a:rPr>
                        <a:t>6.2443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DDDDDD">
                            <a:alpha val="50000"/>
                          </a:srgbClr>
                        </a:gs>
                        <a:gs pos="100000">
                          <a:srgbClr val="DDDDDD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0"/>
                          <a:cs typeface="굴림" charset="0"/>
                        </a:rPr>
                        <a:t>0.1249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DDDDDD">
                            <a:alpha val="50000"/>
                          </a:srgbClr>
                        </a:gs>
                        <a:gs pos="100000">
                          <a:srgbClr val="DDDDDD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0"/>
                        <a:cs typeface="굴림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DDDDDD">
                            <a:alpha val="50000"/>
                          </a:srgbClr>
                        </a:gs>
                        <a:gs pos="100000">
                          <a:srgbClr val="DDDDDD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0"/>
                        <a:cs typeface="굴림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DDDDDD">
                            <a:alpha val="50000"/>
                          </a:srgbClr>
                        </a:gs>
                        <a:gs pos="100000">
                          <a:srgbClr val="DDDDDD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0"/>
                          <a:cs typeface="굴림" charset="0"/>
                        </a:rPr>
                        <a:t>Total    </a:t>
                      </a:r>
                    </a:p>
                  </a:txBody>
                  <a:tcPr marL="180000" marR="90000" marT="46800" marB="46800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DDDDDD">
                            <a:alpha val="50000"/>
                          </a:srgbClr>
                        </a:gs>
                        <a:gs pos="100000">
                          <a:srgbClr val="DDDDDD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0"/>
                          <a:cs typeface="굴림" charset="0"/>
                        </a:rPr>
                        <a:t>52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DDDDDD">
                            <a:alpha val="50000"/>
                          </a:srgbClr>
                        </a:gs>
                        <a:gs pos="100000">
                          <a:srgbClr val="DDDDDD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charset="0"/>
                          <a:cs typeface="굴림" charset="0"/>
                        </a:rPr>
                        <a:t>14.3511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DDDDDD">
                            <a:alpha val="50000"/>
                          </a:srgbClr>
                        </a:gs>
                        <a:gs pos="100000">
                          <a:srgbClr val="DDDDDD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0"/>
                        <a:cs typeface="굴림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DDDDDD">
                            <a:alpha val="50000"/>
                          </a:srgbClr>
                        </a:gs>
                        <a:gs pos="100000">
                          <a:srgbClr val="DDDDDD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0"/>
                        <a:cs typeface="굴림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DDDDDD">
                            <a:alpha val="50000"/>
                          </a:srgbClr>
                        </a:gs>
                        <a:gs pos="100000">
                          <a:srgbClr val="DDDDDD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0"/>
                        <a:cs typeface="굴림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DDDDDD">
                            <a:alpha val="50000"/>
                          </a:srgbClr>
                        </a:gs>
                        <a:gs pos="100000">
                          <a:srgbClr val="DDDDDD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</a:tr>
            </a:tbl>
          </a:graphicData>
        </a:graphic>
      </p:graphicFrame>
      <p:graphicFrame>
        <p:nvGraphicFramePr>
          <p:cNvPr id="8707" name="Group 515"/>
          <p:cNvGraphicFramePr>
            <a:graphicFrameLocks noGrp="1"/>
          </p:cNvGraphicFramePr>
          <p:nvPr/>
        </p:nvGraphicFramePr>
        <p:xfrm>
          <a:off x="179388" y="4005263"/>
          <a:ext cx="4968875" cy="719138"/>
        </p:xfrm>
        <a:graphic>
          <a:graphicData uri="http://schemas.openxmlformats.org/drawingml/2006/table">
            <a:tbl>
              <a:tblPr/>
              <a:tblGrid>
                <a:gridCol w="1714500"/>
                <a:gridCol w="1627187"/>
                <a:gridCol w="1627188"/>
              </a:tblGrid>
              <a:tr h="3603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돋움" charset="0"/>
                          <a:cs typeface="돋움" charset="0"/>
                        </a:rPr>
                        <a:t>S</a:t>
                      </a:r>
                      <a:endParaRPr kumimoji="1" lang="en-US" altLang="ko-KR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0"/>
                        <a:cs typeface="굴림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69A7F3">
                            <a:alpha val="50000"/>
                          </a:srgbClr>
                        </a:gs>
                        <a:gs pos="100000">
                          <a:srgbClr val="69A7F3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돋움" charset="0"/>
                          <a:cs typeface="돋움" charset="0"/>
                        </a:rPr>
                        <a:t>R</a:t>
                      </a:r>
                      <a:r>
                        <a:rPr kumimoji="1" lang="en-US" altLang="ko-KR" sz="1100" b="1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돋움" charset="0"/>
                          <a:cs typeface="돋움" charset="0"/>
                        </a:rPr>
                        <a:t>2</a:t>
                      </a:r>
                      <a:endParaRPr kumimoji="1" lang="en-US" altLang="ko-KR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0"/>
                        <a:cs typeface="굴림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69A7F3">
                            <a:alpha val="50000"/>
                          </a:srgbClr>
                        </a:gs>
                        <a:gs pos="100000">
                          <a:srgbClr val="69A7F3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돋움" charset="0"/>
                          <a:cs typeface="돋움" charset="0"/>
                        </a:rPr>
                        <a:t>R</a:t>
                      </a:r>
                      <a:r>
                        <a:rPr kumimoji="1" lang="en-US" altLang="ko-KR" sz="1100" b="1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돋움" charset="0"/>
                          <a:cs typeface="돋움" charset="0"/>
                        </a:rPr>
                        <a:t>2</a:t>
                      </a:r>
                      <a:r>
                        <a:rPr kumimoji="1" lang="en-US" altLang="ko-KR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돋움" charset="0"/>
                          <a:cs typeface="돋움" charset="0"/>
                        </a:rPr>
                        <a:t>(adj)</a:t>
                      </a:r>
                      <a:endParaRPr kumimoji="1" lang="en-US" altLang="ko-KR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0"/>
                        <a:cs typeface="굴림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69A7F3">
                            <a:alpha val="50000"/>
                          </a:srgbClr>
                        </a:gs>
                        <a:gs pos="100000">
                          <a:srgbClr val="69A7F3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</a:tr>
              <a:tr h="358775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돋움" charset="0"/>
                          <a:cs typeface="돋움" charset="0"/>
                        </a:rPr>
                        <a:t>0.353392</a:t>
                      </a:r>
                      <a:endParaRPr kumimoji="1" lang="en-US" altLang="ko-K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0"/>
                        <a:cs typeface="굴림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DDDDDD">
                            <a:alpha val="50000"/>
                          </a:srgbClr>
                        </a:gs>
                        <a:gs pos="100000">
                          <a:srgbClr val="DDDDDD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돋움" charset="0"/>
                          <a:cs typeface="돋움" charset="0"/>
                        </a:rPr>
                        <a:t>56.50%</a:t>
                      </a:r>
                      <a:endParaRPr kumimoji="1" lang="en-US" altLang="ko-K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0"/>
                        <a:cs typeface="굴림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DDDDDD">
                            <a:alpha val="50000"/>
                          </a:srgbClr>
                        </a:gs>
                        <a:gs pos="100000">
                          <a:srgbClr val="DDDDDD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돋움" charset="0"/>
                          <a:cs typeface="돋움" charset="0"/>
                        </a:rPr>
                        <a:t>54.70%</a:t>
                      </a:r>
                      <a:endParaRPr kumimoji="1" lang="en-US" altLang="ko-KR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charset="0"/>
                        <a:cs typeface="굴림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DDDDDD">
                            <a:alpha val="50000"/>
                          </a:srgbClr>
                        </a:gs>
                        <a:gs pos="100000">
                          <a:srgbClr val="DDDDDD">
                            <a:alpha val="50000"/>
                          </a:srgbClr>
                        </a:gs>
                      </a:gsLst>
                      <a:lin ang="5400000" scaled="1"/>
                    </a:gradFill>
                  </a:tcPr>
                </a:tc>
              </a:tr>
            </a:tbl>
          </a:graphicData>
        </a:graphic>
      </p:graphicFrame>
      <p:sp>
        <p:nvSpPr>
          <p:cNvPr id="8709" name="Text Box 517"/>
          <p:cNvSpPr txBox="1">
            <a:spLocks noChangeArrowheads="1"/>
          </p:cNvSpPr>
          <p:nvPr/>
        </p:nvSpPr>
        <p:spPr bwMode="auto">
          <a:xfrm>
            <a:off x="5291138" y="2420938"/>
            <a:ext cx="3744912" cy="311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charset="0"/>
              <a:buChar char="§"/>
            </a:pPr>
            <a:r>
              <a:rPr lang="en-US" altLang="ko-KR" sz="1400" b="1">
                <a:latin typeface="Arial" charset="0"/>
              </a:rPr>
              <a:t> Reject the null hypothesis</a:t>
            </a:r>
          </a:p>
          <a:p>
            <a:pPr>
              <a:spcBef>
                <a:spcPct val="50000"/>
              </a:spcBef>
              <a:buFont typeface="Wingdings" charset="0"/>
              <a:buNone/>
            </a:pPr>
            <a:r>
              <a:rPr lang="en-US" altLang="ko-KR" sz="1400">
                <a:latin typeface="Arial" charset="0"/>
              </a:rPr>
              <a:t>   - Strong fit: R</a:t>
            </a:r>
            <a:r>
              <a:rPr lang="en-US" altLang="ko-KR" sz="1400" baseline="30000">
                <a:latin typeface="Arial" charset="0"/>
              </a:rPr>
              <a:t>2</a:t>
            </a:r>
            <a:r>
              <a:rPr lang="en-US" altLang="ko-KR" sz="1400">
                <a:latin typeface="Arial" charset="0"/>
              </a:rPr>
              <a:t> of 56.5% </a:t>
            </a:r>
          </a:p>
          <a:p>
            <a:pPr>
              <a:spcBef>
                <a:spcPct val="50000"/>
              </a:spcBef>
              <a:buFont typeface="Wingdings" charset="0"/>
              <a:buNone/>
            </a:pPr>
            <a:r>
              <a:rPr lang="en-US" altLang="ko-KR" sz="1400">
                <a:latin typeface="Arial" charset="0"/>
              </a:rPr>
              <a:t>      (R</a:t>
            </a:r>
            <a:r>
              <a:rPr lang="en-US" altLang="ko-KR" sz="1400" baseline="30000">
                <a:latin typeface="Arial" charset="0"/>
              </a:rPr>
              <a:t>2</a:t>
            </a:r>
            <a:r>
              <a:rPr lang="en-US" altLang="ko-KR" sz="1400">
                <a:latin typeface="Arial" charset="0"/>
              </a:rPr>
              <a:t>(adj) increased to 54.7%)</a:t>
            </a:r>
          </a:p>
          <a:p>
            <a:pPr>
              <a:spcBef>
                <a:spcPct val="50000"/>
              </a:spcBef>
              <a:buFont typeface="Wingdings" charset="0"/>
              <a:buNone/>
            </a:pPr>
            <a:r>
              <a:rPr lang="en-US" altLang="ko-KR" sz="1400">
                <a:latin typeface="Arial" charset="0"/>
              </a:rPr>
              <a:t>   - F-statistics significant: P&lt;0.05</a:t>
            </a:r>
          </a:p>
          <a:p>
            <a:pPr>
              <a:spcBef>
                <a:spcPct val="50000"/>
              </a:spcBef>
              <a:buFont typeface="Wingdings" charset="0"/>
              <a:buNone/>
            </a:pPr>
            <a:endParaRPr lang="en-US" altLang="ko-KR" sz="1400">
              <a:latin typeface="Arial" charset="0"/>
            </a:endParaRPr>
          </a:p>
          <a:p>
            <a:pPr>
              <a:lnSpc>
                <a:spcPct val="130000"/>
              </a:lnSpc>
              <a:spcBef>
                <a:spcPct val="50000"/>
              </a:spcBef>
              <a:buFont typeface="Wingdings" charset="0"/>
              <a:buChar char="§"/>
            </a:pPr>
            <a:r>
              <a:rPr lang="en-US" altLang="ko-KR" sz="1400" b="1">
                <a:latin typeface="Arial" charset="0"/>
              </a:rPr>
              <a:t> No sign of multicollinearity</a:t>
            </a:r>
          </a:p>
          <a:p>
            <a:pPr>
              <a:lnSpc>
                <a:spcPct val="130000"/>
              </a:lnSpc>
              <a:spcBef>
                <a:spcPct val="50000"/>
              </a:spcBef>
              <a:buFont typeface="Wingdings" charset="0"/>
              <a:buNone/>
            </a:pPr>
            <a:r>
              <a:rPr lang="en-US" altLang="ko-KR" sz="1400">
                <a:latin typeface="Arial" charset="0"/>
              </a:rPr>
              <a:t>   - Variance Inflation Factor (VIF) below 5</a:t>
            </a:r>
          </a:p>
          <a:p>
            <a:pPr>
              <a:lnSpc>
                <a:spcPct val="130000"/>
              </a:lnSpc>
              <a:spcBef>
                <a:spcPct val="50000"/>
              </a:spcBef>
              <a:buFont typeface="Wingdings" charset="0"/>
              <a:buNone/>
            </a:pPr>
            <a:endParaRPr lang="en-US" altLang="ko-KR" sz="1400">
              <a:latin typeface="Arial" charset="0"/>
            </a:endParaRPr>
          </a:p>
          <a:p>
            <a:pPr>
              <a:lnSpc>
                <a:spcPct val="130000"/>
              </a:lnSpc>
              <a:spcBef>
                <a:spcPct val="50000"/>
              </a:spcBef>
              <a:buFont typeface="Wingdings" charset="0"/>
              <a:buNone/>
            </a:pPr>
            <a:endParaRPr lang="en-US" altLang="ko-KR" sz="1400">
              <a:latin typeface="Arial" charset="0"/>
            </a:endParaRPr>
          </a:p>
        </p:txBody>
      </p:sp>
      <p:sp>
        <p:nvSpPr>
          <p:cNvPr id="8712" name="Oval 520"/>
          <p:cNvSpPr>
            <a:spLocks noChangeArrowheads="1"/>
          </p:cNvSpPr>
          <p:nvPr/>
        </p:nvSpPr>
        <p:spPr bwMode="auto">
          <a:xfrm>
            <a:off x="4327525" y="5411788"/>
            <a:ext cx="936625" cy="358775"/>
          </a:xfrm>
          <a:prstGeom prst="ellipse">
            <a:avLst/>
          </a:prstGeom>
          <a:noFill/>
          <a:ln w="28575">
            <a:solidFill>
              <a:srgbClr val="FF33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713" name="Oval 521"/>
          <p:cNvSpPr>
            <a:spLocks noChangeArrowheads="1"/>
          </p:cNvSpPr>
          <p:nvPr/>
        </p:nvSpPr>
        <p:spPr bwMode="auto">
          <a:xfrm>
            <a:off x="4356100" y="2779713"/>
            <a:ext cx="936625" cy="936625"/>
          </a:xfrm>
          <a:prstGeom prst="ellipse">
            <a:avLst/>
          </a:prstGeom>
          <a:noFill/>
          <a:ln w="28575">
            <a:solidFill>
              <a:srgbClr val="FF33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714" name="Text Box 522"/>
          <p:cNvSpPr txBox="1">
            <a:spLocks noChangeArrowheads="1"/>
          </p:cNvSpPr>
          <p:nvPr/>
        </p:nvSpPr>
        <p:spPr bwMode="auto">
          <a:xfrm>
            <a:off x="71438" y="109538"/>
            <a:ext cx="7092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b="1">
                <a:latin typeface="Arial" charset="0"/>
              </a:rPr>
              <a:t>Regression Results (with 2 variables)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Regression Results (2 variables)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38102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1326</TotalTime>
  <Words>806</Words>
  <Application>Microsoft Office PowerPoint</Application>
  <PresentationFormat>On-screen Show (4:3)</PresentationFormat>
  <Paragraphs>218</Paragraphs>
  <Slides>22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Office Theme</vt:lpstr>
      <vt:lpstr>Graph</vt:lpstr>
      <vt:lpstr>Slide 1</vt:lpstr>
      <vt:lpstr>Goal</vt:lpstr>
      <vt:lpstr>Agenda</vt:lpstr>
      <vt:lpstr>Data Collection</vt:lpstr>
      <vt:lpstr>Regression</vt:lpstr>
      <vt:lpstr>Model Formulation</vt:lpstr>
      <vt:lpstr>Scatterplots</vt:lpstr>
      <vt:lpstr>Regression Results</vt:lpstr>
      <vt:lpstr>Regression Results (2 variables)</vt:lpstr>
      <vt:lpstr>Regressions Assumptions</vt:lpstr>
      <vt:lpstr>Crystal Ball</vt:lpstr>
      <vt:lpstr>Formulation</vt:lpstr>
      <vt:lpstr>Crystal Ball Model</vt:lpstr>
      <vt:lpstr>Crystal Ball Assumption - 1</vt:lpstr>
      <vt:lpstr>Crystal Ball Assumption - 2</vt:lpstr>
      <vt:lpstr>Crystal Ball Model</vt:lpstr>
      <vt:lpstr>Correlation between two distributions</vt:lpstr>
      <vt:lpstr>Forecast</vt:lpstr>
      <vt:lpstr>Probability of success</vt:lpstr>
      <vt:lpstr>Conclusion</vt:lpstr>
      <vt:lpstr>Conclusion</vt:lpstr>
      <vt:lpstr>Thanks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</dc:creator>
  <cp:lastModifiedBy>Marehiko</cp:lastModifiedBy>
  <cp:revision>36</cp:revision>
  <dcterms:created xsi:type="dcterms:W3CDTF">2011-04-30T18:03:18Z</dcterms:created>
  <dcterms:modified xsi:type="dcterms:W3CDTF">2011-05-02T14:23:12Z</dcterms:modified>
</cp:coreProperties>
</file>