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59" r:id="rId6"/>
    <p:sldId id="269" r:id="rId7"/>
    <p:sldId id="268" r:id="rId8"/>
    <p:sldId id="270" r:id="rId9"/>
    <p:sldId id="267" r:id="rId10"/>
    <p:sldId id="265" r:id="rId11"/>
    <p:sldId id="262" r:id="rId12"/>
    <p:sldId id="261" r:id="rId13"/>
    <p:sldId id="263" r:id="rId14"/>
    <p:sldId id="274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8" autoAdjust="0"/>
  </p:normalViewPr>
  <p:slideViewPr>
    <p:cSldViewPr snapToGrid="0" snapToObjects="1">
      <p:cViewPr>
        <p:scale>
          <a:sx n="75" d="100"/>
          <a:sy n="75" d="100"/>
        </p:scale>
        <p:origin x="-930" y="-72"/>
      </p:cViewPr>
      <p:guideLst>
        <p:guide orient="horz" pos="7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pPr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Ski Vacation</a:t>
            </a:r>
            <a:br>
              <a:rPr lang="en-US" dirty="0" smtClean="0"/>
            </a:br>
            <a:r>
              <a:rPr lang="en-US" dirty="0" smtClean="0"/>
              <a:t>Decision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3139888"/>
          </a:xfrm>
        </p:spPr>
        <p:txBody>
          <a:bodyPr>
            <a:normAutofit/>
          </a:bodyPr>
          <a:lstStyle/>
          <a:p>
            <a:r>
              <a:rPr lang="en-US" dirty="0" smtClean="0"/>
              <a:t>5.9.2011</a:t>
            </a:r>
          </a:p>
          <a:p>
            <a:r>
              <a:rPr lang="en-US" dirty="0" smtClean="0"/>
              <a:t>By:  Kyle Ashley, Greg </a:t>
            </a:r>
            <a:r>
              <a:rPr lang="en-US" dirty="0" err="1" smtClean="0"/>
              <a:t>McSweeney</a:t>
            </a:r>
            <a:r>
              <a:rPr lang="en-US" dirty="0" smtClean="0"/>
              <a:t>,</a:t>
            </a:r>
          </a:p>
          <a:p>
            <a:r>
              <a:rPr lang="en-US" dirty="0" smtClean="0"/>
              <a:t>Owen Wichiencharoen, and Scott </a:t>
            </a:r>
            <a:r>
              <a:rPr lang="en-US" dirty="0" err="1" smtClean="0"/>
              <a:t>Yocum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62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6249"/>
            <a:ext cx="8042276" cy="1336956"/>
          </a:xfrm>
        </p:spPr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422307"/>
            <a:ext cx="5789861" cy="5003799"/>
          </a:xfrm>
        </p:spPr>
        <p:txBody>
          <a:bodyPr>
            <a:noAutofit/>
          </a:bodyPr>
          <a:lstStyle/>
          <a:p>
            <a:r>
              <a:rPr lang="en-US" sz="1800" dirty="0" smtClean="0"/>
              <a:t>Each friend is of equal importance</a:t>
            </a:r>
          </a:p>
          <a:p>
            <a:r>
              <a:rPr lang="en-US" sz="1800" dirty="0" smtClean="0"/>
              <a:t>If the distance between the city and the resort is &lt;300 miles, that person will drive and not fly</a:t>
            </a:r>
          </a:p>
          <a:p>
            <a:r>
              <a:rPr lang="en-US" sz="1800" dirty="0" smtClean="0"/>
              <a:t>Local ground transportation to/from their hometown airport is $100 for people that fly</a:t>
            </a:r>
          </a:p>
          <a:p>
            <a:r>
              <a:rPr lang="en-US" sz="1800" dirty="0" smtClean="0"/>
              <a:t>Cars get 25 miles per gallon and gas is $4 per gallon for people that drive</a:t>
            </a:r>
          </a:p>
          <a:p>
            <a:r>
              <a:rPr lang="en-US" sz="1800" dirty="0" smtClean="0"/>
              <a:t>Skiing Quality is made up of three factors: annual snow, skiable acres, and quality of nearby mountains</a:t>
            </a:r>
          </a:p>
          <a:p>
            <a:r>
              <a:rPr lang="en-US" sz="1800" dirty="0" smtClean="0"/>
              <a:t>Skiing difficulty is made up of two factors: % advanced trails and vertical rise</a:t>
            </a:r>
            <a:endParaRPr lang="en-US" sz="1800" dirty="0"/>
          </a:p>
        </p:txBody>
      </p:sp>
      <p:pic>
        <p:nvPicPr>
          <p:cNvPr id="7" name="Picture 6" descr="ski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61" t="3704" r="20695" b="37407"/>
          <a:stretch/>
        </p:blipFill>
        <p:spPr>
          <a:xfrm>
            <a:off x="6072436" y="1498600"/>
            <a:ext cx="2747714" cy="379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82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Solver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85926"/>
            <a:ext cx="8042276" cy="4343400"/>
          </a:xfrm>
        </p:spPr>
        <p:txBody>
          <a:bodyPr/>
          <a:lstStyle/>
          <a:p>
            <a:r>
              <a:rPr lang="en-US" dirty="0" smtClean="0"/>
              <a:t>Minimize:  Total Unhappiness Factor  (variance from personal preferences)</a:t>
            </a:r>
          </a:p>
          <a:p>
            <a:r>
              <a:rPr lang="en-US" dirty="0" smtClean="0"/>
              <a:t>Subject to constraints:</a:t>
            </a:r>
          </a:p>
          <a:p>
            <a:pPr lvl="1"/>
            <a:r>
              <a:rPr lang="en-US" dirty="0" smtClean="0"/>
              <a:t>The solver can only choose one ski resort.</a:t>
            </a:r>
          </a:p>
          <a:p>
            <a:pPr lvl="1"/>
            <a:r>
              <a:rPr lang="en-US" dirty="0" smtClean="0"/>
              <a:t>The maximum budget constraint for each individual cannot be exceeded.</a:t>
            </a:r>
            <a:endParaRPr lang="en-US" dirty="0"/>
          </a:p>
          <a:p>
            <a:r>
              <a:rPr lang="en-US" dirty="0" smtClean="0"/>
              <a:t>Solving method:  Evolutionary</a:t>
            </a:r>
          </a:p>
        </p:txBody>
      </p:sp>
    </p:spTree>
    <p:extLst>
      <p:ext uri="{BB962C8B-B14F-4D97-AF65-F5344CB8AC3E}">
        <p14:creationId xmlns:p14="http://schemas.microsoft.com/office/powerpoint/2010/main" xmlns="" val="318405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Model Flow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885" y="1597110"/>
            <a:ext cx="4681536" cy="3536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5649571" y="3714750"/>
            <a:ext cx="2457450" cy="819150"/>
          </a:xfrm>
          <a:prstGeom prst="wedgeRectCallout">
            <a:avLst>
              <a:gd name="adj1" fmla="val -76259"/>
              <a:gd name="adj2" fmla="val 947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Based on the resort chosen, the model pulls in the relevant mountain and resort information (from the input sections).</a:t>
            </a:r>
            <a:endParaRPr lang="en-US" sz="1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999" y="5122658"/>
            <a:ext cx="4086225" cy="452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861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Solver Result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6725" y="2052637"/>
            <a:ext cx="4588440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156" y="2424112"/>
            <a:ext cx="3950794" cy="333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676275" y="1724025"/>
            <a:ext cx="3352800" cy="414337"/>
          </a:xfrm>
          <a:prstGeom prst="wedgeRectCallout">
            <a:avLst>
              <a:gd name="adj1" fmla="val 49905"/>
              <a:gd name="adj2" fmla="val 13152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Based on the Index number of the hotel chosen, all other info is pulled into solver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65226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8" y="326651"/>
            <a:ext cx="8042276" cy="1063999"/>
          </a:xfrm>
        </p:spPr>
        <p:txBody>
          <a:bodyPr/>
          <a:lstStyle/>
          <a:p>
            <a:r>
              <a:rPr lang="en-US" dirty="0" smtClean="0"/>
              <a:t>Solver Result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2085974" y="6084886"/>
            <a:ext cx="4181476" cy="525464"/>
          </a:xfrm>
          <a:prstGeom prst="wedgeRectCallout">
            <a:avLst>
              <a:gd name="adj1" fmla="val -41690"/>
              <a:gd name="adj2" fmla="val -1267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Objective Function Minimizes the Variance between the characteristics of the hotel chosen and the personal preferences</a:t>
            </a:r>
            <a:endParaRPr lang="en-US" sz="1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228" y="1581150"/>
            <a:ext cx="8590036" cy="416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7820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93301"/>
            <a:ext cx="8042276" cy="1336956"/>
          </a:xfrm>
        </p:spPr>
        <p:txBody>
          <a:bodyPr/>
          <a:lstStyle/>
          <a:p>
            <a:r>
              <a:rPr lang="en-US" dirty="0" smtClean="0"/>
              <a:t>Recommendations</a:t>
            </a:r>
            <a:br>
              <a:rPr lang="en-US" dirty="0" smtClean="0"/>
            </a:br>
            <a:r>
              <a:rPr lang="en-US" dirty="0" smtClean="0"/>
              <a:t>for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Develop a script to crawl target websites (such as </a:t>
            </a:r>
            <a:r>
              <a:rPr lang="en-US" sz="1800" dirty="0" err="1" smtClean="0"/>
              <a:t>Orbitz</a:t>
            </a:r>
            <a:r>
              <a:rPr lang="en-US" sz="1800" dirty="0" smtClean="0"/>
              <a:t>, Expedia, and Ski Resort websites) and pull the relevant input data into the model.  This will reduce man-hours required to set up.</a:t>
            </a:r>
          </a:p>
          <a:p>
            <a:r>
              <a:rPr lang="en-US" sz="1800" dirty="0" smtClean="0"/>
              <a:t>Utilize Crystal Ball randomizer to simulate unpredictable variables such as weather condition.  Allow solver to select the next-best alternative in the event of extreme weather condition and recalculate the expected costs.</a:t>
            </a:r>
          </a:p>
          <a:p>
            <a:r>
              <a:rPr lang="en-US" sz="1800" dirty="0" smtClean="0"/>
              <a:t>Adapt the model to make it more useful and more applicable to other decision problems in life (such as business warehouse location selection, etc.).</a:t>
            </a:r>
          </a:p>
          <a:p>
            <a:r>
              <a:rPr lang="en-US" sz="1800" dirty="0" smtClean="0"/>
              <a:t>Expand on the menu of personal preferences by building out comprehensive personality profiles for each individual.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5017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0901"/>
            <a:ext cx="8042276" cy="1336956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7170" name="Picture 2" descr="C:\Users\Greg's Computer\Downloads\Juran Skiing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81162"/>
            <a:ext cx="365760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362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The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Eight friends (winter sports enthusiasts) are trying to agree on a destination for their 2012 </a:t>
            </a:r>
            <a:r>
              <a:rPr lang="en-US" sz="1800" dirty="0"/>
              <a:t>w</a:t>
            </a:r>
            <a:r>
              <a:rPr lang="en-US" sz="1800" dirty="0" smtClean="0"/>
              <a:t>inter vacation.</a:t>
            </a:r>
          </a:p>
          <a:p>
            <a:r>
              <a:rPr lang="en-US" sz="1800" dirty="0" smtClean="0"/>
              <a:t>The debate is endless.  Each person is lobbying for his or her preferred location.  An agreement needs to be reached.</a:t>
            </a:r>
          </a:p>
          <a:p>
            <a:r>
              <a:rPr lang="en-US" sz="1800" dirty="0" smtClean="0"/>
              <a:t>An objective and robust decision model is needed in order to achieve the optimal conclusion on where to go and also which resort to stay at.</a:t>
            </a:r>
          </a:p>
        </p:txBody>
      </p:sp>
    </p:spTree>
    <p:extLst>
      <p:ext uri="{BB962C8B-B14F-4D97-AF65-F5344CB8AC3E}">
        <p14:creationId xmlns:p14="http://schemas.microsoft.com/office/powerpoint/2010/main" xmlns="" val="290400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The Objective</a:t>
            </a:r>
            <a:endParaRPr lang="en-US" dirty="0"/>
          </a:p>
        </p:txBody>
      </p:sp>
      <p:pic>
        <p:nvPicPr>
          <p:cNvPr id="6" name="Content Placeholder 5" descr="ski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982" r="21982"/>
          <a:stretch>
            <a:fillRect/>
          </a:stretch>
        </p:blipFill>
        <p:spPr>
          <a:xfrm>
            <a:off x="5499100" y="1600200"/>
            <a:ext cx="3092450" cy="4140200"/>
          </a:xfrm>
        </p:spPr>
      </p:pic>
      <p:sp>
        <p:nvSpPr>
          <p:cNvPr id="8" name="Rectangle 7"/>
          <p:cNvSpPr/>
          <p:nvPr/>
        </p:nvSpPr>
        <p:spPr>
          <a:xfrm>
            <a:off x="549275" y="1600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select the location and the resort that minimizes total variance from the group’s personal preferences and subject to each individual’s budget constraint.</a:t>
            </a:r>
          </a:p>
        </p:txBody>
      </p:sp>
    </p:spTree>
    <p:extLst>
      <p:ext uri="{BB962C8B-B14F-4D97-AF65-F5344CB8AC3E}">
        <p14:creationId xmlns:p14="http://schemas.microsoft.com/office/powerpoint/2010/main" xmlns="" val="24658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i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45" y="1649324"/>
            <a:ext cx="3105260" cy="2148840"/>
          </a:xfrm>
          <a:prstGeom prst="rect">
            <a:avLst/>
          </a:prstGeom>
        </p:spPr>
      </p:pic>
      <p:pic>
        <p:nvPicPr>
          <p:cNvPr id="5" name="Picture 4" descr="ski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9576" y="3886200"/>
            <a:ext cx="3189140" cy="2125574"/>
          </a:xfrm>
          <a:prstGeom prst="rect">
            <a:avLst/>
          </a:prstGeom>
        </p:spPr>
      </p:pic>
      <p:pic>
        <p:nvPicPr>
          <p:cNvPr id="6" name="Picture 5" descr="ski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47" y="3886200"/>
            <a:ext cx="2834099" cy="2125574"/>
          </a:xfrm>
          <a:prstGeom prst="rect">
            <a:avLst/>
          </a:prstGeom>
        </p:spPr>
      </p:pic>
      <p:pic>
        <p:nvPicPr>
          <p:cNvPr id="7" name="Picture 6" descr="ski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2705" y="1649324"/>
            <a:ext cx="2865120" cy="2148840"/>
          </a:xfrm>
          <a:prstGeom prst="rect">
            <a:avLst/>
          </a:prstGeom>
        </p:spPr>
      </p:pic>
      <p:pic>
        <p:nvPicPr>
          <p:cNvPr id="8" name="Picture 7" descr="ski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2871" y="1649324"/>
            <a:ext cx="2812345" cy="2148840"/>
          </a:xfrm>
          <a:prstGeom prst="rect">
            <a:avLst/>
          </a:prstGeom>
        </p:spPr>
      </p:pic>
      <p:pic>
        <p:nvPicPr>
          <p:cNvPr id="9" name="Picture 8" descr="ski1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7011" y="3886200"/>
            <a:ext cx="2834098" cy="212557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50426"/>
            <a:ext cx="8042276" cy="1336956"/>
          </a:xfrm>
        </p:spPr>
        <p:txBody>
          <a:bodyPr/>
          <a:lstStyle/>
          <a:p>
            <a:r>
              <a:rPr lang="en-US" dirty="0" smtClean="0"/>
              <a:t>So Many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9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9300" y="1600201"/>
            <a:ext cx="5365751" cy="3895086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Resort data (quality, difficulty, nightlife)</a:t>
            </a:r>
          </a:p>
          <a:p>
            <a:pPr lvl="1"/>
            <a:r>
              <a:rPr lang="en-US" dirty="0" smtClean="0"/>
              <a:t>Hotel data (quality, convenience)</a:t>
            </a:r>
          </a:p>
          <a:p>
            <a:pPr lvl="1"/>
            <a:r>
              <a:rPr lang="en-US" dirty="0" smtClean="0"/>
              <a:t>Costs of flights to and from each location</a:t>
            </a:r>
          </a:p>
          <a:p>
            <a:pPr lvl="1"/>
            <a:r>
              <a:rPr lang="en-US" dirty="0" smtClean="0"/>
              <a:t>Costs of rental cars and local ground transportation</a:t>
            </a:r>
          </a:p>
          <a:p>
            <a:pPr lvl="1"/>
            <a:r>
              <a:rPr lang="en-US" dirty="0" smtClean="0"/>
              <a:t>Each person’s personal preferences</a:t>
            </a:r>
          </a:p>
          <a:p>
            <a:pPr lvl="1"/>
            <a:r>
              <a:rPr lang="en-US" dirty="0" smtClean="0"/>
              <a:t>Costs of lift tickets and rental gear</a:t>
            </a:r>
          </a:p>
          <a:p>
            <a:pPr lvl="1"/>
            <a:r>
              <a:rPr lang="en-US" dirty="0" smtClean="0"/>
              <a:t>Cost of food</a:t>
            </a:r>
          </a:p>
        </p:txBody>
      </p:sp>
      <p:pic>
        <p:nvPicPr>
          <p:cNvPr id="6" name="Picture 5" descr="ski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731" r="25121"/>
          <a:stretch/>
        </p:blipFill>
        <p:spPr>
          <a:xfrm>
            <a:off x="397198" y="1600200"/>
            <a:ext cx="2854001" cy="386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99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0426"/>
            <a:ext cx="8042276" cy="1336956"/>
          </a:xfrm>
        </p:spPr>
        <p:txBody>
          <a:bodyPr/>
          <a:lstStyle/>
          <a:p>
            <a:r>
              <a:rPr lang="en-US" dirty="0" smtClean="0"/>
              <a:t>Inputs – Ski Resort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0" y="2328231"/>
            <a:ext cx="8848726" cy="302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274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0426"/>
            <a:ext cx="8042276" cy="1336956"/>
          </a:xfrm>
        </p:spPr>
        <p:txBody>
          <a:bodyPr/>
          <a:lstStyle/>
          <a:p>
            <a:r>
              <a:rPr lang="en-US" dirty="0" smtClean="0"/>
              <a:t>Inputs – Hotel Data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695" y="1438273"/>
            <a:ext cx="8203531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ular Callout 7"/>
          <p:cNvSpPr/>
          <p:nvPr/>
        </p:nvSpPr>
        <p:spPr>
          <a:xfrm>
            <a:off x="6686550" y="2990849"/>
            <a:ext cx="1352550" cy="371475"/>
          </a:xfrm>
          <a:prstGeom prst="wedgeRectCallout">
            <a:avLst>
              <a:gd name="adj1" fmla="val -32101"/>
              <a:gd name="adj2" fmla="val 1548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Average of reviewer score and stars</a:t>
            </a:r>
            <a:endParaRPr lang="en-US" sz="1000" dirty="0"/>
          </a:p>
        </p:txBody>
      </p:sp>
      <p:sp>
        <p:nvSpPr>
          <p:cNvPr id="9" name="Rectangular Callout 8"/>
          <p:cNvSpPr/>
          <p:nvPr/>
        </p:nvSpPr>
        <p:spPr>
          <a:xfrm>
            <a:off x="6610350" y="4044154"/>
            <a:ext cx="1757362" cy="755523"/>
          </a:xfrm>
          <a:prstGeom prst="wedgeRectCallout">
            <a:avLst>
              <a:gd name="adj1" fmla="val 40879"/>
              <a:gd name="adj2" fmla="val 11170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1 point w/ in shuttle range</a:t>
            </a:r>
          </a:p>
          <a:p>
            <a:pPr algn="ctr"/>
            <a:r>
              <a:rPr lang="en-US" sz="1000" dirty="0" smtClean="0"/>
              <a:t>1 point w/ in walking range</a:t>
            </a:r>
          </a:p>
          <a:p>
            <a:pPr algn="ctr"/>
            <a:r>
              <a:rPr lang="en-US" sz="1000" dirty="0" smtClean="0"/>
              <a:t>Up to 3 points based on proximity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0994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9951"/>
            <a:ext cx="8042276" cy="1336956"/>
          </a:xfrm>
        </p:spPr>
        <p:txBody>
          <a:bodyPr/>
          <a:lstStyle/>
          <a:p>
            <a:r>
              <a:rPr lang="en-US" dirty="0" smtClean="0"/>
              <a:t>Inputs – Flights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275" y="1695451"/>
            <a:ext cx="7950569" cy="363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4524559" y="1952625"/>
            <a:ext cx="2505076" cy="1143000"/>
          </a:xfrm>
          <a:prstGeom prst="wedgeRectCallout">
            <a:avLst>
              <a:gd name="adj1" fmla="val -35026"/>
              <a:gd name="adj2" fmla="val 866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If city is &gt;300mi from resort, it pulls flight costs + $100 for ground transport/parking.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If city is &lt;300mi from resort, it calculates the cost of gas for driving.</a:t>
            </a:r>
          </a:p>
          <a:p>
            <a:pPr algn="ctr"/>
            <a:r>
              <a:rPr lang="en-US" sz="1000" dirty="0" smtClean="0"/>
              <a:t>(Indicated in yellow cells)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42915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12" y="326651"/>
            <a:ext cx="8220076" cy="1054474"/>
          </a:xfrm>
        </p:spPr>
        <p:txBody>
          <a:bodyPr/>
          <a:lstStyle/>
          <a:p>
            <a:r>
              <a:rPr lang="en-US" dirty="0" smtClean="0"/>
              <a:t>Inputs – Personal 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All green cells are the inputs from individuals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2439377"/>
            <a:ext cx="8832750" cy="142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04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248</TotalTime>
  <Words>572</Words>
  <Application>Microsoft Office PowerPoint</Application>
  <PresentationFormat>On-screen Show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Ski Vacation Decision Model</vt:lpstr>
      <vt:lpstr>The Situation</vt:lpstr>
      <vt:lpstr>The Objective</vt:lpstr>
      <vt:lpstr>So Many Choices</vt:lpstr>
      <vt:lpstr>Inputs</vt:lpstr>
      <vt:lpstr>Inputs – Ski Resort Data</vt:lpstr>
      <vt:lpstr>Inputs – Hotel Data</vt:lpstr>
      <vt:lpstr>Inputs – Flights</vt:lpstr>
      <vt:lpstr>Inputs – Personal Preferences</vt:lpstr>
      <vt:lpstr>Assumptions</vt:lpstr>
      <vt:lpstr>Solver Setup</vt:lpstr>
      <vt:lpstr>Model Flow</vt:lpstr>
      <vt:lpstr>Solver Result</vt:lpstr>
      <vt:lpstr>Solver Result</vt:lpstr>
      <vt:lpstr>Recommendations for Next Step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 Vacation Decision Model</dc:title>
  <dc:creator>Oat Wichiencharoen</dc:creator>
  <cp:lastModifiedBy>Edward Scott Yocum</cp:lastModifiedBy>
  <cp:revision>50</cp:revision>
  <dcterms:created xsi:type="dcterms:W3CDTF">2011-05-04T22:11:06Z</dcterms:created>
  <dcterms:modified xsi:type="dcterms:W3CDTF">2011-05-10T17:34:20Z</dcterms:modified>
</cp:coreProperties>
</file>