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Override PartName="/docProps/core.xml" ContentType="application/vnd.openxmlformats-package.core-properties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Default Extension="pdf" ContentType="application/pdf"/>
  <Default Extension="gif" ContentType="image/gif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02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1" r:id="rId6"/>
    <p:sldId id="270" r:id="rId7"/>
    <p:sldId id="265" r:id="rId8"/>
    <p:sldId id="264" r:id="rId9"/>
    <p:sldId id="269" r:id="rId10"/>
    <p:sldId id="267" r:id="rId11"/>
    <p:sldId id="268" r:id="rId12"/>
    <p:sldId id="271" r:id="rId13"/>
    <p:sldId id="272" r:id="rId14"/>
    <p:sldId id="273" r:id="rId15"/>
    <p:sldId id="274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viewProps" Target="viewProps.xml"/><Relationship Id="rId4" Type="http://schemas.openxmlformats.org/officeDocument/2006/relationships/slide" Target="slides/slide3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C2CAD2-CBF8-8E43-B34A-0EC5525C8EF7}" type="datetimeFigureOut">
              <a:rPr lang="en-US" smtClean="0"/>
              <a:pPr/>
              <a:t>5/7/11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9771B7-EDBC-2648-94B4-1A8CACF8F5C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9771B7-EDBC-2648-94B4-1A8CACF8F5C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93DC776E-73E6-1B46-8592-895A7ACA23CC}" type="datetimeFigureOut">
              <a:rPr lang="en-US" smtClean="0"/>
              <a:pPr/>
              <a:t>5/7/11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C776E-73E6-1B46-8592-895A7ACA23CC}" type="datetimeFigureOut">
              <a:rPr lang="en-US" smtClean="0"/>
              <a:pPr/>
              <a:t>5/7/11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51E32-3967-A540-BD6B-B89495D4F7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93DC776E-73E6-1B46-8592-895A7ACA23CC}" type="datetimeFigureOut">
              <a:rPr lang="en-US" smtClean="0"/>
              <a:pPr/>
              <a:t>5/7/11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3E651E32-3967-A540-BD6B-B89495D4F7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C776E-73E6-1B46-8592-895A7ACA23CC}" type="datetimeFigureOut">
              <a:rPr lang="en-US" smtClean="0"/>
              <a:pPr/>
              <a:t>5/7/11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E651E32-3967-A540-BD6B-B89495D4F7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C776E-73E6-1B46-8592-895A7ACA23CC}" type="datetimeFigureOut">
              <a:rPr lang="en-US" smtClean="0"/>
              <a:pPr/>
              <a:t>5/7/11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E651E32-3967-A540-BD6B-B89495D4F7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3DC776E-73E6-1B46-8592-895A7ACA23CC}" type="datetimeFigureOut">
              <a:rPr lang="en-US" smtClean="0"/>
              <a:pPr/>
              <a:t>5/7/11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E651E32-3967-A540-BD6B-B89495D4F7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3DC776E-73E6-1B46-8592-895A7ACA23CC}" type="datetimeFigureOut">
              <a:rPr lang="en-US" smtClean="0"/>
              <a:pPr/>
              <a:t>5/7/11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E651E32-3967-A540-BD6B-B89495D4F7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C776E-73E6-1B46-8592-895A7ACA23CC}" type="datetimeFigureOut">
              <a:rPr lang="en-US" smtClean="0"/>
              <a:pPr/>
              <a:t>5/7/11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E651E32-3967-A540-BD6B-B89495D4F7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C776E-73E6-1B46-8592-895A7ACA23CC}" type="datetimeFigureOut">
              <a:rPr lang="en-US" smtClean="0"/>
              <a:pPr/>
              <a:t>5/7/11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E651E32-3967-A540-BD6B-B89495D4F7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C776E-73E6-1B46-8592-895A7ACA23CC}" type="datetimeFigureOut">
              <a:rPr lang="en-US" smtClean="0"/>
              <a:pPr/>
              <a:t>5/7/11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93DC776E-73E6-1B46-8592-895A7ACA23CC}" type="datetimeFigureOut">
              <a:rPr lang="en-US" smtClean="0"/>
              <a:pPr/>
              <a:t>5/7/11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3E651E32-3967-A540-BD6B-B89495D4F7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3DC776E-73E6-1B46-8592-895A7ACA23CC}" type="datetimeFigureOut">
              <a:rPr lang="en-US" smtClean="0"/>
              <a:pPr/>
              <a:t>5/7/11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E651E32-3967-A540-BD6B-B89495D4F72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image" Target="../media/image16.png"/><Relationship Id="rId4" Type="http://schemas.openxmlformats.org/officeDocument/2006/relationships/image" Target="../media/image14.pd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df"/><Relationship Id="rId3" Type="http://schemas.openxmlformats.org/officeDocument/2006/relationships/image" Target="../media/image13.png"/><Relationship Id="rId5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df"/><Relationship Id="rId3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df"/><Relationship Id="rId3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df"/><Relationship Id="rId3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df"/><Relationship Id="rId3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df"/><Relationship Id="rId3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df"/><Relationship Id="rId3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cap="none" dirty="0" smtClean="0">
                <a:latin typeface="Verdana"/>
                <a:cs typeface="Verdana"/>
              </a:rPr>
              <a:t>Finding Home</a:t>
            </a:r>
            <a:endParaRPr lang="en-US" cap="none" dirty="0">
              <a:latin typeface="Verdana"/>
              <a:cs typeface="Verdan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>
                <a:latin typeface="Verdana"/>
                <a:cs typeface="Verdana"/>
              </a:rPr>
              <a:t>Morgan Goble </a:t>
            </a:r>
            <a:r>
              <a:rPr lang="en-US" sz="2000" dirty="0" err="1" smtClean="0">
                <a:latin typeface="Wingdings"/>
                <a:ea typeface="Wingdings"/>
                <a:cs typeface="Wingdings"/>
              </a:rPr>
              <a:t></a:t>
            </a:r>
            <a:r>
              <a:rPr lang="en-US" sz="2000" dirty="0" smtClean="0">
                <a:latin typeface="Verdana"/>
                <a:cs typeface="Verdana"/>
              </a:rPr>
              <a:t> Megan Moen </a:t>
            </a:r>
            <a:r>
              <a:rPr lang="en-US" sz="2000" dirty="0" err="1" smtClean="0">
                <a:latin typeface="Wingdings"/>
                <a:ea typeface="Wingdings"/>
                <a:cs typeface="Wingdings"/>
              </a:rPr>
              <a:t></a:t>
            </a:r>
            <a:r>
              <a:rPr lang="en-US" sz="2000" dirty="0" smtClean="0">
                <a:latin typeface="Verdana"/>
                <a:cs typeface="Verdana"/>
              </a:rPr>
              <a:t> Erica Rotstein</a:t>
            </a:r>
            <a:endParaRPr lang="en-US" sz="2000" dirty="0">
              <a:latin typeface="Verdana"/>
              <a:cs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62620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Formulation</a:t>
            </a:r>
            <a:r>
              <a:rPr lang="en-US" dirty="0" smtClean="0">
                <a:solidFill>
                  <a:srgbClr val="AAB0C8"/>
                </a:solidFill>
              </a:rPr>
              <a:t/>
            </a:r>
            <a:br>
              <a:rPr lang="en-US" dirty="0" smtClean="0">
                <a:solidFill>
                  <a:srgbClr val="AAB0C8"/>
                </a:solidFill>
              </a:rPr>
            </a:br>
            <a:r>
              <a:rPr lang="en-US" sz="2000" dirty="0" smtClean="0">
                <a:solidFill>
                  <a:srgbClr val="AAB0C8"/>
                </a:solidFill>
              </a:rPr>
              <a:t>Question #2: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What is your appropriate price range?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798140"/>
            <a:ext cx="8153400" cy="4495800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§"/>
            </a:pPr>
            <a:r>
              <a:rPr lang="en-US" sz="2400" dirty="0" smtClean="0"/>
              <a:t>Decision Variables</a:t>
            </a:r>
          </a:p>
          <a:p>
            <a:pPr lvl="1">
              <a:buNone/>
            </a:pPr>
            <a:r>
              <a:rPr lang="en-US" sz="2000" dirty="0" smtClean="0"/>
              <a:t>	</a:t>
            </a:r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How much should you pay in rent?</a:t>
            </a:r>
          </a:p>
          <a:p>
            <a:pPr>
              <a:buFont typeface="Wingdings" charset="2"/>
              <a:buChar char="§"/>
            </a:pPr>
            <a:r>
              <a:rPr lang="en-US" sz="2400" dirty="0" smtClean="0"/>
              <a:t>Objective Function</a:t>
            </a:r>
          </a:p>
          <a:p>
            <a:pPr lvl="1">
              <a:buNone/>
            </a:pPr>
            <a:r>
              <a:rPr lang="en-US" dirty="0" smtClean="0">
                <a:solidFill>
                  <a:srgbClr val="8B8B9D"/>
                </a:solidFill>
              </a:rPr>
              <a:t>	</a:t>
            </a:r>
            <a:r>
              <a:rPr lang="en-US" sz="2000" dirty="0" smtClean="0">
                <a:solidFill>
                  <a:srgbClr val="8B8B9D"/>
                </a:solidFill>
              </a:rPr>
              <a:t>Calculate the user’s expected annual income using Crystal Ball in order to determine suggested rent</a:t>
            </a:r>
            <a:endParaRPr lang="en-US" sz="2200" dirty="0" smtClean="0">
              <a:solidFill>
                <a:srgbClr val="8B8B9D"/>
              </a:solidFill>
            </a:endParaRPr>
          </a:p>
          <a:p>
            <a:pPr>
              <a:buFont typeface="Wingdings" charset="2"/>
              <a:buChar char="§"/>
            </a:pPr>
            <a:r>
              <a:rPr lang="en-US" sz="2400" dirty="0" smtClean="0"/>
              <a:t>Constraints</a:t>
            </a:r>
          </a:p>
          <a:p>
            <a:pPr lvl="1">
              <a:buNone/>
            </a:pPr>
            <a:r>
              <a:rPr lang="en-US" sz="2000" dirty="0" smtClean="0">
                <a:solidFill>
                  <a:srgbClr val="8B8B9D"/>
                </a:solidFill>
              </a:rPr>
              <a:t>	Let </a:t>
            </a:r>
            <a:r>
              <a:rPr lang="en-US" sz="2000" dirty="0" err="1" smtClean="0">
                <a:solidFill>
                  <a:srgbClr val="8B8B9D"/>
                </a:solidFill>
              </a:rPr>
              <a:t>x</a:t>
            </a:r>
            <a:r>
              <a:rPr lang="en-US" sz="2000" dirty="0" smtClean="0">
                <a:solidFill>
                  <a:srgbClr val="8B8B9D"/>
                </a:solidFill>
              </a:rPr>
              <a:t> = suggested rent = 30% of annual income  Suggested range = [</a:t>
            </a:r>
            <a:r>
              <a:rPr lang="en-US" sz="2000" dirty="0" err="1" smtClean="0">
                <a:solidFill>
                  <a:srgbClr val="8B8B9D"/>
                </a:solidFill>
              </a:rPr>
              <a:t>x</a:t>
            </a:r>
            <a:r>
              <a:rPr lang="en-US" sz="2000" dirty="0" smtClean="0">
                <a:solidFill>
                  <a:srgbClr val="8B8B9D"/>
                </a:solidFill>
              </a:rPr>
              <a:t>–1200, x+300]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62620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Crystal Ball Model</a:t>
            </a:r>
            <a:r>
              <a:rPr lang="en-US" dirty="0" smtClean="0">
                <a:solidFill>
                  <a:srgbClr val="AAB0C8"/>
                </a:solidFill>
              </a:rPr>
              <a:t/>
            </a:r>
            <a:br>
              <a:rPr lang="en-US" dirty="0" smtClean="0">
                <a:solidFill>
                  <a:srgbClr val="AAB0C8"/>
                </a:solidFill>
              </a:rPr>
            </a:br>
            <a:r>
              <a:rPr lang="en-US" sz="2000" dirty="0" smtClean="0">
                <a:solidFill>
                  <a:srgbClr val="AAB0C8"/>
                </a:solidFill>
              </a:rPr>
              <a:t>Question #2: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What is your appropriate price range?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Content Placeholder 4" descr="Crystal Ball.pdf"/>
          <p:cNvPicPr>
            <a:picLocks noGrp="1" noChangeAspect="1"/>
          </p:cNvPicPr>
          <p:nvPr>
            <p:ph sz="quarter"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3473" r="15525" b="59718"/>
              <a:stretch>
                <a:fillRect/>
              </a:stretch>
            </p:blipFill>
          </mc:Choice>
          <mc:Fallback>
            <p:blipFill>
              <a:blip r:embed="rId3"/>
              <a:srcRect l="3473" r="15525" b="59718"/>
              <a:stretch>
                <a:fillRect/>
              </a:stretch>
            </p:blipFill>
          </mc:Fallback>
        </mc:AlternateContent>
        <p:spPr>
          <a:xfrm>
            <a:off x="4170524" y="1103739"/>
            <a:ext cx="4595524" cy="2957507"/>
          </a:xfrm>
        </p:spPr>
      </p:pic>
      <p:pic>
        <p:nvPicPr>
          <p:cNvPr id="7" name="Picture 6" descr="Inputs 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rcRect t="5532" r="49477" b="74263"/>
              <a:stretch>
                <a:fillRect/>
              </a:stretch>
            </p:blipFill>
          </mc:Choice>
          <mc:Fallback>
            <p:blipFill>
              <a:blip r:embed="rId5"/>
              <a:srcRect t="5532" r="49477" b="74263"/>
              <a:stretch>
                <a:fillRect/>
              </a:stretch>
            </p:blipFill>
          </mc:Fallback>
        </mc:AlternateContent>
        <p:spPr>
          <a:xfrm>
            <a:off x="0" y="1616558"/>
            <a:ext cx="4483920" cy="1385621"/>
          </a:xfrm>
          <a:prstGeom prst="rect">
            <a:avLst/>
          </a:prstGeom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28344" y="3909064"/>
            <a:ext cx="5182110" cy="2781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62620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Formulation</a:t>
            </a:r>
            <a:r>
              <a:rPr lang="en-US" dirty="0" smtClean="0">
                <a:solidFill>
                  <a:srgbClr val="AAB0C8"/>
                </a:solidFill>
              </a:rPr>
              <a:t/>
            </a:r>
            <a:br>
              <a:rPr lang="en-US" dirty="0" smtClean="0">
                <a:solidFill>
                  <a:srgbClr val="AAB0C8"/>
                </a:solidFill>
              </a:rPr>
            </a:br>
            <a:r>
              <a:rPr lang="en-US" sz="2000" dirty="0" smtClean="0">
                <a:solidFill>
                  <a:srgbClr val="AAB0C8"/>
                </a:solidFill>
              </a:rPr>
              <a:t>Question #3: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Which listings should you look at?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798140"/>
            <a:ext cx="8153400" cy="4495800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§"/>
            </a:pPr>
            <a:r>
              <a:rPr lang="en-US" sz="2400" dirty="0" smtClean="0"/>
              <a:t>Decision Variables</a:t>
            </a:r>
          </a:p>
          <a:p>
            <a:pPr lvl="1">
              <a:buNone/>
            </a:pPr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	Identify three listings within each of the top three neighborhoods that best meet the user’s criteria</a:t>
            </a:r>
          </a:p>
          <a:p>
            <a:pPr>
              <a:buFont typeface="Wingdings" charset="2"/>
              <a:buChar char="§"/>
            </a:pPr>
            <a:r>
              <a:rPr lang="en-US" sz="2400" dirty="0" smtClean="0"/>
              <a:t>Objective Function</a:t>
            </a:r>
          </a:p>
          <a:p>
            <a:pPr lvl="1">
              <a:buNone/>
            </a:pPr>
            <a:r>
              <a:rPr lang="en-US" dirty="0" smtClean="0">
                <a:solidFill>
                  <a:srgbClr val="8B8B9D"/>
                </a:solidFill>
              </a:rPr>
              <a:t>	</a:t>
            </a:r>
            <a:r>
              <a:rPr lang="en-US" sz="2000" dirty="0" smtClean="0">
                <a:solidFill>
                  <a:srgbClr val="8B8B9D"/>
                </a:solidFill>
              </a:rPr>
              <a:t>Maximize compatibility along 8 dimensions and price </a:t>
            </a:r>
          </a:p>
          <a:p>
            <a:pPr>
              <a:buFont typeface="Wingdings" charset="2"/>
              <a:buChar char="§"/>
            </a:pPr>
            <a:r>
              <a:rPr lang="en-US" sz="2400" dirty="0" smtClean="0"/>
              <a:t>Constraints</a:t>
            </a:r>
          </a:p>
          <a:p>
            <a:pPr lvl="1">
              <a:buNone/>
            </a:pPr>
            <a:r>
              <a:rPr lang="en-US" sz="2000" dirty="0" smtClean="0">
                <a:solidFill>
                  <a:srgbClr val="8B8B9D"/>
                </a:solidFill>
              </a:rPr>
              <a:t>	Listings must be obtained from a broker, and optimal units are constrained to those included in the list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62620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Listing Dimensions</a:t>
            </a:r>
            <a:r>
              <a:rPr lang="en-US" dirty="0" smtClean="0">
                <a:solidFill>
                  <a:srgbClr val="AAB0C8"/>
                </a:solidFill>
              </a:rPr>
              <a:t/>
            </a:r>
            <a:br>
              <a:rPr lang="en-US" dirty="0" smtClean="0">
                <a:solidFill>
                  <a:srgbClr val="AAB0C8"/>
                </a:solidFill>
              </a:rPr>
            </a:br>
            <a:r>
              <a:rPr lang="en-US" sz="2000" dirty="0" smtClean="0">
                <a:solidFill>
                  <a:srgbClr val="AAB0C8"/>
                </a:solidFill>
              </a:rPr>
              <a:t>Question #3: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Which listings should you look at?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Content Placeholder 6" descr="Inputs 3.pdf"/>
          <p:cNvPicPr>
            <a:picLocks noGrp="1" noChangeAspect="1"/>
          </p:cNvPicPr>
          <p:nvPr>
            <p:ph sz="quarter"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2003" r="43282" b="60744"/>
              <a:stretch>
                <a:fillRect/>
              </a:stretch>
            </p:blipFill>
          </mc:Choice>
          <mc:Fallback>
            <p:blipFill>
              <a:blip r:embed="rId3"/>
              <a:srcRect l="2003" r="43282" b="60744"/>
              <a:stretch>
                <a:fillRect/>
              </a:stretch>
            </p:blipFill>
          </mc:Fallback>
        </mc:AlternateContent>
        <p:spPr>
          <a:xfrm>
            <a:off x="593818" y="1037755"/>
            <a:ext cx="5652944" cy="3134007"/>
          </a:xfrm>
        </p:spPr>
      </p:pic>
      <p:sp>
        <p:nvSpPr>
          <p:cNvPr id="17" name="Content Placeholder 4"/>
          <p:cNvSpPr txBox="1">
            <a:spLocks/>
          </p:cNvSpPr>
          <p:nvPr/>
        </p:nvSpPr>
        <p:spPr>
          <a:xfrm>
            <a:off x="695118" y="4005879"/>
            <a:ext cx="7988460" cy="290160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each listing, the model will:</a:t>
            </a:r>
          </a:p>
          <a:p>
            <a:pPr marL="514350" indent="-514350" defTabSz="914400">
              <a:spcBef>
                <a:spcPts val="700"/>
              </a:spcBef>
              <a:buClr>
                <a:schemeClr val="accent2"/>
              </a:buClr>
              <a:buSzPct val="60000"/>
              <a:buFont typeface="+mj-lt"/>
              <a:buAutoNum type="arabicPeriod"/>
            </a:pPr>
            <a:r>
              <a:rPr lang="en-US" dirty="0" smtClean="0"/>
              <a:t>Assign a score based on how well it meets each of the criteria</a:t>
            </a:r>
          </a:p>
          <a:p>
            <a:pPr marL="514350" indent="-514350" defTabSz="914400">
              <a:spcBef>
                <a:spcPts val="700"/>
              </a:spcBef>
              <a:buClr>
                <a:schemeClr val="accent2"/>
              </a:buClr>
              <a:buSzPct val="60000"/>
              <a:buFont typeface="+mj-lt"/>
              <a:buAutoNum type="arabicPeriod"/>
            </a:pPr>
            <a:r>
              <a:rPr lang="en-US" dirty="0" smtClean="0"/>
              <a:t>Assign a score based on whether or not the advertised rent falls within the model’s suggested range</a:t>
            </a:r>
          </a:p>
          <a:p>
            <a:pPr marL="514350" indent="-514350" defTabSz="914400">
              <a:spcBef>
                <a:spcPts val="700"/>
              </a:spcBef>
              <a:buClr>
                <a:schemeClr val="accent2"/>
              </a:buClr>
              <a:buSzPct val="60000"/>
              <a:buFont typeface="+mj-lt"/>
              <a:buAutoNum type="arabicPeriod"/>
            </a:pPr>
            <a:r>
              <a:rPr lang="en-US" dirty="0" smtClean="0"/>
              <a:t>Sum the listing’s total score across all 8 dimensions and price</a:t>
            </a:r>
          </a:p>
          <a:p>
            <a:pPr marL="514350" indent="-514350" defTabSz="914400">
              <a:spcBef>
                <a:spcPts val="700"/>
              </a:spcBef>
              <a:buClr>
                <a:schemeClr val="accent2"/>
              </a:buClr>
              <a:buSzPct val="60000"/>
              <a:buFont typeface="+mj-lt"/>
              <a:buAutoNum type="arabicPeriod"/>
            </a:pPr>
            <a:r>
              <a:rPr lang="en-US" dirty="0" smtClean="0"/>
              <a:t>The top three listings in each of the user’s top three neighborhoods are returned</a:t>
            </a:r>
          </a:p>
          <a:p>
            <a:pPr marL="514350" indent="-514350" defTabSz="914400">
              <a:spcBef>
                <a:spcPts val="700"/>
              </a:spcBef>
              <a:buClr>
                <a:schemeClr val="accent2"/>
              </a:buClr>
              <a:buSzPct val="60000"/>
              <a:buFont typeface="+mj-lt"/>
              <a:buAutoNum type="arabicPeriod"/>
            </a:pPr>
            <a:endParaRPr lang="en-US" dirty="0" smtClean="0"/>
          </a:p>
          <a:p>
            <a:pPr marL="514350" indent="-514350" defTabSz="914400">
              <a:spcBef>
                <a:spcPts val="700"/>
              </a:spcBef>
              <a:buClr>
                <a:schemeClr val="accent2"/>
              </a:buClr>
              <a:buSzPct val="60000"/>
              <a:buFont typeface="+mj-lt"/>
              <a:buAutoNum type="arabicPeriod"/>
            </a:pPr>
            <a:endParaRPr lang="en-US" sz="2824" dirty="0" smtClean="0"/>
          </a:p>
          <a:p>
            <a:pPr marL="514350" indent="-514350" defTabSz="914400">
              <a:spcBef>
                <a:spcPts val="700"/>
              </a:spcBef>
              <a:buClr>
                <a:schemeClr val="accent2"/>
              </a:buClr>
              <a:buSzPct val="60000"/>
              <a:buFont typeface="+mj-lt"/>
              <a:buAutoNum type="arabi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Output</a:t>
            </a:r>
            <a:endParaRPr lang="en-US" dirty="0"/>
          </a:p>
        </p:txBody>
      </p:sp>
      <p:pic>
        <p:nvPicPr>
          <p:cNvPr id="10" name="Picture 9" descr="Outpu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t="3333" b="39693"/>
              <a:stretch>
                <a:fillRect/>
              </a:stretch>
            </p:blipFill>
          </mc:Choice>
          <mc:Fallback>
            <p:blipFill>
              <a:blip r:embed="rId3"/>
              <a:srcRect t="3333" b="39693"/>
              <a:stretch>
                <a:fillRect/>
              </a:stretch>
            </p:blipFill>
          </mc:Fallback>
        </mc:AlternateContent>
        <p:spPr>
          <a:xfrm>
            <a:off x="-397607" y="1493776"/>
            <a:ext cx="9977289" cy="43924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Any Volunteers?</a:t>
            </a:r>
            <a:endParaRPr lang="en-US" dirty="0"/>
          </a:p>
        </p:txBody>
      </p:sp>
      <p:pic>
        <p:nvPicPr>
          <p:cNvPr id="5" name="Content Placeholder 4" descr="hershey-bar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2464" r="-2464"/>
          <a:stretch>
            <a:fillRect/>
          </a:stretch>
        </p:blipFill>
        <p:spPr>
          <a:xfrm>
            <a:off x="855864" y="1823846"/>
            <a:ext cx="7600798" cy="4191094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Problem: 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Moving Sucks…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831130"/>
            <a:ext cx="8153400" cy="4495800"/>
          </a:xfrm>
        </p:spPr>
        <p:txBody>
          <a:bodyPr/>
          <a:lstStyle/>
          <a:p>
            <a:r>
              <a:rPr lang="en-US" sz="2400" dirty="0" smtClean="0"/>
              <a:t>Where should I live?</a:t>
            </a:r>
          </a:p>
          <a:p>
            <a:r>
              <a:rPr lang="en-US" sz="2400" dirty="0" smtClean="0"/>
              <a:t>What can I realistically afford to pay?</a:t>
            </a:r>
          </a:p>
          <a:p>
            <a:r>
              <a:rPr lang="en-US" sz="2400" dirty="0" smtClean="0"/>
              <a:t>How do I sort through all of the listings?</a:t>
            </a:r>
          </a:p>
          <a:p>
            <a:r>
              <a:rPr lang="en-US" sz="2400" dirty="0" smtClean="0"/>
              <a:t>There are so many things to consider…</a:t>
            </a:r>
          </a:p>
          <a:p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Our objective: To find you not just an apartment, but a home.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781645"/>
            <a:ext cx="8153400" cy="4495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Describe yourself to us,</a:t>
            </a:r>
          </a:p>
          <a:p>
            <a:pPr>
              <a:buNone/>
            </a:pPr>
            <a:r>
              <a:rPr lang="en-US" sz="2800" dirty="0" smtClean="0"/>
              <a:t>	and we will answer the following </a:t>
            </a:r>
          </a:p>
          <a:p>
            <a:pPr>
              <a:buNone/>
            </a:pPr>
            <a:r>
              <a:rPr lang="en-US" sz="2800" dirty="0" smtClean="0"/>
              <a:t>		three critical questions:</a:t>
            </a:r>
          </a:p>
          <a:p>
            <a:pPr>
              <a:buNone/>
            </a:pP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Which neighborhoods best suit you?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What is your appropriate price range?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Given a set of listings from your broker, which apartments should you look at?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Neighborhoods1.gif"/>
          <p:cNvPicPr>
            <a:picLocks noGrp="1" noChangeAspect="1"/>
          </p:cNvPicPr>
          <p:nvPr>
            <p:ph sz="quarter" idx="4294967295"/>
          </p:nvPr>
        </p:nvPicPr>
        <p:blipFill>
          <a:blip r:embed="rId2"/>
          <a:srcRect l="-124589" r="-124589"/>
          <a:stretch>
            <a:fillRect/>
          </a:stretch>
        </p:blipFill>
        <p:spPr>
          <a:xfrm>
            <a:off x="-2399251" y="346075"/>
            <a:ext cx="10352088" cy="6138863"/>
          </a:xfrm>
        </p:spPr>
      </p:pic>
      <p:sp>
        <p:nvSpPr>
          <p:cNvPr id="9" name="TextBox 8"/>
          <p:cNvSpPr txBox="1"/>
          <p:nvPr/>
        </p:nvSpPr>
        <p:spPr>
          <a:xfrm>
            <a:off x="6484544" y="943860"/>
            <a:ext cx="25908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Scope: Manhattan</a:t>
            </a:r>
          </a:p>
          <a:p>
            <a:endParaRPr lang="en-US" sz="2400" dirty="0" smtClean="0"/>
          </a:p>
          <a:p>
            <a:r>
              <a:rPr lang="en-US" sz="2000" dirty="0" smtClean="0"/>
              <a:t>Divided the borough into 46 neighborhoods.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62620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Formulation</a:t>
            </a:r>
            <a:r>
              <a:rPr lang="en-US" dirty="0" smtClean="0">
                <a:solidFill>
                  <a:srgbClr val="AAB0C8"/>
                </a:solidFill>
              </a:rPr>
              <a:t/>
            </a:r>
            <a:br>
              <a:rPr lang="en-US" dirty="0" smtClean="0">
                <a:solidFill>
                  <a:srgbClr val="AAB0C8"/>
                </a:solidFill>
              </a:rPr>
            </a:br>
            <a:r>
              <a:rPr lang="en-US" sz="2000" dirty="0" smtClean="0">
                <a:solidFill>
                  <a:srgbClr val="AAB0C8"/>
                </a:solidFill>
              </a:rPr>
              <a:t>Question #1: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Which neighborhoods best suit you?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798140"/>
            <a:ext cx="8153400" cy="4495800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§"/>
            </a:pPr>
            <a:r>
              <a:rPr lang="en-US" sz="2595" dirty="0" smtClean="0"/>
              <a:t>Decision Variables</a:t>
            </a:r>
          </a:p>
          <a:p>
            <a:pPr lvl="1">
              <a:buNone/>
            </a:pPr>
            <a:r>
              <a:rPr lang="en-US" sz="2162" dirty="0" smtClean="0"/>
              <a:t>	</a:t>
            </a:r>
            <a:r>
              <a:rPr lang="en-US" sz="2162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Which three Manhattan neighborhoods best suit your lifestyle?</a:t>
            </a:r>
          </a:p>
          <a:p>
            <a:pPr>
              <a:buFont typeface="Wingdings" charset="2"/>
              <a:buChar char="§"/>
            </a:pPr>
            <a:r>
              <a:rPr lang="en-US" sz="2595" dirty="0" smtClean="0"/>
              <a:t>Objective Function</a:t>
            </a:r>
          </a:p>
          <a:p>
            <a:pPr lvl="1">
              <a:buNone/>
            </a:pPr>
            <a:r>
              <a:rPr lang="en-US" sz="2270" dirty="0" smtClean="0"/>
              <a:t>	</a:t>
            </a:r>
            <a:r>
              <a:rPr lang="en-US" sz="2162" dirty="0" smtClean="0">
                <a:solidFill>
                  <a:srgbClr val="8B8B9D"/>
                </a:solidFill>
              </a:rPr>
              <a:t>Simultaneously:</a:t>
            </a:r>
          </a:p>
          <a:p>
            <a:pPr lvl="2">
              <a:buFont typeface="Wingdings" charset="2"/>
              <a:buChar char="§"/>
            </a:pPr>
            <a:r>
              <a:rPr lang="en-US" sz="2162" dirty="0" smtClean="0">
                <a:solidFill>
                  <a:srgbClr val="8B8B9D"/>
                </a:solidFill>
              </a:rPr>
              <a:t>Maximize compatibility along 12 dimensions</a:t>
            </a:r>
          </a:p>
          <a:p>
            <a:pPr lvl="2">
              <a:buFont typeface="Wingdings" charset="2"/>
              <a:buChar char="§"/>
            </a:pPr>
            <a:r>
              <a:rPr lang="en-US" sz="2162" dirty="0" smtClean="0">
                <a:solidFill>
                  <a:srgbClr val="8B8B9D"/>
                </a:solidFill>
              </a:rPr>
              <a:t>Minimize commuting distances</a:t>
            </a:r>
          </a:p>
          <a:p>
            <a:pPr>
              <a:buFont typeface="Wingdings" charset="2"/>
              <a:buChar char="§"/>
            </a:pPr>
            <a:r>
              <a:rPr lang="en-US" sz="2811" dirty="0" smtClean="0"/>
              <a:t>Constraints</a:t>
            </a:r>
          </a:p>
          <a:p>
            <a:pPr lvl="1">
              <a:buNone/>
            </a:pPr>
            <a:r>
              <a:rPr lang="en-US" sz="2162" dirty="0" smtClean="0"/>
              <a:t>	</a:t>
            </a:r>
            <a:r>
              <a:rPr lang="en-US" sz="2162" dirty="0" smtClean="0">
                <a:solidFill>
                  <a:srgbClr val="8B8B9D"/>
                </a:solidFill>
              </a:rPr>
              <a:t>All dimensions are measured along a numerical scale.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62620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Neighborhood Dimensions</a:t>
            </a:r>
            <a:r>
              <a:rPr lang="en-US" dirty="0" smtClean="0">
                <a:solidFill>
                  <a:srgbClr val="AAB0C8"/>
                </a:solidFill>
              </a:rPr>
              <a:t/>
            </a:r>
            <a:br>
              <a:rPr lang="en-US" dirty="0" smtClean="0">
                <a:solidFill>
                  <a:srgbClr val="AAB0C8"/>
                </a:solidFill>
              </a:rPr>
            </a:br>
            <a:r>
              <a:rPr lang="en-US" sz="2000" dirty="0" smtClean="0">
                <a:solidFill>
                  <a:srgbClr val="AAB0C8"/>
                </a:solidFill>
              </a:rPr>
              <a:t>Question #1: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Which neighborhoods best suit you?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" name="Content Placeholder 9" descr="Inputs 1.pdf"/>
          <p:cNvPicPr>
            <a:picLocks noGrp="1" noChangeAspect="1"/>
          </p:cNvPicPr>
          <p:nvPr>
            <p:ph sz="quarter"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2147" t="5632" r="24987" b="28332"/>
              <a:stretch>
                <a:fillRect/>
              </a:stretch>
            </p:blipFill>
          </mc:Choice>
          <mc:Fallback>
            <p:blipFill>
              <a:blip r:embed="rId3"/>
              <a:srcRect l="2147" t="5632" r="24987" b="28332"/>
              <a:stretch>
                <a:fillRect/>
              </a:stretch>
            </p:blipFill>
          </mc:Fallback>
        </mc:AlternateContent>
        <p:spPr>
          <a:xfrm>
            <a:off x="178193" y="1534886"/>
            <a:ext cx="7336911" cy="5138004"/>
          </a:xfrm>
        </p:spPr>
      </p:pic>
      <p:sp>
        <p:nvSpPr>
          <p:cNvPr id="4" name="TextBox 3"/>
          <p:cNvSpPr txBox="1"/>
          <p:nvPr/>
        </p:nvSpPr>
        <p:spPr>
          <a:xfrm>
            <a:off x="7096033" y="2358691"/>
            <a:ext cx="203826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/>
              <a:t>Sample  drop-down lists</a:t>
            </a:r>
          </a:p>
          <a:p>
            <a:pPr algn="ctr"/>
            <a:endParaRPr lang="en-US" sz="1200" dirty="0" smtClean="0"/>
          </a:p>
          <a:p>
            <a:pPr algn="ctr"/>
            <a:r>
              <a:rPr lang="en-US" sz="1200" b="1" dirty="0" smtClean="0"/>
              <a:t>Supermarket</a:t>
            </a:r>
          </a:p>
          <a:p>
            <a:pPr algn="ctr"/>
            <a:r>
              <a:rPr lang="en-US" sz="1200" dirty="0" smtClean="0"/>
              <a:t>Whole Foods</a:t>
            </a:r>
          </a:p>
          <a:p>
            <a:pPr algn="ctr"/>
            <a:r>
              <a:rPr lang="en-US" sz="1200" dirty="0" smtClean="0"/>
              <a:t>Trader Joe’s</a:t>
            </a:r>
          </a:p>
          <a:p>
            <a:pPr algn="ctr"/>
            <a:r>
              <a:rPr lang="en-US" sz="1200" dirty="0" smtClean="0"/>
              <a:t>Food Emporium</a:t>
            </a:r>
          </a:p>
          <a:p>
            <a:pPr algn="ctr"/>
            <a:r>
              <a:rPr lang="en-US" sz="1200" dirty="0" smtClean="0"/>
              <a:t>Mom &amp; Pop/Bodega</a:t>
            </a:r>
          </a:p>
          <a:p>
            <a:pPr algn="ctr"/>
            <a:r>
              <a:rPr lang="en-US" sz="1200" dirty="0" smtClean="0"/>
              <a:t>Farmer’s Market</a:t>
            </a:r>
          </a:p>
          <a:p>
            <a:pPr algn="ctr"/>
            <a:endParaRPr lang="en-US" sz="1200" dirty="0" smtClean="0"/>
          </a:p>
          <a:p>
            <a:pPr algn="ctr"/>
            <a:r>
              <a:rPr lang="en-US" sz="1200" b="1" dirty="0" smtClean="0"/>
              <a:t>Style</a:t>
            </a:r>
            <a:endParaRPr lang="en-US" sz="1200" dirty="0" smtClean="0"/>
          </a:p>
          <a:p>
            <a:pPr algn="ctr"/>
            <a:r>
              <a:rPr lang="en-US" sz="1200" dirty="0" smtClean="0"/>
              <a:t>Hipster</a:t>
            </a:r>
          </a:p>
          <a:p>
            <a:pPr algn="ctr"/>
            <a:r>
              <a:rPr lang="en-US" sz="1200" dirty="0" smtClean="0"/>
              <a:t>NY Chic</a:t>
            </a:r>
          </a:p>
          <a:p>
            <a:pPr algn="ctr"/>
            <a:r>
              <a:rPr lang="en-US" sz="1200" dirty="0" smtClean="0"/>
              <a:t>Yuppie</a:t>
            </a:r>
          </a:p>
          <a:p>
            <a:pPr algn="ctr"/>
            <a:r>
              <a:rPr lang="en-US" sz="1200" dirty="0" smtClean="0"/>
              <a:t>Sporty/Outdoors</a:t>
            </a:r>
          </a:p>
          <a:p>
            <a:pPr algn="ctr"/>
            <a:r>
              <a:rPr lang="en-US" sz="1200" dirty="0" smtClean="0"/>
              <a:t>Do not identify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62620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Neighborhood Dimensions</a:t>
            </a:r>
            <a:r>
              <a:rPr lang="en-US" dirty="0" smtClean="0">
                <a:solidFill>
                  <a:srgbClr val="AAB0C8"/>
                </a:solidFill>
              </a:rPr>
              <a:t/>
            </a:r>
            <a:br>
              <a:rPr lang="en-US" dirty="0" smtClean="0">
                <a:solidFill>
                  <a:srgbClr val="AAB0C8"/>
                </a:solidFill>
              </a:rPr>
            </a:br>
            <a:r>
              <a:rPr lang="en-US" sz="2000" dirty="0" smtClean="0">
                <a:solidFill>
                  <a:srgbClr val="AAB0C8"/>
                </a:solidFill>
              </a:rPr>
              <a:t>Question #1: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Which neighborhoods best suit you?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59028" y="1781516"/>
            <a:ext cx="644317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The Database of Neighborhoods:</a:t>
            </a:r>
          </a:p>
          <a:p>
            <a:r>
              <a:rPr lang="en-US" dirty="0" smtClean="0"/>
              <a:t>0 = Does not exist in the neighborhood</a:t>
            </a:r>
          </a:p>
          <a:p>
            <a:r>
              <a:rPr lang="en-US" dirty="0" smtClean="0"/>
              <a:t>1 = Exists in the neighborhood</a:t>
            </a:r>
          </a:p>
          <a:p>
            <a:r>
              <a:rPr lang="en-US" dirty="0" smtClean="0"/>
              <a:t>2 = Plentiful in the neighborhood (awarded sparingly)</a:t>
            </a:r>
          </a:p>
        </p:txBody>
      </p:sp>
      <p:pic>
        <p:nvPicPr>
          <p:cNvPr id="14" name="Picture 13" descr="Neighborhood Data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t="5292" b="31930"/>
              <a:stretch>
                <a:fillRect/>
              </a:stretch>
            </p:blipFill>
          </mc:Choice>
          <mc:Fallback>
            <p:blipFill>
              <a:blip r:embed="rId3"/>
              <a:srcRect t="5292" b="31930"/>
              <a:stretch>
                <a:fillRect/>
              </a:stretch>
            </p:blipFill>
          </mc:Fallback>
        </mc:AlternateContent>
        <p:spPr>
          <a:xfrm>
            <a:off x="409912" y="2904113"/>
            <a:ext cx="8150604" cy="39538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62620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Calculating Commute</a:t>
            </a:r>
            <a:r>
              <a:rPr lang="en-US" dirty="0" smtClean="0">
                <a:solidFill>
                  <a:srgbClr val="AAB0C8"/>
                </a:solidFill>
              </a:rPr>
              <a:t/>
            </a:r>
            <a:br>
              <a:rPr lang="en-US" dirty="0" smtClean="0">
                <a:solidFill>
                  <a:srgbClr val="AAB0C8"/>
                </a:solidFill>
              </a:rPr>
            </a:br>
            <a:r>
              <a:rPr lang="en-US" sz="2000" dirty="0" smtClean="0">
                <a:solidFill>
                  <a:srgbClr val="AAB0C8"/>
                </a:solidFill>
              </a:rPr>
              <a:t>Question #1: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Which neighborhoods best suit you?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731493"/>
            <a:ext cx="8153400" cy="1855175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Minimize Commuting Time</a:t>
            </a:r>
          </a:p>
          <a:p>
            <a:pPr marL="514350" indent="-514350">
              <a:buNone/>
            </a:pPr>
            <a:r>
              <a:rPr lang="en-US" sz="2595" dirty="0" smtClean="0"/>
              <a:t>Given neighborhoods within which:</a:t>
            </a:r>
          </a:p>
          <a:p>
            <a:pPr marL="834390" lvl="1" indent="-514350">
              <a:buFont typeface="Wingdings" charset="2"/>
              <a:buChar char="§"/>
            </a:pPr>
            <a:r>
              <a:rPr lang="en-US" sz="2595" dirty="0" smtClean="0"/>
              <a:t>user’s office is located</a:t>
            </a:r>
          </a:p>
          <a:p>
            <a:pPr marL="834390" lvl="1" indent="-514350">
              <a:buFont typeface="Wingdings" charset="2"/>
              <a:buChar char="§"/>
            </a:pPr>
            <a:r>
              <a:rPr lang="en-US" sz="2595" dirty="0" smtClean="0"/>
              <a:t>user hangs out the most</a:t>
            </a:r>
          </a:p>
          <a:p>
            <a:pPr marL="514350" indent="-514350">
              <a:buNone/>
            </a:pPr>
            <a:r>
              <a:rPr lang="en-US" sz="2595" dirty="0" smtClean="0"/>
              <a:t>	…and the number of times per week the user travels to each.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2648" y="3998534"/>
            <a:ext cx="397170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/>
              <a:t>Scale: 0,2,3,4,5</a:t>
            </a:r>
          </a:p>
          <a:p>
            <a:pPr algn="ctr">
              <a:buNone/>
            </a:pPr>
            <a:r>
              <a:rPr lang="en-US" sz="1400" dirty="0" smtClean="0"/>
              <a:t>5 = easiest commute</a:t>
            </a:r>
          </a:p>
          <a:p>
            <a:pPr algn="ctr">
              <a:buNone/>
            </a:pPr>
            <a:endParaRPr lang="en-US" sz="1400" dirty="0" smtClean="0"/>
          </a:p>
          <a:p>
            <a:pPr algn="ctr">
              <a:buNone/>
            </a:pPr>
            <a:r>
              <a:rPr lang="en-US" dirty="0" smtClean="0"/>
              <a:t>Overweight neighborhood to which user travels most</a:t>
            </a:r>
          </a:p>
          <a:p>
            <a:endParaRPr lang="en-US" dirty="0"/>
          </a:p>
        </p:txBody>
      </p:sp>
      <p:pic>
        <p:nvPicPr>
          <p:cNvPr id="12" name="Picture 11" descr="Commuter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l="3131" t="5773" r="39627" b="34576"/>
              <a:stretch>
                <a:fillRect/>
              </a:stretch>
            </p:blipFill>
          </mc:Choice>
          <mc:Fallback>
            <p:blipFill>
              <a:blip r:embed="rId3"/>
              <a:srcRect l="3131" t="5773" r="39627" b="34576"/>
              <a:stretch>
                <a:fillRect/>
              </a:stretch>
            </p:blipFill>
          </mc:Fallback>
        </mc:AlternateContent>
        <p:spPr>
          <a:xfrm>
            <a:off x="4212634" y="3134140"/>
            <a:ext cx="4767836" cy="3839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62620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Scoring</a:t>
            </a:r>
            <a:r>
              <a:rPr lang="en-US" dirty="0" smtClean="0">
                <a:solidFill>
                  <a:srgbClr val="AAB0C8"/>
                </a:solidFill>
              </a:rPr>
              <a:t/>
            </a:r>
            <a:br>
              <a:rPr lang="en-US" dirty="0" smtClean="0">
                <a:solidFill>
                  <a:srgbClr val="AAB0C8"/>
                </a:solidFill>
              </a:rPr>
            </a:br>
            <a:r>
              <a:rPr lang="en-US" sz="2000" dirty="0" smtClean="0">
                <a:solidFill>
                  <a:srgbClr val="AAB0C8"/>
                </a:solidFill>
              </a:rPr>
              <a:t>Question #1: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Which neighborhoods best suit you?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338143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2000" i="1" dirty="0" smtClean="0"/>
              <a:t>Example:</a:t>
            </a:r>
          </a:p>
          <a:p>
            <a:pPr marL="0" indent="0">
              <a:buNone/>
            </a:pPr>
            <a:r>
              <a:rPr lang="en-US" sz="2560" dirty="0" smtClean="0"/>
              <a:t>User’s supermarket preference is Whole Foods, his office is located in Murray Hill, and he likes to hang out in Gramercy.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2824" dirty="0" smtClean="0"/>
              <a:t>For each neighborhood, the model will: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24" dirty="0" smtClean="0"/>
              <a:t>Look up its “Whole Foods score” (i.e., is there one nearby?)  and weight this raw score based on the user’s top 3 priorities.</a:t>
            </a:r>
            <a:endParaRPr lang="en-US" sz="2588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88" dirty="0" smtClean="0"/>
              <a:t>Assign a weighted “commute score” based on its proximity to Murray Hill and Gramercy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24" dirty="0" smtClean="0"/>
              <a:t>Sum the neighborhood’s total score across all 12 dimensions</a:t>
            </a:r>
          </a:p>
        </p:txBody>
      </p:sp>
      <p:pic>
        <p:nvPicPr>
          <p:cNvPr id="7" name="Picture 6" descr="Neighborhood Prefs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l="5388" t="9381" r="5059" b="66807"/>
              <a:stretch>
                <a:fillRect/>
              </a:stretch>
            </p:blipFill>
          </mc:Choice>
          <mc:Fallback>
            <p:blipFill>
              <a:blip r:embed="rId3"/>
              <a:srcRect l="5388" t="9381" r="5059" b="66807"/>
              <a:stretch>
                <a:fillRect/>
              </a:stretch>
            </p:blipFill>
          </mc:Fallback>
        </mc:AlternateContent>
        <p:spPr>
          <a:xfrm>
            <a:off x="49482" y="4981637"/>
            <a:ext cx="9144000" cy="18788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301</TotalTime>
  <Words>645</Words>
  <Application>Microsoft Macintosh PowerPoint</Application>
  <PresentationFormat>On-screen Show (4:3)</PresentationFormat>
  <Paragraphs>93</Paragraphs>
  <Slides>15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Median</vt:lpstr>
      <vt:lpstr>Finding Home</vt:lpstr>
      <vt:lpstr>The Problem: Moving Sucks…</vt:lpstr>
      <vt:lpstr>The Approach</vt:lpstr>
      <vt:lpstr>Slide 4</vt:lpstr>
      <vt:lpstr>Formulation Question #1: Which neighborhoods best suit you?</vt:lpstr>
      <vt:lpstr>Neighborhood Dimensions Question #1: Which neighborhoods best suit you?</vt:lpstr>
      <vt:lpstr>Neighborhood Dimensions Question #1: Which neighborhoods best suit you?</vt:lpstr>
      <vt:lpstr>Calculating Commute Question #1: Which neighborhoods best suit you?</vt:lpstr>
      <vt:lpstr>Scoring Question #1: Which neighborhoods best suit you?</vt:lpstr>
      <vt:lpstr>Formulation Question #2: What is your appropriate price range?</vt:lpstr>
      <vt:lpstr>Crystal Ball Model Question #2: What is your appropriate price range?</vt:lpstr>
      <vt:lpstr>Formulation Question #3: Which listings should you look at?</vt:lpstr>
      <vt:lpstr>Listing Dimensions Question #3: Which listings should you look at?</vt:lpstr>
      <vt:lpstr>Sample Output</vt:lpstr>
      <vt:lpstr>Any Volunteers?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Finding Home</dc:title>
  <dc:creator>Erica Rotstein</dc:creator>
  <cp:lastModifiedBy>Erica Rotstein</cp:lastModifiedBy>
  <cp:revision>18</cp:revision>
  <dcterms:created xsi:type="dcterms:W3CDTF">2011-05-07T15:34:44Z</dcterms:created>
  <dcterms:modified xsi:type="dcterms:W3CDTF">2011-05-07T15:35:52Z</dcterms:modified>
</cp:coreProperties>
</file>