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0" r:id="rId11"/>
    <p:sldId id="266" r:id="rId12"/>
    <p:sldId id="269" r:id="rId13"/>
    <p:sldId id="262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70822" autoAdjust="0"/>
  </p:normalViewPr>
  <p:slideViewPr>
    <p:cSldViewPr>
      <p:cViewPr varScale="1">
        <p:scale>
          <a:sx n="44" d="100"/>
          <a:sy n="44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F99C4-7537-4DA1-9FD9-0EF93E119EE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75712-BBD9-4C3B-BF39-066BB7D22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to white/black</a:t>
            </a:r>
            <a:r>
              <a:rPr lang="en-US" baseline="0" dirty="0" smtClean="0"/>
              <a:t> while introducing concept of Plan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75712-BBD9-4C3B-BF39-066BB7D224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Did the team study an important and realistic management problem? </a:t>
            </a:r>
          </a:p>
          <a:p>
            <a:r>
              <a:rPr lang="en-US" dirty="0" smtClean="0"/>
              <a:t>Did the team do a good job of identifying the key issues and choices faced in their project, and tying these elements to the ideas learned in the course?</a:t>
            </a:r>
          </a:p>
          <a:p>
            <a:r>
              <a:rPr lang="en-US" dirty="0" smtClean="0"/>
              <a:t>Was the team's project challenging, and did it make good use of modeling skills and techniques from the course? </a:t>
            </a:r>
          </a:p>
          <a:p>
            <a:r>
              <a:rPr lang="en-US" dirty="0" smtClean="0"/>
              <a:t>Was the team well prepared, and did they give an overall excellent presentation in terms of speaking style and visual aids? </a:t>
            </a:r>
          </a:p>
          <a:p>
            <a:r>
              <a:rPr lang="en-US" dirty="0" smtClean="0"/>
              <a:t>Is the team's model useful for improving managerial decision making?</a:t>
            </a:r>
          </a:p>
          <a:p>
            <a:endParaRPr lang="en-US" dirty="0" smtClean="0"/>
          </a:p>
          <a:p>
            <a:r>
              <a:rPr lang="en-US" dirty="0" smtClean="0"/>
              <a:t>Problem</a:t>
            </a:r>
          </a:p>
          <a:p>
            <a:r>
              <a:rPr lang="en-US" dirty="0" smtClean="0"/>
              <a:t>Formulation</a:t>
            </a:r>
          </a:p>
          <a:p>
            <a:r>
              <a:rPr lang="en-US" dirty="0" smtClean="0"/>
              <a:t>Interface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Demonstration</a:t>
            </a:r>
          </a:p>
          <a:p>
            <a:r>
              <a:rPr lang="en-US" dirty="0" smtClean="0"/>
              <a:t>Room</a:t>
            </a:r>
            <a:r>
              <a:rPr lang="en-US" baseline="0" dirty="0" smtClean="0"/>
              <a:t> for improvement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75712-BBD9-4C3B-BF39-066BB7D224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75712-BBD9-4C3B-BF39-066BB7D224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36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+mn-lt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+mn-lt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41404A5-305C-4477-B10C-A274006A6563}" type="datetimeFigureOut">
              <a:rPr lang="en-US" smtClean="0"/>
              <a:pPr/>
              <a:t>5/1/2011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CA98845-DA1F-4D3A-9282-38350777D9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n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Decision Models Final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Prof. David </a:t>
            </a:r>
            <a:r>
              <a:rPr lang="en-US" dirty="0" err="1" smtClean="0"/>
              <a:t>Juran</a:t>
            </a:r>
            <a:endParaRPr lang="en-US" dirty="0" smtClean="0"/>
          </a:p>
          <a:p>
            <a:r>
              <a:rPr lang="en-US" dirty="0" err="1" smtClean="0"/>
              <a:t>Udit</a:t>
            </a:r>
            <a:r>
              <a:rPr lang="en-US" dirty="0" smtClean="0"/>
              <a:t> </a:t>
            </a:r>
            <a:r>
              <a:rPr lang="en-US" dirty="0" err="1" smtClean="0"/>
              <a:t>Agrawal</a:t>
            </a:r>
            <a:endParaRPr lang="en-US" dirty="0" smtClean="0"/>
          </a:p>
          <a:p>
            <a:r>
              <a:rPr lang="en-US" dirty="0" smtClean="0"/>
              <a:t>Sasha </a:t>
            </a:r>
            <a:r>
              <a:rPr lang="en-US" dirty="0" err="1" smtClean="0"/>
              <a:t>Leinster</a:t>
            </a:r>
            <a:endParaRPr lang="en-US" dirty="0" smtClean="0"/>
          </a:p>
          <a:p>
            <a:r>
              <a:rPr lang="en-US" dirty="0" smtClean="0"/>
              <a:t>May 2</a:t>
            </a:r>
            <a:r>
              <a:rPr lang="en-US" baseline="30000" dirty="0" smtClean="0"/>
              <a:t>nd</a:t>
            </a:r>
            <a:r>
              <a:rPr lang="en-US" dirty="0" smtClean="0"/>
              <a:t>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Methodology III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 unemployment example:</a:t>
            </a: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Here </a:t>
            </a:r>
            <a:r>
              <a:rPr lang="en-US" sz="3200" dirty="0" smtClean="0"/>
              <a:t>we used most recent unemployment data, compare across states, and scale for use in calculating final score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26000" r="42969" b="36667"/>
          <a:stretch>
            <a:fillRect/>
          </a:stretch>
        </p:blipFill>
        <p:spPr bwMode="auto">
          <a:xfrm>
            <a:off x="1219200" y="2133600"/>
            <a:ext cx="6953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Methodology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impose benefit/penalty terms depending on industry/state compatibility.  (These are multiplicative in the final optimization).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t="22000" r="55625" b="50000"/>
          <a:stretch>
            <a:fillRect/>
          </a:stretch>
        </p:blipFill>
        <p:spPr bwMode="auto">
          <a:xfrm>
            <a:off x="736147" y="3276600"/>
            <a:ext cx="7671707" cy="30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Methodology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72000"/>
          </a:xfrm>
        </p:spPr>
        <p:txBody>
          <a:bodyPr/>
          <a:lstStyle/>
          <a:p>
            <a:r>
              <a:rPr lang="en-US" dirty="0" smtClean="0"/>
              <a:t>Finally,  a macro </a:t>
            </a:r>
            <a:r>
              <a:rPr lang="en-US" dirty="0" smtClean="0"/>
              <a:t> aggregates the relevant data, calculates </a:t>
            </a:r>
            <a:r>
              <a:rPr lang="en-US" dirty="0" smtClean="0"/>
              <a:t>your </a:t>
            </a:r>
            <a:r>
              <a:rPr lang="en-US" dirty="0" smtClean="0"/>
              <a:t>score, </a:t>
            </a:r>
            <a:r>
              <a:rPr lang="en-US" dirty="0" smtClean="0"/>
              <a:t>and </a:t>
            </a:r>
            <a:r>
              <a:rPr lang="en-US" dirty="0" smtClean="0"/>
              <a:t> generates summary </a:t>
            </a:r>
            <a:r>
              <a:rPr lang="en-US" dirty="0" smtClean="0"/>
              <a:t>output</a:t>
            </a:r>
          </a:p>
          <a:p>
            <a:r>
              <a:rPr lang="en-US" dirty="0" smtClean="0"/>
              <a:t>Here is an example of selections and output: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12500" t="26000" r="35000" b="63000"/>
          <a:stretch>
            <a:fillRect/>
          </a:stretch>
        </p:blipFill>
        <p:spPr bwMode="auto">
          <a:xfrm>
            <a:off x="1295399" y="3733800"/>
            <a:ext cx="698269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47333" r="17969" b="24667"/>
          <a:stretch>
            <a:fillRect/>
          </a:stretch>
        </p:blipFill>
        <p:spPr bwMode="auto">
          <a:xfrm>
            <a:off x="762000" y="4876800"/>
            <a:ext cx="8001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Improvements &amp; 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live feed for all data sources</a:t>
            </a:r>
          </a:p>
          <a:p>
            <a:pPr lvl="1"/>
            <a:r>
              <a:rPr lang="en-US" dirty="0" smtClean="0"/>
              <a:t>Manually updating the First Research information is tedious and inefficient</a:t>
            </a:r>
          </a:p>
          <a:p>
            <a:pPr lvl="1"/>
            <a:r>
              <a:rPr lang="en-US" dirty="0" smtClean="0"/>
              <a:t>Allow for optimization without </a:t>
            </a:r>
            <a:r>
              <a:rPr lang="en-US" dirty="0" smtClean="0"/>
              <a:t>sector specification</a:t>
            </a:r>
            <a:endParaRPr lang="en-US" dirty="0" smtClean="0"/>
          </a:p>
          <a:p>
            <a:pPr lvl="1"/>
            <a:r>
              <a:rPr lang="en-US" dirty="0" smtClean="0"/>
              <a:t>Add a forecasting function, </a:t>
            </a:r>
            <a:r>
              <a:rPr lang="en-US" dirty="0" err="1" smtClean="0"/>
              <a:t>eg</a:t>
            </a:r>
            <a:r>
              <a:rPr lang="en-US" dirty="0" smtClean="0"/>
              <a:t>., expected lifetime salary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</a:t>
            </a:r>
            <a:r>
              <a:rPr lang="en-US" dirty="0" smtClean="0"/>
              <a:t>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you’re not cut out for banking, consulting, or luxury retail?</a:t>
            </a:r>
          </a:p>
          <a:p>
            <a:r>
              <a:rPr lang="en-US" dirty="0" smtClean="0"/>
              <a:t>Is your career over?</a:t>
            </a:r>
          </a:p>
          <a:p>
            <a:r>
              <a:rPr lang="en-US" dirty="0" smtClean="0"/>
              <a:t>How do you decide what to do or where to do it?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Plan B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variables: </a:t>
            </a:r>
          </a:p>
          <a:p>
            <a:pPr lvl="1"/>
            <a:r>
              <a:rPr lang="en-US" dirty="0" smtClean="0"/>
              <a:t>Required:  What </a:t>
            </a:r>
            <a:r>
              <a:rPr lang="en-US" dirty="0" smtClean="0"/>
              <a:t>is your preferred sector?</a:t>
            </a:r>
            <a:endParaRPr lang="en-US" dirty="0" smtClean="0"/>
          </a:p>
          <a:p>
            <a:pPr lvl="1"/>
            <a:r>
              <a:rPr lang="en-US" dirty="0" smtClean="0"/>
              <a:t>Optional:  </a:t>
            </a:r>
            <a:endParaRPr lang="en-US" dirty="0" smtClean="0"/>
          </a:p>
          <a:p>
            <a:pPr lvl="2"/>
            <a:r>
              <a:rPr lang="en-US" dirty="0" smtClean="0"/>
              <a:t>What industry</a:t>
            </a:r>
            <a:r>
              <a:rPr lang="en-US" dirty="0" smtClean="0"/>
              <a:t> and/or</a:t>
            </a:r>
            <a:r>
              <a:rPr lang="en-US" dirty="0" smtClean="0"/>
              <a:t> </a:t>
            </a:r>
            <a:r>
              <a:rPr lang="en-US" dirty="0" smtClean="0"/>
              <a:t>sub-industry interests </a:t>
            </a:r>
            <a:r>
              <a:rPr lang="en-US" dirty="0" smtClean="0"/>
              <a:t>you?</a:t>
            </a:r>
          </a:p>
          <a:p>
            <a:pPr lvl="2"/>
            <a:r>
              <a:rPr lang="en-US" dirty="0" smtClean="0"/>
              <a:t>In which state would you like to live?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Objective Function:  The model maximizes your score based on your preferences and the following:</a:t>
            </a:r>
          </a:p>
          <a:p>
            <a:pPr lvl="1"/>
            <a:r>
              <a:rPr lang="en-US" dirty="0" smtClean="0"/>
              <a:t>Bloomberg industry index data (live feed)</a:t>
            </a:r>
          </a:p>
          <a:p>
            <a:pPr lvl="1"/>
            <a:r>
              <a:rPr lang="en-US" dirty="0" smtClean="0"/>
              <a:t>Bloomberg unemployment statistics (live feed)</a:t>
            </a:r>
          </a:p>
          <a:p>
            <a:pPr lvl="1"/>
            <a:r>
              <a:rPr lang="en-US" dirty="0" smtClean="0"/>
              <a:t>First Research state data (static)</a:t>
            </a:r>
          </a:p>
          <a:p>
            <a:pPr lvl="2"/>
            <a:r>
              <a:rPr lang="en-US" dirty="0" smtClean="0"/>
              <a:t>Sub-industry accounting information</a:t>
            </a:r>
          </a:p>
          <a:p>
            <a:pPr lvl="2"/>
            <a:r>
              <a:rPr lang="en-US" dirty="0" smtClean="0"/>
              <a:t>State economic growth forecasts</a:t>
            </a:r>
          </a:p>
          <a:p>
            <a:r>
              <a:rPr lang="en-US" dirty="0" smtClean="0"/>
              <a:t>The model also displays a summary of the data used in calculating your score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Constraints:</a:t>
            </a:r>
          </a:p>
          <a:p>
            <a:pPr lvl="1"/>
            <a:r>
              <a:rPr lang="en-US" dirty="0" smtClean="0"/>
              <a:t>Sectors and industries limited to Bloomberg definitions to facilitate live </a:t>
            </a:r>
            <a:r>
              <a:rPr lang="en-US" dirty="0" smtClean="0"/>
              <a:t>data feed </a:t>
            </a:r>
            <a:endParaRPr lang="en-US" dirty="0" smtClean="0"/>
          </a:p>
          <a:p>
            <a:pPr lvl="2"/>
            <a:r>
              <a:rPr lang="en-US" dirty="0" smtClean="0"/>
              <a:t>9 Sectors, 68 industries</a:t>
            </a:r>
          </a:p>
          <a:p>
            <a:pPr lvl="1"/>
            <a:r>
              <a:rPr lang="en-US" dirty="0" smtClean="0"/>
              <a:t>Sub-sectors limited to First Research Definitions</a:t>
            </a:r>
          </a:p>
          <a:p>
            <a:pPr lvl="2"/>
            <a:r>
              <a:rPr lang="en-US" dirty="0" smtClean="0"/>
              <a:t>353 sub-sectors</a:t>
            </a:r>
          </a:p>
          <a:p>
            <a:pPr lvl="1"/>
            <a:r>
              <a:rPr lang="en-US" dirty="0" smtClean="0"/>
              <a:t>You must choose a </a:t>
            </a:r>
            <a:r>
              <a:rPr lang="en-US" dirty="0" smtClean="0"/>
              <a:t>sector to start the process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The interface of the model is simple:</a:t>
            </a:r>
          </a:p>
          <a:p>
            <a:pPr lvl="1"/>
            <a:r>
              <a:rPr lang="en-US" dirty="0" smtClean="0"/>
              <a:t>Select your preferred </a:t>
            </a:r>
            <a:r>
              <a:rPr lang="en-US" dirty="0" smtClean="0"/>
              <a:t>state or “No Selection”</a:t>
            </a:r>
            <a:endParaRPr lang="en-US" dirty="0" smtClean="0"/>
          </a:p>
          <a:p>
            <a:pPr lvl="1"/>
            <a:r>
              <a:rPr lang="en-US" dirty="0" smtClean="0"/>
              <a:t>Select a sector (required)</a:t>
            </a:r>
          </a:p>
          <a:p>
            <a:pPr lvl="1"/>
            <a:r>
              <a:rPr lang="en-US" dirty="0" smtClean="0"/>
              <a:t>Select </a:t>
            </a:r>
            <a:r>
              <a:rPr lang="en-US" dirty="0" smtClean="0"/>
              <a:t>an industry or “No Selection” </a:t>
            </a:r>
            <a:endParaRPr lang="en-US" dirty="0" smtClean="0"/>
          </a:p>
          <a:p>
            <a:pPr lvl="1"/>
            <a:r>
              <a:rPr lang="en-US" dirty="0" smtClean="0"/>
              <a:t>Select a </a:t>
            </a:r>
            <a:r>
              <a:rPr lang="en-US" dirty="0" smtClean="0"/>
              <a:t>sub-industry or “No Selection” </a:t>
            </a:r>
            <a:endParaRPr lang="en-US" dirty="0" smtClean="0"/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lick </a:t>
            </a:r>
            <a:r>
              <a:rPr lang="en-US" dirty="0" smtClean="0"/>
              <a:t>“done” after each </a:t>
            </a:r>
            <a:r>
              <a:rPr lang="en-US" dirty="0" smtClean="0"/>
              <a:t>selection </a:t>
            </a:r>
            <a:endParaRPr lang="en-US" dirty="0" smtClean="0"/>
          </a:p>
          <a:p>
            <a:pPr lvl="1"/>
            <a:r>
              <a:rPr lang="en-US" dirty="0" smtClean="0"/>
              <a:t>Click “optimize”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24000" r="46250" b="61000"/>
          <a:stretch>
            <a:fillRect/>
          </a:stretch>
        </p:blipFill>
        <p:spPr bwMode="auto">
          <a:xfrm>
            <a:off x="609600" y="4953000"/>
            <a:ext cx="8382000" cy="146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Methodology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model employs a parametric approach to combine disparate data into a simple score.</a:t>
            </a:r>
          </a:p>
          <a:p>
            <a:r>
              <a:rPr lang="en-US" dirty="0" smtClean="0"/>
              <a:t>For each data point, we calculate the mean and standard deviation, and consider how far above or below the relevant </a:t>
            </a:r>
            <a:r>
              <a:rPr lang="en-US" dirty="0" smtClean="0"/>
              <a:t>criterion </a:t>
            </a:r>
            <a:r>
              <a:rPr lang="en-US" dirty="0" smtClean="0"/>
              <a:t>is from its average in standard deviation terms.  </a:t>
            </a:r>
          </a:p>
          <a:p>
            <a:pPr lvl="1"/>
            <a:r>
              <a:rPr lang="en-US" dirty="0" smtClean="0"/>
              <a:t>Benefits:  standardizes data measured in different scales, allows us to avoid making assumptions about the distribution of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smtClean="0"/>
              <a:t>Methodology II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Industry Index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</a:t>
            </a: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Here we compare </a:t>
            </a:r>
            <a:r>
              <a:rPr lang="en-US" sz="3200" dirty="0" smtClean="0"/>
              <a:t>the 10 year industry growth rates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6346" r="55469" b="26027"/>
          <a:stretch>
            <a:fillRect/>
          </a:stretch>
        </p:blipFill>
        <p:spPr bwMode="auto">
          <a:xfrm>
            <a:off x="1730829" y="2144487"/>
            <a:ext cx="5812971" cy="364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115</TotalTime>
  <Words>466</Words>
  <Application>Microsoft Office PowerPoint</Application>
  <PresentationFormat>On-screen Show (4:3)</PresentationFormat>
  <Paragraphs>88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Metro</vt:lpstr>
      <vt:lpstr>Decision Models Final Project</vt:lpstr>
      <vt:lpstr>The Problem</vt:lpstr>
      <vt:lpstr>Plan B</vt:lpstr>
      <vt:lpstr>The Model I</vt:lpstr>
      <vt:lpstr>The Model II</vt:lpstr>
      <vt:lpstr>The Model III</vt:lpstr>
      <vt:lpstr>Model Interface</vt:lpstr>
      <vt:lpstr>Solution Methodology I</vt:lpstr>
      <vt:lpstr>Solution Methodology II</vt:lpstr>
      <vt:lpstr>Solution Methodology III</vt:lpstr>
      <vt:lpstr>Solution Methodology IV</vt:lpstr>
      <vt:lpstr>Solution Methodology V</vt:lpstr>
      <vt:lpstr>Demonstration</vt:lpstr>
      <vt:lpstr>Model Improvements &amp; Enhancements</vt:lpstr>
      <vt:lpstr>Q &amp; 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Models Final Project</dc:title>
  <dc:creator>Sasha N Leinster</dc:creator>
  <cp:lastModifiedBy>Udit</cp:lastModifiedBy>
  <cp:revision>18</cp:revision>
  <dcterms:created xsi:type="dcterms:W3CDTF">2011-05-01T15:00:34Z</dcterms:created>
  <dcterms:modified xsi:type="dcterms:W3CDTF">2011-05-01T20:44:48Z</dcterms:modified>
</cp:coreProperties>
</file>