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6" r:id="rId10"/>
    <p:sldId id="263" r:id="rId11"/>
    <p:sldId id="267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A4CE0F4-DF86-2E46-A889-0D6BBE4E91AF}" type="datetimeFigureOut">
              <a:rPr lang="en-US" smtClean="0"/>
              <a:t>5/1/11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5CCBD84-181F-C241-A59C-6D7D4FBD39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Sean Rosenbaum</a:t>
            </a:r>
          </a:p>
          <a:p>
            <a:r>
              <a:rPr lang="en-US" dirty="0" smtClean="0"/>
              <a:t>Patrick Coyne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Bar Crawl Problem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658" y="2897861"/>
            <a:ext cx="1367635" cy="25396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256" y="466734"/>
            <a:ext cx="3114903" cy="2264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97449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Solution: Crystal </a:t>
            </a:r>
            <a:r>
              <a:rPr lang="en-US" dirty="0"/>
              <a:t>b</a:t>
            </a:r>
            <a:r>
              <a:rPr lang="en-US" dirty="0" smtClean="0"/>
              <a:t>all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Schedule wil</a:t>
            </a:r>
            <a:r>
              <a:rPr lang="en-US" dirty="0" smtClean="0"/>
              <a:t>l vary due to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treet traffic</a:t>
            </a:r>
          </a:p>
          <a:p>
            <a:pPr lvl="1"/>
            <a:r>
              <a:rPr lang="en-US" dirty="0" smtClean="0"/>
              <a:t>Time spent at bars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Normally distributed departure times</a:t>
            </a:r>
            <a:r>
              <a:rPr lang="en-US" dirty="0"/>
              <a:t> </a:t>
            </a:r>
            <a:r>
              <a:rPr lang="en-US" dirty="0" smtClean="0"/>
              <a:t>and cab speed.</a:t>
            </a:r>
          </a:p>
          <a:p>
            <a:endParaRPr lang="en-US" dirty="0"/>
          </a:p>
          <a:p>
            <a:r>
              <a:rPr lang="en-US" dirty="0" smtClean="0"/>
              <a:t>Forecasted end time using 1,000 simulations</a:t>
            </a:r>
          </a:p>
          <a:p>
            <a:pPr lvl="1"/>
            <a:endParaRPr lang="en-US" dirty="0" smtClean="0"/>
          </a:p>
          <a:p>
            <a:pPr marL="411480" lvl="1" indent="0">
              <a:buNone/>
            </a:pPr>
            <a:r>
              <a:rPr lang="en-US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42898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Solution: Crystal ball simulation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792" y="3453283"/>
            <a:ext cx="349250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80" y="1828120"/>
            <a:ext cx="5236736" cy="3690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0101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6729381" cy="4373563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Drink discounts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Walking</a:t>
            </a:r>
            <a:r>
              <a:rPr lang="en-US" dirty="0" smtClean="0"/>
              <a:t>, subway, </a:t>
            </a:r>
            <a:r>
              <a:rPr lang="en-US" dirty="0" smtClean="0"/>
              <a:t>or cab</a:t>
            </a:r>
          </a:p>
          <a:p>
            <a:endParaRPr lang="en-US" dirty="0" smtClean="0"/>
          </a:p>
          <a:p>
            <a:r>
              <a:rPr lang="en-US" dirty="0" smtClean="0"/>
              <a:t>Street traffic</a:t>
            </a:r>
          </a:p>
          <a:p>
            <a:endParaRPr lang="en-US" dirty="0" smtClean="0"/>
          </a:p>
          <a:p>
            <a:r>
              <a:rPr lang="en-US" dirty="0" smtClean="0"/>
              <a:t>Enjoyment</a:t>
            </a:r>
            <a:endParaRPr lang="en-US" dirty="0" smtClean="0"/>
          </a:p>
          <a:p>
            <a:pPr lvl="1"/>
            <a:r>
              <a:rPr lang="en-US" dirty="0"/>
              <a:t>e</a:t>
            </a:r>
            <a:r>
              <a:rPr lang="en-US" dirty="0" smtClean="0"/>
              <a:t>.g., minimize costs, maximize drunkenness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iPhone </a:t>
            </a:r>
            <a:r>
              <a:rPr lang="en-US" dirty="0" smtClean="0"/>
              <a:t>app integrated w/</a:t>
            </a:r>
            <a:r>
              <a:rPr lang="en-US" dirty="0" smtClean="0"/>
              <a:t>Foursquare and Yelp</a:t>
            </a:r>
          </a:p>
          <a:p>
            <a:pPr lvl="1"/>
            <a:r>
              <a:rPr lang="en-US" dirty="0" smtClean="0"/>
              <a:t>Better for looking up distances btw bars</a:t>
            </a:r>
          </a:p>
          <a:p>
            <a:pPr lvl="1"/>
            <a:r>
              <a:rPr lang="en-US" dirty="0" smtClean="0"/>
              <a:t>Can </a:t>
            </a:r>
            <a:r>
              <a:rPr lang="en-US" dirty="0" smtClean="0"/>
              <a:t>be d</a:t>
            </a:r>
            <a:r>
              <a:rPr lang="en-US" dirty="0" smtClean="0"/>
              <a:t>one in real-time w/traffic and subway data</a:t>
            </a:r>
          </a:p>
          <a:p>
            <a:pPr lvl="1"/>
            <a:r>
              <a:rPr lang="en-US" dirty="0" smtClean="0"/>
              <a:t>Find good bars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8877" y="1737112"/>
            <a:ext cx="1576985" cy="23654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957" y="4265693"/>
            <a:ext cx="1587109" cy="23806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08613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 smtClean="0"/>
          </a:p>
          <a:p>
            <a:pPr marL="0" indent="0" algn="ctr">
              <a:buNone/>
            </a:pPr>
            <a:r>
              <a:rPr lang="en-US" sz="8000" dirty="0" smtClean="0"/>
              <a:t>Any </a:t>
            </a:r>
            <a:r>
              <a:rPr lang="en-US" sz="8000" dirty="0" smtClean="0"/>
              <a:t>questions?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118115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Background</a:t>
            </a:r>
            <a:endParaRPr lang="en-US" dirty="0" smtClean="0"/>
          </a:p>
          <a:p>
            <a:r>
              <a:rPr lang="en-US" dirty="0" smtClean="0"/>
              <a:t>Managerial Problem</a:t>
            </a:r>
          </a:p>
          <a:p>
            <a:r>
              <a:rPr lang="en-US" dirty="0" smtClean="0"/>
              <a:t>Data </a:t>
            </a:r>
          </a:p>
          <a:p>
            <a:r>
              <a:rPr lang="en-US" dirty="0" smtClean="0"/>
              <a:t>Model Formulation</a:t>
            </a:r>
          </a:p>
          <a:p>
            <a:r>
              <a:rPr lang="en-US" dirty="0" smtClean="0"/>
              <a:t>Solution</a:t>
            </a:r>
          </a:p>
          <a:p>
            <a:r>
              <a:rPr lang="en-US" dirty="0" smtClean="0"/>
              <a:t>Future Work</a:t>
            </a:r>
          </a:p>
          <a:p>
            <a:r>
              <a:rPr lang="en-US" dirty="0" smtClean="0"/>
              <a:t>Q &amp; A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400" y="1977208"/>
            <a:ext cx="3835400" cy="436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1010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We </a:t>
            </a:r>
            <a:r>
              <a:rPr lang="en-US" dirty="0" smtClean="0"/>
              <a:t>like </a:t>
            </a:r>
            <a:r>
              <a:rPr lang="en-US" dirty="0" smtClean="0"/>
              <a:t>drinking</a:t>
            </a:r>
          </a:p>
          <a:p>
            <a:pPr marL="411480" lvl="1" indent="0">
              <a:buNone/>
            </a:pPr>
            <a:r>
              <a:rPr lang="en-US" dirty="0" smtClean="0"/>
              <a:t>… but hate </a:t>
            </a:r>
            <a:r>
              <a:rPr lang="en-US" dirty="0" smtClean="0"/>
              <a:t>staying in one place.</a:t>
            </a:r>
          </a:p>
          <a:p>
            <a:endParaRPr lang="en-US" dirty="0" smtClean="0"/>
          </a:p>
          <a:p>
            <a:r>
              <a:rPr lang="en-US" dirty="0" smtClean="0"/>
              <a:t>Cabs are </a:t>
            </a:r>
            <a:r>
              <a:rPr lang="en-US" dirty="0" smtClean="0"/>
              <a:t>convenient</a:t>
            </a:r>
          </a:p>
          <a:p>
            <a:pPr marL="411480" lvl="1" indent="0">
              <a:buNone/>
            </a:pPr>
            <a:r>
              <a:rPr lang="en-US" dirty="0" smtClean="0"/>
              <a:t>.</a:t>
            </a:r>
            <a:r>
              <a:rPr lang="en-US" dirty="0" smtClean="0"/>
              <a:t>.. but we are cheap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We are MBA students</a:t>
            </a:r>
          </a:p>
          <a:p>
            <a:pPr marL="411480" lvl="1" indent="0">
              <a:buNone/>
            </a:pPr>
            <a:r>
              <a:rPr lang="en-US" dirty="0" smtClean="0"/>
              <a:t>… but we stay busy.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0840" y="3655639"/>
            <a:ext cx="4311892" cy="2888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6782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Managerial </a:t>
            </a:r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Plan a crawl that minimizes </a:t>
            </a:r>
            <a:r>
              <a:rPr lang="en-US" dirty="0" smtClean="0"/>
              <a:t>commuting costs.</a:t>
            </a:r>
          </a:p>
          <a:p>
            <a:pPr lvl="1"/>
            <a:r>
              <a:rPr lang="en-US" dirty="0" smtClean="0"/>
              <a:t>Pre-determined starting location</a:t>
            </a:r>
          </a:p>
          <a:p>
            <a:pPr lvl="1"/>
            <a:r>
              <a:rPr lang="en-US" dirty="0" smtClean="0"/>
              <a:t>Must visit every bar exactly once</a:t>
            </a:r>
          </a:p>
          <a:p>
            <a:pPr lvl="1"/>
            <a:r>
              <a:rPr lang="en-US" dirty="0" smtClean="0"/>
              <a:t>Spend 30 minutes on average at each bar</a:t>
            </a:r>
          </a:p>
          <a:p>
            <a:pPr lvl="1"/>
            <a:r>
              <a:rPr lang="en-US" dirty="0" smtClean="0"/>
              <a:t>Starting at 8pm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 smtClean="0"/>
              <a:t>Forecast schedule</a:t>
            </a:r>
          </a:p>
          <a:p>
            <a:pPr lvl="1"/>
            <a:r>
              <a:rPr lang="en-US" dirty="0" smtClean="0"/>
              <a:t>Time spent commuting</a:t>
            </a:r>
          </a:p>
          <a:p>
            <a:pPr lvl="1"/>
            <a:r>
              <a:rPr lang="en-US" dirty="0" smtClean="0"/>
              <a:t>Time spent at each bar</a:t>
            </a:r>
          </a:p>
        </p:txBody>
      </p:sp>
    </p:spTree>
    <p:extLst>
      <p:ext uri="{BB962C8B-B14F-4D97-AF65-F5344CB8AC3E}">
        <p14:creationId xmlns:p14="http://schemas.microsoft.com/office/powerpoint/2010/main" val="1833738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18528"/>
          </a:xfrm>
        </p:spPr>
        <p:txBody>
          <a:bodyPr>
            <a:normAutofit/>
          </a:bodyPr>
          <a:lstStyle/>
          <a:p>
            <a:r>
              <a:rPr lang="en-US" dirty="0" smtClean="0"/>
              <a:t>Driving distance between bars</a:t>
            </a:r>
          </a:p>
          <a:p>
            <a:endParaRPr lang="en-US" dirty="0"/>
          </a:p>
          <a:p>
            <a:endParaRPr lang="en-US" dirty="0"/>
          </a:p>
          <a:p>
            <a:pPr marL="400050" lvl="2" indent="0">
              <a:buNone/>
            </a:pPr>
            <a:endParaRPr lang="en-US" dirty="0" smtClean="0"/>
          </a:p>
          <a:p>
            <a:pPr marL="400050" lvl="2" indent="0">
              <a:buNone/>
            </a:pPr>
            <a:endParaRPr lang="en-US" dirty="0" smtClean="0"/>
          </a:p>
          <a:p>
            <a:pPr marL="400050" lvl="2" indent="0">
              <a:buNone/>
            </a:pPr>
            <a:endParaRPr lang="en-US" dirty="0"/>
          </a:p>
          <a:p>
            <a:pPr marL="400050" lvl="2" indent="0">
              <a:buNone/>
            </a:pPr>
            <a:endParaRPr lang="en-US" dirty="0" smtClean="0"/>
          </a:p>
          <a:p>
            <a:pPr marL="400050" lvl="2" indent="0">
              <a:buNone/>
            </a:pPr>
            <a:endParaRPr lang="en-US" dirty="0" smtClean="0"/>
          </a:p>
          <a:p>
            <a:pPr marL="400050" lvl="2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NY cab fare rates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4490" y="2361860"/>
            <a:ext cx="3177003" cy="3184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713057"/>
              </p:ext>
            </p:extLst>
          </p:nvPr>
        </p:nvGraphicFramePr>
        <p:xfrm>
          <a:off x="321543" y="2356994"/>
          <a:ext cx="5016133" cy="318888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317623"/>
                <a:gridCol w="571167"/>
                <a:gridCol w="442429"/>
                <a:gridCol w="401934"/>
                <a:gridCol w="691327"/>
                <a:gridCol w="735403"/>
                <a:gridCol w="377241"/>
                <a:gridCol w="479009"/>
              </a:tblGrid>
              <a:tr h="848882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Paddy Reilly's Music Bar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Trinity Pub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 err="1">
                          <a:effectLst/>
                        </a:rPr>
                        <a:t>Niall's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Paddy Maguire's Ale House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100" u="none" strike="noStrike" dirty="0">
                          <a:effectLst/>
                        </a:rPr>
                        <a:t>Landmark </a:t>
                      </a:r>
                      <a:r>
                        <a:rPr lang="da-DK" sz="1100" u="none" strike="noStrike" dirty="0" err="1">
                          <a:effectLst/>
                        </a:rPr>
                        <a:t>Tavern</a:t>
                      </a:r>
                      <a:endParaRPr lang="da-DK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Puck </a:t>
                      </a:r>
                      <a:r>
                        <a:rPr lang="fr-FR" sz="1100" u="none" strike="noStrike" dirty="0" err="1">
                          <a:effectLst/>
                        </a:rPr>
                        <a:t>Fair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Molly's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</a:tr>
              <a:tr h="431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Paddy Reilly's Music Bar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</a:tr>
              <a:tr h="2953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Trinity Pub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</a:tr>
              <a:tr h="2953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Niall's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</a:tr>
              <a:tr h="431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Paddy Maguire's Ale House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</a:tr>
              <a:tr h="295335">
                <a:tc>
                  <a:txBody>
                    <a:bodyPr/>
                    <a:lstStyle/>
                    <a:p>
                      <a:pPr algn="l" fontAlgn="b"/>
                      <a:r>
                        <a:rPr lang="da-DK" sz="1100" u="none" strike="noStrike">
                          <a:effectLst/>
                        </a:rPr>
                        <a:t>Landmark Tavern</a:t>
                      </a:r>
                      <a:endParaRPr lang="da-DK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</a:tr>
              <a:tr h="29533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Puck Fair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</a:tr>
              <a:tr h="2953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Molly's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551" marR="10551" marT="1055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27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Traveling salesman problem</a:t>
            </a:r>
          </a:p>
          <a:p>
            <a:pPr lvl="1"/>
            <a:r>
              <a:rPr lang="en-US" dirty="0" smtClean="0"/>
              <a:t>Minimize cab </a:t>
            </a:r>
            <a:r>
              <a:rPr lang="en-US" dirty="0" smtClean="0"/>
              <a:t>fare (~</a:t>
            </a:r>
            <a:r>
              <a:rPr lang="en-US" dirty="0" smtClean="0"/>
              <a:t> </a:t>
            </a:r>
            <a:r>
              <a:rPr lang="en-US" dirty="0" smtClean="0"/>
              <a:t>distance)</a:t>
            </a:r>
            <a:endParaRPr lang="en-US" dirty="0" smtClean="0"/>
          </a:p>
          <a:p>
            <a:pPr lvl="1"/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  <a:p>
            <a:r>
              <a:rPr lang="en-US" dirty="0" smtClean="0"/>
              <a:t>Monte Carlo Simulation</a:t>
            </a:r>
          </a:p>
          <a:p>
            <a:pPr lvl="1"/>
            <a:r>
              <a:rPr lang="en-US" dirty="0" smtClean="0"/>
              <a:t>Anticipate </a:t>
            </a:r>
            <a:r>
              <a:rPr lang="en-US" dirty="0" smtClean="0"/>
              <a:t>potential scheduling problems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983" y="2765774"/>
            <a:ext cx="2402068" cy="1121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984" y="4997960"/>
            <a:ext cx="2365950" cy="1318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70464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Pyramid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    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                                               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018" y="1804394"/>
            <a:ext cx="1022304" cy="1387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435" y="3419729"/>
            <a:ext cx="1152667" cy="1261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778" y="3419729"/>
            <a:ext cx="1027491" cy="1261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4291" y="4990581"/>
            <a:ext cx="1315368" cy="964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2287" y="4909181"/>
            <a:ext cx="1059194" cy="1072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8822" y="5086048"/>
            <a:ext cx="1276637" cy="819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1078" y="5183091"/>
            <a:ext cx="1625886" cy="722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22270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Solution: The optimal </a:t>
            </a:r>
            <a:r>
              <a:rPr lang="en-US" dirty="0"/>
              <a:t>b</a:t>
            </a:r>
            <a:r>
              <a:rPr lang="en-US" dirty="0" smtClean="0"/>
              <a:t>ar crawl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3592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Decision Variables</a:t>
            </a:r>
          </a:p>
          <a:p>
            <a:pPr lvl="1"/>
            <a:r>
              <a:rPr lang="en-US" dirty="0" smtClean="0"/>
              <a:t>Matrix form</a:t>
            </a:r>
          </a:p>
          <a:p>
            <a:pPr lvl="1"/>
            <a:r>
              <a:rPr lang="en-US" dirty="0" smtClean="0"/>
              <a:t>(21) Whether to take path between bars</a:t>
            </a:r>
          </a:p>
          <a:p>
            <a:pPr lvl="2"/>
            <a:r>
              <a:rPr lang="en-US" dirty="0" smtClean="0"/>
              <a:t>In general, b(b-1)/2 where b = #number of bars</a:t>
            </a:r>
          </a:p>
          <a:p>
            <a:pPr lvl="2"/>
            <a:r>
              <a:rPr lang="en-US" dirty="0" smtClean="0"/>
              <a:t>Difficult to do manually!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Constraints </a:t>
            </a:r>
          </a:p>
          <a:p>
            <a:pPr lvl="1"/>
            <a:r>
              <a:rPr lang="en-US" dirty="0" smtClean="0"/>
              <a:t>Binary value for each path</a:t>
            </a:r>
          </a:p>
          <a:p>
            <a:pPr lvl="1"/>
            <a:r>
              <a:rPr lang="en-US" dirty="0" smtClean="0"/>
              <a:t>Every bar except last has outgoing link</a:t>
            </a:r>
          </a:p>
          <a:p>
            <a:pPr lvl="2"/>
            <a:r>
              <a:rPr lang="en-US" dirty="0" smtClean="0"/>
              <a:t>Sum of each row &lt;= 1, </a:t>
            </a:r>
          </a:p>
          <a:p>
            <a:pPr lvl="2"/>
            <a:r>
              <a:rPr lang="en-US" dirty="0" smtClean="0"/>
              <a:t>sum of sums = #number of bars - 1</a:t>
            </a:r>
          </a:p>
          <a:p>
            <a:pPr lvl="1"/>
            <a:r>
              <a:rPr lang="en-US" dirty="0" smtClean="0"/>
              <a:t>Every bar except first has inbound link </a:t>
            </a:r>
          </a:p>
          <a:p>
            <a:pPr lvl="2"/>
            <a:r>
              <a:rPr lang="en-US" dirty="0" smtClean="0"/>
              <a:t>Columns sum to 1(or 0 if starting bar)</a:t>
            </a:r>
          </a:p>
          <a:p>
            <a:pPr lvl="1"/>
            <a:r>
              <a:rPr lang="en-US" dirty="0" smtClean="0"/>
              <a:t>Eliminated Incomplete cycles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353598"/>
              </p:ext>
            </p:extLst>
          </p:nvPr>
        </p:nvGraphicFramePr>
        <p:xfrm>
          <a:off x="505438" y="5201301"/>
          <a:ext cx="8229599" cy="145557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711001"/>
                <a:gridCol w="1312117"/>
                <a:gridCol w="692798"/>
                <a:gridCol w="692798"/>
                <a:gridCol w="1469571"/>
                <a:gridCol w="965718"/>
                <a:gridCol w="692798"/>
                <a:gridCol w="692798"/>
              </a:tblGrid>
              <a:tr h="16165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Paddy Reilly's Music Bar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Trinity Pub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 err="1">
                          <a:effectLst/>
                        </a:rPr>
                        <a:t>Niall's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Paddy Maguire's Ale House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000" u="none" strike="noStrike">
                          <a:effectLst/>
                        </a:rPr>
                        <a:t>Landmark Tavern</a:t>
                      </a:r>
                      <a:endParaRPr lang="da-DK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Puck Fair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Molly's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</a:tr>
              <a:tr h="161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Paddy Reilly's Music Bar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sng" strike="noStrike">
                          <a:effectLst/>
                        </a:rPr>
                        <a:t>0</a:t>
                      </a:r>
                      <a:endParaRPr lang="en-US" sz="1000" b="1" i="0" u="sng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</a:tr>
              <a:tr h="161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Trinity Pub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sng" strike="noStrike">
                          <a:effectLst/>
                        </a:rPr>
                        <a:t>0</a:t>
                      </a:r>
                      <a:endParaRPr lang="en-US" sz="1000" b="1" i="0" u="sng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</a:tr>
              <a:tr h="161653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Niall's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sng" strike="noStrike">
                          <a:effectLst/>
                        </a:rPr>
                        <a:t>0</a:t>
                      </a:r>
                      <a:endParaRPr lang="en-US" sz="1000" b="1" i="0" u="sng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</a:tr>
              <a:tr h="161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Paddy Maguire's Ale House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sng" strike="noStrike">
                          <a:effectLst/>
                        </a:rPr>
                        <a:t>0</a:t>
                      </a:r>
                      <a:endParaRPr lang="en-US" sz="1000" b="1" i="0" u="sng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</a:tr>
              <a:tr h="161653">
                <a:tc>
                  <a:txBody>
                    <a:bodyPr/>
                    <a:lstStyle/>
                    <a:p>
                      <a:pPr algn="l" fontAlgn="b"/>
                      <a:r>
                        <a:rPr lang="da-DK" sz="1000" u="none" strike="noStrike">
                          <a:effectLst/>
                        </a:rPr>
                        <a:t>Landmark Tavern</a:t>
                      </a:r>
                      <a:endParaRPr lang="da-DK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sng" strike="noStrike">
                          <a:effectLst/>
                        </a:rPr>
                        <a:t>0</a:t>
                      </a:r>
                      <a:endParaRPr lang="en-US" sz="1000" b="1" i="0" u="sng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</a:tr>
              <a:tr h="161653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Puck Fair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sng" strike="noStrike">
                          <a:effectLst/>
                        </a:rPr>
                        <a:t>0</a:t>
                      </a:r>
                      <a:endParaRPr lang="en-US" sz="1000" b="1" i="0" u="sng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</a:tr>
              <a:tr h="161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Molly's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sng" strike="noStrike" dirty="0">
                          <a:effectLst/>
                        </a:rPr>
                        <a:t>0</a:t>
                      </a:r>
                      <a:endParaRPr lang="en-US" sz="1000" b="1" i="0" u="sng" strike="noStrike" dirty="0">
                        <a:solidFill>
                          <a:srgbClr val="0000D4"/>
                        </a:solidFill>
                        <a:effectLst/>
                        <a:latin typeface="Calibri"/>
                      </a:endParaRPr>
                    </a:p>
                  </a:txBody>
                  <a:tcPr marL="10497" marR="10497" marT="10497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392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Solution: The optimal bar crawl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Tentative Schedule</a:t>
            </a:r>
          </a:p>
          <a:p>
            <a:pPr marL="114300" indent="0">
              <a:buNone/>
            </a:pPr>
            <a:r>
              <a:rPr lang="en-US" dirty="0" smtClean="0"/>
              <a:t>Costs ~ $31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968" y="1865125"/>
            <a:ext cx="4426299" cy="4723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308738"/>
              </p:ext>
            </p:extLst>
          </p:nvPr>
        </p:nvGraphicFramePr>
        <p:xfrm>
          <a:off x="546618" y="3257183"/>
          <a:ext cx="3648253" cy="25991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973808"/>
                <a:gridCol w="534396"/>
                <a:gridCol w="445331"/>
                <a:gridCol w="694718"/>
              </a:tblGrid>
              <a:tr h="4626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Departing Bar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Start </a:t>
                      </a:r>
                      <a:r>
                        <a:rPr lang="cs-CZ" sz="1200" u="none" strike="noStrike" dirty="0" err="1">
                          <a:effectLst/>
                        </a:rPr>
                        <a:t>Time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u="none" strike="noStrike" dirty="0" smtClean="0">
                          <a:effectLst/>
                        </a:rPr>
                        <a:t>End Time</a:t>
                      </a:r>
                      <a:endParaRPr lang="da-D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Distance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391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Paddy Reilly's Music Bar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391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Molly's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4626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Paddy Maguire's Ale House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39108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Puck </a:t>
                      </a:r>
                      <a:r>
                        <a:rPr lang="fr-FR" sz="1200" u="none" strike="noStrike" dirty="0" err="1">
                          <a:effectLst/>
                        </a:rPr>
                        <a:t>Fair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39108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u="none" strike="noStrike" dirty="0">
                          <a:effectLst/>
                        </a:rPr>
                        <a:t>Landmark </a:t>
                      </a:r>
                      <a:r>
                        <a:rPr lang="da-DK" sz="1200" u="none" strike="noStrike" dirty="0" err="1">
                          <a:effectLst/>
                        </a:rPr>
                        <a:t>Tavern</a:t>
                      </a:r>
                      <a:endParaRPr lang="da-D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39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Niall's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391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Trinity Pub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391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9.2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060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960</TotalTime>
  <Words>535</Words>
  <Application>Microsoft Macintosh PowerPoint</Application>
  <PresentationFormat>On-screen Show (4:3)</PresentationFormat>
  <Paragraphs>274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Apothecary</vt:lpstr>
      <vt:lpstr>The Bar Crawl Problem</vt:lpstr>
      <vt:lpstr>Agenda</vt:lpstr>
      <vt:lpstr>Background</vt:lpstr>
      <vt:lpstr>Managerial Problem</vt:lpstr>
      <vt:lpstr>Data</vt:lpstr>
      <vt:lpstr>Model Formulation</vt:lpstr>
      <vt:lpstr>Resource Pyramid</vt:lpstr>
      <vt:lpstr>Solution: The optimal bar crawl</vt:lpstr>
      <vt:lpstr>Solution: The optimal bar crawl</vt:lpstr>
      <vt:lpstr>Solution: Crystal ball simulation</vt:lpstr>
      <vt:lpstr>Solution: Crystal ball simulation</vt:lpstr>
      <vt:lpstr>Future Work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Bar Crawl Problem</dc:title>
  <dc:creator>Sean Rosenbaum</dc:creator>
  <cp:lastModifiedBy>Sean Rosenbaum</cp:lastModifiedBy>
  <cp:revision>48</cp:revision>
  <dcterms:created xsi:type="dcterms:W3CDTF">2011-04-30T22:49:07Z</dcterms:created>
  <dcterms:modified xsi:type="dcterms:W3CDTF">2011-05-01T18:21:40Z</dcterms:modified>
</cp:coreProperties>
</file>