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1" r:id="rId11"/>
    <p:sldId id="272" r:id="rId12"/>
    <p:sldId id="264" r:id="rId13"/>
    <p:sldId id="273" r:id="rId14"/>
    <p:sldId id="275" r:id="rId15"/>
    <p:sldId id="276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B9449-4DC9-4B40-849E-410007CF40A7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96B2F-F470-4EF8-92E4-B4FDAA989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96B2F-F470-4EF8-92E4-B4FDAA9894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96B2F-F470-4EF8-92E4-B4FDAA9894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96B2F-F470-4EF8-92E4-B4FDAA98943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96B2F-F470-4EF8-92E4-B4FDAA9894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96B2F-F470-4EF8-92E4-B4FDAA9894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72F5-0F23-4A1B-894F-68C5F9E96D38}" type="datetimeFigureOut">
              <a:rPr lang="en-US" smtClean="0"/>
              <a:pPr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6CBD3-4E49-4820-88D6-DB83A8FA9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6" name="Picture 4" descr="http://www.answersfrommen.com/wp-content/uploads/2011/04/albert-pujol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5135" y="2463225"/>
            <a:ext cx="8216865" cy="58477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Creating Superior Fantasy Baseball Rankings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69959" y="5168205"/>
            <a:ext cx="2340641" cy="138499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Will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DeHaven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Nikhil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Jagga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Corey Horn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www.polytan-usa.com/projects/usa/BYU%20-%20Idaho%20%20-%20Baseball%20Turf_2_BIG.jpg"/>
          <p:cNvPicPr>
            <a:picLocks noChangeAspect="1" noChangeArrowheads="1"/>
          </p:cNvPicPr>
          <p:nvPr/>
        </p:nvPicPr>
        <p:blipFill>
          <a:blip r:embed="rId2" cstate="print"/>
          <a:srcRect l="5727" r="5892" b="116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381000"/>
            <a:ext cx="33528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Methodology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00200" y="5562600"/>
            <a:ext cx="73152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each player, 23 random weekly periods drawn and added together to create one “virtual season”</a:t>
            </a: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 l="2059" t="24826" r="44020" b="37848"/>
          <a:stretch>
            <a:fillRect/>
          </a:stretch>
        </p:blipFill>
        <p:spPr bwMode="auto">
          <a:xfrm>
            <a:off x="381000" y="1524000"/>
            <a:ext cx="8382000" cy="3276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066800" y="1447800"/>
            <a:ext cx="762000" cy="3429000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www.polytan-usa.com/projects/usa/BYU%20-%20Idaho%20%20-%20Baseball%20Turf_2_BIG.jpg"/>
          <p:cNvPicPr>
            <a:picLocks noChangeAspect="1" noChangeArrowheads="1"/>
          </p:cNvPicPr>
          <p:nvPr/>
        </p:nvPicPr>
        <p:blipFill>
          <a:blip r:embed="rId2" cstate="print"/>
          <a:srcRect l="5727" r="5892" b="116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381000"/>
            <a:ext cx="33528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Methodology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5562600"/>
            <a:ext cx="8458200" cy="1066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Macro written to draw and record 200 random seasons for each player (could have also been done in Crystal Ball).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l="1765" t="30208" r="40589" b="20834"/>
          <a:stretch>
            <a:fillRect/>
          </a:stretch>
        </p:blipFill>
        <p:spPr bwMode="auto">
          <a:xfrm>
            <a:off x="736060" y="1447800"/>
            <a:ext cx="8103140" cy="3886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ular Callout 8"/>
          <p:cNvSpPr/>
          <p:nvPr/>
        </p:nvSpPr>
        <p:spPr>
          <a:xfrm>
            <a:off x="2590800" y="3200400"/>
            <a:ext cx="3733800" cy="609600"/>
          </a:xfrm>
          <a:prstGeom prst="wedgeRectCallout">
            <a:avLst>
              <a:gd name="adj1" fmla="val -61221"/>
              <a:gd name="adj2" fmla="val -30330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Average Player Score for 200 randomly drawn seasons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3657600" y="2438400"/>
            <a:ext cx="4343400" cy="609600"/>
          </a:xfrm>
          <a:prstGeom prst="wedgeRectCallout">
            <a:avLst>
              <a:gd name="adj1" fmla="val -67842"/>
              <a:gd name="adj2" fmla="val -1812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Standard Deviation of Player’s Scores for 200 randomly drawn seasons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tangzine.com/wp-content/uploads/2009/05/base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21965"/>
            <a:ext cx="6172200" cy="6136035"/>
          </a:xfrm>
          <a:prstGeom prst="rect">
            <a:avLst/>
          </a:prstGeom>
          <a:noFill/>
        </p:spPr>
      </p:pic>
      <p:pic>
        <p:nvPicPr>
          <p:cNvPr id="1030" name="Picture 6" descr="http://www.newsfirst5.com/images/news/ml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0"/>
            <a:ext cx="3581400" cy="268605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3529" t="23958" r="38235" b="9375"/>
          <a:stretch>
            <a:fillRect/>
          </a:stretch>
        </p:blipFill>
        <p:spPr bwMode="auto">
          <a:xfrm>
            <a:off x="762000" y="1524000"/>
            <a:ext cx="7779544" cy="5029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81000" y="381000"/>
            <a:ext cx="19812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Results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therichest.org/wp-content/uploads/2011/04/Mr._Met.jpg"/>
          <p:cNvPicPr>
            <a:picLocks noChangeAspect="1" noChangeArrowheads="1"/>
          </p:cNvPicPr>
          <p:nvPr/>
        </p:nvPicPr>
        <p:blipFill>
          <a:blip r:embed="rId2" cstate="print"/>
          <a:srcRect l="16466" t="6904"/>
          <a:stretch>
            <a:fillRect/>
          </a:stretch>
        </p:blipFill>
        <p:spPr bwMode="auto">
          <a:xfrm>
            <a:off x="0" y="-12584"/>
            <a:ext cx="9144000" cy="6870585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276600" y="228600"/>
            <a:ext cx="56388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Competitive Advantages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3276600"/>
            <a:ext cx="60960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Measures not only value but reliability…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95400" y="4038600"/>
            <a:ext cx="51054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Risks related to streakiness, past injury will show up in risk metric.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0" y="1676400"/>
            <a:ext cx="43434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Model accounts for inherent unpredictability of play.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057400" y="5638800"/>
            <a:ext cx="68580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Easy user interface allows user to quickly change the value weighting of any given statistic.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://www.telegraph.co.uk/telegraph/multimedia/archive/01008/fight-baseball_1008369i.jpg"/>
          <p:cNvPicPr>
            <a:picLocks noChangeAspect="1" noChangeArrowheads="1"/>
          </p:cNvPicPr>
          <p:nvPr/>
        </p:nvPicPr>
        <p:blipFill>
          <a:blip r:embed="rId2" cstate="print"/>
          <a:srcRect l="12187" r="17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4800" y="274638"/>
            <a:ext cx="35814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Model Failures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5562600"/>
            <a:ext cx="86106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600" u="sng" noProof="0" dirty="0" smtClean="0">
                <a:latin typeface="Times New Roman" pitchFamily="18" charset="0"/>
                <a:cs typeface="Times New Roman" pitchFamily="18" charset="0"/>
              </a:rPr>
              <a:t>Trades</a:t>
            </a:r>
            <a:r>
              <a:rPr lang="en-US" sz="2600" noProof="0" dirty="0" smtClean="0">
                <a:latin typeface="Times New Roman" pitchFamily="18" charset="0"/>
                <a:cs typeface="Times New Roman" pitchFamily="18" charset="0"/>
              </a:rPr>
              <a:t> – Player stats (especially pitchers) are very much affected by the effort of their teammates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3124200"/>
            <a:ext cx="86106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u="sng" noProof="0" dirty="0" smtClean="0">
                <a:latin typeface="Times New Roman" pitchFamily="18" charset="0"/>
                <a:cs typeface="Times New Roman" pitchFamily="18" charset="0"/>
              </a:rPr>
              <a:t>Stupidity</a:t>
            </a: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 – Can’t account for players getting caught with drugs, getting suspended, or hurting themselves frivolously 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4343400"/>
            <a:ext cx="86106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600" u="sng" noProof="0" dirty="0" smtClean="0">
                <a:latin typeface="Times New Roman" pitchFamily="18" charset="0"/>
                <a:cs typeface="Times New Roman" pitchFamily="18" charset="0"/>
              </a:rPr>
              <a:t>Rookies</a:t>
            </a:r>
            <a:r>
              <a:rPr lang="en-US" sz="2600" noProof="0" dirty="0" smtClean="0">
                <a:latin typeface="Times New Roman" pitchFamily="18" charset="0"/>
                <a:cs typeface="Times New Roman" pitchFamily="18" charset="0"/>
              </a:rPr>
              <a:t> – Rookies have no historical statistics, and so cannot be predicted by the model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robotreviews.com/sites/default/files/images/504x_ALeqM5hNLAKPictJb7bKX3K9VikIegRR-w.jpg"/>
          <p:cNvPicPr>
            <a:picLocks noChangeAspect="1" noChangeArrowheads="1"/>
          </p:cNvPicPr>
          <p:nvPr/>
        </p:nvPicPr>
        <p:blipFill>
          <a:blip r:embed="rId2" cstate="print"/>
          <a:srcRect r="5820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04800" y="274638"/>
            <a:ext cx="39624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Future Research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743200" y="3048000"/>
            <a:ext cx="60960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u="sng" noProof="0" dirty="0" smtClean="0">
                <a:latin typeface="Times New Roman" pitchFamily="18" charset="0"/>
                <a:cs typeface="Times New Roman" pitchFamily="18" charset="0"/>
              </a:rPr>
              <a:t>Portfolio Analysis </a:t>
            </a: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– Can </a:t>
            </a:r>
            <a:r>
              <a:rPr lang="en-US" sz="2800" noProof="0" dirty="0" err="1" smtClean="0">
                <a:latin typeface="Times New Roman" pitchFamily="18" charset="0"/>
                <a:cs typeface="Times New Roman" pitchFamily="18" charset="0"/>
              </a:rPr>
              <a:t>covariances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between players be meaningful?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438400" y="4191000"/>
            <a:ext cx="64008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u="sng" noProof="0" dirty="0" smtClean="0">
                <a:latin typeface="Times New Roman" pitchFamily="18" charset="0"/>
                <a:cs typeface="Times New Roman" pitchFamily="18" charset="0"/>
              </a:rPr>
              <a:t>One-on-One </a:t>
            </a: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– What are the odds that one team will beat another on any given week?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5334000"/>
            <a:ext cx="83058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u="sng" noProof="0" dirty="0" smtClean="0">
                <a:latin typeface="Times New Roman" pitchFamily="18" charset="0"/>
                <a:cs typeface="Times New Roman" pitchFamily="18" charset="0"/>
              </a:rPr>
              <a:t>Incorporating Trades </a:t>
            </a: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– Can we use new team data plus regression to predict for traded players more accurately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veteranstoday.com/wp-content/uploads/2010/07/questionmark.png"/>
          <p:cNvPicPr>
            <a:picLocks noChangeAspect="1" noChangeArrowheads="1"/>
          </p:cNvPicPr>
          <p:nvPr/>
        </p:nvPicPr>
        <p:blipFill>
          <a:blip r:embed="rId2" cstate="print"/>
          <a:srcRect b="25333"/>
          <a:stretch>
            <a:fillRect/>
          </a:stretch>
        </p:blipFill>
        <p:spPr bwMode="auto">
          <a:xfrm>
            <a:off x="4238122" y="76200"/>
            <a:ext cx="4524878" cy="4267200"/>
          </a:xfrm>
          <a:prstGeom prst="rect">
            <a:avLst/>
          </a:prstGeom>
          <a:noFill/>
        </p:spPr>
      </p:pic>
      <p:pic>
        <p:nvPicPr>
          <p:cNvPr id="8" name="Picture 2" descr="http://www.veteranstoday.com/wp-content/uploads/2010/07/questionmark.png"/>
          <p:cNvPicPr>
            <a:picLocks noChangeAspect="1" noChangeArrowheads="1"/>
          </p:cNvPicPr>
          <p:nvPr/>
        </p:nvPicPr>
        <p:blipFill>
          <a:blip r:embed="rId2" cstate="print"/>
          <a:srcRect b="24000"/>
          <a:stretch>
            <a:fillRect/>
          </a:stretch>
        </p:blipFill>
        <p:spPr bwMode="auto">
          <a:xfrm rot="10800000">
            <a:off x="351922" y="2438400"/>
            <a:ext cx="4524878" cy="4343399"/>
          </a:xfrm>
          <a:prstGeom prst="rect">
            <a:avLst/>
          </a:prstGeom>
          <a:noFill/>
        </p:spPr>
      </p:pic>
      <p:pic>
        <p:nvPicPr>
          <p:cNvPr id="37892" name="Picture 4" descr="http://www.mediabistro.com/fishbowlny/files/original/baseball_03032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800600"/>
            <a:ext cx="1699310" cy="1704974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124200" y="2743200"/>
            <a:ext cx="2895600" cy="944562"/>
          </a:xfrm>
          <a:prstGeom prst="rect">
            <a:avLst/>
          </a:prstGeom>
          <a:noFill/>
          <a:ln w="2540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Questions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4" descr="http://www.mediabistro.com/fishbowlny/files/original/baseball_03032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81000"/>
            <a:ext cx="1699310" cy="1704974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124200" y="503238"/>
            <a:ext cx="28956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Thank You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topyaps.com/wp-content/uploads/2010/04/stern-school-of-busin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3200400" cy="792162"/>
          </a:xfr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Setup…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467600" cy="1143000"/>
          </a:xfr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have been challenged to join a fantasy baseball league with star Stern professors…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581400"/>
            <a:ext cx="7467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Our honor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and our grades are on the line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…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0" y="5410200"/>
            <a:ext cx="8229600" cy="1143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…they don’t know we are decision modeling ninjas trained by the one and only Prof.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Juran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yankeesgametickets.com/images/new-yankee-sta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8310" cy="68580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09800" y="381000"/>
            <a:ext cx="6629400" cy="792162"/>
          </a:xfr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is Fantasy Baseball?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467600" cy="1143000"/>
          </a:xfr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GMs “draft” teams player by player choosing from all of major league baseball.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505200"/>
            <a:ext cx="7467600" cy="1143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These teams compete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with each other based on key player statistics on a weekly basis.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5105400"/>
            <a:ext cx="8077200" cy="1143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noProof="0" dirty="0" smtClean="0">
                <a:latin typeface="Times New Roman" pitchFamily="18" charset="0"/>
                <a:cs typeface="Times New Roman" pitchFamily="18" charset="0"/>
              </a:rPr>
              <a:t>Key to picking a successful team lies in ranking the players effectively prior to the draft.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topyaps.com/wp-content/uploads/2010/04/stern-school-of-busin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1510" name="AutoShape 6" descr="data:image/jpg;base64,/9j/4AAQSkZJRgABAQAAAQABAAD/2wCEAAkGBhMSERMUExQUFRQWGBgXFxcYGBweFRgXHBwcGR4gFxoYIScfGyUkIBwcIDslJCcpLCwsHx89NTAqNSkuLCkBCQoKBQUFDQUFDSkYEhgpKSkpKSkpKSkpKSkpKSkpKSkpKSkpKSkpKSkpKSkpKSkpKSkpKSkpKSkpKSkpKSkpKf/AABEIAIEAVgMBIgACEQEDEQH/xAAcAAABBAMBAAAAAAAAAAAAAAAFAAQGBwIDCAH/xABDEAACAQIEAwYCBgULBQEAAAABAgMAEQQSITEFBkEHEyJRYXEygRRScpGhsSM0QmLwFSQzNXOCsrPB0fEWdIOj4Qj/xAAUAQEAAAAAAAAAAAAAAAAAAAAA/8QAFBEBAAAAAAAAAAAAAAAAAAAAAP/aAAwDAQACEQMRAD8AtIrqazjJpHrWUQ1oHUVOAbC50A3PS1NZcSkSl5HVEUXZmIVQPUnQb1zd2ndpUnEJ2SJmXCJdUQEjvBcXaQftXIBAPwi3W9BdnE+2LhcDlDiM7Le/dqzrfyzAZT8jUOP/AOj4s5/mb5NLHvFzbi9xa3n1NURnrwUHTWE7buFSEAyyRk/XjYAe5FxUvwnEopUDxurq2oYG4I9DtXH6QEN4RnHUWN7db9R70a4PzBNhmTuJZYhe/hckX3uU+Fuo1Go/EOqmrWxqBcjdrsOKIgxNoMRspv8AoZenhJ+Ek9Dp5HpU9ljoGOIOtKvZhXlA8ZNTWyNKyC61hjMUIo5JDtGjOfZQWP5UFXduHMOaJMDHuWV5j5ADMij1PxW+z51Ss/CZFFyptr+G9/a4++jWK5uaWR5ZRmd3MjG/VtgPIKLD5CnCY2OSMjTQC/lmOg+7f50EUbCtpofMe21OIOFs7ALsQDf3OXX2OlHJcfHGbLY7a2G3iOn4D76HRcQOcso0C6j5gm33Cg1xylfFqGBAuD1FxqPb77etNMVNr+OnrrpW2fGMw0HUH53plIP4/Gg9bEE76/x/rXQ3Y1zu2OwzQTEtPhwPGf24jouY9WB8PqLHe9c6WqX9lXMv0LiULH+jkPcya2GVyBf+6bH5Gg6UxCa0q34tNaVBuB1NC+bWtw/Gnyw2IP8A6nooNzWriGAE0MsTaLLG8ZPkHUqfwNByPw7hrzyiKNSzG9gBeiUfKOKKFhFJlDEMcraHYdL0f5EdeHcVkXGHujEjoxIPxeG2173GvtVj43tvwkbBYhJKNmYA2A9AdT+FBTGA5Oxc0iosEnitrlNve+1quHlTsXjhscRaQkEMD8NjRnhHaXHi5QkILEgk3UjQVEueu0TGxSGJYyp+EGxJJPkBQOuKdl2Fjc92mlj1vVW818rvBK1l8GliKJYjmXiQ/SSTlNSFu/xEbhQoOYjS/lcXtcUzk5kxM5/SnvFuDpYEef8AxQRRo624GMmVANyyge9wKd8Uw+Vr+f8AGtZcCnMU8U+UN3TpIFJsGKtmsfTSg60mWwA30GvnpSpvw/i0eKhiniN0lUML7i97g36ggj5UqB7fWtiNTdn1NZxvQV32o8gRT4iHFAkM/wCikHQkKSjX89Mp9LeWsS/6HdImS8plckARQ5wyEWsCdAdQc51H7Nt6urjMatD4rEKyt7WNv9a1x41FS9wB59KCNch8ljBrEzLlmt4rkFxfoxFgflt5mmPNOEWXGEuSFAIuBqDY6j3BKkeTGpZDxiHv1jM0feHxZCw7zL0OW96rrmLmvBJiJVmkZrMciqCRm82t5bUEil5WbFRqFlj7v9kdytk+yBYD5ChuJ7NIcKGkaQyStrfKFUW+qBel2c8xvJBK17hXYJcbp09/nW7mXnUFCNmFwb0FQ80YW7tbz0/KhWCjPeZTsASfQW/4o1j5s7m/maO9knLcGKx7d9ZhGnehBfxMCLB/IDe3X2vQXHyvws4bAYWE/EsalvtNdz+LGlRXGvrSoNTNvXqPTcvrWaPQOJ4BKjxnQOpX2uN/kdaq3hsbI98S5zQFgFY+HPcgkr1sBpfzq1I2qC8/4Lupkm1yTaMQNBIABqf3hc/3W9KBh/K+DxErDMJ3Ase6jLOu/wC0ouPegknJ8EBZo8NjZ3B1Jhe97bG6m3zNH8PxA4a2IRWbwgMYwO8I3108YvrrWeM7bIMjAR4lidvCq/jbSghOJ5jmjbJFhJlIANiCLA7FhYAbbmseM4t2UO6gFyAAPRbaW9bfOteO4liMa4PdmOMGyqdNPX8KZccx4VkRTmKC5PS+/wCev3UAvHPYv6A/gKKdl3O68NxJMq5o5wscjX8UYBuGHmATqPKovjcbuo3bf060x1ZgFBJOgA3Jv0oOt3xaSANG6up2ZSCp9iNDSoLydyk+EwGHhdv0iqWf0LEtl1+re3yNKgI5qyVqarLvWfeUD+OWt08CSo0cih0YWZW2P8b33FD43pwklqCMcTww4eVFi2HawVzqVb6sh/Inf3GofHcZwaIWCx5t9hv896nHGYoZ4JYJ2URvG2a5AIUa5tdspsb+YFcz8SgkiGUnMOj66j0P+h2oJZxznPNcR5VUX8W33edQbFcRJJIO/Xr/APKbyEne59610Hqj7+tXF2I9niyW4hiEDKrH6Op+sp1kI9CLC/UE22NRDs15Bk4hOhZGGFU3lkscjZbExqdszXA9ASauvtB5pXh+ECRWSRxkiVLDIijVlUbWGg6X9qB/zPzzhcGwWVmL6eFBdgDexa5AF7bXvSrn6ad8QzPIXNzcknxFvVuvWlQXulZF61X3rzNQOEkodzFzOuEjBILSPcIo6n1+8U9jqOh++4sp/YwcTStpqTbYeu33UA3mniLJEmDzB8TOyviG6qxIyRD7Olx/vSm5XhfgU8odJmLmaOVQwFlYR2GYA2tm6AbUWHGIvoR4nDh1V55JpCZAGk7tVkI1Pwlii/D59aO8q8GX+SocK4Kg4dVbSxu6ZmNvO7H5ig5lxSWNhRLlTk/EcQm7mADQEs7XEaD94gHfYC2tTvAdh+LfEOsrxxwK1hJ8TyL5og2NvrEfOrb5V5Yh4fhxBDqLlnc2zSP5tbTbQDYACgz4ZgIOHYIIoCRQRszEX1IGZ2N9SSQTVNc2QPxEvjcNL9IhByuChV4lvpdNreWt9rg71YPaVzDbDrg4cpnx0n0RA2gAayO3t4gvzPlTVuACDCjh2Cdg/dl2YKLvnKoTKWIK5zm1APhSw21CqMwGgUOdzpcDzsP46V5RzjXNX8jOcNgmw88nxTTlMzBtjEOmUWB3J87UqC1a9FYk1jeg3oaj8PBZD9NmjbNLN3qlFtnWNonSLf4czAnW2gHlR5DUd5Twk2H4vj4HDvHPFFL3p2X4lUeg8TqB6UA/ivFvoPB8JCk8X0yDKbRskmW+cE6grpmt71s7NudMRiMWVxEpfNESbhQAVIItlAA0J96rvmTl9sHisRFlYIusZa3iS9lb1uQaM9ness5AvkgbXqMzKlwDbzI60F9tiUAuWUDzJFvvpinH4XmESuGaxY2+GwF9W21/3qD80FWw+BZdiHUgjcixudddbj51GsXzD9FSWyjO8ciD93P4c2n7oagf8D54ixGMjjxiCV0ly4WbKM6OzZALrYW1LXNxothezU6bmoYvGY3CYMyqWRE7+JAZGdWCue8JCxoqeAMT9Yi7EXhfZly8cXi5b5hHHDIM67xu6GNSL9RqR7elSDk7hD8Gw/EMTiAbiyIFY5ZB0sdLguyjNbo1qAtjOVuDwLFhZssroC5ZpSrk2VbuQ6gaAAJ0A0G5Kqueap1n7nFhcq4hLvpb+cLZZcqknwk2IOgsbD4Tb2gu09a8FKlQZL1+dLFfrJ+zg/8AMxNKlQV72z/r8f8A26/5j0L7OfjxX9kP8aUqVBMeN/qeD+1L+YqD84f0T+4/OlSoJJ2K/qvEftr/AIHpjzp/Ucf9on5mvaVA45j/AKg4d/4v8pqVKl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12" name="Picture 8" descr="http://www.bvresources.com/images/audioconf/damodara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762000"/>
            <a:ext cx="1981200" cy="297180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9" name="Rectangular Callout 8"/>
          <p:cNvSpPr/>
          <p:nvPr/>
        </p:nvSpPr>
        <p:spPr>
          <a:xfrm>
            <a:off x="2895600" y="228600"/>
            <a:ext cx="5334000" cy="1676400"/>
          </a:xfrm>
          <a:prstGeom prst="wedgeRectCallout">
            <a:avLst>
              <a:gd name="adj1" fmla="val -53404"/>
              <a:gd name="adj2" fmla="val 7027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“I will rank the players by their salary, because the market possesses all relevant information.”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4" name="Picture 10" descr="http://w4.stern.nyu.edu/faculty/emplibrary/images/facpics/goku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895599"/>
            <a:ext cx="2133600" cy="3200401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1" name="Rectangular Callout 10"/>
          <p:cNvSpPr/>
          <p:nvPr/>
        </p:nvSpPr>
        <p:spPr>
          <a:xfrm>
            <a:off x="381000" y="4343400"/>
            <a:ext cx="5334000" cy="1676400"/>
          </a:xfrm>
          <a:prstGeom prst="wedgeRectCallout">
            <a:avLst>
              <a:gd name="adj1" fmla="val 60596"/>
              <a:gd name="adj2" fmla="val -3876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“I will assess each player’s key success factors and decide whether they can achieve their objectives.”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topyaps.com/wp-content/uploads/2010/04/stern-school-of-busin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2050" name="Picture 2" descr="http://www.johnson.cornell.edu/people/faculty/dcj2/dcj2_prof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086100"/>
            <a:ext cx="2662602" cy="300990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Rectangular Callout 5"/>
          <p:cNvSpPr/>
          <p:nvPr/>
        </p:nvSpPr>
        <p:spPr>
          <a:xfrm>
            <a:off x="3124200" y="533400"/>
            <a:ext cx="5334000" cy="3505200"/>
          </a:xfrm>
          <a:prstGeom prst="wedgeRectCallout">
            <a:avLst>
              <a:gd name="adj1" fmla="val -47045"/>
              <a:gd name="adj2" fmla="val 8003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“I look at this problem and I see some data, some variables, some things we’re trying to forecast… I think it’s a pretty good candidate for a decision model…  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…right?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…good discussion.”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iiconsumer.files.wordpress.com/2008/08/base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381000"/>
            <a:ext cx="28194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Model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3810000"/>
            <a:ext cx="5943600" cy="281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Requirements:</a:t>
            </a:r>
          </a:p>
          <a:p>
            <a:pPr marL="236538" marR="0" lvl="0" indent="-2365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Ability to input point values for different statistics</a:t>
            </a:r>
          </a:p>
          <a:p>
            <a:pPr marL="236538" marR="0" lvl="0" indent="-2365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Account for unpredictability, streakiness, etc.</a:t>
            </a:r>
          </a:p>
          <a:p>
            <a:pPr marL="236538" marR="0" lvl="0" indent="-2365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Output unambiguous value and risk measurements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553200" y="457196"/>
          <a:ext cx="2438400" cy="5943604"/>
        </p:xfrm>
        <a:graphic>
          <a:graphicData uri="http://schemas.openxmlformats.org/drawingml/2006/table">
            <a:tbl>
              <a:tblPr/>
              <a:tblGrid>
                <a:gridCol w="1143527"/>
                <a:gridCol w="1294873"/>
              </a:tblGrid>
              <a:tr h="3097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Statistics Considered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Batters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Pitchers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RBI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IBB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HBP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HBP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ROE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GDP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97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97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iiconsumer.files.wordpress.com/2008/08/base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381000"/>
            <a:ext cx="29718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Complexity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828800"/>
            <a:ext cx="64770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Up to 30 variables determine player </a:t>
            </a: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scores.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43200" y="3276600"/>
            <a:ext cx="60198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162 games played in the baseball season.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4800600"/>
            <a:ext cx="8305800" cy="1066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Over a thousand players in MLB – must be scalable.</a:t>
            </a:r>
            <a:endParaRPr lang="en-US" sz="2800" noProof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(We used 63 players as a sample)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www.polytan-usa.com/projects/usa/BYU%20-%20Idaho%20%20-%20Baseball%20Turf_2_BIG.jpg"/>
          <p:cNvPicPr>
            <a:picLocks noChangeAspect="1" noChangeArrowheads="1"/>
          </p:cNvPicPr>
          <p:nvPr/>
        </p:nvPicPr>
        <p:blipFill>
          <a:blip r:embed="rId2" cstate="print"/>
          <a:srcRect l="5727" r="5892" b="116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http://2.bp.blogspot.com/_LJvUULi51sI/TH_DsGGM-BI/AAAAAAAAUzY/rxx-qkBdo34/s1600/Baseball+Rule+Book+Cover.jpg"/>
          <p:cNvPicPr>
            <a:picLocks noChangeAspect="1" noChangeArrowheads="1"/>
          </p:cNvPicPr>
          <p:nvPr/>
        </p:nvPicPr>
        <p:blipFill>
          <a:blip r:embed="rId3" cstate="print"/>
          <a:srcRect b="4444"/>
          <a:stretch>
            <a:fillRect/>
          </a:stretch>
        </p:blipFill>
        <p:spPr bwMode="auto">
          <a:xfrm>
            <a:off x="9448800" y="3200400"/>
            <a:ext cx="2097883" cy="2753158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381000"/>
            <a:ext cx="33528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Methodology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5471234"/>
            <a:ext cx="4670502" cy="929566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5166434"/>
            <a:ext cx="3657600" cy="990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Game-by-game player data downloaded from: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 t="3226" b="6452"/>
          <a:stretch>
            <a:fillRect/>
          </a:stretch>
        </p:blipFill>
        <p:spPr bwMode="auto">
          <a:xfrm>
            <a:off x="762000" y="1752600"/>
            <a:ext cx="7724394" cy="2133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www.polytan-usa.com/projects/usa/BYU%20-%20Idaho%20%20-%20Baseball%20Turf_2_BIG.jpg"/>
          <p:cNvPicPr>
            <a:picLocks noChangeAspect="1" noChangeArrowheads="1"/>
          </p:cNvPicPr>
          <p:nvPr/>
        </p:nvPicPr>
        <p:blipFill>
          <a:blip r:embed="rId2" cstate="print"/>
          <a:srcRect l="5727" r="5892" b="116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381000"/>
            <a:ext cx="3352800" cy="792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Methodology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5181600"/>
            <a:ext cx="8229600" cy="54856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Data converted to 23 weekly statistical periods in Excel.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4725" t="9677"/>
          <a:stretch>
            <a:fillRect/>
          </a:stretch>
        </p:blipFill>
        <p:spPr bwMode="auto">
          <a:xfrm>
            <a:off x="381000" y="1524000"/>
            <a:ext cx="7022779" cy="243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514600" y="5867400"/>
            <a:ext cx="6096000" cy="54856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cs typeface="Times New Roman" pitchFamily="18" charset="0"/>
              </a:rPr>
              <a:t>Repeated for 27 batters and 36 pitchers...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531</Words>
  <Application>Microsoft Office PowerPoint</Application>
  <PresentationFormat>On-screen Show (4:3)</PresentationFormat>
  <Paragraphs>98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The Setup…</vt:lpstr>
      <vt:lpstr>What is Fantasy Baseball?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Valued Acer Customer</dc:creator>
  <cp:lastModifiedBy>CoreyJay</cp:lastModifiedBy>
  <cp:revision>51</cp:revision>
  <dcterms:created xsi:type="dcterms:W3CDTF">2011-05-07T20:06:04Z</dcterms:created>
  <dcterms:modified xsi:type="dcterms:W3CDTF">2011-05-09T02:26:21Z</dcterms:modified>
</cp:coreProperties>
</file>