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6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3197119-C3B9-4CCE-9DDE-F1E33275CD10}" type="datetimeFigureOut">
              <a:rPr lang="en-US" smtClean="0"/>
              <a:pPr/>
              <a:t>5/4/2011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D418320-C0FB-49E0-80A8-16F86A823F0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77000" cy="2667000"/>
          </a:xfrm>
        </p:spPr>
        <p:txBody>
          <a:bodyPr>
            <a:noAutofit/>
          </a:bodyPr>
          <a:lstStyle/>
          <a:p>
            <a:r>
              <a:rPr lang="en-US" sz="2400" dirty="0" smtClean="0"/>
              <a:t>Decision Models</a:t>
            </a:r>
          </a:p>
          <a:p>
            <a:r>
              <a:rPr lang="en-US" sz="2400" dirty="0" smtClean="0"/>
              <a:t>May 2, 2011</a:t>
            </a:r>
          </a:p>
          <a:p>
            <a:endParaRPr lang="en-US" sz="2400" dirty="0" smtClean="0"/>
          </a:p>
          <a:p>
            <a:r>
              <a:rPr lang="en-US" sz="2400" dirty="0" smtClean="0"/>
              <a:t>Andrew Lieu</a:t>
            </a:r>
          </a:p>
          <a:p>
            <a:r>
              <a:rPr lang="en-US" sz="2400" dirty="0" smtClean="0"/>
              <a:t>Jim </a:t>
            </a:r>
            <a:r>
              <a:rPr lang="en-US" sz="2400" dirty="0" err="1" smtClean="0"/>
              <a:t>Budney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Saving for Retirement:</a:t>
            </a:r>
            <a:br>
              <a:rPr lang="en-US" dirty="0" smtClean="0"/>
            </a:br>
            <a:r>
              <a:rPr lang="en-US" dirty="0" smtClean="0"/>
              <a:t>Traditional IRA vs. ROTH IRA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Effect of Inflation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5330952"/>
            <a:ext cx="8503920" cy="1069848"/>
          </a:xfrm>
        </p:spPr>
        <p:txBody>
          <a:bodyPr/>
          <a:lstStyle/>
          <a:p>
            <a:r>
              <a:rPr lang="en-US" dirty="0" smtClean="0"/>
              <a:t>$30,000 of expenses in today’s dollars average will be $72,000 in 32 years after inflation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1589" y="1509714"/>
            <a:ext cx="6424612" cy="3736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Traditional IRA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ROTH IRA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01752" y="4952999"/>
            <a:ext cx="4041648" cy="1336787"/>
          </a:xfrm>
        </p:spPr>
        <p:txBody>
          <a:bodyPr/>
          <a:lstStyle/>
          <a:p>
            <a:r>
              <a:rPr lang="en-US" dirty="0" smtClean="0"/>
              <a:t>Average of 26 years of cushion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00600" y="4876799"/>
            <a:ext cx="4038600" cy="1416775"/>
          </a:xfrm>
        </p:spPr>
        <p:txBody>
          <a:bodyPr/>
          <a:lstStyle/>
          <a:p>
            <a:r>
              <a:rPr lang="en-US" dirty="0" smtClean="0"/>
              <a:t>Average of 20 years of cushion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Retirement Cushion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2286000"/>
            <a:ext cx="4294125" cy="264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7475" y="2286000"/>
            <a:ext cx="4294125" cy="264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Traditional IRA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ROTH IRA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01752" y="4952999"/>
            <a:ext cx="4041648" cy="1336787"/>
          </a:xfrm>
        </p:spPr>
        <p:txBody>
          <a:bodyPr/>
          <a:lstStyle/>
          <a:p>
            <a:r>
              <a:rPr lang="en-US" dirty="0" smtClean="0"/>
              <a:t>Average Traditional IRA after-tax savings: $.865mm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00600" y="4907825"/>
            <a:ext cx="4038600" cy="1416775"/>
          </a:xfrm>
        </p:spPr>
        <p:txBody>
          <a:bodyPr/>
          <a:lstStyle/>
          <a:p>
            <a:r>
              <a:rPr lang="en-US" dirty="0" smtClean="0"/>
              <a:t>Average ROTH after-tax savings: $0.741mm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Waiting to Save?  Think again</a:t>
            </a:r>
            <a:endParaRPr lang="en-US" dirty="0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0"/>
            <a:ext cx="4267200" cy="2616970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  <a:effectLst/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86000"/>
            <a:ext cx="4277924" cy="2623545"/>
          </a:xfrm>
          <a:prstGeom prst="rect">
            <a:avLst/>
          </a:prstGeom>
          <a:noFill/>
          <a:ln w="1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Traditional retirement plans (save pre-tax dollars, pay tax on the way out) are optimal based on this model</a:t>
            </a:r>
          </a:p>
          <a:p>
            <a:endParaRPr lang="en-US" dirty="0" smtClean="0"/>
          </a:p>
          <a:p>
            <a:r>
              <a:rPr lang="en-US" dirty="0" smtClean="0"/>
              <a:t>Models cannot accurately predict future tax rates</a:t>
            </a:r>
          </a:p>
          <a:p>
            <a:endParaRPr lang="en-US" dirty="0" smtClean="0"/>
          </a:p>
          <a:p>
            <a:r>
              <a:rPr lang="en-US" dirty="0" smtClean="0"/>
              <a:t>Start saving early!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IRA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Works same way as 401k savings plan</a:t>
            </a:r>
          </a:p>
          <a:p>
            <a:endParaRPr lang="en-US" dirty="0" smtClean="0"/>
          </a:p>
          <a:p>
            <a:r>
              <a:rPr lang="en-US" dirty="0" smtClean="0"/>
              <a:t>Contributions made on pre-tax basis</a:t>
            </a:r>
          </a:p>
          <a:p>
            <a:endParaRPr lang="en-US" dirty="0" smtClean="0"/>
          </a:p>
          <a:p>
            <a:r>
              <a:rPr lang="en-US" dirty="0" smtClean="0"/>
              <a:t>Savings compound tax-deferred</a:t>
            </a:r>
          </a:p>
          <a:p>
            <a:endParaRPr lang="en-US" dirty="0" smtClean="0"/>
          </a:p>
          <a:p>
            <a:r>
              <a:rPr lang="en-US" dirty="0" smtClean="0"/>
              <a:t>Distributions after retirement are taxed at then prevailing ordinary income tax rates</a:t>
            </a:r>
          </a:p>
          <a:p>
            <a:endParaRPr lang="en-US" dirty="0" smtClean="0"/>
          </a:p>
          <a:p>
            <a:r>
              <a:rPr lang="en-US" dirty="0" smtClean="0"/>
              <a:t>10% penalty for early withdrawals on top taxes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ROTH IRA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Contributions are made with </a:t>
            </a:r>
            <a:r>
              <a:rPr lang="en-US" b="1" dirty="0" smtClean="0"/>
              <a:t>after-tax </a:t>
            </a:r>
            <a:r>
              <a:rPr lang="en-US" dirty="0" smtClean="0"/>
              <a:t>dollars</a:t>
            </a:r>
          </a:p>
          <a:p>
            <a:endParaRPr lang="en-US" dirty="0" smtClean="0"/>
          </a:p>
          <a:p>
            <a:r>
              <a:rPr lang="en-US" dirty="0" smtClean="0"/>
              <a:t>Qualified distributions are not taxed at all</a:t>
            </a:r>
          </a:p>
          <a:p>
            <a:endParaRPr lang="en-US" dirty="0" smtClean="0"/>
          </a:p>
          <a:p>
            <a:r>
              <a:rPr lang="en-US" dirty="0" smtClean="0"/>
              <a:t>Current Maximum Contribution: $5,000</a:t>
            </a:r>
          </a:p>
          <a:p>
            <a:endParaRPr lang="en-US" dirty="0" smtClean="0"/>
          </a:p>
          <a:p>
            <a:r>
              <a:rPr lang="en-US" dirty="0" smtClean="0"/>
              <a:t>Benefits</a:t>
            </a:r>
          </a:p>
          <a:p>
            <a:pPr lvl="1"/>
            <a:r>
              <a:rPr lang="en-US" dirty="0" smtClean="0"/>
              <a:t>If future tax rates are higher</a:t>
            </a:r>
          </a:p>
          <a:p>
            <a:pPr lvl="1"/>
            <a:r>
              <a:rPr lang="en-US" dirty="0" smtClean="0"/>
              <a:t>If you are in a higher tax bracket after retirement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Managerial Problem Definition: Determine which retirement plan (Traditional IRA vs. ROTH IRA) provides the highest after-tax retirement savings at age 65. </a:t>
            </a:r>
          </a:p>
          <a:p>
            <a:endParaRPr lang="en-US" dirty="0" smtClean="0"/>
          </a:p>
          <a:p>
            <a:r>
              <a:rPr lang="en-US" dirty="0" smtClean="0"/>
              <a:t>Assumptions: You are a second-year MBA student about to graduate and have no retirement savings</a:t>
            </a:r>
          </a:p>
          <a:p>
            <a:endParaRPr lang="en-US" dirty="0" smtClean="0"/>
          </a:p>
          <a:p>
            <a:r>
              <a:rPr lang="en-US" dirty="0" smtClean="0"/>
              <a:t>Objective: Use Monte Carlo Simulations to determine which option is best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 Rates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</a:p>
          <a:p>
            <a:pPr lvl="1"/>
            <a:r>
              <a:rPr lang="en-US" dirty="0" smtClean="0"/>
              <a:t>Tax Rate = 30% (equal to average for top 5% income earners over the past 32 years)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048000"/>
            <a:ext cx="49720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6248400" y="3962400"/>
            <a:ext cx="457200" cy="3048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53200" y="35814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 Carlo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5334000"/>
            <a:ext cx="8503920" cy="990600"/>
          </a:xfrm>
        </p:spPr>
        <p:txBody>
          <a:bodyPr/>
          <a:lstStyle/>
          <a:p>
            <a:r>
              <a:rPr lang="en-US" dirty="0" smtClean="0"/>
              <a:t>1,000 simulations of S&amp;P 500 Index and Vanguard Total Bond Market Index over 37 years </a:t>
            </a: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00200"/>
            <a:ext cx="6019800" cy="3626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Allocation between Equities and Bonds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752600"/>
            <a:ext cx="658578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$1,000/month contributed to retirement savings accounts</a:t>
            </a:r>
          </a:p>
          <a:p>
            <a:endParaRPr lang="en-US" dirty="0" smtClean="0"/>
          </a:p>
          <a:p>
            <a:r>
              <a:rPr lang="en-US" dirty="0" smtClean="0"/>
              <a:t>We also assume that after retirement average annual spending would be $30,000</a:t>
            </a:r>
          </a:p>
          <a:p>
            <a:endParaRPr lang="en-US" dirty="0" smtClean="0"/>
          </a:p>
          <a:p>
            <a:r>
              <a:rPr lang="en-US" dirty="0" smtClean="0"/>
              <a:t>Simulate inflation based on historical data to see how far retirement savings go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Traditional IRA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ROTH IRA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01752" y="5257799"/>
            <a:ext cx="4041648" cy="103198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Average Traditional IRA after-tax savings: $1.87mm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800600" y="5257799"/>
            <a:ext cx="4038600" cy="8833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Average ROTH after-tax savings: $1.44mm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438400"/>
            <a:ext cx="433857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3920" y="2438400"/>
            <a:ext cx="4294125" cy="264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2364</TotalTime>
  <Words>344</Words>
  <Application>Microsoft Office PowerPoint</Application>
  <PresentationFormat>On-screen Show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Civic</vt:lpstr>
      <vt:lpstr>Saving for Retirement: Traditional IRA vs. ROTH IRA</vt:lpstr>
      <vt:lpstr>Traditional IRA</vt:lpstr>
      <vt:lpstr>ROTH IRA</vt:lpstr>
      <vt:lpstr>Model</vt:lpstr>
      <vt:lpstr>Tax Rates</vt:lpstr>
      <vt:lpstr>Monte Carlo Simulations</vt:lpstr>
      <vt:lpstr>Allocation between Equities and Bonds</vt:lpstr>
      <vt:lpstr>Other</vt:lpstr>
      <vt:lpstr>Results</vt:lpstr>
      <vt:lpstr>The Effect of Inflation</vt:lpstr>
      <vt:lpstr>Retirement Cushion</vt:lpstr>
      <vt:lpstr>Waiting to Save?  Think again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Saving for Retirement: Traditional IRA vs. ROTH IRA</dc:title>
  <dc:creator>User</dc:creator>
  <cp:lastModifiedBy>User</cp:lastModifiedBy>
  <cp:revision>22</cp:revision>
  <dcterms:created xsi:type="dcterms:W3CDTF">2011-04-30T01:18:40Z</dcterms:created>
  <dcterms:modified xsi:type="dcterms:W3CDTF">2011-05-04T15:19:15Z</dcterms:modified>
</cp:coreProperties>
</file>