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Default Extension="emf" ContentType="image/x-emf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Default Extension="gif" ContentType="image/gif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16"/>
  </p:notesMasterIdLst>
  <p:sldIdLst>
    <p:sldId id="260" r:id="rId2"/>
    <p:sldId id="258" r:id="rId3"/>
    <p:sldId id="259" r:id="rId4"/>
    <p:sldId id="257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theme" Target="theme/theme1.xml"/><Relationship Id="rId4" Type="http://schemas.openxmlformats.org/officeDocument/2006/relationships/slide" Target="slides/slide3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printerSettings" Target="printerSettings/printerSettings1.bin"/><Relationship Id="rId19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A424F-E5D6-4C76-A92E-ECF9F0E8726A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9669E-CD74-46CC-A7A8-170D576A2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AEF86-5ABC-4589-B72E-DFF3C136D430}" type="datetimeFigureOut">
              <a:rPr lang="en-US" smtClean="0"/>
              <a:pPr/>
              <a:t>5/8/11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E4A40-B092-4D51-8784-C6FE18E523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3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5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0.jpeg"/><Relationship Id="rId4" Type="http://schemas.openxmlformats.org/officeDocument/2006/relationships/image" Target="../media/image10.jpeg"/><Relationship Id="rId7" Type="http://schemas.openxmlformats.org/officeDocument/2006/relationships/image" Target="../media/image13.jpeg"/><Relationship Id="rId11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6" Type="http://schemas.openxmlformats.org/officeDocument/2006/relationships/image" Target="../media/image22.jpeg"/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10" Type="http://schemas.openxmlformats.org/officeDocument/2006/relationships/image" Target="../media/image16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2" Type="http://schemas.openxmlformats.org/officeDocument/2006/relationships/image" Target="../media/image18.jpeg"/><Relationship Id="rId17" Type="http://schemas.openxmlformats.org/officeDocument/2006/relationships/image" Target="../media/image23.jpeg"/><Relationship Id="rId2" Type="http://schemas.openxmlformats.org/officeDocument/2006/relationships/image" Target="../media/image8.gif"/><Relationship Id="rId9" Type="http://schemas.openxmlformats.org/officeDocument/2006/relationships/image" Target="../media/image15.jpeg"/><Relationship Id="rId3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</a:t>
            </a:r>
            <a:endParaRPr lang="en-US" dirty="0"/>
          </a:p>
        </p:txBody>
      </p:sp>
      <p:pic>
        <p:nvPicPr>
          <p:cNvPr id="17412" name="Picture 4" descr="http://www.stuffintheair.com/images/World_Map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5000" y="533400"/>
            <a:ext cx="4572000" cy="4210878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33600" y="914400"/>
            <a:ext cx="4114800" cy="47244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675451"/>
              </a:avLst>
            </a:prstTxWarp>
            <a:spAutoFit/>
          </a:bodyPr>
          <a:lstStyle/>
          <a:p>
            <a:r>
              <a:rPr lang="en-US" sz="4400" dirty="0" smtClean="0"/>
              <a:t>WHERE IN THE WORLD IS</a:t>
            </a:r>
            <a:endParaRPr lang="en-US" sz="4400" dirty="0"/>
          </a:p>
        </p:txBody>
      </p:sp>
      <p:pic>
        <p:nvPicPr>
          <p:cNvPr id="17410" name="Picture 2" descr="http://www.johnson.cornell.edu/people/faculty/dcj2/dcj2_profile.jpg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2590800" y="1143000"/>
            <a:ext cx="3197134" cy="324347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0" name="Up Ribbon 9"/>
          <p:cNvSpPr/>
          <p:nvPr/>
        </p:nvSpPr>
        <p:spPr>
          <a:xfrm rot="21205080">
            <a:off x="1080429" y="3889698"/>
            <a:ext cx="6738297" cy="908707"/>
          </a:xfrm>
          <a:prstGeom prst="ribbon2">
            <a:avLst>
              <a:gd name="adj1" fmla="val 33333"/>
              <a:gd name="adj2" fmla="val 67491"/>
            </a:avLst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ernard MT Condensed" pitchFamily="18" charset="0"/>
              </a:rPr>
              <a:t>DAVID JURAN</a:t>
            </a:r>
            <a:endParaRPr lang="en-US" sz="36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348" y="5464314"/>
            <a:ext cx="7970452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cap="small" dirty="0" smtClean="0">
                <a:solidFill>
                  <a:schemeClr val="bg1"/>
                </a:solidFill>
                <a:latin typeface="Bernard MT Condensed" pitchFamily="18" charset="0"/>
              </a:rPr>
              <a:t>Or…. Where Should You Live After Stern?</a:t>
            </a:r>
            <a:endParaRPr lang="en-US" sz="4000" cap="small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8800" y="6396335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Louis Goldstein, Catherine Pappas &amp; Michele </a:t>
            </a:r>
            <a:r>
              <a:rPr lang="en-US" sz="2400" dirty="0" err="1" smtClean="0">
                <a:solidFill>
                  <a:schemeClr val="bg1"/>
                </a:solidFill>
              </a:rPr>
              <a:t>Prencipe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8138"/>
            <a:ext cx="8915400" cy="290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Giving Cost Value to Preferences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03" y="1600200"/>
            <a:ext cx="9105997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Preference, Priority &amp; Cost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Weighted Cost and Solver Model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1219200"/>
            <a:ext cx="7634287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856" y="4495800"/>
            <a:ext cx="7634287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09600" y="3505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Optimal Solution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And the </a:t>
            </a:r>
            <a:r>
              <a:rPr lang="en-US" dirty="0" smtClean="0"/>
              <a:t>results are…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l="17143" t="25714" r="22857"/>
          <a:stretch>
            <a:fillRect/>
          </a:stretch>
        </p:blipFill>
        <p:spPr>
          <a:xfrm>
            <a:off x="76200" y="1921329"/>
            <a:ext cx="2854569" cy="2650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592" y="1905000"/>
            <a:ext cx="3076408" cy="2667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4648200"/>
            <a:ext cx="2602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alibri (Body)"/>
                <a:cs typeface="Calibri (Body)"/>
              </a:rPr>
              <a:t>Buenos Aires</a:t>
            </a:r>
            <a:endParaRPr lang="en-US" sz="3200" dirty="0">
              <a:latin typeface="Calibri (Body)"/>
              <a:cs typeface="Calibri (Body)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4648200"/>
            <a:ext cx="2602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alibri (Body)"/>
                <a:cs typeface="Calibri (Body)"/>
              </a:rPr>
              <a:t>Buenos Aires</a:t>
            </a:r>
            <a:endParaRPr lang="en-US" sz="3200" dirty="0">
              <a:latin typeface="Calibri (Body)"/>
              <a:cs typeface="Calibri (Body)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6000" y="4648200"/>
            <a:ext cx="164420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alibri (Body)"/>
                <a:cs typeface="Calibri (Body)"/>
              </a:rPr>
              <a:t>Mumbai</a:t>
            </a:r>
            <a:endParaRPr lang="en-US" sz="3200" dirty="0">
              <a:latin typeface="Calibri (Body)"/>
              <a:cs typeface="Calibri (Body)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rcRect l="16327" r="8673" b="9184"/>
          <a:stretch>
            <a:fillRect/>
          </a:stretch>
        </p:blipFill>
        <p:spPr>
          <a:xfrm>
            <a:off x="3009900" y="1876618"/>
            <a:ext cx="3009900" cy="273348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2" name="Picture 4" descr="http://www.stuffintheair.com/images/World_Map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5000" y="533400"/>
            <a:ext cx="4572000" cy="4210878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33600" y="914400"/>
            <a:ext cx="4114800" cy="47244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675451"/>
              </a:avLst>
            </a:prstTxWarp>
            <a:spAutoFit/>
          </a:bodyPr>
          <a:lstStyle/>
          <a:p>
            <a:r>
              <a:rPr lang="en-US" sz="4400" dirty="0" smtClean="0"/>
              <a:t>WHERE IN THE WORLD IS</a:t>
            </a:r>
            <a:endParaRPr lang="en-US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2624120" y="5105400"/>
            <a:ext cx="3929080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8000" cap="small" dirty="0" smtClean="0">
                <a:solidFill>
                  <a:schemeClr val="bg1"/>
                </a:solidFill>
                <a:latin typeface="Bernard MT Condensed" pitchFamily="18" charset="0"/>
              </a:rPr>
              <a:t>Questions?</a:t>
            </a:r>
            <a:endParaRPr lang="en-US" sz="8000" cap="small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143000"/>
            <a:ext cx="3416300" cy="3329413"/>
          </a:xfrm>
          <a:prstGeom prst="ellipse">
            <a:avLst/>
          </a:prstGeom>
        </p:spPr>
      </p:pic>
      <p:sp>
        <p:nvSpPr>
          <p:cNvPr id="10" name="Up Ribbon 9"/>
          <p:cNvSpPr/>
          <p:nvPr/>
        </p:nvSpPr>
        <p:spPr>
          <a:xfrm rot="21205080">
            <a:off x="1080429" y="3889698"/>
            <a:ext cx="6738297" cy="908707"/>
          </a:xfrm>
          <a:prstGeom prst="ribbon2">
            <a:avLst>
              <a:gd name="adj1" fmla="val 33333"/>
              <a:gd name="adj2" fmla="val 67491"/>
            </a:avLst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ernard MT Condensed" pitchFamily="18" charset="0"/>
              </a:rPr>
              <a:t>Your Future City</a:t>
            </a:r>
            <a:endParaRPr lang="en-US" sz="36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What’s most important to you for your future home?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Nice weather?</a:t>
            </a:r>
          </a:p>
          <a:p>
            <a:r>
              <a:rPr lang="en-US" dirty="0" smtClean="0"/>
              <a:t>Cost of living?</a:t>
            </a:r>
          </a:p>
          <a:p>
            <a:r>
              <a:rPr lang="en-US" dirty="0" smtClean="0"/>
              <a:t>Earning potential?</a:t>
            </a:r>
          </a:p>
          <a:p>
            <a:r>
              <a:rPr lang="en-US" dirty="0" smtClean="0"/>
              <a:t>Freedom of Terrorists?</a:t>
            </a:r>
          </a:p>
          <a:p>
            <a:r>
              <a:rPr lang="en-US" dirty="0" smtClean="0"/>
              <a:t>Company of other smart people?</a:t>
            </a:r>
            <a:endParaRPr lang="en-US" dirty="0"/>
          </a:p>
        </p:txBody>
      </p:sp>
      <p:pic>
        <p:nvPicPr>
          <p:cNvPr id="16386" name="Picture 2" descr="http://t2.gstatic.com/images?q=tbn:ANd9GcQZ5oKFxNZy2EambYxQY-o-pEOQBimrh2s6EEzf1Xads4qDyy9t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4572000"/>
            <a:ext cx="3051927" cy="2286001"/>
          </a:xfrm>
          <a:prstGeom prst="rect">
            <a:avLst/>
          </a:prstGeom>
          <a:noFill/>
        </p:spPr>
      </p:pic>
      <p:pic>
        <p:nvPicPr>
          <p:cNvPr id="16388" name="Picture 4" descr="http://t0.gstatic.com/images?q=tbn:ANd9GcTrhSaiu-3HcxxZf4dVCdO3Z8cw6-2gI6hTDIz3nAgKx-8qXnsnAw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39000" y="4190999"/>
            <a:ext cx="1905000" cy="2667001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5715000" y="4495800"/>
            <a:ext cx="1524000" cy="2362200"/>
            <a:chOff x="5638800" y="4248149"/>
            <a:chExt cx="1752600" cy="2609851"/>
          </a:xfrm>
        </p:grpSpPr>
        <p:pic>
          <p:nvPicPr>
            <p:cNvPr id="16390" name="Picture 6" descr="http://t3.gstatic.com/images?q=tbn:ANd9GcT45rS8PSPCOUzUXB7JO-7IpzeUIT3778tJqk_YUQj3n5lRJh85oQ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638800" y="4248149"/>
              <a:ext cx="1752600" cy="2609851"/>
            </a:xfrm>
            <a:prstGeom prst="rect">
              <a:avLst/>
            </a:prstGeom>
            <a:noFill/>
          </p:spPr>
        </p:pic>
        <p:sp>
          <p:nvSpPr>
            <p:cNvPr id="7" name="&quot;No&quot; Symbol 6"/>
            <p:cNvSpPr/>
            <p:nvPr/>
          </p:nvSpPr>
          <p:spPr>
            <a:xfrm>
              <a:off x="5638800" y="4267200"/>
              <a:ext cx="1752600" cy="2590800"/>
            </a:xfrm>
            <a:prstGeom prst="noSmoking">
              <a:avLst>
                <a:gd name="adj" fmla="val 455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6392" name="Picture 8" descr="http://t0.gstatic.com/images?q=tbn:ANd9GcRqv9oZXPf_P51nitgF-Sn2_87_HSvAFJGsDyJmttAZ_I9VKQSW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24200" y="4568109"/>
            <a:ext cx="2514600" cy="22898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bulk.destructoid.com/ul/121164-playing-with-yourself-travel-game-boy-and-you/PWY-Rule5-468x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703383"/>
            <a:ext cx="9144000" cy="615461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62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Or maybe travel is a factor…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1"/>
            <a:ext cx="9144000" cy="1828800"/>
          </a:xfrm>
          <a:solidFill>
            <a:schemeClr val="tx1">
              <a:alpha val="38000"/>
            </a:schemeClr>
          </a:solidFill>
        </p:spPr>
        <p:txBody>
          <a:bodyPr/>
          <a:lstStyle/>
          <a:p>
            <a:pPr marL="795338"/>
            <a:r>
              <a:rPr lang="en-US" dirty="0" smtClean="0">
                <a:solidFill>
                  <a:schemeClr val="bg1"/>
                </a:solidFill>
              </a:rPr>
              <a:t>Distance from hometown</a:t>
            </a:r>
          </a:p>
          <a:p>
            <a:pPr marL="795338"/>
            <a:r>
              <a:rPr lang="en-US" dirty="0" smtClean="0">
                <a:solidFill>
                  <a:schemeClr val="bg1"/>
                </a:solidFill>
              </a:rPr>
              <a:t>Cost to travel</a:t>
            </a:r>
          </a:p>
          <a:p>
            <a:pPr marL="795338"/>
            <a:r>
              <a:rPr lang="en-US" dirty="0" smtClean="0">
                <a:solidFill>
                  <a:schemeClr val="bg1"/>
                </a:solidFill>
              </a:rPr>
              <a:t>Nearby attractions</a:t>
            </a:r>
          </a:p>
          <a:p>
            <a:pPr marL="795338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newmaps.org/wp-content/uploads/2011/05/a_large_blank_world_map_with_oceans_marked_in_blue.gif"/>
          <p:cNvPicPr>
            <a:picLocks noChangeAspect="1" noChangeArrowheads="1"/>
          </p:cNvPicPr>
          <p:nvPr/>
        </p:nvPicPr>
        <p:blipFill>
          <a:blip r:embed="rId2" cstate="screen"/>
          <a:srcRect r="13694"/>
          <a:stretch>
            <a:fillRect/>
          </a:stretch>
        </p:blipFill>
        <p:spPr bwMode="auto">
          <a:xfrm>
            <a:off x="0" y="1110692"/>
            <a:ext cx="9144000" cy="5442508"/>
          </a:xfrm>
          <a:prstGeom prst="rect">
            <a:avLst/>
          </a:prstGeom>
          <a:noFill/>
        </p:spPr>
      </p:pic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1143000"/>
          </a:xfrm>
        </p:spPr>
        <p:txBody>
          <a:bodyPr/>
          <a:lstStyle/>
          <a:p>
            <a:r>
              <a:rPr lang="en-US" dirty="0" smtClean="0"/>
              <a:t>Major World Cities We Considered:</a:t>
            </a:r>
            <a:endParaRPr lang="en-US" dirty="0"/>
          </a:p>
        </p:txBody>
      </p:sp>
      <p:pic>
        <p:nvPicPr>
          <p:cNvPr id="4106" name="Picture 10" descr="http://t1.gstatic.com/images?q=tbn:ANd9GcSTl4-N2LT_e7ENIsErI9PaHx2Qgp9FqkSyFAKYewSowVELwDTv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98063" y="2362200"/>
            <a:ext cx="840337" cy="762000"/>
          </a:xfrm>
          <a:prstGeom prst="rect">
            <a:avLst/>
          </a:prstGeom>
          <a:noFill/>
        </p:spPr>
      </p:pic>
      <p:pic>
        <p:nvPicPr>
          <p:cNvPr id="4110" name="Picture 14" descr="http://t0.gstatic.com/images?q=tbn:ANd9GcQENvSSZVy4zE5chCdS1gAP11I-40En0cLmbN03E0dklmcN_ZozgQ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05000" y="4876800"/>
            <a:ext cx="890062" cy="1219200"/>
          </a:xfrm>
          <a:prstGeom prst="rect">
            <a:avLst/>
          </a:prstGeom>
          <a:noFill/>
        </p:spPr>
      </p:pic>
      <p:pic>
        <p:nvPicPr>
          <p:cNvPr id="4108" name="Picture 12" descr="http://blog.slayterbox1748.com/wp-content/uploads/2007/12/gisele_narrowweb__300x525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90800" y="3924300"/>
            <a:ext cx="762000" cy="1333500"/>
          </a:xfrm>
          <a:prstGeom prst="rect">
            <a:avLst/>
          </a:prstGeom>
          <a:noFill/>
        </p:spPr>
      </p:pic>
      <p:pic>
        <p:nvPicPr>
          <p:cNvPr id="4112" name="Picture 16" descr="http://t0.gstatic.com/images?q=tbn:ANd9GcQnOXwOl2wQM79UYlWVeKZjtOBp-YSGK9j_iH19LAmcxvq-2W7L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362200"/>
            <a:ext cx="1442667" cy="1066800"/>
          </a:xfrm>
          <a:prstGeom prst="rect">
            <a:avLst/>
          </a:prstGeom>
          <a:noFill/>
        </p:spPr>
      </p:pic>
      <p:pic>
        <p:nvPicPr>
          <p:cNvPr id="4114" name="Picture 18" descr="http://t3.gstatic.com/images?q=tbn:ANd9GcSXMsFcinOxnH4Hchv6tJrk1mKOYZkp_GHeo2y_fYz0MAP9Z-nS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391401" y="2815318"/>
            <a:ext cx="914400" cy="918482"/>
          </a:xfrm>
          <a:prstGeom prst="rect">
            <a:avLst/>
          </a:prstGeom>
          <a:noFill/>
        </p:spPr>
      </p:pic>
      <p:sp>
        <p:nvSpPr>
          <p:cNvPr id="4116" name="AutoShape 20" descr="data:image/jpg;base64,/9j/4AAQSkZJRgABAQAAAQABAAD/2wCEAAkGBhQSEBMUEhAQFRQPGBYREBgUFBQQFBgUFhAVFBUQEhUXHCceFxkjGhIUHy8gIycpLCwsFR4xNTAqNSYrLCkBCQoKDgwOGg8PGiwkHBwpLCksNS8sLCksLywsKSwpLCwsLCwsLCwsLCwsLCwpLCwpLCwsLCwsLCkpLCksLCwsKf/AABEIAH8AyAMBIgACEQEDEQH/xAAbAAABBQEBAAAAAAAAAAAAAAAAAgMEBQYBB//EADQQAAIBAgQEBAQGAwADAAAAAAABAgMRBAUhMQZBUWEScYGRIqGxwRMyQtHh8VJi8AdDgv/EABoBAQADAQEBAAAAAAAAAAAAAAABAgQDBQb/xAAmEQACAgEEAQQCAwAAAAAAAAAAAQIDEQQSITEFEzJBUSJhcZGx/9oADAMBAAIRAxEAPwD28AAAAAAAAAAAAAAAAAAAAAAAAAAAAAAAAAAAAAAAAAAAAAAAAAAAAAAA5ci47MoUl8T1ey5mWzHPJVHa7StfS6Xq1uUlNRNVOlnd10aytjoQ/NNfX6ER8R0L28fyMFisz0dtXy8trtlNUzF9uit8zNLUYPYp8MpL8mz1qOe0X+v5MejmVN/rieQxzKXJ2vroLWaVP8vdELVfou/Br4ketvMqa/XEXTxkJbSX0PJqWaS5u/kTaWbuOvit639yy1P6OM/DNdSPUbhc8+ocU1FtN25bWLXCcY62k4v5M6K+LMc/GXw/ZrQKrD8SUpbu3z+hZUqykrxkmu2p2Uk+jBOucPcsCwACTmAAAAAAAAAAAAAAAAAipUUU23ZLVgCpOxnsy4oSvGkrtaOXLpp1KviLiuL+GMvh9vF/BkMTnDe0rLstPNsy2XqPCPc0PjJT/KxF9i8x0cpSbbfm277IrsZme60XPrbTUoK2ZzlbVRS2v8T8rchqri3bVtvy782Y5XZPo69FtwP4zMX01/61rEOOJb2i157bba6nJTi/8u7aUvZC8NNOX5redzlnJtworhD1Nys9PvzCL1/sXPEJXvK9mkul7L2V7DMsZG71WvTUvwcHJv4JXjST1f0IlSor6PffWy8hl4+PN6d/o9RhzvrFr0DLxyuyfSxUovftsyRHMeqa+a/dFM69ufo9vQkKtf28/RPqULtIvaOYNap/P7lvlvETi9G0/Z+vUyFNW2k1ztv7dR+nU1s9G+fVdu5dSaM9lFdiw0erZXxXGWlTT/Zbeq5GgpzTSaaaeqseL4PHyTV2927re19rGtyHiJ07Ju8XuvvHobKtRnhnzms8Vt/Kr+jegMYTFxqR8UHdfNdmPmw8Bpp4YAAAgAAAAAAAONmG434otejTe3533/xNRn2PdGhOUU3L8sbdXpc8hzWMr3d7u7bMmpt2rauz3vDaON1nqT6XX8kSvjm+ZYZTkNSsvE/hj1aevkHCnDM8TU8bT/CpNOfd7qH7no0MMlZKy+ljFXU5rc+j3dfro6d+nV38/oytHguml8Tk/LQkQ4aoc6d+7buaOVJjMqZ1dMV0eI/IWz90mUsuGKD/APUl6v8Ach1+DqX6XOPr4l8zUqnYTOBd1rHRzWttT4kzBYnhGoruLjJLls36FDmGXTi7SjKLW2n0PWHTsclTT5HN0fTNtflpx9yyeLeG19NV5f2dnJaWbb/1ueqZhw/Sq38dON3zS8MvdGYzTgmUPioSb5OO0vR8znKuUT0qvJVWcS4Mn+J1Uvo/oORSaWtmtHybS6o5i8onT/PCS80Qqkbaq69Wc9x6SxJZiyyhJrRrxLlb+yfQrqS8L1ffSXmZ+nmDWj+6J9LFX13ttom0WRysjIsNno9fO11+5a4bEvn68t+/uUbx8ZbxXptf7Mew1dXsm03rZ6rre3q9i5yllrk2+SZ04STi/NPZ9mjeZdmca0bx3WklzX8HkdKr0butfS/MvckzlwmmnZ7dn2fY01WtcM8LXaKNq3x7PS0wIuX45VYKS/8ApdGSjcfNNNPDAAAEAAAAN1aakmmk09GmZLOeBVOV6Ukk91K+nl1NeJaKTrjNYkjTRqbKJbq3gr8uwEcPRjTgtIrXvLnJ+YiqSKyI8oFWuMEqTbbfbGJoZcSZ4NCPNq5RojI3F8hfhtsNT30RyU2ymccFmdsNyO/iHHqVZZcCqb6pdglRXRBR3HWi8euSMkHFYKM4uMoppmOzbgrd09u+5vPAhqUO5znVGRr0+rsp9rPE8flbg3pt6v8AghU/FBp69kvuewZvkEKvJKXVfcwWdZLOj8LhFrdNrxdrJmOUJQ76PptN5CN62vsp6eIjP/V63V+3sSaTa00lHbT4ZLyTKitRd+guni3F83y+LQlM1Tj9GrwVa609P8lps07NeZKhNxlbW7520lpo10fYosBmV3eLab5S1XSz/wC5l3SxSfLVapab87Pn5nVIwybi+jS5FxBKlJb22a3Xe/c9CwGPjVj4ovzXNeZ47Guk+l+q3569y7yfOpUZ3i3runt6o7127eGeXrNErvyh7v8AT1ECvyvOIVoq2kua/bqiwNieej5yUXF4l2AABJUScaOgCUNTgMukSmhNiMEkOdIjTwhZuAiVMq45LKTRUToNCL2WzLZ0xueHT6FHAtuyUlaQulPQm1cBcYlgWtjjsknk6blgR4E/4Eqr1OToTQxNvoRJ4+CUiUpHJEeNVCvGTvGDrSkRMVgYzj4ZK6f/AF10H7pDrimQsSXJ0UnDo89zzg2V3KkvEun6vbmYrFYRxk009NH+zPcp0kZTiThONW86aSnu1yk/szPOnbyj3dH5J522dfZ5lTm4u/3s/ctsLmaVtWntpp77p+xX4vCSi2no07fwyPKbSsn3/pFInrySkbCGJU4rXfRq2ql7k2jVt1utNbX7eexi8Pm8lp8LXtL3L7Ls2UnFPfbVnTOTK4OJqsuzKUGpRk016HoGRcRRrJRlpU6bXtzX7HlsZp7OzXp8uZs+BMFJv8aXh8FnGKa1bvrJdNrHeptSwjyvIVVupzl2ujcgJiwNp82ACmcAOA0AAHGhNhZywJyIcRMoDrRyxGCcjDpCXSJFhPhDBFdIZqYRdCe4CfARtJyVU8AuhGqZeXjpjcqRV1pl1Joz8sC0JUZIvpYYZlhexz9JfBf1fspJSd9hM0XE8ENywJHpF1YjBcU8OfjL8Sml44r4v9ly9Tz3FYVwlZw1PeJYHsUmdcIU66enhl1X3RxlS+0ezpPIqC2z6PFXDotOm9iRh12X0fmjdVf/ABvUT+Fwa9UaHIuA6dNqU0pyW11aK9OZRVTbPRn5GmKynkp+DOGa1dKVW8aPLxfnkukeaXc9VweHjCEYQioxjpFLZIYw1GysTacTbXWoI+Y1eqlqJZfC+h2J0EgOpgFgAAHLBY6DAEgdZwADpwADnhCx0ABLRzwiwAE+ES4jhywGRr8MPwh2wWGC2Rh0jjoEiwWAyRHhzjwiJlgsCckNYNdBccKuhJsdSBG4ajRHFE6dQIBI4KA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8" name="AutoShape 22" descr="data:image/jpg;base64,/9j/4AAQSkZJRgABAQAAAQABAAD/2wCEAAkGBhQSEBMUEhAQFRQPGBYREBgUFBQQFBgUFhAVFBUQEhUXHCceFxkjGhIUHy8gIycpLCwsFR4xNTAqNSYrLCkBCQoKDgwOGg8PGiwkHBwpLCksNS8sLCksLywsKSwpLCwsLCwsLCwsLCwsLCwpLCwpLCwsLCwsLCkpLCksLCwsKf/AABEIAH8AyAMBIgACEQEDEQH/xAAbAAABBQEBAAAAAAAAAAAAAAAAAgMEBQYBB//EADQQAAIBAgQEBAQGAwADAAAAAAABAgMRBAUhMQZBUWEScYGRIqGxwRMyQtHh8VJi8AdDgv/EABoBAQADAQEBAAAAAAAAAAAAAAABAgQDBQb/xAAmEQACAgEEAQQCAwAAAAAAAAAAAQIDEQQSITEFEzJBUSJhcZGx/9oADAMBAAIRAxEAPwD28AAAAAAAAAAAAAAAAAAAAAAAAAAAAAAAAAAAAAAAAAAAAAAAAAAAAAAA5ci47MoUl8T1ey5mWzHPJVHa7StfS6Xq1uUlNRNVOlnd10aytjoQ/NNfX6ER8R0L28fyMFisz0dtXy8trtlNUzF9uit8zNLUYPYp8MpL8mz1qOe0X+v5MejmVN/rieQxzKXJ2vroLWaVP8vdELVfou/Br4ketvMqa/XEXTxkJbSX0PJqWaS5u/kTaWbuOvit639yy1P6OM/DNdSPUbhc8+ocU1FtN25bWLXCcY62k4v5M6K+LMc/GXw/ZrQKrD8SUpbu3z+hZUqykrxkmu2p2Uk+jBOucPcsCwACTmAAAAAAAAAAAAAAAAAipUUU23ZLVgCpOxnsy4oSvGkrtaOXLpp1KviLiuL+GMvh9vF/BkMTnDe0rLstPNsy2XqPCPc0PjJT/KxF9i8x0cpSbbfm277IrsZme60XPrbTUoK2ZzlbVRS2v8T8rchqri3bVtvy782Y5XZPo69FtwP4zMX01/61rEOOJb2i157bba6nJTi/8u7aUvZC8NNOX5redzlnJtworhD1Nys9PvzCL1/sXPEJXvK9mkul7L2V7DMsZG71WvTUvwcHJv4JXjST1f0IlSor6PffWy8hl4+PN6d/o9RhzvrFr0DLxyuyfSxUovftsyRHMeqa+a/dFM69ufo9vQkKtf28/RPqULtIvaOYNap/P7lvlvETi9G0/Z+vUyFNW2k1ztv7dR+nU1s9G+fVdu5dSaM9lFdiw0erZXxXGWlTT/Zbeq5GgpzTSaaaeqseL4PHyTV2927re19rGtyHiJ07Ju8XuvvHobKtRnhnzms8Vt/Kr+jegMYTFxqR8UHdfNdmPmw8Bpp4YAAAgAAAAAAAONmG434otejTe3533/xNRn2PdGhOUU3L8sbdXpc8hzWMr3d7u7bMmpt2rauz3vDaON1nqT6XX8kSvjm+ZYZTkNSsvE/hj1aevkHCnDM8TU8bT/CpNOfd7qH7no0MMlZKy+ljFXU5rc+j3dfro6d+nV38/oytHguml8Tk/LQkQ4aoc6d+7buaOVJjMqZ1dMV0eI/IWz90mUsuGKD/APUl6v8Ach1+DqX6XOPr4l8zUqnYTOBd1rHRzWttT4kzBYnhGoruLjJLls36FDmGXTi7SjKLW2n0PWHTsclTT5HN0fTNtflpx9yyeLeG19NV5f2dnJaWbb/1ueqZhw/Sq38dON3zS8MvdGYzTgmUPioSb5OO0vR8znKuUT0qvJVWcS4Mn+J1Uvo/oORSaWtmtHybS6o5i8onT/PCS80Qqkbaq69Wc9x6SxJZiyyhJrRrxLlb+yfQrqS8L1ffSXmZ+nmDWj+6J9LFX13ttom0WRysjIsNno9fO11+5a4bEvn68t+/uUbx8ZbxXptf7Mew1dXsm03rZ6rre3q9i5yllrk2+SZ04STi/NPZ9mjeZdmca0bx3WklzX8HkdKr0butfS/MvckzlwmmnZ7dn2fY01WtcM8LXaKNq3x7PS0wIuX45VYKS/8ApdGSjcfNNNPDAAAEAAAAN1aakmmk09GmZLOeBVOV6Ukk91K+nl1NeJaKTrjNYkjTRqbKJbq3gr8uwEcPRjTgtIrXvLnJ+YiqSKyI8oFWuMEqTbbfbGJoZcSZ4NCPNq5RojI3F8hfhtsNT30RyU2ymccFmdsNyO/iHHqVZZcCqb6pdglRXRBR3HWi8euSMkHFYKM4uMoppmOzbgrd09u+5vPAhqUO5znVGRr0+rsp9rPE8flbg3pt6v8AghU/FBp69kvuewZvkEKvJKXVfcwWdZLOj8LhFrdNrxdrJmOUJQ76PptN5CN62vsp6eIjP/V63V+3sSaTa00lHbT4ZLyTKitRd+guni3F83y+LQlM1Tj9GrwVa609P8lps07NeZKhNxlbW7520lpo10fYosBmV3eLab5S1XSz/wC5l3SxSfLVapab87Pn5nVIwybi+jS5FxBKlJb22a3Xe/c9CwGPjVj4ovzXNeZ47Guk+l+q3569y7yfOpUZ3i3runt6o7127eGeXrNErvyh7v8AT1ECvyvOIVoq2kua/bqiwNieej5yUXF4l2AABJUScaOgCUNTgMukSmhNiMEkOdIjTwhZuAiVMq45LKTRUToNCL2WzLZ0xueHT6FHAtuyUlaQulPQm1cBcYlgWtjjsknk6blgR4E/4Eqr1OToTQxNvoRJ4+CUiUpHJEeNVCvGTvGDrSkRMVgYzj4ZK6f/AF10H7pDrimQsSXJ0UnDo89zzg2V3KkvEun6vbmYrFYRxk009NH+zPcp0kZTiThONW86aSnu1yk/szPOnbyj3dH5J522dfZ5lTm4u/3s/ctsLmaVtWntpp77p+xX4vCSi2no07fwyPKbSsn3/pFInrySkbCGJU4rXfRq2ql7k2jVt1utNbX7eexi8Pm8lp8LXtL3L7Ls2UnFPfbVnTOTK4OJqsuzKUGpRk016HoGRcRRrJRlpU6bXtzX7HlsZp7OzXp8uZs+BMFJv8aXh8FnGKa1bvrJdNrHeptSwjyvIVVupzl2ujcgJiwNp82ACmcAOA0AAHGhNhZywJyIcRMoDrRyxGCcjDpCXSJFhPhDBFdIZqYRdCe4CfARtJyVU8AuhGqZeXjpjcqRV1pl1Joz8sC0JUZIvpYYZlhexz9JfBf1fspJSd9hM0XE8ENywJHpF1YjBcU8OfjL8Sml44r4v9ly9Tz3FYVwlZw1PeJYHsUmdcIU66enhl1X3RxlS+0ezpPIqC2z6PFXDotOm9iRh12X0fmjdVf/ABvUT+Fwa9UaHIuA6dNqU0pyW11aK9OZRVTbPRn5GmKynkp+DOGa1dKVW8aPLxfnkukeaXc9VweHjCEYQioxjpFLZIYw1GysTacTbXWoI+Y1eqlqJZfC+h2J0EgOpgFgAAHLBY6DAEgdZwADpwADnhCx0ABLRzwiwAE+ES4jhywGRr8MPwh2wWGC2Rh0jjoEiwWAyRHhzjwiJlgsCckNYNdBccKuhJsdSBG4ajRHFE6dQIBI4KA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20" name="Picture 24" descr="http://graphics8.nytimes.com/images/2008/01/22/us/23sushi02_600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001001" y="2514600"/>
            <a:ext cx="1142999" cy="533400"/>
          </a:xfrm>
          <a:prstGeom prst="rect">
            <a:avLst/>
          </a:prstGeom>
          <a:noFill/>
        </p:spPr>
      </p:pic>
      <p:pic>
        <p:nvPicPr>
          <p:cNvPr id="4122" name="Picture 26" descr="http://www.habeeb.com/images/matador.bullfight.11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48000" y="2514600"/>
            <a:ext cx="1371600" cy="986882"/>
          </a:xfrm>
          <a:prstGeom prst="rect">
            <a:avLst/>
          </a:prstGeom>
          <a:noFill/>
        </p:spPr>
      </p:pic>
      <p:pic>
        <p:nvPicPr>
          <p:cNvPr id="4124" name="Picture 28" descr="http://t2.gstatic.com/images?q=tbn:ANd9GcRi4UOvA9ipTn1ps3m4Kxe_EzpQ8NDAwCvZGHkzbDFadglUtOSOc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14400"/>
            <a:ext cx="1378557" cy="1447800"/>
          </a:xfrm>
          <a:prstGeom prst="rect">
            <a:avLst/>
          </a:prstGeom>
          <a:noFill/>
        </p:spPr>
      </p:pic>
      <p:sp>
        <p:nvSpPr>
          <p:cNvPr id="4128" name="AutoShape 32" descr="data:image/jpg;base64,/9j/4AAQSkZJRgABAQAAAQABAAD/2wCEAAkGBhIGERMPEBAWEBUQFBgQEhUYDxITEBMSExIVFxgTEhUXGyYeGBojGhcUHy8sIycpLCwsFSAxNTAqNSYrLCkBCQoKDgwOFA8PFCkYHBgpKSkpKSkpKSkpKSkpKSkpKSkpKSkpKSkpKSkpKSkpKSkpKSkpKSkpKSkpKSkpKSkpKf/AABEIAOEA4QMBIgACEQEDEQH/xAAcAAEAAQUBAQAAAAAAAAAAAAAABwEEBQYIAgP/xABBEAACAQMBBQQFBwoHAQAAAAAAAQIDBBEhBQYHEjETQVFhInGBsfAIFDKRobLxFiMzUmJyc5LB4RU1U2N0hNFC/8QAGAEBAQEBAQAAAAAAAAAAAAAAAAECAwT/xAAdEQEAAwACAwEAAAAAAAAAAAAAAQIRITEDMkES/9oADAMBAAIRAxEAPwCHgAetkAAAAAAAAAAAAAAAAAAAAAAAAAAAAAAAAAAAAAAAAAAAAAAAAAAAAAAAAAAAAAAAAAAAAAAAAAAAAAAAAAAAAAAAAAAAAAAAAAAAAAAAAAAAAAAAAAAAAAAAAAAAAAAAAAAAAAAAAAAAAAAAAAAAAAAAAAAAAAAAAAAAAAAAAAAAAAAAAAAAAAAAAAAAAAAAAAAAAAAAABVLJ9lYVZJNUp4fR8ksP7CD4A+ztJrrTl/JL/w8Ok45ymseKa+vwGjwA9O748Cq19vTzCqArjH9PUMf38huigK9fwKAAVDWPj3AUAax+KAQAWpVxfg/DoNFAe1Tb7jw9PZ3d4UAegAA+0bSpPDVOTT6NRk034ZweKlGVLClFxz4pomjwACgACoAAAACB9pN/wAn+q76jdUqmJxpTg6alFS5eaL5sN+pEIE1/J1+je/vU/uyMeTpWG417Rq7Mv4woyVOPZxaSjBLOPUa9ujxBr7MuKcbhxr0ZyUKsJU6UvRb1lH0c51M5x3oSltGLUW06UdcZSeF1NL3Z3Xr7xXFOjTpyac0pS5XyRWeuWSPUSnxg4e0IW72hbU40pRanWUfRjKMseljxy0RJu/dSsrmjOPXtI6YTTUpLKeV4E6cY95aWy9nytOdSq14xp8q1cUmm5S8F6JAmyv09L+JH76FZ4HTu99GFhs26r0qVOE6dtOrBqjTypqGU+nic8w3+voST+c5w8pOhRw/L6B0Tv1Hm2ReJa5s6mnf+jOWI0ZVHypOTfRKLfsxjJPH9E+7n0LTitYN3VtTValLsqko01FqTSkpxxjyZB23tkS2DcVbafWlLl69V3N+xonXg5sSe6mz6te6/Mxrz7dKWjhBQSTl6+pDG++2Y7wX9xcw+jUnmOmMqKUcry0FRgvjrgkfhDverK4hZXEIVKVZ8sHKnFunPDxjK1z06kcdfjqZrYdZ7GhO9j6M4Ps7dvqqj6yXkoN+03aOBMXGfceF7bfPKFOMalvpJRgo81PXL08MkBp5/HJ1Bw83oW+tgp1PSnHNGvF98sLLx4NNfaQJxC3Te6F7Ojh9nL06T8YS7vWmYpPwlrXj56eZOHASavqFelUhCapTTi5U4uWqx1a8iDya/k7vMbr1xN36SGG4xbdr7F2j2FvNUaaoU58saVLHNJzy9Y+S+ocN944b31v8O2nShcqqn2U3TjGpGSWXHMUtMFhx3/zV/wDHpe+oY3hFLG17X1z+5IxHqq94n8NnubJVqDcreo3hvrTk3pCXkaBj6/sOqeJNhC/2ZdKST5KUqsdOkorKOV3qapOjf+E+972VdQtay7WjXfIk4RlyTk1hpYffoSfxc3Ljt6ydSjTSq2vNUiowSco49KOnkiBtkXE9jxd3BuE16FGS687Ws4vwUeZes6B4V73/AJX2fLVea1H83Vz1lF55Z/Vp6zFu9HNLXLp4f0Bu/Fjc/wDJW9coR/M3GalN6YUs+lD2ZX1mkHas7AAAIAAoAAgMmr5OzxG9X7VP3SIVRv8Aw64k0tw6VSHzWdaVVpykqqjH0VokuV+Ji/MKzPHLbFayvoQhLli6fN9FPw8iPqe995QXLC4nBfsvk9xmOIm+tLfepTrxoSoVIx5JJ1FKLj109Fa9DUC1jhJfW4up3knOpOVST0cpScm/az67L/T0v4kPvotS82TXp29anOrlxhJSaX0nhp4RZ6V1NvTfy2Vs24rwxzUraVSOYqSzGnlZT0ZFWw9t/l4qdOjVo2F5S/2KXZV3L/6yk2pLl6LxLra/G202zbVbWVtUjGtSlQb545SlHGehDyq/N6ilTbXK+aMvotY+jr4nKtRLe9nDfbFxQlUqXyvOVa0o88VKK64jjDZD8oOnpjDXVPRrywS7upx2lZ0lSvqbqyjhKcWk2kl9JY1NY3+3j2dvTmvb0Z0K2ct4XJPzaXRmq7o0ujSdeUYR6zajFebehte07ywoxpWlSjXcrSLpzlGcOWVVyzUbz3Zzgxe7N5b7OqutXc3KMX2SjHpNxaUm/DUw89W9c5zq9O/vN9iTeGe/Fju1X7KFKrCN1JU5TqTpuEGnpLToSJxa3R/Kezc6cc1rZOrTfjHDzH3P2HNj178LvZNOyeOlCxt6dGrRqVpwgoTlzJKb7+452rkiFnpny95NXyeNFdr9z+pFu895bbRuJV7WEqUaknKVOTzyuXXD8PI2zhxxGt9xKU4yozrTqvMmpKK06JaM1bmA47/5r/16XvqGN4Q03U2vbcqb5XJy00S7OWr+wuN9t7bHfS4V1OnWpSUI02ueLTUObpp11Gwd/rfc2M3s+0bq1Fh1q1bnxH9WMUlhZ1Jz+RKnGXeeOxbCdBSXa3S5Ixz6XJpzyfsOdKFF3EoxisuTUYro8vvLzbe3K+8VV17mp2k2+umEv1UvAuN3No0dlVe2rU5VHGLUFGWMTksZendqWsYjJ7U2paW6p2btu1+aJwlNVJJSqN5m9JarmzjyMpuFv1bbr3MZRtnTjVcaVSaqSliLfVpvzNCevXX1lFp8dUJrsK6h4hbrw3zsZxilKcY9rQlrpLR93XKOYJ0nRbjJNSi8SWNVJdSVt2eOMd37WjbStZ1nRgoObrqLeF4OLNE3v21b7fuHc0LeVt2mZVIOopxc31cdFjLYpsDBAIHRAAAAAAHUAgYAAUDAKgljpoPjqARQPX8QAHu+oddfjqAASx8YGAAHr1H2+0AYHtKlAAAAQAAD8fHUJYACi/v7QAVAAAAAAAAAAAAAAAAAAAAAAAAAAAAAAAAAAAAAAADWQK8r8AXn+NV/9ef87AFkAAAAAAAAAAAAAAAAAAAAAAAAAAAAAAAAAAAAAAAAAAAAAAAAAAAAAAAAAAAAAAAAAAAAAAAAAAAAAAAAAAAAAAAAAAAAAAAAAAAAAAAAAAAAAAAAAAAAAAAD1ODpvDTT8GsP6jyOoAAAAAAAAAAAAAAAAAAAAAAAAAAAAAAAAAAAAAAAAAAAAAAAAAAAAAA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30" name="AutoShape 34" descr="data:image/jpg;base64,/9j/4AAQSkZJRgABAQAAAQABAAD/2wCEAAkGBhIGERMPEBAWEBUQFBgQEhUYDxITEBMSExIVFxgTEhUXGyYeGBojGhcUHy8sIycpLCwsFSAxNTAqNSYrLCkBCQoKDgwOFA8PFCkYHBgpKSkpKSkpKSkpKSkpKSkpKSkpKSkpKSkpKSkpKSkpKSkpKSkpKSkpKSkpKSkpKSkpKf/AABEIAOEA4QMBIgACEQEDEQH/xAAcAAEAAQUBAQAAAAAAAAAAAAAABwEEBQYIAgP/xABBEAACAQMBBQQFBwoHAQAAAAAAAQIDBBEhBQYHEjETQVFhInGBsfAIFDKRobLxFiMzUmJyc5LB4RU1U2N0hNFC/8QAGAEBAQEBAQAAAAAAAAAAAAAAAAECAwT/xAAdEQEAAwACAwEAAAAAAAAAAAAAAQIRITEDMkES/9oADAMBAAIRAxEAPwCHgAetkAAAAAAAAAAAAAAAAAAAAAAAAAAAAAAAAAAAAAAAAAAAAAAAAAAAAAAAAAAAAAAAAAAAAAAAAAAAAAAAAAAAAAAAAAAAAAAAAAAAAAAAAAAAAAAAAAAAAAAAAAAAAAAAAAAAAAAAAAAAAAAAAAAAAAAAAAAAAAAAAAAAAAAAAAAAAAAAAAAAAAAAAAAAAAAAAAAAAAAAABVLJ9lYVZJNUp4fR8ksP7CD4A+ztJrrTl/JL/w8Ok45ymseKa+vwGjwA9O748Cq19vTzCqArjH9PUMf38huigK9fwKAAVDWPj3AUAax+KAQAWpVxfg/DoNFAe1Tb7jw9PZ3d4UAegAA+0bSpPDVOTT6NRk034ZweKlGVLClFxz4pomjwACgACoAAAACB9pN/wAn+q76jdUqmJxpTg6alFS5eaL5sN+pEIE1/J1+je/vU/uyMeTpWG417Rq7Mv4woyVOPZxaSjBLOPUa9ujxBr7MuKcbhxr0ZyUKsJU6UvRb1lH0c51M5x3oSltGLUW06UdcZSeF1NL3Z3Xr7xXFOjTpyac0pS5XyRWeuWSPUSnxg4e0IW72hbU40pRanWUfRjKMseljxy0RJu/dSsrmjOPXtI6YTTUpLKeV4E6cY95aWy9nytOdSq14xp8q1cUmm5S8F6JAmyv09L+JH76FZ4HTu99GFhs26r0qVOE6dtOrBqjTypqGU+nic8w3+voST+c5w8pOhRw/L6B0Tv1Hm2ReJa5s6mnf+jOWI0ZVHypOTfRKLfsxjJPH9E+7n0LTitYN3VtTValLsqko01FqTSkpxxjyZB23tkS2DcVbafWlLl69V3N+xonXg5sSe6mz6te6/Mxrz7dKWjhBQSTl6+pDG++2Y7wX9xcw+jUnmOmMqKUcry0FRgvjrgkfhDverK4hZXEIVKVZ8sHKnFunPDxjK1z06kcdfjqZrYdZ7GhO9j6M4Ps7dvqqj6yXkoN+03aOBMXGfceF7bfPKFOMalvpJRgo81PXL08MkBp5/HJ1Bw83oW+tgp1PSnHNGvF98sLLx4NNfaQJxC3Te6F7Ojh9nL06T8YS7vWmYpPwlrXj56eZOHASavqFelUhCapTTi5U4uWqx1a8iDya/k7vMbr1xN36SGG4xbdr7F2j2FvNUaaoU58saVLHNJzy9Y+S+ocN944b31v8O2nShcqqn2U3TjGpGSWXHMUtMFhx3/zV/wDHpe+oY3hFLG17X1z+5IxHqq94n8NnubJVqDcreo3hvrTk3pCXkaBj6/sOqeJNhC/2ZdKST5KUqsdOkorKOV3qapOjf+E+972VdQtay7WjXfIk4RlyTk1hpYffoSfxc3Ljt6ydSjTSq2vNUiowSco49KOnkiBtkXE9jxd3BuE16FGS687Ws4vwUeZes6B4V73/AJX2fLVea1H83Vz1lF55Z/Vp6zFu9HNLXLp4f0Bu/Fjc/wDJW9coR/M3GalN6YUs+lD2ZX1mkHas7AAAIAAoAAgMmr5OzxG9X7VP3SIVRv8Aw64k0tw6VSHzWdaVVpykqqjH0VokuV+Ji/MKzPHLbFayvoQhLli6fN9FPw8iPqe995QXLC4nBfsvk9xmOIm+tLfepTrxoSoVIx5JJ1FKLj109Fa9DUC1jhJfW4up3knOpOVST0cpScm/az67L/T0v4kPvotS82TXp29anOrlxhJSaX0nhp4RZ6V1NvTfy2Vs24rwxzUraVSOYqSzGnlZT0ZFWw9t/l4qdOjVo2F5S/2KXZV3L/6yk2pLl6LxLra/G202zbVbWVtUjGtSlQb545SlHGehDyq/N6ilTbXK+aMvotY+jr4nKtRLe9nDfbFxQlUqXyvOVa0o88VKK64jjDZD8oOnpjDXVPRrywS7upx2lZ0lSvqbqyjhKcWk2kl9JY1NY3+3j2dvTmvb0Z0K2ct4XJPzaXRmq7o0ujSdeUYR6zajFebehte07ywoxpWlSjXcrSLpzlGcOWVVyzUbz3Zzgxe7N5b7OqutXc3KMX2SjHpNxaUm/DUw89W9c5zq9O/vN9iTeGe/Fju1X7KFKrCN1JU5TqTpuEGnpLToSJxa3R/Kezc6cc1rZOrTfjHDzH3P2HNj178LvZNOyeOlCxt6dGrRqVpwgoTlzJKb7+452rkiFnpny95NXyeNFdr9z+pFu895bbRuJV7WEqUaknKVOTzyuXXD8PI2zhxxGt9xKU4yozrTqvMmpKK06JaM1bmA47/5r/16XvqGN4Q03U2vbcqb5XJy00S7OWr+wuN9t7bHfS4V1OnWpSUI02ueLTUObpp11Gwd/rfc2M3s+0bq1Fh1q1bnxH9WMUlhZ1Jz+RKnGXeeOxbCdBSXa3S5Ixz6XJpzyfsOdKFF3EoxisuTUYro8vvLzbe3K+8VV17mp2k2+umEv1UvAuN3No0dlVe2rU5VHGLUFGWMTksZendqWsYjJ7U2paW6p2btu1+aJwlNVJJSqN5m9JarmzjyMpuFv1bbr3MZRtnTjVcaVSaqSliLfVpvzNCevXX1lFp8dUJrsK6h4hbrw3zsZxilKcY9rQlrpLR93XKOYJ0nRbjJNSi8SWNVJdSVt2eOMd37WjbStZ1nRgoObrqLeF4OLNE3v21b7fuHc0LeVt2mZVIOopxc31cdFjLYpsDBAIHRAAAAAAHUAgYAAUDAKgljpoPjqARQPX8QAHu+oddfjqAASx8YGAAHr1H2+0AYHtKlAAAAQAAD8fHUJYACi/v7QAVAAAAAAAAAAAAAAAAAAAAAAAAAAAAAAAAAAAAAAADWQK8r8AXn+NV/9ef87AFkAAAAAAAAAAAAAAAAAAAAAAAAAAAAAAAAAAAAAAAAAAAAAAAAAAAAAAAAAAAAAAAAAAAAAAAAAAAAAAAAAAAAAAAAAAAAAAAAAAAAAAAAAAAAAAAAAAAAAAAD1ODpvDTT8GsP6jyOoAAAAAAAAAAAAAAAAAAAAAAAAAAAAAAAAAAAAAAAAAAAAAAAAAAAAAA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32" name="AutoShape 36" descr="data:image/jpg;base64,/9j/4AAQSkZJRgABAQAAAQABAAD/2wCEAAkGBhIGERMPEBAWEBUQFBgQEhUYDxITEBMSExIVFxgTEhUXGyYeGBojGhcUHy8sIycpLCwsFSAxNTAqNSYrLCkBCQoKDgwOFA8PFCkYHBgpKSkpKSkpKSkpKSkpKSkpKSkpKSkpKSkpKSkpKSkpKSkpKSkpKSkpKSkpKSkpKSkpKf/AABEIAOEA4QMBIgACEQEDEQH/xAAcAAEAAQUBAQAAAAAAAAAAAAAABwEEBQYIAgP/xABBEAACAQMBBQQFBwoHAQAAAAAAAQIDBBEhBQYHEjETQVFhInGBsfAIFDKRobLxFiMzUmJyc5LB4RU1U2N0hNFC/8QAGAEBAQEBAQAAAAAAAAAAAAAAAAECAwT/xAAdEQEAAwACAwEAAAAAAAAAAAAAAQIRITEDMkES/9oADAMBAAIRAxEAPwCHgAetkAAAAAAAAAAAAAAAAAAAAAAAAAAAAAAAAAAAAAAAAAAAAAAAAAAAAAAAAAAAAAAAAAAAAAAAAAAAAAAAAAAAAAAAAAAAAAAAAAAAAAAAAAAAAAAAAAAAAAAAAAAAAAAAAAAAAAAAAAAAAAAAAAAAAAAAAAAAAAAAAAAAAAAAAAAAAAAAAAAAAAAAAAAAAAAAAAAAAAAAABVLJ9lYVZJNUp4fR8ksP7CD4A+ztJrrTl/JL/w8Ok45ymseKa+vwGjwA9O748Cq19vTzCqArjH9PUMf38huigK9fwKAAVDWPj3AUAax+KAQAWpVxfg/DoNFAe1Tb7jw9PZ3d4UAegAA+0bSpPDVOTT6NRk034ZweKlGVLClFxz4pomjwACgACoAAAACB9pN/wAn+q76jdUqmJxpTg6alFS5eaL5sN+pEIE1/J1+je/vU/uyMeTpWG417Rq7Mv4woyVOPZxaSjBLOPUa9ujxBr7MuKcbhxr0ZyUKsJU6UvRb1lH0c51M5x3oSltGLUW06UdcZSeF1NL3Z3Xr7xXFOjTpyac0pS5XyRWeuWSPUSnxg4e0IW72hbU40pRanWUfRjKMseljxy0RJu/dSsrmjOPXtI6YTTUpLKeV4E6cY95aWy9nytOdSq14xp8q1cUmm5S8F6JAmyv09L+JH76FZ4HTu99GFhs26r0qVOE6dtOrBqjTypqGU+nic8w3+voST+c5w8pOhRw/L6B0Tv1Hm2ReJa5s6mnf+jOWI0ZVHypOTfRKLfsxjJPH9E+7n0LTitYN3VtTValLsqko01FqTSkpxxjyZB23tkS2DcVbafWlLl69V3N+xonXg5sSe6mz6te6/Mxrz7dKWjhBQSTl6+pDG++2Y7wX9xcw+jUnmOmMqKUcry0FRgvjrgkfhDverK4hZXEIVKVZ8sHKnFunPDxjK1z06kcdfjqZrYdZ7GhO9j6M4Ps7dvqqj6yXkoN+03aOBMXGfceF7bfPKFOMalvpJRgo81PXL08MkBp5/HJ1Bw83oW+tgp1PSnHNGvF98sLLx4NNfaQJxC3Te6F7Ojh9nL06T8YS7vWmYpPwlrXj56eZOHASavqFelUhCapTTi5U4uWqx1a8iDya/k7vMbr1xN36SGG4xbdr7F2j2FvNUaaoU58saVLHNJzy9Y+S+ocN944b31v8O2nShcqqn2U3TjGpGSWXHMUtMFhx3/zV/wDHpe+oY3hFLG17X1z+5IxHqq94n8NnubJVqDcreo3hvrTk3pCXkaBj6/sOqeJNhC/2ZdKST5KUqsdOkorKOV3qapOjf+E+972VdQtay7WjXfIk4RlyTk1hpYffoSfxc3Ljt6ydSjTSq2vNUiowSco49KOnkiBtkXE9jxd3BuE16FGS687Ws4vwUeZes6B4V73/AJX2fLVea1H83Vz1lF55Z/Vp6zFu9HNLXLp4f0Bu/Fjc/wDJW9coR/M3GalN6YUs+lD2ZX1mkHas7AAAIAAoAAgMmr5OzxG9X7VP3SIVRv8Aw64k0tw6VSHzWdaVVpykqqjH0VokuV+Ji/MKzPHLbFayvoQhLli6fN9FPw8iPqe995QXLC4nBfsvk9xmOIm+tLfepTrxoSoVIx5JJ1FKLj109Fa9DUC1jhJfW4up3knOpOVST0cpScm/az67L/T0v4kPvotS82TXp29anOrlxhJSaX0nhp4RZ6V1NvTfy2Vs24rwxzUraVSOYqSzGnlZT0ZFWw9t/l4qdOjVo2F5S/2KXZV3L/6yk2pLl6LxLra/G202zbVbWVtUjGtSlQb545SlHGehDyq/N6ilTbXK+aMvotY+jr4nKtRLe9nDfbFxQlUqXyvOVa0o88VKK64jjDZD8oOnpjDXVPRrywS7upx2lZ0lSvqbqyjhKcWk2kl9JY1NY3+3j2dvTmvb0Z0K2ct4XJPzaXRmq7o0ujSdeUYR6zajFebehte07ywoxpWlSjXcrSLpzlGcOWVVyzUbz3Zzgxe7N5b7OqutXc3KMX2SjHpNxaUm/DUw89W9c5zq9O/vN9iTeGe/Fju1X7KFKrCN1JU5TqTpuEGnpLToSJxa3R/Kezc6cc1rZOrTfjHDzH3P2HNj178LvZNOyeOlCxt6dGrRqVpwgoTlzJKb7+452rkiFnpny95NXyeNFdr9z+pFu895bbRuJV7WEqUaknKVOTzyuXXD8PI2zhxxGt9xKU4yozrTqvMmpKK06JaM1bmA47/5r/16XvqGN4Q03U2vbcqb5XJy00S7OWr+wuN9t7bHfS4V1OnWpSUI02ueLTUObpp11Gwd/rfc2M3s+0bq1Fh1q1bnxH9WMUlhZ1Jz+RKnGXeeOxbCdBSXa3S5Ixz6XJpzyfsOdKFF3EoxisuTUYro8vvLzbe3K+8VV17mp2k2+umEv1UvAuN3No0dlVe2rU5VHGLUFGWMTksZendqWsYjJ7U2paW6p2btu1+aJwlNVJJSqN5m9JarmzjyMpuFv1bbr3MZRtnTjVcaVSaqSliLfVpvzNCevXX1lFp8dUJrsK6h4hbrw3zsZxilKcY9rQlrpLR93XKOYJ0nRbjJNSi8SWNVJdSVt2eOMd37WjbStZ1nRgoObrqLeF4OLNE3v21b7fuHc0LeVt2mZVIOopxc31cdFjLYpsDBAIHRAAAAAAHUAgYAAUDAKgljpoPjqARQPX8QAHu+oddfjqAASx8YGAAHr1H2+0AYHtKlAAAAQAAD8fHUJYACi/v7QAVAAAAAAAAAAAAAAAAAAAAAAAAAAAAAAAAAAAAAAADWQK8r8AXn+NV/9ef87AFkAAAAAAAAAAAAAAAAAAAAAAAAAAAAAAAAAAAAAAAAAAAAAAAAAAAAAAAAAAAAAAAAAAAAAAAAAAAAAAAAAAAAAAAAAAAAAAAAAAAAAAAAAAAAAAAAAAAAAAAD1ODpvDTT8GsP6jyOoAAAAAAAAAAAAAAAAAAAAAAAAAAAAAAAAAAAAAAAAAAAAAAAAAAAAAA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34" name="Picture 38" descr="http://t1.gstatic.com/images?q=tbn:ANd9GcQMo8nlKoFnf5b5r8EDjgNfm2LxLJqibfg--vdqhDP0lmkhoiXIu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4419600" y="2427697"/>
            <a:ext cx="1171575" cy="696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6" name="Picture 30" descr="http://www.hobbiestoys.net/images/lego_eiffel_tower.jp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1828800"/>
            <a:ext cx="1066800" cy="1066800"/>
          </a:xfrm>
          <a:prstGeom prst="rect">
            <a:avLst/>
          </a:prstGeom>
          <a:noFill/>
        </p:spPr>
      </p:pic>
      <p:pic>
        <p:nvPicPr>
          <p:cNvPr id="4138" name="Picture 42" descr="http://2.bp.blogspot.com/-ng8fdaqm2F8/TVpu-EJrPtI/AAAAAAAAAwg/UzBs_7MrQrY/s320/honey-ale-adult-costume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1143000"/>
            <a:ext cx="1066800" cy="1185333"/>
          </a:xfrm>
          <a:prstGeom prst="rect">
            <a:avLst/>
          </a:prstGeom>
          <a:noFill/>
        </p:spPr>
      </p:pic>
      <p:pic>
        <p:nvPicPr>
          <p:cNvPr id="4142" name="Picture 46" descr="http://t3.gstatic.com/images?q=tbn:ANd9GcRZDd5Ijk0rUJm0p8s5edak3hHa3CyFm2XF-Ay3qNxnjf89honIP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6" r="36000"/>
          <a:stretch>
            <a:fillRect/>
          </a:stretch>
        </p:blipFill>
        <p:spPr bwMode="auto">
          <a:xfrm>
            <a:off x="5410200" y="983457"/>
            <a:ext cx="457200" cy="1607343"/>
          </a:xfrm>
          <a:prstGeom prst="rect">
            <a:avLst/>
          </a:prstGeom>
          <a:noFill/>
        </p:spPr>
      </p:pic>
      <p:sp>
        <p:nvSpPr>
          <p:cNvPr id="4144" name="AutoShape 48" descr="data:image/jpg;base64,/9j/4AAQSkZJRgABAQAAAQABAAD/2wBDAAkGBwgHBgkIBwgKCgkLDRYPDQwMDRsUFRAWIB0iIiAdHx8kKDQsJCYxJx8fLT0tMTU3Ojo6Iys/RD84QzQ5Ojf/2wBDAQoKCg0MDRoPDxo3JR8lNzc3Nzc3Nzc3Nzc3Nzc3Nzc3Nzc3Nzc3Nzc3Nzc3Nzc3Nzc3Nzc3Nzc3Nzc3Nzc3Nzf/wAARCACAAMsDASIAAhEBAxEB/8QAHAAAAQUBAQEAAAAAAAAAAAAAAAECBQYHAwQI/8QAQRAAAQMDAgMDCQQIBgMBAAAAAQACAwQFERIhBhMxQVFhBxQicYGRobHBMkJS4RUWIyRDcoLRM1NikrLwY3OD8f/EABoBAAIDAQEAAAAAAAAAAAAAAAADAQQFAgb/xAArEQACAgMAAgECBgEFAAAAAAAAAQIDBBESITFRIkEFExQVMlJhI0KBsfD/2gAMAwEAAhEDEQA/AJJGEqAVQ2N0GEmE7KOoR0GhuEulLhCnojQmlGlKjKOg0JhGEqCcI6J0eK7V8Fqt01bUYLIxs3O7j0AHrKxK5109yrpayqfqlldk9w7gPAK2eUm8GquLbbCf2FLvIB2yEfQfNVS6VUdZVc2GnZTsDGMEbOg0tA+OMq1XHS2LZN+Tum5/FEDj/BY+X4YHxIWuALPPJVSEyV1aWnSGtiafHOT8gtECVdL6jqK8BpRpSoStsnQmlGlLlCOmGhNKNKckRthoYQjCcUiOg0JgIxulQuumGhMJcISo6DQISoVbodoTCUIRlHQaA5QjKMo6DQqbjdKhHQcnGrmkgh5kVPLOQd2RadWO/cjKi5+JrfFSVEj5DDPDG5/m9Q0xyEgbDB679ymuqpvlQqWx2WGDS0vmm2JGSA0ZOD2diZXqUkjmS0tlO4dvUtpuT7nV0fnMdTqa97m9ucnSTtlQNVK6eeSV/wBqR5ccd5OVMvr7tbbNLaKqGSOnqcPY2ZhBbg59HPYUvCnDzuIKuWMyGGKJmp8gbnBPQf8Ae5X9qPliNbeiJo62popRLSTywvH3o3EK02zyg3Sm0srGRVcY6lw0P94+oXG58B3ek1Opmx1cY/yjh2P5T9Mqsz081PIY6iJ8Ug6te0tI9hUfRP15J1JGsWvjqzV2ls0jqOQ9ROPRz/MNvkrFzmS0zpqZ7ZmlpLSxwIO3YVgOMFeqiuFZb5RJRVMsDx2xuIXEsdfY6VjRrNhqbpPVQtraeoijjpS2Z0vQzas+30SN1YVkFLxteonnmVRexxJI5TMk4A7vAK08McbMrnPZeZqWncAAw4LdR7STnCTOqXtHf5iZdkFMjkZIwSRva9hGzmuBB9qekNs70NwUYTsoUJkaGoSnqgI6I0IhKQjCOiUgylyhCrdj+QylSJUdEOIIQkJyo7DkVCAhT2HILNvKfI+a70FHEC4thJA/1Od+QWkrJfKY/XxM4fhgjHwJ+qs4j3YKuWokJeLtV3ioZNWvBeyMRt0twMDtx39q1LgK0/oywRukbieq/bPyNwD9ke7f2rNeE7UbvfaamIPKDtcvgwdf7e1baBgAAAAbDCdmWcpQRzTDb2C4VlDSV8ZjrKeKdmOkjQceruXdCz1Nr0PcCnXTyeWypy+glkpH/h+2z3Hce9U67cGXe3PAbCKlhBIfAc7Drt1WxKD4iutPa6inNQ2Qh8UoaWAYB26kkAK3Tk2N8+xU6lrZi7mFpw4EHtBSZwtIjlp6u0Q+eWWaeMUsz2ymMOzl+Q4EHOB3qtcTWq2U1vo7haZ3vjqHOY5rgcAt32zuOo2V6FvT00IcGvJEW6619tfqoauaHvDHYB9Y6FWy2eUasiwy400c7fxxeg73dCqbT0dTVajTU8s2kZdy2F2PXhcnMc0kOBBHUFdShCXho5Ta8myWvjCy3Eta2qEEp+5ONHx6H3qea4OaHNIIPQg5yvnzBUhbb3crWf3GsmjH4NWW/wC07KvPFX+1jVb8m6YRhZvbPKPOzDLnRtlHbJAdJ9x2+Stlt4qs1y0tgrGRyHblzeg747H3qrOqyHtDYziycwhN7AewpwOyR0M5EylymZRlVuh/A/KE3KMqOg4HJUzKXJUdBwOyhNyjKOw4HLJPKU3HE8njDH8lrOdlReKOGpb3xOHMnZGzQxr85zjfOPYFcwrFGzcn9hN9bcfB6fJlavNrZJcJBiSqOlngwf3OfcFc1xpoI6Wnip4QBHEwMaPAbLrlIuudk3IZCrlaFQkyjKV2dci5UbcscybI2FJId+/ZSKi7m4g1hAzpoifecfRNqn9RzOP0lfp7aZKIO/Slyjb5mXCOM4a3Lj6P2entVU44iFJW09G2qqp2shD3c+bXhxJ6Ds2wr9AXx2zOtoAt8Yxp65J26rMOJ6vzy+1coJLQ/Q0+DdvotXGlKU3v0ipclGJ7+AbkaDiCBjpuXBPlsgLsAnB059pWo3KyWy5jFbRxSHGNeMPH9Q3WRVVtntlFa7kxxAqml7XD7jg44+GCtdslybdbXT1rOsjBrA+64bEe9KzW4tWRZ1jpPcWipXPycQvy62Vjoz1Ec41D/cN/eFUbpwreLZk1FG90Q/ixem33jp7VtOUFIhn2R9+RssaL9Hz9pwcE7pM42W2XTh613RrvOqSLmuBxKxulwPfkdfascnopIbhJREapWymPDR1OcbLRx8mNyevaKtlUqy9eS8VUnnc0k0ppYgGNjLzp1Hfp4AfFaAoXhK0us9khppQ3nkufLpORqJ7/AFAKZysrIuUrW16LtVTUVsZqSZTcoys/oucD9SM5TMpQUdE8DslGopuUZR0HA8OKMpuUZUdk8DsqENaz9b/M9L9ZpxICBtjBUzlVKooaw8eQ1hY00/J9Ek9gGCPerGPzLrb+zFWprTXyW/KXUmA5RlVuhnI/UjVhMyhT2Twh+rKq/E1rir5aqofLOx8VO3Aa/wBEkuPUFWVQ13diC5O7BHEPin49jU/Aq2CcSFqrXRU9lqKhlLypI6KKQSRykHVgnO3bsFmzi50jnOJLicknqStJ4mqmUvDtSxskmuSGnhAJdg5BJ+AWf2mDzq60tPj/ABJWNOPEhbeLJ8SkzNyEu0kandbKKzhCKga3M0EDHRbZ9NrfruPaq95Mrry56i1zO2k/axZ/EPtD3fJaDkZ227llfE1NJw7xU2rpRpY54nix06+k335HtVHGsV8Z1P7+UWboOtxmjVsoyvPR1UdZSxVMJzHKwPb6iu2VmttPTLain5RAca3autFsjqKARelJoe57NRbkHBHZ2LK6uvqautdW1Emqoc4OMmANx6ltFzoorjQTUszWubIwgaux2Nj7CVT+EbHabraCK2jBqYJXRyuD3NJPUZwfH4LUw8iuuluS9e/+SlkUSnYkvueey8eV0lbTU1bFTGKSRrHSAFpAJ69cLRtxseoWe8VcL0FotzK+gikJimYZGvfqBZnu9eFeqedk8Ec0YJZIwPaR3EZSct1zjGypeGMx4zi3GYmULlrRrWT0zV4O2UZXHWlDkdMODqClBXLUjWo6YcHbUjK460a0dE8HbK8BrYv055o4O5ppg8bbY1HtXpL15gR+kS7G5pwM9v2imVted/BxOv1o9+cIDlx1ILkvo74O2UBy46x3pdXrRth+WddSqnElXcI3V8dPRNkpnCMOl5m7SB3KzalBXp2qjuHcZGjH9Ks4ktWeVv8A8hGRX9OvRVeOqys1xUdSIB9l+IXOOcNwOo8SvDwNTGXiim1fwdTz6wNvjhdeLSKniqSOFgbyw1hG3UDJ6L3+TaLXcqyqdvpjA9rjn6LenLjEcv8AH/ZkRj3kpf5NGyq1x7bPP7KZ2NBmpTrb/L94fX2KwFyRxa9pa9oLSMEHtC87Tc6rFNfY2rKVODiVLycXXnUc1tldl8B1x7/cJ3HsPzVzzhZQS/hbizOTyo5Oz70TvyPwWoNe1zQ5py0jIPeOxXPxGtRmrI+pFTDe4uD9xO+VBWxjaDiW5UzQGsqmMqmAdM7td8SpfV4qGvbvNrla68bBkxgkP+l4x8wq+NLpuHyh90NJS+CVudIy4UE9JJ9mZhbnuPYffhRfDF1p4bFSQ1Dw2WJpjcCeha4j6KY1krOuIbFVuvVW+m1iJ79Yx03AJ+JKsYTjNOub0vYnKql4lAvetGteTmhHNWfyzTPZrRzNl4+blLzFPLA9fMRzF5OYgSeKjlnR6+YjmeK8hlQJUcMD2a1xD/30n/wj/kVy5q4iX97P/qH/ACK7hF+TmS9ElrRrXj5yOcl8MnR7OYk1DuHuXk5vijmo4ZOj161XL3X0ogq4X1EbZDUNy3UM4wOxTIlVW4ljp3W6qqDDHzjMcSaRq2GOqu4MI/mfUVcptQ2irVNWZrnWVmrJeZCD/NkfVXLydxcu1zzkf4k2PY0fmVSo3MbapgW5kllaASDsACTv7Qr/AMKt5Fhpmnq8F59pP5LW/EnrHcV8mV+Hx6u2/jZYS9GtePmeKXmDvXnOWb2iu+UC38+kir42+lD6D/5T/Y/Nezgq5+e2gQvdmWmOg95b90/T2KQqWx1VNLBNuyRpafUqHYah9k4gdBPlrHO5UgPr2PvwtalfqMV1v3HyjMv/ANDJVn2l7L5fbqLTQGqMZkw9rdOrHX/8VZunGFFcbVNTOp5o5XgFpBBDXA5G/sXbj1xNshw5wAmwW52Ox/sqCn4GHVKpTkvOxGdlWQscIvwX9/HlOyCPlUskkuAHhzg0ZxuQd+1cT5QM9baD/wDb8lRUK3+34/8AUp/rr/k1TmjvRzh3qoO4p2OmmIPZl6cOKRj0qc58H/ks/wDQW/Bsfr6P7E7T3GpfNNGabWGyODHl4aC3OMLrDdOZVmmfCWvDckhwcB4HHRVSo4ikkyIo2xt2Oc7jvXSDiCKGUuFOcaA0AO6d5ViWHtb5ERzYb10XLndnah07WtLnHAAySexVQcURZP7u8f1BNn4lgmhfEYJAHjB9IKusGzfosPOo1/ItwmaRkHOeiXmKjOu1I2d0kNKW7DSAQNJBXv8A1pg/yZfeFM8Ca/itkQz6n/J6LVzPFchL+9Hf+GPmVW/1pp+2GX3hNHE1MZi8xSgaQ3qO9cxwrVvwdPNo8fUWvmo5niqv+tNN/ky/7go6u4iqZnt81Jga3sBzn1oj+H2yflaIn+IURW09l55m++d0c3Has8ffLk7rUu9gCBe7gCM1Uh9ZTf2yfyhP7rV8M0QS+Kq/FU2bbE1o+3MSR37fmvDDxJMZw6Zxaz8LB/dR1yqoaiVroHTaO0SOzg+CdjYUq7NyF5WbCypqH3CoDm0dNEW43c7HfnGFoVJiGlhiGwYxrfcFnUktOaqJzC/lNDc6tyO/Cs54mogNjIf6V1m1TsjFRRxgW11yk5vRY+b4o5niqi/icGQmNgawdA7qUT8U5jAiZh/f3Kj+gt+C+86j+xZKiscypip4nNEkgJy4ZAwPmVVeKWCWVlYzTrB5cwaejh0PtHyUa67VbzI4y+lJ1d2j1dyWasjNE2nZl2xy53rzt/3tWjRiulpozb8uF0WiYutcLhwvC8nMjJGteM9oBGfkqsV1EzhE6IO9BxyR4rirVdarTSKF1rsab+AQhCYK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46" name="AutoShape 50" descr="data:image/jpg;base64,/9j/4AAQSkZJRgABAQAAAQABAAD/2wBDAAkGBwgHBgkIBwgKCgkLDRYPDQwMDRsUFRAWIB0iIiAdHx8kKDQsJCYxJx8fLT0tMTU3Ojo6Iys/RD84QzQ5Ojf/2wBDAQoKCg0MDRoPDxo3JR8lNzc3Nzc3Nzc3Nzc3Nzc3Nzc3Nzc3Nzc3Nzc3Nzc3Nzc3Nzc3Nzc3Nzc3Nzc3Nzc3Nzf/wAARCACAAMsDASIAAhEBAxEB/8QAHAAAAQUBAQEAAAAAAAAAAAAAAAECBQYHAwQI/8QARBAAAQMDAgMEBgUJBgcAAAAAAQACAwQFERIhBhMxQVFhgQcUInGRoRVCscHhFiMkMkNSU5LRM2JygrLiRVRjc5Pw8f/EABoBAAIDAQEAAAAAAAAAAAAAAAADAgQFAQb/xAAtEQACAgICAQIFBAEFAAAAAAAAAQIDERIEIVExQQUUIjJSExVhsSNCocHh8f/aAAwDAQACEQMRAD8Ak8IwlQqWRuomEYSoRkMCYRhOSIyGBMIwnIRsGBuEYTkiNgweK73GC026etqD7ETcgA7uJ6AeJKxK6V09yrpaypdmSV2T3DuA8B0Vs9JV4NVcm2yB35ml3kx9aQj7ht7yVVLpVx1lXzYadlOzQxgiZ0GloHnnGfNWa44RBsm/R1TescUQP7II3yH4YHzcFroas89FFGTJX1pbsGtiafEnJ+wLRUq2X1HYrobhGE5Il5JYEwjCVKjYMDcIwlQjYMCFqTCceiRGxzAmEmE5CNjuBMJMJyEbHMCowlQkbDsCYRhKhGwYEwUuEIRsGBMIwlQjYMHGrmfBDzGU8tRg7siLdWO/cjKip+J7dFS1Ej5HQ1EEbn+rVDDHI4gbDB6+Sm1TfSjUtjscFOWsL5pvZJAy1rRk47uo6JlbUmokZLCyU7h29y2e6PulZR+sx1Opr3uadyTklpOxOVAVMrp55Jn/AK0jy52O8nKmZK+72yzTWergkjpqnD2CaMgtwQSW57CcZS8I8Ou4hrJojK6KKGPU+QN1YPQDH/vRXcpJtiMZ6IijrKqilElJUSwSD60by0q1230hXSm0trY4qxg6lw0P+I/ouN04BvFJqfTNZWRj+CcO/lP3ZVYnp5qeQx1ET45G9WvaQR5FCcJrrs7iUTWbXx1Zq3DZpX0kh7Jx7P8AMNvjhWLnMlpnT0z2ysLSWujcCDt2HosBI8V6aG4Vlvk5lFUywO743kZ96hKhex1WNGtWCpulRVwNraapjjjpNMzpTgGbVnbv9kjdWALH6Tje9QyEyVZe0nU4CKPJOP8AD4K18L8cMrXPjvM1JTEACM6XN1nfJJ6Ds7kmdUl2hn6mfUuqMJI5GSxiSN7XxncOacg+YTkjYlgbuhOQubBgahKhGwYESJ3RC7sdwKhIlCq7jtQ2SpEI2DUVGyAhG4ahsEbIQjYNQWbelCV894t1HENTmxZA/vOd/tC0krJfSY8u4ocP3YIx8ifvVniPNgm5YiQd4u9XeaiOeueHOZG2MaRgYHh4rU+ArV9GcPxOkbieq/PSd+CPZHw+1Zpwnajd77TUxGYg7XN/gG5+PTzW3AADAx5J3LsUUoIjTHP1B1O64VtDSV0fLraaKdnTEjQce7u8l37UKgptPKLGqKbdPR5bKrL6CaWkf3H84z4HcfFU67cF3e3SACJtUwgkOpzq2HXbqtjUFxFdae2VEBqWynXDKGloGAcDqSQArVPJszr6ip1RxkxdzS04IIPcUgJHRaTHLT1dpi9bsdRURtpZ3slMTXDd+Q4EHIA7/FVriW1Wunt9HcLRUOfFO5zHMJyARv24I2I2KvRtTeMFdwx6EPbrrX21+uhq5oD1IY7Y+8dCrbbPSPWRANuVLHUN/iRnQ74dD8lS6ekqanV6tTyy6d3cthdj34XMtc0kEEEdQexSlCMvU4m0bNbOMLJcdLW1YgkP7OoGg/Hofip1pDmhwILT0IPVfPakLbe7la3A0NZLEP3ActP+U7KvPip/axit8m6lIs3tnpInZhlzo2SjtkgOk/A7H5K22ziqzXLS2CsYyQ/s5vYPz2PkVVnVZD2GxnGROJEnZnsQk7DNRcpcpgKMqpsWNB6E3JRlGwaDkJuUuUbBqKlTcoyjYNRyyT0ljHE7z3wRn5LWcqi8U8Ny3zikOZMyNnLY14Oc4GckbdcBW+FYo2Zk/YRfW3Ho9HoytXq1rkuMjcSVZwzPZGP6nPwCui40sMdLTx08LQ2KNoYwdwAwuuUi252TchkKtY4FQkyjKXsT1FUbcj+dmGfZFJIfDsUjlRdydh9Yd8Noz5ZP4Jlc3sQnHor9PbDJRh30rco2+pueI4yGtGXH2f1emyqfHMYpK6mo2VVXO1kAe4TzF+lxJ6Ds2wr/AAGRlsDhI3AtsYxoOd9fj4LMOKaoVl/rJQctEmhpPc0afuWpxpSlN+EVbklE9/ANyNBxBCx03Kp58sky7AJ0nTnzPzWo3KyW26Aivo45Hfvlul4/zDdZDV2ye2UFrukbnNFS0va7poe1xx8sH4rXrJcmXW1U9azA5rMuA+q4bOHxylc1uOLIv+CXHWcxZUrp6OIX5fa6wxk9I5xqH8w/oqhdOFrxbMuqKN7oh+1i9tvxHTzW1ZKMnOd8pMOfZH7uxkuNF+h8+4wkyttuvD1qujXGpoo+af2zBpcD35GM+axueikhuElFjVKyUxYHaQcLR4/Jjcnj2KttMqy9+i1tXL63NJPMaWIBjIi8luo7k48B9qv+FDcJWp1mskVLLp55LpJdJyNRPf27YUxlZXItU7W16FyqpqCyMylyuYKXKobF7QfqRqTMpco3DQdlLqTMoyubBqP1I1JmUZRsGo/V3qD9cZ+WBowHmQ04kyBsBgj71NZVTqKKsPH8NYWA0/JGlxwMANO23jlP4+JOW3hirYtYx5LflGpMBRlV8jdB+pGUzKMruwaD9SrHE1rhr5KqeSWdr4aZmAx/suy49QdlZMqGvDsU9zPXEcQ+adx5tTWBdlaceyFq7XQ09lqaiOj5UsVDDIJI5S0h2HEu2O56dVmryXvc45JJySe0rSuKKptLw7VtbJJqkhp4QCXYOQSfkCs+tNP61daSnAzzJmtI81t8WT1lJmbyEtlFGp3axir4Pjt7W5mggY6LbfW1vTz3Hmq96Mbry56i1Su2kHNiB7HD9YfDfyWhZ328llXE9PLw5xW2spRhj3ioix06+0345HuKo8WxXxnS/ftFq+DqcbF7dM1fUjUvPSVMVXSxVMDsxSsD2+4hdsrObw8MtKKayiA41u1daLZHUUAi3k0Pc9mrTkbEdnUdvesqq6+pq601s8pdUOIcZAADkdDstpulFFcqCakna1zZGkNDh0djY+8FU7hCxWi62Y+vUTTVQSujkeHuaT2jofH5LT4fIrrpcpL0KXIolOxJP1OFk48rpa2mpq2KmMUkjWOka0tLQT164WidNln3FPC9vs9ubcLfHIXQzsMjZH6gWk4+3CvUFQ2eCOaEao5GBzSO4jKRypVSjGytdMbRGcW4z9QQuWtGpZWxqaHbKMrlrRqRkNDsCjK5ByTUjJ3Q7ZRqXLUjUuZDQ65Xh9ehF99S9rmml1g6dsaj2r06l58j6RLu31cDPhrKZCS7z4Iyg+sHtyl1LjqRqS9iWh2ygOXHWl1hGwaHXV4qqcTVdwiNfHT0LZKZ7Yw+bmbtOM9FZdYUFfHaqG4Dvla3H+RWuJL/ACdrP/ojkQ+jroqvHdXV64qKqFOMaX/mXOOcNAGcjxK8XA1MZOKaYOH9hre73gHHzwunF5FVxbJHBGGmPSzG2AQMnovf6NYuZcq2qd9WMNz4udn7ityU9OG3/H9mQo78rX+f6NG1Kt8e236Qsjp425mpDzB4t+sPv8lP6kjtLmlrgHAjBB7QvPU3OqxTXsbVlKnBxZUvRtdOdRS26V3twHXHv1Yeo8j9qumrxWT5fwrxaCM8lj/5onfgfiFqLZA9oc1wLT0I7QrnxCCU1ZH0l2VeE9ouEvWPR2JUFbWsoeJbnStAayqYyqYB37td891MalDXt3q1xtVwGwbMaeQ9zZBtnzCrUS2bh5X/AGPurwlLwyUudGy42+opJD7MzC33HsPkcKK4YusMNho4aiXRLE0xuaTuC0kfcprVjt3Wc8RWKude6t9IH8mR+tunp7QBPzJVnh62J12PHv8A8CeTCUWpRWfYvmtHMXk5qOas/Vml0ezmI5my8fN8Uc1GrO9Hs5iOYvHzUvNRqwwj2cxHMXj5qOajVnej2cxcQ/8ATif+iP8AUVx5q5c39LP/AGh/qKlCLwyMsdElzEa14ualEqhoyWD160ah3Lyc3xRzUaMMHr1hVy+V9K2CrhfUxNkNS3LNY1Y0gZwpjmqrcTRUzrfV1Bhj5/POJNI1bbdfJXeDBfqfUVuW2q+irVNW6e51taXgmR0hGep1ZH2FXP0dRCK11ExG8s2B4gD8SqTG5rLVMCBzJZWAEtOwAJOD06kK/wDCjeRYKVva4F58yVq/Enjj6rzgyvh8XK/Z+Mli1o1ryc1BlXndGbpXPSFb/WKOG4Rj24Toef7p6HyP2r28EXT1yziB7sy0vsHvLfqn7R5KRqmx1VPJBLvHI0td7iqDw/UvsnELoKg4a55hlz067H44WtTH5jiyqfrHtGbcv0OTGz2l0y+367fRFvNVyubh7WlurT18cHuVYuvGFFcrVNTOpp45ntBaQWkNcCCN/LuXbj1xdaocOOBNgjPXY/0VAT/h/EqlUpyXeSvz+TZC1wXpg0GTj6nbAwxUkr5cDWHODW5xvg79q4D0hEf8NH/n/wBqoyRW18P46/0/2VPn7/yNV5vijnDvVQdxVsdNMQezL/wSjioYGqmOfB/4LO+Qt8Gv8/R+RPU1xqXTTMNPrAkeGPLw0FoOMe/ZdYbnrrPVnwljw3JIeHAeBwqnUcRySAtiibG3Ocg+0O/cLpBxDFDKXinIGgNDQ4bd5ViXCbTeomPNrzjf/YuYmByNwQh07WNLnODWgZJPQKpjimLJPq8m/c4JtRxLBPC+J0Eoa8YPtBV1wLc9oe+dRjqRcBMCOuds7bpOaFRXXajbOZYaQs/V0gEeyQc5+5SH5VQf8vJ/MFKfAmvtWTkOfS/uZaub4rlzf0s7/sh/qKrY4ppv4EvxCaOJqfnF/KlxpDcZHeSorhWrP0knzaPyLZzfFHN8VVvyqps/2M3yUdXcR1Mz2+qudA1vcQc+9EPh9snhrByfxCiKynkvRlA6nqjm+Kzt18uT+tU7bwAQL5cgc+tvPgcJv7ZPyhP7rV4Zool3xlVbiqfNtiaNuZMSR5fivDDxLMZw+dzgwfUYBhR1zqoamVroHT6NyWyuzg+Hgm8bhyrszIXyubXZU1D3EqS5tHSwlpB9p/vzjC0SkAgpYYh0jja34DCzqSWB1VE5rpOU3TnVuRjrgKzO4mocHBl/k/FT5tU7IxUUQ4FtcJSc5JexZOb4o5niqg/igGQmNmlgGwIySibikFg5UZD+0noFR+Qt8F98+j8iy1NYWVMVPGWh8gJy4ZAx/X7lVeK4xLKyrbp5gPKnDT9YdD7iPsUY+71b+aXS+1J1djce7uSzVsfqLaaMF+Acud785Hz+K0KOK6ZJozeRzIXRcSYu1d9IcLQyPdmVkjWv94B/+qqrqJniF0Qd7DiCR4hclaqqVaaXko3Wu1qT8AhCE0S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48" name="Picture 52" descr="http://3.bp.blogspot.com/_52saZkoigaI/TCPLq1iKyhI/AAAAAAAAAn4/vMJ-rB1otSA/s1600/oil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5715000" y="2660014"/>
            <a:ext cx="895047" cy="768986"/>
          </a:xfrm>
          <a:prstGeom prst="rect">
            <a:avLst/>
          </a:prstGeom>
          <a:noFill/>
        </p:spPr>
      </p:pic>
      <p:pic>
        <p:nvPicPr>
          <p:cNvPr id="4150" name="Picture 54" descr="http://1.bp.blogspot.com/_8T41bELLinI/TMheEzj-L0I/AAAAAAAABsI/DsyjdHAVx1A/s1600/Bollywood_Show1_big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6019800" y="3581400"/>
            <a:ext cx="1382485" cy="967740"/>
          </a:xfrm>
          <a:prstGeom prst="rect">
            <a:avLst/>
          </a:prstGeom>
          <a:noFill/>
        </p:spPr>
      </p:pic>
      <p:pic>
        <p:nvPicPr>
          <p:cNvPr id="4152" name="Picture 56" descr="http://t1.gstatic.com/images?q=tbn:ANd9GcSUS9tR2ih4P6NtybDc50GWyOnLv6wckY3sws1_Y07MVAdvj2O3mQ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7467600" y="3810000"/>
            <a:ext cx="916065" cy="60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The Data: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Average Temperature</a:t>
            </a:r>
          </a:p>
          <a:p>
            <a:r>
              <a:rPr lang="en-US" dirty="0" smtClean="0"/>
              <a:t>Average Rainfall</a:t>
            </a:r>
          </a:p>
          <a:p>
            <a:r>
              <a:rPr lang="en-US" dirty="0" smtClean="0"/>
              <a:t>Happiness Index</a:t>
            </a:r>
          </a:p>
          <a:p>
            <a:r>
              <a:rPr lang="en-US" dirty="0" smtClean="0"/>
              <a:t>Time to Travel Home (NYC)</a:t>
            </a:r>
          </a:p>
          <a:p>
            <a:r>
              <a:rPr lang="en-US" dirty="0" smtClean="0"/>
              <a:t>Cost to Travel Home (NYC)</a:t>
            </a:r>
          </a:p>
          <a:p>
            <a:r>
              <a:rPr lang="en-US" dirty="0" smtClean="0"/>
              <a:t>Safety Index</a:t>
            </a:r>
          </a:p>
          <a:p>
            <a:r>
              <a:rPr lang="en-US" dirty="0" smtClean="0"/>
              <a:t>IQ Index</a:t>
            </a:r>
          </a:p>
          <a:p>
            <a:r>
              <a:rPr lang="en-US" dirty="0" smtClean="0"/>
              <a:t>GDP Growth</a:t>
            </a:r>
          </a:p>
          <a:p>
            <a:r>
              <a:rPr lang="en-US" dirty="0" smtClean="0"/>
              <a:t>Consumer Price Index</a:t>
            </a:r>
          </a:p>
          <a:p>
            <a:r>
              <a:rPr lang="en-US" dirty="0" smtClean="0"/>
              <a:t>Average Age</a:t>
            </a:r>
          </a:p>
          <a:p>
            <a:r>
              <a:rPr lang="en-US" dirty="0" smtClean="0"/>
              <a:t>English Speaking?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484872"/>
            <a:ext cx="2209800" cy="22395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374" y="4876800"/>
            <a:ext cx="2189226" cy="1981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6868" y="0"/>
            <a:ext cx="1966532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Data Sheet – IQ Index</a:t>
            </a:r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392237"/>
            <a:ext cx="5832475" cy="53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172200" y="1905000"/>
            <a:ext cx="2971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Tokyo &amp; Singapore = </a:t>
            </a:r>
          </a:p>
          <a:p>
            <a:r>
              <a:rPr lang="en-US" sz="2400" dirty="0" err="1" smtClean="0"/>
              <a:t>Juran</a:t>
            </a:r>
            <a:r>
              <a:rPr lang="en-US" sz="2400" dirty="0" smtClean="0"/>
              <a:t> Style Genius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Dubai &amp; Mumbai = </a:t>
            </a:r>
          </a:p>
          <a:p>
            <a:r>
              <a:rPr lang="en-US" sz="2400" dirty="0" smtClean="0"/>
              <a:t>Definitely Went to Columbia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4876800" y="2362200"/>
            <a:ext cx="15240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304800" y="3505200"/>
            <a:ext cx="6096000" cy="7620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" y="1447800"/>
            <a:ext cx="8369300" cy="493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Input Page – Drop Downs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95600"/>
            <a:ext cx="861060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" y="3316069"/>
            <a:ext cx="8991600" cy="707886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sz="2000" dirty="0" smtClean="0"/>
              <a:t>		         </a:t>
            </a:r>
            <a:r>
              <a:rPr lang="en-US" sz="2000" b="1" dirty="0" smtClean="0"/>
              <a:t>Catherine         Louis</a:t>
            </a:r>
            <a:r>
              <a:rPr lang="en-US" sz="2000" dirty="0" smtClean="0"/>
              <a:t>	               </a:t>
            </a:r>
            <a:r>
              <a:rPr lang="en-US" sz="2000" b="1" dirty="0" smtClean="0"/>
              <a:t>Michele</a:t>
            </a:r>
          </a:p>
          <a:p>
            <a:r>
              <a:rPr lang="en-US" sz="2000" i="1" dirty="0" smtClean="0"/>
              <a:t>Do You Need A Safe Place?        </a:t>
            </a:r>
            <a:r>
              <a:rPr lang="en-US" sz="2000" dirty="0" smtClean="0"/>
              <a:t>Pretty Safe       Watch Out       Getting A Little Rougher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0"/>
            <a:ext cx="8915400" cy="359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Ranking </a:t>
            </a:r>
            <a:r>
              <a:rPr lang="en-US" dirty="0" smtClean="0"/>
              <a:t>Cities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614" y="1858963"/>
            <a:ext cx="8925186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Giving Numerical Values to Ranks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208</Words>
  <Application>Microsoft Office PowerPoint</Application>
  <PresentationFormat>On-screen Show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What’s most important to you for your future home?</vt:lpstr>
      <vt:lpstr>Or maybe travel is a factor… </vt:lpstr>
      <vt:lpstr>Major World Cities We Considered:</vt:lpstr>
      <vt:lpstr>The Data:</vt:lpstr>
      <vt:lpstr>Sample Data Sheet – IQ Index</vt:lpstr>
      <vt:lpstr>Input Page – Drop Downs</vt:lpstr>
      <vt:lpstr>Ranking Cities</vt:lpstr>
      <vt:lpstr>Giving Numerical Values to Ranks</vt:lpstr>
      <vt:lpstr>Giving Cost Value to Preferences</vt:lpstr>
      <vt:lpstr>Preference, Priority &amp; Cost</vt:lpstr>
      <vt:lpstr>Weighted Cost and Solver Model</vt:lpstr>
      <vt:lpstr>And the results are…</vt:lpstr>
      <vt:lpstr>Slide 14</vt:lpstr>
    </vt:vector>
  </TitlesOfParts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Robert Diamond</dc:creator>
  <cp:lastModifiedBy>Office 2004 Test Drive User</cp:lastModifiedBy>
  <cp:revision>27</cp:revision>
  <dcterms:created xsi:type="dcterms:W3CDTF">2011-05-08T20:47:42Z</dcterms:created>
  <dcterms:modified xsi:type="dcterms:W3CDTF">2011-05-08T21:50:41Z</dcterms:modified>
</cp:coreProperties>
</file>