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883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73" r:id="rId6"/>
    <p:sldId id="283" r:id="rId7"/>
    <p:sldId id="284" r:id="rId8"/>
    <p:sldId id="285" r:id="rId9"/>
    <p:sldId id="279" r:id="rId10"/>
    <p:sldId id="282" r:id="rId11"/>
    <p:sldId id="281" r:id="rId12"/>
    <p:sldId id="266" r:id="rId13"/>
    <p:sldId id="286" r:id="rId14"/>
    <p:sldId id="287" r:id="rId15"/>
    <p:sldId id="269" r:id="rId16"/>
    <p:sldId id="268" r:id="rId17"/>
    <p:sldId id="28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F93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50" autoAdjust="0"/>
  </p:normalViewPr>
  <p:slideViewPr>
    <p:cSldViewPr snapToGrid="0" snapToObjects="1">
      <p:cViewPr varScale="1">
        <p:scale>
          <a:sx n="83" d="100"/>
          <a:sy n="83" d="100"/>
        </p:scale>
        <p:origin x="-1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2E623B-AA07-0545-B750-EAA79402B8D2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61E795-84F9-5346-A27B-D763C456D05B}">
      <dgm:prSet phldrT="[Text]" custT="1"/>
      <dgm:spPr/>
      <dgm:t>
        <a:bodyPr/>
        <a:lstStyle/>
        <a:p>
          <a:r>
            <a:rPr lang="en-US" sz="1800" dirty="0" smtClean="0"/>
            <a:t>Design the best smartphone</a:t>
          </a:r>
          <a:endParaRPr lang="en-US" sz="1800" dirty="0"/>
        </a:p>
      </dgm:t>
    </dgm:pt>
    <dgm:pt modelId="{9DBBD8E8-9731-7942-B7D4-AF8B5C759140}" type="parTrans" cxnId="{09BBFAF7-41FB-324A-B575-ED0C4C717064}">
      <dgm:prSet/>
      <dgm:spPr/>
      <dgm:t>
        <a:bodyPr/>
        <a:lstStyle/>
        <a:p>
          <a:endParaRPr lang="en-US" sz="1400"/>
        </a:p>
      </dgm:t>
    </dgm:pt>
    <dgm:pt modelId="{EE833E8C-9367-A04E-9604-659A436D8224}" type="sibTrans" cxnId="{09BBFAF7-41FB-324A-B575-ED0C4C717064}">
      <dgm:prSet/>
      <dgm:spPr/>
      <dgm:t>
        <a:bodyPr/>
        <a:lstStyle/>
        <a:p>
          <a:endParaRPr lang="en-US" sz="1400"/>
        </a:p>
      </dgm:t>
    </dgm:pt>
    <dgm:pt modelId="{44D2D819-BC70-F24C-B8D0-6435B878810D}">
      <dgm:prSet phldrT="[Text]" custT="1"/>
      <dgm:spPr/>
      <dgm:t>
        <a:bodyPr/>
        <a:lstStyle/>
        <a:p>
          <a:r>
            <a:rPr lang="en-US" sz="1800" dirty="0" smtClean="0"/>
            <a:t>Plan a one month, post-grad trip to SE Asia!</a:t>
          </a:r>
          <a:endParaRPr lang="en-US" sz="1800" dirty="0"/>
        </a:p>
      </dgm:t>
    </dgm:pt>
    <dgm:pt modelId="{EA319D4A-8598-2A4C-AB77-8938FEC7FED5}" type="parTrans" cxnId="{0F14A80B-C557-CF4C-A267-0AFE23027F19}">
      <dgm:prSet/>
      <dgm:spPr/>
      <dgm:t>
        <a:bodyPr/>
        <a:lstStyle/>
        <a:p>
          <a:endParaRPr lang="en-US" sz="1400"/>
        </a:p>
      </dgm:t>
    </dgm:pt>
    <dgm:pt modelId="{4658F4E5-B409-FD42-8D4F-C8967FCA81A6}" type="sibTrans" cxnId="{0F14A80B-C557-CF4C-A267-0AFE23027F19}">
      <dgm:prSet/>
      <dgm:spPr/>
      <dgm:t>
        <a:bodyPr/>
        <a:lstStyle/>
        <a:p>
          <a:endParaRPr lang="en-US" sz="1400"/>
        </a:p>
      </dgm:t>
    </dgm:pt>
    <dgm:pt modelId="{258960B7-1C23-284D-9B39-0D97FB5C59DF}">
      <dgm:prSet phldrT="[Text]" custT="1"/>
      <dgm:spPr/>
      <dgm:t>
        <a:bodyPr/>
        <a:lstStyle/>
        <a:p>
          <a:r>
            <a:rPr lang="en-US" sz="1800" dirty="0" smtClean="0"/>
            <a:t>Find THE best place to live in NYC</a:t>
          </a:r>
          <a:endParaRPr lang="en-US" sz="1800" dirty="0"/>
        </a:p>
      </dgm:t>
    </dgm:pt>
    <dgm:pt modelId="{0F1017EB-8DC9-3348-B73A-F36D483DFE33}" type="parTrans" cxnId="{C3F9D689-4D7C-AB47-A01E-6A617DF4926A}">
      <dgm:prSet/>
      <dgm:spPr/>
      <dgm:t>
        <a:bodyPr/>
        <a:lstStyle/>
        <a:p>
          <a:endParaRPr lang="en-US" sz="1400"/>
        </a:p>
      </dgm:t>
    </dgm:pt>
    <dgm:pt modelId="{85F032BD-6CE9-0648-B2A3-C47D251E9A84}" type="sibTrans" cxnId="{C3F9D689-4D7C-AB47-A01E-6A617DF4926A}">
      <dgm:prSet/>
      <dgm:spPr/>
      <dgm:t>
        <a:bodyPr/>
        <a:lstStyle/>
        <a:p>
          <a:endParaRPr lang="en-US" sz="1400"/>
        </a:p>
      </dgm:t>
    </dgm:pt>
    <dgm:pt modelId="{CE083D1C-9EA1-8A4C-9E38-7E323543CDDB}">
      <dgm:prSet phldrT="[Text]" custT="1"/>
      <dgm:spPr/>
      <dgm:t>
        <a:bodyPr/>
        <a:lstStyle/>
        <a:p>
          <a:r>
            <a:rPr lang="en-US" sz="1800" dirty="0" smtClean="0"/>
            <a:t>Decide when and how many kids to have</a:t>
          </a:r>
          <a:endParaRPr lang="en-US" sz="1800" dirty="0"/>
        </a:p>
      </dgm:t>
    </dgm:pt>
    <dgm:pt modelId="{B0C40FEB-8791-8A48-92B9-6C2390A725A2}" type="parTrans" cxnId="{6E57574D-5B1A-2D45-9BB9-5FF8E50678A7}">
      <dgm:prSet/>
      <dgm:spPr/>
      <dgm:t>
        <a:bodyPr/>
        <a:lstStyle/>
        <a:p>
          <a:endParaRPr lang="en-US" sz="1400"/>
        </a:p>
      </dgm:t>
    </dgm:pt>
    <dgm:pt modelId="{3BD8E7D6-FFD7-D544-A8CC-021D32B8B250}" type="sibTrans" cxnId="{6E57574D-5B1A-2D45-9BB9-5FF8E50678A7}">
      <dgm:prSet/>
      <dgm:spPr/>
      <dgm:t>
        <a:bodyPr/>
        <a:lstStyle/>
        <a:p>
          <a:endParaRPr lang="en-US" sz="1400"/>
        </a:p>
      </dgm:t>
    </dgm:pt>
    <dgm:pt modelId="{C1D6B149-F20F-C341-B367-4412B4763BEA}">
      <dgm:prSet phldrT="[Text]" custT="1"/>
      <dgm:spPr/>
      <dgm:t>
        <a:bodyPr/>
        <a:lstStyle/>
        <a:p>
          <a:r>
            <a:rPr lang="en-US" sz="1800" dirty="0" smtClean="0"/>
            <a:t>Build the optimal football team</a:t>
          </a:r>
          <a:endParaRPr lang="en-US" sz="1800" dirty="0"/>
        </a:p>
      </dgm:t>
    </dgm:pt>
    <dgm:pt modelId="{CD8B2C14-E95A-AC45-A0A5-10BB9147AAFB}" type="parTrans" cxnId="{9F15A1B1-8A53-3745-9D97-2E7E1FC1D0E2}">
      <dgm:prSet/>
      <dgm:spPr/>
      <dgm:t>
        <a:bodyPr/>
        <a:lstStyle/>
        <a:p>
          <a:endParaRPr lang="en-US" sz="1400"/>
        </a:p>
      </dgm:t>
    </dgm:pt>
    <dgm:pt modelId="{9EE545D7-F0EC-5942-91C8-C5CBA4FDD048}" type="sibTrans" cxnId="{9F15A1B1-8A53-3745-9D97-2E7E1FC1D0E2}">
      <dgm:prSet/>
      <dgm:spPr/>
      <dgm:t>
        <a:bodyPr/>
        <a:lstStyle/>
        <a:p>
          <a:endParaRPr lang="en-US" sz="1400"/>
        </a:p>
      </dgm:t>
    </dgm:pt>
    <dgm:pt modelId="{703DF593-A6A2-D84F-81B5-24FE60F0CE1B}">
      <dgm:prSet phldrT="[Text]" custT="1"/>
      <dgm:spPr/>
      <dgm:t>
        <a:bodyPr/>
        <a:lstStyle/>
        <a:p>
          <a:r>
            <a:rPr lang="en-US" sz="1800" dirty="0" smtClean="0"/>
            <a:t>Build a model to help choose the BEST idea for a project</a:t>
          </a:r>
          <a:endParaRPr lang="en-US" sz="1800" dirty="0"/>
        </a:p>
      </dgm:t>
    </dgm:pt>
    <dgm:pt modelId="{90F5B318-9DF1-B644-A649-623A33998D8C}" type="parTrans" cxnId="{FA8ED556-7410-7340-AB3F-F1346301A292}">
      <dgm:prSet/>
      <dgm:spPr/>
      <dgm:t>
        <a:bodyPr/>
        <a:lstStyle/>
        <a:p>
          <a:endParaRPr lang="en-US" sz="1400"/>
        </a:p>
      </dgm:t>
    </dgm:pt>
    <dgm:pt modelId="{C0F5F639-CBB9-1C48-B712-AA8E7C30225D}" type="sibTrans" cxnId="{FA8ED556-7410-7340-AB3F-F1346301A292}">
      <dgm:prSet/>
      <dgm:spPr/>
      <dgm:t>
        <a:bodyPr/>
        <a:lstStyle/>
        <a:p>
          <a:endParaRPr lang="en-US" sz="1400"/>
        </a:p>
      </dgm:t>
    </dgm:pt>
    <dgm:pt modelId="{996B1D20-E8BF-B149-A5F3-B0493FF1A14E}" type="pres">
      <dgm:prSet presAssocID="{F02E623B-AA07-0545-B750-EAA79402B8D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D41F78-E9B9-3C41-8B2C-02FFACB1EF5D}" type="pres">
      <dgm:prSet presAssocID="{7B61E795-84F9-5346-A27B-D763C456D05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B2B03F-7302-5B4D-A6D4-FF296DEA5D3A}" type="pres">
      <dgm:prSet presAssocID="{EE833E8C-9367-A04E-9604-659A436D8224}" presName="sibTrans" presStyleCnt="0"/>
      <dgm:spPr/>
    </dgm:pt>
    <dgm:pt modelId="{D8252AB0-6B43-8E4E-B43C-FB8081E4C23C}" type="pres">
      <dgm:prSet presAssocID="{44D2D819-BC70-F24C-B8D0-6435B878810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EF7C53-158B-4F46-9A0C-C4182DC74755}" type="pres">
      <dgm:prSet presAssocID="{4658F4E5-B409-FD42-8D4F-C8967FCA81A6}" presName="sibTrans" presStyleCnt="0"/>
      <dgm:spPr/>
    </dgm:pt>
    <dgm:pt modelId="{18877B4E-D92D-3D4C-BB81-4573F0D4F075}" type="pres">
      <dgm:prSet presAssocID="{258960B7-1C23-284D-9B39-0D97FB5C59DF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6F90C0-A216-BA40-9F6B-36E2F8BB760D}" type="pres">
      <dgm:prSet presAssocID="{85F032BD-6CE9-0648-B2A3-C47D251E9A84}" presName="sibTrans" presStyleCnt="0"/>
      <dgm:spPr/>
    </dgm:pt>
    <dgm:pt modelId="{6D191C55-42D9-4047-9CE5-934B22620CEB}" type="pres">
      <dgm:prSet presAssocID="{CE083D1C-9EA1-8A4C-9E38-7E323543CDD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3311EA-6EC4-4849-9341-7F6EF1F7A3C4}" type="pres">
      <dgm:prSet presAssocID="{3BD8E7D6-FFD7-D544-A8CC-021D32B8B250}" presName="sibTrans" presStyleCnt="0"/>
      <dgm:spPr/>
    </dgm:pt>
    <dgm:pt modelId="{042B7B35-F593-C343-A183-FDEF8523C68E}" type="pres">
      <dgm:prSet presAssocID="{C1D6B149-F20F-C341-B367-4412B4763BE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ED77E-0641-784C-A6D1-027EAAD40242}" type="pres">
      <dgm:prSet presAssocID="{9EE545D7-F0EC-5942-91C8-C5CBA4FDD048}" presName="sibTrans" presStyleCnt="0"/>
      <dgm:spPr/>
    </dgm:pt>
    <dgm:pt modelId="{DBD7BC8F-8D16-7240-BA68-51E95625D61E}" type="pres">
      <dgm:prSet presAssocID="{703DF593-A6A2-D84F-81B5-24FE60F0CE1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15A1B1-8A53-3745-9D97-2E7E1FC1D0E2}" srcId="{F02E623B-AA07-0545-B750-EAA79402B8D2}" destId="{C1D6B149-F20F-C341-B367-4412B4763BEA}" srcOrd="4" destOrd="0" parTransId="{CD8B2C14-E95A-AC45-A0A5-10BB9147AAFB}" sibTransId="{9EE545D7-F0EC-5942-91C8-C5CBA4FDD048}"/>
    <dgm:cxn modelId="{39C1F506-9656-E446-A2E9-F89EFA22059C}" type="presOf" srcId="{703DF593-A6A2-D84F-81B5-24FE60F0CE1B}" destId="{DBD7BC8F-8D16-7240-BA68-51E95625D61E}" srcOrd="0" destOrd="0" presId="urn:microsoft.com/office/officeart/2005/8/layout/default"/>
    <dgm:cxn modelId="{C3F9D689-4D7C-AB47-A01E-6A617DF4926A}" srcId="{F02E623B-AA07-0545-B750-EAA79402B8D2}" destId="{258960B7-1C23-284D-9B39-0D97FB5C59DF}" srcOrd="2" destOrd="0" parTransId="{0F1017EB-8DC9-3348-B73A-F36D483DFE33}" sibTransId="{85F032BD-6CE9-0648-B2A3-C47D251E9A84}"/>
    <dgm:cxn modelId="{78BCE729-5A0F-994E-A6EA-FB5979C394AD}" type="presOf" srcId="{7B61E795-84F9-5346-A27B-D763C456D05B}" destId="{71D41F78-E9B9-3C41-8B2C-02FFACB1EF5D}" srcOrd="0" destOrd="0" presId="urn:microsoft.com/office/officeart/2005/8/layout/default"/>
    <dgm:cxn modelId="{6E57574D-5B1A-2D45-9BB9-5FF8E50678A7}" srcId="{F02E623B-AA07-0545-B750-EAA79402B8D2}" destId="{CE083D1C-9EA1-8A4C-9E38-7E323543CDDB}" srcOrd="3" destOrd="0" parTransId="{B0C40FEB-8791-8A48-92B9-6C2390A725A2}" sibTransId="{3BD8E7D6-FFD7-D544-A8CC-021D32B8B250}"/>
    <dgm:cxn modelId="{0F4BC2B6-740B-5049-8106-2DCF44A6CDF4}" type="presOf" srcId="{F02E623B-AA07-0545-B750-EAA79402B8D2}" destId="{996B1D20-E8BF-B149-A5F3-B0493FF1A14E}" srcOrd="0" destOrd="0" presId="urn:microsoft.com/office/officeart/2005/8/layout/default"/>
    <dgm:cxn modelId="{0F14A80B-C557-CF4C-A267-0AFE23027F19}" srcId="{F02E623B-AA07-0545-B750-EAA79402B8D2}" destId="{44D2D819-BC70-F24C-B8D0-6435B878810D}" srcOrd="1" destOrd="0" parTransId="{EA319D4A-8598-2A4C-AB77-8938FEC7FED5}" sibTransId="{4658F4E5-B409-FD42-8D4F-C8967FCA81A6}"/>
    <dgm:cxn modelId="{EEDEF772-4761-584D-A01A-0458F8091D91}" type="presOf" srcId="{258960B7-1C23-284D-9B39-0D97FB5C59DF}" destId="{18877B4E-D92D-3D4C-BB81-4573F0D4F075}" srcOrd="0" destOrd="0" presId="urn:microsoft.com/office/officeart/2005/8/layout/default"/>
    <dgm:cxn modelId="{28D654AC-BCF2-744B-B799-404507E8FEE4}" type="presOf" srcId="{44D2D819-BC70-F24C-B8D0-6435B878810D}" destId="{D8252AB0-6B43-8E4E-B43C-FB8081E4C23C}" srcOrd="0" destOrd="0" presId="urn:microsoft.com/office/officeart/2005/8/layout/default"/>
    <dgm:cxn modelId="{A965D216-D0A2-664A-AFBD-DBDA0343890F}" type="presOf" srcId="{CE083D1C-9EA1-8A4C-9E38-7E323543CDDB}" destId="{6D191C55-42D9-4047-9CE5-934B22620CEB}" srcOrd="0" destOrd="0" presId="urn:microsoft.com/office/officeart/2005/8/layout/default"/>
    <dgm:cxn modelId="{0ABD3FFF-ADDB-CE40-BB23-71E5309B3CE3}" type="presOf" srcId="{C1D6B149-F20F-C341-B367-4412B4763BEA}" destId="{042B7B35-F593-C343-A183-FDEF8523C68E}" srcOrd="0" destOrd="0" presId="urn:microsoft.com/office/officeart/2005/8/layout/default"/>
    <dgm:cxn modelId="{FA8ED556-7410-7340-AB3F-F1346301A292}" srcId="{F02E623B-AA07-0545-B750-EAA79402B8D2}" destId="{703DF593-A6A2-D84F-81B5-24FE60F0CE1B}" srcOrd="5" destOrd="0" parTransId="{90F5B318-9DF1-B644-A649-623A33998D8C}" sibTransId="{C0F5F639-CBB9-1C48-B712-AA8E7C30225D}"/>
    <dgm:cxn modelId="{09BBFAF7-41FB-324A-B575-ED0C4C717064}" srcId="{F02E623B-AA07-0545-B750-EAA79402B8D2}" destId="{7B61E795-84F9-5346-A27B-D763C456D05B}" srcOrd="0" destOrd="0" parTransId="{9DBBD8E8-9731-7942-B7D4-AF8B5C759140}" sibTransId="{EE833E8C-9367-A04E-9604-659A436D8224}"/>
    <dgm:cxn modelId="{765D3EF8-2070-9A44-AE9B-B84B92DFB23D}" type="presParOf" srcId="{996B1D20-E8BF-B149-A5F3-B0493FF1A14E}" destId="{71D41F78-E9B9-3C41-8B2C-02FFACB1EF5D}" srcOrd="0" destOrd="0" presId="urn:microsoft.com/office/officeart/2005/8/layout/default"/>
    <dgm:cxn modelId="{9D539B1D-1C49-6D45-A024-19902D29E8C2}" type="presParOf" srcId="{996B1D20-E8BF-B149-A5F3-B0493FF1A14E}" destId="{CEB2B03F-7302-5B4D-A6D4-FF296DEA5D3A}" srcOrd="1" destOrd="0" presId="urn:microsoft.com/office/officeart/2005/8/layout/default"/>
    <dgm:cxn modelId="{01338F38-EB90-C944-B906-B009551515EF}" type="presParOf" srcId="{996B1D20-E8BF-B149-A5F3-B0493FF1A14E}" destId="{D8252AB0-6B43-8E4E-B43C-FB8081E4C23C}" srcOrd="2" destOrd="0" presId="urn:microsoft.com/office/officeart/2005/8/layout/default"/>
    <dgm:cxn modelId="{2207A0E1-F046-CE41-896F-B00470D4D66F}" type="presParOf" srcId="{996B1D20-E8BF-B149-A5F3-B0493FF1A14E}" destId="{82EF7C53-158B-4F46-9A0C-C4182DC74755}" srcOrd="3" destOrd="0" presId="urn:microsoft.com/office/officeart/2005/8/layout/default"/>
    <dgm:cxn modelId="{581CB035-9884-C646-ACB3-6106BEDCB9D2}" type="presParOf" srcId="{996B1D20-E8BF-B149-A5F3-B0493FF1A14E}" destId="{18877B4E-D92D-3D4C-BB81-4573F0D4F075}" srcOrd="4" destOrd="0" presId="urn:microsoft.com/office/officeart/2005/8/layout/default"/>
    <dgm:cxn modelId="{276023FD-D158-3B41-9F45-58CCE9240686}" type="presParOf" srcId="{996B1D20-E8BF-B149-A5F3-B0493FF1A14E}" destId="{726F90C0-A216-BA40-9F6B-36E2F8BB760D}" srcOrd="5" destOrd="0" presId="urn:microsoft.com/office/officeart/2005/8/layout/default"/>
    <dgm:cxn modelId="{162B3AAF-66F0-014C-A457-0833A540F37C}" type="presParOf" srcId="{996B1D20-E8BF-B149-A5F3-B0493FF1A14E}" destId="{6D191C55-42D9-4047-9CE5-934B22620CEB}" srcOrd="6" destOrd="0" presId="urn:microsoft.com/office/officeart/2005/8/layout/default"/>
    <dgm:cxn modelId="{50D697F0-134B-B248-92EF-3F4F686E145F}" type="presParOf" srcId="{996B1D20-E8BF-B149-A5F3-B0493FF1A14E}" destId="{B43311EA-6EC4-4849-9341-7F6EF1F7A3C4}" srcOrd="7" destOrd="0" presId="urn:microsoft.com/office/officeart/2005/8/layout/default"/>
    <dgm:cxn modelId="{2020699D-336E-4949-A86C-C3D514E4029D}" type="presParOf" srcId="{996B1D20-E8BF-B149-A5F3-B0493FF1A14E}" destId="{042B7B35-F593-C343-A183-FDEF8523C68E}" srcOrd="8" destOrd="0" presId="urn:microsoft.com/office/officeart/2005/8/layout/default"/>
    <dgm:cxn modelId="{5F304A3A-55FC-9246-9B42-FF70554ADC3E}" type="presParOf" srcId="{996B1D20-E8BF-B149-A5F3-B0493FF1A14E}" destId="{F88ED77E-0641-784C-A6D1-027EAAD40242}" srcOrd="9" destOrd="0" presId="urn:microsoft.com/office/officeart/2005/8/layout/default"/>
    <dgm:cxn modelId="{4DA67EB5-562F-1242-96C9-944B49976021}" type="presParOf" srcId="{996B1D20-E8BF-B149-A5F3-B0493FF1A14E}" destId="{DBD7BC8F-8D16-7240-BA68-51E95625D61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D41F78-E9B9-3C41-8B2C-02FFACB1EF5D}">
      <dsp:nvSpPr>
        <dsp:cNvPr id="0" name=""/>
        <dsp:cNvSpPr/>
      </dsp:nvSpPr>
      <dsp:spPr>
        <a:xfrm>
          <a:off x="684609" y="1010"/>
          <a:ext cx="2256861" cy="13541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5000"/>
                <a:shade val="7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38100" dist="25400" dir="6600000" sx="101000" sy="101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Design the best smartphone</a:t>
          </a:r>
          <a:endParaRPr lang="en-US" sz="1800" kern="1200" dirty="0"/>
        </a:p>
      </dsp:txBody>
      <dsp:txXfrm>
        <a:off x="684609" y="1010"/>
        <a:ext cx="2256861" cy="1354116"/>
      </dsp:txXfrm>
    </dsp:sp>
    <dsp:sp modelId="{D8252AB0-6B43-8E4E-B43C-FB8081E4C23C}">
      <dsp:nvSpPr>
        <dsp:cNvPr id="0" name=""/>
        <dsp:cNvSpPr/>
      </dsp:nvSpPr>
      <dsp:spPr>
        <a:xfrm>
          <a:off x="3167157" y="1010"/>
          <a:ext cx="2256861" cy="13541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5000"/>
                <a:shade val="7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38100" dist="25400" dir="6600000" sx="101000" sy="101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Plan a one month, post-grad trip to SE Asia!</a:t>
          </a:r>
          <a:endParaRPr lang="en-US" sz="1800" kern="1200" dirty="0"/>
        </a:p>
      </dsp:txBody>
      <dsp:txXfrm>
        <a:off x="3167157" y="1010"/>
        <a:ext cx="2256861" cy="1354116"/>
      </dsp:txXfrm>
    </dsp:sp>
    <dsp:sp modelId="{18877B4E-D92D-3D4C-BB81-4573F0D4F075}">
      <dsp:nvSpPr>
        <dsp:cNvPr id="0" name=""/>
        <dsp:cNvSpPr/>
      </dsp:nvSpPr>
      <dsp:spPr>
        <a:xfrm>
          <a:off x="5649704" y="1010"/>
          <a:ext cx="2256861" cy="13541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5000"/>
                <a:shade val="7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38100" dist="25400" dir="6600000" sx="101000" sy="101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Find THE best place to live in NYC</a:t>
          </a:r>
          <a:endParaRPr lang="en-US" sz="1800" kern="1200" dirty="0"/>
        </a:p>
      </dsp:txBody>
      <dsp:txXfrm>
        <a:off x="5649704" y="1010"/>
        <a:ext cx="2256861" cy="1354116"/>
      </dsp:txXfrm>
    </dsp:sp>
    <dsp:sp modelId="{6D191C55-42D9-4047-9CE5-934B22620CEB}">
      <dsp:nvSpPr>
        <dsp:cNvPr id="0" name=""/>
        <dsp:cNvSpPr/>
      </dsp:nvSpPr>
      <dsp:spPr>
        <a:xfrm>
          <a:off x="684609" y="1580813"/>
          <a:ext cx="2256861" cy="13541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5000"/>
                <a:shade val="7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38100" dist="25400" dir="6600000" sx="101000" sy="101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Decide when and how many kids to have</a:t>
          </a:r>
          <a:endParaRPr lang="en-US" sz="1800" kern="1200" dirty="0"/>
        </a:p>
      </dsp:txBody>
      <dsp:txXfrm>
        <a:off x="684609" y="1580813"/>
        <a:ext cx="2256861" cy="1354116"/>
      </dsp:txXfrm>
    </dsp:sp>
    <dsp:sp modelId="{042B7B35-F593-C343-A183-FDEF8523C68E}">
      <dsp:nvSpPr>
        <dsp:cNvPr id="0" name=""/>
        <dsp:cNvSpPr/>
      </dsp:nvSpPr>
      <dsp:spPr>
        <a:xfrm>
          <a:off x="3167157" y="1580813"/>
          <a:ext cx="2256861" cy="13541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5000"/>
                <a:shade val="7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38100" dist="25400" dir="6600000" sx="101000" sy="101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Build the optimal football team</a:t>
          </a:r>
          <a:endParaRPr lang="en-US" sz="1800" kern="1200" dirty="0"/>
        </a:p>
      </dsp:txBody>
      <dsp:txXfrm>
        <a:off x="3167157" y="1580813"/>
        <a:ext cx="2256861" cy="1354116"/>
      </dsp:txXfrm>
    </dsp:sp>
    <dsp:sp modelId="{DBD7BC8F-8D16-7240-BA68-51E95625D61E}">
      <dsp:nvSpPr>
        <dsp:cNvPr id="0" name=""/>
        <dsp:cNvSpPr/>
      </dsp:nvSpPr>
      <dsp:spPr>
        <a:xfrm>
          <a:off x="5649704" y="1580813"/>
          <a:ext cx="2256861" cy="13541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5000"/>
                <a:shade val="7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38100" dist="25400" dir="6600000" sx="101000" sy="101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Build a model to help choose the BEST idea for a project</a:t>
          </a:r>
          <a:endParaRPr lang="en-US" sz="1800" kern="1200" dirty="0"/>
        </a:p>
      </dsp:txBody>
      <dsp:txXfrm>
        <a:off x="5649704" y="1580813"/>
        <a:ext cx="2256861" cy="1354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36A26-5247-0542-9E60-416601EA3355}" type="datetimeFigureOut">
              <a:rPr lang="en-US" smtClean="0"/>
              <a:t>5/4/11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3B0ADA-47BA-2F45-859D-AA8BEE82F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435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Expert is enough - Overall Team "Skills" = 5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 Gifted is enough - Overall Team Score = 4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Gifted is okay - Overall Team Score 3.5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Average = Average of all scores</a:t>
            </a:r>
          </a:p>
          <a:p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Challenged = 1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Mix of Average and Challenged = average of scores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B0ADA-47BA-2F45-859D-AA8BEE82F0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936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Availability (lots is 5, little is 1)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Complexity (low is 5, high is 1)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B0ADA-47BA-2F45-859D-AA8BEE82F0C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779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9BA9-0907-C341-84DA-B0BE82C86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9BA9-0907-C341-84DA-B0BE82C86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9BA9-0907-C341-84DA-B0BE82C86DE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9BA9-0907-C341-84DA-B0BE82C86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9BA9-0907-C341-84DA-B0BE82C86DE5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9BA9-0907-C341-84DA-B0BE82C86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9BA9-0907-C341-84DA-B0BE82C86DE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9BA9-0907-C341-84DA-B0BE82C86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9BA9-0907-C341-84DA-B0BE82C86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9BA9-0907-C341-84DA-B0BE82C86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79BA9-0907-C341-84DA-B0BE82C86DE5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A3DDD7C-4359-6B4C-A74E-597A3E63E609}" type="datetimeFigureOut">
              <a:rPr lang="en-US" smtClean="0"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C779BA9-0907-C341-84DA-B0BE82C86DE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4" r:id="rId1"/>
    <p:sldLayoutId id="2147484885" r:id="rId2"/>
    <p:sldLayoutId id="2147484886" r:id="rId3"/>
    <p:sldLayoutId id="2147484887" r:id="rId4"/>
    <p:sldLayoutId id="2147484888" r:id="rId5"/>
    <p:sldLayoutId id="2147484889" r:id="rId6"/>
    <p:sldLayoutId id="2147484890" r:id="rId7"/>
    <p:sldLayoutId id="2147484891" r:id="rId8"/>
    <p:sldLayoutId id="2147484892" r:id="rId9"/>
    <p:sldLayoutId id="2147484893" r:id="rId10"/>
    <p:sldLayoutId id="2147484894" r:id="rId11"/>
    <p:sldLayoutId id="2147484895" r:id="rId12"/>
    <p:sldLayoutId id="2147484896" r:id="rId13"/>
    <p:sldLayoutId id="2147484897" r:id="rId14"/>
    <p:sldLayoutId id="2147484898" r:id="rId15"/>
    <p:sldLayoutId id="2147484899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4" Type="http://schemas.openxmlformats.org/officeDocument/2006/relationships/image" Target="../media/image13.wmf"/><Relationship Id="rId5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4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png"/><Relationship Id="rId1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9" Type="http://schemas.openxmlformats.org/officeDocument/2006/relationships/image" Target="../media/image4.png"/><Relationship Id="rId10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Picking a Winning </a:t>
            </a:r>
            <a:r>
              <a:rPr lang="en-US" dirty="0" smtClean="0"/>
              <a:t>Idea!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03229"/>
            <a:ext cx="7754112" cy="484632"/>
          </a:xfrm>
        </p:spPr>
        <p:txBody>
          <a:bodyPr>
            <a:normAutofit/>
          </a:bodyPr>
          <a:lstStyle/>
          <a:p>
            <a:r>
              <a:rPr lang="en-US" dirty="0" smtClean="0"/>
              <a:t>Decision Models  | May 2, 2011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1341" y="5827057"/>
            <a:ext cx="6706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Jason Darcy, Lin </a:t>
            </a:r>
            <a:r>
              <a:rPr lang="en-US" dirty="0" err="1" smtClean="0"/>
              <a:t>Bai</a:t>
            </a:r>
            <a:r>
              <a:rPr lang="en-US" dirty="0" smtClean="0"/>
              <a:t>, Olga Lefas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84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Skills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41" y="1825435"/>
            <a:ext cx="5061909" cy="48345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913" y="4806570"/>
            <a:ext cx="2409825" cy="1009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912" y="3167664"/>
            <a:ext cx="1647825" cy="80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3361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Interest &amp; Data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1955800"/>
            <a:ext cx="8375169" cy="19433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2" y="4367511"/>
            <a:ext cx="7979944" cy="1957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3765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Analytical Hierarchy Process (AHP)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949557"/>
            <a:ext cx="8574087" cy="1349413"/>
          </a:xfrm>
        </p:spPr>
        <p:txBody>
          <a:bodyPr/>
          <a:lstStyle/>
          <a:p>
            <a:r>
              <a:rPr lang="en-US" dirty="0" smtClean="0"/>
              <a:t>Using pairwise comparisons, the relative importance of one criteria over another is expressed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058121"/>
              </p:ext>
            </p:extLst>
          </p:nvPr>
        </p:nvGraphicFramePr>
        <p:xfrm>
          <a:off x="807884" y="2880688"/>
          <a:ext cx="4691270" cy="167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8254"/>
                <a:gridCol w="938254"/>
                <a:gridCol w="938254"/>
                <a:gridCol w="938254"/>
                <a:gridCol w="938254"/>
              </a:tblGrid>
              <a:tr h="32997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History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Skills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Interest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Data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99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History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5/1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3/1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1/2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99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Skills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1/5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2/1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3/1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99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Interest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1/3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1/2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1/1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99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Data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2/1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1/3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1/1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Left Bracket 4"/>
          <p:cNvSpPr/>
          <p:nvPr/>
        </p:nvSpPr>
        <p:spPr>
          <a:xfrm>
            <a:off x="1723595" y="3303760"/>
            <a:ext cx="97386" cy="1219735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6" name="Right Bracket 5"/>
          <p:cNvSpPr/>
          <p:nvPr/>
        </p:nvSpPr>
        <p:spPr>
          <a:xfrm>
            <a:off x="5337346" y="3303760"/>
            <a:ext cx="116864" cy="1219735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760741"/>
              </p:ext>
            </p:extLst>
          </p:nvPr>
        </p:nvGraphicFramePr>
        <p:xfrm>
          <a:off x="808903" y="4708700"/>
          <a:ext cx="4691270" cy="167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8254"/>
                <a:gridCol w="938254"/>
                <a:gridCol w="938254"/>
                <a:gridCol w="938254"/>
                <a:gridCol w="938254"/>
              </a:tblGrid>
              <a:tr h="33125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History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Skills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Interest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Data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312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History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157,339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244,613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290,050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259,487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12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Skills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95,800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146,895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176,282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159,428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12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Interest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46,123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70,692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84,582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76,221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12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Data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94,428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143,325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171,148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153,509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Left Bracket 11"/>
          <p:cNvSpPr/>
          <p:nvPr/>
        </p:nvSpPr>
        <p:spPr>
          <a:xfrm>
            <a:off x="1724614" y="5131772"/>
            <a:ext cx="97386" cy="1218432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3" name="Right Bracket 12"/>
          <p:cNvSpPr/>
          <p:nvPr/>
        </p:nvSpPr>
        <p:spPr>
          <a:xfrm>
            <a:off x="5338365" y="5131772"/>
            <a:ext cx="116864" cy="1218432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310177" y="3516472"/>
            <a:ext cx="1681126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orbel (heading)"/>
                <a:cs typeface="Corbel (heading)"/>
              </a:rPr>
              <a:t>Inputs</a:t>
            </a:r>
            <a:endParaRPr lang="en-US" sz="2000" b="1" dirty="0">
              <a:latin typeface="Corbel (heading)"/>
              <a:cs typeface="Corbel (heading)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295758" y="5330066"/>
            <a:ext cx="1652290" cy="400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orbel (heading)"/>
                <a:cs typeface="Corbel (heading)"/>
              </a:rPr>
              <a:t>Outputs</a:t>
            </a:r>
            <a:endParaRPr lang="en-US" sz="2000" b="1" dirty="0">
              <a:latin typeface="Corbel (heading)"/>
              <a:cs typeface="Corbel (heading)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7034" y="5036323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568209" y="5038763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556510" y="5348550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568209" y="5691694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568209" y="6036440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717034" y="5348550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717034" y="5697620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717034" y="6042050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397120"/>
              </p:ext>
            </p:extLst>
          </p:nvPr>
        </p:nvGraphicFramePr>
        <p:xfrm>
          <a:off x="6101948" y="4703566"/>
          <a:ext cx="938254" cy="19915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8254"/>
              </a:tblGrid>
              <a:tr h="331259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125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951,489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125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578,405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125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277,617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125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562,410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125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236,9920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397378"/>
              </p:ext>
            </p:extLst>
          </p:nvPr>
        </p:nvGraphicFramePr>
        <p:xfrm>
          <a:off x="7754859" y="4703566"/>
          <a:ext cx="729568" cy="201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9568"/>
              </a:tblGrid>
              <a:tr h="331259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12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40%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12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24%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12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12%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12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24%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12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100%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3501457" y="5038763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502986" y="5348550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3501457" y="5691694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01457" y="6036440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465369" y="5044689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466898" y="5354476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465369" y="5697620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465369" y="6042366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322785" y="5044689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322785" y="5356916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7322785" y="5705986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7322785" y="6050416"/>
            <a:ext cx="27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7505937" y="4523495"/>
            <a:ext cx="1260507" cy="521194"/>
            <a:chOff x="5649704" y="1010"/>
            <a:chExt cx="2256861" cy="1354116"/>
          </a:xfrm>
        </p:grpSpPr>
        <p:sp>
          <p:nvSpPr>
            <p:cNvPr id="36" name="Rectangle 35"/>
            <p:cNvSpPr/>
            <p:nvPr/>
          </p:nvSpPr>
          <p:spPr>
            <a:xfrm>
              <a:off x="5649704" y="1010"/>
              <a:ext cx="2256861" cy="135411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5649704" y="1010"/>
              <a:ext cx="2256861" cy="1354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Weights</a:t>
              </a:r>
              <a:endParaRPr lang="en-US" sz="1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3281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7" grpId="0"/>
      <p:bldP spid="24" grpId="0"/>
      <p:bldP spid="28" grpId="0"/>
      <p:bldP spid="31" grpId="0"/>
      <p:bldP spid="34" grpId="0"/>
      <p:bldP spid="37" grpId="0"/>
      <p:bldP spid="38" grpId="0"/>
      <p:bldP spid="39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AHP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059129"/>
              </p:ext>
            </p:extLst>
          </p:nvPr>
        </p:nvGraphicFramePr>
        <p:xfrm>
          <a:off x="284160" y="2269598"/>
          <a:ext cx="8574089" cy="2057399"/>
        </p:xfrm>
        <a:graphic>
          <a:graphicData uri="http://schemas.openxmlformats.org/drawingml/2006/table">
            <a:tbl>
              <a:tblPr/>
              <a:tblGrid>
                <a:gridCol w="855824"/>
                <a:gridCol w="2715758"/>
                <a:gridCol w="1392352"/>
                <a:gridCol w="1239345"/>
                <a:gridCol w="1331150"/>
                <a:gridCol w="1039660"/>
              </a:tblGrid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Expected Score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Team Skills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Team Interest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Data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 Best Smartphone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BF9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Find best place to live in NYC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F9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Plan trip to SE Asia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F9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When &amp; how many kids?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F9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Build the Optimal Football team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F9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Model to select the best idea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F9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Weight   </a:t>
                      </a: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071934"/>
              </p:ext>
            </p:extLst>
          </p:nvPr>
        </p:nvGraphicFramePr>
        <p:xfrm>
          <a:off x="284163" y="4633787"/>
          <a:ext cx="8574086" cy="1623706"/>
        </p:xfrm>
        <a:graphic>
          <a:graphicData uri="http://schemas.openxmlformats.org/drawingml/2006/table">
            <a:tbl>
              <a:tblPr/>
              <a:tblGrid>
                <a:gridCol w="855824"/>
                <a:gridCol w="2700455"/>
                <a:gridCol w="1728964"/>
                <a:gridCol w="1346449"/>
                <a:gridCol w="1942394"/>
              </a:tblGrid>
              <a:tr h="2319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Total Score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Rank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Prob</a:t>
                      </a:r>
                      <a:r>
                        <a:rPr lang="en-US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of ranking 1st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</a:tr>
              <a:tr h="2319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 Best Smartphone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0.136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19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Find best place to live in NYC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0.188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84.46%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19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Plan trip to SE Asia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6.13%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19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When &amp; how many kids?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0.168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2.77%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19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Build the Optimal Football team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0.168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3.2%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19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Model to select the best idea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0.167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3.66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040438" y="5094732"/>
            <a:ext cx="7817812" cy="244792"/>
          </a:xfrm>
          <a:prstGeom prst="rect">
            <a:avLst/>
          </a:prstGeom>
          <a:solidFill>
            <a:schemeClr val="accent1">
              <a:tint val="95000"/>
              <a:shade val="70000"/>
              <a:satMod val="150000"/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39828" y="6012082"/>
            <a:ext cx="7817812" cy="244792"/>
          </a:xfrm>
          <a:prstGeom prst="rect">
            <a:avLst/>
          </a:prstGeom>
          <a:solidFill>
            <a:schemeClr val="accent1">
              <a:tint val="95000"/>
              <a:shade val="70000"/>
              <a:satMod val="150000"/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58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498035" y="2428021"/>
            <a:ext cx="2256861" cy="1354116"/>
            <a:chOff x="5649704" y="1010"/>
            <a:chExt cx="2256861" cy="1354116"/>
          </a:xfrm>
        </p:grpSpPr>
        <p:sp>
          <p:nvSpPr>
            <p:cNvPr id="10" name="Rectangle 9"/>
            <p:cNvSpPr/>
            <p:nvPr/>
          </p:nvSpPr>
          <p:spPr>
            <a:xfrm>
              <a:off x="5649704" y="1010"/>
              <a:ext cx="2256861" cy="135411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649704" y="1010"/>
              <a:ext cx="2256861" cy="1354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Find THE best place to live in NYC</a:t>
              </a:r>
              <a:endParaRPr lang="en-US" sz="1800" kern="1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767781">
            <a:off x="3122837" y="3305913"/>
            <a:ext cx="678322" cy="66724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498034" y="4805677"/>
            <a:ext cx="2256861" cy="1354116"/>
            <a:chOff x="5649704" y="1580813"/>
            <a:chExt cx="2256861" cy="1354116"/>
          </a:xfrm>
        </p:grpSpPr>
        <p:sp>
          <p:nvSpPr>
            <p:cNvPr id="13" name="Rectangle 12"/>
            <p:cNvSpPr/>
            <p:nvPr/>
          </p:nvSpPr>
          <p:spPr>
            <a:xfrm>
              <a:off x="5649704" y="1580813"/>
              <a:ext cx="2256861" cy="135411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5649704" y="1580813"/>
              <a:ext cx="2256861" cy="1354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Build a model to help choose the BEST idea for a project</a:t>
              </a:r>
              <a:endParaRPr lang="en-US" sz="1800" kern="1200" dirty="0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430" y="5649117"/>
            <a:ext cx="326465" cy="66860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52131" y="2275031"/>
            <a:ext cx="648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#1</a:t>
            </a:r>
            <a:endParaRPr 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" name="Picture 14" descr="proj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257" y="2124145"/>
            <a:ext cx="3202804" cy="2038685"/>
          </a:xfrm>
          <a:prstGeom prst="rect">
            <a:avLst/>
          </a:prstGeom>
        </p:spPr>
      </p:pic>
      <p:pic>
        <p:nvPicPr>
          <p:cNvPr id="17" name="Picture 16" descr="proj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4257" y="4497981"/>
            <a:ext cx="3202804" cy="203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55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Quantified the decision process of selecting a project using</a:t>
            </a:r>
          </a:p>
          <a:p>
            <a:pPr lvl="1"/>
            <a:r>
              <a:rPr lang="en-US" dirty="0" smtClean="0"/>
              <a:t>Historical Data</a:t>
            </a:r>
          </a:p>
          <a:p>
            <a:pPr lvl="1"/>
            <a:r>
              <a:rPr lang="en-US" dirty="0" smtClean="0"/>
              <a:t>Team’s Interest &amp; Skills Set</a:t>
            </a:r>
          </a:p>
          <a:p>
            <a:r>
              <a:rPr lang="en-US" dirty="0" smtClean="0"/>
              <a:t>Identified “winning” categories</a:t>
            </a:r>
          </a:p>
          <a:p>
            <a:r>
              <a:rPr lang="en-US" dirty="0" err="1" smtClean="0"/>
              <a:t>Usefull</a:t>
            </a:r>
            <a:r>
              <a:rPr lang="en-US" dirty="0" smtClean="0"/>
              <a:t>?  YES!</a:t>
            </a:r>
          </a:p>
          <a:p>
            <a:pPr lvl="1"/>
            <a:r>
              <a:rPr lang="en-US" dirty="0" smtClean="0"/>
              <a:t>Future DM students can use this to determine what project they should work 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493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2.0 of this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historical data</a:t>
            </a:r>
          </a:p>
          <a:p>
            <a:r>
              <a:rPr lang="en-US" dirty="0" smtClean="0"/>
              <a:t>Scores across the 5 evaluation parameters</a:t>
            </a:r>
          </a:p>
          <a:p>
            <a:r>
              <a:rPr lang="en-US" dirty="0" smtClean="0"/>
              <a:t>Incorporate % won in each category</a:t>
            </a:r>
          </a:p>
          <a:p>
            <a:r>
              <a:rPr lang="en-US" dirty="0" smtClean="0"/>
              <a:t>Further refine categorization</a:t>
            </a:r>
          </a:p>
          <a:p>
            <a:pPr lvl="1"/>
            <a:r>
              <a:rPr lang="en-US" dirty="0" smtClean="0"/>
              <a:t>Adding other dimensions</a:t>
            </a:r>
          </a:p>
        </p:txBody>
      </p:sp>
    </p:spTree>
    <p:extLst>
      <p:ext uri="{BB962C8B-B14F-4D97-AF65-F5344CB8AC3E}">
        <p14:creationId xmlns:p14="http://schemas.microsoft.com/office/powerpoint/2010/main" val="2446979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7971" y="3119740"/>
            <a:ext cx="2839250" cy="121699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Questions?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274145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</a:p>
          <a:p>
            <a:r>
              <a:rPr lang="en-US" dirty="0" smtClean="0"/>
              <a:t>Our Mission</a:t>
            </a:r>
          </a:p>
          <a:p>
            <a:r>
              <a:rPr lang="en-US" dirty="0" smtClean="0"/>
              <a:t>Methodology</a:t>
            </a:r>
          </a:p>
          <a:p>
            <a:r>
              <a:rPr lang="en-US" dirty="0" smtClean="0"/>
              <a:t>Results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803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8119" y="2672942"/>
            <a:ext cx="5840132" cy="2528047"/>
          </a:xfrm>
        </p:spPr>
        <p:txBody>
          <a:bodyPr>
            <a:normAutofit/>
          </a:bodyPr>
          <a:lstStyle/>
          <a:p>
            <a:r>
              <a:rPr lang="en-US" dirty="0" smtClean="0"/>
              <a:t>It’s hard to pick a project!</a:t>
            </a:r>
          </a:p>
          <a:p>
            <a:pPr lvl="1"/>
            <a:r>
              <a:rPr lang="en-US" dirty="0" smtClean="0"/>
              <a:t>Preferences of the team members</a:t>
            </a:r>
          </a:p>
          <a:p>
            <a:pPr lvl="1"/>
            <a:r>
              <a:rPr lang="en-US" dirty="0" smtClean="0"/>
              <a:t>Experience</a:t>
            </a:r>
          </a:p>
          <a:p>
            <a:pPr lvl="1"/>
            <a:r>
              <a:rPr lang="en-US" dirty="0" smtClean="0"/>
              <a:t>Debating about which project would get us the best score</a:t>
            </a:r>
            <a:r>
              <a:rPr lang="en-US" dirty="0"/>
              <a:t> </a:t>
            </a:r>
            <a:r>
              <a:rPr lang="en-US" dirty="0" smtClean="0"/>
              <a:t>and be most enjoyable!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548" y="2300918"/>
            <a:ext cx="1533941" cy="303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5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1"/>
            <a:ext cx="8574087" cy="884518"/>
          </a:xfrm>
        </p:spPr>
        <p:txBody>
          <a:bodyPr/>
          <a:lstStyle/>
          <a:p>
            <a:r>
              <a:rPr lang="en-US" dirty="0" smtClean="0"/>
              <a:t>Develop a model that will help us choose the project from a list of ideas that will yield the highest score!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626162558"/>
              </p:ext>
            </p:extLst>
          </p:nvPr>
        </p:nvGraphicFramePr>
        <p:xfrm>
          <a:off x="403412" y="3190222"/>
          <a:ext cx="8591176" cy="2935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947361">
            <a:off x="5283199" y="5736219"/>
            <a:ext cx="678329" cy="3914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54941" y="4111734"/>
            <a:ext cx="848204" cy="4602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40423" y="5511915"/>
            <a:ext cx="519953" cy="7486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767781">
            <a:off x="7690969" y="4039226"/>
            <a:ext cx="678322" cy="6672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40594" y="5502386"/>
            <a:ext cx="326465" cy="6686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80116" y="4111734"/>
            <a:ext cx="1433472" cy="49836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-879893" y="4411971"/>
            <a:ext cx="2935943" cy="49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Corbel (heading)"/>
                <a:cs typeface="Corbel (heading)"/>
              </a:rPr>
              <a:t>Ideas</a:t>
            </a:r>
            <a:endParaRPr lang="en-US" sz="2600" b="1" dirty="0">
              <a:latin typeface="Corbel (heading)"/>
              <a:cs typeface="Corbel (heading)"/>
            </a:endParaRPr>
          </a:p>
        </p:txBody>
      </p:sp>
    </p:spTree>
    <p:extLst>
      <p:ext uri="{BB962C8B-B14F-4D97-AF65-F5344CB8AC3E}">
        <p14:creationId xmlns:p14="http://schemas.microsoft.com/office/powerpoint/2010/main" val="1103659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84163" y="1833475"/>
            <a:ext cx="8574087" cy="787772"/>
            <a:chOff x="0" y="1142739"/>
            <a:chExt cx="8574087" cy="623420"/>
          </a:xfrm>
        </p:grpSpPr>
        <p:sp>
          <p:nvSpPr>
            <p:cNvPr id="6" name="Rounded Rectangle 5"/>
            <p:cNvSpPr/>
            <p:nvPr/>
          </p:nvSpPr>
          <p:spPr>
            <a:xfrm>
              <a:off x="0" y="1142739"/>
              <a:ext cx="8574087" cy="62342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0" y="1142739"/>
              <a:ext cx="2572226" cy="6234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6032" tIns="256032" rIns="256032" bIns="256032" numCol="1" spcCol="1270" anchor="ctr" anchorCtr="0">
              <a:noAutofit/>
            </a:bodyPr>
            <a:lstStyle/>
            <a:p>
              <a:pPr lvl="0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kern="1200" dirty="0" smtClean="0"/>
                <a:t>Goal</a:t>
              </a:r>
              <a:endParaRPr lang="en-US" sz="3600" kern="1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3219451" y="1908180"/>
            <a:ext cx="3728196" cy="601935"/>
            <a:chOff x="684609" y="1010"/>
            <a:chExt cx="2256861" cy="1354116"/>
          </a:xfrm>
        </p:grpSpPr>
        <p:sp>
          <p:nvSpPr>
            <p:cNvPr id="18" name="Rectangle 17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Which project is best for our team?</a:t>
              </a:r>
              <a:endParaRPr lang="en-US" sz="1800" kern="1200" dirty="0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31" y="4246392"/>
            <a:ext cx="8941977" cy="24920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18" y="2797482"/>
            <a:ext cx="8908324" cy="1467456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>
            <a:off x="2199666" y="4059150"/>
            <a:ext cx="0" cy="23438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870884" y="4089987"/>
            <a:ext cx="0" cy="23438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546819" y="4088975"/>
            <a:ext cx="0" cy="23438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231130" y="4089987"/>
            <a:ext cx="0" cy="23438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18" idx="2"/>
          </p:cNvCxnSpPr>
          <p:nvPr/>
        </p:nvCxnSpPr>
        <p:spPr>
          <a:xfrm flipV="1">
            <a:off x="2697210" y="2510115"/>
            <a:ext cx="2386339" cy="4229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8" idx="2"/>
          </p:cNvCxnSpPr>
          <p:nvPr/>
        </p:nvCxnSpPr>
        <p:spPr>
          <a:xfrm flipV="1">
            <a:off x="4373146" y="2510115"/>
            <a:ext cx="710403" cy="4229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9" idx="2"/>
          </p:cNvCxnSpPr>
          <p:nvPr/>
        </p:nvCxnSpPr>
        <p:spPr>
          <a:xfrm flipH="1" flipV="1">
            <a:off x="5083549" y="2510115"/>
            <a:ext cx="965534" cy="4229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18" idx="2"/>
          </p:cNvCxnSpPr>
          <p:nvPr/>
        </p:nvCxnSpPr>
        <p:spPr>
          <a:xfrm flipH="1" flipV="1">
            <a:off x="5083549" y="2510115"/>
            <a:ext cx="2693843" cy="4229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871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9819" y="1963534"/>
            <a:ext cx="6435998" cy="9304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Source: Historical scores of projects</a:t>
            </a:r>
          </a:p>
          <a:p>
            <a:pPr lvl="1"/>
            <a:r>
              <a:rPr lang="en-US" dirty="0"/>
              <a:t>Sample size of 180 </a:t>
            </a:r>
            <a:r>
              <a:rPr lang="en-US" dirty="0" smtClean="0"/>
              <a:t>projects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01730" y="1976597"/>
            <a:ext cx="1854200" cy="930433"/>
            <a:chOff x="684609" y="1010"/>
            <a:chExt cx="2256861" cy="1354116"/>
          </a:xfrm>
        </p:grpSpPr>
        <p:sp>
          <p:nvSpPr>
            <p:cNvPr id="5" name="Rectangle 4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Data Collecting</a:t>
              </a:r>
              <a:endParaRPr lang="en-US" sz="18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01730" y="5160946"/>
            <a:ext cx="1854200" cy="930433"/>
            <a:chOff x="684609" y="1010"/>
            <a:chExt cx="2256861" cy="1354116"/>
          </a:xfrm>
        </p:grpSpPr>
        <p:sp>
          <p:nvSpPr>
            <p:cNvPr id="8" name="Rectangle 7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Categorizing</a:t>
              </a:r>
              <a:endParaRPr lang="en-US" sz="1800" kern="1200" dirty="0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2539819" y="5043378"/>
            <a:ext cx="6435998" cy="16111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454025" indent="-454025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9725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39925" indent="-3317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Categorized projects by </a:t>
            </a:r>
            <a:r>
              <a:rPr lang="en-US" b="1" i="1" dirty="0"/>
              <a:t>Topic</a:t>
            </a:r>
            <a:r>
              <a:rPr lang="en-US" dirty="0"/>
              <a:t> and </a:t>
            </a:r>
            <a:r>
              <a:rPr lang="en-US" b="1" i="1" dirty="0"/>
              <a:t>Approach</a:t>
            </a:r>
          </a:p>
          <a:p>
            <a:pPr lvl="1"/>
            <a:r>
              <a:rPr lang="en-US" b="1" dirty="0"/>
              <a:t>Topic</a:t>
            </a:r>
            <a:r>
              <a:rPr lang="en-US" dirty="0"/>
              <a:t>: Career &amp; School, </a:t>
            </a:r>
            <a:r>
              <a:rPr lang="en-US" dirty="0" smtClean="0"/>
              <a:t>Trip, </a:t>
            </a:r>
            <a:r>
              <a:rPr lang="en-US" dirty="0" smtClean="0"/>
              <a:t>Party, </a:t>
            </a:r>
            <a:r>
              <a:rPr lang="en-US" dirty="0" smtClean="0"/>
              <a:t>Finance</a:t>
            </a:r>
            <a:r>
              <a:rPr lang="en-US" dirty="0"/>
              <a:t>, Real Estate, </a:t>
            </a:r>
            <a:r>
              <a:rPr lang="en-US" dirty="0" smtClean="0"/>
              <a:t>Life, Sports, Other</a:t>
            </a:r>
            <a:endParaRPr lang="en-US" dirty="0"/>
          </a:p>
          <a:p>
            <a:pPr lvl="1"/>
            <a:r>
              <a:rPr lang="en-US" b="1" dirty="0"/>
              <a:t>Approach</a:t>
            </a:r>
            <a:r>
              <a:rPr lang="en-US" dirty="0"/>
              <a:t>: Optimize, Evaluate, Forecast</a:t>
            </a:r>
          </a:p>
        </p:txBody>
      </p:sp>
      <p:grpSp>
        <p:nvGrpSpPr>
          <p:cNvPr id="12" name="Group 6"/>
          <p:cNvGrpSpPr/>
          <p:nvPr/>
        </p:nvGrpSpPr>
        <p:grpSpPr>
          <a:xfrm>
            <a:off x="401730" y="3553102"/>
            <a:ext cx="1854200" cy="930433"/>
            <a:chOff x="684609" y="1010"/>
            <a:chExt cx="2256861" cy="1354116"/>
          </a:xfrm>
        </p:grpSpPr>
        <p:sp>
          <p:nvSpPr>
            <p:cNvPr id="13" name="Rectangle 7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 8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Data Processing</a:t>
              </a:r>
              <a:endParaRPr lang="en-US" sz="1800" kern="1200" dirty="0"/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2539819" y="3573452"/>
            <a:ext cx="6435998" cy="16111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4025" indent="-454025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9725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39925" indent="-3317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 smtClean="0"/>
              <a:t>Took away the maximum and minimum score for each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752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Analysis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63" y="2471409"/>
            <a:ext cx="8117816" cy="26916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027" y="3941304"/>
            <a:ext cx="4559224" cy="2916696"/>
          </a:xfrm>
          <a:prstGeom prst="rect">
            <a:avLst/>
          </a:prstGeom>
        </p:spPr>
      </p:pic>
      <p:sp>
        <p:nvSpPr>
          <p:cNvPr id="11" name="Right Brace 10"/>
          <p:cNvSpPr/>
          <p:nvPr/>
        </p:nvSpPr>
        <p:spPr>
          <a:xfrm>
            <a:off x="3631554" y="3604224"/>
            <a:ext cx="304800" cy="1558807"/>
          </a:xfrm>
          <a:prstGeom prst="rightBrac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>
            <a:off x="3936354" y="4383628"/>
            <a:ext cx="362673" cy="124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84163" y="1783284"/>
            <a:ext cx="1446666" cy="589807"/>
            <a:chOff x="684609" y="1010"/>
            <a:chExt cx="2256861" cy="1354116"/>
          </a:xfrm>
        </p:grpSpPr>
        <p:sp>
          <p:nvSpPr>
            <p:cNvPr id="8" name="Rectangle 7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Fitting</a:t>
              </a:r>
              <a:endParaRPr lang="en-US" sz="1800" kern="1200" dirty="0"/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>
          <a:xfrm>
            <a:off x="1937663" y="1829120"/>
            <a:ext cx="6435998" cy="16111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4025" indent="-454025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9725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39925" indent="-3317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 smtClean="0"/>
              <a:t>Fit the scores of each category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463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Analysis</a:t>
            </a:r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314705"/>
              </p:ext>
            </p:extLst>
          </p:nvPr>
        </p:nvGraphicFramePr>
        <p:xfrm>
          <a:off x="1593669" y="2229984"/>
          <a:ext cx="6257108" cy="4598133"/>
        </p:xfrm>
        <a:graphic>
          <a:graphicData uri="http://schemas.openxmlformats.org/drawingml/2006/table">
            <a:tbl>
              <a:tblPr/>
              <a:tblGrid>
                <a:gridCol w="1740834"/>
                <a:gridCol w="1478638"/>
                <a:gridCol w="883968"/>
                <a:gridCol w="835752"/>
                <a:gridCol w="739318"/>
                <a:gridCol w="578598"/>
              </a:tblGrid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Topic</a:t>
                      </a:r>
                      <a:endParaRPr lang="zh-CN" altLang="en-US" sz="14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Approach</a:t>
                      </a:r>
                      <a:endParaRPr lang="zh-CN" altLang="en-US" sz="14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Mean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>
                          <a:solidFill>
                            <a:schemeClr val="bg1"/>
                          </a:solidFill>
                          <a:latin typeface="Calibri"/>
                        </a:rPr>
                        <a:t>Stdev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Dist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C</a:t>
                      </a: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ount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Career&amp;School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Evaluation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2.8589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Career&amp;School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Forecast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2.2085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Career&amp;School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Optimization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21.56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2.4794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Evaluation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22.89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1.7233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Forecast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2.4660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20.65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2.4147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Life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Evaluation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2.6103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Life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Forecast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22.75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2.0529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Life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20.57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3.1547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Evaluation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20.92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2.4715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Forecast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2.8363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2.8498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Evaluation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2.7019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Forecast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21.04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2.3849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2.8498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Evaluation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20.79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2.3178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Forecast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3.2704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0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2.6225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397508" y="1839689"/>
            <a:ext cx="5637531" cy="52251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454025" indent="-454025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9725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39925" indent="-3317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Estimated distribution of score for project in each category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89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Criteria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112962" y="2116998"/>
            <a:ext cx="4822675" cy="930434"/>
            <a:chOff x="684609" y="1009"/>
            <a:chExt cx="2256861" cy="1354117"/>
          </a:xfrm>
        </p:grpSpPr>
        <p:sp>
          <p:nvSpPr>
            <p:cNvPr id="9" name="Rectangle 8"/>
            <p:cNvSpPr/>
            <p:nvPr/>
          </p:nvSpPr>
          <p:spPr>
            <a:xfrm>
              <a:off x="684609" y="1009"/>
              <a:ext cx="2256861" cy="135411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/>
                <a:t>Team</a:t>
              </a:r>
              <a:r>
                <a:rPr lang="en-US" sz="3200" kern="1200" dirty="0" smtClean="0"/>
                <a:t> Skills</a:t>
              </a:r>
              <a:endParaRPr lang="en-US" sz="32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112963" y="3590596"/>
            <a:ext cx="4822674" cy="930433"/>
            <a:chOff x="684609" y="1010"/>
            <a:chExt cx="2256861" cy="1354116"/>
          </a:xfrm>
        </p:grpSpPr>
        <p:sp>
          <p:nvSpPr>
            <p:cNvPr id="12" name="Rectangle 11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 smtClean="0"/>
                <a:t>Team Interest</a:t>
              </a:r>
              <a:endParaRPr lang="en-US" sz="32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112963" y="5191332"/>
            <a:ext cx="4822674" cy="930433"/>
            <a:chOff x="684609" y="1010"/>
            <a:chExt cx="2256861" cy="1354116"/>
          </a:xfrm>
        </p:grpSpPr>
        <p:sp>
          <p:nvSpPr>
            <p:cNvPr id="15" name="Rectangle 14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684609" y="1010"/>
              <a:ext cx="2256861" cy="1354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 smtClean="0"/>
                <a:t>Data: Availability &amp; Complexity</a:t>
              </a:r>
              <a:endParaRPr lang="en-US" sz="3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86378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844</TotalTime>
  <Words>822</Words>
  <Application>Microsoft Macintosh PowerPoint</Application>
  <PresentationFormat>On-screen Show (4:3)</PresentationFormat>
  <Paragraphs>361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Spectrum</vt:lpstr>
      <vt:lpstr>Picking a Winning Idea!</vt:lpstr>
      <vt:lpstr>Agenda</vt:lpstr>
      <vt:lpstr>Problem</vt:lpstr>
      <vt:lpstr>Our Mission</vt:lpstr>
      <vt:lpstr>Methodology</vt:lpstr>
      <vt:lpstr>Historical Analysis</vt:lpstr>
      <vt:lpstr>Historical Analysis</vt:lpstr>
      <vt:lpstr>Historical Analysis</vt:lpstr>
      <vt:lpstr>Other Criteria</vt:lpstr>
      <vt:lpstr>Team Skills</vt:lpstr>
      <vt:lpstr>Team Interest &amp; Data</vt:lpstr>
      <vt:lpstr>Analytical Hierarchy Process (AHP)</vt:lpstr>
      <vt:lpstr>Applying AHP</vt:lpstr>
      <vt:lpstr>Results</vt:lpstr>
      <vt:lpstr>Conclusions</vt:lpstr>
      <vt:lpstr>Version 2.0 of this model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Olga Lefas</dc:creator>
  <cp:lastModifiedBy>Olga Lefas</cp:lastModifiedBy>
  <cp:revision>61</cp:revision>
  <dcterms:created xsi:type="dcterms:W3CDTF">2011-04-27T16:57:57Z</dcterms:created>
  <dcterms:modified xsi:type="dcterms:W3CDTF">2011-05-04T14:27:59Z</dcterms:modified>
</cp:coreProperties>
</file>