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80" r:id="rId5"/>
    <p:sldId id="279" r:id="rId6"/>
    <p:sldId id="281" r:id="rId7"/>
    <p:sldId id="260" r:id="rId8"/>
    <p:sldId id="296" r:id="rId9"/>
    <p:sldId id="301" r:id="rId10"/>
    <p:sldId id="297" r:id="rId11"/>
    <p:sldId id="299" r:id="rId12"/>
    <p:sldId id="261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763DC5-2C4B-9249-821A-D16169050E2A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496FB2-7EA6-0F41-859E-A29E3676B955}">
      <dgm:prSet/>
      <dgm:spPr/>
      <dgm:t>
        <a:bodyPr/>
        <a:lstStyle/>
        <a:p>
          <a:pPr rtl="0"/>
          <a:r>
            <a:rPr lang="en-US" dirty="0" smtClean="0"/>
            <a:t>Data Collection and Utility Score Computation</a:t>
          </a:r>
          <a:endParaRPr lang="en-US" dirty="0"/>
        </a:p>
      </dgm:t>
    </dgm:pt>
    <dgm:pt modelId="{F75AADB7-D86E-2446-B075-7C74D50BC100}" type="parTrans" cxnId="{F4B21EA3-DADC-024A-A85D-27B41ADE8C17}">
      <dgm:prSet/>
      <dgm:spPr/>
      <dgm:t>
        <a:bodyPr/>
        <a:lstStyle/>
        <a:p>
          <a:endParaRPr lang="en-US"/>
        </a:p>
      </dgm:t>
    </dgm:pt>
    <dgm:pt modelId="{4F43249D-9ED7-3141-BFBA-C2A9B0012601}" type="sibTrans" cxnId="{F4B21EA3-DADC-024A-A85D-27B41ADE8C17}">
      <dgm:prSet/>
      <dgm:spPr/>
      <dgm:t>
        <a:bodyPr/>
        <a:lstStyle/>
        <a:p>
          <a:endParaRPr lang="en-US"/>
        </a:p>
      </dgm:t>
    </dgm:pt>
    <dgm:pt modelId="{0F6705EC-B9AC-D549-85A9-F3E13DA07D78}">
      <dgm:prSet/>
      <dgm:spPr/>
      <dgm:t>
        <a:bodyPr/>
        <a:lstStyle/>
        <a:p>
          <a:pPr rtl="0"/>
          <a:r>
            <a:rPr lang="en-US" dirty="0" smtClean="0"/>
            <a:t>Model Formulation using  Solver to find Best Team</a:t>
          </a:r>
          <a:endParaRPr lang="en-US" dirty="0"/>
        </a:p>
      </dgm:t>
    </dgm:pt>
    <dgm:pt modelId="{4D7E5E91-4A7A-F741-B976-8B367EAA4065}" type="parTrans" cxnId="{5FEE27BE-8234-DB4A-BC1F-FDB4C31E5BB5}">
      <dgm:prSet/>
      <dgm:spPr/>
      <dgm:t>
        <a:bodyPr/>
        <a:lstStyle/>
        <a:p>
          <a:endParaRPr lang="en-US"/>
        </a:p>
      </dgm:t>
    </dgm:pt>
    <dgm:pt modelId="{49F7589E-2911-714C-B3A7-612FFC9592ED}" type="sibTrans" cxnId="{5FEE27BE-8234-DB4A-BC1F-FDB4C31E5BB5}">
      <dgm:prSet/>
      <dgm:spPr/>
      <dgm:t>
        <a:bodyPr/>
        <a:lstStyle/>
        <a:p>
          <a:endParaRPr lang="en-US"/>
        </a:p>
      </dgm:t>
    </dgm:pt>
    <dgm:pt modelId="{0BC2858E-03D2-AF4F-8620-EC26217DFA00}">
      <dgm:prSet/>
      <dgm:spPr/>
      <dgm:t>
        <a:bodyPr/>
        <a:lstStyle/>
        <a:p>
          <a:pPr rtl="0"/>
          <a:r>
            <a:rPr lang="en-US" dirty="0" smtClean="0"/>
            <a:t>Simulate performance against winners using Crystal ball </a:t>
          </a:r>
          <a:endParaRPr lang="en-US" dirty="0"/>
        </a:p>
      </dgm:t>
    </dgm:pt>
    <dgm:pt modelId="{923E7B6D-E166-9647-BEF3-E1131DDBC394}" type="parTrans" cxnId="{44BEB4C7-3585-FB43-81F8-C42113B32C48}">
      <dgm:prSet/>
      <dgm:spPr/>
      <dgm:t>
        <a:bodyPr/>
        <a:lstStyle/>
        <a:p>
          <a:endParaRPr lang="en-US"/>
        </a:p>
      </dgm:t>
    </dgm:pt>
    <dgm:pt modelId="{472A6B2E-1405-5D48-ABDB-9242E0059839}" type="sibTrans" cxnId="{44BEB4C7-3585-FB43-81F8-C42113B32C48}">
      <dgm:prSet/>
      <dgm:spPr/>
      <dgm:t>
        <a:bodyPr/>
        <a:lstStyle/>
        <a:p>
          <a:endParaRPr lang="en-US"/>
        </a:p>
      </dgm:t>
    </dgm:pt>
    <dgm:pt modelId="{F4D8715C-8E1E-B140-94EE-1098E8F325A1}" type="pres">
      <dgm:prSet presAssocID="{55763DC5-2C4B-9249-821A-D16169050E2A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37A7CAB5-C017-2D40-A460-6D1F4FB344BD}" type="pres">
      <dgm:prSet presAssocID="{55763DC5-2C4B-9249-821A-D16169050E2A}" presName="arrow" presStyleLbl="bgShp" presStyleIdx="0" presStyleCnt="1"/>
      <dgm:spPr/>
    </dgm:pt>
    <dgm:pt modelId="{D23C0ADA-6051-3A46-8A67-6E0FE4D4F593}" type="pres">
      <dgm:prSet presAssocID="{55763DC5-2C4B-9249-821A-D16169050E2A}" presName="linearProcess" presStyleCnt="0"/>
      <dgm:spPr/>
    </dgm:pt>
    <dgm:pt modelId="{083E2778-BC7C-F846-A031-658F8B754B47}" type="pres">
      <dgm:prSet presAssocID="{54496FB2-7EA6-0F41-859E-A29E3676B95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C2E99-3539-454D-A761-BBB3914D6FA7}" type="pres">
      <dgm:prSet presAssocID="{4F43249D-9ED7-3141-BFBA-C2A9B0012601}" presName="sibTrans" presStyleCnt="0"/>
      <dgm:spPr/>
    </dgm:pt>
    <dgm:pt modelId="{729FAC1E-80AE-9747-AD1F-457E53A16819}" type="pres">
      <dgm:prSet presAssocID="{0F6705EC-B9AC-D549-85A9-F3E13DA07D7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E624A4-71C6-7945-A340-7860724EC984}" type="pres">
      <dgm:prSet presAssocID="{49F7589E-2911-714C-B3A7-612FFC9592ED}" presName="sibTrans" presStyleCnt="0"/>
      <dgm:spPr/>
    </dgm:pt>
    <dgm:pt modelId="{5B0508F6-13CD-D640-B683-8C1808B45C3B}" type="pres">
      <dgm:prSet presAssocID="{0BC2858E-03D2-AF4F-8620-EC26217DFA00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EE27BE-8234-DB4A-BC1F-FDB4C31E5BB5}" srcId="{55763DC5-2C4B-9249-821A-D16169050E2A}" destId="{0F6705EC-B9AC-D549-85A9-F3E13DA07D78}" srcOrd="1" destOrd="0" parTransId="{4D7E5E91-4A7A-F741-B976-8B367EAA4065}" sibTransId="{49F7589E-2911-714C-B3A7-612FFC9592ED}"/>
    <dgm:cxn modelId="{F4B21EA3-DADC-024A-A85D-27B41ADE8C17}" srcId="{55763DC5-2C4B-9249-821A-D16169050E2A}" destId="{54496FB2-7EA6-0F41-859E-A29E3676B955}" srcOrd="0" destOrd="0" parTransId="{F75AADB7-D86E-2446-B075-7C74D50BC100}" sibTransId="{4F43249D-9ED7-3141-BFBA-C2A9B0012601}"/>
    <dgm:cxn modelId="{D0DDAE5A-9DBF-4809-9BD2-78EB6B22C71B}" type="presOf" srcId="{54496FB2-7EA6-0F41-859E-A29E3676B955}" destId="{083E2778-BC7C-F846-A031-658F8B754B47}" srcOrd="0" destOrd="0" presId="urn:microsoft.com/office/officeart/2005/8/layout/hProcess9"/>
    <dgm:cxn modelId="{6A64EEDE-96BC-4044-A83D-94FAE3925E65}" type="presOf" srcId="{0F6705EC-B9AC-D549-85A9-F3E13DA07D78}" destId="{729FAC1E-80AE-9747-AD1F-457E53A16819}" srcOrd="0" destOrd="0" presId="urn:microsoft.com/office/officeart/2005/8/layout/hProcess9"/>
    <dgm:cxn modelId="{44BEB4C7-3585-FB43-81F8-C42113B32C48}" srcId="{55763DC5-2C4B-9249-821A-D16169050E2A}" destId="{0BC2858E-03D2-AF4F-8620-EC26217DFA00}" srcOrd="2" destOrd="0" parTransId="{923E7B6D-E166-9647-BEF3-E1131DDBC394}" sibTransId="{472A6B2E-1405-5D48-ABDB-9242E0059839}"/>
    <dgm:cxn modelId="{BB8D49A9-5163-4CB0-9AE6-4F728C304CFF}" type="presOf" srcId="{55763DC5-2C4B-9249-821A-D16169050E2A}" destId="{F4D8715C-8E1E-B140-94EE-1098E8F325A1}" srcOrd="0" destOrd="0" presId="urn:microsoft.com/office/officeart/2005/8/layout/hProcess9"/>
    <dgm:cxn modelId="{B3086D34-3478-490F-AED8-26D73EEEFE71}" type="presOf" srcId="{0BC2858E-03D2-AF4F-8620-EC26217DFA00}" destId="{5B0508F6-13CD-D640-B683-8C1808B45C3B}" srcOrd="0" destOrd="0" presId="urn:microsoft.com/office/officeart/2005/8/layout/hProcess9"/>
    <dgm:cxn modelId="{551D4180-AB6F-46AE-8BDF-C5BB256CBBC3}" type="presParOf" srcId="{F4D8715C-8E1E-B140-94EE-1098E8F325A1}" destId="{37A7CAB5-C017-2D40-A460-6D1F4FB344BD}" srcOrd="0" destOrd="0" presId="urn:microsoft.com/office/officeart/2005/8/layout/hProcess9"/>
    <dgm:cxn modelId="{E93468D7-9438-49DA-AF54-DF83A7D5AEC3}" type="presParOf" srcId="{F4D8715C-8E1E-B140-94EE-1098E8F325A1}" destId="{D23C0ADA-6051-3A46-8A67-6E0FE4D4F593}" srcOrd="1" destOrd="0" presId="urn:microsoft.com/office/officeart/2005/8/layout/hProcess9"/>
    <dgm:cxn modelId="{6ACF0C8F-5855-4034-A32F-E82D9EC5CF85}" type="presParOf" srcId="{D23C0ADA-6051-3A46-8A67-6E0FE4D4F593}" destId="{083E2778-BC7C-F846-A031-658F8B754B47}" srcOrd="0" destOrd="0" presId="urn:microsoft.com/office/officeart/2005/8/layout/hProcess9"/>
    <dgm:cxn modelId="{E49D3C04-BD7F-4FE4-B238-6441B3006F90}" type="presParOf" srcId="{D23C0ADA-6051-3A46-8A67-6E0FE4D4F593}" destId="{DA4C2E99-3539-454D-A761-BBB3914D6FA7}" srcOrd="1" destOrd="0" presId="urn:microsoft.com/office/officeart/2005/8/layout/hProcess9"/>
    <dgm:cxn modelId="{C7CFE9B6-F13A-4DF3-8068-E030B7B71F8B}" type="presParOf" srcId="{D23C0ADA-6051-3A46-8A67-6E0FE4D4F593}" destId="{729FAC1E-80AE-9747-AD1F-457E53A16819}" srcOrd="2" destOrd="0" presId="urn:microsoft.com/office/officeart/2005/8/layout/hProcess9"/>
    <dgm:cxn modelId="{88F881B8-183E-4E0F-8E36-BEF71DF1E3A7}" type="presParOf" srcId="{D23C0ADA-6051-3A46-8A67-6E0FE4D4F593}" destId="{9EE624A4-71C6-7945-A340-7860724EC984}" srcOrd="3" destOrd="0" presId="urn:microsoft.com/office/officeart/2005/8/layout/hProcess9"/>
    <dgm:cxn modelId="{4B23AB89-04C8-4E06-9E59-478A10C94835}" type="presParOf" srcId="{D23C0ADA-6051-3A46-8A67-6E0FE4D4F593}" destId="{5B0508F6-13CD-D640-B683-8C1808B45C3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A7CAB5-C017-2D40-A460-6D1F4FB344BD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83E2778-BC7C-F846-A031-658F8B754B47}">
      <dsp:nvSpPr>
        <dsp:cNvPr id="0" name=""/>
        <dsp:cNvSpPr/>
      </dsp:nvSpPr>
      <dsp:spPr>
        <a:xfrm>
          <a:off x="8840" y="1357788"/>
          <a:ext cx="2648902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Data Collection and Utility Score Computation</a:t>
          </a:r>
          <a:endParaRPr lang="en-US" sz="2500" kern="1200" dirty="0"/>
        </a:p>
      </dsp:txBody>
      <dsp:txXfrm>
        <a:off x="8840" y="1357788"/>
        <a:ext cx="2648902" cy="1810385"/>
      </dsp:txXfrm>
    </dsp:sp>
    <dsp:sp modelId="{729FAC1E-80AE-9747-AD1F-457E53A16819}">
      <dsp:nvSpPr>
        <dsp:cNvPr id="0" name=""/>
        <dsp:cNvSpPr/>
      </dsp:nvSpPr>
      <dsp:spPr>
        <a:xfrm>
          <a:off x="2790348" y="1357788"/>
          <a:ext cx="2648902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Model Formulation using  Solver to find Best Team</a:t>
          </a:r>
          <a:endParaRPr lang="en-US" sz="2500" kern="1200" dirty="0"/>
        </a:p>
      </dsp:txBody>
      <dsp:txXfrm>
        <a:off x="2790348" y="1357788"/>
        <a:ext cx="2648902" cy="1810385"/>
      </dsp:txXfrm>
    </dsp:sp>
    <dsp:sp modelId="{5B0508F6-13CD-D640-B683-8C1808B45C3B}">
      <dsp:nvSpPr>
        <dsp:cNvPr id="0" name=""/>
        <dsp:cNvSpPr/>
      </dsp:nvSpPr>
      <dsp:spPr>
        <a:xfrm>
          <a:off x="5571857" y="1357788"/>
          <a:ext cx="2648902" cy="181038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Simulate performance against winners using Crystal ball </a:t>
          </a:r>
          <a:endParaRPr lang="en-US" sz="2500" kern="1200" dirty="0"/>
        </a:p>
      </dsp:txBody>
      <dsp:txXfrm>
        <a:off x="5571857" y="1357788"/>
        <a:ext cx="2648902" cy="18103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DF54-2CD6-4FB3-9A0F-33573D38F889}" type="datetimeFigureOut">
              <a:rPr lang="en-US" smtClean="0"/>
              <a:pPr/>
              <a:t>5/7/2012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FB88-E27D-400B-A23D-419188F4BBD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DF54-2CD6-4FB3-9A0F-33573D38F889}" type="datetimeFigureOut">
              <a:rPr lang="en-US" smtClean="0"/>
              <a:pPr/>
              <a:t>5/7/2012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FB88-E27D-400B-A23D-419188F4BBD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DF54-2CD6-4FB3-9A0F-33573D38F889}" type="datetimeFigureOut">
              <a:rPr lang="en-US" smtClean="0"/>
              <a:pPr/>
              <a:t>5/7/2012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FB88-E27D-400B-A23D-419188F4BBD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DF54-2CD6-4FB3-9A0F-33573D38F889}" type="datetimeFigureOut">
              <a:rPr lang="en-US" smtClean="0"/>
              <a:pPr/>
              <a:t>5/7/2012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FB88-E27D-400B-A23D-419188F4BBD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DF54-2CD6-4FB3-9A0F-33573D38F889}" type="datetimeFigureOut">
              <a:rPr lang="en-US" smtClean="0"/>
              <a:pPr/>
              <a:t>5/7/2012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FB88-E27D-400B-A23D-419188F4BBD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DF54-2CD6-4FB3-9A0F-33573D38F889}" type="datetimeFigureOut">
              <a:rPr lang="en-US" smtClean="0"/>
              <a:pPr/>
              <a:t>5/7/2012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FB88-E27D-400B-A23D-419188F4BBD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DF54-2CD6-4FB3-9A0F-33573D38F889}" type="datetimeFigureOut">
              <a:rPr lang="en-US" smtClean="0"/>
              <a:pPr/>
              <a:t>5/7/2012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FB88-E27D-400B-A23D-419188F4BBD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DF54-2CD6-4FB3-9A0F-33573D38F889}" type="datetimeFigureOut">
              <a:rPr lang="en-US" smtClean="0"/>
              <a:pPr/>
              <a:t>5/7/2012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FB88-E27D-400B-A23D-419188F4BBD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DF54-2CD6-4FB3-9A0F-33573D38F889}" type="datetimeFigureOut">
              <a:rPr lang="en-US" smtClean="0"/>
              <a:pPr/>
              <a:t>5/7/2012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FB88-E27D-400B-A23D-419188F4BBD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DF54-2CD6-4FB3-9A0F-33573D38F889}" type="datetimeFigureOut">
              <a:rPr lang="en-US" smtClean="0"/>
              <a:pPr/>
              <a:t>5/7/2012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FB88-E27D-400B-A23D-419188F4BBD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DF54-2CD6-4FB3-9A0F-33573D38F889}" type="datetimeFigureOut">
              <a:rPr lang="en-US" smtClean="0"/>
              <a:pPr/>
              <a:t>5/7/2012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2FB88-E27D-400B-A23D-419188F4BBD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0DF54-2CD6-4FB3-9A0F-33573D38F889}" type="datetimeFigureOut">
              <a:rPr lang="en-US" smtClean="0"/>
              <a:pPr/>
              <a:t>5/7/2012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2FB88-E27D-400B-A23D-419188F4BBD3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4438608-cricket-stumps.jpg"/>
          <p:cNvPicPr>
            <a:picLocks noChangeAspect="1"/>
          </p:cNvPicPr>
          <p:nvPr/>
        </p:nvPicPr>
        <p:blipFill>
          <a:blip r:embed="rId2" cstate="print">
            <a:lum bright="1000" contrast="3000"/>
          </a:blip>
          <a:stretch>
            <a:fillRect/>
          </a:stretch>
        </p:blipFill>
        <p:spPr>
          <a:xfrm>
            <a:off x="214283" y="0"/>
            <a:ext cx="2000264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36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57324" y="1071546"/>
            <a:ext cx="7286676" cy="1071546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latin typeface="AR DARLING" pitchFamily="2" charset="0"/>
                <a:cs typeface="Aparajita" pitchFamily="34" charset="0"/>
              </a:rPr>
              <a:t/>
            </a:r>
            <a:br>
              <a:rPr lang="en-US" sz="6000" dirty="0" smtClean="0">
                <a:latin typeface="AR DARLING" pitchFamily="2" charset="0"/>
                <a:cs typeface="Aparajita" pitchFamily="34" charset="0"/>
              </a:rPr>
            </a:br>
            <a:r>
              <a:rPr lang="en-US" sz="6000" dirty="0" smtClean="0">
                <a:latin typeface="AR DARLING" pitchFamily="2" charset="0"/>
                <a:cs typeface="Aparajita" pitchFamily="34" charset="0"/>
              </a:rPr>
              <a:t/>
            </a:r>
            <a:br>
              <a:rPr lang="en-US" sz="6000" dirty="0" smtClean="0">
                <a:latin typeface="AR DARLING" pitchFamily="2" charset="0"/>
                <a:cs typeface="Aparajita" pitchFamily="34" charset="0"/>
              </a:rPr>
            </a:br>
            <a:r>
              <a:rPr lang="en-US" sz="6000" dirty="0" smtClean="0">
                <a:latin typeface="AR DARLING" pitchFamily="2" charset="0"/>
                <a:cs typeface="Aparajita" pitchFamily="34" charset="0"/>
              </a:rPr>
              <a:t>CRICKET SUPER SELECTOR</a:t>
            </a:r>
            <a:endParaRPr lang="en-IN" sz="6000" dirty="0">
              <a:latin typeface="AR DARLING" pitchFamily="2" charset="0"/>
              <a:cs typeface="Aparajita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071802" y="2357430"/>
            <a:ext cx="3357586" cy="22860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Team 22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Pratik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Joshi,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Sandeep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Verma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Sanket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Singhal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en-I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3280" y="521495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Cricket: A Gentleman’s game and a legacy of the Queen’s Commonwealth.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Collecting</a:t>
            </a:r>
            <a:r>
              <a:rPr lang="en-US" dirty="0" smtClean="0"/>
              <a:t> Historical Data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Downloaded match by match player performance from </a:t>
            </a:r>
            <a:r>
              <a:rPr lang="en-US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cricket.worldsnap.com</a:t>
            </a:r>
            <a:r>
              <a:rPr lang="en-US" b="1" u="sng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espncricinfo.com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Segregated data into 3 main areas: </a:t>
            </a:r>
            <a:r>
              <a:rPr lang="en-US" b="1" u="sng" dirty="0" smtClean="0"/>
              <a:t>Batting</a:t>
            </a:r>
            <a:r>
              <a:rPr lang="en-US" dirty="0" smtClean="0"/>
              <a:t> , </a:t>
            </a:r>
            <a:r>
              <a:rPr lang="en-US" b="1" u="sng" dirty="0" smtClean="0"/>
              <a:t>Bowling</a:t>
            </a:r>
            <a:r>
              <a:rPr lang="en-US" dirty="0" smtClean="0"/>
              <a:t> and </a:t>
            </a:r>
            <a:r>
              <a:rPr lang="en-US" b="1" u="sng" dirty="0" smtClean="0"/>
              <a:t>Fielding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Used matched from previous tournaments for getting large sample of player performance.</a:t>
            </a:r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Computing Utility Score for Players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Assign reward points for each performance index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47664" y="2492896"/>
          <a:ext cx="6120680" cy="350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37444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Performance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Reward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Runs Scored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per</a:t>
                      </a:r>
                      <a:r>
                        <a:rPr lang="en-US" baseline="0" dirty="0" smtClean="0"/>
                        <a:t> run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Wickets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per Wicket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Catch/</a:t>
                      </a:r>
                      <a:r>
                        <a:rPr lang="en-US" dirty="0" err="1" smtClean="0"/>
                        <a:t>Runout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points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Match Winner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points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Batting</a:t>
                      </a:r>
                      <a:r>
                        <a:rPr lang="en-US" baseline="0" dirty="0" smtClean="0"/>
                        <a:t> Strike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Greater</a:t>
                      </a:r>
                      <a:r>
                        <a:rPr lang="en-US" baseline="0" dirty="0" smtClean="0"/>
                        <a:t> than 200: 20 points, 150-200:15 points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Bowling Strike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 than </a:t>
                      </a:r>
                      <a:r>
                        <a:rPr lang="en-US" baseline="0" dirty="0" smtClean="0"/>
                        <a:t>10: 20 points, 10-20: 15 points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3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428604"/>
            <a:ext cx="68407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           Methodology for Computing Player Utility</a:t>
            </a:r>
          </a:p>
          <a:p>
            <a:endParaRPr lang="en-US" b="1" dirty="0" smtClean="0"/>
          </a:p>
        </p:txBody>
      </p:sp>
      <p:pic>
        <p:nvPicPr>
          <p:cNvPr id="3" name="Picture 2" descr="Screen shot 2012-05-06 at 8.51.17 P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28736"/>
            <a:ext cx="9144000" cy="1578606"/>
          </a:xfrm>
          <a:prstGeom prst="rect">
            <a:avLst/>
          </a:prstGeom>
        </p:spPr>
      </p:pic>
      <p:pic>
        <p:nvPicPr>
          <p:cNvPr id="5" name="Picture 4" descr="Screen shot 2012-05-06 at 8.52.14 P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57628"/>
            <a:ext cx="9144000" cy="2185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Model Formulation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Decision variable 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90 binary Decision variable, one for each player. </a:t>
            </a:r>
          </a:p>
          <a:p>
            <a:endParaRPr lang="en-US" sz="2400" b="1" dirty="0"/>
          </a:p>
          <a:p>
            <a:r>
              <a:rPr lang="en-US" sz="3200" b="1" dirty="0" smtClean="0"/>
              <a:t>Objective Function </a:t>
            </a:r>
            <a:endParaRPr lang="en-US" b="1" dirty="0" smtClean="0"/>
          </a:p>
          <a:p>
            <a:pPr lvl="1"/>
            <a:r>
              <a:rPr lang="en-US" b="1" dirty="0" smtClean="0"/>
              <a:t>M</a:t>
            </a:r>
            <a:r>
              <a:rPr lang="en-US" sz="2400" b="1" dirty="0" smtClean="0"/>
              <a:t>aximize the total utility score for Team i.e. 11   selected players with total &lt; = 1000</a:t>
            </a:r>
          </a:p>
          <a:p>
            <a:pPr marL="457200" lvl="1" indent="0">
              <a:buNone/>
            </a:pPr>
            <a:endParaRPr lang="en-US" sz="2400" b="1" dirty="0" smtClean="0"/>
          </a:p>
          <a:p>
            <a:endParaRPr lang="en-US" b="1" dirty="0" smtClean="0"/>
          </a:p>
          <a:p>
            <a:pPr lvl="1"/>
            <a:endParaRPr lang="en-US" sz="2800" b="1" dirty="0" smtClean="0"/>
          </a:p>
          <a:p>
            <a:pPr marL="457200" lvl="1" indent="0">
              <a:buNone/>
            </a:pPr>
            <a:endParaRPr lang="en-US" sz="3200" b="1" dirty="0" smtClean="0"/>
          </a:p>
          <a:p>
            <a:pPr marL="457200" lvl="1" indent="0">
              <a:buNone/>
            </a:pPr>
            <a:endParaRPr lang="en-US" sz="3200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051925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Model Formulation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Constraints</a:t>
            </a:r>
          </a:p>
          <a:p>
            <a:pPr lvl="1"/>
            <a:r>
              <a:rPr lang="en-US" b="1" dirty="0"/>
              <a:t>Select  2 openers</a:t>
            </a:r>
          </a:p>
          <a:p>
            <a:pPr lvl="1"/>
            <a:r>
              <a:rPr lang="en-US" b="1" dirty="0"/>
              <a:t>Select only 2 Middle order Batsman</a:t>
            </a:r>
          </a:p>
          <a:p>
            <a:pPr lvl="1"/>
            <a:r>
              <a:rPr lang="en-US" b="1" dirty="0"/>
              <a:t>Select 2 All rounder's</a:t>
            </a:r>
          </a:p>
          <a:p>
            <a:pPr lvl="1"/>
            <a:r>
              <a:rPr lang="en-US" b="1" dirty="0"/>
              <a:t>Select 1 Wicketkeeper</a:t>
            </a:r>
          </a:p>
          <a:p>
            <a:pPr lvl="1"/>
            <a:r>
              <a:rPr lang="en-US" b="1" dirty="0"/>
              <a:t>Select 2 Spinners</a:t>
            </a:r>
          </a:p>
          <a:p>
            <a:pPr lvl="1"/>
            <a:r>
              <a:rPr lang="en-US" b="1" dirty="0"/>
              <a:t>Select 2 </a:t>
            </a:r>
            <a:r>
              <a:rPr lang="en-US" b="1" dirty="0" smtClean="0"/>
              <a:t>Fast bowlers</a:t>
            </a:r>
          </a:p>
          <a:p>
            <a:pPr lvl="1"/>
            <a:r>
              <a:rPr lang="en-US" b="1" dirty="0" smtClean="0"/>
              <a:t>Max Budget 1000</a:t>
            </a:r>
          </a:p>
          <a:p>
            <a:pPr lvl="1"/>
            <a:r>
              <a:rPr lang="en-US" b="1" dirty="0" smtClean="0"/>
              <a:t>Proportional allocation of Money to all players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5027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 Template</a:t>
            </a:r>
            <a:endParaRPr lang="en-US" dirty="0"/>
          </a:p>
        </p:txBody>
      </p:sp>
      <p:pic>
        <p:nvPicPr>
          <p:cNvPr id="4" name="Content Placeholder 3" descr="Screen shot 2012-05-07 at 1.36.20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4944" b="-4944"/>
          <a:stretch>
            <a:fillRect/>
          </a:stretch>
        </p:blipFill>
        <p:spPr>
          <a:xfrm>
            <a:off x="0" y="1052737"/>
            <a:ext cx="9150350" cy="6048672"/>
          </a:xfrm>
        </p:spPr>
      </p:pic>
    </p:spTree>
    <p:extLst>
      <p:ext uri="{BB962C8B-B14F-4D97-AF65-F5344CB8AC3E}">
        <p14:creationId xmlns:p14="http://schemas.microsoft.com/office/powerpoint/2010/main" xmlns="" val="322688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Solver Parameters</a:t>
            </a:r>
            <a:endParaRPr lang="en-IN" dirty="0"/>
          </a:p>
        </p:txBody>
      </p:sp>
      <p:pic>
        <p:nvPicPr>
          <p:cNvPr id="4" name="Content Placeholder 3" descr="Screen shot 2012-05-06 at 8.48.14 P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6457350" cy="5178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Solver</a:t>
            </a:r>
            <a:endParaRPr lang="en-IN" dirty="0"/>
          </a:p>
        </p:txBody>
      </p:sp>
      <p:pic>
        <p:nvPicPr>
          <p:cNvPr id="4" name="Content Placeholder 3" descr="Screen shot 2012-05-06 at 8.50.13 P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-7224" b="-7224"/>
          <a:stretch>
            <a:fillRect/>
          </a:stretch>
        </p:blipFill>
        <p:spPr>
          <a:xfrm>
            <a:off x="1" y="1052736"/>
            <a:ext cx="9144000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Using Crystal ball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Model Input</a:t>
            </a:r>
          </a:p>
          <a:p>
            <a:pPr lvl="1"/>
            <a:r>
              <a:rPr lang="en-US" dirty="0" smtClean="0"/>
              <a:t>Team selected using solver Is tested against winners of IPL teams.</a:t>
            </a:r>
          </a:p>
          <a:p>
            <a:r>
              <a:rPr lang="en-US" b="1" dirty="0" smtClean="0"/>
              <a:t>Assumptions</a:t>
            </a:r>
          </a:p>
          <a:p>
            <a:pPr lvl="1"/>
            <a:r>
              <a:rPr lang="en-US" dirty="0" smtClean="0"/>
              <a:t>11 Players utility scores are defined under assumptions using their past score distribution</a:t>
            </a:r>
          </a:p>
          <a:p>
            <a:r>
              <a:rPr lang="en-US" b="1" dirty="0" smtClean="0"/>
              <a:t>Forecasts</a:t>
            </a:r>
          </a:p>
          <a:p>
            <a:pPr lvl="1"/>
            <a:r>
              <a:rPr lang="en-US" dirty="0" smtClean="0"/>
              <a:t>We built two forecasting models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IPL winners team full season Model</a:t>
            </a:r>
          </a:p>
          <a:p>
            <a:pPr lvl="2"/>
            <a:r>
              <a:rPr lang="en-US" dirty="0"/>
              <a:t> </a:t>
            </a:r>
            <a:r>
              <a:rPr lang="en-US" dirty="0" smtClean="0"/>
              <a:t>IPL winners teams only winning match 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3250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Players Score Distribution </a:t>
            </a:r>
            <a:endParaRPr lang="en-US" dirty="0"/>
          </a:p>
        </p:txBody>
      </p:sp>
      <p:pic>
        <p:nvPicPr>
          <p:cNvPr id="6" name="Content Placeholder 5" descr="Screen shot 2012-05-07 at 1.51.47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055" r="280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127183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Cricket 101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popular sport in South Asia.</a:t>
            </a:r>
          </a:p>
          <a:p>
            <a:r>
              <a:rPr lang="en-US" dirty="0" smtClean="0"/>
              <a:t>2 teams of 11 players each</a:t>
            </a:r>
          </a:p>
          <a:p>
            <a:r>
              <a:rPr lang="en-US" dirty="0" smtClean="0"/>
              <a:t>Batsman(Batter in Baseball)- Puts runs on board.</a:t>
            </a:r>
          </a:p>
          <a:p>
            <a:r>
              <a:rPr lang="en-US" dirty="0" smtClean="0"/>
              <a:t>Bowler(Pitcher in Baseball) – Get batsman out</a:t>
            </a:r>
          </a:p>
          <a:p>
            <a:r>
              <a:rPr lang="en-US" dirty="0" smtClean="0"/>
              <a:t>Wicketkeeper(Catcher) </a:t>
            </a:r>
          </a:p>
          <a:p>
            <a:r>
              <a:rPr lang="en-US" dirty="0" smtClean="0"/>
              <a:t>Fielders</a:t>
            </a:r>
          </a:p>
          <a:p>
            <a:r>
              <a:rPr lang="en-US" dirty="0" smtClean="0"/>
              <a:t>Team scoring most runs wins.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Team Using Crystal Ball.</a:t>
            </a:r>
            <a:endParaRPr lang="en-IN" dirty="0"/>
          </a:p>
        </p:txBody>
      </p:sp>
      <p:pic>
        <p:nvPicPr>
          <p:cNvPr id="4" name="Content Placeholder 3" descr="Screen shot 2012-05-06 at 8.44.15 P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508" r="250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Wining Probabilty against </a:t>
            </a:r>
            <a:r>
              <a:rPr lang="en-IN" dirty="0" smtClean="0"/>
              <a:t>2008 Winners</a:t>
            </a:r>
            <a:endParaRPr lang="en-IN" dirty="0"/>
          </a:p>
        </p:txBody>
      </p:sp>
      <p:pic>
        <p:nvPicPr>
          <p:cNvPr id="7" name="Content Placeholder 6" descr="Screen shot 2012-05-06 at 8.42.10 PM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19979" r="19979"/>
          <a:stretch>
            <a:fillRect/>
          </a:stretch>
        </p:blipFill>
        <p:spPr/>
      </p:pic>
      <p:pic>
        <p:nvPicPr>
          <p:cNvPr id="8" name="Content Placeholder 7" descr="Screen shot 2012-05-06 at 8.42.36 PM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20064" r="2006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Wining Probabilty against 2009 Winners</a:t>
            </a:r>
            <a:endParaRPr lang="en-IN" dirty="0"/>
          </a:p>
        </p:txBody>
      </p:sp>
      <p:pic>
        <p:nvPicPr>
          <p:cNvPr id="8" name="Content Placeholder 7" descr="Screen shot 2012-05-06 at 8.41.57 PM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20000" r="20000"/>
          <a:stretch>
            <a:fillRect/>
          </a:stretch>
        </p:blipFill>
        <p:spPr/>
      </p:pic>
      <p:pic>
        <p:nvPicPr>
          <p:cNvPr id="3" name="Content Placeholder 2" descr="Screen shot 2012-05-07 at 2.04.42 AM.pn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871" r="1987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Wining Probabilty against </a:t>
            </a:r>
            <a:r>
              <a:rPr lang="en-IN" dirty="0" smtClean="0"/>
              <a:t>2010 </a:t>
            </a:r>
            <a:r>
              <a:rPr lang="en-IN" dirty="0"/>
              <a:t>Winners</a:t>
            </a:r>
          </a:p>
        </p:txBody>
      </p:sp>
      <p:pic>
        <p:nvPicPr>
          <p:cNvPr id="9" name="Content Placeholder 2" descr="Screen shot 2012-05-07 at 2.06.26 AM.pn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845" r="19845"/>
          <a:stretch>
            <a:fillRect/>
          </a:stretch>
        </p:blipFill>
        <p:spPr/>
      </p:pic>
      <p:pic>
        <p:nvPicPr>
          <p:cNvPr id="10" name="Content Placeholder 9" descr="Screen shot 2012-05-07 at 2.05.11 AM.pn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43" r="200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41089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1224068031367_cricket_t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561" y="0"/>
            <a:ext cx="9085439" cy="69081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>
            <a:normAutofit/>
          </a:bodyPr>
          <a:lstStyle/>
          <a:p>
            <a:pPr algn="ctr"/>
            <a:r>
              <a:rPr lang="en-IN" sz="5400" dirty="0" smtClean="0"/>
              <a:t>Questions???</a:t>
            </a:r>
          </a:p>
          <a:p>
            <a:pPr marL="0" indent="0" algn="ctr">
              <a:buNone/>
            </a:pPr>
            <a:endParaRPr lang="en-IN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>
          <a:xfrm>
            <a:off x="714348" y="1000108"/>
            <a:ext cx="4857784" cy="11430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Cricket ------</a:t>
            </a:r>
            <a:endParaRPr kumimoji="0" lang="en-IN" sz="40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ubtitle 4"/>
          <p:cNvSpPr txBox="1">
            <a:spLocks/>
          </p:cNvSpPr>
          <p:nvPr/>
        </p:nvSpPr>
        <p:spPr>
          <a:xfrm>
            <a:off x="3857620" y="1000108"/>
            <a:ext cx="2714644" cy="752468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11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Players</a:t>
            </a:r>
            <a:endParaRPr kumimoji="0" lang="en-IN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ubtitle 4"/>
          <p:cNvSpPr txBox="1">
            <a:spLocks/>
          </p:cNvSpPr>
          <p:nvPr/>
        </p:nvSpPr>
        <p:spPr>
          <a:xfrm>
            <a:off x="214282" y="1821645"/>
            <a:ext cx="2643206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parajita" pitchFamily="34" charset="0"/>
                <a:cs typeface="Aparajita" pitchFamily="34" charset="0"/>
              </a:rPr>
              <a:t>Batsman</a:t>
            </a:r>
            <a:endParaRPr kumimoji="0" lang="en-IN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10" name="Subtitle 4"/>
          <p:cNvSpPr txBox="1">
            <a:spLocks/>
          </p:cNvSpPr>
          <p:nvPr/>
        </p:nvSpPr>
        <p:spPr>
          <a:xfrm>
            <a:off x="3071802" y="1785926"/>
            <a:ext cx="2643206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parajita" pitchFamily="34" charset="0"/>
                <a:cs typeface="Aparajita" pitchFamily="34" charset="0"/>
              </a:rPr>
              <a:t>Bowlers</a:t>
            </a:r>
          </a:p>
        </p:txBody>
      </p:sp>
      <p:sp>
        <p:nvSpPr>
          <p:cNvPr id="11" name="Subtitle 4"/>
          <p:cNvSpPr txBox="1">
            <a:spLocks/>
          </p:cNvSpPr>
          <p:nvPr/>
        </p:nvSpPr>
        <p:spPr>
          <a:xfrm>
            <a:off x="6072198" y="1821645"/>
            <a:ext cx="2643206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parajita" pitchFamily="34" charset="0"/>
                <a:cs typeface="Aparajita" pitchFamily="34" charset="0"/>
              </a:rPr>
              <a:t>Wicket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parajita" pitchFamily="34" charset="0"/>
                <a:cs typeface="Aparajita" pitchFamily="34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parajita" pitchFamily="34" charset="0"/>
                <a:cs typeface="Aparajita" pitchFamily="34" charset="0"/>
              </a:rPr>
              <a:t>Keeper</a:t>
            </a:r>
          </a:p>
        </p:txBody>
      </p:sp>
      <p:pic>
        <p:nvPicPr>
          <p:cNvPr id="12" name="Picture 11" descr="sachin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500306"/>
            <a:ext cx="2500318" cy="4071947"/>
          </a:xfrm>
          <a:prstGeom prst="rect">
            <a:avLst/>
          </a:prstGeom>
        </p:spPr>
      </p:pic>
      <p:pic>
        <p:nvPicPr>
          <p:cNvPr id="13" name="Picture 12" descr="Piyush-Chawla-indian-bowl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2500306"/>
            <a:ext cx="2419357" cy="4043087"/>
          </a:xfrm>
          <a:prstGeom prst="rect">
            <a:avLst/>
          </a:prstGeom>
        </p:spPr>
      </p:pic>
      <p:pic>
        <p:nvPicPr>
          <p:cNvPr id="14" name="Picture 13" descr="dhoni-the-keep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2500306"/>
            <a:ext cx="2786082" cy="4037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april06kpn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3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cap="none" dirty="0" smtClean="0"/>
              <a:t/>
            </a:r>
            <a:br>
              <a:rPr lang="en-US" b="0" cap="none" dirty="0" smtClean="0"/>
            </a:br>
            <a:r>
              <a:rPr lang="en-US" b="0" cap="none" dirty="0" smtClean="0"/>
              <a:t>Indian Premier League (IPL)</a:t>
            </a:r>
            <a:br>
              <a:rPr lang="en-US" b="0" cap="none" dirty="0" smtClean="0"/>
            </a:br>
            <a:endParaRPr lang="en-US" b="0" cap="non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 over a side matches – T20 cricket</a:t>
            </a:r>
          </a:p>
          <a:p>
            <a:r>
              <a:rPr lang="en-US" dirty="0" smtClean="0"/>
              <a:t>Tournament with 8-10 teams competing in round robin format</a:t>
            </a:r>
          </a:p>
          <a:p>
            <a:r>
              <a:rPr lang="en-US" dirty="0" smtClean="0"/>
              <a:t>Teams owned by Private individuals and corporations</a:t>
            </a:r>
          </a:p>
          <a:p>
            <a:r>
              <a:rPr lang="en-US" dirty="0" smtClean="0"/>
              <a:t>Worldwide prospective player pool.</a:t>
            </a:r>
          </a:p>
          <a:p>
            <a:r>
              <a:rPr lang="en-US" dirty="0" smtClean="0"/>
              <a:t>Annual revenues of around $4 Billion.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60649"/>
            <a:ext cx="7772400" cy="1224135"/>
          </a:xfrm>
        </p:spPr>
        <p:txBody>
          <a:bodyPr/>
          <a:lstStyle/>
          <a:p>
            <a:r>
              <a:rPr lang="en-US" dirty="0" smtClean="0"/>
              <a:t>Problem definition</a:t>
            </a:r>
            <a:endParaRPr lang="en-IN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57290" y="5357826"/>
            <a:ext cx="6400800" cy="685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00034" y="1556792"/>
            <a:ext cx="7258056" cy="19442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N" sz="2400" dirty="0" smtClean="0"/>
              <a:t>Team selection is usually done by former players who evaluate the prospects of each player.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N" sz="2400" dirty="0" smtClean="0"/>
              <a:t> Team 22 equipped with the optimization techniques from Juran’s decision models class has been hired by one of team owners to build the next champion team</a:t>
            </a: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N" sz="2400" dirty="0" smtClean="0"/>
              <a:t> Our goal is to use solver to build the strongest team given budget and other constraints.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IN" sz="2400" dirty="0" smtClean="0"/>
              <a:t>We then try to simulate the winning chances for this team against previous champion teams.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 of problem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Evaluate match by match performance over 4 years(approximately 50 matches)</a:t>
            </a:r>
          </a:p>
          <a:p>
            <a:r>
              <a:rPr lang="en-US" dirty="0" smtClean="0"/>
              <a:t>Prospective pool of more than 200 players</a:t>
            </a:r>
          </a:p>
          <a:p>
            <a:r>
              <a:rPr lang="en-US" dirty="0" smtClean="0"/>
              <a:t>Need of a scalable model to accommodate increase in players and matches</a:t>
            </a:r>
          </a:p>
          <a:p>
            <a:r>
              <a:rPr lang="en-US" dirty="0" smtClean="0"/>
              <a:t>Our Model has used a prospect list of 60 players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Solution Methodology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726895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2032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Collecting historical data and computing utility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Requirements: </a:t>
            </a:r>
          </a:p>
          <a:p>
            <a:r>
              <a:rPr lang="en-US" dirty="0" smtClean="0"/>
              <a:t>Mine historical data to gauge performance</a:t>
            </a:r>
          </a:p>
          <a:p>
            <a:r>
              <a:rPr lang="en-US" dirty="0" smtClean="0"/>
              <a:t>Compute Utility score as performance measure</a:t>
            </a:r>
          </a:p>
          <a:p>
            <a:r>
              <a:rPr lang="en-US" dirty="0" smtClean="0"/>
              <a:t>Utility Score computed using more than 20 performance indices.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</TotalTime>
  <Words>467</Words>
  <Application>Microsoft Office PowerPoint</Application>
  <PresentationFormat>On-screen Show (4:3)</PresentationFormat>
  <Paragraphs>107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  CRICKET SUPER SELECTOR</vt:lpstr>
      <vt:lpstr>Cricket 101</vt:lpstr>
      <vt:lpstr>Slide 3</vt:lpstr>
      <vt:lpstr>Slide 4</vt:lpstr>
      <vt:lpstr> Indian Premier League (IPL) </vt:lpstr>
      <vt:lpstr>Problem definition</vt:lpstr>
      <vt:lpstr>Scale of problem</vt:lpstr>
      <vt:lpstr>Solution Methodology </vt:lpstr>
      <vt:lpstr>Collecting historical data and computing utility</vt:lpstr>
      <vt:lpstr>Collecting Historical Data</vt:lpstr>
      <vt:lpstr>Computing Utility Score for Players</vt:lpstr>
      <vt:lpstr>Slide 12</vt:lpstr>
      <vt:lpstr> Model Formulation </vt:lpstr>
      <vt:lpstr>Model Formulation </vt:lpstr>
      <vt:lpstr>Solution Template</vt:lpstr>
      <vt:lpstr>Solver Parameters</vt:lpstr>
      <vt:lpstr>Using Solver</vt:lpstr>
      <vt:lpstr>Simulation Using Crystal ball</vt:lpstr>
      <vt:lpstr>Players Score Distribution </vt:lpstr>
      <vt:lpstr>Team Using Crystal Ball.</vt:lpstr>
      <vt:lpstr>Wining Probabilty against 2008 Winners</vt:lpstr>
      <vt:lpstr>Wining Probabilty against 2009 Winners</vt:lpstr>
      <vt:lpstr>Wining Probabilty against 2010 Winners</vt:lpstr>
      <vt:lpstr>Slide 24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Pratik</dc:creator>
  <cp:lastModifiedBy>DREAMERS</cp:lastModifiedBy>
  <cp:revision>46</cp:revision>
  <dcterms:created xsi:type="dcterms:W3CDTF">2012-05-06T22:57:21Z</dcterms:created>
  <dcterms:modified xsi:type="dcterms:W3CDTF">2012-05-07T07:51:10Z</dcterms:modified>
</cp:coreProperties>
</file>