
<file path=[Content_Types].xml><?xml version="1.0" encoding="utf-8"?>
<Types xmlns="http://schemas.openxmlformats.org/package/2006/content-types">
  <Default Extension="xml" ContentType="application/xml"/>
  <Default Extension="wmf" ContentType="image/x-wmf"/>
  <Default Extension="jpeg" ContentType="image/jpeg"/>
  <Default Extension="jpg" ContentType="image/jpeg"/>
  <Default Extension="emf" ContentType="image/x-emf"/>
  <Default Extension="rels" ContentType="application/vnd.openxmlformats-package.relationships+xml"/>
  <Default Extension="wdp" ContentType="image/vnd.ms-photo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60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3" r:id="rId7"/>
    <p:sldId id="264" r:id="rId8"/>
    <p:sldId id="270" r:id="rId9"/>
    <p:sldId id="271" r:id="rId10"/>
    <p:sldId id="265" r:id="rId11"/>
    <p:sldId id="267" r:id="rId12"/>
    <p:sldId id="266" r:id="rId13"/>
    <p:sldId id="273" r:id="rId14"/>
    <p:sldId id="261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29814"/>
    <a:srgbClr val="87B418"/>
    <a:srgbClr val="55700F"/>
    <a:srgbClr val="B5B59B"/>
    <a:srgbClr val="B5B537"/>
    <a:srgbClr val="4867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706" autoAdjust="0"/>
    <p:restoredTop sz="97292" autoAdjust="0"/>
  </p:normalViewPr>
  <p:slideViewPr>
    <p:cSldViewPr snapToGrid="0" snapToObjects="1">
      <p:cViewPr varScale="1">
        <p:scale>
          <a:sx n="87" d="100"/>
          <a:sy n="87" d="100"/>
        </p:scale>
        <p:origin x="-792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heme" Target="theme/theme1.xml"/><Relationship Id="rId2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notesMaster" Target="notesMasters/notesMaster1.xml"/><Relationship Id="rId17" Type="http://schemas.openxmlformats.org/officeDocument/2006/relationships/printerSettings" Target="printerSettings/printerSettings1.bin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044809-DA32-4155-8729-6F2A8F543A44}" type="datetimeFigureOut">
              <a:rPr lang="en-US" smtClean="0"/>
              <a:t>5/12/14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53758E-2185-4033-ACF3-B1522E2F9B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52276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53758E-2185-4033-ACF3-B1522E2F9BC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996494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Justin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53758E-2185-4033-ACF3-B1522E2F9BCA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386991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Alicia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53758E-2185-4033-ACF3-B1522E2F9BCA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346718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Alicia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53758E-2185-4033-ACF3-B1522E2F9BCA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390031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Alicia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53758E-2185-4033-ACF3-B1522E2F9BCA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127157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Alicia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53758E-2185-4033-ACF3-B1522E2F9BCA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51081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Jara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53758E-2185-4033-ACF3-B1522E2F9BC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02459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Jara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53758E-2185-4033-ACF3-B1522E2F9BC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19515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Jara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53758E-2185-4033-ACF3-B1522E2F9BC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3651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Cydnee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53758E-2185-4033-ACF3-B1522E2F9BC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54596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Cydnee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53758E-2185-4033-ACF3-B1522E2F9BC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98975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Cydnee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53758E-2185-4033-ACF3-B1522E2F9BCA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48896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Justin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53758E-2185-4033-ACF3-B1522E2F9BCA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44720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Justin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53758E-2185-4033-ACF3-B1522E2F9BC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93688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32C8-69A7-458B-9684-2BFA64B31948}" type="datetime2">
              <a:rPr lang="en-US" smtClean="0"/>
              <a:t>Monday, May 12, 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C057FC-95B6-4D89-AFDA-ABA33EE921E5}" type="datetime2">
              <a:rPr lang="en-US" smtClean="0"/>
              <a:t>Monday, May 12, 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549AC-EB31-477F-92A9-B1988E232878}" type="datetime2">
              <a:rPr lang="en-US" smtClean="0"/>
              <a:t>Monday, May 12, 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rgbClr val="7298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74376"/>
            <a:ext cx="8229600" cy="990600"/>
          </a:xfrm>
        </p:spPr>
        <p:txBody>
          <a:bodyPr/>
          <a:lstStyle>
            <a:lvl1pPr>
              <a:defRPr>
                <a:latin typeface="Gill Sans MT" panose="020B0502020104020203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Gill Sans MT" panose="020B0502020104020203" pitchFamily="34" charset="0"/>
              </a:defRPr>
            </a:lvl1pPr>
            <a:lvl2pPr>
              <a:defRPr>
                <a:latin typeface="Gill Sans MT" panose="020B0502020104020203" pitchFamily="34" charset="0"/>
              </a:defRPr>
            </a:lvl2pPr>
            <a:lvl3pPr>
              <a:defRPr>
                <a:latin typeface="Gill Sans MT" panose="020B0502020104020203" pitchFamily="34" charset="0"/>
              </a:defRPr>
            </a:lvl3pPr>
            <a:lvl4pPr>
              <a:defRPr>
                <a:latin typeface="Gill Sans MT" panose="020B0502020104020203" pitchFamily="34" charset="0"/>
              </a:defRPr>
            </a:lvl4pPr>
            <a:lvl5pPr>
              <a:defRPr>
                <a:latin typeface="Gill Sans MT" panose="020B0502020104020203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6A3A3-94A6-4E5B-AF39-173ACA3E61CC}" type="datetime2">
              <a:rPr lang="en-US" smtClean="0"/>
              <a:t>Monday, May 12, 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3D019-A32C-4EAD-B8E6-DBDA699692FD}" type="datetime2">
              <a:rPr lang="en-US" smtClean="0"/>
              <a:t>Monday, May 12, 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BA98F-560C-4997-81C4-81D4D9187EAB}" type="datetime2">
              <a:rPr lang="en-US" smtClean="0"/>
              <a:t>Monday, May 12, 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972B2-CA5C-437D-87D0-8081271A9E4B}" type="datetime2">
              <a:rPr lang="en-US" smtClean="0"/>
              <a:t>Monday, May 12, 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D4847-11EF-4466-A8AD-85CDB7B49118}" type="datetime2">
              <a:rPr lang="en-US" smtClean="0"/>
              <a:t>Monday, May 12, 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8457A-3AB9-4880-8A0C-9F8524491207}" type="datetime2">
              <a:rPr lang="en-US" smtClean="0"/>
              <a:t>Monday, May 12, 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976D3-5B7F-4300-ABED-C91F1B2AE209}" type="datetime2">
              <a:rPr lang="en-US" smtClean="0"/>
              <a:t>Monday, May 12, 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C1E59-17DD-41CE-97CA-624A472382D4}" type="datetime2">
              <a:rPr lang="en-US" smtClean="0"/>
              <a:t>Monday, May 12, 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87628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A80CB818-7379-467D-8E76-EF9D9074A26C}" type="datetime2">
              <a:rPr lang="en-US" smtClean="0"/>
              <a:t>Monday, May 12, 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pPr algn="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0CFEC368-1D7A-4F81-ABF6-AE0E36BAF64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  <p:sldLayoutId id="2147483964" r:id="rId4"/>
    <p:sldLayoutId id="2147483965" r:id="rId5"/>
    <p:sldLayoutId id="2147483966" r:id="rId6"/>
    <p:sldLayoutId id="2147483967" r:id="rId7"/>
    <p:sldLayoutId id="2147483968" r:id="rId8"/>
    <p:sldLayoutId id="2147483969" r:id="rId9"/>
    <p:sldLayoutId id="2147483970" r:id="rId10"/>
    <p:sldLayoutId id="2147483971" r:id="rId11"/>
  </p:sldLayoutIdLst>
  <p:timing>
    <p:tnLst>
      <p:par>
        <p:cTn xmlns:p14="http://schemas.microsoft.com/office/powerpoint/2010/main"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Gill Sans MT" panose="020B0502020104020203" pitchFamily="34" charset="0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Gill Sans MT" panose="020B0502020104020203" pitchFamily="34" charset="0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Gill Sans MT" panose="020B0502020104020203" pitchFamily="34" charset="0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Gill Sans MT" panose="020B0502020104020203" pitchFamily="34" charset="0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Gill Sans MT" panose="020B0502020104020203" pitchFamily="34" charset="0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Gill Sans MT" panose="020B0502020104020203" pitchFamily="34" charset="0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4" Type="http://schemas.openxmlformats.org/officeDocument/2006/relationships/image" Target="../media/image10.emf"/><Relationship Id="rId5" Type="http://schemas.openxmlformats.org/officeDocument/2006/relationships/image" Target="../media/image11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13.png"/><Relationship Id="rId5" Type="http://schemas.openxmlformats.org/officeDocument/2006/relationships/image" Target="../media/image14.png"/><Relationship Id="rId6" Type="http://schemas.openxmlformats.org/officeDocument/2006/relationships/image" Target="../media/image15.png"/><Relationship Id="rId7" Type="http://schemas.openxmlformats.org/officeDocument/2006/relationships/image" Target="../media/image16.png"/><Relationship Id="rId8" Type="http://schemas.openxmlformats.org/officeDocument/2006/relationships/image" Target="../media/image17.png"/><Relationship Id="rId9" Type="http://schemas.openxmlformats.org/officeDocument/2006/relationships/image" Target="../media/image18.png"/><Relationship Id="rId10" Type="http://schemas.openxmlformats.org/officeDocument/2006/relationships/image" Target="../media/image19.png"/><Relationship Id="rId11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4" Type="http://schemas.openxmlformats.org/officeDocument/2006/relationships/image" Target="../media/image22.emf"/><Relationship Id="rId5" Type="http://schemas.openxmlformats.org/officeDocument/2006/relationships/image" Target="../media/image23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9.png"/><Relationship Id="rId12" Type="http://schemas.openxmlformats.org/officeDocument/2006/relationships/image" Target="../media/image20.png"/><Relationship Id="rId13" Type="http://schemas.openxmlformats.org/officeDocument/2006/relationships/image" Target="../media/image32.png"/><Relationship Id="rId14" Type="http://schemas.microsoft.com/office/2007/relationships/hdphoto" Target="../media/hdphoto1.wdp"/><Relationship Id="rId15" Type="http://schemas.openxmlformats.org/officeDocument/2006/relationships/image" Target="../media/image33.w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4.png"/><Relationship Id="rId4" Type="http://schemas.openxmlformats.org/officeDocument/2006/relationships/image" Target="../media/image25.png"/><Relationship Id="rId5" Type="http://schemas.openxmlformats.org/officeDocument/2006/relationships/image" Target="../media/image26.png"/><Relationship Id="rId6" Type="http://schemas.openxmlformats.org/officeDocument/2006/relationships/image" Target="../media/image27.png"/><Relationship Id="rId7" Type="http://schemas.openxmlformats.org/officeDocument/2006/relationships/image" Target="../media/image28.png"/><Relationship Id="rId8" Type="http://schemas.openxmlformats.org/officeDocument/2006/relationships/image" Target="../media/image29.png"/><Relationship Id="rId9" Type="http://schemas.openxmlformats.org/officeDocument/2006/relationships/image" Target="../media/image30.png"/><Relationship Id="rId10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4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5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7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8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52000"/>
            <a:lum/>
          </a:blip>
          <a:srcRect/>
          <a:stretch>
            <a:fillRect t="-33000" b="-7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783535"/>
            <a:ext cx="7848600" cy="1927225"/>
          </a:xfrm>
        </p:spPr>
        <p:txBody>
          <a:bodyPr/>
          <a:lstStyle/>
          <a:p>
            <a:r>
              <a:rPr lang="en-US" b="1" dirty="0" smtClean="0"/>
              <a:t>=DRUNKPRODUCT()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917135"/>
            <a:ext cx="6400800" cy="1752600"/>
          </a:xfrm>
        </p:spPr>
        <p:txBody>
          <a:bodyPr>
            <a:normAutofit/>
          </a:bodyPr>
          <a:lstStyle/>
          <a:p>
            <a:r>
              <a:rPr lang="en-US" sz="2000" dirty="0" smtClean="0">
                <a:solidFill>
                  <a:srgbClr val="000000"/>
                </a:solidFill>
              </a:rPr>
              <a:t>Decision Models Final Project</a:t>
            </a:r>
          </a:p>
          <a:p>
            <a:r>
              <a:rPr lang="en-US" sz="2000" dirty="0" smtClean="0">
                <a:solidFill>
                  <a:srgbClr val="000000"/>
                </a:solidFill>
              </a:rPr>
              <a:t>Spring 2014</a:t>
            </a:r>
          </a:p>
          <a:p>
            <a:r>
              <a:rPr lang="en-US" sz="2000" dirty="0" err="1" smtClean="0">
                <a:solidFill>
                  <a:srgbClr val="000000"/>
                </a:solidFill>
              </a:rPr>
              <a:t>Cydnee</a:t>
            </a:r>
            <a:r>
              <a:rPr lang="en-US" sz="2000" dirty="0" smtClean="0">
                <a:solidFill>
                  <a:srgbClr val="000000"/>
                </a:solidFill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</a:rPr>
              <a:t>DeToy</a:t>
            </a:r>
            <a:r>
              <a:rPr lang="en-US" sz="2000" dirty="0" smtClean="0">
                <a:solidFill>
                  <a:srgbClr val="000000"/>
                </a:solidFill>
              </a:rPr>
              <a:t>, Alicia Miller, Justin </a:t>
            </a:r>
            <a:r>
              <a:rPr lang="en-US" sz="2000" dirty="0" err="1" smtClean="0">
                <a:solidFill>
                  <a:srgbClr val="000000"/>
                </a:solidFill>
              </a:rPr>
              <a:t>Siken</a:t>
            </a:r>
            <a:r>
              <a:rPr lang="en-US" sz="2000" dirty="0" smtClean="0">
                <a:solidFill>
                  <a:srgbClr val="000000"/>
                </a:solidFill>
              </a:rPr>
              <a:t>, Jara Small</a:t>
            </a:r>
            <a:endParaRPr lang="en-US" sz="2000" dirty="0">
              <a:solidFill>
                <a:srgbClr val="000000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685800" y="4797008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88495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73746"/>
            <a:ext cx="8229600" cy="990600"/>
          </a:xfrm>
        </p:spPr>
        <p:txBody>
          <a:bodyPr>
            <a:normAutofit/>
          </a:bodyPr>
          <a:lstStyle/>
          <a:p>
            <a:r>
              <a:rPr lang="en-US" sz="3800" dirty="0" smtClean="0">
                <a:solidFill>
                  <a:srgbClr val="06436B"/>
                </a:solidFill>
              </a:rPr>
              <a:t>More Drinks, Less Money</a:t>
            </a:r>
            <a:endParaRPr lang="en-US" sz="3800" dirty="0">
              <a:solidFill>
                <a:srgbClr val="06436B"/>
              </a:solidFill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9" y="1481577"/>
            <a:ext cx="8301371" cy="29140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841" y="4424571"/>
            <a:ext cx="3105729" cy="12596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4424571"/>
            <a:ext cx="5025503" cy="21061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248315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Picture 4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295400"/>
            <a:ext cx="9144000" cy="57277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74813"/>
            <a:ext cx="8229600" cy="990600"/>
          </a:xfrm>
        </p:spPr>
        <p:txBody>
          <a:bodyPr>
            <a:normAutofit/>
          </a:bodyPr>
          <a:lstStyle/>
          <a:p>
            <a:r>
              <a:rPr lang="en-US" sz="3800" dirty="0" smtClean="0">
                <a:solidFill>
                  <a:srgbClr val="06436B"/>
                </a:solidFill>
              </a:rPr>
              <a:t>Alicia’s Adventure</a:t>
            </a:r>
            <a:endParaRPr lang="en-US" sz="3800" dirty="0">
              <a:solidFill>
                <a:srgbClr val="06436B"/>
              </a:solidFill>
            </a:endParaRPr>
          </a:p>
        </p:txBody>
      </p:sp>
      <p:pic>
        <p:nvPicPr>
          <p:cNvPr id="48" name="Picture 4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295400"/>
            <a:ext cx="9144000" cy="5727700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" y="1295400"/>
            <a:ext cx="9144000" cy="5727700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18" y="1295400"/>
            <a:ext cx="9144000" cy="5727700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1295400"/>
            <a:ext cx="9144000" cy="5727700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019" y="1295400"/>
            <a:ext cx="9144000" cy="5727700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0" y="1295400"/>
            <a:ext cx="9144000" cy="5727700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729966" y="1641424"/>
            <a:ext cx="434924" cy="680942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066534" y="1600200"/>
            <a:ext cx="512644" cy="672986"/>
          </a:xfrm>
          <a:prstGeom prst="rect">
            <a:avLst/>
          </a:prstGeom>
        </p:spPr>
      </p:pic>
      <p:graphicFrame>
        <p:nvGraphicFramePr>
          <p:cNvPr id="27" name="Table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9659779"/>
              </p:ext>
            </p:extLst>
          </p:nvPr>
        </p:nvGraphicFramePr>
        <p:xfrm>
          <a:off x="2018" y="1295400"/>
          <a:ext cx="3924298" cy="241931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58799"/>
                <a:gridCol w="1295400"/>
                <a:gridCol w="615777"/>
                <a:gridCol w="553274"/>
                <a:gridCol w="458428"/>
                <a:gridCol w="442620"/>
              </a:tblGrid>
              <a:tr h="232129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 dirty="0">
                          <a:effectLst/>
                        </a:rPr>
                        <a:t>Time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72981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 dirty="0">
                          <a:effectLst/>
                        </a:rPr>
                        <a:t>Bar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72981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 dirty="0">
                          <a:effectLst/>
                        </a:rPr>
                        <a:t>Travel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72981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 dirty="0">
                          <a:effectLst/>
                        </a:rPr>
                        <a:t>Drinks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72981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 dirty="0">
                          <a:effectLst/>
                        </a:rPr>
                        <a:t>Cost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72981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 dirty="0">
                          <a:effectLst/>
                        </a:rPr>
                        <a:t>Fries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729814"/>
                    </a:solidFill>
                  </a:tcPr>
                </a:tc>
              </a:tr>
              <a:tr h="243021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6:30 PM</a:t>
                      </a: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Continental</a:t>
                      </a: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 $    5.04 </a:t>
                      </a: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</a:t>
                      </a: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$8 </a:t>
                      </a: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</a:tr>
              <a:tr h="243021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7:00 PM</a:t>
                      </a: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Penny 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Farthing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 $    4.68 </a:t>
                      </a: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</a:t>
                      </a: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$8 </a:t>
                      </a: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</a:tr>
              <a:tr h="243021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7:30 PM</a:t>
                      </a: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Headless Horseman</a:t>
                      </a: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 $    4.45 </a:t>
                      </a: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</a:t>
                      </a: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$8 </a:t>
                      </a: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</a:tr>
              <a:tr h="243021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8:00 PM</a:t>
                      </a: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Molly's</a:t>
                      </a: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 $    5.42 </a:t>
                      </a: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</a:t>
                      </a: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$14 </a:t>
                      </a: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</a:tr>
              <a:tr h="243021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8:30 PM</a:t>
                      </a: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Rodeo Bar</a:t>
                      </a: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 $    4.75 </a:t>
                      </a: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</a:t>
                      </a: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$14 </a:t>
                      </a: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3.95</a:t>
                      </a: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</a:tr>
              <a:tr h="243021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9:00 PM</a:t>
                      </a: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Rodeo Bar</a:t>
                      </a: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 $         -   </a:t>
                      </a: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0</a:t>
                      </a: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$0 </a:t>
                      </a: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</a:tr>
              <a:tr h="243021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End</a:t>
                      </a: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Stern</a:t>
                      </a: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 $    8.98 </a:t>
                      </a: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0</a:t>
                      </a: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$0 </a:t>
                      </a: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</a:tr>
              <a:tr h="243021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Total</a:t>
                      </a: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 $  33.31 </a:t>
                      </a: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 $  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52 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 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$3.95 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</a:tr>
              <a:tr h="243021">
                <a:tc gridSpan="6">
                  <a:txBody>
                    <a:bodyPr/>
                    <a:lstStyle/>
                    <a:p>
                      <a:pPr algn="l" fontAlgn="b"/>
                      <a:r>
                        <a:rPr lang="en-US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Grand Total:   89.26</a:t>
                      </a:r>
                      <a:endParaRPr lang="en-US" sz="13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r" fontAlgn="b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r" fontAlgn="b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9" name="Rectangle 38"/>
          <p:cNvSpPr/>
          <p:nvPr/>
        </p:nvSpPr>
        <p:spPr>
          <a:xfrm>
            <a:off x="2019" y="3051175"/>
            <a:ext cx="3924298" cy="6587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/>
          <p:cNvSpPr/>
          <p:nvPr/>
        </p:nvSpPr>
        <p:spPr>
          <a:xfrm>
            <a:off x="2019" y="2555875"/>
            <a:ext cx="3924298" cy="495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/>
          <p:cNvSpPr/>
          <p:nvPr/>
        </p:nvSpPr>
        <p:spPr>
          <a:xfrm>
            <a:off x="2018" y="2308225"/>
            <a:ext cx="3924298" cy="257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/>
          <p:cNvSpPr/>
          <p:nvPr/>
        </p:nvSpPr>
        <p:spPr>
          <a:xfrm>
            <a:off x="2018" y="2070100"/>
            <a:ext cx="3924298" cy="2522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/>
          <p:cNvSpPr/>
          <p:nvPr/>
        </p:nvSpPr>
        <p:spPr>
          <a:xfrm>
            <a:off x="2019" y="1822451"/>
            <a:ext cx="3924298" cy="247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 43"/>
          <p:cNvSpPr/>
          <p:nvPr/>
        </p:nvSpPr>
        <p:spPr>
          <a:xfrm>
            <a:off x="2018" y="1546225"/>
            <a:ext cx="3924298" cy="276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55897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800" dirty="0" smtClean="0">
                <a:solidFill>
                  <a:srgbClr val="06436B"/>
                </a:solidFill>
              </a:rPr>
              <a:t>Solver Error: Unbounded</a:t>
            </a:r>
            <a:endParaRPr lang="en-US" sz="3800" dirty="0">
              <a:solidFill>
                <a:srgbClr val="06436B"/>
              </a:solidFill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1276636"/>
            <a:ext cx="8229600" cy="487680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dirty="0" smtClean="0">
                <a:latin typeface="Calibri" panose="020F0502020204030204" pitchFamily="34" charset="0"/>
              </a:rPr>
              <a:t>Must have at least </a:t>
            </a:r>
            <a:r>
              <a:rPr lang="en-US" strike="sngStrike" dirty="0" smtClean="0">
                <a:latin typeface="Calibri" panose="020F0502020204030204" pitchFamily="34" charset="0"/>
              </a:rPr>
              <a:t>10</a:t>
            </a:r>
            <a:r>
              <a:rPr lang="en-US" dirty="0" smtClean="0">
                <a:latin typeface="Calibri" panose="020F0502020204030204" pitchFamily="34" charset="0"/>
              </a:rPr>
              <a:t> </a:t>
            </a:r>
            <a:r>
              <a:rPr lang="en-US" b="1" dirty="0" smtClean="0">
                <a:solidFill>
                  <a:schemeClr val="tx2"/>
                </a:solidFill>
                <a:latin typeface="Calibri" panose="020F0502020204030204" pitchFamily="34" charset="0"/>
              </a:rPr>
              <a:t>15</a:t>
            </a:r>
            <a:r>
              <a:rPr lang="en-US" dirty="0" smtClean="0">
                <a:latin typeface="Calibri" panose="020F0502020204030204" pitchFamily="34" charset="0"/>
              </a:rPr>
              <a:t> drinks</a:t>
            </a:r>
          </a:p>
          <a:p>
            <a:pPr>
              <a:lnSpc>
                <a:spcPct val="150000"/>
              </a:lnSpc>
            </a:pPr>
            <a:r>
              <a:rPr lang="en-US" strike="sngStrike" dirty="0" smtClean="0">
                <a:latin typeface="Calibri" panose="020F0502020204030204" pitchFamily="34" charset="0"/>
              </a:rPr>
              <a:t>No more than 2</a:t>
            </a:r>
            <a:r>
              <a:rPr lang="en-US" dirty="0" smtClean="0">
                <a:latin typeface="Calibri" panose="020F0502020204030204" pitchFamily="34" charset="0"/>
              </a:rPr>
              <a:t> </a:t>
            </a:r>
            <a:r>
              <a:rPr lang="en-US" b="1" dirty="0" smtClean="0">
                <a:solidFill>
                  <a:schemeClr val="tx2"/>
                </a:solidFill>
                <a:latin typeface="Calibri" panose="020F0502020204030204" pitchFamily="34" charset="0"/>
              </a:rPr>
              <a:t>At least 1 </a:t>
            </a:r>
            <a:r>
              <a:rPr lang="en-US" dirty="0" smtClean="0">
                <a:latin typeface="Calibri" panose="020F0502020204030204" pitchFamily="34" charset="0"/>
              </a:rPr>
              <a:t>drink every half hour</a:t>
            </a:r>
          </a:p>
          <a:p>
            <a:pPr>
              <a:lnSpc>
                <a:spcPct val="150000"/>
              </a:lnSpc>
            </a:pPr>
            <a:r>
              <a:rPr lang="en-US" dirty="0" smtClean="0">
                <a:latin typeface="Calibri" panose="020F0502020204030204" pitchFamily="34" charset="0"/>
              </a:rPr>
              <a:t>No more than 3 drinks at a single bar</a:t>
            </a:r>
          </a:p>
          <a:p>
            <a:pPr>
              <a:lnSpc>
                <a:spcPct val="150000"/>
              </a:lnSpc>
            </a:pPr>
            <a:r>
              <a:rPr lang="en-US" dirty="0" smtClean="0">
                <a:latin typeface="Calibri" panose="020F0502020204030204" pitchFamily="34" charset="0"/>
              </a:rPr>
              <a:t>Must use taxis between bars</a:t>
            </a:r>
          </a:p>
          <a:p>
            <a:pPr>
              <a:lnSpc>
                <a:spcPct val="150000"/>
              </a:lnSpc>
            </a:pPr>
            <a:r>
              <a:rPr lang="en-US" dirty="0" smtClean="0">
                <a:latin typeface="Calibri" panose="020F0502020204030204" pitchFamily="34" charset="0"/>
              </a:rPr>
              <a:t>Must eat French fries, </a:t>
            </a:r>
            <a:r>
              <a:rPr lang="en-US" b="1" dirty="0" smtClean="0">
                <a:solidFill>
                  <a:schemeClr val="tx2"/>
                </a:solidFill>
                <a:latin typeface="Calibri" panose="020F0502020204030204" pitchFamily="34" charset="0"/>
              </a:rPr>
              <a:t>play darts</a:t>
            </a:r>
            <a:r>
              <a:rPr lang="en-US" dirty="0" smtClean="0">
                <a:latin typeface="Calibri" panose="020F0502020204030204" pitchFamily="34" charset="0"/>
              </a:rPr>
              <a:t>, and hear live music</a:t>
            </a:r>
          </a:p>
          <a:p>
            <a:pPr>
              <a:lnSpc>
                <a:spcPct val="150000"/>
              </a:lnSpc>
            </a:pPr>
            <a:r>
              <a:rPr lang="en-US" dirty="0" smtClean="0">
                <a:latin typeface="Calibri" panose="020F0502020204030204" pitchFamily="34" charset="0"/>
              </a:rPr>
              <a:t>Must complete in </a:t>
            </a:r>
            <a:r>
              <a:rPr lang="en-US" strike="sngStrike" dirty="0" smtClean="0">
                <a:latin typeface="Calibri" panose="020F0502020204030204" pitchFamily="34" charset="0"/>
              </a:rPr>
              <a:t>3</a:t>
            </a:r>
            <a:r>
              <a:rPr lang="en-US" dirty="0" smtClean="0">
                <a:latin typeface="Calibri" panose="020F0502020204030204" pitchFamily="34" charset="0"/>
              </a:rPr>
              <a:t> </a:t>
            </a:r>
            <a:r>
              <a:rPr lang="en-US" b="1" dirty="0" smtClean="0">
                <a:solidFill>
                  <a:schemeClr val="tx2"/>
                </a:solidFill>
                <a:latin typeface="Calibri" panose="020F0502020204030204" pitchFamily="34" charset="0"/>
              </a:rPr>
              <a:t>5</a:t>
            </a:r>
            <a:r>
              <a:rPr lang="en-US" dirty="0" smtClean="0">
                <a:latin typeface="Calibri" panose="020F0502020204030204" pitchFamily="34" charset="0"/>
              </a:rPr>
              <a:t> hours starting at </a:t>
            </a:r>
            <a:r>
              <a:rPr lang="en-US" strike="sngStrike" dirty="0" smtClean="0">
                <a:latin typeface="Calibri" panose="020F0502020204030204" pitchFamily="34" charset="0"/>
              </a:rPr>
              <a:t>6:30pm</a:t>
            </a:r>
            <a:r>
              <a:rPr lang="en-US" dirty="0" smtClean="0">
                <a:latin typeface="Calibri" panose="020F0502020204030204" pitchFamily="34" charset="0"/>
              </a:rPr>
              <a:t> </a:t>
            </a:r>
            <a:r>
              <a:rPr lang="en-US" b="1" dirty="0" smtClean="0">
                <a:solidFill>
                  <a:schemeClr val="tx2"/>
                </a:solidFill>
                <a:latin typeface="Calibri" panose="020F0502020204030204" pitchFamily="34" charset="0"/>
              </a:rPr>
              <a:t>3:00pm</a:t>
            </a:r>
          </a:p>
          <a:p>
            <a:pPr>
              <a:lnSpc>
                <a:spcPct val="150000"/>
              </a:lnSpc>
            </a:pPr>
            <a:r>
              <a:rPr lang="en-US" dirty="0">
                <a:latin typeface="Calibri" panose="020F0502020204030204" pitchFamily="34" charset="0"/>
              </a:rPr>
              <a:t>End at </a:t>
            </a:r>
            <a:r>
              <a:rPr lang="en-US" strike="sngStrike" dirty="0" smtClean="0">
                <a:latin typeface="Calibri" panose="020F0502020204030204" pitchFamily="34" charset="0"/>
              </a:rPr>
              <a:t>Stern</a:t>
            </a:r>
            <a:r>
              <a:rPr lang="en-US" dirty="0" smtClean="0">
                <a:latin typeface="Calibri" panose="020F0502020204030204" pitchFamily="34" charset="0"/>
              </a:rPr>
              <a:t> </a:t>
            </a:r>
            <a:r>
              <a:rPr lang="en-US" b="1" dirty="0" err="1" smtClean="0">
                <a:solidFill>
                  <a:schemeClr val="tx2"/>
                </a:solidFill>
                <a:latin typeface="Calibri" panose="020F0502020204030204" pitchFamily="34" charset="0"/>
              </a:rPr>
              <a:t>Langone</a:t>
            </a:r>
            <a:r>
              <a:rPr lang="en-US" b="1" dirty="0" smtClean="0">
                <a:solidFill>
                  <a:schemeClr val="tx2"/>
                </a:solidFill>
                <a:latin typeface="Calibri" panose="020F0502020204030204" pitchFamily="34" charset="0"/>
              </a:rPr>
              <a:t> Medical Center</a:t>
            </a:r>
            <a:endParaRPr lang="en-US" b="1" strike="sngStrike" dirty="0">
              <a:solidFill>
                <a:schemeClr val="tx2"/>
              </a:solidFill>
              <a:latin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endParaRPr lang="en-US" dirty="0" smtClean="0">
              <a:latin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312057" y="5711483"/>
            <a:ext cx="8519886" cy="790917"/>
          </a:xfrm>
          <a:prstGeom prst="roundRect">
            <a:avLst/>
          </a:prstGeom>
          <a:solidFill>
            <a:srgbClr val="B5B5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latin typeface="Calibri" panose="020F0502020204030204" pitchFamily="34" charset="0"/>
              </a:rPr>
              <a:t>Why stop at 10 drinks?</a:t>
            </a:r>
          </a:p>
        </p:txBody>
      </p:sp>
      <p:sp>
        <p:nvSpPr>
          <p:cNvPr id="9" name="Oval 8"/>
          <p:cNvSpPr/>
          <p:nvPr/>
        </p:nvSpPr>
        <p:spPr>
          <a:xfrm>
            <a:off x="297764" y="1436068"/>
            <a:ext cx="365760" cy="366711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atin typeface="Gill Sans MT" panose="020B0502020104020203" pitchFamily="34" charset="0"/>
              </a:rPr>
              <a:t>1</a:t>
            </a:r>
            <a:endParaRPr lang="en-US" b="1" dirty="0">
              <a:latin typeface="Gill Sans MT" panose="020B0502020104020203" pitchFamily="34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297764" y="2056779"/>
            <a:ext cx="365760" cy="366711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atin typeface="Gill Sans MT" panose="020B0502020104020203" pitchFamily="34" charset="0"/>
              </a:rPr>
              <a:t>2</a:t>
            </a:r>
            <a:endParaRPr lang="en-US" b="1" dirty="0">
              <a:latin typeface="Gill Sans MT" panose="020B0502020104020203" pitchFamily="34" charset="0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297764" y="2684296"/>
            <a:ext cx="365760" cy="366711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atin typeface="Gill Sans MT" panose="020B0502020104020203" pitchFamily="34" charset="0"/>
              </a:rPr>
              <a:t>3</a:t>
            </a:r>
            <a:endParaRPr lang="en-US" b="1" dirty="0">
              <a:latin typeface="Gill Sans MT" panose="020B0502020104020203" pitchFamily="34" charset="0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297764" y="3301154"/>
            <a:ext cx="365760" cy="366711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atin typeface="Gill Sans MT" panose="020B0502020104020203" pitchFamily="34" charset="0"/>
              </a:rPr>
              <a:t>4</a:t>
            </a:r>
            <a:endParaRPr lang="en-US" b="1" dirty="0">
              <a:latin typeface="Gill Sans MT" panose="020B0502020104020203" pitchFamily="34" charset="0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297764" y="3947040"/>
            <a:ext cx="365760" cy="366711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atin typeface="Gill Sans MT" panose="020B0502020104020203" pitchFamily="34" charset="0"/>
              </a:rPr>
              <a:t>5</a:t>
            </a:r>
            <a:endParaRPr lang="en-US" b="1" dirty="0">
              <a:latin typeface="Gill Sans MT" panose="020B0502020104020203" pitchFamily="34" charset="0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297764" y="4513468"/>
            <a:ext cx="365760" cy="366711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Gill Sans MT" panose="020B0502020104020203" pitchFamily="34" charset="0"/>
              </a:rPr>
              <a:t>6</a:t>
            </a:r>
          </a:p>
        </p:txBody>
      </p:sp>
      <p:sp>
        <p:nvSpPr>
          <p:cNvPr id="15" name="Oval 14"/>
          <p:cNvSpPr/>
          <p:nvPr/>
        </p:nvSpPr>
        <p:spPr>
          <a:xfrm>
            <a:off x="297764" y="5158237"/>
            <a:ext cx="365760" cy="366711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Gill Sans MT" panose="020B0502020104020203" pitchFamily="34" charset="0"/>
              </a:rPr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5994133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73746"/>
            <a:ext cx="8229600" cy="990600"/>
          </a:xfrm>
        </p:spPr>
        <p:txBody>
          <a:bodyPr>
            <a:normAutofit/>
          </a:bodyPr>
          <a:lstStyle/>
          <a:p>
            <a:r>
              <a:rPr lang="en-US" sz="3800" dirty="0" smtClean="0">
                <a:solidFill>
                  <a:srgbClr val="06436B"/>
                </a:solidFill>
              </a:rPr>
              <a:t>Mo’ Drinks, Mo’ Problems</a:t>
            </a:r>
            <a:endParaRPr lang="en-US" sz="3800" dirty="0">
              <a:solidFill>
                <a:srgbClr val="06436B"/>
              </a:solidFill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9" y="1214285"/>
            <a:ext cx="8301371" cy="28919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9" y="4106270"/>
            <a:ext cx="4430376" cy="26321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2367" y="4094117"/>
            <a:ext cx="3244773" cy="13160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5781823" y="5442236"/>
            <a:ext cx="29753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dirty="0" smtClean="0"/>
              <a:t>+ Hospital Bill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44596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800" dirty="0" err="1" smtClean="0">
                <a:solidFill>
                  <a:srgbClr val="06436B"/>
                </a:solidFill>
              </a:rPr>
              <a:t>Jurunk</a:t>
            </a:r>
            <a:r>
              <a:rPr lang="en-US" sz="3800" dirty="0" smtClean="0">
                <a:solidFill>
                  <a:srgbClr val="06436B"/>
                </a:solidFill>
              </a:rPr>
              <a:t> Nation</a:t>
            </a:r>
            <a:endParaRPr lang="en-US" sz="3800" dirty="0">
              <a:solidFill>
                <a:srgbClr val="06436B"/>
              </a:solidFill>
            </a:endParaRP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51567"/>
            <a:ext cx="9143999" cy="5727699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" y="1251976"/>
            <a:ext cx="9144000" cy="5727290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" y="1246822"/>
            <a:ext cx="9144000" cy="5727290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1" y="1251976"/>
            <a:ext cx="9144000" cy="5727700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" y="1252386"/>
            <a:ext cx="9144000" cy="5727290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-1" y="1252386"/>
            <a:ext cx="9144000" cy="5727700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" y="1252386"/>
            <a:ext cx="9144000" cy="5727700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-1" y="1252386"/>
            <a:ext cx="9144000" cy="5727700"/>
          </a:xfrm>
          <a:prstGeom prst="rect">
            <a:avLst/>
          </a:prstGeom>
        </p:spPr>
      </p:pic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1694241"/>
              </p:ext>
            </p:extLst>
          </p:nvPr>
        </p:nvGraphicFramePr>
        <p:xfrm>
          <a:off x="1" y="1240006"/>
          <a:ext cx="3449053" cy="37587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25641"/>
                <a:gridCol w="961688"/>
                <a:gridCol w="583525"/>
                <a:gridCol w="486271"/>
                <a:gridCol w="402911"/>
                <a:gridCol w="389017"/>
              </a:tblGrid>
              <a:tr h="259636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 dirty="0">
                          <a:effectLst/>
                        </a:rPr>
                        <a:t>Time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72981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 dirty="0">
                          <a:effectLst/>
                        </a:rPr>
                        <a:t>Bar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72981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 dirty="0">
                          <a:effectLst/>
                        </a:rPr>
                        <a:t>Travel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72981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 dirty="0">
                          <a:effectLst/>
                        </a:rPr>
                        <a:t>Drinks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72981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 dirty="0">
                          <a:effectLst/>
                        </a:rPr>
                        <a:t>Cost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72981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 dirty="0">
                          <a:effectLst/>
                        </a:rPr>
                        <a:t>Fries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rgbClr val="729814"/>
                    </a:solidFill>
                  </a:tcPr>
                </a:tc>
              </a:tr>
              <a:tr h="27181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3:00 PM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 err="1">
                          <a:effectLst/>
                        </a:rPr>
                        <a:t>Bua</a:t>
                      </a:r>
                      <a:r>
                        <a:rPr lang="en-US" sz="1100" u="none" strike="noStrike" dirty="0">
                          <a:effectLst/>
                        </a:rPr>
                        <a:t> Bar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 $    6.24 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$5 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</a:tr>
              <a:tr h="27181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3:30 PM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 err="1">
                          <a:effectLst/>
                        </a:rPr>
                        <a:t>Bua</a:t>
                      </a:r>
                      <a:r>
                        <a:rPr lang="en-US" sz="1100" u="none" strike="noStrike" dirty="0">
                          <a:effectLst/>
                        </a:rPr>
                        <a:t> Bar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 $         -   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$10 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</a:tr>
              <a:tr h="27181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4:00 PM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Continental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 $    5.28 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$4 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</a:tr>
              <a:tr h="27181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4:30 PM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Continental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 $         -  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$8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</a:tr>
              <a:tr h="27181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5:00 PM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The Magician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 $    6.22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$4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</a:tr>
              <a:tr h="27181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5:30 PM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The Magician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 $         -  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$7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</a:tr>
              <a:tr h="27181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6:00 PM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Whiskey Ward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 $    3.88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$8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</a:tr>
              <a:tr h="27181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6:30 PM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Whiskey Ward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 $         -  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$4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</a:tr>
              <a:tr h="27181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7:00 PM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Ace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 $    5.63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$14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</a:tr>
              <a:tr h="27181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7:30 PM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Rodeo Bar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 $    7.66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$7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3.95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</a:tr>
              <a:tr h="27181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End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Langone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 $    5.03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$0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</a:tr>
              <a:tr h="27432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u="none" strike="noStrike" dirty="0">
                          <a:effectLst/>
                        </a:rPr>
                        <a:t>Total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1" u="none" strike="noStrike" dirty="0" smtClean="0">
                          <a:effectLst/>
                        </a:rPr>
                        <a:t>$   </a:t>
                      </a:r>
                      <a:r>
                        <a:rPr lang="en-US" sz="1100" b="1" u="none" strike="noStrike" dirty="0">
                          <a:effectLst/>
                        </a:rPr>
                        <a:t>39.94 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1" u="none" strike="noStrike" dirty="0" smtClean="0">
                          <a:effectLst/>
                        </a:rPr>
                        <a:t>$71 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1" u="none" strike="noStrike" dirty="0" smtClean="0">
                          <a:effectLst/>
                        </a:rPr>
                        <a:t>$</a:t>
                      </a:r>
                      <a:r>
                        <a:rPr lang="en-US" sz="1100" b="1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3.95</a:t>
                      </a:r>
                      <a:endParaRPr lang="en-US" sz="110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</a:tr>
              <a:tr h="234766">
                <a:tc gridSpan="6"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Grand Total:   114.39</a:t>
                      </a: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r" fontAlgn="b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r" fontAlgn="b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r" fontAlgn="b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r" fontAlgn="b"/>
                      <a:endParaRPr lang="en-US" sz="110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162" name="Rectangle 1161"/>
          <p:cNvSpPr/>
          <p:nvPr/>
        </p:nvSpPr>
        <p:spPr>
          <a:xfrm>
            <a:off x="-1" y="4226337"/>
            <a:ext cx="3449054" cy="772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3" name="Rectangle 202"/>
          <p:cNvSpPr/>
          <p:nvPr/>
        </p:nvSpPr>
        <p:spPr>
          <a:xfrm>
            <a:off x="1" y="3974425"/>
            <a:ext cx="3449054" cy="2836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4" name="Rectangle 203"/>
          <p:cNvSpPr/>
          <p:nvPr/>
        </p:nvSpPr>
        <p:spPr>
          <a:xfrm>
            <a:off x="1" y="3706289"/>
            <a:ext cx="3449054" cy="2836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5" name="Rectangle 204"/>
          <p:cNvSpPr/>
          <p:nvPr/>
        </p:nvSpPr>
        <p:spPr>
          <a:xfrm>
            <a:off x="0" y="3185589"/>
            <a:ext cx="3449054" cy="567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6" name="Rectangle 205"/>
          <p:cNvSpPr/>
          <p:nvPr/>
        </p:nvSpPr>
        <p:spPr>
          <a:xfrm>
            <a:off x="1" y="2641633"/>
            <a:ext cx="3449054" cy="567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7" name="Rectangle 206"/>
          <p:cNvSpPr/>
          <p:nvPr/>
        </p:nvSpPr>
        <p:spPr>
          <a:xfrm>
            <a:off x="1" y="2084977"/>
            <a:ext cx="3449054" cy="567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" name="Rectangle 207"/>
          <p:cNvSpPr/>
          <p:nvPr/>
        </p:nvSpPr>
        <p:spPr>
          <a:xfrm>
            <a:off x="1" y="1517732"/>
            <a:ext cx="3449054" cy="567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9" name="Picture 20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003495" y="2028128"/>
            <a:ext cx="434924" cy="680942"/>
          </a:xfrm>
          <a:prstGeom prst="rect">
            <a:avLst/>
          </a:prstGeom>
        </p:spPr>
      </p:pic>
      <p:pic>
        <p:nvPicPr>
          <p:cNvPr id="210" name="Picture 209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340063" y="1986904"/>
            <a:ext cx="512644" cy="672986"/>
          </a:xfrm>
          <a:prstGeom prst="rect">
            <a:avLst/>
          </a:prstGeom>
        </p:spPr>
      </p:pic>
      <p:pic>
        <p:nvPicPr>
          <p:cNvPr id="211" name="Picture 210"/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990" b="94059" l="4094" r="89474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776685" y="4619639"/>
            <a:ext cx="697773" cy="824270"/>
          </a:xfrm>
          <a:prstGeom prst="rect">
            <a:avLst/>
          </a:prstGeom>
        </p:spPr>
      </p:pic>
      <p:pic>
        <p:nvPicPr>
          <p:cNvPr id="1203" name="Picture 179" descr="C:\Users\Justin\AppData\Local\Microsoft\Windows\Temporary Internet Files\Content.IE5\ZPA4UDCM\MC900293274[1].wmf"/>
          <p:cNvPicPr>
            <a:picLocks noChangeAspect="1" noChangeArrowheads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1928" y="1737310"/>
            <a:ext cx="466826" cy="631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42832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2" grpId="0" animBg="1"/>
      <p:bldP spid="203" grpId="0" animBg="1"/>
      <p:bldP spid="204" grpId="0" animBg="1"/>
      <p:bldP spid="205" grpId="0" animBg="1"/>
      <p:bldP spid="206" grpId="0" animBg="1"/>
      <p:bldP spid="207" grpId="0" animBg="1"/>
      <p:bldP spid="20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800" dirty="0" smtClean="0">
                <a:solidFill>
                  <a:schemeClr val="bg2">
                    <a:lumMod val="25000"/>
                  </a:schemeClr>
                </a:solidFill>
              </a:rPr>
              <a:t>Alicia’s Search for the Efficient Frontier</a:t>
            </a:r>
            <a:endParaRPr lang="en-US" sz="38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6291944" cy="1462314"/>
          </a:xfrm>
        </p:spPr>
        <p:txBody>
          <a:bodyPr/>
          <a:lstStyle/>
          <a:p>
            <a:r>
              <a:rPr lang="en-US" dirty="0" smtClean="0">
                <a:latin typeface="Calibri" panose="020F0502020204030204" pitchFamily="34" charset="0"/>
              </a:rPr>
              <a:t>Alicia just took Silber’s finance final</a:t>
            </a:r>
          </a:p>
          <a:p>
            <a:r>
              <a:rPr lang="en-US" dirty="0" smtClean="0">
                <a:latin typeface="Calibri" panose="020F0502020204030204" pitchFamily="34" charset="0"/>
              </a:rPr>
              <a:t>It only took her 30 minutes</a:t>
            </a:r>
          </a:p>
          <a:p>
            <a:r>
              <a:rPr lang="en-US" dirty="0" smtClean="0">
                <a:latin typeface="Calibri" panose="020F0502020204030204" pitchFamily="34" charset="0"/>
              </a:rPr>
              <a:t>Because she only answered 1 question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12057" y="5078185"/>
            <a:ext cx="8519886" cy="1567543"/>
          </a:xfrm>
          <a:prstGeom prst="roundRect">
            <a:avLst/>
          </a:prstGeom>
          <a:solidFill>
            <a:srgbClr val="B5B5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latin typeface="Calibri" panose="020F0502020204030204" pitchFamily="34" charset="0"/>
              </a:rPr>
              <a:t>Alicia and her classmates decide to celebrate GND with an epic bar crawl.  Alicia plans to return to Stern afterwards to collect her stuff. </a:t>
            </a:r>
            <a:endParaRPr lang="en-US" sz="2000" b="1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82235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800" dirty="0" smtClean="0">
                <a:solidFill>
                  <a:srgbClr val="06436B"/>
                </a:solidFill>
              </a:rPr>
              <a:t>The Goal</a:t>
            </a:r>
            <a:endParaRPr lang="en-US" sz="3800" dirty="0">
              <a:solidFill>
                <a:srgbClr val="06436B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199"/>
            <a:ext cx="6248401" cy="2924503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Calibri" panose="020F0502020204030204" pitchFamily="34" charset="0"/>
              </a:rPr>
              <a:t>She wants to explore different bars on the East side.</a:t>
            </a:r>
          </a:p>
          <a:p>
            <a:r>
              <a:rPr lang="en-US" dirty="0" smtClean="0">
                <a:latin typeface="Calibri" panose="020F0502020204030204" pitchFamily="34" charset="0"/>
              </a:rPr>
              <a:t>She noticed that many bars are having happy hours.</a:t>
            </a:r>
          </a:p>
          <a:p>
            <a:r>
              <a:rPr lang="en-US" dirty="0" smtClean="0">
                <a:latin typeface="Calibri" panose="020F0502020204030204" pitchFamily="34" charset="0"/>
              </a:rPr>
              <a:t>She only has three hours.</a:t>
            </a:r>
          </a:p>
          <a:p>
            <a:r>
              <a:rPr lang="en-US" dirty="0" smtClean="0">
                <a:latin typeface="Calibri" panose="020F0502020204030204" pitchFamily="34" charset="0"/>
              </a:rPr>
              <a:t>The </a:t>
            </a:r>
            <a:r>
              <a:rPr lang="en-US" dirty="0">
                <a:latin typeface="Calibri" panose="020F0502020204030204" pitchFamily="34" charset="0"/>
              </a:rPr>
              <a:t>less Alicia spends per drink, the more she can drink!</a:t>
            </a:r>
          </a:p>
          <a:p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312057" y="5588001"/>
            <a:ext cx="8519886" cy="914399"/>
          </a:xfrm>
          <a:prstGeom prst="roundRect">
            <a:avLst/>
          </a:prstGeom>
          <a:solidFill>
            <a:srgbClr val="B5B5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latin typeface="Calibri" panose="020F0502020204030204" pitchFamily="34" charset="0"/>
              </a:rPr>
              <a:t>Objective: Minimize cost of travel + drinks + food</a:t>
            </a:r>
          </a:p>
        </p:txBody>
      </p:sp>
      <p:pic>
        <p:nvPicPr>
          <p:cNvPr id="2050" name="Picture 2" descr="C:\Users\Justin\Downloads\55072814.pn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075"/>
          <a:stretch/>
        </p:blipFill>
        <p:spPr bwMode="auto">
          <a:xfrm>
            <a:off x="6705601" y="1038499"/>
            <a:ext cx="2463048" cy="4056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16936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73746"/>
            <a:ext cx="8229600" cy="990600"/>
          </a:xfrm>
        </p:spPr>
        <p:txBody>
          <a:bodyPr>
            <a:normAutofit/>
          </a:bodyPr>
          <a:lstStyle/>
          <a:p>
            <a:r>
              <a:rPr lang="en-US" sz="3800" dirty="0" smtClean="0">
                <a:solidFill>
                  <a:srgbClr val="06436B"/>
                </a:solidFill>
              </a:rPr>
              <a:t>Rules of the “Beer Game”</a:t>
            </a:r>
            <a:endParaRPr lang="en-US" sz="3800" dirty="0">
              <a:solidFill>
                <a:srgbClr val="06436B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0704"/>
            <a:ext cx="8229600" cy="4876800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dirty="0" smtClean="0">
                <a:latin typeface="Calibri" panose="020F0502020204030204" pitchFamily="34" charset="0"/>
              </a:rPr>
              <a:t>Must have at least 10 drinks</a:t>
            </a:r>
          </a:p>
          <a:p>
            <a:pPr>
              <a:lnSpc>
                <a:spcPct val="150000"/>
              </a:lnSpc>
            </a:pPr>
            <a:r>
              <a:rPr lang="en-US" dirty="0" smtClean="0">
                <a:latin typeface="Calibri" panose="020F0502020204030204" pitchFamily="34" charset="0"/>
              </a:rPr>
              <a:t>No more than 2 drinks per half hour</a:t>
            </a:r>
          </a:p>
          <a:p>
            <a:pPr>
              <a:lnSpc>
                <a:spcPct val="150000"/>
              </a:lnSpc>
            </a:pPr>
            <a:r>
              <a:rPr lang="en-US" dirty="0" smtClean="0">
                <a:latin typeface="Calibri" panose="020F0502020204030204" pitchFamily="34" charset="0"/>
              </a:rPr>
              <a:t>No more than 3 drinks at a single bar</a:t>
            </a:r>
          </a:p>
          <a:p>
            <a:pPr>
              <a:lnSpc>
                <a:spcPct val="150000"/>
              </a:lnSpc>
            </a:pPr>
            <a:r>
              <a:rPr lang="en-US" dirty="0" smtClean="0">
                <a:latin typeface="Calibri" panose="020F0502020204030204" pitchFamily="34" charset="0"/>
              </a:rPr>
              <a:t>Must use taxis between bars</a:t>
            </a:r>
          </a:p>
          <a:p>
            <a:pPr>
              <a:lnSpc>
                <a:spcPct val="150000"/>
              </a:lnSpc>
            </a:pPr>
            <a:r>
              <a:rPr lang="en-US" dirty="0" smtClean="0">
                <a:latin typeface="Calibri" panose="020F0502020204030204" pitchFamily="34" charset="0"/>
              </a:rPr>
              <a:t>Must eat French fries and hear live music</a:t>
            </a:r>
          </a:p>
          <a:p>
            <a:pPr>
              <a:lnSpc>
                <a:spcPct val="150000"/>
              </a:lnSpc>
            </a:pPr>
            <a:r>
              <a:rPr lang="en-US" dirty="0" smtClean="0">
                <a:latin typeface="Calibri" panose="020F0502020204030204" pitchFamily="34" charset="0"/>
              </a:rPr>
              <a:t>Must complete bar crawl in 3 hours starting at 6:30pm</a:t>
            </a:r>
          </a:p>
          <a:p>
            <a:pPr>
              <a:lnSpc>
                <a:spcPct val="150000"/>
              </a:lnSpc>
            </a:pPr>
            <a:r>
              <a:rPr lang="en-US" dirty="0" smtClean="0">
                <a:latin typeface="Calibri" panose="020F0502020204030204" pitchFamily="34" charset="0"/>
              </a:rPr>
              <a:t>End at Stern</a:t>
            </a:r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4" name="Oval 3"/>
          <p:cNvSpPr/>
          <p:nvPr/>
        </p:nvSpPr>
        <p:spPr>
          <a:xfrm>
            <a:off x="304800" y="1450136"/>
            <a:ext cx="365760" cy="366711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atin typeface="Gill Sans MT" panose="020B0502020104020203" pitchFamily="34" charset="0"/>
              </a:rPr>
              <a:t>1</a:t>
            </a:r>
            <a:endParaRPr lang="en-US" b="1" dirty="0">
              <a:latin typeface="Gill Sans MT" panose="020B0502020104020203" pitchFamily="34" charset="0"/>
            </a:endParaRPr>
          </a:p>
        </p:txBody>
      </p:sp>
      <p:sp>
        <p:nvSpPr>
          <p:cNvPr id="8" name="Oval 7"/>
          <p:cNvSpPr/>
          <p:nvPr/>
        </p:nvSpPr>
        <p:spPr>
          <a:xfrm>
            <a:off x="304800" y="2070847"/>
            <a:ext cx="365760" cy="366711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atin typeface="Gill Sans MT" panose="020B0502020104020203" pitchFamily="34" charset="0"/>
              </a:rPr>
              <a:t>2</a:t>
            </a:r>
            <a:endParaRPr lang="en-US" b="1" dirty="0">
              <a:latin typeface="Gill Sans MT" panose="020B0502020104020203" pitchFamily="34" charset="0"/>
            </a:endParaRPr>
          </a:p>
        </p:txBody>
      </p:sp>
      <p:sp>
        <p:nvSpPr>
          <p:cNvPr id="9" name="Oval 8"/>
          <p:cNvSpPr/>
          <p:nvPr/>
        </p:nvSpPr>
        <p:spPr>
          <a:xfrm>
            <a:off x="304800" y="2698364"/>
            <a:ext cx="365760" cy="366711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atin typeface="Gill Sans MT" panose="020B0502020104020203" pitchFamily="34" charset="0"/>
              </a:rPr>
              <a:t>3</a:t>
            </a:r>
            <a:endParaRPr lang="en-US" b="1" dirty="0">
              <a:latin typeface="Gill Sans MT" panose="020B0502020104020203" pitchFamily="34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304800" y="3315222"/>
            <a:ext cx="365760" cy="366711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atin typeface="Gill Sans MT" panose="020B0502020104020203" pitchFamily="34" charset="0"/>
              </a:rPr>
              <a:t>4</a:t>
            </a:r>
            <a:endParaRPr lang="en-US" b="1" dirty="0">
              <a:latin typeface="Gill Sans MT" panose="020B0502020104020203" pitchFamily="34" charset="0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304800" y="3961108"/>
            <a:ext cx="365760" cy="366711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atin typeface="Gill Sans MT" panose="020B0502020104020203" pitchFamily="34" charset="0"/>
              </a:rPr>
              <a:t>5</a:t>
            </a:r>
            <a:endParaRPr lang="en-US" b="1" dirty="0">
              <a:latin typeface="Gill Sans MT" panose="020B0502020104020203" pitchFamily="34" charset="0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304800" y="4527536"/>
            <a:ext cx="365760" cy="366711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Gill Sans MT" panose="020B0502020104020203" pitchFamily="34" charset="0"/>
              </a:rPr>
              <a:t>6</a:t>
            </a:r>
          </a:p>
        </p:txBody>
      </p:sp>
      <p:sp>
        <p:nvSpPr>
          <p:cNvPr id="13" name="Oval 12"/>
          <p:cNvSpPr/>
          <p:nvPr/>
        </p:nvSpPr>
        <p:spPr>
          <a:xfrm>
            <a:off x="304800" y="5158248"/>
            <a:ext cx="365760" cy="366711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atin typeface="Gill Sans MT" panose="020B0502020104020203" pitchFamily="34" charset="0"/>
              </a:rPr>
              <a:t>7</a:t>
            </a:r>
            <a:endParaRPr lang="en-US" b="1" dirty="0">
              <a:latin typeface="Gill Sans MT" panose="020B05020201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67964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199" y="374702"/>
            <a:ext cx="8513379" cy="990600"/>
          </a:xfrm>
        </p:spPr>
        <p:txBody>
          <a:bodyPr>
            <a:noAutofit/>
          </a:bodyPr>
          <a:lstStyle/>
          <a:p>
            <a:r>
              <a:rPr lang="en-US" sz="3200" dirty="0" smtClean="0">
                <a:solidFill>
                  <a:srgbClr val="06436B"/>
                </a:solidFill>
              </a:rPr>
              <a:t>The Perfect Cocktail…and Poorly Mixed Drinks</a:t>
            </a:r>
            <a:endParaRPr lang="en-US" sz="3200" dirty="0">
              <a:solidFill>
                <a:srgbClr val="06436B"/>
              </a:solidFill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0510393"/>
              </p:ext>
            </p:extLst>
          </p:nvPr>
        </p:nvGraphicFramePr>
        <p:xfrm>
          <a:off x="732972" y="3590364"/>
          <a:ext cx="7678056" cy="31136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39028"/>
                <a:gridCol w="3839028"/>
              </a:tblGrid>
              <a:tr h="338714"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alibri" panose="020F0502020204030204" pitchFamily="34" charset="0"/>
                        </a:rPr>
                        <a:t>Model</a:t>
                      </a:r>
                      <a:r>
                        <a:rPr lang="en-US" baseline="0" dirty="0" smtClean="0">
                          <a:latin typeface="Calibri" panose="020F0502020204030204" pitchFamily="34" charset="0"/>
                        </a:rPr>
                        <a:t> Type</a:t>
                      </a:r>
                      <a:endParaRPr lang="en-US" dirty="0"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Calibri" panose="020F0502020204030204" pitchFamily="34" charset="0"/>
                        </a:rPr>
                        <a:t>Problem</a:t>
                      </a:r>
                      <a:endParaRPr lang="en-US" dirty="0"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chemeClr val="tx2"/>
                    </a:solidFill>
                  </a:tcPr>
                </a:tc>
              </a:tr>
              <a:tr h="1100819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latin typeface="Calibri" panose="020F0502020204030204" pitchFamily="34" charset="0"/>
                        </a:rPr>
                        <a:t>Traveling Salesman</a:t>
                      </a:r>
                    </a:p>
                    <a:p>
                      <a:endParaRPr lang="en-US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lvl="2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 smtClean="0">
                          <a:latin typeface="Calibri" panose="020F0502020204030204" pitchFamily="34" charset="0"/>
                        </a:rPr>
                        <a:t>Decision</a:t>
                      </a:r>
                      <a:r>
                        <a:rPr lang="en-US" baseline="0" dirty="0" smtClean="0">
                          <a:latin typeface="Calibri" panose="020F0502020204030204" pitchFamily="34" charset="0"/>
                        </a:rPr>
                        <a:t> variable limitation</a:t>
                      </a:r>
                    </a:p>
                    <a:p>
                      <a:pPr marL="285750" lvl="2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baseline="0" dirty="0" smtClean="0">
                          <a:latin typeface="Calibri" panose="020F0502020204030204" pitchFamily="34" charset="0"/>
                        </a:rPr>
                        <a:t>Difficult to model true costs</a:t>
                      </a:r>
                    </a:p>
                    <a:p>
                      <a:pPr marL="285750" lvl="2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baseline="0" dirty="0" smtClean="0">
                          <a:latin typeface="Calibri" panose="020F0502020204030204" pitchFamily="34" charset="0"/>
                        </a:rPr>
                        <a:t>Difficult to add constraints</a:t>
                      </a:r>
                    </a:p>
                    <a:p>
                      <a:pPr marL="285750" lvl="2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baseline="0" dirty="0" smtClean="0">
                          <a:latin typeface="Calibri" panose="020F0502020204030204" pitchFamily="34" charset="0"/>
                        </a:rPr>
                        <a:t>Difficult to model time</a:t>
                      </a:r>
                      <a:endParaRPr lang="en-US" dirty="0" smtClean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</a:tr>
              <a:tr h="752143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latin typeface="Calibri" panose="020F0502020204030204" pitchFamily="34" charset="0"/>
                        </a:rPr>
                        <a:t>Crystal Ball Simulation</a:t>
                      </a:r>
                    </a:p>
                    <a:p>
                      <a:endParaRPr lang="en-US" dirty="0"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2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dirty="0" smtClean="0">
                          <a:latin typeface="Calibri" panose="020F0502020204030204" pitchFamily="34" charset="0"/>
                        </a:rPr>
                        <a:t>Not an optimization model</a:t>
                      </a:r>
                    </a:p>
                    <a:p>
                      <a:pPr marL="285750" marR="0" lvl="2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dirty="0" smtClean="0">
                          <a:latin typeface="Calibri" panose="020F0502020204030204" pitchFamily="34" charset="0"/>
                        </a:rPr>
                        <a:t>Difficult to add constraints</a:t>
                      </a:r>
                    </a:p>
                  </a:txBody>
                  <a:tcPr/>
                </a:tc>
              </a:tr>
              <a:tr h="807018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latin typeface="Calibri" panose="020F0502020204030204" pitchFamily="34" charset="0"/>
                        </a:rPr>
                        <a:t>Evolutionary Solver with Penalties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2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dirty="0" smtClean="0">
                          <a:latin typeface="Calibri" panose="020F0502020204030204" pitchFamily="34" charset="0"/>
                        </a:rPr>
                        <a:t>Doesn’t model true dollar cost</a:t>
                      </a:r>
                    </a:p>
                    <a:p>
                      <a:pPr marL="285750" marR="0" lvl="2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dirty="0" smtClean="0">
                          <a:latin typeface="Calibri" panose="020F0502020204030204" pitchFamily="34" charset="0"/>
                        </a:rPr>
                        <a:t>Doesn’t enforce constraints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Rectangle 8"/>
          <p:cNvSpPr/>
          <p:nvPr/>
        </p:nvSpPr>
        <p:spPr>
          <a:xfrm>
            <a:off x="733425" y="3125875"/>
            <a:ext cx="331276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latin typeface="Calibri" panose="020F0502020204030204" pitchFamily="34" charset="0"/>
              </a:rPr>
              <a:t>Sub-Optimal Alternatives</a:t>
            </a:r>
            <a:endParaRPr lang="en-US" sz="2400" dirty="0">
              <a:latin typeface="Calibri" panose="020F0502020204030204" pitchFamily="34" charset="0"/>
            </a:endParaRP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844815" y="1875489"/>
            <a:ext cx="7566213" cy="1091008"/>
          </a:xfrm>
          <a:prstGeom prst="rect">
            <a:avLst/>
          </a:prstGeom>
        </p:spPr>
        <p:txBody>
          <a:bodyPr vert="horz" lIns="91440" tIns="45720" rIns="91440" bIns="45720" numCol="2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Gill Sans MT" panose="020B0502020104020203" pitchFamily="34" charset="0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Gill Sans MT" panose="020B0502020104020203" pitchFamily="34" charset="0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Gill Sans MT" panose="020B0502020104020203" pitchFamily="34" charset="0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Gill Sans MT" panose="020B0502020104020203" pitchFamily="34" charset="0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Gill Sans MT" panose="020B0502020104020203" pitchFamily="34" charset="0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2563" lvl="1" indent="-182563"/>
            <a:r>
              <a:rPr lang="en-US" dirty="0" smtClean="0">
                <a:latin typeface="Calibri" panose="020F0502020204030204" pitchFamily="34" charset="0"/>
              </a:rPr>
              <a:t>Can handle nonlinearity</a:t>
            </a:r>
          </a:p>
          <a:p>
            <a:pPr marL="182563" lvl="1" indent="-182563"/>
            <a:r>
              <a:rPr lang="en-US" dirty="0" smtClean="0">
                <a:latin typeface="Calibri" panose="020F0502020204030204" pitchFamily="34" charset="0"/>
              </a:rPr>
              <a:t>Can model time / happy hours / staying </a:t>
            </a:r>
            <a:r>
              <a:rPr lang="en-US" dirty="0" smtClean="0">
                <a:latin typeface="Calibri" panose="020F0502020204030204" pitchFamily="34" charset="0"/>
              </a:rPr>
              <a:t>still</a:t>
            </a:r>
            <a:endParaRPr lang="en-US" dirty="0" smtClean="0">
              <a:latin typeface="Calibri" panose="020F0502020204030204" pitchFamily="34" charset="0"/>
            </a:endParaRPr>
          </a:p>
          <a:p>
            <a:pPr marL="182563" lvl="1" indent="-182563"/>
            <a:r>
              <a:rPr lang="en-US" dirty="0">
                <a:latin typeface="Calibri" panose="020F0502020204030204" pitchFamily="34" charset="0"/>
              </a:rPr>
              <a:t>Highly customizable</a:t>
            </a:r>
          </a:p>
          <a:p>
            <a:pPr marL="182563" lvl="1" indent="-182563"/>
            <a:r>
              <a:rPr lang="en-US" dirty="0" smtClean="0">
                <a:latin typeface="Calibri" panose="020F0502020204030204" pitchFamily="34" charset="0"/>
              </a:rPr>
              <a:t>Can </a:t>
            </a:r>
            <a:r>
              <a:rPr lang="en-US" dirty="0">
                <a:latin typeface="Calibri" panose="020F0502020204030204" pitchFamily="34" charset="0"/>
              </a:rPr>
              <a:t>avoid creating artificial penalties</a:t>
            </a:r>
          </a:p>
          <a:p>
            <a:pPr marL="274320" lvl="1" indent="0">
              <a:buNone/>
            </a:pPr>
            <a:endParaRPr lang="en-US" dirty="0" smtClean="0">
              <a:latin typeface="Calibri" panose="020F050202020403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733425" y="1469652"/>
            <a:ext cx="259192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latin typeface="Calibri" panose="020F0502020204030204" pitchFamily="34" charset="0"/>
              </a:rPr>
              <a:t>Evolutionary Solver</a:t>
            </a:r>
          </a:p>
        </p:txBody>
      </p:sp>
    </p:spTree>
    <p:extLst>
      <p:ext uri="{BB962C8B-B14F-4D97-AF65-F5344CB8AC3E}">
        <p14:creationId xmlns:p14="http://schemas.microsoft.com/office/powerpoint/2010/main" val="21372550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73746"/>
            <a:ext cx="8229600" cy="990600"/>
          </a:xfrm>
        </p:spPr>
        <p:txBody>
          <a:bodyPr>
            <a:normAutofit/>
          </a:bodyPr>
          <a:lstStyle/>
          <a:p>
            <a:r>
              <a:rPr lang="en-US" sz="3800" dirty="0" smtClean="0">
                <a:solidFill>
                  <a:srgbClr val="06436B"/>
                </a:solidFill>
              </a:rPr>
              <a:t>Alicia’s Bar Bucket List</a:t>
            </a:r>
            <a:endParaRPr lang="en-US" sz="3800" dirty="0">
              <a:solidFill>
                <a:srgbClr val="06436B"/>
              </a:solidFill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312057" y="5588001"/>
            <a:ext cx="8519886" cy="914399"/>
          </a:xfrm>
          <a:prstGeom prst="roundRect">
            <a:avLst/>
          </a:prstGeom>
          <a:solidFill>
            <a:srgbClr val="B5B5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latin typeface="Calibri" panose="020F0502020204030204" pitchFamily="34" charset="0"/>
              </a:rPr>
              <a:t>Alicia has 15 bars from the LES to Murray </a:t>
            </a:r>
            <a:r>
              <a:rPr lang="en-US" sz="2000" b="1" dirty="0" smtClean="0">
                <a:latin typeface="Calibri" panose="020F0502020204030204" pitchFamily="34" charset="0"/>
              </a:rPr>
              <a:t>Hill. She </a:t>
            </a:r>
            <a:r>
              <a:rPr lang="en-US" sz="2000" b="1" dirty="0">
                <a:latin typeface="Calibri" panose="020F0502020204030204" pitchFamily="34" charset="0"/>
              </a:rPr>
              <a:t>wants to check out as many as possible before leaving New York for the summer. 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438" y="1449388"/>
            <a:ext cx="8761153" cy="3808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268019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9100" y="374376"/>
            <a:ext cx="8420100" cy="990600"/>
          </a:xfrm>
        </p:spPr>
        <p:txBody>
          <a:bodyPr>
            <a:normAutofit/>
          </a:bodyPr>
          <a:lstStyle/>
          <a:p>
            <a:r>
              <a:rPr lang="en-US" sz="3600" dirty="0" smtClean="0">
                <a:solidFill>
                  <a:srgbClr val="06436B"/>
                </a:solidFill>
              </a:rPr>
              <a:t>Why Stumble When You Can Take a Taxi?</a:t>
            </a:r>
            <a:endParaRPr lang="en-US" sz="3600" dirty="0">
              <a:solidFill>
                <a:srgbClr val="06436B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0692" y="1301333"/>
            <a:ext cx="3758184" cy="400110"/>
          </a:xfrm>
          <a:prstGeom prst="rect">
            <a:avLst/>
          </a:prstGeom>
          <a:solidFill>
            <a:schemeClr val="bg2">
              <a:lumMod val="2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>
              <a:defRPr sz="2000">
                <a:latin typeface="Calibri" panose="020F050202020403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sz="1800" b="1" dirty="0">
                <a:solidFill>
                  <a:schemeClr val="bg1"/>
                </a:solidFill>
              </a:rPr>
              <a:t>Distance </a:t>
            </a:r>
            <a:r>
              <a:rPr lang="en-US" sz="1800" b="1" dirty="0" smtClean="0">
                <a:solidFill>
                  <a:schemeClr val="bg1"/>
                </a:solidFill>
              </a:rPr>
              <a:t>Conversion</a:t>
            </a:r>
            <a:endParaRPr lang="en-US" sz="1800" b="1" dirty="0">
              <a:solidFill>
                <a:schemeClr val="bg1"/>
              </a:solidFill>
            </a:endParaRPr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402" y="2758233"/>
            <a:ext cx="8501196" cy="3694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4866509" y="1701443"/>
            <a:ext cx="3758184" cy="840051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4625" indent="-174625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</a:rPr>
              <a:t>Base Fare: $</a:t>
            </a:r>
            <a:r>
              <a:rPr lang="en-US" dirty="0" smtClean="0">
                <a:solidFill>
                  <a:schemeClr val="tx1"/>
                </a:solidFill>
                <a:latin typeface="Calibri" panose="020F0502020204030204" pitchFamily="34" charset="0"/>
              </a:rPr>
              <a:t>3.00</a:t>
            </a:r>
          </a:p>
          <a:p>
            <a:pPr marL="174625" indent="-174625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  <a:latin typeface="Calibri" panose="020F0502020204030204" pitchFamily="34" charset="0"/>
              </a:rPr>
              <a:t>Cost 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</a:rPr>
              <a:t>Per Mile: $</a:t>
            </a:r>
            <a:r>
              <a:rPr lang="en-US" dirty="0" smtClean="0">
                <a:solidFill>
                  <a:schemeClr val="tx1"/>
                </a:solidFill>
                <a:latin typeface="Calibri" panose="020F0502020204030204" pitchFamily="34" charset="0"/>
              </a:rPr>
              <a:t>2.50</a:t>
            </a:r>
          </a:p>
          <a:p>
            <a:pPr marL="174625" indent="-174625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  <a:latin typeface="Calibri" panose="020F0502020204030204" pitchFamily="34" charset="0"/>
              </a:rPr>
              <a:t>Tip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</a:rPr>
              <a:t>: 25% </a:t>
            </a:r>
          </a:p>
        </p:txBody>
      </p:sp>
      <p:sp>
        <p:nvSpPr>
          <p:cNvPr id="7" name="Rectangle 6"/>
          <p:cNvSpPr/>
          <p:nvPr/>
        </p:nvSpPr>
        <p:spPr>
          <a:xfrm>
            <a:off x="460692" y="1701443"/>
            <a:ext cx="3761685" cy="830487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4625" indent="-174625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</a:rPr>
              <a:t>Degrees Latitude to Miles: </a:t>
            </a:r>
            <a:r>
              <a:rPr lang="en-US" dirty="0" smtClean="0">
                <a:solidFill>
                  <a:schemeClr val="tx1"/>
                </a:solidFill>
                <a:latin typeface="Calibri" panose="020F0502020204030204" pitchFamily="34" charset="0"/>
              </a:rPr>
              <a:t>69</a:t>
            </a:r>
          </a:p>
          <a:p>
            <a:pPr marL="174625" indent="-174625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  <a:latin typeface="Calibri" panose="020F0502020204030204" pitchFamily="34" charset="0"/>
              </a:rPr>
              <a:t>Degrees 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</a:rPr>
              <a:t>Longitude to Miles: 53</a:t>
            </a:r>
            <a:endParaRPr lang="en-US" b="1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863008" y="1312774"/>
            <a:ext cx="3761685" cy="400110"/>
          </a:xfrm>
          <a:prstGeom prst="rect">
            <a:avLst/>
          </a:prstGeom>
          <a:solidFill>
            <a:schemeClr val="bg2">
              <a:lumMod val="2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Calibri" panose="020F0502020204030204" pitchFamily="34" charset="0"/>
              </a:rPr>
              <a:t>Taxi </a:t>
            </a:r>
            <a:r>
              <a:rPr lang="en-US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Costs</a:t>
            </a:r>
            <a:endParaRPr lang="en-US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65781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73746"/>
            <a:ext cx="8229600" cy="990600"/>
          </a:xfrm>
        </p:spPr>
        <p:txBody>
          <a:bodyPr>
            <a:normAutofit/>
          </a:bodyPr>
          <a:lstStyle/>
          <a:p>
            <a:r>
              <a:rPr lang="en-US" sz="3800" dirty="0" smtClean="0">
                <a:solidFill>
                  <a:srgbClr val="06436B"/>
                </a:solidFill>
              </a:rPr>
              <a:t>The Recipe</a:t>
            </a:r>
            <a:endParaRPr lang="en-US" sz="3800" dirty="0">
              <a:solidFill>
                <a:srgbClr val="06436B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18" y="1364346"/>
            <a:ext cx="5295354" cy="53044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7566" y="1364346"/>
            <a:ext cx="3403903" cy="1072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Content Placeholder 2"/>
          <p:cNvSpPr txBox="1">
            <a:spLocks/>
          </p:cNvSpPr>
          <p:nvPr/>
        </p:nvSpPr>
        <p:spPr>
          <a:xfrm>
            <a:off x="5635038" y="3065929"/>
            <a:ext cx="3213128" cy="30510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Gill Sans MT" panose="020B0502020104020203" pitchFamily="34" charset="0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Gill Sans MT" panose="020B0502020104020203" pitchFamily="34" charset="0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Gill Sans MT" panose="020B0502020104020203" pitchFamily="34" charset="0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Gill Sans MT" panose="020B0502020104020203" pitchFamily="34" charset="0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Gill Sans MT" panose="020B0502020104020203" pitchFamily="34" charset="0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 smtClean="0">
                <a:latin typeface="Calibri" panose="020F0502020204030204" pitchFamily="34" charset="0"/>
              </a:rPr>
              <a:t>The Secret Sauce</a:t>
            </a:r>
          </a:p>
          <a:p>
            <a:pPr marL="282575" lvl="1" indent="-182563"/>
            <a:r>
              <a:rPr lang="en-US" dirty="0" smtClean="0">
                <a:latin typeface="Calibri" panose="020F0502020204030204" pitchFamily="34" charset="0"/>
              </a:rPr>
              <a:t>Overcome initialization bias</a:t>
            </a:r>
          </a:p>
          <a:p>
            <a:pPr marL="282575" lvl="1" indent="-182563"/>
            <a:r>
              <a:rPr lang="en-US" dirty="0" smtClean="0">
                <a:latin typeface="Calibri" panose="020F0502020204030204" pitchFamily="34" charset="0"/>
              </a:rPr>
              <a:t>Random starting path</a:t>
            </a:r>
          </a:p>
          <a:p>
            <a:pPr marL="282575" lvl="1" indent="-182563"/>
            <a:r>
              <a:rPr lang="en-US" dirty="0" smtClean="0">
                <a:latin typeface="Calibri" panose="020F0502020204030204" pitchFamily="34" charset="0"/>
              </a:rPr>
              <a:t>Runs evolutionary solver in loops and tracks best solution</a:t>
            </a:r>
          </a:p>
          <a:p>
            <a:pPr lvl="1"/>
            <a:endParaRPr lang="en-US" dirty="0" smtClean="0">
              <a:latin typeface="Calibri" panose="020F0502020204030204" pitchFamily="34" charset="0"/>
            </a:endParaRPr>
          </a:p>
          <a:p>
            <a:pPr marL="0" indent="0">
              <a:buFont typeface="Arial" pitchFamily="34" charset="0"/>
              <a:buNone/>
            </a:pPr>
            <a:endParaRPr lang="en-US" dirty="0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17728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800" dirty="0" smtClean="0">
                <a:solidFill>
                  <a:srgbClr val="06436B"/>
                </a:solidFill>
              </a:rPr>
              <a:t>The Mixology</a:t>
            </a:r>
            <a:endParaRPr lang="en-US" sz="3800" dirty="0">
              <a:solidFill>
                <a:srgbClr val="06436B"/>
              </a:solidFill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1259" y="1858204"/>
            <a:ext cx="3777175" cy="3951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806825" y="3030481"/>
            <a:ext cx="2756647" cy="369332"/>
          </a:xfrm>
          <a:prstGeom prst="rect">
            <a:avLst/>
          </a:prstGeom>
          <a:solidFill>
            <a:srgbClr val="B5B59B"/>
          </a:solidFill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Choose Your Poison…</a:t>
            </a:r>
            <a:endParaRPr lang="en-US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99888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larity">
  <a:themeElements>
    <a:clrScheme name="Custom 3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008040"/>
      </a:accent1>
      <a:accent2>
        <a:srgbClr val="80FF00"/>
      </a:accent2>
      <a:accent3>
        <a:srgbClr val="5BD078"/>
      </a:accent3>
      <a:accent4>
        <a:srgbClr val="A5D028"/>
      </a:accent4>
      <a:accent5>
        <a:srgbClr val="F5C040"/>
      </a:accent5>
      <a:accent6>
        <a:srgbClr val="80FF00"/>
      </a:accent6>
      <a:hlink>
        <a:srgbClr val="0080FF"/>
      </a:hlink>
      <a:folHlink>
        <a:srgbClr val="5EAEFF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6217</TotalTime>
  <Words>732</Words>
  <Application>Microsoft Macintosh PowerPoint</Application>
  <PresentationFormat>On-screen Show (4:3)</PresentationFormat>
  <Paragraphs>229</Paragraphs>
  <Slides>14</Slides>
  <Notes>14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Clarity</vt:lpstr>
      <vt:lpstr>=DRUNKPRODUCT()</vt:lpstr>
      <vt:lpstr>Alicia’s Search for the Efficient Frontier</vt:lpstr>
      <vt:lpstr>The Goal</vt:lpstr>
      <vt:lpstr>Rules of the “Beer Game”</vt:lpstr>
      <vt:lpstr>The Perfect Cocktail…and Poorly Mixed Drinks</vt:lpstr>
      <vt:lpstr>Alicia’s Bar Bucket List</vt:lpstr>
      <vt:lpstr>Why Stumble When You Can Take a Taxi?</vt:lpstr>
      <vt:lpstr>The Recipe</vt:lpstr>
      <vt:lpstr>The Mixology</vt:lpstr>
      <vt:lpstr>More Drinks, Less Money</vt:lpstr>
      <vt:lpstr>Alicia’s Adventure</vt:lpstr>
      <vt:lpstr>Solver Error: Unbounded</vt:lpstr>
      <vt:lpstr>Mo’ Drinks, Mo’ Problems</vt:lpstr>
      <vt:lpstr>Jurunk Nation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Drinking</dc:title>
  <dc:creator>Jara Small</dc:creator>
  <cp:lastModifiedBy>Jara Small</cp:lastModifiedBy>
  <cp:revision>102</cp:revision>
  <dcterms:created xsi:type="dcterms:W3CDTF">2014-04-14T17:43:31Z</dcterms:created>
  <dcterms:modified xsi:type="dcterms:W3CDTF">2014-05-12T19:32:52Z</dcterms:modified>
</cp:coreProperties>
</file>