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handoutMasterIdLst>
    <p:handoutMasterId r:id="rId58"/>
  </p:handoutMasterIdLst>
  <p:sldIdLst>
    <p:sldId id="261" r:id="rId2"/>
    <p:sldId id="321" r:id="rId3"/>
    <p:sldId id="262" r:id="rId4"/>
    <p:sldId id="263" r:id="rId5"/>
    <p:sldId id="264" r:id="rId6"/>
    <p:sldId id="265" r:id="rId7"/>
    <p:sldId id="266" r:id="rId8"/>
    <p:sldId id="323" r:id="rId9"/>
    <p:sldId id="325" r:id="rId10"/>
    <p:sldId id="326" r:id="rId11"/>
    <p:sldId id="267" r:id="rId12"/>
    <p:sldId id="268" r:id="rId13"/>
    <p:sldId id="269" r:id="rId14"/>
    <p:sldId id="280" r:id="rId15"/>
    <p:sldId id="281" r:id="rId16"/>
    <p:sldId id="282" r:id="rId17"/>
    <p:sldId id="283" r:id="rId18"/>
    <p:sldId id="316" r:id="rId19"/>
    <p:sldId id="317" r:id="rId20"/>
    <p:sldId id="297" r:id="rId21"/>
    <p:sldId id="298" r:id="rId22"/>
    <p:sldId id="299" r:id="rId23"/>
    <p:sldId id="300" r:id="rId24"/>
    <p:sldId id="327" r:id="rId25"/>
    <p:sldId id="301" r:id="rId26"/>
    <p:sldId id="302" r:id="rId27"/>
    <p:sldId id="303" r:id="rId28"/>
    <p:sldId id="304" r:id="rId29"/>
    <p:sldId id="305" r:id="rId30"/>
    <p:sldId id="306" r:id="rId31"/>
    <p:sldId id="311" r:id="rId32"/>
    <p:sldId id="307" r:id="rId33"/>
    <p:sldId id="328" r:id="rId34"/>
    <p:sldId id="310" r:id="rId35"/>
    <p:sldId id="320" r:id="rId36"/>
    <p:sldId id="322" r:id="rId37"/>
    <p:sldId id="309" r:id="rId38"/>
    <p:sldId id="284" r:id="rId39"/>
    <p:sldId id="285" r:id="rId40"/>
    <p:sldId id="286" r:id="rId41"/>
    <p:sldId id="287" r:id="rId42"/>
    <p:sldId id="288" r:id="rId43"/>
    <p:sldId id="289" r:id="rId44"/>
    <p:sldId id="290" r:id="rId45"/>
    <p:sldId id="318" r:id="rId46"/>
    <p:sldId id="319" r:id="rId47"/>
    <p:sldId id="292" r:id="rId48"/>
    <p:sldId id="293" r:id="rId49"/>
    <p:sldId id="294" r:id="rId50"/>
    <p:sldId id="295" r:id="rId51"/>
    <p:sldId id="296" r:id="rId52"/>
    <p:sldId id="329" r:id="rId53"/>
    <p:sldId id="312" r:id="rId54"/>
    <p:sldId id="314" r:id="rId55"/>
    <p:sldId id="315" r:id="rId56"/>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frameSlides="1"/>
  <p:clrMru>
    <a:srgbClr val="00B0F0"/>
    <a:srgbClr val="2E6EBC"/>
    <a:srgbClr val="4A88D2"/>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5080" autoAdjust="0"/>
  </p:normalViewPr>
  <p:slideViewPr>
    <p:cSldViewPr>
      <p:cViewPr varScale="1">
        <p:scale>
          <a:sx n="111" d="100"/>
          <a:sy n="111" d="100"/>
        </p:scale>
        <p:origin x="53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3126"/>
    </p:cViewPr>
  </p:sorterViewPr>
  <p:notesViewPr>
    <p:cSldViewPr>
      <p:cViewPr varScale="1">
        <p:scale>
          <a:sx n="91" d="100"/>
          <a:sy n="91" d="100"/>
        </p:scale>
        <p:origin x="3754" y="79"/>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E501CA39-FA1D-4E04-8AB1-491B866712C3}" type="slidenum">
              <a:rPr lang="en-US" smtClean="0"/>
              <a:pPr/>
              <a:t>‹#›</a:t>
            </a:fld>
            <a:endParaRPr lang="en-US"/>
          </a:p>
        </p:txBody>
      </p:sp>
      <p:sp>
        <p:nvSpPr>
          <p:cNvPr id="6" name="Date Placeholder 5"/>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B91139D9-780A-463C-9549-50C1BBA66EF8}" type="datetimeFigureOut">
              <a:rPr lang="en-US" smtClean="0"/>
              <a:t>10/3/2022</a:t>
            </a:fld>
            <a:endParaRPr lang="en-US"/>
          </a:p>
        </p:txBody>
      </p:sp>
    </p:spTree>
    <p:extLst>
      <p:ext uri="{BB962C8B-B14F-4D97-AF65-F5344CB8AC3E}">
        <p14:creationId xmlns:p14="http://schemas.microsoft.com/office/powerpoint/2010/main" val="361978272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316" max="2244" units="cm"/>
          <inkml:channel name="Y" type="integer" max="2520" units="cm"/>
          <inkml:channel name="T" type="integer" max="2.14748E9" units="dev"/>
        </inkml:traceFormat>
        <inkml:channelProperties>
          <inkml:channelProperty channel="X" name="resolution" value="49.13628" units="1/cm"/>
          <inkml:channelProperty channel="Y" name="resolution" value="86.00683" units="1/cm"/>
          <inkml:channelProperty channel="T" name="resolution" value="1" units="1/dev"/>
        </inkml:channelProperties>
      </inkml:inkSource>
      <inkml:timestamp xml:id="ts0" timeString="2020-10-20T18:43:54.022"/>
    </inkml:context>
    <inkml:brush xml:id="br0">
      <inkml:brushProperty name="width" value="0.05292" units="cm"/>
      <inkml:brushProperty name="height" value="0.05292" units="cm"/>
      <inkml:brushProperty name="color" value="#C00000"/>
    </inkml:brush>
  </inkml:definitions>
  <inkml:trace contextRef="#ctx0" brushRef="#br0">19544 2240 0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97964C3F-4887-48C2-A194-A597530F221B}" type="datetimeFigureOut">
              <a:rPr lang="en-US" smtClean="0"/>
              <a:pPr/>
              <a:t>10/3/2022</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CB6E67E3-E5AB-4FCF-B565-EFD6D14C7437}" type="slidenum">
              <a:rPr lang="en-US" smtClean="0"/>
              <a:pPr/>
              <a:t>‹#›</a:t>
            </a:fld>
            <a:endParaRPr lang="en-US"/>
          </a:p>
        </p:txBody>
      </p:sp>
    </p:spTree>
    <p:extLst>
      <p:ext uri="{BB962C8B-B14F-4D97-AF65-F5344CB8AC3E}">
        <p14:creationId xmlns:p14="http://schemas.microsoft.com/office/powerpoint/2010/main" val="1116356751"/>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6E67E3-E5AB-4FCF-B565-EFD6D14C7437}" type="slidenum">
              <a:rPr lang="en-US" smtClean="0"/>
              <a:pPr/>
              <a:t>1</a:t>
            </a:fld>
            <a:endParaRPr lang="en-US"/>
          </a:p>
        </p:txBody>
      </p:sp>
    </p:spTree>
    <p:extLst>
      <p:ext uri="{BB962C8B-B14F-4D97-AF65-F5344CB8AC3E}">
        <p14:creationId xmlns:p14="http://schemas.microsoft.com/office/powerpoint/2010/main" val="3376865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07894"/>
            <a:ext cx="10363200" cy="715089"/>
          </a:xfrm>
          <a:effectLst>
            <a:innerShdw blurRad="114300">
              <a:schemeClr val="accent1"/>
            </a:innerShdw>
          </a:effectLst>
        </p:spPr>
        <p:txBody>
          <a:bodyPr>
            <a:spAutoFit/>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sz="1400"/>
            </a:lvl1pPr>
          </a:lstStyle>
          <a:p>
            <a:endParaRPr lang="en-US"/>
          </a:p>
        </p:txBody>
      </p:sp>
      <p:sp>
        <p:nvSpPr>
          <p:cNvPr id="8" name="Slide Number Placeholder 7"/>
          <p:cNvSpPr>
            <a:spLocks noGrp="1"/>
          </p:cNvSpPr>
          <p:nvPr>
            <p:ph type="sldNum" sz="quarter" idx="11"/>
          </p:nvPr>
        </p:nvSpPr>
        <p:spPr/>
        <p:txBody>
          <a:bodyPr/>
          <a:lstStyle/>
          <a:p>
            <a:fld id="{209BAFFF-E36A-4B57-9655-92B0909E7771}" type="slidenum">
              <a:rPr lang="en-US" smtClean="0"/>
              <a:pPr/>
              <a:t>‹#›</a:t>
            </a:fld>
            <a:endParaRPr lang="en-US"/>
          </a:p>
        </p:txBody>
      </p:sp>
      <p:sp>
        <p:nvSpPr>
          <p:cNvPr id="9" name="Footer Placeholder 8"/>
          <p:cNvSpPr>
            <a:spLocks noGrp="1"/>
          </p:cNvSpPr>
          <p:nvPr>
            <p:ph type="ftr" sz="quarter" idx="12"/>
          </p:nvPr>
        </p:nvSpPr>
        <p:spPr>
          <a:xfrm>
            <a:off x="2844800" y="6356351"/>
            <a:ext cx="8432800" cy="365125"/>
          </a:xfrm>
        </p:spPr>
        <p:txBody>
          <a:bodyPr/>
          <a:lstStyle>
            <a:lvl1pPr>
              <a:defRPr sz="1400"/>
            </a:lvl1pPr>
          </a:lstStyle>
          <a:p>
            <a:r>
              <a:rPr lang="en-US"/>
              <a:t>©2022 Joel Hasbrouck,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extLst>
      <p:ext uri="{BB962C8B-B14F-4D97-AF65-F5344CB8AC3E}">
        <p14:creationId xmlns:p14="http://schemas.microsoft.com/office/powerpoint/2010/main" val="4272901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ection 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098193"/>
            <a:ext cx="10972800" cy="1873607"/>
          </a:xfrm>
        </p:spPr>
        <p:txBody>
          <a:bodyPr/>
          <a:lstStyle/>
          <a:p>
            <a:r>
              <a:rPr lang="en-US"/>
              <a:t>Click to edit Master title style</a:t>
            </a:r>
            <a:endParaRPr lang="en-US" dirty="0"/>
          </a:p>
        </p:txBody>
      </p:sp>
      <p:sp>
        <p:nvSpPr>
          <p:cNvPr id="3" name="Content Placeholder 2"/>
          <p:cNvSpPr>
            <a:spLocks noGrp="1"/>
          </p:cNvSpPr>
          <p:nvPr>
            <p:ph idx="1"/>
          </p:nvPr>
        </p:nvSpPr>
        <p:spPr>
          <a:xfrm>
            <a:off x="1727200" y="3200401"/>
            <a:ext cx="8737600" cy="2925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1"/>
            <a:ext cx="10972800" cy="5668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©2022 Joel Hasbrouck, All rights reserved</a:t>
            </a:r>
          </a:p>
        </p:txBody>
      </p:sp>
      <p:sp>
        <p:nvSpPr>
          <p:cNvPr id="7" name="Slide Number Placeholder 6"/>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superheader">
    <p:spTree>
      <p:nvGrpSpPr>
        <p:cNvPr id="1" name=""/>
        <p:cNvGrpSpPr/>
        <p:nvPr/>
      </p:nvGrpSpPr>
      <p:grpSpPr>
        <a:xfrm>
          <a:off x="0" y="0"/>
          <a:ext cx="0" cy="0"/>
          <a:chOff x="0" y="0"/>
          <a:chExt cx="0" cy="0"/>
        </a:xfrm>
      </p:grpSpPr>
      <p:sp>
        <p:nvSpPr>
          <p:cNvPr id="2" name="Title 1"/>
          <p:cNvSpPr>
            <a:spLocks noGrp="1"/>
          </p:cNvSpPr>
          <p:nvPr>
            <p:ph type="title"/>
          </p:nvPr>
        </p:nvSpPr>
        <p:spPr>
          <a:xfrm>
            <a:off x="2235200" y="1905001"/>
            <a:ext cx="7721600" cy="2286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sp>
        <p:nvSpPr>
          <p:cNvPr id="8" name="Text Placeholder 7"/>
          <p:cNvSpPr>
            <a:spLocks noGrp="1"/>
          </p:cNvSpPr>
          <p:nvPr>
            <p:ph type="body" sz="quarter" idx="13"/>
          </p:nvPr>
        </p:nvSpPr>
        <p:spPr>
          <a:xfrm>
            <a:off x="1117600" y="838200"/>
            <a:ext cx="7112000" cy="838200"/>
          </a:xfrm>
          <a:ln>
            <a:noFill/>
          </a:ln>
        </p:spPr>
        <p:txBody>
          <a:bodyPr/>
          <a:lstStyle>
            <a:lvl1pPr marL="0" indent="0">
              <a:buFontTx/>
              <a:buNone/>
              <a:defRPr>
                <a:solidFill>
                  <a:srgbClr val="2E6EBC"/>
                </a:solidFill>
              </a:defRPr>
            </a:lvl1pPr>
          </a:lstStyle>
          <a:p>
            <a:pPr lvl="0"/>
            <a:r>
              <a:rPr lang="en-US"/>
              <a:t>Edit Master text styles</a:t>
            </a:r>
          </a:p>
        </p:txBody>
      </p:sp>
    </p:spTree>
    <p:extLst>
      <p:ext uri="{BB962C8B-B14F-4D97-AF65-F5344CB8AC3E}">
        <p14:creationId xmlns:p14="http://schemas.microsoft.com/office/powerpoint/2010/main" val="748604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Grid">
    <p:spTree>
      <p:nvGrpSpPr>
        <p:cNvPr id="1" name=""/>
        <p:cNvGrpSpPr/>
        <p:nvPr/>
      </p:nvGrpSpPr>
      <p:grpSpPr>
        <a:xfrm>
          <a:off x="0" y="0"/>
          <a:ext cx="0" cy="0"/>
          <a:chOff x="0" y="0"/>
          <a:chExt cx="0" cy="0"/>
        </a:xfrm>
      </p:grpSpPr>
      <p:cxnSp>
        <p:nvCxnSpPr>
          <p:cNvPr id="21" name="Straight Connector 20"/>
          <p:cNvCxnSpPr/>
          <p:nvPr userDrawn="1"/>
        </p:nvCxnSpPr>
        <p:spPr>
          <a:xfrm rot="5400000">
            <a:off x="2689415"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rot="5400000">
            <a:off x="3128561"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rot="5400000">
            <a:off x="3576142"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rot="5400000">
            <a:off x="4044205"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rot="5400000">
            <a:off x="4494774"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rot="5400000">
            <a:off x="4953561"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5400000">
            <a:off x="5410760"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rot="5400000">
            <a:off x="5859993"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rot="5400000">
            <a:off x="6320897"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a:off x="8609542"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rot="5400000">
            <a:off x="6779684"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rot="5400000">
            <a:off x="7237942"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rot="5400000">
            <a:off x="7697259"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8154459" y="3424317"/>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a:off x="-3275542"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rot="5400000">
            <a:off x="-2827961"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rot="5400000">
            <a:off x="-2359898"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rot="5400000">
            <a:off x="-1909329"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rot="5400000">
            <a:off x="-1450542"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rot="5400000">
            <a:off x="-993343"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rot="5400000">
            <a:off x="-544110"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rot="5400000">
            <a:off x="-83206"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rot="5400000">
            <a:off x="2205439"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rot="5400000">
            <a:off x="375581"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rot="5400000">
            <a:off x="833839"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rot="5400000">
            <a:off x="1293156"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rot="5400000">
            <a:off x="1750356" y="3424316"/>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rot="10800000">
            <a:off x="-28089" y="6193558"/>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rot="10800000">
            <a:off x="-28089" y="6632704"/>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rot="10800000">
            <a:off x="-28087" y="228601"/>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rot="10800000">
            <a:off x="-28087" y="676182"/>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rot="10800000">
            <a:off x="-28087" y="1144245"/>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rot="10800000">
            <a:off x="-28087" y="1594814"/>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rot="10800000">
            <a:off x="-28087" y="2053601"/>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rot="10800000">
            <a:off x="-28087" y="2510800"/>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rot="10800000">
            <a:off x="-28087" y="2960033"/>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rot="10800000">
            <a:off x="-28087" y="3420937"/>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rot="10800000">
            <a:off x="-28087" y="5709582"/>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rot="10800000">
            <a:off x="-28087" y="3879724"/>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rot="10800000">
            <a:off x="-28087" y="4337982"/>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rot="10800000">
            <a:off x="-28087" y="4797299"/>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rot="10800000">
            <a:off x="-28087" y="5254499"/>
            <a:ext cx="12220087"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id with foot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cxnSp>
        <p:nvCxnSpPr>
          <p:cNvPr id="6" name="Straight Connector 5"/>
          <p:cNvCxnSpPr/>
          <p:nvPr userDrawn="1"/>
        </p:nvCxnSpPr>
        <p:spPr>
          <a:xfrm>
            <a:off x="0" y="228600"/>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85687"/>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2056948"/>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2514035"/>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2971122"/>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3428209"/>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885296"/>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0" y="4342383"/>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0" y="4799470"/>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0" y="5256557"/>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5713644"/>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6170731"/>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0" y="6627812"/>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1142774"/>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0" y="1599861"/>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rot="5400000">
            <a:off x="-28183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rot="5400000">
            <a:off x="-22087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rot="5400000">
            <a:off x="-15991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rot="5400000">
            <a:off x="839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rot="5400000">
            <a:off x="1448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rot="5400000">
            <a:off x="2058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5400000">
            <a:off x="26680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rot="5400000">
            <a:off x="32776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rot="5400000">
            <a:off x="3887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a:off x="4496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rot="5400000">
            <a:off x="5106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rot="5400000">
            <a:off x="57160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rot="5400000">
            <a:off x="63256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6935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rot="5400000">
            <a:off x="7544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a:off x="8154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rot="5400000">
            <a:off x="-9895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rot="5400000">
            <a:off x="-3799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rot="5400000">
            <a:off x="229659" y="3427943"/>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with footer &amp; titl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cxnSp>
        <p:nvCxnSpPr>
          <p:cNvPr id="6" name="Straight Connector 5"/>
          <p:cNvCxnSpPr/>
          <p:nvPr userDrawn="1"/>
        </p:nvCxnSpPr>
        <p:spPr>
          <a:xfrm>
            <a:off x="0" y="228600"/>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85687"/>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2056948"/>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2514035"/>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2971122"/>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3428209"/>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885296"/>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0" y="4342383"/>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0" y="4799470"/>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0" y="5256557"/>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5713644"/>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6170731"/>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0" y="6627812"/>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1142774"/>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0" y="1599861"/>
            <a:ext cx="12192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rot="5400000">
            <a:off x="-28183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rot="5400000">
            <a:off x="-22087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rot="5400000">
            <a:off x="-15991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rot="5400000">
            <a:off x="839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rot="5400000">
            <a:off x="1448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rot="5400000">
            <a:off x="2058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5400000">
            <a:off x="26680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rot="5400000">
            <a:off x="32776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rot="5400000">
            <a:off x="3887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a:off x="4496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rot="5400000">
            <a:off x="5106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rot="5400000">
            <a:off x="57160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rot="5400000">
            <a:off x="63256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69352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rot="5400000">
            <a:off x="75448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a:off x="8154459"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rot="5400000">
            <a:off x="-9895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rot="5400000">
            <a:off x="-379941" y="3427942"/>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rot="5400000">
            <a:off x="229659" y="3427943"/>
            <a:ext cx="6858000" cy="2117"/>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579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©2022 Joel Hasbrouck, All rights reserved</a:t>
            </a:r>
          </a:p>
        </p:txBody>
      </p:sp>
      <p:sp>
        <p:nvSpPr>
          <p:cNvPr id="7" name="Slide Number Placeholder 6"/>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88594"/>
            <a:ext cx="10972800" cy="715089"/>
          </a:xfrm>
          <a:prstGeom prst="roundRect">
            <a:avLst/>
          </a:prstGeom>
          <a:solidFill>
            <a:schemeClr val="bg1"/>
          </a:solidFill>
          <a:ln>
            <a:noFill/>
          </a:ln>
          <a:effectLst>
            <a:innerShdw blurRad="63500" dist="50800" dir="10800000">
              <a:schemeClr val="accent1">
                <a:alpha val="50000"/>
              </a:schemeClr>
            </a:innerShdw>
          </a:effectLst>
        </p:spPr>
        <p:txBody>
          <a:bodyPr vert="horz" wrap="square"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032000" cy="365125"/>
          </a:xfrm>
          <a:prstGeom prst="rect">
            <a:avLst/>
          </a:prstGeom>
        </p:spPr>
        <p:txBody>
          <a:bodyPr vert="horz" lIns="91440" tIns="45720" rIns="91440" bIns="45720" rtlCol="0" anchor="ctr"/>
          <a:lstStyle>
            <a:lvl1pPr algn="l">
              <a:defRPr sz="1400">
                <a:solidFill>
                  <a:schemeClr val="tx1">
                    <a:lumMod val="65000"/>
                    <a:lumOff val="35000"/>
                  </a:schemeClr>
                </a:solidFill>
                <a:latin typeface="Cambria" pitchFamily="18" charset="0"/>
              </a:defRPr>
            </a:lvl1pPr>
          </a:lstStyle>
          <a:p>
            <a:endParaRPr lang="en-US" dirty="0"/>
          </a:p>
        </p:txBody>
      </p:sp>
      <p:sp>
        <p:nvSpPr>
          <p:cNvPr id="5" name="Footer Placeholder 4"/>
          <p:cNvSpPr>
            <a:spLocks noGrp="1"/>
          </p:cNvSpPr>
          <p:nvPr>
            <p:ph type="ftr" sz="quarter" idx="3"/>
          </p:nvPr>
        </p:nvSpPr>
        <p:spPr>
          <a:xfrm>
            <a:off x="2844800" y="6356351"/>
            <a:ext cx="8432800" cy="365125"/>
          </a:xfrm>
          <a:prstGeom prst="rect">
            <a:avLst/>
          </a:prstGeom>
        </p:spPr>
        <p:txBody>
          <a:bodyPr vert="horz" lIns="91440" tIns="45720" rIns="91440" bIns="45720" rtlCol="0" anchor="ctr"/>
          <a:lstStyle>
            <a:lvl1pPr algn="r">
              <a:defRPr sz="1400">
                <a:solidFill>
                  <a:schemeClr val="tx1">
                    <a:lumMod val="65000"/>
                    <a:lumOff val="35000"/>
                  </a:schemeClr>
                </a:solidFill>
                <a:latin typeface="Cambria" pitchFamily="18" charset="0"/>
              </a:defRPr>
            </a:lvl1pPr>
          </a:lstStyle>
          <a:p>
            <a:r>
              <a:rPr lang="en-US"/>
              <a:t>©2022 Joel Hasbrouck, All rights reserved</a:t>
            </a:r>
            <a:endParaRPr lang="en-US" dirty="0"/>
          </a:p>
        </p:txBody>
      </p:sp>
      <p:sp>
        <p:nvSpPr>
          <p:cNvPr id="6" name="Slide Number Placeholder 5"/>
          <p:cNvSpPr>
            <a:spLocks noGrp="1"/>
          </p:cNvSpPr>
          <p:nvPr>
            <p:ph type="sldNum" sz="quarter" idx="4"/>
          </p:nvPr>
        </p:nvSpPr>
        <p:spPr>
          <a:xfrm>
            <a:off x="11611527" y="6351628"/>
            <a:ext cx="377273" cy="374571"/>
          </a:xfrm>
          <a:prstGeom prst="roundRect">
            <a:avLst/>
          </a:prstGeom>
          <a:solidFill>
            <a:schemeClr val="bg1"/>
          </a:solidFill>
          <a:ln>
            <a:noFill/>
          </a:ln>
          <a:effectLst>
            <a:innerShdw blurRad="63500" dist="50800" dir="10800000">
              <a:schemeClr val="accent1">
                <a:alpha val="50000"/>
              </a:schemeClr>
            </a:innerShdw>
          </a:effectLst>
        </p:spPr>
        <p:txBody>
          <a:bodyPr vert="horz" wrap="none" lIns="45720" tIns="45720" rIns="45720" bIns="45720" rtlCol="0" anchor="ctr" anchorCtr="1">
            <a:spAutoFit/>
          </a:bodyPr>
          <a:lstStyle>
            <a:lvl1pPr algn="r">
              <a:defRPr sz="1600">
                <a:solidFill>
                  <a:schemeClr val="tx1"/>
                </a:solidFill>
                <a:latin typeface="Cambria" pitchFamily="18" charset="0"/>
              </a:defRPr>
            </a:lvl1pPr>
          </a:lstStyle>
          <a:p>
            <a:fld id="{209BAFFF-E36A-4B57-9655-92B0909E777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1" r:id="rId3"/>
    <p:sldLayoutId id="2147483679" r:id="rId4"/>
    <p:sldLayoutId id="2147483678" r:id="rId5"/>
    <p:sldLayoutId id="2147483652" r:id="rId6"/>
    <p:sldLayoutId id="2147483654" r:id="rId7"/>
    <p:sldLayoutId id="2147483680" r:id="rId8"/>
    <p:sldLayoutId id="2147483655" r:id="rId9"/>
    <p:sldLayoutId id="2147483660" r:id="rId10"/>
    <p:sldLayoutId id="2147483682" r:id="rId11"/>
    <p:sldLayoutId id="2147483656" r:id="rId12"/>
    <p:sldLayoutId id="2147483667" r:id="rId13"/>
  </p:sldLayoutIdLst>
  <p:hf hdr="0" dt="0"/>
  <p:txStyles>
    <p:titleStyle>
      <a:lvl1pPr algn="l" defTabSz="914400" rtl="0" eaLnBrk="1" latinLnBrk="0" hangingPunct="1">
        <a:spcBef>
          <a:spcPct val="0"/>
        </a:spcBef>
        <a:buNone/>
        <a:defRPr sz="3600" kern="1200">
          <a:solidFill>
            <a:schemeClr val="tx1"/>
          </a:solidFill>
          <a:latin typeface="Cambria" pitchFamily="18" charset="0"/>
          <a:ea typeface="+mj-ea"/>
          <a:cs typeface="+mj-cs"/>
        </a:defRPr>
      </a:lvl1pPr>
    </p:titleStyle>
    <p:bodyStyle>
      <a:lvl1pPr marL="342900" indent="-342900" algn="l" defTabSz="914400" rtl="0" eaLnBrk="1" latinLnBrk="0" hangingPunct="1">
        <a:lnSpc>
          <a:spcPct val="100000"/>
        </a:lnSpc>
        <a:spcBef>
          <a:spcPts val="600"/>
        </a:spcBef>
        <a:buSzPct val="60000"/>
        <a:buFont typeface="Wingdings" pitchFamily="2" charset="2"/>
        <a:buChar char="q"/>
        <a:defRPr sz="3200" kern="1200">
          <a:solidFill>
            <a:schemeClr val="tx1"/>
          </a:solidFill>
          <a:latin typeface="Cambria" pitchFamily="18" charset="0"/>
          <a:ea typeface="+mn-ea"/>
          <a:cs typeface="+mn-cs"/>
        </a:defRPr>
      </a:lvl1pPr>
      <a:lvl2pPr marL="742950" indent="-285750" algn="l" defTabSz="914400" rtl="0" eaLnBrk="1" latinLnBrk="0" hangingPunct="1">
        <a:lnSpc>
          <a:spcPct val="100000"/>
        </a:lnSpc>
        <a:spcBef>
          <a:spcPts val="600"/>
        </a:spcBef>
        <a:buSzPct val="100000"/>
        <a:buFont typeface="Wingdings" pitchFamily="2" charset="2"/>
        <a:buChar char="§"/>
        <a:defRPr sz="3200" kern="1200">
          <a:solidFill>
            <a:schemeClr val="tx1"/>
          </a:solidFill>
          <a:latin typeface="Cambria" pitchFamily="18" charset="0"/>
          <a:ea typeface="+mn-ea"/>
          <a:cs typeface="+mn-cs"/>
        </a:defRPr>
      </a:lvl2pPr>
      <a:lvl3pPr marL="1143000" indent="-228600" algn="l" defTabSz="914400" rtl="0" eaLnBrk="1" latinLnBrk="0" hangingPunct="1">
        <a:lnSpc>
          <a:spcPct val="100000"/>
        </a:lnSpc>
        <a:spcBef>
          <a:spcPts val="600"/>
        </a:spcBef>
        <a:buSzPct val="40000"/>
        <a:buFont typeface="Wingdings" pitchFamily="2" charset="2"/>
        <a:buChar char="q"/>
        <a:defRPr sz="3200" kern="1200">
          <a:solidFill>
            <a:schemeClr val="tx1"/>
          </a:solidFill>
          <a:latin typeface="Cambria" pitchFamily="18" charset="0"/>
          <a:ea typeface="+mn-ea"/>
          <a:cs typeface="+mn-cs"/>
        </a:defRPr>
      </a:lvl3pPr>
      <a:lvl4pPr marL="1600200" indent="-228600" algn="l" defTabSz="914400" rtl="0" eaLnBrk="1" latinLnBrk="0" hangingPunct="1">
        <a:lnSpc>
          <a:spcPct val="100000"/>
        </a:lnSpc>
        <a:spcBef>
          <a:spcPts val="600"/>
        </a:spcBef>
        <a:buSzPct val="100000"/>
        <a:buFont typeface="Wingdings" pitchFamily="2" charset="2"/>
        <a:buChar char="§"/>
        <a:defRPr sz="2400" kern="1200">
          <a:solidFill>
            <a:schemeClr val="tx1"/>
          </a:solidFill>
          <a:latin typeface="Cambria" pitchFamily="18" charset="0"/>
          <a:ea typeface="+mn-ea"/>
          <a:cs typeface="+mn-cs"/>
        </a:defRPr>
      </a:lvl4pPr>
      <a:lvl5pPr marL="2057400" indent="-228600" algn="l" defTabSz="914400" rtl="0" eaLnBrk="1" latinLnBrk="0" hangingPunct="1">
        <a:lnSpc>
          <a:spcPct val="100000"/>
        </a:lnSpc>
        <a:spcBef>
          <a:spcPts val="600"/>
        </a:spcBef>
        <a:buSzPct val="60000"/>
        <a:buFont typeface="Wingdings" pitchFamily="2" charset="2"/>
        <a:buChar char="q"/>
        <a:defRPr sz="24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finra.org/filing-reporting/trade-reporting-facility-tr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instinet.com/us-vwap-cros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00" y="1295400"/>
            <a:ext cx="8559945" cy="1371599"/>
          </a:xfrm>
        </p:spPr>
        <p:txBody>
          <a:bodyPr/>
          <a:lstStyle/>
          <a:p>
            <a:r>
              <a:rPr lang="en-US" dirty="0"/>
              <a:t>Dark markets</a:t>
            </a:r>
            <a:br>
              <a:rPr lang="en-US" dirty="0"/>
            </a:br>
            <a:r>
              <a:rPr lang="en-US" dirty="0"/>
              <a:t>Chapter 8</a:t>
            </a:r>
          </a:p>
        </p:txBody>
      </p:sp>
      <p:sp>
        <p:nvSpPr>
          <p:cNvPr id="4" name="Text Placeholder 3"/>
          <p:cNvSpPr>
            <a:spLocks noGrp="1"/>
          </p:cNvSpPr>
          <p:nvPr>
            <p:ph type="body" sz="quarter" idx="13"/>
          </p:nvPr>
        </p:nvSpPr>
        <p:spPr>
          <a:xfrm>
            <a:off x="1117600" y="378227"/>
            <a:ext cx="9093200" cy="838200"/>
          </a:xfrm>
        </p:spPr>
        <p:txBody>
          <a:bodyPr>
            <a:normAutofit/>
          </a:bodyPr>
          <a:lstStyle/>
          <a:p>
            <a:r>
              <a:rPr lang="en-US" dirty="0"/>
              <a:t>Securities Trading: Principles and Procedures</a:t>
            </a:r>
          </a:p>
          <a:p>
            <a:endParaRPr lang="en-US" dirty="0"/>
          </a:p>
        </p:txBody>
      </p:sp>
      <p:sp>
        <p:nvSpPr>
          <p:cNvPr id="7" name="Footer Placeholder 6">
            <a:extLst>
              <a:ext uri="{FF2B5EF4-FFF2-40B4-BE49-F238E27FC236}">
                <a16:creationId xmlns:a16="http://schemas.microsoft.com/office/drawing/2014/main" id="{CCAC032B-5440-4509-A919-E3BCD5F77B14}"/>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402712EF-AF73-4E31-AFB7-C29C5C47833D}"/>
              </a:ext>
            </a:extLst>
          </p:cNvPr>
          <p:cNvSpPr>
            <a:spLocks noGrp="1"/>
          </p:cNvSpPr>
          <p:nvPr>
            <p:ph type="sldNum" sz="quarter" idx="12"/>
          </p:nvPr>
        </p:nvSpPr>
        <p:spPr/>
        <p:txBody>
          <a:bodyPr/>
          <a:lstStyle/>
          <a:p>
            <a:fld id="{209BAFFF-E36A-4B57-9655-92B0909E7771}" type="slidenum">
              <a:rPr lang="en-US" smtClean="0"/>
              <a:pPr/>
              <a:t>1</a:t>
            </a:fld>
            <a:endParaRPr lang="en-US"/>
          </a:p>
        </p:txBody>
      </p:sp>
      <p:sp>
        <p:nvSpPr>
          <p:cNvPr id="8" name="TextBox 7">
            <a:extLst>
              <a:ext uri="{FF2B5EF4-FFF2-40B4-BE49-F238E27FC236}">
                <a16:creationId xmlns:a16="http://schemas.microsoft.com/office/drawing/2014/main" id="{11623B43-75DF-4CD6-B542-44852EC28344}"/>
              </a:ext>
            </a:extLst>
          </p:cNvPr>
          <p:cNvSpPr txBox="1"/>
          <p:nvPr/>
        </p:nvSpPr>
        <p:spPr>
          <a:xfrm>
            <a:off x="1117600" y="2852174"/>
            <a:ext cx="10769600" cy="2677656"/>
          </a:xfrm>
          <a:prstGeom prst="rect">
            <a:avLst/>
          </a:prstGeom>
          <a:noFill/>
        </p:spPr>
        <p:txBody>
          <a:bodyPr wrap="square">
            <a:spAutoFit/>
          </a:bodyPr>
          <a:lstStyle/>
          <a:p>
            <a:r>
              <a:rPr lang="en-US" sz="2400" dirty="0">
                <a:latin typeface="Cambria" panose="02040503050406030204" pitchFamily="18" charset="0"/>
                <a:ea typeface="Cambria" panose="02040503050406030204" pitchFamily="18" charset="0"/>
              </a:rPr>
              <a:t>Readings </a:t>
            </a:r>
          </a:p>
          <a:p>
            <a:pPr marL="800100" lvl="1" indent="-342900">
              <a:buFont typeface="Arial" panose="020B0604020202020204" pitchFamily="34" charset="0"/>
              <a:buChar char="•"/>
            </a:pPr>
            <a:r>
              <a:rPr lang="en-US" sz="2400" dirty="0">
                <a:latin typeface="Cambria" panose="02040503050406030204" pitchFamily="18" charset="0"/>
                <a:ea typeface="Cambria" panose="02040503050406030204" pitchFamily="18" charset="0"/>
              </a:rPr>
              <a:t>STPP Ch 8</a:t>
            </a:r>
          </a:p>
          <a:p>
            <a:pPr marL="800100" lvl="1" indent="-342900">
              <a:buFont typeface="Arial" panose="020B0604020202020204" pitchFamily="34" charset="0"/>
              <a:buChar char="•"/>
            </a:pPr>
            <a:r>
              <a:rPr lang="en-US" sz="2400" dirty="0">
                <a:latin typeface="Cambria" panose="02040503050406030204" pitchFamily="18" charset="0"/>
                <a:ea typeface="Cambria" panose="02040503050406030204" pitchFamily="18" charset="0"/>
                <a:sym typeface="Wingdings" panose="05000000000000000000" pitchFamily="2" charset="2"/>
              </a:rPr>
              <a:t>Investment Technology Group, 2017, A plain English guide to executions in POSIT. (Brightspace)</a:t>
            </a:r>
          </a:p>
          <a:p>
            <a:pPr marL="800100" lvl="1" indent="-342900">
              <a:buFont typeface="Arial" panose="020B0604020202020204" pitchFamily="34" charset="0"/>
              <a:buChar char="•"/>
            </a:pPr>
            <a:r>
              <a:rPr lang="en-US" sz="2400" dirty="0">
                <a:latin typeface="Cambria" panose="02040503050406030204" pitchFamily="18" charset="0"/>
                <a:ea typeface="Cambria" panose="02040503050406030204" pitchFamily="18" charset="0"/>
                <a:sym typeface="Wingdings" panose="05000000000000000000" pitchFamily="2" charset="2"/>
              </a:rPr>
              <a:t>Shorter, Gary, and Rena S Miller, 2014, Dark pools in equity trading: Policy concerns and recent developments, Congressional Research Service 1. (Brightspace)</a:t>
            </a:r>
            <a:endParaRPr lang="en-US"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25514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C605-B65E-4FBE-B8B1-8F6D4C42A6C4}"/>
              </a:ext>
            </a:extLst>
          </p:cNvPr>
          <p:cNvSpPr>
            <a:spLocks noGrp="1"/>
          </p:cNvSpPr>
          <p:nvPr>
            <p:ph type="title"/>
          </p:nvPr>
        </p:nvSpPr>
        <p:spPr/>
        <p:txBody>
          <a:bodyPr>
            <a:normAutofit/>
          </a:bodyPr>
          <a:lstStyle/>
          <a:p>
            <a:r>
              <a:rPr lang="en-US" sz="2800" dirty="0"/>
              <a:t>Notes</a:t>
            </a:r>
          </a:p>
        </p:txBody>
      </p:sp>
      <p:sp>
        <p:nvSpPr>
          <p:cNvPr id="3" name="Content Placeholder 2">
            <a:extLst>
              <a:ext uri="{FF2B5EF4-FFF2-40B4-BE49-F238E27FC236}">
                <a16:creationId xmlns:a16="http://schemas.microsoft.com/office/drawing/2014/main" id="{C038A751-1FF0-497B-832B-4E2D8B3F7938}"/>
              </a:ext>
            </a:extLst>
          </p:cNvPr>
          <p:cNvSpPr>
            <a:spLocks noGrp="1"/>
          </p:cNvSpPr>
          <p:nvPr>
            <p:ph idx="1"/>
          </p:nvPr>
        </p:nvSpPr>
        <p:spPr/>
        <p:txBody>
          <a:bodyPr>
            <a:normAutofit/>
          </a:bodyPr>
          <a:lstStyle/>
          <a:p>
            <a:r>
              <a:rPr lang="en-US" sz="2400" dirty="0"/>
              <a:t>Additional readings (Brightspace)</a:t>
            </a:r>
            <a:endParaRPr lang="en-US" sz="2400" dirty="0">
              <a:sym typeface="Wingdings" panose="05000000000000000000" pitchFamily="2" charset="2"/>
            </a:endParaRPr>
          </a:p>
          <a:p>
            <a:pPr lvl="1"/>
            <a:r>
              <a:rPr lang="en-US" sz="2400" dirty="0">
                <a:sym typeface="Wingdings" panose="05000000000000000000" pitchFamily="2" charset="2"/>
              </a:rPr>
              <a:t>Investment Technology Group, 2017, A plain English guide to executions in POSIT.</a:t>
            </a:r>
          </a:p>
          <a:p>
            <a:pPr lvl="1"/>
            <a:r>
              <a:rPr lang="en-US" sz="2400" dirty="0">
                <a:sym typeface="Wingdings" panose="05000000000000000000" pitchFamily="2" charset="2"/>
              </a:rPr>
              <a:t>Shorter, Gary, and Rena S Miller, 2014, Dark pools in equity trading: Policy concerns and recent developments, Congressional Research Service 1. </a:t>
            </a:r>
            <a:endParaRPr lang="en-US" sz="2400" dirty="0"/>
          </a:p>
          <a:p>
            <a:endParaRPr lang="en-US" sz="2400" dirty="0"/>
          </a:p>
        </p:txBody>
      </p:sp>
      <p:sp>
        <p:nvSpPr>
          <p:cNvPr id="4" name="Footer Placeholder 3">
            <a:extLst>
              <a:ext uri="{FF2B5EF4-FFF2-40B4-BE49-F238E27FC236}">
                <a16:creationId xmlns:a16="http://schemas.microsoft.com/office/drawing/2014/main" id="{F9F285AD-0B83-4E75-B3B9-B53AFA922A98}"/>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043540BC-DF5F-4EF5-BF7F-140AF6EFF06C}"/>
              </a:ext>
            </a:extLst>
          </p:cNvPr>
          <p:cNvSpPr>
            <a:spLocks noGrp="1"/>
          </p:cNvSpPr>
          <p:nvPr>
            <p:ph type="sldNum" sz="quarter" idx="12"/>
          </p:nvPr>
        </p:nvSpPr>
        <p:spPr/>
        <p:txBody>
          <a:bodyPr/>
          <a:lstStyle/>
          <a:p>
            <a:fld id="{209BAFFF-E36A-4B57-9655-92B0909E7771}" type="slidenum">
              <a:rPr lang="en-US" smtClean="0"/>
              <a:pPr/>
              <a:t>2</a:t>
            </a:fld>
            <a:endParaRPr lang="en-US"/>
          </a:p>
        </p:txBody>
      </p:sp>
    </p:spTree>
    <p:extLst>
      <p:ext uri="{BB962C8B-B14F-4D97-AF65-F5344CB8AC3E}">
        <p14:creationId xmlns:p14="http://schemas.microsoft.com/office/powerpoint/2010/main" val="864991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Darkness</a:t>
            </a:r>
          </a:p>
        </p:txBody>
      </p:sp>
      <p:sp>
        <p:nvSpPr>
          <p:cNvPr id="6" name="Content Placeholder 5"/>
          <p:cNvSpPr>
            <a:spLocks noGrp="1"/>
          </p:cNvSpPr>
          <p:nvPr>
            <p:ph idx="1"/>
          </p:nvPr>
        </p:nvSpPr>
        <p:spPr/>
        <p:txBody>
          <a:bodyPr>
            <a:normAutofit/>
          </a:bodyPr>
          <a:lstStyle/>
          <a:p>
            <a:r>
              <a:rPr lang="en-US" sz="2400" dirty="0"/>
              <a:t>A</a:t>
            </a:r>
            <a:r>
              <a:rPr lang="en-US" sz="2400" i="1" dirty="0"/>
              <a:t> dark market</a:t>
            </a:r>
            <a:r>
              <a:rPr lang="en-US" sz="2400" dirty="0"/>
              <a:t> does not display bids and asks.</a:t>
            </a:r>
          </a:p>
          <a:p>
            <a:pPr lvl="1"/>
            <a:r>
              <a:rPr lang="en-US" sz="2400" dirty="0"/>
              <a:t>Bids and asks may exist, but they are always hidden.</a:t>
            </a:r>
          </a:p>
          <a:p>
            <a:pPr lvl="1"/>
            <a:r>
              <a:rPr lang="en-US" sz="2400" dirty="0"/>
              <a:t>A market that generally displays its bids and asks is </a:t>
            </a:r>
            <a:r>
              <a:rPr lang="en-US" sz="2400" i="1" dirty="0"/>
              <a:t>lit.</a:t>
            </a:r>
            <a:endParaRPr lang="en-US" sz="2400" dirty="0"/>
          </a:p>
          <a:p>
            <a:r>
              <a:rPr lang="en-US" sz="2400" dirty="0"/>
              <a:t>In a </a:t>
            </a:r>
            <a:r>
              <a:rPr lang="en-US" sz="2400" i="1" dirty="0"/>
              <a:t>dark trade</a:t>
            </a:r>
            <a:r>
              <a:rPr lang="en-US" sz="2400" dirty="0"/>
              <a:t>, the exchange or dealer who executes the trade is not bidding or offering at the trade price.</a:t>
            </a:r>
          </a:p>
          <a:p>
            <a:r>
              <a:rPr lang="en-US" sz="2400" dirty="0"/>
              <a:t>In US equity markets, dark trades </a:t>
            </a:r>
            <a:r>
              <a:rPr lang="en-US" sz="2400" i="1" dirty="0"/>
              <a:t>are</a:t>
            </a:r>
            <a:r>
              <a:rPr lang="en-US" sz="2400" dirty="0"/>
              <a:t> reported.</a:t>
            </a:r>
          </a:p>
          <a:p>
            <a:pPr lvl="1"/>
            <a:r>
              <a:rPr lang="en-US" sz="2400" dirty="0"/>
              <a:t>Mostly to a FINRA (Financial Industry Regulatory Authority ) TRF</a:t>
            </a:r>
            <a:br>
              <a:rPr lang="en-US" sz="2400" dirty="0"/>
            </a:br>
            <a:r>
              <a:rPr lang="en-US" sz="2400" dirty="0">
                <a:hlinkClick r:id="rId2"/>
              </a:rPr>
              <a:t>https://www.finra.org/filing-reporting/trade-reporting-facility-trf</a:t>
            </a:r>
            <a:endParaRPr lang="en-US" sz="2400" dirty="0"/>
          </a:p>
          <a:p>
            <a:r>
              <a:rPr lang="en-US" sz="2400" dirty="0"/>
              <a:t>“Darkness”  generally refers to an absence of visible bid or offer.</a:t>
            </a:r>
          </a:p>
          <a:p>
            <a:r>
              <a:rPr lang="en-US" sz="2400" dirty="0"/>
              <a:t>“Darkness” does not mean that there is no trade report.</a:t>
            </a:r>
          </a:p>
        </p:txBody>
      </p:sp>
      <p:sp>
        <p:nvSpPr>
          <p:cNvPr id="3" name="Slide Number Placeholder 2"/>
          <p:cNvSpPr>
            <a:spLocks noGrp="1"/>
          </p:cNvSpPr>
          <p:nvPr>
            <p:ph type="sldNum" sz="quarter" idx="12"/>
          </p:nvPr>
        </p:nvSpPr>
        <p:spPr/>
        <p:txBody>
          <a:bodyPr/>
          <a:lstStyle/>
          <a:p>
            <a:fld id="{209BAFFF-E36A-4B57-9655-92B0909E7771}" type="slidenum">
              <a:rPr lang="en-US" smtClean="0"/>
              <a:pPr/>
              <a:t>3</a:t>
            </a:fld>
            <a:endParaRPr lang="en-US"/>
          </a:p>
        </p:txBody>
      </p:sp>
      <p:sp>
        <p:nvSpPr>
          <p:cNvPr id="2" name="Footer Placeholder 1"/>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3317027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Where/how does dark trading occur?</a:t>
            </a:r>
            <a:endParaRPr lang="en-US" dirty="0"/>
          </a:p>
        </p:txBody>
      </p:sp>
      <p:sp>
        <p:nvSpPr>
          <p:cNvPr id="3" name="Content Placeholder 2"/>
          <p:cNvSpPr>
            <a:spLocks noGrp="1"/>
          </p:cNvSpPr>
          <p:nvPr>
            <p:ph idx="1"/>
          </p:nvPr>
        </p:nvSpPr>
        <p:spPr/>
        <p:txBody>
          <a:bodyPr/>
          <a:lstStyle/>
          <a:p>
            <a:r>
              <a:rPr lang="en-US" dirty="0"/>
              <a:t>Some lit markets allow dark trades.</a:t>
            </a:r>
          </a:p>
          <a:p>
            <a:pPr lvl="1"/>
            <a:r>
              <a:rPr lang="en-US" dirty="0"/>
              <a:t>Hidden orders</a:t>
            </a:r>
          </a:p>
          <a:p>
            <a:r>
              <a:rPr lang="en-US" dirty="0"/>
              <a:t>In dark markets, all trades are dark.	</a:t>
            </a:r>
          </a:p>
          <a:p>
            <a:pPr lvl="1"/>
            <a:r>
              <a:rPr lang="en-US" dirty="0"/>
              <a:t>Crossing markets/sessions</a:t>
            </a:r>
          </a:p>
          <a:p>
            <a:pPr lvl="1"/>
            <a:r>
              <a:rPr lang="en-US" dirty="0"/>
              <a:t>Continuous dark pools</a:t>
            </a:r>
          </a:p>
          <a:p>
            <a:pPr lvl="1"/>
            <a:r>
              <a:rPr lang="en-US" dirty="0"/>
              <a:t>Internalization</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4</a:t>
            </a:fld>
            <a:endParaRPr lang="en-US"/>
          </a:p>
        </p:txBody>
      </p:sp>
    </p:spTree>
    <p:extLst>
      <p:ext uri="{BB962C8B-B14F-4D97-AF65-F5344CB8AC3E}">
        <p14:creationId xmlns:p14="http://schemas.microsoft.com/office/powerpoint/2010/main" val="276382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Hidden (undisplayed) limit orders</a:t>
            </a:r>
            <a:endParaRPr lang="en-US" dirty="0"/>
          </a:p>
        </p:txBody>
      </p:sp>
      <p:sp>
        <p:nvSpPr>
          <p:cNvPr id="3" name="Content Placeholder 2"/>
          <p:cNvSpPr>
            <a:spLocks noGrp="1"/>
          </p:cNvSpPr>
          <p:nvPr>
            <p:ph idx="1"/>
          </p:nvPr>
        </p:nvSpPr>
        <p:spPr/>
        <p:txBody>
          <a:bodyPr>
            <a:normAutofit fontScale="92500"/>
          </a:bodyPr>
          <a:lstStyle/>
          <a:p>
            <a:r>
              <a:rPr lang="en-US" dirty="0"/>
              <a:t>The NBBO is 20.00 bid, offered at 20.10.</a:t>
            </a:r>
          </a:p>
          <a:p>
            <a:r>
              <a:rPr lang="en-US" dirty="0"/>
              <a:t>Market Z has a visible ask of 20.50.</a:t>
            </a:r>
          </a:p>
          <a:p>
            <a:pPr lvl="1"/>
            <a:r>
              <a:rPr lang="en-US" dirty="0"/>
              <a:t>But Z has a hidden order to sell, limit 20.10.</a:t>
            </a:r>
          </a:p>
          <a:p>
            <a:r>
              <a:rPr lang="en-US" dirty="0"/>
              <a:t>Z receives an order to buy priced at 20.10 or better.</a:t>
            </a:r>
          </a:p>
          <a:p>
            <a:pPr lvl="1"/>
            <a:r>
              <a:rPr lang="en-US" dirty="0"/>
              <a:t>There’s trade at 20.10 against the hidden order.</a:t>
            </a:r>
          </a:p>
          <a:p>
            <a:r>
              <a:rPr lang="en-US" dirty="0"/>
              <a:t>Why is it considered dark?</a:t>
            </a:r>
          </a:p>
          <a:p>
            <a:pPr lvl="1"/>
            <a:r>
              <a:rPr lang="en-US" dirty="0"/>
              <a:t>Z was not displaying a bid or offer at 20.10.</a:t>
            </a:r>
          </a:p>
          <a:p>
            <a:r>
              <a:rPr lang="en-US" dirty="0"/>
              <a:t>Hidden order trades are reported on the executing exchange.</a:t>
            </a:r>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4" name="Slide Number Placeholder 3"/>
          <p:cNvSpPr>
            <a:spLocks noGrp="1"/>
          </p:cNvSpPr>
          <p:nvPr>
            <p:ph type="sldNum" sz="quarter" idx="12"/>
          </p:nvPr>
        </p:nvSpPr>
        <p:spPr/>
        <p:txBody>
          <a:bodyPr/>
          <a:lstStyle/>
          <a:p>
            <a:fld id="{209BAFFF-E36A-4B57-9655-92B0909E7771}" type="slidenum">
              <a:rPr lang="en-US" smtClean="0"/>
              <a:pPr/>
              <a:t>5</a:t>
            </a:fld>
            <a:endParaRPr lang="en-US"/>
          </a:p>
        </p:txBody>
      </p:sp>
    </p:spTree>
    <p:extLst>
      <p:ext uri="{BB962C8B-B14F-4D97-AF65-F5344CB8AC3E}">
        <p14:creationId xmlns:p14="http://schemas.microsoft.com/office/powerpoint/2010/main" val="423230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Point-in time (scheduled) crossing markets</a:t>
            </a:r>
          </a:p>
        </p:txBody>
      </p:sp>
      <p:sp>
        <p:nvSpPr>
          <p:cNvPr id="3" name="Content Placeholder 2"/>
          <p:cNvSpPr>
            <a:spLocks noGrp="1"/>
          </p:cNvSpPr>
          <p:nvPr>
            <p:ph idx="1"/>
          </p:nvPr>
        </p:nvSpPr>
        <p:spPr/>
        <p:txBody>
          <a:bodyPr>
            <a:normAutofit fontScale="77500" lnSpcReduction="20000"/>
          </a:bodyPr>
          <a:lstStyle/>
          <a:p>
            <a:r>
              <a:rPr lang="en-US" dirty="0"/>
              <a:t>Traders submit directions and quantities (but not prices)</a:t>
            </a:r>
          </a:p>
          <a:p>
            <a:pPr lvl="1"/>
            <a:r>
              <a:rPr lang="en-US" dirty="0"/>
              <a:t>“Buy 40,000 IBM”</a:t>
            </a:r>
          </a:p>
          <a:p>
            <a:r>
              <a:rPr lang="en-US" dirty="0"/>
              <a:t>Orders are held, but not displayed.</a:t>
            </a:r>
          </a:p>
          <a:p>
            <a:r>
              <a:rPr lang="en-US" dirty="0"/>
              <a:t>At a scheduled time, the system looks for a match (or partial match).</a:t>
            </a:r>
          </a:p>
          <a:p>
            <a:r>
              <a:rPr lang="en-US" dirty="0"/>
              <a:t>If there is a “Sell 30,000 IBM” the buyer and seller are matched for 30,000 shares.</a:t>
            </a:r>
          </a:p>
          <a:p>
            <a:pPr lvl="1"/>
            <a:r>
              <a:rPr lang="en-US" dirty="0"/>
              <a:t>The price is usually the NBBO midpoint (the average of the best bid and ask).</a:t>
            </a:r>
          </a:p>
          <a:p>
            <a:r>
              <a:rPr lang="en-US" dirty="0"/>
              <a:t>Examples:</a:t>
            </a:r>
          </a:p>
          <a:p>
            <a:pPr lvl="1"/>
            <a:r>
              <a:rPr lang="en-US" dirty="0"/>
              <a:t>ITG’s original POSIT system</a:t>
            </a:r>
          </a:p>
          <a:p>
            <a:pPr lvl="1"/>
            <a:r>
              <a:rPr lang="en-US" dirty="0"/>
              <a:t>VWAP (volume-weighted average price) and closing-price crossings are run by Instinet.</a:t>
            </a:r>
          </a:p>
          <a:p>
            <a:pPr lvl="1"/>
            <a:endParaRPr lang="en-US" dirty="0"/>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4" name="Slide Number Placeholder 3"/>
          <p:cNvSpPr>
            <a:spLocks noGrp="1"/>
          </p:cNvSpPr>
          <p:nvPr>
            <p:ph type="sldNum" sz="quarter" idx="12"/>
          </p:nvPr>
        </p:nvSpPr>
        <p:spPr/>
        <p:txBody>
          <a:bodyPr/>
          <a:lstStyle/>
          <a:p>
            <a:fld id="{209BAFFF-E36A-4B57-9655-92B0909E7771}" type="slidenum">
              <a:rPr lang="en-US" smtClean="0"/>
              <a:pPr/>
              <a:t>6</a:t>
            </a:fld>
            <a:endParaRPr lang="en-US"/>
          </a:p>
        </p:txBody>
      </p:sp>
    </p:spTree>
    <p:extLst>
      <p:ext uri="{BB962C8B-B14F-4D97-AF65-F5344CB8AC3E}">
        <p14:creationId xmlns:p14="http://schemas.microsoft.com/office/powerpoint/2010/main" val="181759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60F38-F7D1-4A0A-A049-ADDB5D946193}"/>
              </a:ext>
            </a:extLst>
          </p:cNvPr>
          <p:cNvSpPr>
            <a:spLocks noGrp="1"/>
          </p:cNvSpPr>
          <p:nvPr>
            <p:ph type="title"/>
          </p:nvPr>
        </p:nvSpPr>
        <p:spPr/>
        <p:txBody>
          <a:bodyPr/>
          <a:lstStyle/>
          <a:p>
            <a:r>
              <a:rPr lang="en-US" dirty="0"/>
              <a:t>ITG’s POSIT system</a:t>
            </a:r>
          </a:p>
        </p:txBody>
      </p:sp>
      <p:sp>
        <p:nvSpPr>
          <p:cNvPr id="3" name="Content Placeholder 2">
            <a:extLst>
              <a:ext uri="{FF2B5EF4-FFF2-40B4-BE49-F238E27FC236}">
                <a16:creationId xmlns:a16="http://schemas.microsoft.com/office/drawing/2014/main" id="{0B9EA858-1DD8-4DA9-98B5-58D9991F2E59}"/>
              </a:ext>
            </a:extLst>
          </p:cNvPr>
          <p:cNvSpPr>
            <a:spLocks noGrp="1"/>
          </p:cNvSpPr>
          <p:nvPr>
            <p:ph idx="1"/>
          </p:nvPr>
        </p:nvSpPr>
        <p:spPr/>
        <p:txBody>
          <a:bodyPr>
            <a:normAutofit fontScale="85000" lnSpcReduction="20000"/>
          </a:bodyPr>
          <a:lstStyle/>
          <a:p>
            <a:r>
              <a:rPr lang="en-US" dirty="0"/>
              <a:t>ITG (Investment Technology Group) started in1987.</a:t>
            </a:r>
          </a:p>
          <a:p>
            <a:pPr lvl="1"/>
            <a:r>
              <a:rPr lang="en-US" dirty="0"/>
              <a:t>In 2019 it was acquired by Virtu. Virtu has kept the “POSIT” name.</a:t>
            </a:r>
          </a:p>
          <a:p>
            <a:r>
              <a:rPr lang="en-US" dirty="0"/>
              <a:t>POSIT was originally a scheduled-match crossing system</a:t>
            </a:r>
          </a:p>
          <a:p>
            <a:pPr lvl="1"/>
            <a:r>
              <a:rPr lang="en-US" dirty="0"/>
              <a:t>10:00am, 11:30am, 12:30pm, 1:30pm, 3:00pm</a:t>
            </a:r>
          </a:p>
          <a:p>
            <a:r>
              <a:rPr lang="en-US" dirty="0"/>
              <a:t>Customers enter orders to buy or sell; buyers and sellers are matched at the NBBO midpoint at the time of the cross.</a:t>
            </a:r>
          </a:p>
          <a:p>
            <a:r>
              <a:rPr lang="en-US" dirty="0"/>
              <a:t>“Each scheduled cross [was] executed within a seven-minute window selected randomly by the system.”</a:t>
            </a:r>
          </a:p>
          <a:p>
            <a:r>
              <a:rPr lang="en-US" dirty="0"/>
              <a:t>POSIT is currently operated as a continuous dark pool.</a:t>
            </a:r>
          </a:p>
          <a:p>
            <a:pPr lvl="1"/>
            <a:r>
              <a:rPr lang="en-US" dirty="0"/>
              <a:t>Scheduled crossing markets have mostly been replaced by continuous dark pools.</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F948B732-A0C7-4CB8-A4B6-1462782BDDBD}"/>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A6F1C4B5-B266-4A2E-B970-24F1BB6F6472}"/>
              </a:ext>
            </a:extLst>
          </p:cNvPr>
          <p:cNvSpPr>
            <a:spLocks noGrp="1"/>
          </p:cNvSpPr>
          <p:nvPr>
            <p:ph type="sldNum" sz="quarter" idx="12"/>
          </p:nvPr>
        </p:nvSpPr>
        <p:spPr/>
        <p:txBody>
          <a:bodyPr/>
          <a:lstStyle/>
          <a:p>
            <a:fld id="{209BAFFF-E36A-4B57-9655-92B0909E7771}" type="slidenum">
              <a:rPr lang="en-US" smtClean="0"/>
              <a:pPr/>
              <a:t>7</a:t>
            </a:fld>
            <a:endParaRPr lang="en-US"/>
          </a:p>
        </p:txBody>
      </p:sp>
    </p:spTree>
    <p:extLst>
      <p:ext uri="{BB962C8B-B14F-4D97-AF65-F5344CB8AC3E}">
        <p14:creationId xmlns:p14="http://schemas.microsoft.com/office/powerpoint/2010/main" val="3000573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AFD32-40B9-40B8-8BD8-A0830B87261D}"/>
              </a:ext>
            </a:extLst>
          </p:cNvPr>
          <p:cNvSpPr>
            <a:spLocks noGrp="1"/>
          </p:cNvSpPr>
          <p:nvPr>
            <p:ph type="title"/>
          </p:nvPr>
        </p:nvSpPr>
        <p:spPr/>
        <p:txBody>
          <a:bodyPr/>
          <a:lstStyle/>
          <a:p>
            <a:r>
              <a:rPr lang="en-US" dirty="0"/>
              <a:t>Crossing at a price determined post-match</a:t>
            </a:r>
          </a:p>
        </p:txBody>
      </p:sp>
      <p:sp>
        <p:nvSpPr>
          <p:cNvPr id="3" name="Content Placeholder 2">
            <a:extLst>
              <a:ext uri="{FF2B5EF4-FFF2-40B4-BE49-F238E27FC236}">
                <a16:creationId xmlns:a16="http://schemas.microsoft.com/office/drawing/2014/main" id="{4DC35444-56C4-44BB-8C19-F485D0C37E66}"/>
              </a:ext>
            </a:extLst>
          </p:cNvPr>
          <p:cNvSpPr>
            <a:spLocks noGrp="1"/>
          </p:cNvSpPr>
          <p:nvPr>
            <p:ph idx="1"/>
          </p:nvPr>
        </p:nvSpPr>
        <p:spPr/>
        <p:txBody>
          <a:bodyPr/>
          <a:lstStyle/>
          <a:p>
            <a:r>
              <a:rPr lang="en-US" dirty="0"/>
              <a:t>In (the original) POSIT, buyer and seller are matched, </a:t>
            </a:r>
          </a:p>
          <a:p>
            <a:pPr lvl="1"/>
            <a:r>
              <a:rPr lang="en-US" dirty="0"/>
              <a:t>… and  a few minutes later the price is determined (the NBBO midpoint)</a:t>
            </a:r>
          </a:p>
          <a:p>
            <a:r>
              <a:rPr lang="en-US" dirty="0"/>
              <a:t>Instead of “a few minutes” could we use a price determined </a:t>
            </a:r>
            <a:r>
              <a:rPr lang="en-US" i="1" dirty="0"/>
              <a:t>hours</a:t>
            </a:r>
            <a:r>
              <a:rPr lang="en-US" dirty="0"/>
              <a:t> later?</a:t>
            </a:r>
          </a:p>
          <a:p>
            <a:pPr lvl="1"/>
            <a:r>
              <a:rPr lang="en-US" dirty="0"/>
              <a:t>The Instinet VWAP cross.</a:t>
            </a:r>
          </a:p>
        </p:txBody>
      </p:sp>
      <p:sp>
        <p:nvSpPr>
          <p:cNvPr id="4" name="Footer Placeholder 3">
            <a:extLst>
              <a:ext uri="{FF2B5EF4-FFF2-40B4-BE49-F238E27FC236}">
                <a16:creationId xmlns:a16="http://schemas.microsoft.com/office/drawing/2014/main" id="{5F317E2D-E45B-4CC3-9A79-31D21880BFCC}"/>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FC790BFA-0D67-448E-B47A-8592C0C4465E}"/>
              </a:ext>
            </a:extLst>
          </p:cNvPr>
          <p:cNvSpPr>
            <a:spLocks noGrp="1"/>
          </p:cNvSpPr>
          <p:nvPr>
            <p:ph type="sldNum" sz="quarter" idx="12"/>
          </p:nvPr>
        </p:nvSpPr>
        <p:spPr/>
        <p:txBody>
          <a:bodyPr/>
          <a:lstStyle/>
          <a:p>
            <a:fld id="{209BAFFF-E36A-4B57-9655-92B0909E7771}" type="slidenum">
              <a:rPr lang="en-US" smtClean="0"/>
              <a:pPr/>
              <a:t>8</a:t>
            </a:fld>
            <a:endParaRPr lang="en-US"/>
          </a:p>
        </p:txBody>
      </p:sp>
    </p:spTree>
    <p:extLst>
      <p:ext uri="{BB962C8B-B14F-4D97-AF65-F5344CB8AC3E}">
        <p14:creationId xmlns:p14="http://schemas.microsoft.com/office/powerpoint/2010/main" val="254751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C924-36AC-4364-B55B-4A33C624F6A1}"/>
              </a:ext>
            </a:extLst>
          </p:cNvPr>
          <p:cNvSpPr>
            <a:spLocks noGrp="1"/>
          </p:cNvSpPr>
          <p:nvPr>
            <p:ph type="title"/>
          </p:nvPr>
        </p:nvSpPr>
        <p:spPr/>
        <p:txBody>
          <a:bodyPr>
            <a:normAutofit/>
          </a:bodyPr>
          <a:lstStyle/>
          <a:p>
            <a:r>
              <a:rPr lang="en-US" sz="2400" dirty="0"/>
              <a:t>Instinet’s US VWAP Cross, </a:t>
            </a:r>
            <a:r>
              <a:rPr lang="en-US" sz="2400" dirty="0">
                <a:hlinkClick r:id="rId2"/>
              </a:rPr>
              <a:t>https://www.instinet.com/us-vwap-cross</a:t>
            </a:r>
            <a:r>
              <a:rPr lang="en-US" sz="2400"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810F14-E798-4D01-9A4E-5A5986E0B316}"/>
                  </a:ext>
                </a:extLst>
              </p:cNvPr>
              <p:cNvSpPr>
                <a:spLocks noGrp="1"/>
              </p:cNvSpPr>
              <p:nvPr>
                <p:ph idx="1"/>
              </p:nvPr>
            </p:nvSpPr>
            <p:spPr/>
            <p:txBody>
              <a:bodyPr>
                <a:normAutofit fontScale="92500" lnSpcReduction="10000"/>
              </a:bodyPr>
              <a:lstStyle/>
              <a:p>
                <a:r>
                  <a:rPr lang="en-US" sz="2400" dirty="0"/>
                  <a:t>VWAP: Volume-weighted average price, computed over some time interval.</a:t>
                </a:r>
              </a:p>
              <a:p>
                <a:r>
                  <a:rPr lang="en-US" sz="2400" dirty="0"/>
                  <a:t>Daily VWAP is computed over all trades over a regular trading session.</a:t>
                </a:r>
              </a:p>
              <a:p>
                <a:r>
                  <a:rPr lang="en-US" sz="2400" dirty="0"/>
                  <a:t>Example</a:t>
                </a:r>
              </a:p>
              <a:p>
                <a:r>
                  <a:rPr lang="en-US" sz="2400" dirty="0"/>
                  <a:t>Suppose there are three trades in the day:</a:t>
                </a:r>
              </a:p>
              <a:p>
                <a:pPr lvl="1"/>
                <a:r>
                  <a:rPr lang="en-US" sz="2400" dirty="0"/>
                  <a:t>200 </a:t>
                </a:r>
                <a:r>
                  <a:rPr lang="en-US" sz="2400" dirty="0" err="1"/>
                  <a:t>sh</a:t>
                </a:r>
                <a:r>
                  <a:rPr lang="en-US" sz="2400" dirty="0"/>
                  <a:t> @ $40.00</a:t>
                </a:r>
              </a:p>
              <a:p>
                <a:pPr lvl="1"/>
                <a:r>
                  <a:rPr lang="en-US" sz="2400" dirty="0"/>
                  <a:t>100 </a:t>
                </a:r>
                <a:r>
                  <a:rPr lang="en-US" sz="2400" dirty="0" err="1"/>
                  <a:t>sh</a:t>
                </a:r>
                <a:r>
                  <a:rPr lang="en-US" sz="2400" dirty="0"/>
                  <a:t> @ $39.00</a:t>
                </a:r>
              </a:p>
              <a:p>
                <a:pPr lvl="1"/>
                <a:r>
                  <a:rPr lang="en-US" sz="2400" dirty="0"/>
                  <a:t>500 </a:t>
                </a:r>
                <a:r>
                  <a:rPr lang="en-US" sz="2400" dirty="0" err="1"/>
                  <a:t>sh</a:t>
                </a:r>
                <a:r>
                  <a:rPr lang="en-US" sz="2400" dirty="0"/>
                  <a:t> @ $41.00</a:t>
                </a:r>
              </a:p>
              <a:p>
                <a:r>
                  <a:rPr lang="en-US" sz="2400" dirty="0"/>
                  <a:t>The average price is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40+39+41</m:t>
                        </m:r>
                      </m:num>
                      <m:den>
                        <m:r>
                          <a:rPr lang="en-US" sz="2400" b="0" i="1" smtClean="0">
                            <a:latin typeface="Cambria Math" panose="02040503050406030204" pitchFamily="18" charset="0"/>
                          </a:rPr>
                          <m:t>3</m:t>
                        </m:r>
                      </m:den>
                    </m:f>
                    <m:r>
                      <a:rPr lang="en-US" sz="2400" b="0" i="1" smtClean="0">
                        <a:latin typeface="Cambria Math" panose="02040503050406030204" pitchFamily="18" charset="0"/>
                      </a:rPr>
                      <m:t>=$40.00</m:t>
                    </m:r>
                  </m:oMath>
                </a14:m>
                <a:endParaRPr lang="en-US" sz="2400" dirty="0"/>
              </a:p>
              <a:p>
                <a:r>
                  <a:rPr lang="en-US" sz="2400" dirty="0"/>
                  <a:t>The volume-weighted average price is </a:t>
                </a:r>
                <a14:m>
                  <m:oMath xmlns:m="http://schemas.openxmlformats.org/officeDocument/2006/math">
                    <m:r>
                      <m:rPr>
                        <m:sty m:val="p"/>
                      </m:rPr>
                      <a:rPr lang="en-US" sz="2400" b="0" i="0" smtClean="0">
                        <a:latin typeface="Cambria Math" panose="02040503050406030204" pitchFamily="18" charset="0"/>
                      </a:rPr>
                      <m:t>VWAP</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d>
                          <m:dPr>
                            <m:ctrlPr>
                              <a:rPr lang="en-US" sz="2400" b="0" i="1" smtClean="0">
                                <a:latin typeface="Cambria Math" panose="02040503050406030204" pitchFamily="18" charset="0"/>
                              </a:rPr>
                            </m:ctrlPr>
                          </m:dPr>
                          <m:e>
                            <m:r>
                              <a:rPr lang="en-US" sz="2400" b="0" i="1" smtClean="0">
                                <a:latin typeface="Cambria Math" panose="02040503050406030204" pitchFamily="18" charset="0"/>
                              </a:rPr>
                              <m:t>200×40+100×39+500×41</m:t>
                            </m:r>
                          </m:e>
                        </m:d>
                      </m:num>
                      <m:den>
                        <m:r>
                          <a:rPr lang="en-US" sz="2400" b="0" i="1" smtClean="0">
                            <a:latin typeface="Cambria Math" panose="02040503050406030204" pitchFamily="18" charset="0"/>
                          </a:rPr>
                          <m:t>800</m:t>
                        </m:r>
                      </m:den>
                    </m:f>
                    <m:r>
                      <a:rPr lang="en-US" sz="2400" b="0" i="1" smtClean="0">
                        <a:latin typeface="Cambria Math" panose="02040503050406030204" pitchFamily="18" charset="0"/>
                      </a:rPr>
                      <m:t>=$40.50</m:t>
                    </m:r>
                  </m:oMath>
                </a14:m>
                <a:endParaRPr lang="en-US" sz="2400" dirty="0"/>
              </a:p>
              <a:p>
                <a:r>
                  <a:rPr lang="en-US" sz="2400" dirty="0"/>
                  <a:t>VWAP is used as a benchmark for evaluating brokers and traders</a:t>
                </a:r>
              </a:p>
              <a:p>
                <a:pPr lvl="1"/>
                <a:r>
                  <a:rPr lang="en-US" sz="2400" dirty="0"/>
                  <a:t>“On average, buyers paid $40.50 per share. Did we pay more?”</a:t>
                </a:r>
              </a:p>
              <a:p>
                <a:endParaRPr lang="en-US" sz="2400" dirty="0"/>
              </a:p>
            </p:txBody>
          </p:sp>
        </mc:Choice>
        <mc:Fallback xmlns="">
          <p:sp>
            <p:nvSpPr>
              <p:cNvPr id="3" name="Content Placeholder 2">
                <a:extLst>
                  <a:ext uri="{FF2B5EF4-FFF2-40B4-BE49-F238E27FC236}">
                    <a16:creationId xmlns:a16="http://schemas.microsoft.com/office/drawing/2014/main" id="{23810F14-E798-4D01-9A4E-5A5986E0B316}"/>
                  </a:ext>
                </a:extLst>
              </p:cNvPr>
              <p:cNvSpPr>
                <a:spLocks noGrp="1" noRot="1" noChangeAspect="1" noMove="1" noResize="1" noEditPoints="1" noAdjustHandles="1" noChangeArrowheads="1" noChangeShapeType="1" noTextEdit="1"/>
              </p:cNvSpPr>
              <p:nvPr>
                <p:ph idx="1"/>
              </p:nvPr>
            </p:nvSpPr>
            <p:spPr>
              <a:blipFill>
                <a:blip r:embed="rId3"/>
                <a:stretch>
                  <a:fillRect l="-56" t="-1752" b="-943"/>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E5058D78-3CDE-4FC5-B6CB-7C8B1CA8986E}"/>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ABF3E812-B352-458B-8451-C44A4100E54B}"/>
              </a:ext>
            </a:extLst>
          </p:cNvPr>
          <p:cNvSpPr>
            <a:spLocks noGrp="1"/>
          </p:cNvSpPr>
          <p:nvPr>
            <p:ph type="sldNum" sz="quarter" idx="12"/>
          </p:nvPr>
        </p:nvSpPr>
        <p:spPr/>
        <p:txBody>
          <a:bodyPr/>
          <a:lstStyle/>
          <a:p>
            <a:fld id="{209BAFFF-E36A-4B57-9655-92B0909E7771}" type="slidenum">
              <a:rPr lang="en-US" smtClean="0"/>
              <a:pPr/>
              <a:t>9</a:t>
            </a:fld>
            <a:endParaRPr lang="en-US"/>
          </a:p>
        </p:txBody>
      </p:sp>
    </p:spTree>
    <p:extLst>
      <p:ext uri="{BB962C8B-B14F-4D97-AF65-F5344CB8AC3E}">
        <p14:creationId xmlns:p14="http://schemas.microsoft.com/office/powerpoint/2010/main" val="1426433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9D5B958-6093-4F9A-B628-65BC22850AFE}"/>
              </a:ext>
            </a:extLst>
          </p:cNvPr>
          <p:cNvSpPr>
            <a:spLocks noGrp="1"/>
          </p:cNvSpPr>
          <p:nvPr>
            <p:ph idx="1"/>
          </p:nvPr>
        </p:nvSpPr>
        <p:spPr/>
        <p:txBody>
          <a:bodyPr>
            <a:normAutofit lnSpcReduction="10000"/>
          </a:bodyPr>
          <a:lstStyle/>
          <a:p>
            <a:r>
              <a:rPr lang="en-US" dirty="0"/>
              <a:t>It’s 9am. We’re planning to buy 90,000 shares today.</a:t>
            </a:r>
          </a:p>
          <a:p>
            <a:pPr lvl="1"/>
            <a:r>
              <a:rPr lang="en-US" dirty="0"/>
              <a:t>Right now, wouldn’t it be nice to lock in the VWAP?</a:t>
            </a:r>
          </a:p>
          <a:p>
            <a:r>
              <a:rPr lang="en-US" dirty="0"/>
              <a:t>In the Instinet VWAP cross, if a buyer and seller can be matched, they’re matched at 9am.</a:t>
            </a:r>
          </a:p>
          <a:p>
            <a:r>
              <a:rPr lang="en-US" dirty="0"/>
              <a:t>They have to wait until the end of the day to determine VWAP.</a:t>
            </a:r>
          </a:p>
          <a:p>
            <a:pPr lvl="1"/>
            <a:r>
              <a:rPr lang="en-US" dirty="0"/>
              <a:t>At 4pm they know the price.</a:t>
            </a:r>
          </a:p>
          <a:p>
            <a:r>
              <a:rPr lang="en-US" dirty="0"/>
              <a:t>If we try for a match at 9am and we fail, </a:t>
            </a:r>
          </a:p>
          <a:p>
            <a:pPr lvl="1"/>
            <a:r>
              <a:rPr lang="en-US" dirty="0"/>
              <a:t>Nobody knows that we failed.</a:t>
            </a:r>
          </a:p>
          <a:p>
            <a:pPr lvl="1"/>
            <a:r>
              <a:rPr lang="en-US" dirty="0"/>
              <a:t>We still have the rest of the day to trade.</a:t>
            </a:r>
          </a:p>
          <a:p>
            <a:pPr lvl="2"/>
            <a:r>
              <a:rPr lang="en-US" dirty="0"/>
              <a:t>There are algorithms that target VWAP.</a:t>
            </a:r>
          </a:p>
          <a:p>
            <a:endParaRPr lang="en-US" dirty="0"/>
          </a:p>
        </p:txBody>
      </p:sp>
      <p:sp>
        <p:nvSpPr>
          <p:cNvPr id="4" name="Footer Placeholder 3">
            <a:extLst>
              <a:ext uri="{FF2B5EF4-FFF2-40B4-BE49-F238E27FC236}">
                <a16:creationId xmlns:a16="http://schemas.microsoft.com/office/drawing/2014/main" id="{4DDA4B7D-62CA-497D-B937-E78010B57CC0}"/>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8460FC01-5DBF-4655-A494-5F1369369EFD}"/>
              </a:ext>
            </a:extLst>
          </p:cNvPr>
          <p:cNvSpPr>
            <a:spLocks noGrp="1"/>
          </p:cNvSpPr>
          <p:nvPr>
            <p:ph type="sldNum" sz="quarter" idx="12"/>
          </p:nvPr>
        </p:nvSpPr>
        <p:spPr/>
        <p:txBody>
          <a:bodyPr/>
          <a:lstStyle/>
          <a:p>
            <a:fld id="{209BAFFF-E36A-4B57-9655-92B0909E7771}" type="slidenum">
              <a:rPr lang="en-US" smtClean="0"/>
              <a:pPr/>
              <a:t>10</a:t>
            </a:fld>
            <a:endParaRPr lang="en-US"/>
          </a:p>
        </p:txBody>
      </p:sp>
    </p:spTree>
    <p:extLst>
      <p:ext uri="{BB962C8B-B14F-4D97-AF65-F5344CB8AC3E}">
        <p14:creationId xmlns:p14="http://schemas.microsoft.com/office/powerpoint/2010/main" val="112747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C16CFD-5B2E-4F2F-ADB2-B5C168ED55A9}"/>
              </a:ext>
            </a:extLst>
          </p:cNvPr>
          <p:cNvSpPr>
            <a:spLocks noGrp="1"/>
          </p:cNvSpPr>
          <p:nvPr>
            <p:ph idx="1"/>
          </p:nvPr>
        </p:nvSpPr>
        <p:spPr/>
        <p:txBody>
          <a:bodyPr>
            <a:normAutofit fontScale="85000" lnSpcReduction="20000"/>
          </a:bodyPr>
          <a:lstStyle/>
          <a:p>
            <a:r>
              <a:rPr lang="en-US" dirty="0"/>
              <a:t>Significant attributes of POSIT:</a:t>
            </a:r>
          </a:p>
          <a:p>
            <a:pPr lvl="1"/>
            <a:r>
              <a:rPr lang="en-US" dirty="0"/>
              <a:t>POSIT's midpoint pricing saves each party an amount equivalent to half the bid/offer spread.</a:t>
            </a:r>
          </a:p>
          <a:p>
            <a:pPr lvl="1"/>
            <a:endParaRPr lang="en-US" dirty="0"/>
          </a:p>
          <a:p>
            <a:pPr lvl="1"/>
            <a:endParaRPr lang="en-US" dirty="0"/>
          </a:p>
          <a:p>
            <a:pPr lvl="1"/>
            <a:endParaRPr lang="en-US" dirty="0"/>
          </a:p>
          <a:p>
            <a:pPr lvl="1"/>
            <a:endParaRPr lang="en-US" dirty="0"/>
          </a:p>
          <a:p>
            <a:pPr lvl="1"/>
            <a:endParaRPr lang="en-US" dirty="0"/>
          </a:p>
          <a:p>
            <a:pPr lvl="1"/>
            <a:r>
              <a:rPr lang="en-US" dirty="0"/>
              <a:t>POSIT's confidentiality virtually eliminates market impact. </a:t>
            </a:r>
          </a:p>
          <a:p>
            <a:pPr lvl="2"/>
            <a:r>
              <a:rPr lang="en-US" dirty="0"/>
              <a:t>Participants in traditional markets face the risk that disclosure of an order will move the price against them.</a:t>
            </a:r>
          </a:p>
        </p:txBody>
      </p:sp>
      <p:sp>
        <p:nvSpPr>
          <p:cNvPr id="2" name="Title 1">
            <a:extLst>
              <a:ext uri="{FF2B5EF4-FFF2-40B4-BE49-F238E27FC236}">
                <a16:creationId xmlns:a16="http://schemas.microsoft.com/office/drawing/2014/main" id="{4A858217-D8CD-4781-B978-8683F97C1F22}"/>
              </a:ext>
            </a:extLst>
          </p:cNvPr>
          <p:cNvSpPr>
            <a:spLocks noGrp="1"/>
          </p:cNvSpPr>
          <p:nvPr>
            <p:ph type="title"/>
          </p:nvPr>
        </p:nvSpPr>
        <p:spPr>
          <a:xfrm>
            <a:off x="609600" y="488594"/>
            <a:ext cx="11379200" cy="715089"/>
          </a:xfrm>
        </p:spPr>
        <p:txBody>
          <a:bodyPr>
            <a:normAutofit/>
          </a:bodyPr>
          <a:lstStyle/>
          <a:p>
            <a:r>
              <a:rPr lang="en-US" sz="2800" dirty="0"/>
              <a:t>What are the advantages? (edited, from ITG’s 2017 annual report)</a:t>
            </a:r>
          </a:p>
        </p:txBody>
      </p:sp>
      <p:sp>
        <p:nvSpPr>
          <p:cNvPr id="4" name="Footer Placeholder 3">
            <a:extLst>
              <a:ext uri="{FF2B5EF4-FFF2-40B4-BE49-F238E27FC236}">
                <a16:creationId xmlns:a16="http://schemas.microsoft.com/office/drawing/2014/main" id="{B7CA34E7-6137-46E1-AA7B-696394424CE0}"/>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1B7E9370-3E1E-4A1C-A015-C796B12C8AB0}"/>
              </a:ext>
            </a:extLst>
          </p:cNvPr>
          <p:cNvSpPr>
            <a:spLocks noGrp="1"/>
          </p:cNvSpPr>
          <p:nvPr>
            <p:ph type="sldNum" sz="quarter" idx="12"/>
          </p:nvPr>
        </p:nvSpPr>
        <p:spPr/>
        <p:txBody>
          <a:bodyPr/>
          <a:lstStyle/>
          <a:p>
            <a:fld id="{209BAFFF-E36A-4B57-9655-92B0909E7771}" type="slidenum">
              <a:rPr lang="en-US" smtClean="0"/>
              <a:pPr/>
              <a:t>11</a:t>
            </a:fld>
            <a:endParaRPr lang="en-US"/>
          </a:p>
        </p:txBody>
      </p:sp>
      <p:grpSp>
        <p:nvGrpSpPr>
          <p:cNvPr id="13" name="Group 12">
            <a:extLst>
              <a:ext uri="{FF2B5EF4-FFF2-40B4-BE49-F238E27FC236}">
                <a16:creationId xmlns:a16="http://schemas.microsoft.com/office/drawing/2014/main" id="{EB380679-F29F-4AF7-BA88-82353DC0CFB1}"/>
              </a:ext>
            </a:extLst>
          </p:cNvPr>
          <p:cNvGrpSpPr/>
          <p:nvPr/>
        </p:nvGrpSpPr>
        <p:grpSpPr>
          <a:xfrm>
            <a:off x="3200400" y="3037990"/>
            <a:ext cx="2362200" cy="1381610"/>
            <a:chOff x="3200400" y="2817167"/>
            <a:chExt cx="2362200" cy="1381610"/>
          </a:xfrm>
        </p:grpSpPr>
        <p:cxnSp>
          <p:nvCxnSpPr>
            <p:cNvPr id="7" name="Straight Connector 6">
              <a:extLst>
                <a:ext uri="{FF2B5EF4-FFF2-40B4-BE49-F238E27FC236}">
                  <a16:creationId xmlns:a16="http://schemas.microsoft.com/office/drawing/2014/main" id="{F5AC6BF2-61EC-4728-AB26-79D35826ACD6}"/>
                </a:ext>
              </a:extLst>
            </p:cNvPr>
            <p:cNvCxnSpPr/>
            <p:nvPr/>
          </p:nvCxnSpPr>
          <p:spPr>
            <a:xfrm>
              <a:off x="4724400" y="3048000"/>
              <a:ext cx="838200" cy="0"/>
            </a:xfrm>
            <a:prstGeom prst="line">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A714D57-3783-4D9D-8A14-CC50549DD5DE}"/>
                </a:ext>
              </a:extLst>
            </p:cNvPr>
            <p:cNvCxnSpPr/>
            <p:nvPr/>
          </p:nvCxnSpPr>
          <p:spPr>
            <a:xfrm>
              <a:off x="4724400" y="3505200"/>
              <a:ext cx="838200" cy="0"/>
            </a:xfrm>
            <a:prstGeom prst="line">
              <a:avLst/>
            </a:prstGeom>
            <a:ln w="5715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B6BF856-0A83-4570-A754-CD4DDFEFABED}"/>
                </a:ext>
              </a:extLst>
            </p:cNvPr>
            <p:cNvCxnSpPr/>
            <p:nvPr/>
          </p:nvCxnSpPr>
          <p:spPr>
            <a:xfrm>
              <a:off x="4724400" y="3962400"/>
              <a:ext cx="838200" cy="0"/>
            </a:xfrm>
            <a:prstGeom prst="line">
              <a:avLst/>
            </a:prstGeom>
            <a:ln w="57150">
              <a:solidFill>
                <a:srgbClr val="0070C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91E0531-0A70-4EA1-AFF7-8D79B5AEF6C0}"/>
                </a:ext>
              </a:extLst>
            </p:cNvPr>
            <p:cNvSpPr txBox="1"/>
            <p:nvPr/>
          </p:nvSpPr>
          <p:spPr>
            <a:xfrm>
              <a:off x="3200400" y="3225197"/>
              <a:ext cx="1524000" cy="461665"/>
            </a:xfrm>
            <a:prstGeom prst="rect">
              <a:avLst/>
            </a:prstGeom>
            <a:noFill/>
          </p:spPr>
          <p:txBody>
            <a:bodyPr wrap="square" rtlCol="0">
              <a:spAutoFit/>
            </a:bodyPr>
            <a:lstStyle/>
            <a:p>
              <a:r>
                <a:rPr lang="en-US" sz="2400" dirty="0">
                  <a:latin typeface="Cambria" pitchFamily="18" charset="0"/>
                </a:rPr>
                <a:t>midpoint</a:t>
              </a:r>
            </a:p>
          </p:txBody>
        </p:sp>
        <p:sp>
          <p:nvSpPr>
            <p:cNvPr id="11" name="TextBox 10">
              <a:extLst>
                <a:ext uri="{FF2B5EF4-FFF2-40B4-BE49-F238E27FC236}">
                  <a16:creationId xmlns:a16="http://schemas.microsoft.com/office/drawing/2014/main" id="{3433D831-E783-496D-8939-843FD0EB0F3B}"/>
                </a:ext>
              </a:extLst>
            </p:cNvPr>
            <p:cNvSpPr txBox="1"/>
            <p:nvPr/>
          </p:nvSpPr>
          <p:spPr>
            <a:xfrm>
              <a:off x="3945406" y="2817167"/>
              <a:ext cx="762000" cy="461665"/>
            </a:xfrm>
            <a:prstGeom prst="rect">
              <a:avLst/>
            </a:prstGeom>
            <a:noFill/>
          </p:spPr>
          <p:txBody>
            <a:bodyPr wrap="square" rtlCol="0">
              <a:spAutoFit/>
            </a:bodyPr>
            <a:lstStyle/>
            <a:p>
              <a:r>
                <a:rPr lang="en-US" sz="2400" dirty="0">
                  <a:latin typeface="Cambria" pitchFamily="18" charset="0"/>
                </a:rPr>
                <a:t>ask</a:t>
              </a:r>
            </a:p>
          </p:txBody>
        </p:sp>
        <p:sp>
          <p:nvSpPr>
            <p:cNvPr id="12" name="TextBox 11">
              <a:extLst>
                <a:ext uri="{FF2B5EF4-FFF2-40B4-BE49-F238E27FC236}">
                  <a16:creationId xmlns:a16="http://schemas.microsoft.com/office/drawing/2014/main" id="{961852A5-C7A9-40D2-9966-BD5E25A615E1}"/>
                </a:ext>
              </a:extLst>
            </p:cNvPr>
            <p:cNvSpPr txBox="1"/>
            <p:nvPr/>
          </p:nvSpPr>
          <p:spPr>
            <a:xfrm>
              <a:off x="3962400" y="3737112"/>
              <a:ext cx="762000" cy="461665"/>
            </a:xfrm>
            <a:prstGeom prst="rect">
              <a:avLst/>
            </a:prstGeom>
            <a:noFill/>
          </p:spPr>
          <p:txBody>
            <a:bodyPr wrap="square" rtlCol="0">
              <a:spAutoFit/>
            </a:bodyPr>
            <a:lstStyle/>
            <a:p>
              <a:r>
                <a:rPr lang="en-US" sz="2400" dirty="0">
                  <a:latin typeface="Cambria" pitchFamily="18" charset="0"/>
                </a:rPr>
                <a:t>bid</a:t>
              </a:r>
            </a:p>
          </p:txBody>
        </p:sp>
      </p:grpSp>
    </p:spTree>
    <p:extLst>
      <p:ext uri="{BB962C8B-B14F-4D97-AF65-F5344CB8AC3E}">
        <p14:creationId xmlns:p14="http://schemas.microsoft.com/office/powerpoint/2010/main" val="252967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9A79-C10D-431F-86E6-FC37227E0CCD}"/>
              </a:ext>
            </a:extLst>
          </p:cNvPr>
          <p:cNvSpPr>
            <a:spLocks noGrp="1"/>
          </p:cNvSpPr>
          <p:nvPr>
            <p:ph type="title"/>
          </p:nvPr>
        </p:nvSpPr>
        <p:spPr/>
        <p:txBody>
          <a:bodyPr/>
          <a:lstStyle/>
          <a:p>
            <a:r>
              <a:rPr lang="en-US" dirty="0"/>
              <a:t>Midpoint pricing</a:t>
            </a:r>
          </a:p>
        </p:txBody>
      </p:sp>
      <p:sp>
        <p:nvSpPr>
          <p:cNvPr id="3" name="Content Placeholder 2">
            <a:extLst>
              <a:ext uri="{FF2B5EF4-FFF2-40B4-BE49-F238E27FC236}">
                <a16:creationId xmlns:a16="http://schemas.microsoft.com/office/drawing/2014/main" id="{009D39F9-DB6C-4F04-B8F9-0A9A4BD5D34B}"/>
              </a:ext>
            </a:extLst>
          </p:cNvPr>
          <p:cNvSpPr>
            <a:spLocks noGrp="1"/>
          </p:cNvSpPr>
          <p:nvPr>
            <p:ph idx="1"/>
          </p:nvPr>
        </p:nvSpPr>
        <p:spPr/>
        <p:txBody>
          <a:bodyPr/>
          <a:lstStyle/>
          <a:p>
            <a:r>
              <a:rPr lang="en-US" dirty="0"/>
              <a:t>Dark markets usually match orders at the National Best Bid and Offer (NBBO) midpoint.</a:t>
            </a:r>
          </a:p>
          <a:p>
            <a:r>
              <a:rPr lang="en-US" dirty="0"/>
              <a:t>The NBBO is determined by the visible limit orders at the “lit” exchanges.</a:t>
            </a:r>
          </a:p>
          <a:p>
            <a:r>
              <a:rPr lang="en-US" dirty="0"/>
              <a:t>Is POSIT free-riding on these prices?</a:t>
            </a:r>
          </a:p>
          <a:p>
            <a:pPr lvl="1"/>
            <a:r>
              <a:rPr lang="en-US" dirty="0"/>
              <a:t>Getting something of value, but not paying for it.</a:t>
            </a:r>
          </a:p>
          <a:p>
            <a:endParaRPr lang="en-US" dirty="0"/>
          </a:p>
        </p:txBody>
      </p:sp>
      <p:sp>
        <p:nvSpPr>
          <p:cNvPr id="4" name="Footer Placeholder 3">
            <a:extLst>
              <a:ext uri="{FF2B5EF4-FFF2-40B4-BE49-F238E27FC236}">
                <a16:creationId xmlns:a16="http://schemas.microsoft.com/office/drawing/2014/main" id="{99C7E0E7-7CDC-42B1-8C0D-A0E83EC95CA8}"/>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709DFD90-0992-422E-8BFE-E887378683B4}"/>
              </a:ext>
            </a:extLst>
          </p:cNvPr>
          <p:cNvSpPr>
            <a:spLocks noGrp="1"/>
          </p:cNvSpPr>
          <p:nvPr>
            <p:ph type="sldNum" sz="quarter" idx="12"/>
          </p:nvPr>
        </p:nvSpPr>
        <p:spPr/>
        <p:txBody>
          <a:bodyPr/>
          <a:lstStyle/>
          <a:p>
            <a:fld id="{209BAFFF-E36A-4B57-9655-92B0909E7771}" type="slidenum">
              <a:rPr lang="en-US" smtClean="0"/>
              <a:pPr/>
              <a:t>12</a:t>
            </a:fld>
            <a:endParaRPr lang="en-US"/>
          </a:p>
        </p:txBody>
      </p:sp>
    </p:spTree>
    <p:extLst>
      <p:ext uri="{BB962C8B-B14F-4D97-AF65-F5344CB8AC3E}">
        <p14:creationId xmlns:p14="http://schemas.microsoft.com/office/powerpoint/2010/main" val="802802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riding on your competitors’ prices: A parallel</a:t>
            </a:r>
          </a:p>
        </p:txBody>
      </p:sp>
      <p:sp>
        <p:nvSpPr>
          <p:cNvPr id="3" name="Content Placeholder 2"/>
          <p:cNvSpPr>
            <a:spLocks noGrp="1"/>
          </p:cNvSpPr>
          <p:nvPr>
            <p:ph idx="1"/>
          </p:nvPr>
        </p:nvSpPr>
        <p:spPr/>
        <p:txBody>
          <a:bodyPr/>
          <a:lstStyle/>
          <a:p>
            <a:r>
              <a:rPr lang="en-US" dirty="0"/>
              <a:t>Two retailers sell </a:t>
            </a:r>
            <a:r>
              <a:rPr lang="en-US" dirty="0" err="1"/>
              <a:t>PlayBox</a:t>
            </a:r>
            <a:r>
              <a:rPr lang="en-US" dirty="0"/>
              <a:t> videogames.</a:t>
            </a:r>
          </a:p>
          <a:p>
            <a:r>
              <a:rPr lang="en-US" dirty="0"/>
              <a:t>Retailer</a:t>
            </a:r>
            <a:r>
              <a:rPr lang="en-US" i="1" dirty="0"/>
              <a:t> Antoine </a:t>
            </a:r>
            <a:r>
              <a:rPr lang="en-US" dirty="0"/>
              <a:t>advertises “</a:t>
            </a:r>
            <a:r>
              <a:rPr lang="en-US" dirty="0" err="1"/>
              <a:t>PlayBox</a:t>
            </a:r>
            <a:r>
              <a:rPr lang="en-US" dirty="0"/>
              <a:t> for $250.”</a:t>
            </a:r>
          </a:p>
          <a:p>
            <a:r>
              <a:rPr lang="en-US" dirty="0"/>
              <a:t>Retailer </a:t>
            </a:r>
            <a:r>
              <a:rPr lang="en-US" i="1" dirty="0"/>
              <a:t>Bo</a:t>
            </a:r>
            <a:r>
              <a:rPr lang="en-US" dirty="0"/>
              <a:t> advertises “We’ll match any other advertised price.”</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13</a:t>
            </a:fld>
            <a:endParaRPr lang="en-US"/>
          </a:p>
        </p:txBody>
      </p:sp>
    </p:spTree>
    <p:extLst>
      <p:ext uri="{BB962C8B-B14F-4D97-AF65-F5344CB8AC3E}">
        <p14:creationId xmlns:p14="http://schemas.microsoft.com/office/powerpoint/2010/main" val="145454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Continuous dark pools</a:t>
            </a:r>
            <a:endParaRPr lang="en-US" dirty="0"/>
          </a:p>
        </p:txBody>
      </p:sp>
      <p:sp>
        <p:nvSpPr>
          <p:cNvPr id="3" name="Content Placeholder 2"/>
          <p:cNvSpPr>
            <a:spLocks noGrp="1"/>
          </p:cNvSpPr>
          <p:nvPr>
            <p:ph idx="1"/>
          </p:nvPr>
        </p:nvSpPr>
        <p:spPr/>
        <p:txBody>
          <a:bodyPr>
            <a:normAutofit/>
          </a:bodyPr>
          <a:lstStyle/>
          <a:p>
            <a:r>
              <a:rPr lang="en-US" dirty="0"/>
              <a:t>Standard features</a:t>
            </a:r>
          </a:p>
          <a:p>
            <a:pPr lvl="1"/>
            <a:r>
              <a:rPr lang="en-US" dirty="0"/>
              <a:t>Customers submit direction (buy/sell), quantities.</a:t>
            </a:r>
          </a:p>
          <a:p>
            <a:pPr lvl="1"/>
            <a:r>
              <a:rPr lang="en-US" dirty="0"/>
              <a:t>Orders are held, but not displayed.</a:t>
            </a:r>
          </a:p>
          <a:p>
            <a:pPr lvl="1"/>
            <a:r>
              <a:rPr lang="en-US" i="1" dirty="0"/>
              <a:t>Trades can occur whenever there’s a match.</a:t>
            </a:r>
          </a:p>
          <a:p>
            <a:pPr lvl="1"/>
            <a:r>
              <a:rPr lang="en-US" dirty="0"/>
              <a:t>Usually, the price is set to the NBBO midpoint.</a:t>
            </a:r>
          </a:p>
          <a:p>
            <a:r>
              <a:rPr lang="en-US" dirty="0"/>
              <a:t>Many variations on priority and pricing.</a:t>
            </a:r>
          </a:p>
        </p:txBody>
      </p:sp>
      <p:sp>
        <p:nvSpPr>
          <p:cNvPr id="5" name="Footer Placeholder 4"/>
          <p:cNvSpPr>
            <a:spLocks noGrp="1"/>
          </p:cNvSpPr>
          <p:nvPr>
            <p:ph type="ftr" sz="quarter" idx="11"/>
          </p:nvPr>
        </p:nvSpPr>
        <p:spPr/>
        <p:txBody>
          <a:bodyPr/>
          <a:lstStyle/>
          <a:p>
            <a:r>
              <a:rPr lang="en-US"/>
              <a:t>©2022 Joel Hasbrouck, All rights reserved</a:t>
            </a:r>
          </a:p>
        </p:txBody>
      </p:sp>
      <p:sp>
        <p:nvSpPr>
          <p:cNvPr id="4" name="Slide Number Placeholder 3"/>
          <p:cNvSpPr>
            <a:spLocks noGrp="1"/>
          </p:cNvSpPr>
          <p:nvPr>
            <p:ph type="sldNum" sz="quarter" idx="12"/>
          </p:nvPr>
        </p:nvSpPr>
        <p:spPr/>
        <p:txBody>
          <a:bodyPr/>
          <a:lstStyle/>
          <a:p>
            <a:fld id="{209BAFFF-E36A-4B57-9655-92B0909E7771}" type="slidenum">
              <a:rPr lang="en-US" smtClean="0"/>
              <a:pPr/>
              <a:t>14</a:t>
            </a:fld>
            <a:endParaRPr lang="en-US"/>
          </a:p>
        </p:txBody>
      </p:sp>
    </p:spTree>
    <p:extLst>
      <p:ext uri="{BB962C8B-B14F-4D97-AF65-F5344CB8AC3E}">
        <p14:creationId xmlns:p14="http://schemas.microsoft.com/office/powerpoint/2010/main" val="156303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Amy enters an order in a dark pool: buy 100,000 </a:t>
            </a:r>
            <a:r>
              <a:rPr lang="en-US" dirty="0" err="1"/>
              <a:t>sh</a:t>
            </a:r>
            <a:r>
              <a:rPr lang="en-US" dirty="0"/>
              <a:t> IBM.</a:t>
            </a:r>
          </a:p>
          <a:p>
            <a:pPr lvl="1"/>
            <a:r>
              <a:rPr lang="en-US" dirty="0"/>
              <a:t>This order is held in the system, </a:t>
            </a:r>
            <a:r>
              <a:rPr lang="en-US" dirty="0" err="1"/>
              <a:t>undisplayed</a:t>
            </a:r>
            <a:r>
              <a:rPr lang="en-US" dirty="0"/>
              <a:t>.</a:t>
            </a:r>
          </a:p>
          <a:p>
            <a:r>
              <a:rPr lang="en-US" dirty="0"/>
              <a:t>Brian enters an order: sell 40,000 </a:t>
            </a:r>
            <a:r>
              <a:rPr lang="en-US" dirty="0" err="1"/>
              <a:t>sh</a:t>
            </a:r>
            <a:r>
              <a:rPr lang="en-US" dirty="0"/>
              <a:t> IBM</a:t>
            </a:r>
          </a:p>
          <a:p>
            <a:r>
              <a:rPr lang="en-US" dirty="0"/>
              <a:t>Amy and Brian are </a:t>
            </a:r>
            <a:r>
              <a:rPr lang="en-US" i="1" dirty="0"/>
              <a:t>immediately</a:t>
            </a:r>
            <a:r>
              <a:rPr lang="en-US" dirty="0"/>
              <a:t> paired for an execution at 40,000 shares.</a:t>
            </a:r>
          </a:p>
          <a:p>
            <a:r>
              <a:rPr lang="en-US" dirty="0"/>
              <a:t>The price of the execution is the NBBO midpoint.</a:t>
            </a:r>
          </a:p>
          <a:p>
            <a:pPr lvl="1"/>
            <a:r>
              <a:rPr lang="en-US" dirty="0"/>
              <a:t>If IBM is 50 bid, offered at 51, then the price is 50.5.</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15</a:t>
            </a:fld>
            <a:endParaRPr lang="en-US"/>
          </a:p>
        </p:txBody>
      </p:sp>
    </p:spTree>
    <p:extLst>
      <p:ext uri="{BB962C8B-B14F-4D97-AF65-F5344CB8AC3E}">
        <p14:creationId xmlns:p14="http://schemas.microsoft.com/office/powerpoint/2010/main" val="1499515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Variations</a:t>
            </a:r>
          </a:p>
        </p:txBody>
      </p:sp>
      <p:sp>
        <p:nvSpPr>
          <p:cNvPr id="3" name="Content Placeholder 2"/>
          <p:cNvSpPr>
            <a:spLocks noGrp="1"/>
          </p:cNvSpPr>
          <p:nvPr>
            <p:ph idx="1"/>
          </p:nvPr>
        </p:nvSpPr>
        <p:spPr/>
        <p:txBody>
          <a:bodyPr/>
          <a:lstStyle/>
          <a:p>
            <a:r>
              <a:rPr lang="en-US" dirty="0"/>
              <a:t>Orders can have limit prices.</a:t>
            </a:r>
          </a:p>
          <a:p>
            <a:r>
              <a:rPr lang="en-US" dirty="0"/>
              <a:t>Orders can have size minimums.</a:t>
            </a:r>
          </a:p>
          <a:p>
            <a:pPr lvl="1"/>
            <a:r>
              <a:rPr lang="en-US" dirty="0"/>
              <a:t>“Don’t execute anything unless I can trade 20,000 shares.”</a:t>
            </a:r>
          </a:p>
          <a:p>
            <a:r>
              <a:rPr lang="en-US" dirty="0"/>
              <a:t>Dark pools often depart from price-time priority.</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16</a:t>
            </a:fld>
            <a:endParaRPr lang="en-US"/>
          </a:p>
        </p:txBody>
      </p:sp>
    </p:spTree>
    <p:extLst>
      <p:ext uri="{BB962C8B-B14F-4D97-AF65-F5344CB8AC3E}">
        <p14:creationId xmlns:p14="http://schemas.microsoft.com/office/powerpoint/2010/main" val="3165385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7013A-EA9A-4230-A72D-BF7CF69C5D99}"/>
              </a:ext>
            </a:extLst>
          </p:cNvPr>
          <p:cNvSpPr>
            <a:spLocks noGrp="1"/>
          </p:cNvSpPr>
          <p:nvPr>
            <p:ph type="title"/>
          </p:nvPr>
        </p:nvSpPr>
        <p:spPr/>
        <p:txBody>
          <a:bodyPr/>
          <a:lstStyle/>
          <a:p>
            <a:r>
              <a:rPr lang="en-US" dirty="0"/>
              <a:t>ITG’s POSIT system (currently)</a:t>
            </a:r>
          </a:p>
        </p:txBody>
      </p:sp>
      <p:sp>
        <p:nvSpPr>
          <p:cNvPr id="3" name="Content Placeholder 2">
            <a:extLst>
              <a:ext uri="{FF2B5EF4-FFF2-40B4-BE49-F238E27FC236}">
                <a16:creationId xmlns:a16="http://schemas.microsoft.com/office/drawing/2014/main" id="{ABB16856-ECC5-497F-8215-603863943999}"/>
              </a:ext>
            </a:extLst>
          </p:cNvPr>
          <p:cNvSpPr>
            <a:spLocks noGrp="1"/>
          </p:cNvSpPr>
          <p:nvPr>
            <p:ph idx="1"/>
          </p:nvPr>
        </p:nvSpPr>
        <p:spPr/>
        <p:txBody>
          <a:bodyPr>
            <a:normAutofit fontScale="77500" lnSpcReduction="20000"/>
          </a:bodyPr>
          <a:lstStyle/>
          <a:p>
            <a:r>
              <a:rPr lang="en-US" dirty="0"/>
              <a:t>See: “A plain English guide to executions in Posit.”</a:t>
            </a:r>
          </a:p>
          <a:p>
            <a:pPr lvl="1"/>
            <a:r>
              <a:rPr lang="en-US" dirty="0"/>
              <a:t>Highlighted sections, under Resources&gt;Readings</a:t>
            </a:r>
          </a:p>
          <a:p>
            <a:pPr lvl="1"/>
            <a:r>
              <a:rPr lang="en-US" dirty="0"/>
              <a:t>Virtu (ITG’s parent) no longer distributes this document.</a:t>
            </a:r>
          </a:p>
          <a:p>
            <a:pPr lvl="1"/>
            <a:r>
              <a:rPr lang="en-US" dirty="0"/>
              <a:t>Virtu (and all other ATSs) file SEC form ATS-N, which is comprehensive, but dense.</a:t>
            </a:r>
          </a:p>
          <a:p>
            <a:r>
              <a:rPr lang="en-US" dirty="0"/>
              <a:t>Since 1987, POSIT has been a trusted trading venue that helps protect our institutional clients in the U.S. from signaling their trading intentions, lowers trading costs through meaningful price improvement, and provides protection from potentially “toxic” liquidity. </a:t>
            </a:r>
          </a:p>
          <a:p>
            <a:r>
              <a:rPr lang="en-US" dirty="0"/>
              <a:t>POSIT does not operate on strict price/time priority. The system incentivizes size over speed, matching orders using price-size pro rata matching logic while seeking to cross orders at the midpoint of the NBBO.</a:t>
            </a:r>
          </a:p>
        </p:txBody>
      </p:sp>
      <p:sp>
        <p:nvSpPr>
          <p:cNvPr id="4" name="Footer Placeholder 3">
            <a:extLst>
              <a:ext uri="{FF2B5EF4-FFF2-40B4-BE49-F238E27FC236}">
                <a16:creationId xmlns:a16="http://schemas.microsoft.com/office/drawing/2014/main" id="{E57A5EDA-1719-4689-8141-6E844BB76E3A}"/>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EA7AD2AE-7E4B-4201-80E6-7A6B26996AD8}"/>
              </a:ext>
            </a:extLst>
          </p:cNvPr>
          <p:cNvSpPr>
            <a:spLocks noGrp="1"/>
          </p:cNvSpPr>
          <p:nvPr>
            <p:ph type="sldNum" sz="quarter" idx="12"/>
          </p:nvPr>
        </p:nvSpPr>
        <p:spPr/>
        <p:txBody>
          <a:bodyPr/>
          <a:lstStyle/>
          <a:p>
            <a:fld id="{209BAFFF-E36A-4B57-9655-92B0909E7771}" type="slidenum">
              <a:rPr lang="en-US" smtClean="0"/>
              <a:pPr/>
              <a:t>17</a:t>
            </a:fld>
            <a:endParaRPr lang="en-US"/>
          </a:p>
        </p:txBody>
      </p:sp>
    </p:spTree>
    <p:extLst>
      <p:ext uri="{BB962C8B-B14F-4D97-AF65-F5344CB8AC3E}">
        <p14:creationId xmlns:p14="http://schemas.microsoft.com/office/powerpoint/2010/main" val="2122736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6DCD-CF38-4062-86C4-D14E8EEE7BE0}"/>
              </a:ext>
            </a:extLst>
          </p:cNvPr>
          <p:cNvSpPr>
            <a:spLocks noGrp="1"/>
          </p:cNvSpPr>
          <p:nvPr>
            <p:ph type="title"/>
          </p:nvPr>
        </p:nvSpPr>
        <p:spPr/>
        <p:txBody>
          <a:bodyPr/>
          <a:lstStyle/>
          <a:p>
            <a:r>
              <a:rPr lang="en-US" dirty="0"/>
              <a:t>Internalization</a:t>
            </a:r>
          </a:p>
        </p:txBody>
      </p:sp>
      <p:sp>
        <p:nvSpPr>
          <p:cNvPr id="3" name="Content Placeholder 2">
            <a:extLst>
              <a:ext uri="{FF2B5EF4-FFF2-40B4-BE49-F238E27FC236}">
                <a16:creationId xmlns:a16="http://schemas.microsoft.com/office/drawing/2014/main" id="{463FAD90-2AF0-4FBB-AB7C-2FAE335C50D3}"/>
              </a:ext>
            </a:extLst>
          </p:cNvPr>
          <p:cNvSpPr>
            <a:spLocks noGrp="1"/>
          </p:cNvSpPr>
          <p:nvPr>
            <p:ph idx="1"/>
          </p:nvPr>
        </p:nvSpPr>
        <p:spPr/>
        <p:txBody>
          <a:bodyPr>
            <a:normAutofit fontScale="92500" lnSpcReduction="20000"/>
          </a:bodyPr>
          <a:lstStyle/>
          <a:p>
            <a:r>
              <a:rPr lang="en-US" dirty="0"/>
              <a:t>A broker simultaneously receives two orders:</a:t>
            </a:r>
          </a:p>
          <a:p>
            <a:pPr lvl="1"/>
            <a:r>
              <a:rPr lang="en-US" dirty="0"/>
              <a:t>A buy and a sell from two different customers.</a:t>
            </a:r>
          </a:p>
          <a:p>
            <a:pPr lvl="2"/>
            <a:r>
              <a:rPr lang="en-US" dirty="0"/>
              <a:t>BEL submits “Buy limit 26”; SIG submits “Sell limit 20”.</a:t>
            </a:r>
          </a:p>
          <a:p>
            <a:pPr lvl="1"/>
            <a:r>
              <a:rPr lang="en-US" dirty="0"/>
              <a:t>Can they be matched? At what price?</a:t>
            </a:r>
          </a:p>
          <a:p>
            <a:pPr lvl="2"/>
            <a:r>
              <a:rPr lang="en-US" dirty="0"/>
              <a:t>Any price between 20 and 26 is feasible.</a:t>
            </a:r>
          </a:p>
          <a:p>
            <a:pPr lvl="2"/>
            <a:r>
              <a:rPr lang="en-US" dirty="0"/>
              <a:t>But the broker is acting as agent for both BET and SIG</a:t>
            </a:r>
          </a:p>
          <a:p>
            <a:pPr lvl="3"/>
            <a:r>
              <a:rPr lang="en-US" dirty="0"/>
              <a:t>There is a conflict of interest if the broker has reason to favor either side.</a:t>
            </a:r>
          </a:p>
          <a:p>
            <a:pPr lvl="3"/>
            <a:r>
              <a:rPr lang="en-US" dirty="0"/>
              <a:t>Is BET a more profitable customer?</a:t>
            </a:r>
          </a:p>
          <a:p>
            <a:pPr lvl="2"/>
            <a:r>
              <a:rPr lang="en-US" dirty="0"/>
              <a:t>Is there an external price that might be used to set the price of this trade?</a:t>
            </a:r>
          </a:p>
          <a:p>
            <a:pPr lvl="1"/>
            <a:endParaRPr lang="en-US" dirty="0"/>
          </a:p>
        </p:txBody>
      </p:sp>
      <p:sp>
        <p:nvSpPr>
          <p:cNvPr id="4" name="Footer Placeholder 3">
            <a:extLst>
              <a:ext uri="{FF2B5EF4-FFF2-40B4-BE49-F238E27FC236}">
                <a16:creationId xmlns:a16="http://schemas.microsoft.com/office/drawing/2014/main" id="{C9F1A3D4-601E-48BC-8449-55D4F7D19290}"/>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56A573B4-8309-4C2D-B6F1-0218E4664791}"/>
              </a:ext>
            </a:extLst>
          </p:cNvPr>
          <p:cNvSpPr>
            <a:spLocks noGrp="1"/>
          </p:cNvSpPr>
          <p:nvPr>
            <p:ph type="sldNum" sz="quarter" idx="12"/>
          </p:nvPr>
        </p:nvSpPr>
        <p:spPr/>
        <p:txBody>
          <a:bodyPr/>
          <a:lstStyle/>
          <a:p>
            <a:fld id="{209BAFFF-E36A-4B57-9655-92B0909E7771}" type="slidenum">
              <a:rPr lang="en-US" smtClean="0"/>
              <a:pPr/>
              <a:t>18</a:t>
            </a:fld>
            <a:endParaRPr lang="en-US"/>
          </a:p>
        </p:txBody>
      </p:sp>
    </p:spTree>
    <p:extLst>
      <p:ext uri="{BB962C8B-B14F-4D97-AF65-F5344CB8AC3E}">
        <p14:creationId xmlns:p14="http://schemas.microsoft.com/office/powerpoint/2010/main" val="147827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7BE9BD-CD33-4547-A71D-DD84FFF368A3}"/>
              </a:ext>
            </a:extLst>
          </p:cNvPr>
          <p:cNvSpPr>
            <a:spLocks noGrp="1"/>
          </p:cNvSpPr>
          <p:nvPr>
            <p:ph idx="1"/>
          </p:nvPr>
        </p:nvSpPr>
        <p:spPr/>
        <p:txBody>
          <a:bodyPr/>
          <a:lstStyle/>
          <a:p>
            <a:r>
              <a:rPr lang="en-US" dirty="0"/>
              <a:t>Suppose that the best bid/offer (BBO) visible in the lit markets is 21 bid, offered at 23.</a:t>
            </a:r>
          </a:p>
          <a:p>
            <a:pPr lvl="1"/>
            <a:r>
              <a:rPr lang="en-US" dirty="0"/>
              <a:t>The broker matches BEL and SIG in the middle, at 22.</a:t>
            </a:r>
          </a:p>
          <a:p>
            <a:r>
              <a:rPr lang="en-US" dirty="0"/>
              <a:t>This is an internalized trade. </a:t>
            </a:r>
          </a:p>
          <a:p>
            <a:pPr lvl="1"/>
            <a:r>
              <a:rPr lang="en-US" dirty="0"/>
              <a:t>It is executed by the broker, and neither order is passed on to any other market.</a:t>
            </a:r>
          </a:p>
          <a:p>
            <a:pPr lvl="1"/>
            <a:r>
              <a:rPr lang="en-US" dirty="0"/>
              <a:t>Neither order will interact with any other orders.</a:t>
            </a:r>
          </a:p>
        </p:txBody>
      </p:sp>
      <p:sp>
        <p:nvSpPr>
          <p:cNvPr id="3" name="Footer Placeholder 2">
            <a:extLst>
              <a:ext uri="{FF2B5EF4-FFF2-40B4-BE49-F238E27FC236}">
                <a16:creationId xmlns:a16="http://schemas.microsoft.com/office/drawing/2014/main" id="{54292F9E-40EC-4AEF-9E33-AFDFBEFB45A3}"/>
              </a:ext>
            </a:extLst>
          </p:cNvPr>
          <p:cNvSpPr>
            <a:spLocks noGrp="1"/>
          </p:cNvSpPr>
          <p:nvPr>
            <p:ph type="ftr" sz="quarter" idx="11"/>
          </p:nvPr>
        </p:nvSpPr>
        <p:spPr/>
        <p:txBody>
          <a:bodyPr/>
          <a:lstStyle/>
          <a:p>
            <a:r>
              <a:rPr lang="en-US"/>
              <a:t>©2022 Joel Hasbrouck, All rights reserved</a:t>
            </a:r>
          </a:p>
        </p:txBody>
      </p:sp>
      <p:sp>
        <p:nvSpPr>
          <p:cNvPr id="4" name="Slide Number Placeholder 3">
            <a:extLst>
              <a:ext uri="{FF2B5EF4-FFF2-40B4-BE49-F238E27FC236}">
                <a16:creationId xmlns:a16="http://schemas.microsoft.com/office/drawing/2014/main" id="{188F50DB-B598-4040-BC50-6A5E9D7C47B0}"/>
              </a:ext>
            </a:extLst>
          </p:cNvPr>
          <p:cNvSpPr>
            <a:spLocks noGrp="1"/>
          </p:cNvSpPr>
          <p:nvPr>
            <p:ph type="sldNum" sz="quarter" idx="12"/>
          </p:nvPr>
        </p:nvSpPr>
        <p:spPr/>
        <p:txBody>
          <a:bodyPr/>
          <a:lstStyle/>
          <a:p>
            <a:fld id="{209BAFFF-E36A-4B57-9655-92B0909E7771}" type="slidenum">
              <a:rPr lang="en-US" smtClean="0"/>
              <a:pPr/>
              <a:t>19</a:t>
            </a:fld>
            <a:endParaRPr lang="en-US"/>
          </a:p>
        </p:txBody>
      </p:sp>
    </p:spTree>
    <p:extLst>
      <p:ext uri="{BB962C8B-B14F-4D97-AF65-F5344CB8AC3E}">
        <p14:creationId xmlns:p14="http://schemas.microsoft.com/office/powerpoint/2010/main" val="1329858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A7906-E167-44B1-9B89-374BD2923C9E}"/>
              </a:ext>
            </a:extLst>
          </p:cNvPr>
          <p:cNvSpPr>
            <a:spLocks noGrp="1"/>
          </p:cNvSpPr>
          <p:nvPr>
            <p:ph type="title"/>
          </p:nvPr>
        </p:nvSpPr>
        <p:spPr/>
        <p:txBody>
          <a:bodyPr/>
          <a:lstStyle/>
          <a:p>
            <a:r>
              <a:rPr lang="en-US" dirty="0"/>
              <a:t>Internalization in floor markets?</a:t>
            </a:r>
          </a:p>
        </p:txBody>
      </p:sp>
      <p:sp>
        <p:nvSpPr>
          <p:cNvPr id="3" name="Content Placeholder 2">
            <a:extLst>
              <a:ext uri="{FF2B5EF4-FFF2-40B4-BE49-F238E27FC236}">
                <a16:creationId xmlns:a16="http://schemas.microsoft.com/office/drawing/2014/main" id="{F46FCF42-0A43-47DC-A9F5-732515F98F67}"/>
              </a:ext>
            </a:extLst>
          </p:cNvPr>
          <p:cNvSpPr>
            <a:spLocks noGrp="1"/>
          </p:cNvSpPr>
          <p:nvPr>
            <p:ph idx="1"/>
          </p:nvPr>
        </p:nvSpPr>
        <p:spPr/>
        <p:txBody>
          <a:bodyPr>
            <a:normAutofit/>
          </a:bodyPr>
          <a:lstStyle/>
          <a:p>
            <a:r>
              <a:rPr lang="en-US" dirty="0"/>
              <a:t>A floor broker acting as an agent might hold opposing customer orders that could be matched.</a:t>
            </a:r>
          </a:p>
          <a:p>
            <a:pPr lvl="1"/>
            <a:r>
              <a:rPr lang="en-US" dirty="0"/>
              <a:t>A match price might be better than the prices available on the floor.</a:t>
            </a:r>
          </a:p>
          <a:p>
            <a:r>
              <a:rPr lang="en-US" dirty="0"/>
              <a:t>How were these situations handled?	</a:t>
            </a:r>
          </a:p>
        </p:txBody>
      </p:sp>
      <p:sp>
        <p:nvSpPr>
          <p:cNvPr id="4" name="Footer Placeholder 3">
            <a:extLst>
              <a:ext uri="{FF2B5EF4-FFF2-40B4-BE49-F238E27FC236}">
                <a16:creationId xmlns:a16="http://schemas.microsoft.com/office/drawing/2014/main" id="{8C638D81-C13D-43E9-9299-6E8EC456F8B3}"/>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15C165FC-C9BF-41B2-9FA5-F22ECCC388DB}"/>
              </a:ext>
            </a:extLst>
          </p:cNvPr>
          <p:cNvSpPr>
            <a:spLocks noGrp="1"/>
          </p:cNvSpPr>
          <p:nvPr>
            <p:ph type="sldNum" sz="quarter" idx="12"/>
          </p:nvPr>
        </p:nvSpPr>
        <p:spPr/>
        <p:txBody>
          <a:bodyPr/>
          <a:lstStyle/>
          <a:p>
            <a:fld id="{209BAFFF-E36A-4B57-9655-92B0909E7771}" type="slidenum">
              <a:rPr lang="en-US" smtClean="0"/>
              <a:pPr/>
              <a:t>20</a:t>
            </a:fld>
            <a:endParaRPr lang="en-US"/>
          </a:p>
        </p:txBody>
      </p:sp>
    </p:spTree>
    <p:extLst>
      <p:ext uri="{BB962C8B-B14F-4D97-AF65-F5344CB8AC3E}">
        <p14:creationId xmlns:p14="http://schemas.microsoft.com/office/powerpoint/2010/main" val="566425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7E863E22-F1C3-43A1-BE89-760C480A0D4A}"/>
              </a:ext>
            </a:extLst>
          </p:cNvPr>
          <p:cNvSpPr>
            <a:spLocks noGrp="1"/>
          </p:cNvSpPr>
          <p:nvPr>
            <p:ph type="title"/>
          </p:nvPr>
        </p:nvSpPr>
        <p:spPr>
          <a:xfrm>
            <a:off x="609600" y="268223"/>
            <a:ext cx="11201400" cy="715089"/>
          </a:xfrm>
        </p:spPr>
        <p:txBody>
          <a:bodyPr>
            <a:normAutofit fontScale="90000"/>
          </a:bodyPr>
          <a:lstStyle/>
          <a:p>
            <a:r>
              <a:rPr lang="en-US" dirty="0"/>
              <a:t>CAT is a broker handling customer orders on the </a:t>
            </a:r>
            <a:r>
              <a:rPr lang="en-US" dirty="0" err="1"/>
              <a:t>Citadex</a:t>
            </a:r>
            <a:r>
              <a:rPr lang="en-US" dirty="0"/>
              <a:t> floor.</a:t>
            </a:r>
          </a:p>
        </p:txBody>
      </p:sp>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21</a:t>
            </a:fld>
            <a:endParaRPr lang="en-US"/>
          </a:p>
        </p:txBody>
      </p:sp>
      <p:sp>
        <p:nvSpPr>
          <p:cNvPr id="8" name="Oval Callout 19">
            <a:extLst>
              <a:ext uri="{FF2B5EF4-FFF2-40B4-BE49-F238E27FC236}">
                <a16:creationId xmlns:a16="http://schemas.microsoft.com/office/drawing/2014/main" id="{4F1B3BAE-473B-45F1-91CB-4D2016E58DE0}"/>
              </a:ext>
            </a:extLst>
          </p:cNvPr>
          <p:cNvSpPr/>
          <p:nvPr/>
        </p:nvSpPr>
        <p:spPr>
          <a:xfrm>
            <a:off x="2844800" y="1269057"/>
            <a:ext cx="2590800" cy="1143000"/>
          </a:xfrm>
          <a:prstGeom prst="wedgeEllipseCallout">
            <a:avLst>
              <a:gd name="adj1" fmla="val -56222"/>
              <a:gd name="adj2" fmla="val 7316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1"/>
                </a:solidFill>
                <a:latin typeface="Cambria" pitchFamily="18" charset="0"/>
              </a:rPr>
              <a:t>“Bidding 21”</a:t>
            </a:r>
          </a:p>
        </p:txBody>
      </p:sp>
      <p:sp>
        <p:nvSpPr>
          <p:cNvPr id="9" name="Oval Callout 20">
            <a:extLst>
              <a:ext uri="{FF2B5EF4-FFF2-40B4-BE49-F238E27FC236}">
                <a16:creationId xmlns:a16="http://schemas.microsoft.com/office/drawing/2014/main" id="{3CC27BF9-5B19-42A1-B0DC-BACCE5153EFA}"/>
              </a:ext>
            </a:extLst>
          </p:cNvPr>
          <p:cNvSpPr/>
          <p:nvPr/>
        </p:nvSpPr>
        <p:spPr>
          <a:xfrm>
            <a:off x="5841634" y="1295400"/>
            <a:ext cx="2554260" cy="991215"/>
          </a:xfrm>
          <a:prstGeom prst="wedgeEllipseCallout">
            <a:avLst>
              <a:gd name="adj1" fmla="val 68421"/>
              <a:gd name="adj2" fmla="val 84377"/>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“Asking 25”</a:t>
            </a:r>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2412057"/>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2441011"/>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4184114"/>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35600" y="3573194"/>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27349" y="5078084"/>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12304" y="3900431"/>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6324600" y="3895139"/>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28" name="Flowchart: Document 27">
            <a:extLst>
              <a:ext uri="{FF2B5EF4-FFF2-40B4-BE49-F238E27FC236}">
                <a16:creationId xmlns:a16="http://schemas.microsoft.com/office/drawing/2014/main" id="{5C373C07-5671-4ACC-86F6-B1835A6A89FB}"/>
              </a:ext>
            </a:extLst>
          </p:cNvPr>
          <p:cNvSpPr/>
          <p:nvPr/>
        </p:nvSpPr>
        <p:spPr>
          <a:xfrm>
            <a:off x="278694" y="5791200"/>
            <a:ext cx="1398338" cy="841248"/>
          </a:xfrm>
          <a:prstGeom prst="flowChartDocumen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bg1">
                    <a:lumMod val="50000"/>
                  </a:schemeClr>
                </a:solidFill>
                <a:latin typeface="Cambria" pitchFamily="18" charset="0"/>
              </a:rPr>
              <a:t>Customer order</a:t>
            </a:r>
          </a:p>
        </p:txBody>
      </p:sp>
      <p:sp>
        <p:nvSpPr>
          <p:cNvPr id="30" name="TextBox 29">
            <a:extLst>
              <a:ext uri="{FF2B5EF4-FFF2-40B4-BE49-F238E27FC236}">
                <a16:creationId xmlns:a16="http://schemas.microsoft.com/office/drawing/2014/main" id="{437E8E55-4C68-47AC-9FCA-1DBF1D978636}"/>
              </a:ext>
            </a:extLst>
          </p:cNvPr>
          <p:cNvSpPr txBox="1"/>
          <p:nvPr/>
        </p:nvSpPr>
        <p:spPr>
          <a:xfrm>
            <a:off x="8604515" y="5581689"/>
            <a:ext cx="3378906" cy="461665"/>
          </a:xfrm>
          <a:prstGeom prst="rect">
            <a:avLst/>
          </a:prstGeom>
          <a:noFill/>
        </p:spPr>
        <p:txBody>
          <a:bodyPr wrap="square" rtlCol="0">
            <a:spAutoFit/>
          </a:bodyPr>
          <a:lstStyle/>
          <a:p>
            <a:r>
              <a:rPr lang="en-US" sz="2400" i="1" dirty="0">
                <a:latin typeface="Cambria" pitchFamily="18" charset="0"/>
              </a:rPr>
              <a:t>Next: CAT’s options</a:t>
            </a:r>
          </a:p>
        </p:txBody>
      </p:sp>
      <p:sp>
        <p:nvSpPr>
          <p:cNvPr id="2" name="Footer Placeholder 1">
            <a:extLst>
              <a:ext uri="{FF2B5EF4-FFF2-40B4-BE49-F238E27FC236}">
                <a16:creationId xmlns:a16="http://schemas.microsoft.com/office/drawing/2014/main" id="{ADE3AF44-AFFF-4540-8605-230BF129FBAC}"/>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2355236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7E863E22-F1C3-43A1-BE89-760C480A0D4A}"/>
              </a:ext>
            </a:extLst>
          </p:cNvPr>
          <p:cNvSpPr>
            <a:spLocks noGrp="1"/>
          </p:cNvSpPr>
          <p:nvPr>
            <p:ph type="title"/>
          </p:nvPr>
        </p:nvSpPr>
        <p:spPr>
          <a:xfrm>
            <a:off x="609600" y="268223"/>
            <a:ext cx="10972800" cy="715089"/>
          </a:xfrm>
        </p:spPr>
        <p:txBody>
          <a:bodyPr>
            <a:normAutofit/>
          </a:bodyPr>
          <a:lstStyle/>
          <a:p>
            <a:r>
              <a:rPr lang="en-US" dirty="0"/>
              <a:t>CAT executes the orders at the established bid and ask</a:t>
            </a:r>
          </a:p>
        </p:txBody>
      </p:sp>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22</a:t>
            </a:fld>
            <a:endParaRPr lang="en-US"/>
          </a:p>
        </p:txBody>
      </p:sp>
      <p:sp>
        <p:nvSpPr>
          <p:cNvPr id="8" name="Oval Callout 19">
            <a:extLst>
              <a:ext uri="{FF2B5EF4-FFF2-40B4-BE49-F238E27FC236}">
                <a16:creationId xmlns:a16="http://schemas.microsoft.com/office/drawing/2014/main" id="{4F1B3BAE-473B-45F1-91CB-4D2016E58DE0}"/>
              </a:ext>
            </a:extLst>
          </p:cNvPr>
          <p:cNvSpPr/>
          <p:nvPr/>
        </p:nvSpPr>
        <p:spPr>
          <a:xfrm>
            <a:off x="2844800" y="1269057"/>
            <a:ext cx="2590800" cy="1143000"/>
          </a:xfrm>
          <a:prstGeom prst="wedgeEllipseCallout">
            <a:avLst>
              <a:gd name="adj1" fmla="val -56222"/>
              <a:gd name="adj2" fmla="val 7316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1"/>
                </a:solidFill>
                <a:latin typeface="Cambria" pitchFamily="18" charset="0"/>
              </a:rPr>
              <a:t>“Bidding 21”</a:t>
            </a:r>
          </a:p>
        </p:txBody>
      </p:sp>
      <p:sp>
        <p:nvSpPr>
          <p:cNvPr id="9" name="Oval Callout 20">
            <a:extLst>
              <a:ext uri="{FF2B5EF4-FFF2-40B4-BE49-F238E27FC236}">
                <a16:creationId xmlns:a16="http://schemas.microsoft.com/office/drawing/2014/main" id="{3CC27BF9-5B19-42A1-B0DC-BACCE5153EFA}"/>
              </a:ext>
            </a:extLst>
          </p:cNvPr>
          <p:cNvSpPr/>
          <p:nvPr/>
        </p:nvSpPr>
        <p:spPr>
          <a:xfrm>
            <a:off x="5841634" y="1295400"/>
            <a:ext cx="2554260" cy="991215"/>
          </a:xfrm>
          <a:prstGeom prst="wedgeEllipseCallout">
            <a:avLst>
              <a:gd name="adj1" fmla="val 68421"/>
              <a:gd name="adj2" fmla="val 84377"/>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“Asking 25”</a:t>
            </a:r>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2412057"/>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2441011"/>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4184114"/>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35600" y="3573194"/>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27349" y="5078084"/>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12304" y="3900431"/>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6324600" y="3895139"/>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28" name="Flowchart: Document 27">
            <a:extLst>
              <a:ext uri="{FF2B5EF4-FFF2-40B4-BE49-F238E27FC236}">
                <a16:creationId xmlns:a16="http://schemas.microsoft.com/office/drawing/2014/main" id="{5C373C07-5671-4ACC-86F6-B1835A6A89FB}"/>
              </a:ext>
            </a:extLst>
          </p:cNvPr>
          <p:cNvSpPr/>
          <p:nvPr/>
        </p:nvSpPr>
        <p:spPr>
          <a:xfrm>
            <a:off x="278694" y="5791200"/>
            <a:ext cx="1398338" cy="841248"/>
          </a:xfrm>
          <a:prstGeom prst="flowChartDocumen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bg1">
                    <a:lumMod val="50000"/>
                  </a:schemeClr>
                </a:solidFill>
                <a:latin typeface="Cambria" pitchFamily="18" charset="0"/>
              </a:rPr>
              <a:t>Customer order</a:t>
            </a:r>
          </a:p>
        </p:txBody>
      </p:sp>
      <p:sp>
        <p:nvSpPr>
          <p:cNvPr id="30" name="TextBox 29">
            <a:extLst>
              <a:ext uri="{FF2B5EF4-FFF2-40B4-BE49-F238E27FC236}">
                <a16:creationId xmlns:a16="http://schemas.microsoft.com/office/drawing/2014/main" id="{437E8E55-4C68-47AC-9FCA-1DBF1D978636}"/>
              </a:ext>
            </a:extLst>
          </p:cNvPr>
          <p:cNvSpPr txBox="1"/>
          <p:nvPr/>
        </p:nvSpPr>
        <p:spPr>
          <a:xfrm>
            <a:off x="6647080" y="5562600"/>
            <a:ext cx="4097119" cy="830997"/>
          </a:xfrm>
          <a:prstGeom prst="rect">
            <a:avLst/>
          </a:prstGeom>
          <a:noFill/>
        </p:spPr>
        <p:txBody>
          <a:bodyPr wrap="square" rtlCol="0">
            <a:spAutoFit/>
          </a:bodyPr>
          <a:lstStyle/>
          <a:p>
            <a:r>
              <a:rPr lang="en-US" sz="2400" i="1" dirty="0">
                <a:latin typeface="Cambria" pitchFamily="18" charset="0"/>
              </a:rPr>
              <a:t>SIG sells to ANI at 21;</a:t>
            </a:r>
          </a:p>
          <a:p>
            <a:r>
              <a:rPr lang="en-US" sz="2400" i="1" dirty="0">
                <a:latin typeface="Cambria" pitchFamily="18" charset="0"/>
              </a:rPr>
              <a:t>BEL buys from SAM at 25.</a:t>
            </a:r>
          </a:p>
        </p:txBody>
      </p:sp>
      <p:cxnSp>
        <p:nvCxnSpPr>
          <p:cNvPr id="3" name="Straight Arrow Connector 2">
            <a:extLst>
              <a:ext uri="{FF2B5EF4-FFF2-40B4-BE49-F238E27FC236}">
                <a16:creationId xmlns:a16="http://schemas.microsoft.com/office/drawing/2014/main" id="{269FA8C0-CAC8-4AF5-9BB0-DDE9909DFA5A}"/>
              </a:ext>
            </a:extLst>
          </p:cNvPr>
          <p:cNvCxnSpPr>
            <a:stCxn id="27" idx="0"/>
            <a:endCxn id="8" idx="5"/>
          </p:cNvCxnSpPr>
          <p:nvPr/>
        </p:nvCxnSpPr>
        <p:spPr>
          <a:xfrm flipH="1" flipV="1">
            <a:off x="5056186" y="2244669"/>
            <a:ext cx="2182814" cy="165047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1B89C40-8962-4DFD-8F72-3F1965254697}"/>
              </a:ext>
            </a:extLst>
          </p:cNvPr>
          <p:cNvCxnSpPr>
            <a:stCxn id="26" idx="0"/>
            <a:endCxn id="9" idx="3"/>
          </p:cNvCxnSpPr>
          <p:nvPr/>
        </p:nvCxnSpPr>
        <p:spPr>
          <a:xfrm flipV="1">
            <a:off x="4326704" y="2141455"/>
            <a:ext cx="1888993" cy="175897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6C37D59A-F4CF-4968-9952-33514A257295}"/>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82559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7E863E22-F1C3-43A1-BE89-760C480A0D4A}"/>
              </a:ext>
            </a:extLst>
          </p:cNvPr>
          <p:cNvSpPr>
            <a:spLocks noGrp="1"/>
          </p:cNvSpPr>
          <p:nvPr>
            <p:ph type="title"/>
          </p:nvPr>
        </p:nvSpPr>
        <p:spPr>
          <a:xfrm>
            <a:off x="609600" y="268223"/>
            <a:ext cx="10972800" cy="715089"/>
          </a:xfrm>
        </p:spPr>
        <p:txBody>
          <a:bodyPr>
            <a:normAutofit fontScale="90000"/>
          </a:bodyPr>
          <a:lstStyle/>
          <a:p>
            <a:r>
              <a:rPr lang="en-US" dirty="0"/>
              <a:t>Can CAT cross/match her buyer and seller at the midpoint?</a:t>
            </a:r>
          </a:p>
        </p:txBody>
      </p:sp>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23</a:t>
            </a:fld>
            <a:endParaRPr lang="en-US"/>
          </a:p>
        </p:txBody>
      </p:sp>
      <p:sp>
        <p:nvSpPr>
          <p:cNvPr id="8" name="Oval Callout 19">
            <a:extLst>
              <a:ext uri="{FF2B5EF4-FFF2-40B4-BE49-F238E27FC236}">
                <a16:creationId xmlns:a16="http://schemas.microsoft.com/office/drawing/2014/main" id="{4F1B3BAE-473B-45F1-91CB-4D2016E58DE0}"/>
              </a:ext>
            </a:extLst>
          </p:cNvPr>
          <p:cNvSpPr/>
          <p:nvPr/>
        </p:nvSpPr>
        <p:spPr>
          <a:xfrm>
            <a:off x="2844800" y="1269057"/>
            <a:ext cx="2590800" cy="1143000"/>
          </a:xfrm>
          <a:prstGeom prst="wedgeEllipseCallout">
            <a:avLst>
              <a:gd name="adj1" fmla="val -56222"/>
              <a:gd name="adj2" fmla="val 7316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1"/>
                </a:solidFill>
                <a:latin typeface="Cambria" pitchFamily="18" charset="0"/>
              </a:rPr>
              <a:t>“Bidding 21”</a:t>
            </a:r>
          </a:p>
        </p:txBody>
      </p:sp>
      <p:sp>
        <p:nvSpPr>
          <p:cNvPr id="9" name="Oval Callout 20">
            <a:extLst>
              <a:ext uri="{FF2B5EF4-FFF2-40B4-BE49-F238E27FC236}">
                <a16:creationId xmlns:a16="http://schemas.microsoft.com/office/drawing/2014/main" id="{3CC27BF9-5B19-42A1-B0DC-BACCE5153EFA}"/>
              </a:ext>
            </a:extLst>
          </p:cNvPr>
          <p:cNvSpPr/>
          <p:nvPr/>
        </p:nvSpPr>
        <p:spPr>
          <a:xfrm>
            <a:off x="5841634" y="1295400"/>
            <a:ext cx="2554260" cy="991215"/>
          </a:xfrm>
          <a:prstGeom prst="wedgeEllipseCallout">
            <a:avLst>
              <a:gd name="adj1" fmla="val 68421"/>
              <a:gd name="adj2" fmla="val 84377"/>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“Asking 25”</a:t>
            </a:r>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2412057"/>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2441011"/>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4184114"/>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16337" y="4135962"/>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42289" y="5543490"/>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55219" y="3008962"/>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5042435" y="2350425"/>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28" name="Flowchart: Document 27">
            <a:extLst>
              <a:ext uri="{FF2B5EF4-FFF2-40B4-BE49-F238E27FC236}">
                <a16:creationId xmlns:a16="http://schemas.microsoft.com/office/drawing/2014/main" id="{5C373C07-5671-4ACC-86F6-B1835A6A89FB}"/>
              </a:ext>
            </a:extLst>
          </p:cNvPr>
          <p:cNvSpPr/>
          <p:nvPr/>
        </p:nvSpPr>
        <p:spPr>
          <a:xfrm>
            <a:off x="278694" y="5791200"/>
            <a:ext cx="1398338" cy="841248"/>
          </a:xfrm>
          <a:prstGeom prst="flowChartDocumen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bg1">
                    <a:lumMod val="50000"/>
                  </a:schemeClr>
                </a:solidFill>
                <a:latin typeface="Cambria" pitchFamily="18" charset="0"/>
              </a:rPr>
              <a:t>Customer order</a:t>
            </a:r>
          </a:p>
        </p:txBody>
      </p:sp>
      <p:sp>
        <p:nvSpPr>
          <p:cNvPr id="21" name="Oval Callout 20">
            <a:extLst>
              <a:ext uri="{FF2B5EF4-FFF2-40B4-BE49-F238E27FC236}">
                <a16:creationId xmlns:a16="http://schemas.microsoft.com/office/drawing/2014/main" id="{5CDD2331-54B1-41F5-A34E-9DCE03B8EB15}"/>
              </a:ext>
            </a:extLst>
          </p:cNvPr>
          <p:cNvSpPr/>
          <p:nvPr/>
        </p:nvSpPr>
        <p:spPr>
          <a:xfrm>
            <a:off x="6010401" y="3171682"/>
            <a:ext cx="2721666" cy="1142386"/>
          </a:xfrm>
          <a:prstGeom prst="wedgeEllipseCallout">
            <a:avLst>
              <a:gd name="adj1" fmla="val -43833"/>
              <a:gd name="adj2" fmla="val 5141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“BEL and SIG trade at 23!”</a:t>
            </a:r>
          </a:p>
        </p:txBody>
      </p:sp>
      <p:sp>
        <p:nvSpPr>
          <p:cNvPr id="2" name="Footer Placeholder 1">
            <a:extLst>
              <a:ext uri="{FF2B5EF4-FFF2-40B4-BE49-F238E27FC236}">
                <a16:creationId xmlns:a16="http://schemas.microsoft.com/office/drawing/2014/main" id="{2450673B-CE68-449B-A01B-DDD21AFC065B}"/>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1312138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D2DA-89EA-4A9B-9A04-078C64141368}"/>
              </a:ext>
            </a:extLst>
          </p:cNvPr>
          <p:cNvSpPr>
            <a:spLocks noGrp="1"/>
          </p:cNvSpPr>
          <p:nvPr>
            <p:ph type="title"/>
          </p:nvPr>
        </p:nvSpPr>
        <p:spPr/>
        <p:txBody>
          <a:bodyPr/>
          <a:lstStyle/>
          <a:p>
            <a:r>
              <a:rPr lang="en-US" dirty="0"/>
              <a:t>“BEL and SIG trade at 23!” Why is this a dark trade?</a:t>
            </a:r>
          </a:p>
        </p:txBody>
      </p:sp>
      <p:sp>
        <p:nvSpPr>
          <p:cNvPr id="3" name="Content Placeholder 2">
            <a:extLst>
              <a:ext uri="{FF2B5EF4-FFF2-40B4-BE49-F238E27FC236}">
                <a16:creationId xmlns:a16="http://schemas.microsoft.com/office/drawing/2014/main" id="{05B820FA-B519-41B2-9A35-1DB82F287BA6}"/>
              </a:ext>
            </a:extLst>
          </p:cNvPr>
          <p:cNvSpPr>
            <a:spLocks noGrp="1"/>
          </p:cNvSpPr>
          <p:nvPr>
            <p:ph idx="1"/>
          </p:nvPr>
        </p:nvSpPr>
        <p:spPr/>
        <p:txBody>
          <a:bodyPr/>
          <a:lstStyle/>
          <a:p>
            <a:r>
              <a:rPr lang="en-US" dirty="0"/>
              <a:t>There is no established bid or offer at 23.</a:t>
            </a:r>
          </a:p>
          <a:p>
            <a:r>
              <a:rPr lang="en-US" dirty="0"/>
              <a:t>No “Buy it!” or “Sell ‘</a:t>
            </a:r>
            <a:r>
              <a:rPr lang="en-US" dirty="0" err="1"/>
              <a:t>em</a:t>
            </a:r>
            <a:r>
              <a:rPr lang="en-US" dirty="0"/>
              <a:t>”</a:t>
            </a:r>
          </a:p>
          <a:p>
            <a:r>
              <a:rPr lang="en-US" dirty="0"/>
              <a:t>Remember CME Rule 521:</a:t>
            </a:r>
          </a:p>
          <a:p>
            <a:pPr lvl="1"/>
            <a:r>
              <a:rPr lang="en-US" i="1" dirty="0"/>
              <a:t>All transactions… shall be by </a:t>
            </a:r>
            <a:r>
              <a:rPr lang="en-US" b="1" i="1" dirty="0"/>
              <a:t>open outcry </a:t>
            </a:r>
            <a:r>
              <a:rPr lang="en-US" i="1" dirty="0"/>
              <a:t>in the established pit for that transaction.</a:t>
            </a:r>
            <a:endParaRPr lang="en-US" dirty="0"/>
          </a:p>
          <a:p>
            <a:r>
              <a:rPr lang="en-US" dirty="0"/>
              <a:t>This trade bypasses (goes around) the open outcry procedure.</a:t>
            </a:r>
          </a:p>
          <a:p>
            <a:r>
              <a:rPr lang="en-US" dirty="0"/>
              <a:t>Are these executions completely forbidden?</a:t>
            </a:r>
          </a:p>
        </p:txBody>
      </p:sp>
      <p:sp>
        <p:nvSpPr>
          <p:cNvPr id="4" name="Footer Placeholder 3">
            <a:extLst>
              <a:ext uri="{FF2B5EF4-FFF2-40B4-BE49-F238E27FC236}">
                <a16:creationId xmlns:a16="http://schemas.microsoft.com/office/drawing/2014/main" id="{5C7BC938-2DA1-4236-A96B-FACDAD60C13F}"/>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BEF4EF02-2E9E-47B3-9BA4-D284921ECBD6}"/>
              </a:ext>
            </a:extLst>
          </p:cNvPr>
          <p:cNvSpPr>
            <a:spLocks noGrp="1"/>
          </p:cNvSpPr>
          <p:nvPr>
            <p:ph type="sldNum" sz="quarter" idx="12"/>
          </p:nvPr>
        </p:nvSpPr>
        <p:spPr/>
        <p:txBody>
          <a:bodyPr/>
          <a:lstStyle/>
          <a:p>
            <a:fld id="{209BAFFF-E36A-4B57-9655-92B0909E7771}" type="slidenum">
              <a:rPr lang="en-US" smtClean="0"/>
              <a:pPr/>
              <a:t>24</a:t>
            </a:fld>
            <a:endParaRPr lang="en-US"/>
          </a:p>
        </p:txBody>
      </p:sp>
    </p:spTree>
    <p:extLst>
      <p:ext uri="{BB962C8B-B14F-4D97-AF65-F5344CB8AC3E}">
        <p14:creationId xmlns:p14="http://schemas.microsoft.com/office/powerpoint/2010/main" val="3816224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Chicago Mercantile Exchange (CME) Rule 533</a:t>
            </a:r>
          </a:p>
        </p:txBody>
      </p:sp>
      <p:sp>
        <p:nvSpPr>
          <p:cNvPr id="3" name="Content Placeholder 2"/>
          <p:cNvSpPr>
            <a:spLocks noGrp="1"/>
          </p:cNvSpPr>
          <p:nvPr>
            <p:ph idx="1"/>
          </p:nvPr>
        </p:nvSpPr>
        <p:spPr/>
        <p:txBody>
          <a:bodyPr>
            <a:normAutofit fontScale="85000" lnSpcReduction="10000"/>
          </a:bodyPr>
          <a:lstStyle/>
          <a:p>
            <a:pPr>
              <a:lnSpc>
                <a:spcPct val="140000"/>
              </a:lnSpc>
            </a:pPr>
            <a:r>
              <a:rPr lang="en-US" dirty="0"/>
              <a:t>A member who is in possession of both buy and sell orders for different beneficial owners for the same product … may execute [the orders against each other] provided that …</a:t>
            </a:r>
          </a:p>
          <a:p>
            <a:pPr lvl="1">
              <a:lnSpc>
                <a:spcPct val="140000"/>
              </a:lnSpc>
            </a:pPr>
            <a:r>
              <a:rPr lang="en-US" dirty="0"/>
              <a:t>In pit trading, a member executing such orders shall first bid and offer by open outcry three times </a:t>
            </a:r>
            <a:r>
              <a:rPr lang="en-US" i="1" dirty="0"/>
              <a:t>at the same price</a:t>
            </a:r>
            <a:r>
              <a:rPr lang="en-US" dirty="0"/>
              <a:t>, stating the number of contracts, and, thereafter, if neither the bid nor the offer is accepted, the orders may be matched in the presence, and with the approval, of a designated Exchange official.</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25</a:t>
            </a:fld>
            <a:endParaRPr lang="en-US"/>
          </a:p>
        </p:txBody>
      </p:sp>
    </p:spTree>
    <p:extLst>
      <p:ext uri="{BB962C8B-B14F-4D97-AF65-F5344CB8AC3E}">
        <p14:creationId xmlns:p14="http://schemas.microsoft.com/office/powerpoint/2010/main" val="3050258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26</a:t>
            </a:fld>
            <a:endParaRPr lang="en-US"/>
          </a:p>
        </p:txBody>
      </p:sp>
      <p:sp>
        <p:nvSpPr>
          <p:cNvPr id="8" name="Oval Callout 19">
            <a:extLst>
              <a:ext uri="{FF2B5EF4-FFF2-40B4-BE49-F238E27FC236}">
                <a16:creationId xmlns:a16="http://schemas.microsoft.com/office/drawing/2014/main" id="{4F1B3BAE-473B-45F1-91CB-4D2016E58DE0}"/>
              </a:ext>
            </a:extLst>
          </p:cNvPr>
          <p:cNvSpPr/>
          <p:nvPr/>
        </p:nvSpPr>
        <p:spPr>
          <a:xfrm>
            <a:off x="2704887" y="609600"/>
            <a:ext cx="2590800" cy="1143000"/>
          </a:xfrm>
          <a:prstGeom prst="wedgeEllipseCallout">
            <a:avLst>
              <a:gd name="adj1" fmla="val 60041"/>
              <a:gd name="adj2" fmla="val 20586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“Bidding 23, Asking 23”</a:t>
            </a:r>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2412057"/>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2441011"/>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4184114"/>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35600" y="3573194"/>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27349" y="5078084"/>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12304" y="3900431"/>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6324600" y="3895139"/>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30" name="TextBox 29">
            <a:extLst>
              <a:ext uri="{FF2B5EF4-FFF2-40B4-BE49-F238E27FC236}">
                <a16:creationId xmlns:a16="http://schemas.microsoft.com/office/drawing/2014/main" id="{437E8E55-4C68-47AC-9FCA-1DBF1D978636}"/>
              </a:ext>
            </a:extLst>
          </p:cNvPr>
          <p:cNvSpPr txBox="1"/>
          <p:nvPr/>
        </p:nvSpPr>
        <p:spPr>
          <a:xfrm>
            <a:off x="6934200" y="5345997"/>
            <a:ext cx="5354021" cy="830997"/>
          </a:xfrm>
          <a:prstGeom prst="rect">
            <a:avLst/>
          </a:prstGeom>
          <a:noFill/>
        </p:spPr>
        <p:txBody>
          <a:bodyPr wrap="square" rtlCol="0">
            <a:spAutoFit/>
          </a:bodyPr>
          <a:lstStyle/>
          <a:p>
            <a:r>
              <a:rPr lang="en-US" sz="2400" i="1" dirty="0">
                <a:latin typeface="Cambria" pitchFamily="18" charset="0"/>
              </a:rPr>
              <a:t>And if nobody says anything, CAT can match her customers.</a:t>
            </a:r>
          </a:p>
        </p:txBody>
      </p:sp>
      <p:sp>
        <p:nvSpPr>
          <p:cNvPr id="21" name="Oval Callout 19">
            <a:extLst>
              <a:ext uri="{FF2B5EF4-FFF2-40B4-BE49-F238E27FC236}">
                <a16:creationId xmlns:a16="http://schemas.microsoft.com/office/drawing/2014/main" id="{03561978-570A-42C3-B144-A6CA985EBD7C}"/>
              </a:ext>
            </a:extLst>
          </p:cNvPr>
          <p:cNvSpPr/>
          <p:nvPr/>
        </p:nvSpPr>
        <p:spPr>
          <a:xfrm>
            <a:off x="4866160" y="228738"/>
            <a:ext cx="2590800" cy="1143000"/>
          </a:xfrm>
          <a:prstGeom prst="wedgeEllipseCallout">
            <a:avLst>
              <a:gd name="adj1" fmla="val -14284"/>
              <a:gd name="adj2" fmla="val 23033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“Bidding 23, Asking 23”</a:t>
            </a:r>
          </a:p>
        </p:txBody>
      </p:sp>
      <p:sp>
        <p:nvSpPr>
          <p:cNvPr id="31" name="Oval Callout 19">
            <a:extLst>
              <a:ext uri="{FF2B5EF4-FFF2-40B4-BE49-F238E27FC236}">
                <a16:creationId xmlns:a16="http://schemas.microsoft.com/office/drawing/2014/main" id="{4578DF75-475A-471B-B333-7802D460C2C9}"/>
              </a:ext>
            </a:extLst>
          </p:cNvPr>
          <p:cNvSpPr/>
          <p:nvPr/>
        </p:nvSpPr>
        <p:spPr>
          <a:xfrm>
            <a:off x="6858000" y="681006"/>
            <a:ext cx="2590800" cy="1143000"/>
          </a:xfrm>
          <a:prstGeom prst="wedgeEllipseCallout">
            <a:avLst>
              <a:gd name="adj1" fmla="val -79889"/>
              <a:gd name="adj2" fmla="val 20021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“Bidding 23, Asking 23”</a:t>
            </a:r>
          </a:p>
        </p:txBody>
      </p:sp>
      <p:sp>
        <p:nvSpPr>
          <p:cNvPr id="2" name="Footer Placeholder 1">
            <a:extLst>
              <a:ext uri="{FF2B5EF4-FFF2-40B4-BE49-F238E27FC236}">
                <a16:creationId xmlns:a16="http://schemas.microsoft.com/office/drawing/2014/main" id="{7D9A7B38-F229-429E-B905-8D509153D43D}"/>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131140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9225E53-0489-4279-865B-8C7B7F328EC5}"/>
              </a:ext>
            </a:extLst>
          </p:cNvPr>
          <p:cNvSpPr>
            <a:spLocks noGrp="1"/>
          </p:cNvSpPr>
          <p:nvPr>
            <p:ph type="title"/>
          </p:nvPr>
        </p:nvSpPr>
        <p:spPr>
          <a:xfrm>
            <a:off x="609600" y="488594"/>
            <a:ext cx="4953000" cy="715089"/>
          </a:xfrm>
        </p:spPr>
        <p:txBody>
          <a:bodyPr/>
          <a:lstStyle/>
          <a:p>
            <a:r>
              <a:rPr lang="en-US" dirty="0"/>
              <a:t>ANI breaks CAT’s cross</a:t>
            </a:r>
          </a:p>
        </p:txBody>
      </p:sp>
      <p:sp>
        <p:nvSpPr>
          <p:cNvPr id="2" name="Footer Placeholder 1">
            <a:extLst>
              <a:ext uri="{FF2B5EF4-FFF2-40B4-BE49-F238E27FC236}">
                <a16:creationId xmlns:a16="http://schemas.microsoft.com/office/drawing/2014/main" id="{39CEC360-56E1-438E-A5C3-F86DD0C875CA}"/>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27</a:t>
            </a:fld>
            <a:endParaRPr lang="en-US"/>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2412057"/>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2441011"/>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4184114"/>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35600" y="3573194"/>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27349" y="5078084"/>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12304" y="3900431"/>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6324600" y="3895139"/>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30" name="TextBox 29">
            <a:extLst>
              <a:ext uri="{FF2B5EF4-FFF2-40B4-BE49-F238E27FC236}">
                <a16:creationId xmlns:a16="http://schemas.microsoft.com/office/drawing/2014/main" id="{437E8E55-4C68-47AC-9FCA-1DBF1D978636}"/>
              </a:ext>
            </a:extLst>
          </p:cNvPr>
          <p:cNvSpPr txBox="1"/>
          <p:nvPr/>
        </p:nvSpPr>
        <p:spPr>
          <a:xfrm>
            <a:off x="216646" y="5629453"/>
            <a:ext cx="7403353" cy="830997"/>
          </a:xfrm>
          <a:prstGeom prst="rect">
            <a:avLst/>
          </a:prstGeom>
          <a:noFill/>
        </p:spPr>
        <p:txBody>
          <a:bodyPr wrap="square" rtlCol="0">
            <a:spAutoFit/>
          </a:bodyPr>
          <a:lstStyle/>
          <a:p>
            <a:r>
              <a:rPr lang="en-US" sz="2400" i="1" dirty="0">
                <a:latin typeface="Cambria" pitchFamily="18" charset="0"/>
              </a:rPr>
              <a:t>This is allowed: CAT’s bid and ask are available quotes.</a:t>
            </a:r>
          </a:p>
          <a:p>
            <a:r>
              <a:rPr lang="en-US" sz="2400" i="1" dirty="0">
                <a:latin typeface="Cambria" pitchFamily="18" charset="0"/>
              </a:rPr>
              <a:t>Another buyer (ANI) can buy from CAT.</a:t>
            </a:r>
          </a:p>
        </p:txBody>
      </p:sp>
      <p:sp>
        <p:nvSpPr>
          <p:cNvPr id="21" name="Oval Callout 19">
            <a:extLst>
              <a:ext uri="{FF2B5EF4-FFF2-40B4-BE49-F238E27FC236}">
                <a16:creationId xmlns:a16="http://schemas.microsoft.com/office/drawing/2014/main" id="{03561978-570A-42C3-B144-A6CA985EBD7C}"/>
              </a:ext>
            </a:extLst>
          </p:cNvPr>
          <p:cNvSpPr/>
          <p:nvPr/>
        </p:nvSpPr>
        <p:spPr>
          <a:xfrm>
            <a:off x="5943600" y="532874"/>
            <a:ext cx="2590800" cy="1143000"/>
          </a:xfrm>
          <a:prstGeom prst="wedgeEllipseCallout">
            <a:avLst>
              <a:gd name="adj1" fmla="val -46023"/>
              <a:gd name="adj2" fmla="val 20616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“Bidding 23, Asking 23”</a:t>
            </a:r>
          </a:p>
        </p:txBody>
      </p:sp>
      <p:sp>
        <p:nvSpPr>
          <p:cNvPr id="18" name="Oval Callout 19">
            <a:extLst>
              <a:ext uri="{FF2B5EF4-FFF2-40B4-BE49-F238E27FC236}">
                <a16:creationId xmlns:a16="http://schemas.microsoft.com/office/drawing/2014/main" id="{E5AA56E5-4709-4D46-AD30-7B1A136EB1C5}"/>
              </a:ext>
            </a:extLst>
          </p:cNvPr>
          <p:cNvSpPr/>
          <p:nvPr/>
        </p:nvSpPr>
        <p:spPr>
          <a:xfrm>
            <a:off x="3987800" y="1520145"/>
            <a:ext cx="3073400" cy="1143000"/>
          </a:xfrm>
          <a:prstGeom prst="wedgeEllipseCallout">
            <a:avLst>
              <a:gd name="adj1" fmla="val -93081"/>
              <a:gd name="adj2" fmla="val 58393"/>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1"/>
                </a:solidFill>
                <a:latin typeface="Cambria" pitchFamily="18" charset="0"/>
              </a:rPr>
              <a:t>“BUY IT at 23”</a:t>
            </a:r>
          </a:p>
        </p:txBody>
      </p:sp>
    </p:spTree>
    <p:extLst>
      <p:ext uri="{BB962C8B-B14F-4D97-AF65-F5344CB8AC3E}">
        <p14:creationId xmlns:p14="http://schemas.microsoft.com/office/powerpoint/2010/main" val="4017457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CA98D8-8FD9-4435-84A6-852FFF3C8762}"/>
              </a:ext>
            </a:extLst>
          </p:cNvPr>
          <p:cNvSpPr>
            <a:spLocks noGrp="1"/>
          </p:cNvSpPr>
          <p:nvPr>
            <p:ph type="title"/>
          </p:nvPr>
        </p:nvSpPr>
        <p:spPr/>
        <p:txBody>
          <a:bodyPr/>
          <a:lstStyle/>
          <a:p>
            <a:r>
              <a:rPr lang="en-US" dirty="0"/>
              <a:t>SAM breaks CAT’s cross</a:t>
            </a:r>
          </a:p>
        </p:txBody>
      </p:sp>
      <p:sp>
        <p:nvSpPr>
          <p:cNvPr id="2" name="Footer Placeholder 1">
            <a:extLst>
              <a:ext uri="{FF2B5EF4-FFF2-40B4-BE49-F238E27FC236}">
                <a16:creationId xmlns:a16="http://schemas.microsoft.com/office/drawing/2014/main" id="{5AF84C47-4337-4098-B22B-AF97D7D6B9E0}"/>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515BF651-0072-44DC-82E3-DAA492F45590}"/>
              </a:ext>
            </a:extLst>
          </p:cNvPr>
          <p:cNvSpPr>
            <a:spLocks noGrp="1"/>
          </p:cNvSpPr>
          <p:nvPr>
            <p:ph type="sldNum" sz="quarter" idx="12"/>
          </p:nvPr>
        </p:nvSpPr>
        <p:spPr/>
        <p:txBody>
          <a:bodyPr/>
          <a:lstStyle/>
          <a:p>
            <a:fld id="{209BAFFF-E36A-4B57-9655-92B0909E7771}" type="slidenum">
              <a:rPr lang="en-US" smtClean="0"/>
              <a:pPr/>
              <a:t>28</a:t>
            </a:fld>
            <a:endParaRPr lang="en-US"/>
          </a:p>
        </p:txBody>
      </p:sp>
      <p:grpSp>
        <p:nvGrpSpPr>
          <p:cNvPr id="19" name="Group 18">
            <a:extLst>
              <a:ext uri="{FF2B5EF4-FFF2-40B4-BE49-F238E27FC236}">
                <a16:creationId xmlns:a16="http://schemas.microsoft.com/office/drawing/2014/main" id="{BBB02C64-162D-422B-9AA2-41FB1D415CEF}"/>
              </a:ext>
            </a:extLst>
          </p:cNvPr>
          <p:cNvGrpSpPr/>
          <p:nvPr/>
        </p:nvGrpSpPr>
        <p:grpSpPr>
          <a:xfrm>
            <a:off x="659063" y="3334663"/>
            <a:ext cx="2209800" cy="2236143"/>
            <a:chOff x="914400" y="2151886"/>
            <a:chExt cx="2209800" cy="2236143"/>
          </a:xfrm>
        </p:grpSpPr>
        <p:pic>
          <p:nvPicPr>
            <p:cNvPr id="6" name="Picture 5">
              <a:extLst>
                <a:ext uri="{FF2B5EF4-FFF2-40B4-BE49-F238E27FC236}">
                  <a16:creationId xmlns:a16="http://schemas.microsoft.com/office/drawing/2014/main" id="{CE2CA600-EE1C-4483-8083-A24A1E4F948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4400" y="2151886"/>
              <a:ext cx="2035939" cy="2236143"/>
            </a:xfrm>
            <a:prstGeom prst="rect">
              <a:avLst/>
            </a:prstGeom>
          </p:spPr>
        </p:pic>
        <p:sp>
          <p:nvSpPr>
            <p:cNvPr id="12" name="TextBox 11">
              <a:extLst>
                <a:ext uri="{FF2B5EF4-FFF2-40B4-BE49-F238E27FC236}">
                  <a16:creationId xmlns:a16="http://schemas.microsoft.com/office/drawing/2014/main" id="{5189A431-4AC8-4CEF-986F-6DC7950EF8D1}"/>
                </a:ext>
              </a:extLst>
            </p:cNvPr>
            <p:cNvSpPr txBox="1"/>
            <p:nvPr/>
          </p:nvSpPr>
          <p:spPr>
            <a:xfrm>
              <a:off x="2057400" y="3875791"/>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ANI</a:t>
              </a:r>
            </a:p>
          </p:txBody>
        </p:sp>
      </p:grpSp>
      <p:pic>
        <p:nvPicPr>
          <p:cNvPr id="7" name="Picture 6">
            <a:extLst>
              <a:ext uri="{FF2B5EF4-FFF2-40B4-BE49-F238E27FC236}">
                <a16:creationId xmlns:a16="http://schemas.microsoft.com/office/drawing/2014/main" id="{02541D7D-AC27-43BD-96FA-A747EA038A8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839200" y="3363617"/>
            <a:ext cx="2035939" cy="2236143"/>
          </a:xfrm>
          <a:prstGeom prst="rect">
            <a:avLst/>
          </a:prstGeom>
        </p:spPr>
      </p:pic>
      <p:sp>
        <p:nvSpPr>
          <p:cNvPr id="17" name="TextBox 16">
            <a:extLst>
              <a:ext uri="{FF2B5EF4-FFF2-40B4-BE49-F238E27FC236}">
                <a16:creationId xmlns:a16="http://schemas.microsoft.com/office/drawing/2014/main" id="{87C203A9-4D1D-482B-9854-287E8C8C1B47}"/>
              </a:ext>
            </a:extLst>
          </p:cNvPr>
          <p:cNvSpPr txBox="1"/>
          <p:nvPr/>
        </p:nvSpPr>
        <p:spPr>
          <a:xfrm>
            <a:off x="8959187" y="5106720"/>
            <a:ext cx="1066800"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SAM</a:t>
            </a:r>
          </a:p>
        </p:txBody>
      </p:sp>
      <p:grpSp>
        <p:nvGrpSpPr>
          <p:cNvPr id="24" name="Group 23">
            <a:extLst>
              <a:ext uri="{FF2B5EF4-FFF2-40B4-BE49-F238E27FC236}">
                <a16:creationId xmlns:a16="http://schemas.microsoft.com/office/drawing/2014/main" id="{5468E8FB-C6A5-4386-95D0-B404B17E6B84}"/>
              </a:ext>
            </a:extLst>
          </p:cNvPr>
          <p:cNvGrpSpPr/>
          <p:nvPr/>
        </p:nvGrpSpPr>
        <p:grpSpPr>
          <a:xfrm>
            <a:off x="5435600" y="4495800"/>
            <a:ext cx="725960" cy="1905000"/>
            <a:chOff x="4163300" y="2574566"/>
            <a:chExt cx="725960" cy="1905000"/>
          </a:xfrm>
        </p:grpSpPr>
        <p:sp>
          <p:nvSpPr>
            <p:cNvPr id="22" name="Flowchart: Delay 21">
              <a:extLst>
                <a:ext uri="{FF2B5EF4-FFF2-40B4-BE49-F238E27FC236}">
                  <a16:creationId xmlns:a16="http://schemas.microsoft.com/office/drawing/2014/main" id="{5A9D8F87-4A24-4699-9E34-6F4645668A17}"/>
                </a:ext>
              </a:extLst>
            </p:cNvPr>
            <p:cNvSpPr/>
            <p:nvPr/>
          </p:nvSpPr>
          <p:spPr>
            <a:xfrm rot="16200000">
              <a:off x="3862362" y="3452668"/>
              <a:ext cx="1327836" cy="725960"/>
            </a:xfrm>
            <a:prstGeom prst="flowChartDelay">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sp>
          <p:nvSpPr>
            <p:cNvPr id="23" name="Oval 22">
              <a:extLst>
                <a:ext uri="{FF2B5EF4-FFF2-40B4-BE49-F238E27FC236}">
                  <a16:creationId xmlns:a16="http://schemas.microsoft.com/office/drawing/2014/main" id="{FECA840B-C62D-4CA1-AF34-73FBC6D38C90}"/>
                </a:ext>
              </a:extLst>
            </p:cNvPr>
            <p:cNvSpPr/>
            <p:nvPr/>
          </p:nvSpPr>
          <p:spPr>
            <a:xfrm>
              <a:off x="4199598" y="2574566"/>
              <a:ext cx="653364" cy="685800"/>
            </a:xfrm>
            <a:prstGeom prst="ellipse">
              <a:avLst/>
            </a:prstGeom>
            <a:pattFill prst="wdUpDiag">
              <a:fgClr>
                <a:schemeClr val="tx2"/>
              </a:fgClr>
              <a:bgClr>
                <a:srgbClr val="FF0000"/>
              </a:bgClr>
            </a:patt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tx2"/>
                </a:solidFill>
                <a:latin typeface="Cambria" pitchFamily="18" charset="0"/>
              </a:endParaRPr>
            </a:p>
          </p:txBody>
        </p:sp>
      </p:grpSp>
      <p:sp>
        <p:nvSpPr>
          <p:cNvPr id="25" name="TextBox 24">
            <a:extLst>
              <a:ext uri="{FF2B5EF4-FFF2-40B4-BE49-F238E27FC236}">
                <a16:creationId xmlns:a16="http://schemas.microsoft.com/office/drawing/2014/main" id="{404530A9-6568-47FC-BBF5-21A5E95C497D}"/>
              </a:ext>
            </a:extLst>
          </p:cNvPr>
          <p:cNvSpPr txBox="1"/>
          <p:nvPr/>
        </p:nvSpPr>
        <p:spPr>
          <a:xfrm>
            <a:off x="5427349" y="6000690"/>
            <a:ext cx="940166" cy="400110"/>
          </a:xfrm>
          <a:prstGeom prst="rect">
            <a:avLst/>
          </a:prstGeom>
          <a:noFill/>
        </p:spPr>
        <p:txBody>
          <a:bodyPr wrap="square" rtlCol="0">
            <a:spAutoFit/>
          </a:bodyPr>
          <a:lstStyle/>
          <a:p>
            <a:r>
              <a:rPr lang="en-US" sz="2000" dirty="0">
                <a:solidFill>
                  <a:schemeClr val="bg1"/>
                </a:solidFill>
                <a:latin typeface="Arial Black" panose="020B0A04020102020204" pitchFamily="34" charset="0"/>
              </a:rPr>
              <a:t>CAT</a:t>
            </a:r>
          </a:p>
        </p:txBody>
      </p:sp>
      <p:sp>
        <p:nvSpPr>
          <p:cNvPr id="26" name="Flowchart: Document 25">
            <a:extLst>
              <a:ext uri="{FF2B5EF4-FFF2-40B4-BE49-F238E27FC236}">
                <a16:creationId xmlns:a16="http://schemas.microsoft.com/office/drawing/2014/main" id="{B9C5B68A-9A81-49AF-A8FC-51CC527DA94F}"/>
              </a:ext>
            </a:extLst>
          </p:cNvPr>
          <p:cNvSpPr/>
          <p:nvPr/>
        </p:nvSpPr>
        <p:spPr>
          <a:xfrm>
            <a:off x="3412304" y="4823037"/>
            <a:ext cx="1828800" cy="1352687"/>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2"/>
                </a:solidFill>
                <a:latin typeface="Cambria" pitchFamily="18" charset="0"/>
              </a:rPr>
              <a:t>BEL: Buy limit $26 </a:t>
            </a:r>
          </a:p>
        </p:txBody>
      </p:sp>
      <p:sp>
        <p:nvSpPr>
          <p:cNvPr id="27" name="Flowchart: Document 26">
            <a:extLst>
              <a:ext uri="{FF2B5EF4-FFF2-40B4-BE49-F238E27FC236}">
                <a16:creationId xmlns:a16="http://schemas.microsoft.com/office/drawing/2014/main" id="{FBE31561-49CD-4ECB-B1EF-5F45A90C39F5}"/>
              </a:ext>
            </a:extLst>
          </p:cNvPr>
          <p:cNvSpPr/>
          <p:nvPr/>
        </p:nvSpPr>
        <p:spPr>
          <a:xfrm>
            <a:off x="6324600" y="4817745"/>
            <a:ext cx="1828800" cy="1352687"/>
          </a:xfrm>
          <a:prstGeom prst="flowChartDocumen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SIG: Sell limit $20</a:t>
            </a:r>
          </a:p>
        </p:txBody>
      </p:sp>
      <p:sp>
        <p:nvSpPr>
          <p:cNvPr id="21" name="Oval Callout 19">
            <a:extLst>
              <a:ext uri="{FF2B5EF4-FFF2-40B4-BE49-F238E27FC236}">
                <a16:creationId xmlns:a16="http://schemas.microsoft.com/office/drawing/2014/main" id="{03561978-570A-42C3-B144-A6CA985EBD7C}"/>
              </a:ext>
            </a:extLst>
          </p:cNvPr>
          <p:cNvSpPr/>
          <p:nvPr/>
        </p:nvSpPr>
        <p:spPr>
          <a:xfrm>
            <a:off x="4866160" y="1151344"/>
            <a:ext cx="2590800" cy="1143000"/>
          </a:xfrm>
          <a:prstGeom prst="wedgeEllipseCallout">
            <a:avLst>
              <a:gd name="adj1" fmla="val -14284"/>
              <a:gd name="adj2" fmla="val 23033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Cambria" pitchFamily="18" charset="0"/>
              </a:rPr>
              <a:t>“Bidding 23, Asking 23”</a:t>
            </a:r>
          </a:p>
        </p:txBody>
      </p:sp>
      <p:sp>
        <p:nvSpPr>
          <p:cNvPr id="18" name="Oval Callout 19">
            <a:extLst>
              <a:ext uri="{FF2B5EF4-FFF2-40B4-BE49-F238E27FC236}">
                <a16:creationId xmlns:a16="http://schemas.microsoft.com/office/drawing/2014/main" id="{E5AA56E5-4709-4D46-AD30-7B1A136EB1C5}"/>
              </a:ext>
            </a:extLst>
          </p:cNvPr>
          <p:cNvSpPr/>
          <p:nvPr/>
        </p:nvSpPr>
        <p:spPr>
          <a:xfrm>
            <a:off x="6616700" y="1793139"/>
            <a:ext cx="3073400" cy="1143000"/>
          </a:xfrm>
          <a:prstGeom prst="wedgeEllipseCallout">
            <a:avLst>
              <a:gd name="adj1" fmla="val 27782"/>
              <a:gd name="adj2" fmla="val 91043"/>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accent2"/>
                </a:solidFill>
                <a:latin typeface="Cambria" pitchFamily="18" charset="0"/>
              </a:rPr>
              <a:t>“SELL IT at 23”</a:t>
            </a:r>
          </a:p>
        </p:txBody>
      </p:sp>
    </p:spTree>
    <p:extLst>
      <p:ext uri="{BB962C8B-B14F-4D97-AF65-F5344CB8AC3E}">
        <p14:creationId xmlns:p14="http://schemas.microsoft.com/office/powerpoint/2010/main" val="1021032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6238-930D-4C20-9DCB-59FECA29DB5D}"/>
              </a:ext>
            </a:extLst>
          </p:cNvPr>
          <p:cNvSpPr>
            <a:spLocks noGrp="1"/>
          </p:cNvSpPr>
          <p:nvPr>
            <p:ph type="title"/>
          </p:nvPr>
        </p:nvSpPr>
        <p:spPr/>
        <p:txBody>
          <a:bodyPr>
            <a:normAutofit/>
          </a:bodyPr>
          <a:lstStyle/>
          <a:p>
            <a:r>
              <a:rPr lang="en-US" sz="2800" dirty="0"/>
              <a:t>Broken crosses</a:t>
            </a:r>
          </a:p>
        </p:txBody>
      </p:sp>
      <p:sp>
        <p:nvSpPr>
          <p:cNvPr id="3" name="Content Placeholder 2">
            <a:extLst>
              <a:ext uri="{FF2B5EF4-FFF2-40B4-BE49-F238E27FC236}">
                <a16:creationId xmlns:a16="http://schemas.microsoft.com/office/drawing/2014/main" id="{0319C1B6-9D4B-4CD5-92D0-8076FA963790}"/>
              </a:ext>
            </a:extLst>
          </p:cNvPr>
          <p:cNvSpPr>
            <a:spLocks noGrp="1"/>
          </p:cNvSpPr>
          <p:nvPr>
            <p:ph idx="1"/>
          </p:nvPr>
        </p:nvSpPr>
        <p:spPr/>
        <p:txBody>
          <a:bodyPr>
            <a:normAutofit/>
          </a:bodyPr>
          <a:lstStyle/>
          <a:p>
            <a:r>
              <a:rPr lang="en-US" sz="2400" dirty="0"/>
              <a:t>When a cross is broken by ANI (a buyer) or by SAM (a seller) …</a:t>
            </a:r>
          </a:p>
          <a:p>
            <a:pPr lvl="1"/>
            <a:r>
              <a:rPr lang="en-US" sz="2400" dirty="0"/>
              <a:t>SIG/BELL may receive a partial execution: there will be some remaining contracts in their order(s)</a:t>
            </a:r>
          </a:p>
          <a:p>
            <a:pPr lvl="1"/>
            <a:r>
              <a:rPr lang="en-US" sz="2400" dirty="0"/>
              <a:t>CAT must find buyers/sellers for the remaining contracts.</a:t>
            </a:r>
          </a:p>
          <a:p>
            <a:pPr lvl="2"/>
            <a:r>
              <a:rPr lang="en-US" sz="2400" dirty="0"/>
              <a:t>If she can’t, she loses commission income.</a:t>
            </a:r>
          </a:p>
          <a:p>
            <a:pPr lvl="1"/>
            <a:r>
              <a:rPr lang="en-US" sz="2400" dirty="0"/>
              <a:t>The executions prices may be worse that the crossing price.</a:t>
            </a:r>
          </a:p>
          <a:p>
            <a:r>
              <a:rPr lang="en-US" sz="2400" dirty="0"/>
              <a:t>It is permitted to break crosses. But …</a:t>
            </a:r>
          </a:p>
          <a:p>
            <a:r>
              <a:rPr lang="en-US" sz="2400" dirty="0"/>
              <a:t>Floor traders usually try to avoid breaking each others’ crosses.</a:t>
            </a:r>
          </a:p>
        </p:txBody>
      </p:sp>
      <p:sp>
        <p:nvSpPr>
          <p:cNvPr id="4" name="Footer Placeholder 3">
            <a:extLst>
              <a:ext uri="{FF2B5EF4-FFF2-40B4-BE49-F238E27FC236}">
                <a16:creationId xmlns:a16="http://schemas.microsoft.com/office/drawing/2014/main" id="{46EC79EB-85C7-4A06-9738-288BB58068FB}"/>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7D94F4AD-83A2-4F30-BCA9-4D5CCBA4E54B}"/>
              </a:ext>
            </a:extLst>
          </p:cNvPr>
          <p:cNvSpPr>
            <a:spLocks noGrp="1"/>
          </p:cNvSpPr>
          <p:nvPr>
            <p:ph type="sldNum" sz="quarter" idx="12"/>
          </p:nvPr>
        </p:nvSpPr>
        <p:spPr/>
        <p:txBody>
          <a:bodyPr/>
          <a:lstStyle/>
          <a:p>
            <a:fld id="{209BAFFF-E36A-4B57-9655-92B0909E7771}" type="slidenum">
              <a:rPr lang="en-US" smtClean="0"/>
              <a:pPr/>
              <a:t>29</a:t>
            </a:fld>
            <a:endParaRPr lang="en-US"/>
          </a:p>
        </p:txBody>
      </p:sp>
    </p:spTree>
    <p:extLst>
      <p:ext uri="{BB962C8B-B14F-4D97-AF65-F5344CB8AC3E}">
        <p14:creationId xmlns:p14="http://schemas.microsoft.com/office/powerpoint/2010/main" val="3653361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3D1A-C3F5-4789-AD45-A79946808718}"/>
              </a:ext>
            </a:extLst>
          </p:cNvPr>
          <p:cNvSpPr>
            <a:spLocks noGrp="1"/>
          </p:cNvSpPr>
          <p:nvPr>
            <p:ph type="title"/>
          </p:nvPr>
        </p:nvSpPr>
        <p:spPr/>
        <p:txBody>
          <a:bodyPr>
            <a:normAutofit/>
          </a:bodyPr>
          <a:lstStyle/>
          <a:p>
            <a:r>
              <a:rPr lang="en-US" sz="2800" dirty="0"/>
              <a:t>What is the range of crossing prices?</a:t>
            </a:r>
          </a:p>
        </p:txBody>
      </p:sp>
      <p:sp>
        <p:nvSpPr>
          <p:cNvPr id="3" name="Content Placeholder 2">
            <a:extLst>
              <a:ext uri="{FF2B5EF4-FFF2-40B4-BE49-F238E27FC236}">
                <a16:creationId xmlns:a16="http://schemas.microsoft.com/office/drawing/2014/main" id="{6579CCE4-912A-4FEA-83FE-88704E08F31C}"/>
              </a:ext>
            </a:extLst>
          </p:cNvPr>
          <p:cNvSpPr>
            <a:spLocks noGrp="1"/>
          </p:cNvSpPr>
          <p:nvPr>
            <p:ph idx="1"/>
          </p:nvPr>
        </p:nvSpPr>
        <p:spPr/>
        <p:txBody>
          <a:bodyPr>
            <a:normAutofit/>
          </a:bodyPr>
          <a:lstStyle/>
          <a:p>
            <a:r>
              <a:rPr lang="en-US" sz="2400" dirty="0"/>
              <a:t>The established bid is 21 (from ANI), offered at 25 (SAM)</a:t>
            </a:r>
          </a:p>
          <a:p>
            <a:r>
              <a:rPr lang="en-US" sz="2400" dirty="0"/>
              <a:t>CAT can cross at any price in the range 21 to 25 (inclusive).</a:t>
            </a:r>
          </a:p>
          <a:p>
            <a:r>
              <a:rPr lang="en-US" sz="2400" dirty="0"/>
              <a:t>If the last trade was at 20, then CAT might want to cross at 22.</a:t>
            </a:r>
          </a:p>
          <a:p>
            <a:pPr lvl="1"/>
            <a:r>
              <a:rPr lang="en-US" sz="2400" dirty="0"/>
              <a:t>If at 26, then cross at 24.</a:t>
            </a:r>
          </a:p>
          <a:p>
            <a:r>
              <a:rPr lang="en-US" sz="2400" dirty="0"/>
              <a:t>If CAT tries to cross at 21, it is understood that ANI will break the cross.</a:t>
            </a:r>
          </a:p>
          <a:p>
            <a:pPr lvl="1"/>
            <a:r>
              <a:rPr lang="en-US" sz="2400" dirty="0"/>
              <a:t>… at 25, it is understood that SAM will probably break the cross.</a:t>
            </a:r>
          </a:p>
          <a:p>
            <a:endParaRPr lang="en-US" sz="2400" dirty="0"/>
          </a:p>
          <a:p>
            <a:pPr lvl="1"/>
            <a:endParaRPr lang="en-US" sz="2400" dirty="0"/>
          </a:p>
        </p:txBody>
      </p:sp>
      <p:sp>
        <p:nvSpPr>
          <p:cNvPr id="4" name="Footer Placeholder 3">
            <a:extLst>
              <a:ext uri="{FF2B5EF4-FFF2-40B4-BE49-F238E27FC236}">
                <a16:creationId xmlns:a16="http://schemas.microsoft.com/office/drawing/2014/main" id="{B9A6738A-300C-4802-B61F-A2BE4B11FBE1}"/>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6A4F3BDC-C4C5-4A8F-98E3-4979D9DA3E2E}"/>
              </a:ext>
            </a:extLst>
          </p:cNvPr>
          <p:cNvSpPr>
            <a:spLocks noGrp="1"/>
          </p:cNvSpPr>
          <p:nvPr>
            <p:ph type="sldNum" sz="quarter" idx="12"/>
          </p:nvPr>
        </p:nvSpPr>
        <p:spPr/>
        <p:txBody>
          <a:bodyPr/>
          <a:lstStyle/>
          <a:p>
            <a:fld id="{209BAFFF-E36A-4B57-9655-92B0909E7771}" type="slidenum">
              <a:rPr lang="en-US" smtClean="0"/>
              <a:pPr/>
              <a:t>30</a:t>
            </a:fld>
            <a:endParaRPr lang="en-US"/>
          </a:p>
        </p:txBody>
      </p:sp>
    </p:spTree>
    <p:extLst>
      <p:ext uri="{BB962C8B-B14F-4D97-AF65-F5344CB8AC3E}">
        <p14:creationId xmlns:p14="http://schemas.microsoft.com/office/powerpoint/2010/main" val="1187455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521B-3D1F-438E-89C8-05338D07ED51}"/>
              </a:ext>
            </a:extLst>
          </p:cNvPr>
          <p:cNvSpPr>
            <a:spLocks noGrp="1"/>
          </p:cNvSpPr>
          <p:nvPr>
            <p:ph type="title"/>
          </p:nvPr>
        </p:nvSpPr>
        <p:spPr/>
        <p:txBody>
          <a:bodyPr/>
          <a:lstStyle/>
          <a:p>
            <a:r>
              <a:rPr lang="en-US"/>
              <a:t>CME Rule 533: An interpretation</a:t>
            </a:r>
            <a:endParaRPr lang="en-US" dirty="0"/>
          </a:p>
        </p:txBody>
      </p:sp>
      <p:sp>
        <p:nvSpPr>
          <p:cNvPr id="3" name="Content Placeholder 2">
            <a:extLst>
              <a:ext uri="{FF2B5EF4-FFF2-40B4-BE49-F238E27FC236}">
                <a16:creationId xmlns:a16="http://schemas.microsoft.com/office/drawing/2014/main" id="{8DD32ABC-8BD4-433A-BFE7-513487D201B6}"/>
              </a:ext>
            </a:extLst>
          </p:cNvPr>
          <p:cNvSpPr>
            <a:spLocks noGrp="1"/>
          </p:cNvSpPr>
          <p:nvPr>
            <p:ph idx="1"/>
          </p:nvPr>
        </p:nvSpPr>
        <p:spPr/>
        <p:txBody>
          <a:bodyPr>
            <a:normAutofit/>
          </a:bodyPr>
          <a:lstStyle/>
          <a:p>
            <a:r>
              <a:rPr lang="en-US" dirty="0"/>
              <a:t>To cross, you must make a market (bid and offer) first</a:t>
            </a:r>
            <a:br>
              <a:rPr lang="en-US" dirty="0"/>
            </a:br>
            <a:r>
              <a:rPr lang="en-US" i="1" dirty="0"/>
              <a:t>and</a:t>
            </a:r>
            <a:r>
              <a:rPr lang="en-US" dirty="0"/>
              <a:t> give other traders the right to participate in the trade.</a:t>
            </a:r>
          </a:p>
          <a:p>
            <a:pPr lvl="1"/>
            <a:r>
              <a:rPr lang="en-US" dirty="0"/>
              <a:t>You must give them a chance to meet the crossing price.</a:t>
            </a:r>
          </a:p>
          <a:p>
            <a:r>
              <a:rPr lang="en-US" dirty="0"/>
              <a:t>Once a visible bid and offer are established at the trade price, </a:t>
            </a:r>
            <a:r>
              <a:rPr lang="en-US" i="1" dirty="0"/>
              <a:t>the trade is no longer dark</a:t>
            </a:r>
            <a:r>
              <a:rPr lang="en-US" dirty="0"/>
              <a:t>.</a:t>
            </a:r>
          </a:p>
          <a:p>
            <a:endParaRPr lang="en-US" dirty="0"/>
          </a:p>
        </p:txBody>
      </p:sp>
      <p:sp>
        <p:nvSpPr>
          <p:cNvPr id="4" name="Footer Placeholder 3">
            <a:extLst>
              <a:ext uri="{FF2B5EF4-FFF2-40B4-BE49-F238E27FC236}">
                <a16:creationId xmlns:a16="http://schemas.microsoft.com/office/drawing/2014/main" id="{66C92DB5-5E54-4D9A-8D6A-ED6331EEB885}"/>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DC4A0193-E08E-42DA-9D67-95F26A661F3E}"/>
              </a:ext>
            </a:extLst>
          </p:cNvPr>
          <p:cNvSpPr>
            <a:spLocks noGrp="1"/>
          </p:cNvSpPr>
          <p:nvPr>
            <p:ph type="sldNum" sz="quarter" idx="12"/>
          </p:nvPr>
        </p:nvSpPr>
        <p:spPr/>
        <p:txBody>
          <a:bodyPr/>
          <a:lstStyle/>
          <a:p>
            <a:fld id="{209BAFFF-E36A-4B57-9655-92B0909E7771}" type="slidenum">
              <a:rPr lang="en-US" smtClean="0"/>
              <a:pPr/>
              <a:t>31</a:t>
            </a:fld>
            <a:endParaRPr lang="en-US"/>
          </a:p>
        </p:txBody>
      </p:sp>
    </p:spTree>
    <p:extLst>
      <p:ext uri="{BB962C8B-B14F-4D97-AF65-F5344CB8AC3E}">
        <p14:creationId xmlns:p14="http://schemas.microsoft.com/office/powerpoint/2010/main" val="3085849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715089"/>
          </a:xfrm>
        </p:spPr>
        <p:txBody>
          <a:bodyPr>
            <a:normAutofit/>
          </a:bodyPr>
          <a:lstStyle/>
          <a:p>
            <a:r>
              <a:rPr lang="en-US" sz="2800" dirty="0"/>
              <a:t>NYSE Rule 76</a:t>
            </a:r>
          </a:p>
        </p:txBody>
      </p:sp>
      <p:sp>
        <p:nvSpPr>
          <p:cNvPr id="3" name="Content Placeholder 2"/>
          <p:cNvSpPr>
            <a:spLocks noGrp="1"/>
          </p:cNvSpPr>
          <p:nvPr>
            <p:ph idx="1"/>
          </p:nvPr>
        </p:nvSpPr>
        <p:spPr>
          <a:xfrm>
            <a:off x="609600" y="1219201"/>
            <a:ext cx="10896600" cy="4906964"/>
          </a:xfrm>
        </p:spPr>
        <p:txBody>
          <a:bodyPr>
            <a:normAutofit/>
          </a:bodyPr>
          <a:lstStyle/>
          <a:p>
            <a:r>
              <a:rPr lang="en-US" sz="2400" dirty="0"/>
              <a:t>In crossing orders between the established bid and offer,</a:t>
            </a:r>
          </a:p>
          <a:p>
            <a:pPr lvl="1"/>
            <a:r>
              <a:rPr lang="en-US" sz="2400" dirty="0"/>
              <a:t>“When a member has an order to buy and an order to sell the same stock, he or she must publicly offer at a price higher than his or her bid by the minimum variation.”</a:t>
            </a:r>
          </a:p>
          <a:p>
            <a:r>
              <a:rPr lang="en-US" sz="2400" dirty="0"/>
              <a:t>If the example occurred on the NYSE floor, CAT cross at 23 by first …</a:t>
            </a:r>
          </a:p>
          <a:p>
            <a:pPr lvl="1"/>
            <a:r>
              <a:rPr lang="en-US" sz="2400" dirty="0"/>
              <a:t>“Bidding 22, asking 23,” or</a:t>
            </a:r>
          </a:p>
          <a:p>
            <a:pPr lvl="1"/>
            <a:r>
              <a:rPr lang="en-US" sz="2400" dirty="0"/>
              <a:t>“Bidding 23, asking 24.</a:t>
            </a:r>
          </a:p>
          <a:p>
            <a:pPr lvl="1"/>
            <a:r>
              <a:rPr lang="en-US" sz="2400" dirty="0"/>
              <a:t>Other members on the floor could participate in the cross (breaking it).</a:t>
            </a:r>
          </a:p>
          <a:p>
            <a:r>
              <a:rPr lang="en-US" sz="2400" dirty="0"/>
              <a:t>Like the CME rule: once a visible bid and offer are established at the trade price, </a:t>
            </a:r>
            <a:r>
              <a:rPr lang="en-US" sz="2400" i="1" dirty="0"/>
              <a:t>the trade is no longer dark</a:t>
            </a:r>
            <a:r>
              <a:rPr lang="en-US" sz="2400" dirty="0"/>
              <a:t>.</a:t>
            </a:r>
          </a:p>
          <a:p>
            <a:endParaRPr lang="en-US" sz="2400" dirty="0"/>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32</a:t>
            </a:fld>
            <a:endParaRPr lang="en-US"/>
          </a:p>
        </p:txBody>
      </p:sp>
    </p:spTree>
    <p:extLst>
      <p:ext uri="{BB962C8B-B14F-4D97-AF65-F5344CB8AC3E}">
        <p14:creationId xmlns:p14="http://schemas.microsoft.com/office/powerpoint/2010/main" val="2103004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6DA8-6E2A-4D57-A150-B7E0CEE87297}"/>
              </a:ext>
            </a:extLst>
          </p:cNvPr>
          <p:cNvSpPr>
            <a:spLocks noGrp="1"/>
          </p:cNvSpPr>
          <p:nvPr>
            <p:ph type="title"/>
          </p:nvPr>
        </p:nvSpPr>
        <p:spPr/>
        <p:txBody>
          <a:bodyPr/>
          <a:lstStyle/>
          <a:p>
            <a:r>
              <a:rPr lang="en-US" dirty="0"/>
              <a:t>On the NYSE, can a planned cross be broken?</a:t>
            </a:r>
          </a:p>
        </p:txBody>
      </p:sp>
      <p:sp>
        <p:nvSpPr>
          <p:cNvPr id="3" name="Content Placeholder 2">
            <a:extLst>
              <a:ext uri="{FF2B5EF4-FFF2-40B4-BE49-F238E27FC236}">
                <a16:creationId xmlns:a16="http://schemas.microsoft.com/office/drawing/2014/main" id="{EF68CB47-7BAB-4F24-A9F1-60F0C5703317}"/>
              </a:ext>
            </a:extLst>
          </p:cNvPr>
          <p:cNvSpPr>
            <a:spLocks noGrp="1"/>
          </p:cNvSpPr>
          <p:nvPr>
            <p:ph idx="1"/>
          </p:nvPr>
        </p:nvSpPr>
        <p:spPr/>
        <p:txBody>
          <a:bodyPr>
            <a:normAutofit/>
          </a:bodyPr>
          <a:lstStyle/>
          <a:p>
            <a:r>
              <a:rPr lang="en-US" dirty="0"/>
              <a:t>Like the CME, breaking a cross is permitted, but it is discouraged.</a:t>
            </a:r>
          </a:p>
          <a:p>
            <a:r>
              <a:rPr lang="en-US" dirty="0"/>
              <a:t>The specialist was subject to tighter rules:</a:t>
            </a:r>
          </a:p>
          <a:p>
            <a:pPr marL="400050" lvl="1" indent="0">
              <a:buNone/>
            </a:pPr>
            <a:r>
              <a:rPr lang="en-US" dirty="0"/>
              <a:t>“[The specialist shall]… refrain from interfering with a ‘clean’ agency cross [a cross between two customers] unless the specialist’s bid or offer has been previously solicited.”</a:t>
            </a:r>
          </a:p>
          <a:p>
            <a:pPr lvl="1"/>
            <a:r>
              <a:rPr lang="en-US" sz="2200" dirty="0"/>
              <a:t>New York Stock Exchange, 1989, Memorandum to members: New Specialist Job Description, March 3, 1989, in Market Performance Committee, ed. (Brightspace)</a:t>
            </a:r>
          </a:p>
          <a:p>
            <a:r>
              <a:rPr lang="en-US" dirty="0"/>
              <a:t>There are some exceptions.</a:t>
            </a:r>
          </a:p>
          <a:p>
            <a:endParaRPr lang="en-US" dirty="0"/>
          </a:p>
        </p:txBody>
      </p:sp>
      <p:sp>
        <p:nvSpPr>
          <p:cNvPr id="4" name="Footer Placeholder 3">
            <a:extLst>
              <a:ext uri="{FF2B5EF4-FFF2-40B4-BE49-F238E27FC236}">
                <a16:creationId xmlns:a16="http://schemas.microsoft.com/office/drawing/2014/main" id="{1C7C632D-4175-4A83-9D2B-2D1CFE41CAE3}"/>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9C3808B7-455B-44E7-AA4E-F2C02ABD2ACF}"/>
              </a:ext>
            </a:extLst>
          </p:cNvPr>
          <p:cNvSpPr>
            <a:spLocks noGrp="1"/>
          </p:cNvSpPr>
          <p:nvPr>
            <p:ph type="sldNum" sz="quarter" idx="12"/>
          </p:nvPr>
        </p:nvSpPr>
        <p:spPr/>
        <p:txBody>
          <a:bodyPr/>
          <a:lstStyle/>
          <a:p>
            <a:fld id="{209BAFFF-E36A-4B57-9655-92B0909E7771}" type="slidenum">
              <a:rPr lang="en-US" smtClean="0"/>
              <a:pPr/>
              <a:t>33</a:t>
            </a:fld>
            <a:endParaRPr lang="en-US"/>
          </a:p>
        </p:txBody>
      </p:sp>
    </p:spTree>
    <p:extLst>
      <p:ext uri="{BB962C8B-B14F-4D97-AF65-F5344CB8AC3E}">
        <p14:creationId xmlns:p14="http://schemas.microsoft.com/office/powerpoint/2010/main" val="4135406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D7890-0A48-44F5-A105-C799EA4AAA87}"/>
              </a:ext>
            </a:extLst>
          </p:cNvPr>
          <p:cNvSpPr>
            <a:spLocks noGrp="1"/>
          </p:cNvSpPr>
          <p:nvPr>
            <p:ph type="title"/>
          </p:nvPr>
        </p:nvSpPr>
        <p:spPr/>
        <p:txBody>
          <a:bodyPr/>
          <a:lstStyle/>
          <a:p>
            <a:r>
              <a:rPr lang="en-US" dirty="0"/>
              <a:t>Summary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B69713-526A-44B2-ACF6-FC2F61812B22}"/>
                  </a:ext>
                </a:extLst>
              </p:cNvPr>
              <p:cNvSpPr>
                <a:spLocks noGrp="1"/>
              </p:cNvSpPr>
              <p:nvPr>
                <p:ph idx="1"/>
              </p:nvPr>
            </p:nvSpPr>
            <p:spPr/>
            <p:txBody>
              <a:bodyPr>
                <a:normAutofit/>
              </a:bodyPr>
              <a:lstStyle/>
              <a:p>
                <a:r>
                  <a:rPr lang="en-US" dirty="0"/>
                  <a:t>Floor markets did not allow a broker to internalize orders.</a:t>
                </a:r>
              </a:p>
              <a:p>
                <a:r>
                  <a:rPr lang="en-US" dirty="0"/>
                  <a:t>A broker who wanted to cross a buyer and seller would have to first bid and offer.</a:t>
                </a:r>
              </a:p>
              <a:p>
                <a:pPr lvl="1"/>
                <a:r>
                  <a:rPr lang="en-US" dirty="0"/>
                  <a:t>CME: </a:t>
                </a:r>
                <a14:m>
                  <m:oMath xmlns:m="http://schemas.openxmlformats.org/officeDocument/2006/math">
                    <m:r>
                      <a:rPr lang="en-US" b="0" i="1" smtClean="0">
                        <a:latin typeface="Cambria Math" panose="02040503050406030204" pitchFamily="18" charset="0"/>
                      </a:rPr>
                      <m:t>𝑏𝑖𝑑</m:t>
                    </m:r>
                    <m:r>
                      <a:rPr lang="en-US" b="0" i="1" smtClean="0">
                        <a:latin typeface="Cambria Math" panose="02040503050406030204" pitchFamily="18" charset="0"/>
                      </a:rPr>
                      <m:t>=</m:t>
                    </m:r>
                    <m:r>
                      <a:rPr lang="en-US" b="0" i="1" smtClean="0">
                        <a:latin typeface="Cambria Math" panose="02040503050406030204" pitchFamily="18" charset="0"/>
                      </a:rPr>
                      <m:t>𝑜𝑓𝑓𝑒𝑟</m:t>
                    </m:r>
                    <m:r>
                      <a:rPr lang="en-US" b="0" i="1" smtClean="0">
                        <a:latin typeface="Cambria Math" panose="02040503050406030204" pitchFamily="18" charset="0"/>
                      </a:rPr>
                      <m:t>=</m:t>
                    </m:r>
                    <m:r>
                      <a:rPr lang="en-US" b="0" i="1" smtClean="0">
                        <a:latin typeface="Cambria Math" panose="02040503050406030204" pitchFamily="18" charset="0"/>
                      </a:rPr>
                      <m:t>𝑐𝑟𝑜𝑠𝑠𝑖𝑛𝑔</m:t>
                    </m:r>
                    <m:r>
                      <a:rPr lang="en-US" b="0" i="1" smtClean="0">
                        <a:latin typeface="Cambria Math" panose="02040503050406030204" pitchFamily="18" charset="0"/>
                      </a:rPr>
                      <m:t> </m:t>
                    </m:r>
                    <m:r>
                      <a:rPr lang="en-US" b="0" i="1" smtClean="0">
                        <a:latin typeface="Cambria Math" panose="02040503050406030204" pitchFamily="18" charset="0"/>
                      </a:rPr>
                      <m:t>𝑝𝑟𝑖𝑐𝑒</m:t>
                    </m:r>
                  </m:oMath>
                </a14:m>
                <a:endParaRPr lang="en-US" dirty="0"/>
              </a:p>
              <a:p>
                <a:pPr lvl="1"/>
                <a:r>
                  <a:rPr lang="en-US" dirty="0"/>
                  <a:t>NYSE: </a:t>
                </a:r>
                <a14:m>
                  <m:oMath xmlns:m="http://schemas.openxmlformats.org/officeDocument/2006/math">
                    <m:r>
                      <a:rPr lang="en-US" b="0" i="1" smtClean="0">
                        <a:latin typeface="Cambria Math" panose="02040503050406030204" pitchFamily="18" charset="0"/>
                      </a:rPr>
                      <m:t>𝑏𝑖𝑑</m:t>
                    </m:r>
                    <m:r>
                      <a:rPr lang="en-US" b="0" i="1" smtClean="0">
                        <a:latin typeface="Cambria Math" panose="02040503050406030204" pitchFamily="18" charset="0"/>
                      </a:rPr>
                      <m:t>=</m:t>
                    </m:r>
                    <m:r>
                      <a:rPr lang="en-US" b="0" i="1" smtClean="0">
                        <a:latin typeface="Cambria Math" panose="02040503050406030204" pitchFamily="18" charset="0"/>
                      </a:rPr>
                      <m:t>𝑐𝑟𝑜𝑠𝑠𝑖𝑛𝑔</m:t>
                    </m:r>
                    <m:r>
                      <a:rPr lang="en-US" b="0" i="1" smtClean="0">
                        <a:latin typeface="Cambria Math" panose="02040503050406030204" pitchFamily="18" charset="0"/>
                      </a:rPr>
                      <m:t> </m:t>
                    </m:r>
                    <m:r>
                      <a:rPr lang="en-US" b="0" i="1" smtClean="0">
                        <a:latin typeface="Cambria Math" panose="02040503050406030204" pitchFamily="18" charset="0"/>
                      </a:rPr>
                      <m:t>𝑝𝑟𝑖𝑐𝑒</m:t>
                    </m:r>
                    <m:r>
                      <a:rPr lang="en-US" b="0" i="1" smtClean="0">
                        <a:latin typeface="Cambria Math" panose="02040503050406030204" pitchFamily="18" charset="0"/>
                      </a:rPr>
                      <m:t> </m:t>
                    </m:r>
                    <m:r>
                      <m:rPr>
                        <m:sty m:val="p"/>
                      </m:rPr>
                      <a:rPr lang="en-US" b="0" i="0" smtClean="0">
                        <a:latin typeface="Cambria Math" panose="02040503050406030204" pitchFamily="18" charset="0"/>
                      </a:rPr>
                      <m:t>or</m:t>
                    </m:r>
                    <m:r>
                      <a:rPr lang="en-US" b="0" i="1" smtClean="0">
                        <a:latin typeface="Cambria Math" panose="02040503050406030204" pitchFamily="18" charset="0"/>
                      </a:rPr>
                      <m:t> </m:t>
                    </m:r>
                    <m:r>
                      <a:rPr lang="en-US" b="0" i="1" smtClean="0">
                        <a:latin typeface="Cambria Math" panose="02040503050406030204" pitchFamily="18" charset="0"/>
                      </a:rPr>
                      <m:t>𝑜𝑓𝑓𝑒𝑟</m:t>
                    </m:r>
                    <m:r>
                      <a:rPr lang="en-US" b="0" i="1" smtClean="0">
                        <a:latin typeface="Cambria Math" panose="02040503050406030204" pitchFamily="18" charset="0"/>
                      </a:rPr>
                      <m:t>=</m:t>
                    </m:r>
                    <m:r>
                      <a:rPr lang="en-US" b="0" i="1" smtClean="0">
                        <a:latin typeface="Cambria Math" panose="02040503050406030204" pitchFamily="18" charset="0"/>
                      </a:rPr>
                      <m:t>𝑐𝑟𝑜𝑠𝑠𝑖𝑛𝑔</m:t>
                    </m:r>
                    <m:r>
                      <a:rPr lang="en-US" b="0" i="1" smtClean="0">
                        <a:latin typeface="Cambria Math" panose="02040503050406030204" pitchFamily="18" charset="0"/>
                      </a:rPr>
                      <m:t> </m:t>
                    </m:r>
                    <m:r>
                      <a:rPr lang="en-US" b="0" i="1" smtClean="0">
                        <a:latin typeface="Cambria Math" panose="02040503050406030204" pitchFamily="18" charset="0"/>
                      </a:rPr>
                      <m:t>𝑝𝑟𝑖𝑐𝑒</m:t>
                    </m:r>
                  </m:oMath>
                </a14:m>
                <a:endParaRPr lang="en-US" dirty="0"/>
              </a:p>
              <a:p>
                <a:r>
                  <a:rPr lang="en-US" dirty="0"/>
                  <a:t>These bids and offers must occur prior to the cross.</a:t>
                </a:r>
              </a:p>
              <a:p>
                <a:pPr lvl="1"/>
                <a:r>
                  <a:rPr lang="en-US" dirty="0"/>
                  <a:t>They “light” the market at the crossing price.</a:t>
                </a:r>
              </a:p>
            </p:txBody>
          </p:sp>
        </mc:Choice>
        <mc:Fallback xmlns="">
          <p:sp>
            <p:nvSpPr>
              <p:cNvPr id="3" name="Content Placeholder 2">
                <a:extLst>
                  <a:ext uri="{FF2B5EF4-FFF2-40B4-BE49-F238E27FC236}">
                    <a16:creationId xmlns:a16="http://schemas.microsoft.com/office/drawing/2014/main" id="{E6B69713-526A-44B2-ACF6-FC2F61812B22}"/>
                  </a:ext>
                </a:extLst>
              </p:cNvPr>
              <p:cNvSpPr>
                <a:spLocks noGrp="1" noRot="1" noChangeAspect="1" noMove="1" noResize="1" noEditPoints="1" noAdjustHandles="1" noChangeArrowheads="1" noChangeShapeType="1" noTextEdit="1"/>
              </p:cNvSpPr>
              <p:nvPr>
                <p:ph idx="1"/>
              </p:nvPr>
            </p:nvSpPr>
            <p:spPr>
              <a:blipFill>
                <a:blip r:embed="rId2"/>
                <a:stretch>
                  <a:fillRect l="-389" t="-1752" r="-1833"/>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D2842674-DD73-451E-B7F4-2A5E22452204}"/>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079CB1CF-9097-44CA-9738-DD5364F53B45}"/>
              </a:ext>
            </a:extLst>
          </p:cNvPr>
          <p:cNvSpPr>
            <a:spLocks noGrp="1"/>
          </p:cNvSpPr>
          <p:nvPr>
            <p:ph type="sldNum" sz="quarter" idx="12"/>
          </p:nvPr>
        </p:nvSpPr>
        <p:spPr/>
        <p:txBody>
          <a:bodyPr/>
          <a:lstStyle/>
          <a:p>
            <a:fld id="{209BAFFF-E36A-4B57-9655-92B0909E7771}" type="slidenum">
              <a:rPr lang="en-US" smtClean="0"/>
              <a:pPr/>
              <a:t>34</a:t>
            </a:fld>
            <a:endParaRPr lang="en-US"/>
          </a:p>
        </p:txBody>
      </p:sp>
    </p:spTree>
    <p:extLst>
      <p:ext uri="{BB962C8B-B14F-4D97-AF65-F5344CB8AC3E}">
        <p14:creationId xmlns:p14="http://schemas.microsoft.com/office/powerpoint/2010/main" val="448884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A6BE9-3B29-4A15-95F6-5A8E92DAA38D}"/>
              </a:ext>
            </a:extLst>
          </p:cNvPr>
          <p:cNvSpPr>
            <a:spLocks noGrp="1"/>
          </p:cNvSpPr>
          <p:nvPr>
            <p:ph type="title"/>
          </p:nvPr>
        </p:nvSpPr>
        <p:spPr/>
        <p:txBody>
          <a:bodyPr/>
          <a:lstStyle/>
          <a:p>
            <a:r>
              <a:rPr lang="en-US" dirty="0"/>
              <a:t>Regulatory notes</a:t>
            </a:r>
          </a:p>
        </p:txBody>
      </p:sp>
      <p:sp>
        <p:nvSpPr>
          <p:cNvPr id="3" name="Content Placeholder 2">
            <a:extLst>
              <a:ext uri="{FF2B5EF4-FFF2-40B4-BE49-F238E27FC236}">
                <a16:creationId xmlns:a16="http://schemas.microsoft.com/office/drawing/2014/main" id="{C0CA0DFD-2204-4D9F-8E2B-B51AEFD97CF6}"/>
              </a:ext>
            </a:extLst>
          </p:cNvPr>
          <p:cNvSpPr>
            <a:spLocks noGrp="1"/>
          </p:cNvSpPr>
          <p:nvPr>
            <p:ph idx="1"/>
          </p:nvPr>
        </p:nvSpPr>
        <p:spPr/>
        <p:txBody>
          <a:bodyPr/>
          <a:lstStyle/>
          <a:p>
            <a:r>
              <a:rPr lang="en-US" dirty="0"/>
              <a:t>“Trade-at” rules</a:t>
            </a:r>
          </a:p>
          <a:p>
            <a:pPr lvl="1"/>
            <a:r>
              <a:rPr lang="en-US" dirty="0"/>
              <a:t>A market can only </a:t>
            </a:r>
            <a:r>
              <a:rPr lang="en-US" i="1" dirty="0"/>
              <a:t>trade at </a:t>
            </a:r>
            <a:r>
              <a:rPr lang="en-US" dirty="0"/>
              <a:t>its visible bid or offer</a:t>
            </a:r>
          </a:p>
          <a:p>
            <a:pPr lvl="1"/>
            <a:r>
              <a:rPr lang="en-US" dirty="0"/>
              <a:t>General exceptions for hidden orders, midpoint trades, …</a:t>
            </a:r>
          </a:p>
          <a:p>
            <a:r>
              <a:rPr lang="en-US" dirty="0"/>
              <a:t>Adopted in Canada and Australia</a:t>
            </a:r>
          </a:p>
          <a:p>
            <a:r>
              <a:rPr lang="en-US" dirty="0"/>
              <a:t>Considered (but not implemented) in the US</a:t>
            </a:r>
          </a:p>
        </p:txBody>
      </p:sp>
      <p:sp>
        <p:nvSpPr>
          <p:cNvPr id="4" name="Footer Placeholder 3">
            <a:extLst>
              <a:ext uri="{FF2B5EF4-FFF2-40B4-BE49-F238E27FC236}">
                <a16:creationId xmlns:a16="http://schemas.microsoft.com/office/drawing/2014/main" id="{10DB2AC7-F9C3-45D1-A4A0-EEDE33E3C1EE}"/>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778FFA1A-F24C-45B9-B84B-5C88A6830B19}"/>
              </a:ext>
            </a:extLst>
          </p:cNvPr>
          <p:cNvSpPr>
            <a:spLocks noGrp="1"/>
          </p:cNvSpPr>
          <p:nvPr>
            <p:ph type="sldNum" sz="quarter" idx="12"/>
          </p:nvPr>
        </p:nvSpPr>
        <p:spPr/>
        <p:txBody>
          <a:bodyPr/>
          <a:lstStyle/>
          <a:p>
            <a:fld id="{209BAFFF-E36A-4B57-9655-92B0909E7771}" type="slidenum">
              <a:rPr lang="en-US" smtClean="0"/>
              <a:pPr/>
              <a:t>35</a:t>
            </a:fld>
            <a:endParaRPr lang="en-US"/>
          </a:p>
        </p:txBody>
      </p:sp>
    </p:spTree>
    <p:extLst>
      <p:ext uri="{BB962C8B-B14F-4D97-AF65-F5344CB8AC3E}">
        <p14:creationId xmlns:p14="http://schemas.microsoft.com/office/powerpoint/2010/main" val="19258859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3618-F0D6-43AD-97A1-E47D2C2863FC}"/>
              </a:ext>
            </a:extLst>
          </p:cNvPr>
          <p:cNvSpPr>
            <a:spLocks noGrp="1"/>
          </p:cNvSpPr>
          <p:nvPr>
            <p:ph type="title"/>
          </p:nvPr>
        </p:nvSpPr>
        <p:spPr/>
        <p:txBody>
          <a:bodyPr/>
          <a:lstStyle/>
          <a:p>
            <a:r>
              <a:rPr lang="en-US" dirty="0"/>
              <a:t>Notes on “internalization”</a:t>
            </a:r>
          </a:p>
        </p:txBody>
      </p:sp>
      <p:sp>
        <p:nvSpPr>
          <p:cNvPr id="3" name="Content Placeholder 2">
            <a:extLst>
              <a:ext uri="{FF2B5EF4-FFF2-40B4-BE49-F238E27FC236}">
                <a16:creationId xmlns:a16="http://schemas.microsoft.com/office/drawing/2014/main" id="{70A132B6-070D-4844-B5BF-F59DB2305965}"/>
              </a:ext>
            </a:extLst>
          </p:cNvPr>
          <p:cNvSpPr>
            <a:spLocks noGrp="1"/>
          </p:cNvSpPr>
          <p:nvPr>
            <p:ph idx="1"/>
          </p:nvPr>
        </p:nvSpPr>
        <p:spPr/>
        <p:txBody>
          <a:bodyPr>
            <a:normAutofit fontScale="92500" lnSpcReduction="20000"/>
          </a:bodyPr>
          <a:lstStyle/>
          <a:p>
            <a:r>
              <a:rPr lang="en-US" dirty="0"/>
              <a:t>Our examples were drawn from US equity and futures exchanges.</a:t>
            </a:r>
          </a:p>
          <a:p>
            <a:pPr lvl="1"/>
            <a:r>
              <a:rPr lang="en-US" dirty="0"/>
              <a:t>Reliable bids and asks from lit markets.</a:t>
            </a:r>
          </a:p>
          <a:p>
            <a:pPr lvl="1"/>
            <a:r>
              <a:rPr lang="en-US" dirty="0"/>
              <a:t>Direct crossing of customer orders.</a:t>
            </a:r>
          </a:p>
          <a:p>
            <a:r>
              <a:rPr lang="en-US" dirty="0"/>
              <a:t>In other markets, an </a:t>
            </a:r>
            <a:r>
              <a:rPr lang="en-US" i="1" dirty="0" err="1"/>
              <a:t>internalizer</a:t>
            </a:r>
            <a:r>
              <a:rPr lang="en-US" dirty="0"/>
              <a:t> is a dealer/market maker who receives a customer order flow that is mostly balanced (buy/sell).</a:t>
            </a:r>
          </a:p>
          <a:p>
            <a:pPr lvl="1"/>
            <a:r>
              <a:rPr lang="en-US" dirty="0"/>
              <a:t>The </a:t>
            </a:r>
            <a:r>
              <a:rPr lang="en-US" dirty="0" err="1"/>
              <a:t>internalizer</a:t>
            </a:r>
            <a:r>
              <a:rPr lang="en-US" dirty="0"/>
              <a:t> does not cross customers directly.</a:t>
            </a:r>
          </a:p>
          <a:p>
            <a:pPr lvl="1"/>
            <a:r>
              <a:rPr lang="en-US" dirty="0"/>
              <a:t>Few reliable bid and ask prices.</a:t>
            </a:r>
          </a:p>
          <a:p>
            <a:pPr lvl="1"/>
            <a:r>
              <a:rPr lang="en-US" dirty="0"/>
              <a:t>Prominent in foreign exchange (FX) markets</a:t>
            </a:r>
          </a:p>
        </p:txBody>
      </p:sp>
      <p:sp>
        <p:nvSpPr>
          <p:cNvPr id="4" name="Footer Placeholder 3">
            <a:extLst>
              <a:ext uri="{FF2B5EF4-FFF2-40B4-BE49-F238E27FC236}">
                <a16:creationId xmlns:a16="http://schemas.microsoft.com/office/drawing/2014/main" id="{CC9D8B9E-49B9-437A-B702-332F3D48C52E}"/>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3C28C6B2-07BF-4357-938B-5CEE23074532}"/>
              </a:ext>
            </a:extLst>
          </p:cNvPr>
          <p:cNvSpPr>
            <a:spLocks noGrp="1"/>
          </p:cNvSpPr>
          <p:nvPr>
            <p:ph type="sldNum" sz="quarter" idx="12"/>
          </p:nvPr>
        </p:nvSpPr>
        <p:spPr/>
        <p:txBody>
          <a:bodyPr/>
          <a:lstStyle/>
          <a:p>
            <a:fld id="{209BAFFF-E36A-4B57-9655-92B0909E7771}" type="slidenum">
              <a:rPr lang="en-US" smtClean="0"/>
              <a:pPr/>
              <a:t>36</a:t>
            </a:fld>
            <a:endParaRPr lang="en-US"/>
          </a:p>
        </p:txBody>
      </p:sp>
    </p:spTree>
    <p:extLst>
      <p:ext uri="{BB962C8B-B14F-4D97-AF65-F5344CB8AC3E}">
        <p14:creationId xmlns:p14="http://schemas.microsoft.com/office/powerpoint/2010/main" val="3132957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EB3B-F8F2-43D8-86D3-2F9D6B028A5D}"/>
              </a:ext>
            </a:extLst>
          </p:cNvPr>
          <p:cNvSpPr>
            <a:spLocks noGrp="1"/>
          </p:cNvSpPr>
          <p:nvPr>
            <p:ph type="title"/>
          </p:nvPr>
        </p:nvSpPr>
        <p:spPr/>
        <p:txBody>
          <a:bodyPr/>
          <a:lstStyle/>
          <a:p>
            <a:r>
              <a:rPr lang="en-US" dirty="0"/>
              <a:t>Dark trading: the opposing views</a:t>
            </a:r>
          </a:p>
        </p:txBody>
      </p:sp>
      <p:sp>
        <p:nvSpPr>
          <p:cNvPr id="3" name="Content Placeholder 2">
            <a:extLst>
              <a:ext uri="{FF2B5EF4-FFF2-40B4-BE49-F238E27FC236}">
                <a16:creationId xmlns:a16="http://schemas.microsoft.com/office/drawing/2014/main" id="{C6FD9CCF-17AA-4ED6-8D4E-04372CB73767}"/>
              </a:ext>
            </a:extLst>
          </p:cNvPr>
          <p:cNvSpPr>
            <a:spLocks noGrp="1"/>
          </p:cNvSpPr>
          <p:nvPr>
            <p:ph idx="1"/>
          </p:nvPr>
        </p:nvSpPr>
        <p:spPr/>
        <p:txBody>
          <a:bodyPr>
            <a:normAutofit fontScale="92500" lnSpcReduction="10000"/>
          </a:bodyPr>
          <a:lstStyle/>
          <a:p>
            <a:r>
              <a:rPr lang="en-US" dirty="0"/>
              <a:t>For</a:t>
            </a:r>
          </a:p>
          <a:p>
            <a:pPr lvl="1"/>
            <a:r>
              <a:rPr lang="en-US" dirty="0"/>
              <a:t>By crossing at the midpoint, dark markets save investors money.</a:t>
            </a:r>
          </a:p>
          <a:p>
            <a:pPr lvl="1"/>
            <a:r>
              <a:rPr lang="en-US" dirty="0"/>
              <a:t>Dark markets prevent other traders from learning about investor’s trading plans.</a:t>
            </a:r>
          </a:p>
          <a:p>
            <a:r>
              <a:rPr lang="en-US" dirty="0"/>
              <a:t>Against</a:t>
            </a:r>
          </a:p>
          <a:p>
            <a:pPr lvl="1"/>
            <a:r>
              <a:rPr lang="en-US" dirty="0"/>
              <a:t>Dark markets “free ride” on bids and offers in the lit markets.</a:t>
            </a:r>
          </a:p>
          <a:p>
            <a:pPr lvl="1"/>
            <a:r>
              <a:rPr lang="en-US" dirty="0"/>
              <a:t>As traders move to dark markets, the lit markets will have less volume: liquidity will be hurt.</a:t>
            </a:r>
          </a:p>
        </p:txBody>
      </p:sp>
      <p:sp>
        <p:nvSpPr>
          <p:cNvPr id="4" name="Footer Placeholder 3">
            <a:extLst>
              <a:ext uri="{FF2B5EF4-FFF2-40B4-BE49-F238E27FC236}">
                <a16:creationId xmlns:a16="http://schemas.microsoft.com/office/drawing/2014/main" id="{AFCF0E1F-94B1-47D7-8A48-CA4C35C1F451}"/>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B2C7B852-4715-4D85-AF7E-844A6BD462A3}"/>
              </a:ext>
            </a:extLst>
          </p:cNvPr>
          <p:cNvSpPr>
            <a:spLocks noGrp="1"/>
          </p:cNvSpPr>
          <p:nvPr>
            <p:ph type="sldNum" sz="quarter" idx="12"/>
          </p:nvPr>
        </p:nvSpPr>
        <p:spPr/>
        <p:txBody>
          <a:bodyPr/>
          <a:lstStyle/>
          <a:p>
            <a:fld id="{209BAFFF-E36A-4B57-9655-92B0909E7771}" type="slidenum">
              <a:rPr lang="en-US" smtClean="0"/>
              <a:pPr/>
              <a:t>37</a:t>
            </a:fld>
            <a:endParaRPr lang="en-US"/>
          </a:p>
        </p:txBody>
      </p:sp>
    </p:spTree>
    <p:extLst>
      <p:ext uri="{BB962C8B-B14F-4D97-AF65-F5344CB8AC3E}">
        <p14:creationId xmlns:p14="http://schemas.microsoft.com/office/powerpoint/2010/main" val="3779433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Manipulations around continuous dark pools.</a:t>
            </a:r>
          </a:p>
        </p:txBody>
      </p:sp>
      <p:sp>
        <p:nvSpPr>
          <p:cNvPr id="3" name="Content Placeholder 2"/>
          <p:cNvSpPr>
            <a:spLocks noGrp="1"/>
          </p:cNvSpPr>
          <p:nvPr>
            <p:ph idx="1"/>
          </p:nvPr>
        </p:nvSpPr>
        <p:spPr/>
        <p:txBody>
          <a:bodyPr>
            <a:normAutofit fontScale="92500" lnSpcReduction="10000"/>
          </a:bodyPr>
          <a:lstStyle/>
          <a:p>
            <a:r>
              <a:rPr lang="en-US" dirty="0"/>
              <a:t>The buyer in a dark pool knows that any execution will be priced at the NBBO midpoint.</a:t>
            </a:r>
          </a:p>
          <a:p>
            <a:r>
              <a:rPr lang="en-US" dirty="0"/>
              <a:t>The buyer can lower the midpoint by submitting an aggressive sell limit order to a lit market. </a:t>
            </a:r>
          </a:p>
          <a:p>
            <a:r>
              <a:rPr lang="en-US" dirty="0"/>
              <a:t>After the dark pool execution, the sell limit order is cancelled.</a:t>
            </a:r>
          </a:p>
          <a:p>
            <a:r>
              <a:rPr lang="en-US" dirty="0"/>
              <a:t>This is one form of </a:t>
            </a:r>
            <a:r>
              <a:rPr lang="en-US" i="1" dirty="0"/>
              <a:t>spoofing</a:t>
            </a:r>
          </a:p>
          <a:p>
            <a:pPr lvl="1"/>
            <a:r>
              <a:rPr lang="en-US" dirty="0"/>
              <a:t>“bidding or offering with the intent to cancel the bid or offer before execution” (Dodd-Frank Act)</a:t>
            </a:r>
          </a:p>
          <a:p>
            <a:pPr lvl="1"/>
            <a:r>
              <a:rPr lang="en-US" i="1" dirty="0"/>
              <a:t>It is illegal.</a:t>
            </a:r>
          </a:p>
        </p:txBody>
      </p:sp>
      <p:sp>
        <p:nvSpPr>
          <p:cNvPr id="4" name="Slide Number Placeholder 3"/>
          <p:cNvSpPr>
            <a:spLocks noGrp="1"/>
          </p:cNvSpPr>
          <p:nvPr>
            <p:ph type="sldNum" sz="quarter" idx="12"/>
          </p:nvPr>
        </p:nvSpPr>
        <p:spPr/>
        <p:txBody>
          <a:bodyPr/>
          <a:lstStyle/>
          <a:p>
            <a:fld id="{209BAFFF-E36A-4B57-9655-92B0909E7771}" type="slidenum">
              <a:rPr lang="en-US" smtClean="0"/>
              <a:pPr/>
              <a:t>38</a:t>
            </a:fld>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4023543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Spoofing: an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295400"/>
                <a:ext cx="10972800" cy="5426076"/>
              </a:xfrm>
            </p:spPr>
            <p:txBody>
              <a:bodyPr>
                <a:normAutofit fontScale="77500" lnSpcReduction="20000"/>
              </a:bodyPr>
              <a:lstStyle/>
              <a:p>
                <a:pPr>
                  <a:lnSpc>
                    <a:spcPct val="130000"/>
                  </a:lnSpc>
                  <a:spcBef>
                    <a:spcPts val="0"/>
                  </a:spcBef>
                </a:pPr>
                <a:r>
                  <a:rPr lang="en-US" dirty="0"/>
                  <a:t>On </a:t>
                </a:r>
                <a:r>
                  <a:rPr lang="en-US" dirty="0" err="1"/>
                  <a:t>Sternex</a:t>
                </a:r>
                <a:r>
                  <a:rPr lang="en-US" dirty="0"/>
                  <a:t> (the lit exchange): ABC stock is $30.00 bid, offered at $30.10.</a:t>
                </a:r>
              </a:p>
              <a:p>
                <a:pPr>
                  <a:lnSpc>
                    <a:spcPct val="130000"/>
                  </a:lnSpc>
                  <a:spcBef>
                    <a:spcPts val="0"/>
                  </a:spcBef>
                </a:pPr>
                <a:r>
                  <a:rPr lang="en-US" dirty="0"/>
                  <a:t>Seller (“Sam”) has sent several small sell orders to </a:t>
                </a:r>
                <a:r>
                  <a:rPr lang="en-US" dirty="0" err="1"/>
                  <a:t>XCross</a:t>
                </a:r>
                <a:r>
                  <a:rPr lang="en-US" dirty="0"/>
                  <a:t> (a dark pool)</a:t>
                </a:r>
              </a:p>
              <a:p>
                <a:pPr lvl="1">
                  <a:lnSpc>
                    <a:spcPct val="130000"/>
                  </a:lnSpc>
                  <a:spcBef>
                    <a:spcPts val="0"/>
                  </a:spcBef>
                </a:pPr>
                <a:r>
                  <a:rPr lang="en-US" dirty="0"/>
                  <a:t>They’re executed at the midpoint ($30.05).</a:t>
                </a:r>
              </a:p>
              <a:p>
                <a:pPr lvl="1">
                  <a:lnSpc>
                    <a:spcPct val="130000"/>
                  </a:lnSpc>
                  <a:spcBef>
                    <a:spcPts val="0"/>
                  </a:spcBef>
                </a:pPr>
                <a:r>
                  <a:rPr lang="en-US" dirty="0"/>
                  <a:t>Sam believes that there is a large buyer (or many buyers). </a:t>
                </a:r>
              </a:p>
              <a:p>
                <a:pPr>
                  <a:lnSpc>
                    <a:spcPct val="130000"/>
                  </a:lnSpc>
                  <a:spcBef>
                    <a:spcPts val="0"/>
                  </a:spcBef>
                </a:pPr>
                <a:r>
                  <a:rPr lang="en-US" dirty="0"/>
                  <a:t>Now Sam wants to sell 100,000 shares. </a:t>
                </a:r>
              </a:p>
              <a:p>
                <a:pPr lvl="1">
                  <a:lnSpc>
                    <a:spcPct val="130000"/>
                  </a:lnSpc>
                  <a:spcBef>
                    <a:spcPts val="0"/>
                  </a:spcBef>
                </a:pPr>
                <a:r>
                  <a:rPr lang="en-US" dirty="0"/>
                  <a:t>First he sends “</a:t>
                </a:r>
                <a:r>
                  <a:rPr lang="en-US" i="1" dirty="0"/>
                  <a:t>Buy </a:t>
                </a:r>
                <a:r>
                  <a:rPr lang="en-US" dirty="0"/>
                  <a:t>100 shares, limit $30.08” to </a:t>
                </a:r>
                <a:r>
                  <a:rPr lang="en-US" dirty="0" err="1"/>
                  <a:t>SternEX</a:t>
                </a:r>
                <a:r>
                  <a:rPr lang="en-US" dirty="0"/>
                  <a:t>.</a:t>
                </a:r>
              </a:p>
              <a:p>
                <a:pPr lvl="2">
                  <a:lnSpc>
                    <a:spcPct val="130000"/>
                  </a:lnSpc>
                  <a:spcBef>
                    <a:spcPts val="0"/>
                  </a:spcBef>
                </a:pPr>
                <a:r>
                  <a:rPr lang="en-US" dirty="0"/>
                  <a:t>Now, ABC is 30.08 bid, offered at 30.10; the midpoint is $30.09.</a:t>
                </a:r>
              </a:p>
              <a:p>
                <a:pPr lvl="1">
                  <a:lnSpc>
                    <a:spcPct val="130000"/>
                  </a:lnSpc>
                  <a:spcBef>
                    <a:spcPts val="0"/>
                  </a:spcBef>
                </a:pPr>
                <a:r>
                  <a:rPr lang="en-US" dirty="0"/>
                  <a:t>Next he sends “Sell 100,000 shares” to </a:t>
                </a:r>
                <a:r>
                  <a:rPr lang="en-US" dirty="0" err="1"/>
                  <a:t>XCross</a:t>
                </a:r>
                <a:r>
                  <a:rPr lang="en-US" dirty="0"/>
                  <a:t>. </a:t>
                </a:r>
              </a:p>
              <a:p>
                <a:pPr lvl="2">
                  <a:lnSpc>
                    <a:spcPct val="130000"/>
                  </a:lnSpc>
                  <a:spcBef>
                    <a:spcPts val="0"/>
                  </a:spcBef>
                </a:pPr>
                <a:r>
                  <a:rPr lang="en-US" dirty="0"/>
                  <a:t>His sale is priced at the new midpoint: $30.09.</a:t>
                </a:r>
              </a:p>
              <a:p>
                <a:pPr lvl="1">
                  <a:lnSpc>
                    <a:spcPct val="130000"/>
                  </a:lnSpc>
                  <a:spcBef>
                    <a:spcPts val="0"/>
                  </a:spcBef>
                </a:pPr>
                <a:r>
                  <a:rPr lang="en-US" dirty="0"/>
                  <a:t>Finally he cancels his bid on </a:t>
                </a:r>
                <a:r>
                  <a:rPr lang="en-US" dirty="0" err="1"/>
                  <a:t>SternEX</a:t>
                </a:r>
                <a:r>
                  <a:rPr lang="en-US" dirty="0"/>
                  <a:t>.</a:t>
                </a:r>
              </a:p>
              <a:p>
                <a:pPr>
                  <a:lnSpc>
                    <a:spcPct val="130000"/>
                  </a:lnSpc>
                  <a:spcBef>
                    <a:spcPts val="0"/>
                  </a:spcBef>
                </a:pPr>
                <a:r>
                  <a:rPr lang="en-US" i="1" dirty="0"/>
                  <a:t>By moving the price, SAM has sold at </a:t>
                </a:r>
                <a14:m>
                  <m:oMath xmlns:m="http://schemas.openxmlformats.org/officeDocument/2006/math">
                    <m:r>
                      <a:rPr lang="en-US" b="0" i="1" smtClean="0">
                        <a:latin typeface="Cambria Math" panose="02040503050406030204" pitchFamily="18" charset="0"/>
                      </a:rPr>
                      <m:t>$30.09&gt;$30.05</m:t>
                    </m:r>
                  </m:oMath>
                </a14:m>
                <a:r>
                  <a:rPr lang="en-US" i="1" dirty="0"/>
                  <a:t>.</a:t>
                </a:r>
              </a:p>
              <a:p>
                <a:pPr lvl="1">
                  <a:lnSpc>
                    <a:spcPct val="130000"/>
                  </a:lnSpc>
                  <a:spcBef>
                    <a:spcPts val="0"/>
                  </a:spcBef>
                </a:pPr>
                <a:r>
                  <a:rPr lang="en-US" dirty="0"/>
                  <a:t>He’s made an extra </a:t>
                </a:r>
                <a14:m>
                  <m:oMath xmlns:m="http://schemas.openxmlformats.org/officeDocument/2006/math">
                    <m:r>
                      <a:rPr lang="en-US" b="0" i="1" smtClean="0">
                        <a:latin typeface="Cambria Math" panose="02040503050406030204" pitchFamily="18" charset="0"/>
                      </a:rPr>
                      <m:t>$0.04×100,000=$4,000</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295400"/>
                <a:ext cx="10972800" cy="5426076"/>
              </a:xfrm>
              <a:blipFill>
                <a:blip r:embed="rId2"/>
                <a:stretch>
                  <a:fillRect l="-167" t="-787"/>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39</a:t>
            </a:fld>
            <a:endParaRPr lang="en-US"/>
          </a:p>
        </p:txBody>
      </p:sp>
    </p:spTree>
    <p:extLst>
      <p:ext uri="{BB962C8B-B14F-4D97-AF65-F5344CB8AC3E}">
        <p14:creationId xmlns:p14="http://schemas.microsoft.com/office/powerpoint/2010/main" val="2027634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3E19-935C-425C-A4E0-FE53DF41D3C7}"/>
              </a:ext>
            </a:extLst>
          </p:cNvPr>
          <p:cNvSpPr>
            <a:spLocks noGrp="1"/>
          </p:cNvSpPr>
          <p:nvPr>
            <p:ph type="title"/>
          </p:nvPr>
        </p:nvSpPr>
        <p:spPr/>
        <p:txBody>
          <a:bodyPr/>
          <a:lstStyle/>
          <a:p>
            <a:r>
              <a:rPr lang="en-US" dirty="0"/>
              <a:t>Countermeasures</a:t>
            </a:r>
          </a:p>
        </p:txBody>
      </p:sp>
      <p:sp>
        <p:nvSpPr>
          <p:cNvPr id="3" name="Content Placeholder 2">
            <a:extLst>
              <a:ext uri="{FF2B5EF4-FFF2-40B4-BE49-F238E27FC236}">
                <a16:creationId xmlns:a16="http://schemas.microsoft.com/office/drawing/2014/main" id="{3D6A7991-3AA6-453C-AE34-1B896770A282}"/>
              </a:ext>
            </a:extLst>
          </p:cNvPr>
          <p:cNvSpPr>
            <a:spLocks noGrp="1"/>
          </p:cNvSpPr>
          <p:nvPr>
            <p:ph idx="1"/>
          </p:nvPr>
        </p:nvSpPr>
        <p:spPr/>
        <p:txBody>
          <a:bodyPr>
            <a:normAutofit fontScale="70000" lnSpcReduction="20000"/>
          </a:bodyPr>
          <a:lstStyle/>
          <a:p>
            <a:pPr>
              <a:lnSpc>
                <a:spcPct val="120000"/>
              </a:lnSpc>
            </a:pPr>
            <a:r>
              <a:rPr lang="en-US" dirty="0"/>
              <a:t>When POSIT was a scheduled crossing … </a:t>
            </a:r>
          </a:p>
          <a:p>
            <a:pPr lvl="1">
              <a:lnSpc>
                <a:spcPct val="120000"/>
              </a:lnSpc>
            </a:pPr>
            <a:r>
              <a:rPr lang="en-US" dirty="0"/>
              <a:t>“Each scheduled cross [is] executed within a seven minute window selected randomly by the system.”</a:t>
            </a:r>
          </a:p>
          <a:p>
            <a:pPr>
              <a:lnSpc>
                <a:spcPct val="120000"/>
              </a:lnSpc>
            </a:pPr>
            <a:r>
              <a:rPr lang="en-US" dirty="0"/>
              <a:t>Now POSIT is a continuous dark pool.</a:t>
            </a:r>
          </a:p>
          <a:p>
            <a:pPr lvl="1">
              <a:lnSpc>
                <a:spcPct val="120000"/>
              </a:lnSpc>
            </a:pPr>
            <a:r>
              <a:rPr lang="en-US" dirty="0"/>
              <a:t>ITG and POSIT employ several measures, controls, and reviews to protect subscriber orders from potentially toxic order flow and gaming strategies. These tools include POSIT’s pre-and post-trade controls and Subscriber-requested counterparty restrictions. ITG uses these controls to monitor trading activity … for execution quality, potential regulatory violations, and inappropriate conduct.</a:t>
            </a:r>
          </a:p>
          <a:p>
            <a:pPr lvl="1">
              <a:lnSpc>
                <a:spcPct val="120000"/>
              </a:lnSpc>
            </a:pPr>
            <a:r>
              <a:rPr lang="en-US" dirty="0"/>
              <a:t>ITG employs anti-gaming technology - called Liquidity Guard - to help ensure quality executions for POSIT Subscribers. Liquidity Guard has two components: Prevention and Detection.</a:t>
            </a:r>
          </a:p>
          <a:p>
            <a:pPr>
              <a:lnSpc>
                <a:spcPct val="120000"/>
              </a:lnSpc>
            </a:pPr>
            <a:endParaRPr lang="en-US" dirty="0"/>
          </a:p>
          <a:p>
            <a:pPr>
              <a:lnSpc>
                <a:spcPct val="120000"/>
              </a:lnSpc>
            </a:pPr>
            <a:endParaRPr lang="en-US" dirty="0"/>
          </a:p>
        </p:txBody>
      </p:sp>
      <p:sp>
        <p:nvSpPr>
          <p:cNvPr id="4" name="Footer Placeholder 3">
            <a:extLst>
              <a:ext uri="{FF2B5EF4-FFF2-40B4-BE49-F238E27FC236}">
                <a16:creationId xmlns:a16="http://schemas.microsoft.com/office/drawing/2014/main" id="{8D3A7AB8-24AE-446B-9B16-1BED61C57723}"/>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675D1102-CCF7-4022-B5E7-3A49D114C217}"/>
              </a:ext>
            </a:extLst>
          </p:cNvPr>
          <p:cNvSpPr>
            <a:spLocks noGrp="1"/>
          </p:cNvSpPr>
          <p:nvPr>
            <p:ph type="sldNum" sz="quarter" idx="12"/>
          </p:nvPr>
        </p:nvSpPr>
        <p:spPr/>
        <p:txBody>
          <a:bodyPr/>
          <a:lstStyle/>
          <a:p>
            <a:fld id="{209BAFFF-E36A-4B57-9655-92B0909E7771}" type="slidenum">
              <a:rPr lang="en-US" smtClean="0"/>
              <a:pPr/>
              <a:t>40</a:t>
            </a:fld>
            <a:endParaRPr lang="en-US"/>
          </a:p>
        </p:txBody>
      </p:sp>
    </p:spTree>
    <p:extLst>
      <p:ext uri="{BB962C8B-B14F-4D97-AF65-F5344CB8AC3E}">
        <p14:creationId xmlns:p14="http://schemas.microsoft.com/office/powerpoint/2010/main" val="622731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5CDF-40A9-497B-8234-1E7793D5E807}"/>
              </a:ext>
            </a:extLst>
          </p:cNvPr>
          <p:cNvSpPr>
            <a:spLocks noGrp="1"/>
          </p:cNvSpPr>
          <p:nvPr>
            <p:ph type="title"/>
          </p:nvPr>
        </p:nvSpPr>
        <p:spPr/>
        <p:txBody>
          <a:bodyPr/>
          <a:lstStyle/>
          <a:p>
            <a:r>
              <a:rPr lang="en-US" dirty="0"/>
              <a:t>Note on Regulation</a:t>
            </a:r>
          </a:p>
        </p:txBody>
      </p:sp>
      <p:sp>
        <p:nvSpPr>
          <p:cNvPr id="3" name="Content Placeholder 2">
            <a:extLst>
              <a:ext uri="{FF2B5EF4-FFF2-40B4-BE49-F238E27FC236}">
                <a16:creationId xmlns:a16="http://schemas.microsoft.com/office/drawing/2014/main" id="{3E05AF96-0092-49D3-A98B-EFBAD3A143E2}"/>
              </a:ext>
            </a:extLst>
          </p:cNvPr>
          <p:cNvSpPr>
            <a:spLocks noGrp="1"/>
          </p:cNvSpPr>
          <p:nvPr>
            <p:ph idx="1"/>
          </p:nvPr>
        </p:nvSpPr>
        <p:spPr/>
        <p:txBody>
          <a:bodyPr>
            <a:normAutofit fontScale="85000" lnSpcReduction="20000"/>
          </a:bodyPr>
          <a:lstStyle/>
          <a:p>
            <a:r>
              <a:rPr lang="en-US" dirty="0"/>
              <a:t>Posit is an Alternative Trading System (ATS)</a:t>
            </a:r>
          </a:p>
          <a:p>
            <a:r>
              <a:rPr lang="en-US" dirty="0"/>
              <a:t>The SEC has two kinds of markets</a:t>
            </a:r>
          </a:p>
          <a:p>
            <a:r>
              <a:rPr lang="en-US" dirty="0"/>
              <a:t>“National securities exchange” (NYSE, NASDAQ, etc.)</a:t>
            </a:r>
          </a:p>
          <a:p>
            <a:pPr lvl="1"/>
            <a:r>
              <a:rPr lang="en-US" dirty="0"/>
              <a:t>Can trade (with no volume limits), list stocks, accept and regulate their members.</a:t>
            </a:r>
          </a:p>
          <a:p>
            <a:pPr lvl="1"/>
            <a:r>
              <a:rPr lang="en-US" dirty="0"/>
              <a:t>Must allow open access to all traders.</a:t>
            </a:r>
          </a:p>
          <a:p>
            <a:r>
              <a:rPr lang="en-US" dirty="0"/>
              <a:t>Alternative Trading System (ATS) </a:t>
            </a:r>
          </a:p>
          <a:p>
            <a:pPr lvl="1"/>
            <a:r>
              <a:rPr lang="en-US" dirty="0"/>
              <a:t>Subject to volume limits.</a:t>
            </a:r>
          </a:p>
          <a:p>
            <a:pPr lvl="1"/>
            <a:r>
              <a:rPr lang="en-US" dirty="0"/>
              <a:t>Can discriminate (refuse to allow certain traders)</a:t>
            </a:r>
          </a:p>
          <a:p>
            <a:r>
              <a:rPr lang="en-US" dirty="0"/>
              <a:t>An ATS does not have to be “dark”, but most dark markets are registered as ATSs.</a:t>
            </a:r>
          </a:p>
          <a:p>
            <a:endParaRPr lang="en-US" dirty="0"/>
          </a:p>
          <a:p>
            <a:endParaRPr lang="en-US" dirty="0"/>
          </a:p>
        </p:txBody>
      </p:sp>
      <p:sp>
        <p:nvSpPr>
          <p:cNvPr id="4" name="Footer Placeholder 3">
            <a:extLst>
              <a:ext uri="{FF2B5EF4-FFF2-40B4-BE49-F238E27FC236}">
                <a16:creationId xmlns:a16="http://schemas.microsoft.com/office/drawing/2014/main" id="{1D483C9A-7228-4D24-B06A-985E1D1EC131}"/>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D8921320-B7CD-4AF7-BD9A-6EFBFB23E5AF}"/>
              </a:ext>
            </a:extLst>
          </p:cNvPr>
          <p:cNvSpPr>
            <a:spLocks noGrp="1"/>
          </p:cNvSpPr>
          <p:nvPr>
            <p:ph type="sldNum" sz="quarter" idx="12"/>
          </p:nvPr>
        </p:nvSpPr>
        <p:spPr/>
        <p:txBody>
          <a:bodyPr/>
          <a:lstStyle/>
          <a:p>
            <a:fld id="{209BAFFF-E36A-4B57-9655-92B0909E7771}" type="slidenum">
              <a:rPr lang="en-US" smtClean="0"/>
              <a:pPr/>
              <a:t>41</a:t>
            </a:fld>
            <a:endParaRPr lang="en-US"/>
          </a:p>
        </p:txBody>
      </p:sp>
    </p:spTree>
    <p:extLst>
      <p:ext uri="{BB962C8B-B14F-4D97-AF65-F5344CB8AC3E}">
        <p14:creationId xmlns:p14="http://schemas.microsoft.com/office/powerpoint/2010/main" val="3352509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SEC’s “</a:t>
            </a:r>
            <a:r>
              <a:rPr lang="en-US" dirty="0" err="1"/>
              <a:t>Reg</a:t>
            </a:r>
            <a:r>
              <a:rPr lang="en-US" dirty="0"/>
              <a:t> ATS”: An alternative trading system …</a:t>
            </a:r>
          </a:p>
        </p:txBody>
      </p:sp>
      <p:sp>
        <p:nvSpPr>
          <p:cNvPr id="3" name="Content Placeholder 2"/>
          <p:cNvSpPr>
            <a:spLocks noGrp="1"/>
          </p:cNvSpPr>
          <p:nvPr>
            <p:ph idx="1"/>
          </p:nvPr>
        </p:nvSpPr>
        <p:spPr/>
        <p:txBody>
          <a:bodyPr>
            <a:normAutofit fontScale="77500" lnSpcReduction="20000"/>
          </a:bodyPr>
          <a:lstStyle/>
          <a:p>
            <a:r>
              <a:rPr lang="en-US" dirty="0"/>
              <a:t>… with less than five percent of the trading volume in all securities it trades is required only to: (1) file with the Commission a notice of operation and quarterly reports; (2) maintain records, including an audit trail of transactions; and (3) refrain from using the words "exchange," "stock market," or similar terms in its name.</a:t>
            </a:r>
          </a:p>
          <a:p>
            <a:r>
              <a:rPr lang="en-US" dirty="0"/>
              <a:t>… that trade[s] five percent or more of the volume in national market system securities [must] be linked with a registered market in order to disseminate the best priced orders in those national market system securities displayed in their systems (including institutional orders) into the public quote stream.</a:t>
            </a:r>
          </a:p>
          <a:p>
            <a:r>
              <a:rPr lang="en-US" dirty="0"/>
              <a:t>… with twenty percent or more of the trading volume in any single security, whether equity or debt, [is also] required to: (1) grant or deny access based on objective standards established by the trading system and applied in a non-discriminatory manner; and (2) establish procedures to ensure adequate systems capacity, integrity, and contingency planning.</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42</a:t>
            </a:fld>
            <a:endParaRPr lang="en-US"/>
          </a:p>
        </p:txBody>
      </p:sp>
    </p:spTree>
    <p:extLst>
      <p:ext uri="{BB962C8B-B14F-4D97-AF65-F5344CB8AC3E}">
        <p14:creationId xmlns:p14="http://schemas.microsoft.com/office/powerpoint/2010/main" val="3751001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dark pool universe</a:t>
            </a:r>
          </a:p>
        </p:txBody>
      </p:sp>
      <p:sp>
        <p:nvSpPr>
          <p:cNvPr id="3" name="Content Placeholder 2"/>
          <p:cNvSpPr>
            <a:spLocks noGrp="1"/>
          </p:cNvSpPr>
          <p:nvPr>
            <p:ph idx="1"/>
          </p:nvPr>
        </p:nvSpPr>
        <p:spPr/>
        <p:txBody>
          <a:bodyPr/>
          <a:lstStyle/>
          <a:p>
            <a:r>
              <a:rPr lang="en-US" dirty="0"/>
              <a:t>There are about 80 dark pools</a:t>
            </a:r>
          </a:p>
          <a:p>
            <a:pPr lvl="1"/>
            <a:r>
              <a:rPr lang="en-US" dirty="0"/>
              <a:t>e.g. UBS, SIGMA X (Goldman), </a:t>
            </a:r>
            <a:r>
              <a:rPr lang="en-US" dirty="0" err="1"/>
              <a:t>Crossfinder</a:t>
            </a:r>
            <a:r>
              <a:rPr lang="en-US" dirty="0"/>
              <a:t> (Credit Suisse)</a:t>
            </a:r>
          </a:p>
          <a:p>
            <a:r>
              <a:rPr lang="en-US" dirty="0"/>
              <a:t>Users often try them sequentially.</a:t>
            </a:r>
          </a:p>
          <a:p>
            <a:r>
              <a:rPr lang="en-US" dirty="0"/>
              <a:t>A dark pool can decide whether or not to accept a particular client.</a:t>
            </a:r>
          </a:p>
          <a:p>
            <a:pPr lvl="1"/>
            <a:r>
              <a:rPr lang="en-US" dirty="0"/>
              <a:t>An exchange (like the NYSE or NASDAQ) has to accept all orders.</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43</a:t>
            </a:fld>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4097692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Dark pool trading volumes</a:t>
            </a:r>
          </a:p>
        </p:txBody>
      </p:sp>
      <p:sp>
        <p:nvSpPr>
          <p:cNvPr id="3" name="Content Placeholder 2"/>
          <p:cNvSpPr>
            <a:spLocks noGrp="1"/>
          </p:cNvSpPr>
          <p:nvPr>
            <p:ph idx="1"/>
          </p:nvPr>
        </p:nvSpPr>
        <p:spPr/>
        <p:txBody>
          <a:bodyPr/>
          <a:lstStyle/>
          <a:p>
            <a:r>
              <a:rPr lang="en-US" dirty="0"/>
              <a:t>Most dark pools report trades to the FINRA TRF (Trade </a:t>
            </a:r>
            <a:r>
              <a:rPr lang="en-US"/>
              <a:t>reporting facility, </a:t>
            </a:r>
            <a:r>
              <a:rPr lang="en-US" dirty="0"/>
              <a:t>exchange symbol D)</a:t>
            </a:r>
          </a:p>
          <a:p>
            <a:pPr lvl="1"/>
            <a:r>
              <a:rPr lang="en-US" dirty="0"/>
              <a:t>We don’t know which dark pool actually executed a trade.</a:t>
            </a:r>
          </a:p>
          <a:p>
            <a:r>
              <a:rPr lang="en-US" dirty="0"/>
              <a:t>FINRA reports weekly total volume executed by each dark pool. (ats.finra.org)</a:t>
            </a:r>
          </a:p>
          <a:p>
            <a:r>
              <a:rPr lang="en-US" dirty="0"/>
              <a:t>Next overhead: AAPL for week of 21 Sep 2020.</a:t>
            </a:r>
          </a:p>
          <a:p>
            <a:endParaRPr lang="en-US" dirty="0"/>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44</a:t>
            </a:fld>
            <a:endParaRPr lang="en-US"/>
          </a:p>
        </p:txBody>
      </p:sp>
    </p:spTree>
    <p:extLst>
      <p:ext uri="{BB962C8B-B14F-4D97-AF65-F5344CB8AC3E}">
        <p14:creationId xmlns:p14="http://schemas.microsoft.com/office/powerpoint/2010/main" val="3381540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74CD8E-EACD-49F7-90ED-2EF967FAD2CA}"/>
              </a:ext>
            </a:extLst>
          </p:cNvPr>
          <p:cNvSpPr>
            <a:spLocks noGrp="1"/>
          </p:cNvSpPr>
          <p:nvPr>
            <p:ph type="sldNum" sz="quarter" idx="12"/>
          </p:nvPr>
        </p:nvSpPr>
        <p:spPr/>
        <p:txBody>
          <a:bodyPr/>
          <a:lstStyle/>
          <a:p>
            <a:fld id="{209BAFFF-E36A-4B57-9655-92B0909E7771}" type="slidenum">
              <a:rPr lang="en-US" smtClean="0"/>
              <a:pPr/>
              <a:t>45</a:t>
            </a:fld>
            <a:endParaRPr lang="en-US"/>
          </a:p>
        </p:txBody>
      </p:sp>
      <p:pic>
        <p:nvPicPr>
          <p:cNvPr id="6" name="Picture 5">
            <a:extLst>
              <a:ext uri="{FF2B5EF4-FFF2-40B4-BE49-F238E27FC236}">
                <a16:creationId xmlns:a16="http://schemas.microsoft.com/office/drawing/2014/main" id="{FC57278C-D721-47BA-BC49-9D4EEDDBA8CE}"/>
              </a:ext>
            </a:extLst>
          </p:cNvPr>
          <p:cNvPicPr>
            <a:picLocks noChangeAspect="1"/>
          </p:cNvPicPr>
          <p:nvPr/>
        </p:nvPicPr>
        <p:blipFill>
          <a:blip r:embed="rId2"/>
          <a:stretch>
            <a:fillRect/>
          </a:stretch>
        </p:blipFill>
        <p:spPr>
          <a:xfrm>
            <a:off x="838200" y="0"/>
            <a:ext cx="9968124" cy="6858000"/>
          </a:xfrm>
          <a:prstGeom prst="rect">
            <a:avLst/>
          </a:prstGeom>
        </p:spPr>
      </p:pic>
      <p:sp>
        <p:nvSpPr>
          <p:cNvPr id="3" name="Footer Placeholder 2">
            <a:extLst>
              <a:ext uri="{FF2B5EF4-FFF2-40B4-BE49-F238E27FC236}">
                <a16:creationId xmlns:a16="http://schemas.microsoft.com/office/drawing/2014/main" id="{17F3B729-BD9F-4A9F-B158-C6E5C7D41A03}"/>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102257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C35DA0-D032-4957-A3D6-A0833C943908}"/>
              </a:ext>
            </a:extLst>
          </p:cNvPr>
          <p:cNvSpPr>
            <a:spLocks noGrp="1"/>
          </p:cNvSpPr>
          <p:nvPr>
            <p:ph type="sldNum" sz="quarter" idx="12"/>
          </p:nvPr>
        </p:nvSpPr>
        <p:spPr/>
        <p:txBody>
          <a:bodyPr/>
          <a:lstStyle/>
          <a:p>
            <a:fld id="{209BAFFF-E36A-4B57-9655-92B0909E7771}" type="slidenum">
              <a:rPr lang="en-US" smtClean="0"/>
              <a:pPr/>
              <a:t>46</a:t>
            </a:fld>
            <a:endParaRPr lang="en-US"/>
          </a:p>
        </p:txBody>
      </p:sp>
      <p:pic>
        <p:nvPicPr>
          <p:cNvPr id="4" name="Picture 3">
            <a:extLst>
              <a:ext uri="{FF2B5EF4-FFF2-40B4-BE49-F238E27FC236}">
                <a16:creationId xmlns:a16="http://schemas.microsoft.com/office/drawing/2014/main" id="{EA67463F-4105-42D9-BB45-9051BE011D87}"/>
              </a:ext>
            </a:extLst>
          </p:cNvPr>
          <p:cNvPicPr>
            <a:picLocks noChangeAspect="1"/>
          </p:cNvPicPr>
          <p:nvPr/>
        </p:nvPicPr>
        <p:blipFill>
          <a:blip r:embed="rId2"/>
          <a:stretch>
            <a:fillRect/>
          </a:stretch>
        </p:blipFill>
        <p:spPr>
          <a:xfrm>
            <a:off x="1107965" y="0"/>
            <a:ext cx="9976069" cy="6858000"/>
          </a:xfrm>
          <a:prstGeom prst="rect">
            <a:avLst/>
          </a:prstGeom>
        </p:spPr>
      </p:pic>
      <p:sp>
        <p:nvSpPr>
          <p:cNvPr id="2" name="Footer Placeholder 1">
            <a:extLst>
              <a:ext uri="{FF2B5EF4-FFF2-40B4-BE49-F238E27FC236}">
                <a16:creationId xmlns:a16="http://schemas.microsoft.com/office/drawing/2014/main" id="{36B796AC-86D8-499C-A5FD-254BB574FC4A}"/>
              </a:ext>
            </a:extLst>
          </p:cNvPr>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15483323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Concerns about dark pools.</a:t>
            </a:r>
          </a:p>
        </p:txBody>
      </p:sp>
      <p:sp>
        <p:nvSpPr>
          <p:cNvPr id="3" name="Content Placeholder 2"/>
          <p:cNvSpPr>
            <a:spLocks noGrp="1"/>
          </p:cNvSpPr>
          <p:nvPr>
            <p:ph idx="1"/>
          </p:nvPr>
        </p:nvSpPr>
        <p:spPr>
          <a:xfrm>
            <a:off x="609600" y="1600201"/>
            <a:ext cx="10972800" cy="4751427"/>
          </a:xfrm>
        </p:spPr>
        <p:txBody>
          <a:bodyPr>
            <a:normAutofit fontScale="70000" lnSpcReduction="20000"/>
          </a:bodyPr>
          <a:lstStyle/>
          <a:p>
            <a:r>
              <a:rPr lang="en-US" dirty="0"/>
              <a:t>Dark pools contribute to fragmentation.</a:t>
            </a:r>
          </a:p>
          <a:p>
            <a:pPr lvl="1"/>
            <a:r>
              <a:rPr lang="en-US" dirty="0"/>
              <a:t>There are approximately 90 Alternative Trading Systems (most of which are dark pools)</a:t>
            </a:r>
          </a:p>
          <a:p>
            <a:r>
              <a:rPr lang="en-US" dirty="0"/>
              <a:t>Dark pools can discriminate, and refuse access. Is this fair?</a:t>
            </a:r>
          </a:p>
          <a:p>
            <a:r>
              <a:rPr lang="en-US" dirty="0"/>
              <a:t>Are dark pool trades subject to manipulation (by spoofing, for example)</a:t>
            </a:r>
          </a:p>
          <a:p>
            <a:r>
              <a:rPr lang="en-US" dirty="0"/>
              <a:t>Are dark pools really confidential?</a:t>
            </a:r>
          </a:p>
          <a:p>
            <a:r>
              <a:rPr lang="en-US" dirty="0"/>
              <a:t>Do dark pools hurt the lit markets?</a:t>
            </a:r>
          </a:p>
          <a:p>
            <a:pPr lvl="1"/>
            <a:r>
              <a:rPr lang="en-US" dirty="0"/>
              <a:t>Shorter and Miller: do they hurt price discovery?</a:t>
            </a:r>
          </a:p>
          <a:p>
            <a:pPr lvl="1"/>
            <a:r>
              <a:rPr lang="en-US" dirty="0"/>
              <a:t>Dark pools free ride on lit markets’ prices.</a:t>
            </a:r>
          </a:p>
          <a:p>
            <a:pPr lvl="1"/>
            <a:r>
              <a:rPr lang="en-US" dirty="0"/>
              <a:t>When I post a limit buy order and a dark pool trade matches it, I’m deprived of an execution. </a:t>
            </a:r>
          </a:p>
          <a:p>
            <a:pPr lvl="2"/>
            <a:r>
              <a:rPr lang="en-US" dirty="0"/>
              <a:t>Maybe next time I won’t use a visible order.</a:t>
            </a:r>
          </a:p>
          <a:p>
            <a:r>
              <a:rPr lang="en-US" dirty="0"/>
              <a:t>Dark pools are difficult to monitor and regulate</a:t>
            </a:r>
          </a:p>
          <a:p>
            <a:pPr marL="742950" lvl="2" indent="-342900">
              <a:buSzPct val="60000"/>
            </a:pPr>
            <a:r>
              <a:rPr lang="en-US" dirty="0"/>
              <a:t>Recent cases: Pipeline/Millstream; Barclays; UBS; POSIT</a:t>
            </a:r>
          </a:p>
        </p:txBody>
      </p:sp>
      <p:sp>
        <p:nvSpPr>
          <p:cNvPr id="4" name="Slide Number Placeholder 3"/>
          <p:cNvSpPr>
            <a:spLocks noGrp="1"/>
          </p:cNvSpPr>
          <p:nvPr>
            <p:ph type="sldNum" sz="quarter" idx="12"/>
          </p:nvPr>
        </p:nvSpPr>
        <p:spPr/>
        <p:txBody>
          <a:bodyPr/>
          <a:lstStyle/>
          <a:p>
            <a:fld id="{209BAFFF-E36A-4B57-9655-92B0909E7771}" type="slidenum">
              <a:rPr lang="en-US" smtClean="0"/>
              <a:pPr/>
              <a:t>47</a:t>
            </a:fld>
            <a:endParaRPr lang="en-US"/>
          </a:p>
        </p:txBody>
      </p:sp>
      <p:sp>
        <p:nvSpPr>
          <p:cNvPr id="5" name="Footer Placeholder 4"/>
          <p:cNvSpPr>
            <a:spLocks noGrp="1"/>
          </p:cNvSpPr>
          <p:nvPr>
            <p:ph type="ftr" sz="quarter" idx="11"/>
          </p:nvPr>
        </p:nvSpPr>
        <p:spPr/>
        <p:txBody>
          <a:bodyPr/>
          <a:lstStyle/>
          <a:p>
            <a:r>
              <a:rPr lang="en-US"/>
              <a:t>©2022 Joel Hasbrouck, All rights reserved</a:t>
            </a:r>
          </a:p>
        </p:txBody>
      </p:sp>
    </p:spTree>
    <p:extLst>
      <p:ext uri="{BB962C8B-B14F-4D97-AF65-F5344CB8AC3E}">
        <p14:creationId xmlns:p14="http://schemas.microsoft.com/office/powerpoint/2010/main" val="2764355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Pipeline/Millstream (SEC Cease and Desist Order, Oct 2011)</a:t>
            </a:r>
          </a:p>
        </p:txBody>
      </p:sp>
      <p:sp>
        <p:nvSpPr>
          <p:cNvPr id="3" name="Content Placeholder 2"/>
          <p:cNvSpPr>
            <a:spLocks noGrp="1"/>
          </p:cNvSpPr>
          <p:nvPr>
            <p:ph idx="1"/>
          </p:nvPr>
        </p:nvSpPr>
        <p:spPr/>
        <p:txBody>
          <a:bodyPr/>
          <a:lstStyle/>
          <a:p>
            <a:r>
              <a:rPr lang="en-US" dirty="0"/>
              <a:t>Pipeline was a dark pool.</a:t>
            </a:r>
          </a:p>
          <a:p>
            <a:pPr lvl="1"/>
            <a:r>
              <a:rPr lang="en-US" dirty="0"/>
              <a:t>A dark pool is supposed to allow buyers and sellers to directly trade against each other anonymously.</a:t>
            </a:r>
          </a:p>
          <a:p>
            <a:r>
              <a:rPr lang="en-US" dirty="0"/>
              <a:t>Pipeline set up an affiliated proprietary trading group (“Millstream”) to trade against customers.</a:t>
            </a:r>
          </a:p>
          <a:p>
            <a:r>
              <a:rPr lang="en-US" dirty="0"/>
              <a:t> “Pipeline occasionally revealed to [Millstream], after the trades were consummated, order and trade data of other customers.”</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48</a:t>
            </a:fld>
            <a:endParaRPr lang="en-US"/>
          </a:p>
        </p:txBody>
      </p:sp>
    </p:spTree>
    <p:extLst>
      <p:ext uri="{BB962C8B-B14F-4D97-AF65-F5344CB8AC3E}">
        <p14:creationId xmlns:p14="http://schemas.microsoft.com/office/powerpoint/2010/main" val="16130206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Barclays (Allegations by NY State Attorney General, January 2015)</a:t>
            </a:r>
          </a:p>
        </p:txBody>
      </p:sp>
      <p:sp>
        <p:nvSpPr>
          <p:cNvPr id="3" name="Content Placeholder 2"/>
          <p:cNvSpPr>
            <a:spLocks noGrp="1"/>
          </p:cNvSpPr>
          <p:nvPr>
            <p:ph idx="1"/>
          </p:nvPr>
        </p:nvSpPr>
        <p:spPr>
          <a:xfrm>
            <a:off x="609600" y="1600201"/>
            <a:ext cx="10972800" cy="4876799"/>
          </a:xfrm>
        </p:spPr>
        <p:txBody>
          <a:bodyPr>
            <a:normAutofit fontScale="70000" lnSpcReduction="20000"/>
          </a:bodyPr>
          <a:lstStyle/>
          <a:p>
            <a:pPr>
              <a:lnSpc>
                <a:spcPct val="140000"/>
              </a:lnSpc>
              <a:spcBef>
                <a:spcPts val="0"/>
              </a:spcBef>
            </a:pPr>
            <a:r>
              <a:rPr lang="en-US" dirty="0"/>
              <a:t>The .. complaint includes detailed e-mails between Barclays employees that the New York attorney general claims show a widespread pattern of deceiving clients.</a:t>
            </a:r>
          </a:p>
          <a:p>
            <a:pPr>
              <a:lnSpc>
                <a:spcPct val="140000"/>
              </a:lnSpc>
              <a:spcBef>
                <a:spcPts val="0"/>
              </a:spcBef>
            </a:pPr>
            <a:r>
              <a:rPr lang="en-US" dirty="0"/>
              <a:t>The complaint says Barclays routed orders to its own dark pool first, regardless of whether the client could get a better price through another venue. Barclays assured investors they were protected from high-frequency trading strategies that it characterized as “‘toxic,’ ‘predatory,’ or ‘aggressive.’”</a:t>
            </a:r>
          </a:p>
          <a:p>
            <a:pPr>
              <a:lnSpc>
                <a:spcPct val="140000"/>
              </a:lnSpc>
              <a:spcBef>
                <a:spcPts val="0"/>
              </a:spcBef>
            </a:pPr>
            <a:r>
              <a:rPr lang="en-US" dirty="0"/>
              <a:t>“Barclays was doing deals left and right with the high frequency firms to invite them into the pool to be trading partners for the buy side,” the complaint cited a former employee as saying. The employee added the pool was “mainly made up of high-frequency trading firms.”</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49</a:t>
            </a:fld>
            <a:endParaRPr lang="en-US"/>
          </a:p>
        </p:txBody>
      </p:sp>
    </p:spTree>
    <p:extLst>
      <p:ext uri="{BB962C8B-B14F-4D97-AF65-F5344CB8AC3E}">
        <p14:creationId xmlns:p14="http://schemas.microsoft.com/office/powerpoint/2010/main" val="3826837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UBS (SEC news release, Jan 15, 2015)</a:t>
            </a:r>
          </a:p>
        </p:txBody>
      </p:sp>
      <p:sp>
        <p:nvSpPr>
          <p:cNvPr id="3" name="Content Placeholder 2"/>
          <p:cNvSpPr>
            <a:spLocks noGrp="1"/>
          </p:cNvSpPr>
          <p:nvPr>
            <p:ph idx="1"/>
          </p:nvPr>
        </p:nvSpPr>
        <p:spPr/>
        <p:txBody>
          <a:bodyPr>
            <a:normAutofit fontScale="62500" lnSpcReduction="20000"/>
          </a:bodyPr>
          <a:lstStyle/>
          <a:p>
            <a:pPr>
              <a:lnSpc>
                <a:spcPct val="130000"/>
              </a:lnSpc>
              <a:spcBef>
                <a:spcPts val="600"/>
              </a:spcBef>
            </a:pPr>
            <a:r>
              <a:rPr lang="en-US" dirty="0"/>
              <a:t>An SEC examination and investigation of UBS revealed that the firm failed to properly disclose to all subscribers the existence of an order type that it pitched almost exclusively to market makers and high frequency trading firms. The order type enabled users … to place </a:t>
            </a:r>
            <a:r>
              <a:rPr lang="en-US" dirty="0" err="1"/>
              <a:t>subpenny</a:t>
            </a:r>
            <a:r>
              <a:rPr lang="en-US" dirty="0"/>
              <a:t>-priced orders that jumped ahead of other orders submitted at legal, whole penny prices.</a:t>
            </a:r>
          </a:p>
          <a:p>
            <a:pPr>
              <a:lnSpc>
                <a:spcPct val="130000"/>
              </a:lnSpc>
              <a:spcBef>
                <a:spcPts val="600"/>
              </a:spcBef>
            </a:pPr>
            <a:r>
              <a:rPr lang="en-US" dirty="0"/>
              <a:t>Furthermore, the SEC investigation found that UBS similarly failed to disclose to all subscribers a “natural only crossing restriction” developed to ensure that select orders would not execute against orders placed by market makers and high frequency trading firms. This shield was only available to benefit orders placed using UBS algorithms, which are automated trading strategies. </a:t>
            </a:r>
          </a:p>
          <a:p>
            <a:pPr>
              <a:lnSpc>
                <a:spcPct val="130000"/>
              </a:lnSpc>
              <a:spcBef>
                <a:spcPts val="600"/>
              </a:spcBef>
            </a:pPr>
            <a:r>
              <a:rPr lang="en-US" dirty="0"/>
              <a:t>UBS did not disclose the existence of this feature to all subscribers until approximately 30 months after it was launched.</a:t>
            </a:r>
          </a:p>
          <a:p>
            <a:pPr>
              <a:lnSpc>
                <a:spcPct val="130000"/>
              </a:lnSpc>
              <a:spcBef>
                <a:spcPts val="600"/>
              </a:spcBef>
            </a:pPr>
            <a:r>
              <a:rPr lang="en-US" dirty="0"/>
              <a:t>UBS Securities LLC agreed to settle the charges by paying more than $14.4 million, including a $12 million penalty that is the SEC’s largest against an alternative trading system (ATS).</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50</a:t>
            </a:fld>
            <a:endParaRPr lang="en-US"/>
          </a:p>
        </p:txBody>
      </p:sp>
    </p:spTree>
    <p:extLst>
      <p:ext uri="{BB962C8B-B14F-4D97-AF65-F5344CB8AC3E}">
        <p14:creationId xmlns:p14="http://schemas.microsoft.com/office/powerpoint/2010/main" val="306433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POSIT / Project Omega (SEC settlement, August, 2015)</a:t>
            </a:r>
          </a:p>
        </p:txBody>
      </p:sp>
      <p:sp>
        <p:nvSpPr>
          <p:cNvPr id="3" name="Content Placeholder 2"/>
          <p:cNvSpPr>
            <a:spLocks noGrp="1"/>
          </p:cNvSpPr>
          <p:nvPr>
            <p:ph idx="1"/>
          </p:nvPr>
        </p:nvSpPr>
        <p:spPr/>
        <p:txBody>
          <a:bodyPr/>
          <a:lstStyle/>
          <a:p>
            <a:r>
              <a:rPr lang="en-US" dirty="0"/>
              <a:t>ITG (the operator of POSIT) set up a proprietary trading operation (“Project Omega”)</a:t>
            </a:r>
          </a:p>
          <a:p>
            <a:r>
              <a:rPr lang="en-US" dirty="0"/>
              <a:t>From April, 2010 to July, 2011, Project Omega traded against POSIT customers, using confidential information.</a:t>
            </a:r>
          </a:p>
          <a:p>
            <a:r>
              <a:rPr lang="en-US" dirty="0"/>
              <a:t>The SEC fined ITG $2 Million (the amount of Omega’s profits) plus an $18 Million penalty.</a:t>
            </a:r>
          </a:p>
        </p:txBody>
      </p:sp>
      <p:sp>
        <p:nvSpPr>
          <p:cNvPr id="4" name="Footer Placeholder 3"/>
          <p:cNvSpPr>
            <a:spLocks noGrp="1"/>
          </p:cNvSpPr>
          <p:nvPr>
            <p:ph type="ftr" sz="quarter" idx="11"/>
          </p:nvPr>
        </p:nvSpPr>
        <p:spPr/>
        <p:txBody>
          <a:bodyPr/>
          <a:lstStyle/>
          <a:p>
            <a:r>
              <a:rPr lang="en-US"/>
              <a:t>©2022 Joel Hasbrouck, All rights reserved</a:t>
            </a:r>
          </a:p>
        </p:txBody>
      </p:sp>
      <p:sp>
        <p:nvSpPr>
          <p:cNvPr id="5" name="Slide Number Placeholder 4"/>
          <p:cNvSpPr>
            <a:spLocks noGrp="1"/>
          </p:cNvSpPr>
          <p:nvPr>
            <p:ph type="sldNum" sz="quarter" idx="12"/>
          </p:nvPr>
        </p:nvSpPr>
        <p:spPr/>
        <p:txBody>
          <a:bodyPr/>
          <a:lstStyle/>
          <a:p>
            <a:fld id="{209BAFFF-E36A-4B57-9655-92B0909E7771}" type="slidenum">
              <a:rPr lang="en-US" smtClean="0"/>
              <a:pPr/>
              <a:t>51</a:t>
            </a:fld>
            <a:endParaRPr lang="en-US"/>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EEAF2B8F-103B-46D4-BE4E-274584D90462}"/>
                  </a:ext>
                </a:extLst>
              </p14:cNvPr>
              <p14:cNvContentPartPr/>
              <p14:nvPr/>
            </p14:nvContentPartPr>
            <p14:xfrm>
              <a:off x="7035840" y="806400"/>
              <a:ext cx="360" cy="360"/>
            </p14:xfrm>
          </p:contentPart>
        </mc:Choice>
        <mc:Fallback xmlns="">
          <p:pic>
            <p:nvPicPr>
              <p:cNvPr id="6" name="Ink 5">
                <a:extLst>
                  <a:ext uri="{FF2B5EF4-FFF2-40B4-BE49-F238E27FC236}">
                    <a16:creationId xmlns:a16="http://schemas.microsoft.com/office/drawing/2014/main" id="{EEAF2B8F-103B-46D4-BE4E-274584D90462}"/>
                  </a:ext>
                </a:extLst>
              </p:cNvPr>
              <p:cNvPicPr/>
              <p:nvPr/>
            </p:nvPicPr>
            <p:blipFill>
              <a:blip r:embed="rId3"/>
              <a:stretch>
                <a:fillRect/>
              </a:stretch>
            </p:blipFill>
            <p:spPr>
              <a:xfrm>
                <a:off x="7026480" y="797040"/>
                <a:ext cx="19080" cy="19080"/>
              </a:xfrm>
              <a:prstGeom prst="rect">
                <a:avLst/>
              </a:prstGeom>
            </p:spPr>
          </p:pic>
        </mc:Fallback>
      </mc:AlternateContent>
    </p:spTree>
    <p:extLst>
      <p:ext uri="{BB962C8B-B14F-4D97-AF65-F5344CB8AC3E}">
        <p14:creationId xmlns:p14="http://schemas.microsoft.com/office/powerpoint/2010/main" val="40219077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162F9-CACB-4810-90B5-912EE47FC7B2}"/>
              </a:ext>
            </a:extLst>
          </p:cNvPr>
          <p:cNvSpPr>
            <a:spLocks noGrp="1"/>
          </p:cNvSpPr>
          <p:nvPr>
            <p:ph type="ctrTitle"/>
          </p:nvPr>
        </p:nvSpPr>
        <p:spPr/>
        <p:txBody>
          <a:bodyPr/>
          <a:lstStyle/>
          <a:p>
            <a:r>
              <a:rPr lang="en-US" dirty="0"/>
              <a:t>Some newer dark pools</a:t>
            </a:r>
          </a:p>
        </p:txBody>
      </p:sp>
      <p:sp>
        <p:nvSpPr>
          <p:cNvPr id="3" name="Subtitle 2">
            <a:extLst>
              <a:ext uri="{FF2B5EF4-FFF2-40B4-BE49-F238E27FC236}">
                <a16:creationId xmlns:a16="http://schemas.microsoft.com/office/drawing/2014/main" id="{C10A4DCA-6A17-49CA-AEC1-92BC519EB04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91756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159A7-1653-4942-821F-B28F16FA8F4A}"/>
              </a:ext>
            </a:extLst>
          </p:cNvPr>
          <p:cNvSpPr>
            <a:spLocks noGrp="1"/>
          </p:cNvSpPr>
          <p:nvPr>
            <p:ph type="title"/>
          </p:nvPr>
        </p:nvSpPr>
        <p:spPr/>
        <p:txBody>
          <a:bodyPr/>
          <a:lstStyle/>
          <a:p>
            <a:r>
              <a:rPr lang="en-US" dirty="0" err="1"/>
              <a:t>IntelligentCross</a:t>
            </a:r>
            <a:r>
              <a:rPr lang="en-US" dirty="0"/>
              <a:t> (IC)</a:t>
            </a:r>
          </a:p>
        </p:txBody>
      </p:sp>
      <p:sp>
        <p:nvSpPr>
          <p:cNvPr id="3" name="Content Placeholder 2">
            <a:extLst>
              <a:ext uri="{FF2B5EF4-FFF2-40B4-BE49-F238E27FC236}">
                <a16:creationId xmlns:a16="http://schemas.microsoft.com/office/drawing/2014/main" id="{CD36941F-E1A9-4741-8599-052587C2F427}"/>
              </a:ext>
            </a:extLst>
          </p:cNvPr>
          <p:cNvSpPr>
            <a:spLocks noGrp="1"/>
          </p:cNvSpPr>
          <p:nvPr>
            <p:ph idx="1"/>
          </p:nvPr>
        </p:nvSpPr>
        <p:spPr>
          <a:xfrm>
            <a:off x="609600" y="1600201"/>
            <a:ext cx="10972800" cy="4769205"/>
          </a:xfrm>
        </p:spPr>
        <p:txBody>
          <a:bodyPr>
            <a:normAutofit fontScale="70000" lnSpcReduction="20000"/>
          </a:bodyPr>
          <a:lstStyle/>
          <a:p>
            <a:pPr>
              <a:lnSpc>
                <a:spcPct val="120000"/>
              </a:lnSpc>
            </a:pPr>
            <a:r>
              <a:rPr lang="en-US" dirty="0"/>
              <a:t>A midpoint-match continuous dark pool (an ATS), but …</a:t>
            </a:r>
          </a:p>
          <a:p>
            <a:pPr marL="514350" indent="-514350">
              <a:lnSpc>
                <a:spcPct val="120000"/>
              </a:lnSpc>
              <a:buSzPct val="100000"/>
              <a:buFont typeface="+mj-lt"/>
              <a:buAutoNum type="arabicPeriod"/>
            </a:pPr>
            <a:r>
              <a:rPr lang="en-US" dirty="0"/>
              <a:t>Matches are not instantaneous: “randomized matches milliseconds apart”</a:t>
            </a:r>
          </a:p>
          <a:p>
            <a:pPr marL="514350" indent="-514350">
              <a:lnSpc>
                <a:spcPct val="120000"/>
              </a:lnSpc>
              <a:buSzPct val="100000"/>
              <a:buFont typeface="+mj-lt"/>
              <a:buAutoNum type="arabicPeriod"/>
            </a:pPr>
            <a:r>
              <a:rPr lang="en-US" dirty="0"/>
              <a:t>Minimum resting time: “orders have to rest on the book for a meaningful fraction of the match interval to participate”</a:t>
            </a:r>
          </a:p>
          <a:p>
            <a:pPr marL="514350" indent="-514350">
              <a:lnSpc>
                <a:spcPct val="120000"/>
              </a:lnSpc>
              <a:buSzPct val="100000"/>
              <a:buFont typeface="+mj-lt"/>
              <a:buAutoNum type="arabicPeriod"/>
            </a:pPr>
            <a:r>
              <a:rPr lang="en-US" dirty="0"/>
              <a:t>After each trade, IC looks for “market impact”</a:t>
            </a:r>
          </a:p>
          <a:p>
            <a:pPr lvl="1">
              <a:lnSpc>
                <a:spcPct val="120000"/>
              </a:lnSpc>
            </a:pPr>
            <a:r>
              <a:rPr lang="en-US" dirty="0"/>
              <a:t>Thinner limit order books in the lit markets.</a:t>
            </a:r>
          </a:p>
          <a:p>
            <a:pPr lvl="1">
              <a:lnSpc>
                <a:spcPct val="120000"/>
              </a:lnSpc>
            </a:pPr>
            <a:r>
              <a:rPr lang="en-US" dirty="0"/>
              <a:t>If thinning happens, the IC waits longer before attempting next match.</a:t>
            </a:r>
          </a:p>
          <a:p>
            <a:pPr>
              <a:lnSpc>
                <a:spcPct val="120000"/>
              </a:lnSpc>
            </a:pPr>
            <a:r>
              <a:rPr lang="en-US" dirty="0"/>
              <a:t>Features 1 and 2 discourage spoofing.</a:t>
            </a:r>
          </a:p>
          <a:p>
            <a:pPr lvl="1">
              <a:lnSpc>
                <a:spcPct val="120000"/>
              </a:lnSpc>
            </a:pPr>
            <a:r>
              <a:rPr lang="en-US" dirty="0"/>
              <a:t>With the random delay and the minimum resting time, a bid/offer placed on a lit market must be exposed for a longer time.</a:t>
            </a:r>
          </a:p>
          <a:p>
            <a:pPr>
              <a:lnSpc>
                <a:spcPct val="120000"/>
              </a:lnSpc>
            </a:pPr>
            <a:r>
              <a:rPr lang="en-US" dirty="0"/>
              <a:t>Feature 3 delays matches when the market is moving to a new price level.</a:t>
            </a:r>
          </a:p>
          <a:p>
            <a:pPr>
              <a:lnSpc>
                <a:spcPct val="120000"/>
              </a:lnSpc>
            </a:pPr>
            <a:endParaRPr lang="en-US" dirty="0"/>
          </a:p>
          <a:p>
            <a:pPr>
              <a:lnSpc>
                <a:spcPct val="120000"/>
              </a:lnSpc>
            </a:pPr>
            <a:endParaRPr lang="en-US" dirty="0"/>
          </a:p>
          <a:p>
            <a:pPr>
              <a:lnSpc>
                <a:spcPct val="120000"/>
              </a:lnSpc>
            </a:pPr>
            <a:endParaRPr lang="en-US" dirty="0"/>
          </a:p>
        </p:txBody>
      </p:sp>
      <p:sp>
        <p:nvSpPr>
          <p:cNvPr id="4" name="Footer Placeholder 3">
            <a:extLst>
              <a:ext uri="{FF2B5EF4-FFF2-40B4-BE49-F238E27FC236}">
                <a16:creationId xmlns:a16="http://schemas.microsoft.com/office/drawing/2014/main" id="{A4DFE0A5-51B5-46A2-A06B-CDCCE5F7FD35}"/>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03C38BF8-CB9F-45B5-9A9D-427744DE36CC}"/>
              </a:ext>
            </a:extLst>
          </p:cNvPr>
          <p:cNvSpPr>
            <a:spLocks noGrp="1"/>
          </p:cNvSpPr>
          <p:nvPr>
            <p:ph type="sldNum" sz="quarter" idx="12"/>
          </p:nvPr>
        </p:nvSpPr>
        <p:spPr/>
        <p:txBody>
          <a:bodyPr/>
          <a:lstStyle/>
          <a:p>
            <a:fld id="{209BAFFF-E36A-4B57-9655-92B0909E7771}" type="slidenum">
              <a:rPr lang="en-US" smtClean="0"/>
              <a:pPr/>
              <a:t>53</a:t>
            </a:fld>
            <a:endParaRPr lang="en-US"/>
          </a:p>
        </p:txBody>
      </p:sp>
    </p:spTree>
    <p:extLst>
      <p:ext uri="{BB962C8B-B14F-4D97-AF65-F5344CB8AC3E}">
        <p14:creationId xmlns:p14="http://schemas.microsoft.com/office/powerpoint/2010/main" val="2792500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4F76-D515-4D7E-B2A3-69E283CFCEEA}"/>
              </a:ext>
            </a:extLst>
          </p:cNvPr>
          <p:cNvSpPr>
            <a:spLocks noGrp="1"/>
          </p:cNvSpPr>
          <p:nvPr>
            <p:ph type="title"/>
          </p:nvPr>
        </p:nvSpPr>
        <p:spPr>
          <a:xfrm>
            <a:off x="457200" y="488594"/>
            <a:ext cx="11531600" cy="715089"/>
          </a:xfrm>
        </p:spPr>
        <p:txBody>
          <a:bodyPr>
            <a:noAutofit/>
          </a:bodyPr>
          <a:lstStyle/>
          <a:p>
            <a:r>
              <a:rPr lang="en-US" sz="3200" i="1" dirty="0"/>
              <a:t>New</a:t>
            </a:r>
            <a:r>
              <a:rPr lang="en-US" sz="3200" dirty="0"/>
              <a:t> Off-exchange trading at closing prices (</a:t>
            </a:r>
            <a:r>
              <a:rPr lang="en-US" sz="3200" dirty="0" err="1"/>
              <a:t>Osipovich</a:t>
            </a:r>
            <a:r>
              <a:rPr lang="en-US" sz="3200" dirty="0"/>
              <a:t>, Hoffman)</a:t>
            </a:r>
          </a:p>
        </p:txBody>
      </p:sp>
      <p:sp>
        <p:nvSpPr>
          <p:cNvPr id="3" name="Content Placeholder 2">
            <a:extLst>
              <a:ext uri="{FF2B5EF4-FFF2-40B4-BE49-F238E27FC236}">
                <a16:creationId xmlns:a16="http://schemas.microsoft.com/office/drawing/2014/main" id="{5195DA95-159E-479C-B9FC-4FF01970EBAD}"/>
              </a:ext>
            </a:extLst>
          </p:cNvPr>
          <p:cNvSpPr>
            <a:spLocks noGrp="1"/>
          </p:cNvSpPr>
          <p:nvPr>
            <p:ph idx="1"/>
          </p:nvPr>
        </p:nvSpPr>
        <p:spPr/>
        <p:txBody>
          <a:bodyPr>
            <a:normAutofit lnSpcReduction="10000"/>
          </a:bodyPr>
          <a:lstStyle/>
          <a:p>
            <a:r>
              <a:rPr lang="en-US" dirty="0"/>
              <a:t>Recall: mutual funds need to trade at close. They can:</a:t>
            </a:r>
          </a:p>
          <a:p>
            <a:pPr lvl="1"/>
            <a:r>
              <a:rPr lang="en-US" dirty="0"/>
              <a:t>Submit market on close (MOC) orders to NYSE, Nasdaq (high cost).</a:t>
            </a:r>
          </a:p>
          <a:p>
            <a:pPr lvl="1"/>
            <a:r>
              <a:rPr lang="en-US" dirty="0"/>
              <a:t>Submit orders to an off-exchange dealer who guarantees the closing price (lower cost)</a:t>
            </a:r>
          </a:p>
          <a:p>
            <a:r>
              <a:rPr lang="en-US" dirty="0"/>
              <a:t>“The share of closing-price trades executed outside exchanges, by broker-dealers such as Goldman, doubled from mid-2015 through the end of last year, to 32% from 16%.”</a:t>
            </a:r>
          </a:p>
        </p:txBody>
      </p:sp>
      <p:sp>
        <p:nvSpPr>
          <p:cNvPr id="4" name="Footer Placeholder 3">
            <a:extLst>
              <a:ext uri="{FF2B5EF4-FFF2-40B4-BE49-F238E27FC236}">
                <a16:creationId xmlns:a16="http://schemas.microsoft.com/office/drawing/2014/main" id="{D4F0BECE-5AC0-465F-A7B1-0A14799C6B9F}"/>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95C252B8-4C25-451F-BE07-D171E2D9660D}"/>
              </a:ext>
            </a:extLst>
          </p:cNvPr>
          <p:cNvSpPr>
            <a:spLocks noGrp="1"/>
          </p:cNvSpPr>
          <p:nvPr>
            <p:ph type="sldNum" sz="quarter" idx="12"/>
          </p:nvPr>
        </p:nvSpPr>
        <p:spPr/>
        <p:txBody>
          <a:bodyPr/>
          <a:lstStyle/>
          <a:p>
            <a:fld id="{209BAFFF-E36A-4B57-9655-92B0909E7771}" type="slidenum">
              <a:rPr lang="en-US" smtClean="0"/>
              <a:pPr/>
              <a:t>54</a:t>
            </a:fld>
            <a:endParaRPr lang="en-US"/>
          </a:p>
        </p:txBody>
      </p:sp>
    </p:spTree>
    <p:extLst>
      <p:ext uri="{BB962C8B-B14F-4D97-AF65-F5344CB8AC3E}">
        <p14:creationId xmlns:p14="http://schemas.microsoft.com/office/powerpoint/2010/main" val="22447431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ABC4821-9094-49C3-BAD0-D20C3F1B2620}"/>
              </a:ext>
            </a:extLst>
          </p:cNvPr>
          <p:cNvSpPr>
            <a:spLocks noGrp="1"/>
          </p:cNvSpPr>
          <p:nvPr>
            <p:ph idx="1"/>
          </p:nvPr>
        </p:nvSpPr>
        <p:spPr/>
        <p:txBody>
          <a:bodyPr>
            <a:normAutofit fontScale="92500" lnSpcReduction="20000"/>
          </a:bodyPr>
          <a:lstStyle/>
          <a:p>
            <a:r>
              <a:rPr lang="en-US" dirty="0"/>
              <a:t>Article is not clear about timing. My guess:</a:t>
            </a:r>
          </a:p>
          <a:p>
            <a:r>
              <a:rPr lang="en-US" dirty="0"/>
              <a:t>Goldman accepts orders for match on close until shortly before 3:50 PM.</a:t>
            </a:r>
          </a:p>
          <a:p>
            <a:r>
              <a:rPr lang="en-US" dirty="0"/>
              <a:t>Unmatched orders sent to the Exchange (MOC)</a:t>
            </a:r>
          </a:p>
          <a:p>
            <a:pPr lvl="1"/>
            <a:r>
              <a:rPr lang="en-US" dirty="0"/>
              <a:t>For example, if Goldman has a buy imbalance, that imbalance will get sent to the exchange.</a:t>
            </a:r>
          </a:p>
          <a:p>
            <a:pPr lvl="1"/>
            <a:r>
              <a:rPr lang="en-US" dirty="0"/>
              <a:t>Goldman pays closing exchange fees only on the imbalance, not its matched volume.</a:t>
            </a:r>
          </a:p>
          <a:p>
            <a:r>
              <a:rPr lang="en-US" dirty="0"/>
              <a:t>In an agreement that it asked one prospective client to sign, Goldman acknowledges that efforts to execute the trade while protecting itself from adverse price moves "may impact market prices" in ways that are unfavorable to its clients, according to a copy reviewed by The Wall Street Journal.</a:t>
            </a:r>
          </a:p>
        </p:txBody>
      </p:sp>
      <p:sp>
        <p:nvSpPr>
          <p:cNvPr id="4" name="Footer Placeholder 3">
            <a:extLst>
              <a:ext uri="{FF2B5EF4-FFF2-40B4-BE49-F238E27FC236}">
                <a16:creationId xmlns:a16="http://schemas.microsoft.com/office/drawing/2014/main" id="{7D955713-CEEF-4355-BCB4-17D8F23C8425}"/>
              </a:ext>
            </a:extLst>
          </p:cNvPr>
          <p:cNvSpPr>
            <a:spLocks noGrp="1"/>
          </p:cNvSpPr>
          <p:nvPr>
            <p:ph type="ftr" sz="quarter" idx="11"/>
          </p:nvPr>
        </p:nvSpPr>
        <p:spPr/>
        <p:txBody>
          <a:bodyPr/>
          <a:lstStyle/>
          <a:p>
            <a:r>
              <a:rPr lang="en-US"/>
              <a:t>©2022 Joel Hasbrouck, All rights reserved</a:t>
            </a:r>
          </a:p>
        </p:txBody>
      </p:sp>
      <p:sp>
        <p:nvSpPr>
          <p:cNvPr id="5" name="Slide Number Placeholder 4">
            <a:extLst>
              <a:ext uri="{FF2B5EF4-FFF2-40B4-BE49-F238E27FC236}">
                <a16:creationId xmlns:a16="http://schemas.microsoft.com/office/drawing/2014/main" id="{54755A17-8F67-4F46-88E5-BE15B34D456C}"/>
              </a:ext>
            </a:extLst>
          </p:cNvPr>
          <p:cNvSpPr>
            <a:spLocks noGrp="1"/>
          </p:cNvSpPr>
          <p:nvPr>
            <p:ph type="sldNum" sz="quarter" idx="12"/>
          </p:nvPr>
        </p:nvSpPr>
        <p:spPr/>
        <p:txBody>
          <a:bodyPr/>
          <a:lstStyle/>
          <a:p>
            <a:fld id="{209BAFFF-E36A-4B57-9655-92B0909E7771}" type="slidenum">
              <a:rPr lang="en-US" smtClean="0"/>
              <a:pPr/>
              <a:t>55</a:t>
            </a:fld>
            <a:endParaRPr lang="en-US"/>
          </a:p>
        </p:txBody>
      </p:sp>
    </p:spTree>
    <p:extLst>
      <p:ext uri="{BB962C8B-B14F-4D97-AF65-F5344CB8AC3E}">
        <p14:creationId xmlns:p14="http://schemas.microsoft.com/office/powerpoint/2010/main" val="1313909022"/>
      </p:ext>
    </p:extLst>
  </p:cSld>
  <p:clrMapOvr>
    <a:masterClrMapping/>
  </p:clrMapOvr>
</p:sld>
</file>

<file path=ppt/theme/theme1.xml><?xml version="1.0" encoding="utf-8"?>
<a:theme xmlns:a="http://schemas.openxmlformats.org/drawingml/2006/main" name="ClassNote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400" dirty="0" smtClean="0">
            <a:solidFill>
              <a:schemeClr val="tx2"/>
            </a:solidFill>
            <a:latin typeface="Cambr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400" dirty="0" smtClean="0">
            <a:latin typeface="Cambria" pitchFamily="18" charset="0"/>
          </a:defRPr>
        </a:defPPr>
      </a:lstStyle>
    </a:txDef>
  </a:objectDefaults>
  <a:extraClrSchemeLst/>
  <a:extLst>
    <a:ext uri="{05A4C25C-085E-4340-85A3-A5531E510DB2}">
      <thm15:themeFamily xmlns:thm15="http://schemas.microsoft.com/office/thememl/2012/main" name="Presentation1" id="{2681ACD9-EFEB-4192-9C90-77739652AC80}" vid="{4DD22018-8DAF-42FC-B87E-4550E66F7A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ClassNote07W</Template>
  <TotalTime>1507</TotalTime>
  <Words>4901</Words>
  <Application>Microsoft Office PowerPoint</Application>
  <PresentationFormat>Widescreen</PresentationFormat>
  <Paragraphs>491</Paragraphs>
  <Slides>55</Slides>
  <Notes>1</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Arial Black</vt:lpstr>
      <vt:lpstr>Calibri</vt:lpstr>
      <vt:lpstr>Cambria</vt:lpstr>
      <vt:lpstr>Cambria Math</vt:lpstr>
      <vt:lpstr>Wingdings</vt:lpstr>
      <vt:lpstr>ClassNote02</vt:lpstr>
      <vt:lpstr>Dark markets Chapter 8</vt:lpstr>
      <vt:lpstr>Notes</vt:lpstr>
      <vt:lpstr>Darkness</vt:lpstr>
      <vt:lpstr>Where/how does dark trading occur?</vt:lpstr>
      <vt:lpstr>Hidden (undisplayed) limit orders</vt:lpstr>
      <vt:lpstr>Point-in time (scheduled) crossing markets</vt:lpstr>
      <vt:lpstr>ITG’s POSIT system</vt:lpstr>
      <vt:lpstr>Crossing at a price determined post-match</vt:lpstr>
      <vt:lpstr>Instinet’s US VWAP Cross, https://www.instinet.com/us-vwap-cross </vt:lpstr>
      <vt:lpstr>PowerPoint Presentation</vt:lpstr>
      <vt:lpstr>What are the advantages? (edited, from ITG’s 2017 annual report)</vt:lpstr>
      <vt:lpstr>Midpoint pricing</vt:lpstr>
      <vt:lpstr>Free riding on your competitors’ prices: A parallel</vt:lpstr>
      <vt:lpstr>Continuous dark pools</vt:lpstr>
      <vt:lpstr>Example</vt:lpstr>
      <vt:lpstr>Variations</vt:lpstr>
      <vt:lpstr>ITG’s POSIT system (currently)</vt:lpstr>
      <vt:lpstr>Internalization</vt:lpstr>
      <vt:lpstr>PowerPoint Presentation</vt:lpstr>
      <vt:lpstr>Internalization in floor markets?</vt:lpstr>
      <vt:lpstr>CAT is a broker handling customer orders on the Citadex floor.</vt:lpstr>
      <vt:lpstr>CAT executes the orders at the established bid and ask</vt:lpstr>
      <vt:lpstr>Can CAT cross/match her buyer and seller at the midpoint?</vt:lpstr>
      <vt:lpstr>“BEL and SIG trade at 23!” Why is this a dark trade?</vt:lpstr>
      <vt:lpstr>Chicago Mercantile Exchange (CME) Rule 533</vt:lpstr>
      <vt:lpstr>PowerPoint Presentation</vt:lpstr>
      <vt:lpstr>ANI breaks CAT’s cross</vt:lpstr>
      <vt:lpstr>SAM breaks CAT’s cross</vt:lpstr>
      <vt:lpstr>Broken crosses</vt:lpstr>
      <vt:lpstr>What is the range of crossing prices?</vt:lpstr>
      <vt:lpstr>CME Rule 533: An interpretation</vt:lpstr>
      <vt:lpstr>NYSE Rule 76</vt:lpstr>
      <vt:lpstr>On the NYSE, can a planned cross be broken?</vt:lpstr>
      <vt:lpstr>Summary</vt:lpstr>
      <vt:lpstr>Regulatory notes</vt:lpstr>
      <vt:lpstr>Notes on “internalization”</vt:lpstr>
      <vt:lpstr>Dark trading: the opposing views</vt:lpstr>
      <vt:lpstr>Manipulations around continuous dark pools.</vt:lpstr>
      <vt:lpstr>Spoofing: an example</vt:lpstr>
      <vt:lpstr>Countermeasures</vt:lpstr>
      <vt:lpstr>Note on Regulation</vt:lpstr>
      <vt:lpstr>The SEC’s “Reg ATS”: An alternative trading system …</vt:lpstr>
      <vt:lpstr>The dark pool universe</vt:lpstr>
      <vt:lpstr>Dark pool trading volumes</vt:lpstr>
      <vt:lpstr>PowerPoint Presentation</vt:lpstr>
      <vt:lpstr>PowerPoint Presentation</vt:lpstr>
      <vt:lpstr>Concerns about dark pools.</vt:lpstr>
      <vt:lpstr>Pipeline/Millstream (SEC Cease and Desist Order, Oct 2011)</vt:lpstr>
      <vt:lpstr>Barclays (Allegations by NY State Attorney General, January 2015)</vt:lpstr>
      <vt:lpstr>UBS (SEC news release, Jan 15, 2015)</vt:lpstr>
      <vt:lpstr>POSIT / Project Omega (SEC settlement, August, 2015)</vt:lpstr>
      <vt:lpstr>Some newer dark pools</vt:lpstr>
      <vt:lpstr>IntelligentCross (IC)</vt:lpstr>
      <vt:lpstr>New Off-exchange trading at closing prices (Osipovich, Hoffman)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Hasbrouck</dc:creator>
  <cp:lastModifiedBy>Joel Hasbrouck</cp:lastModifiedBy>
  <cp:revision>74</cp:revision>
  <dcterms:created xsi:type="dcterms:W3CDTF">2018-02-27T19:45:20Z</dcterms:created>
  <dcterms:modified xsi:type="dcterms:W3CDTF">2022-10-03T18:12:29Z</dcterms:modified>
</cp:coreProperties>
</file>