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42"/>
  </p:notesMasterIdLst>
  <p:handoutMasterIdLst>
    <p:handoutMasterId r:id="rId43"/>
  </p:handoutMasterIdLst>
  <p:sldIdLst>
    <p:sldId id="258" r:id="rId2"/>
    <p:sldId id="338" r:id="rId3"/>
    <p:sldId id="350" r:id="rId4"/>
    <p:sldId id="336" r:id="rId5"/>
    <p:sldId id="337" r:id="rId6"/>
    <p:sldId id="339" r:id="rId7"/>
    <p:sldId id="340" r:id="rId8"/>
    <p:sldId id="341" r:id="rId9"/>
    <p:sldId id="271" r:id="rId10"/>
    <p:sldId id="272" r:id="rId11"/>
    <p:sldId id="273" r:id="rId12"/>
    <p:sldId id="344" r:id="rId13"/>
    <p:sldId id="346" r:id="rId14"/>
    <p:sldId id="347" r:id="rId15"/>
    <p:sldId id="348" r:id="rId16"/>
    <p:sldId id="296" r:id="rId17"/>
    <p:sldId id="297" r:id="rId18"/>
    <p:sldId id="329" r:id="rId19"/>
    <p:sldId id="298" r:id="rId20"/>
    <p:sldId id="299" r:id="rId21"/>
    <p:sldId id="300" r:id="rId22"/>
    <p:sldId id="302" r:id="rId23"/>
    <p:sldId id="343" r:id="rId24"/>
    <p:sldId id="349" r:id="rId25"/>
    <p:sldId id="310" r:id="rId26"/>
    <p:sldId id="304" r:id="rId27"/>
    <p:sldId id="305" r:id="rId28"/>
    <p:sldId id="306" r:id="rId29"/>
    <p:sldId id="309" r:id="rId30"/>
    <p:sldId id="312" r:id="rId31"/>
    <p:sldId id="313" r:id="rId32"/>
    <p:sldId id="314" r:id="rId33"/>
    <p:sldId id="315" r:id="rId34"/>
    <p:sldId id="311" r:id="rId35"/>
    <p:sldId id="316" r:id="rId36"/>
    <p:sldId id="317" r:id="rId37"/>
    <p:sldId id="319" r:id="rId38"/>
    <p:sldId id="320" r:id="rId39"/>
    <p:sldId id="321" r:id="rId40"/>
    <p:sldId id="322" r:id="rId41"/>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7030A0"/>
    <a:srgbClr val="000000"/>
    <a:srgbClr val="E6E6E6"/>
    <a:srgbClr val="99CCCC"/>
    <a:srgbClr val="FFFFFF"/>
    <a:srgbClr val="FF9999"/>
    <a:srgbClr val="5F5F5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81" autoAdjust="0"/>
    <p:restoredTop sz="94660"/>
  </p:normalViewPr>
  <p:slideViewPr>
    <p:cSldViewPr>
      <p:cViewPr varScale="1">
        <p:scale>
          <a:sx n="110" d="100"/>
          <a:sy n="110" d="100"/>
        </p:scale>
        <p:origin x="-1860"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59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xmlns=""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xmlns=""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023871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BB62837E-5DD5-4593-8EBA-DDDFC7861E58}" type="slidenum">
              <a:rPr lang="en-US" smtClean="0"/>
              <a:pPr/>
              <a:t>4</a:t>
            </a:fld>
            <a:endParaRPr lang="en-US" smtClean="0"/>
          </a:p>
        </p:txBody>
      </p:sp>
    </p:spTree>
    <p:extLst>
      <p:ext uri="{BB962C8B-B14F-4D97-AF65-F5344CB8AC3E}">
        <p14:creationId xmlns:p14="http://schemas.microsoft.com/office/powerpoint/2010/main" xmlns="" val="334660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A720AB62-042B-417D-B721-A4F4BFC78ECA}" type="slidenum">
              <a:rPr lang="en-US" smtClean="0"/>
              <a:pPr/>
              <a:t>5</a:t>
            </a:fld>
            <a:endParaRPr lang="en-US" smtClean="0"/>
          </a:p>
        </p:txBody>
      </p:sp>
    </p:spTree>
    <p:extLst>
      <p:ext uri="{BB962C8B-B14F-4D97-AF65-F5344CB8AC3E}">
        <p14:creationId xmlns:p14="http://schemas.microsoft.com/office/powerpoint/2010/main" xmlns="" val="4087667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smtClean="0"/>
          </a:p>
        </p:txBody>
      </p:sp>
      <p:sp>
        <p:nvSpPr>
          <p:cNvPr id="51204" name="Slide Number Placeholder 3"/>
          <p:cNvSpPr>
            <a:spLocks noGrp="1"/>
          </p:cNvSpPr>
          <p:nvPr>
            <p:ph type="sldNum" sz="quarter" idx="5"/>
          </p:nvPr>
        </p:nvSpPr>
        <p:spPr>
          <a:noFill/>
        </p:spPr>
        <p:txBody>
          <a:bodyPr/>
          <a:lstStyle/>
          <a:p>
            <a:fld id="{2BAA8DF3-69BA-474C-A954-24B7258EB34D}" type="slidenum">
              <a:rPr lang="en-US" smtClean="0"/>
              <a:pPr/>
              <a:t>6</a:t>
            </a:fld>
            <a:endParaRPr lang="en-US" smtClean="0"/>
          </a:p>
        </p:txBody>
      </p:sp>
    </p:spTree>
    <p:extLst>
      <p:ext uri="{BB962C8B-B14F-4D97-AF65-F5344CB8AC3E}">
        <p14:creationId xmlns:p14="http://schemas.microsoft.com/office/powerpoint/2010/main" xmlns="" val="260713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6BB515FD-90E3-4E1F-A233-7D37C4373FE1}" type="slidenum">
              <a:rPr lang="en-US" smtClean="0"/>
              <a:pPr/>
              <a:t>7</a:t>
            </a:fld>
            <a:endParaRPr lang="en-US" smtClean="0"/>
          </a:p>
        </p:txBody>
      </p:sp>
    </p:spTree>
    <p:extLst>
      <p:ext uri="{BB962C8B-B14F-4D97-AF65-F5344CB8AC3E}">
        <p14:creationId xmlns:p14="http://schemas.microsoft.com/office/powerpoint/2010/main" xmlns="" val="2753934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9E93255E-B46A-43C5-92F2-BD1DFEF8EE8E}" type="slidenum">
              <a:rPr lang="en-US" smtClean="0"/>
              <a:pPr/>
              <a:t>8</a:t>
            </a:fld>
            <a:endParaRPr lang="en-US" smtClean="0"/>
          </a:p>
        </p:txBody>
      </p:sp>
    </p:spTree>
    <p:extLst>
      <p:ext uri="{BB962C8B-B14F-4D97-AF65-F5344CB8AC3E}">
        <p14:creationId xmlns:p14="http://schemas.microsoft.com/office/powerpoint/2010/main" xmlns="" val="4234824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9</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85297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pPr eaLnBrk="1" hangingPunct="1"/>
            <a:endParaRPr lang="en-US" smtClean="0"/>
          </a:p>
        </p:txBody>
      </p:sp>
      <p:sp>
        <p:nvSpPr>
          <p:cNvPr id="31748" name="Slide Number Placeholder 3"/>
          <p:cNvSpPr>
            <a:spLocks noGrp="1"/>
          </p:cNvSpPr>
          <p:nvPr>
            <p:ph type="sldNum" sz="quarter" idx="5"/>
          </p:nvPr>
        </p:nvSpPr>
        <p:spPr>
          <a:noFill/>
        </p:spPr>
        <p:txBody>
          <a:bodyPr/>
          <a:lstStyle/>
          <a:p>
            <a:fld id="{95524287-F5C6-45D5-B812-1D541EADB177}" type="slidenum">
              <a:rPr lang="en-US" smtClean="0"/>
              <a:pPr/>
              <a:t>10</a:t>
            </a:fld>
            <a:endParaRPr lang="en-US" smtClean="0"/>
          </a:p>
        </p:txBody>
      </p:sp>
    </p:spTree>
    <p:extLst>
      <p:ext uri="{BB962C8B-B14F-4D97-AF65-F5344CB8AC3E}">
        <p14:creationId xmlns:p14="http://schemas.microsoft.com/office/powerpoint/2010/main" xmlns="" val="3790888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smtClean="0"/>
          </a:p>
        </p:txBody>
      </p:sp>
      <p:sp>
        <p:nvSpPr>
          <p:cNvPr id="32772" name="Slide Number Placeholder 3"/>
          <p:cNvSpPr>
            <a:spLocks noGrp="1"/>
          </p:cNvSpPr>
          <p:nvPr>
            <p:ph type="sldNum" sz="quarter" idx="5"/>
          </p:nvPr>
        </p:nvSpPr>
        <p:spPr>
          <a:noFill/>
        </p:spPr>
        <p:txBody>
          <a:bodyPr/>
          <a:lstStyle/>
          <a:p>
            <a:fld id="{C2094BD9-91A8-4668-8A57-F35F75466EEF}" type="slidenum">
              <a:rPr lang="en-US" smtClean="0"/>
              <a:pPr/>
              <a:t>11</a:t>
            </a:fld>
            <a:endParaRPr lang="en-US" smtClean="0"/>
          </a:p>
        </p:txBody>
      </p:sp>
    </p:spTree>
    <p:extLst>
      <p:ext uri="{BB962C8B-B14F-4D97-AF65-F5344CB8AC3E}">
        <p14:creationId xmlns:p14="http://schemas.microsoft.com/office/powerpoint/2010/main" xmlns="" val="1807419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eaLnBrk="1" hangingPunct="1"/>
            <a:endParaRPr lang="en-US" smtClean="0"/>
          </a:p>
        </p:txBody>
      </p:sp>
      <p:sp>
        <p:nvSpPr>
          <p:cNvPr id="48132" name="Slide Number Placeholder 3"/>
          <p:cNvSpPr>
            <a:spLocks noGrp="1"/>
          </p:cNvSpPr>
          <p:nvPr>
            <p:ph type="sldNum" sz="quarter" idx="5"/>
          </p:nvPr>
        </p:nvSpPr>
        <p:spPr>
          <a:noFill/>
        </p:spPr>
        <p:txBody>
          <a:bodyPr/>
          <a:lstStyle/>
          <a:p>
            <a:fld id="{45D547DB-4FC1-4DF6-A0D1-F2A8ED837867}" type="slidenum">
              <a:rPr lang="en-US" smtClean="0"/>
              <a:pPr/>
              <a:t>12</a:t>
            </a:fld>
            <a:endParaRPr lang="en-US" smtClean="0"/>
          </a:p>
        </p:txBody>
      </p:sp>
    </p:spTree>
    <p:extLst>
      <p:ext uri="{BB962C8B-B14F-4D97-AF65-F5344CB8AC3E}">
        <p14:creationId xmlns:p14="http://schemas.microsoft.com/office/powerpoint/2010/main" xmlns="" val="2793722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EAD7672B-46A4-449C-AFFF-47EDB076884B}" type="slidenum">
              <a:rPr lang="en-US" smtClean="0"/>
              <a:pPr/>
              <a:t>13</a:t>
            </a:fld>
            <a:endParaRPr lang="en-US" smtClean="0"/>
          </a:p>
        </p:txBody>
      </p:sp>
    </p:spTree>
    <p:extLst>
      <p:ext uri="{BB962C8B-B14F-4D97-AF65-F5344CB8AC3E}">
        <p14:creationId xmlns:p14="http://schemas.microsoft.com/office/powerpoint/2010/main" xmlns="" val="3339307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4E4DC1BB-B4B9-41DC-8BCD-E70715C4BD21}" type="slidenum">
              <a:rPr lang="en-US" smtClean="0"/>
              <a:pPr/>
              <a:t>14</a:t>
            </a:fld>
            <a:endParaRPr lang="en-US" smtClean="0"/>
          </a:p>
        </p:txBody>
      </p:sp>
    </p:spTree>
    <p:extLst>
      <p:ext uri="{BB962C8B-B14F-4D97-AF65-F5344CB8AC3E}">
        <p14:creationId xmlns:p14="http://schemas.microsoft.com/office/powerpoint/2010/main" xmlns="" val="3052333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US" smtClean="0"/>
          </a:p>
        </p:txBody>
      </p:sp>
      <p:sp>
        <p:nvSpPr>
          <p:cNvPr id="43012" name="Slide Number Placeholder 3"/>
          <p:cNvSpPr>
            <a:spLocks noGrp="1"/>
          </p:cNvSpPr>
          <p:nvPr>
            <p:ph type="sldNum" sz="quarter" idx="5"/>
          </p:nvPr>
        </p:nvSpPr>
        <p:spPr>
          <a:noFill/>
        </p:spPr>
        <p:txBody>
          <a:bodyPr/>
          <a:lstStyle/>
          <a:p>
            <a:fld id="{A48370F9-92D1-407D-8B73-65732CFB4E15}" type="slidenum">
              <a:rPr lang="en-US" smtClean="0"/>
              <a:pPr/>
              <a:t>15</a:t>
            </a:fld>
            <a:endParaRPr lang="en-US" smtClean="0"/>
          </a:p>
        </p:txBody>
      </p:sp>
    </p:spTree>
    <p:extLst>
      <p:ext uri="{BB962C8B-B14F-4D97-AF65-F5344CB8AC3E}">
        <p14:creationId xmlns:p14="http://schemas.microsoft.com/office/powerpoint/2010/main" xmlns="" val="3789219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965363" y="8819515"/>
            <a:ext cx="3032337" cy="464185"/>
          </a:xfrm>
          <a:prstGeom prst="rect">
            <a:avLst/>
          </a:prstGeom>
          <a:noFill/>
          <a:ln w="9525">
            <a:noFill/>
            <a:miter lim="800000"/>
            <a:headEnd/>
            <a:tailEnd/>
          </a:ln>
        </p:spPr>
        <p:txBody>
          <a:bodyPr lIns="93031" tIns="46516" rIns="93031" bIns="46516" anchor="b"/>
          <a:lstStyle/>
          <a:p>
            <a:pPr algn="r" eaLnBrk="1" hangingPunct="1"/>
            <a:fld id="{88EC584F-4D86-4CC2-93C5-DE0C9ED9794A}" type="slidenum">
              <a:rPr lang="en-US" sz="1200"/>
              <a:pPr algn="r" eaLnBrk="1" hangingPunct="1"/>
              <a:t>16</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256665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17</a:t>
            </a:fld>
            <a:endParaRPr lang="en-US" smtClean="0"/>
          </a:p>
        </p:txBody>
      </p:sp>
    </p:spTree>
    <p:extLst>
      <p:ext uri="{BB962C8B-B14F-4D97-AF65-F5344CB8AC3E}">
        <p14:creationId xmlns:p14="http://schemas.microsoft.com/office/powerpoint/2010/main" xmlns="" val="3659338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endParaRPr lang="en-US" smtClean="0"/>
          </a:p>
        </p:txBody>
      </p:sp>
      <p:sp>
        <p:nvSpPr>
          <p:cNvPr id="35844" name="Slide Number Placeholder 3"/>
          <p:cNvSpPr>
            <a:spLocks noGrp="1"/>
          </p:cNvSpPr>
          <p:nvPr>
            <p:ph type="sldNum" sz="quarter" idx="5"/>
          </p:nvPr>
        </p:nvSpPr>
        <p:spPr>
          <a:noFill/>
        </p:spPr>
        <p:txBody>
          <a:bodyPr/>
          <a:lstStyle/>
          <a:p>
            <a:fld id="{97C72668-784A-462D-82BA-73BD84592218}" type="slidenum">
              <a:rPr lang="en-US" smtClean="0"/>
              <a:pPr/>
              <a:t>18</a:t>
            </a:fld>
            <a:endParaRPr lang="en-US" smtClean="0"/>
          </a:p>
        </p:txBody>
      </p:sp>
    </p:spTree>
    <p:extLst>
      <p:ext uri="{BB962C8B-B14F-4D97-AF65-F5344CB8AC3E}">
        <p14:creationId xmlns:p14="http://schemas.microsoft.com/office/powerpoint/2010/main" xmlns="" val="3027419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smtClean="0"/>
          </a:p>
        </p:txBody>
      </p:sp>
      <p:sp>
        <p:nvSpPr>
          <p:cNvPr id="30724" name="Slide Number Placeholder 3"/>
          <p:cNvSpPr>
            <a:spLocks noGrp="1"/>
          </p:cNvSpPr>
          <p:nvPr>
            <p:ph type="sldNum" sz="quarter" idx="5"/>
          </p:nvPr>
        </p:nvSpPr>
        <p:spPr>
          <a:noFill/>
        </p:spPr>
        <p:txBody>
          <a:bodyPr/>
          <a:lstStyle/>
          <a:p>
            <a:fld id="{6E37908D-5C14-42ED-B93B-5A1ED5578111}" type="slidenum">
              <a:rPr lang="en-US" smtClean="0"/>
              <a:pPr/>
              <a:t>19</a:t>
            </a:fld>
            <a:endParaRPr lang="en-US" smtClean="0"/>
          </a:p>
        </p:txBody>
      </p:sp>
    </p:spTree>
    <p:extLst>
      <p:ext uri="{BB962C8B-B14F-4D97-AF65-F5344CB8AC3E}">
        <p14:creationId xmlns:p14="http://schemas.microsoft.com/office/powerpoint/2010/main" xmlns="" val="180715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smtClean="0"/>
          </a:p>
        </p:txBody>
      </p:sp>
      <p:sp>
        <p:nvSpPr>
          <p:cNvPr id="32772" name="Slide Number Placeholder 3"/>
          <p:cNvSpPr>
            <a:spLocks noGrp="1"/>
          </p:cNvSpPr>
          <p:nvPr>
            <p:ph type="sldNum" sz="quarter" idx="5"/>
          </p:nvPr>
        </p:nvSpPr>
        <p:spPr>
          <a:noFill/>
        </p:spPr>
        <p:txBody>
          <a:bodyPr/>
          <a:lstStyle/>
          <a:p>
            <a:fld id="{C43D8689-2E0A-4E9D-9424-AF923E451ECB}" type="slidenum">
              <a:rPr lang="en-US" smtClean="0"/>
              <a:pPr/>
              <a:t>20</a:t>
            </a:fld>
            <a:endParaRPr lang="en-US" smtClean="0"/>
          </a:p>
        </p:txBody>
      </p:sp>
    </p:spTree>
    <p:extLst>
      <p:ext uri="{BB962C8B-B14F-4D97-AF65-F5344CB8AC3E}">
        <p14:creationId xmlns:p14="http://schemas.microsoft.com/office/powerpoint/2010/main" xmlns="" val="3730812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0A1047D4-37BD-49F1-B1A2-B0CEE562F0F7}" type="slidenum">
              <a:rPr lang="en-US" smtClean="0"/>
              <a:pPr/>
              <a:t>21</a:t>
            </a:fld>
            <a:endParaRPr lang="en-US" smtClean="0"/>
          </a:p>
        </p:txBody>
      </p:sp>
    </p:spTree>
    <p:extLst>
      <p:ext uri="{BB962C8B-B14F-4D97-AF65-F5344CB8AC3E}">
        <p14:creationId xmlns:p14="http://schemas.microsoft.com/office/powerpoint/2010/main" xmlns="" val="2002861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947738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9CC16EDE-FCA6-4939-9FFD-37FE2B5EBE39}" type="slidenum">
              <a:rPr lang="en-US" smtClean="0"/>
              <a:pPr/>
              <a:t>30</a:t>
            </a:fld>
            <a:endParaRPr lang="en-US" smtClean="0"/>
          </a:p>
        </p:txBody>
      </p:sp>
    </p:spTree>
    <p:extLst>
      <p:ext uri="{BB962C8B-B14F-4D97-AF65-F5344CB8AC3E}">
        <p14:creationId xmlns:p14="http://schemas.microsoft.com/office/powerpoint/2010/main" xmlns="" val="2007963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A3FB67AD-E47A-4132-AA33-3F26FAAAB0C4}" type="slidenum">
              <a:rPr lang="en-US" smtClean="0"/>
              <a:pPr/>
              <a:t>31</a:t>
            </a:fld>
            <a:endParaRPr lang="en-US" smtClean="0"/>
          </a:p>
        </p:txBody>
      </p:sp>
    </p:spTree>
    <p:extLst>
      <p:ext uri="{BB962C8B-B14F-4D97-AF65-F5344CB8AC3E}">
        <p14:creationId xmlns:p14="http://schemas.microsoft.com/office/powerpoint/2010/main" xmlns="" val="1145114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90A25AC9-6B52-4609-AAB4-38216D852B19}" type="slidenum">
              <a:rPr lang="en-US" smtClean="0"/>
              <a:pPr/>
              <a:t>32</a:t>
            </a:fld>
            <a:endParaRPr lang="en-US" smtClean="0"/>
          </a:p>
        </p:txBody>
      </p:sp>
    </p:spTree>
    <p:extLst>
      <p:ext uri="{BB962C8B-B14F-4D97-AF65-F5344CB8AC3E}">
        <p14:creationId xmlns:p14="http://schemas.microsoft.com/office/powerpoint/2010/main" xmlns="" val="3097314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A0BEA216-D1CC-47D5-9A8D-CB5E32BD328A}" type="slidenum">
              <a:rPr lang="en-US" smtClean="0"/>
              <a:pPr/>
              <a:t>33</a:t>
            </a:fld>
            <a:endParaRPr lang="en-US" smtClean="0"/>
          </a:p>
        </p:txBody>
      </p:sp>
    </p:spTree>
    <p:extLst>
      <p:ext uri="{BB962C8B-B14F-4D97-AF65-F5344CB8AC3E}">
        <p14:creationId xmlns:p14="http://schemas.microsoft.com/office/powerpoint/2010/main" xmlns="" val="1356129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pPr eaLnBrk="1" hangingPunct="1"/>
            <a:endParaRPr lang="en-US" smtClean="0"/>
          </a:p>
        </p:txBody>
      </p:sp>
      <p:sp>
        <p:nvSpPr>
          <p:cNvPr id="29700" name="Slide Number Placeholder 3"/>
          <p:cNvSpPr>
            <a:spLocks noGrp="1"/>
          </p:cNvSpPr>
          <p:nvPr>
            <p:ph type="sldNum" sz="quarter" idx="5"/>
          </p:nvPr>
        </p:nvSpPr>
        <p:spPr>
          <a:noFill/>
        </p:spPr>
        <p:txBody>
          <a:bodyPr/>
          <a:lstStyle/>
          <a:p>
            <a:fld id="{65778FD2-EB83-46ED-A9E9-34F48A10BA1C}" type="slidenum">
              <a:rPr lang="en-US" smtClean="0"/>
              <a:pPr/>
              <a:t>34</a:t>
            </a:fld>
            <a:endParaRPr lang="en-US" smtClean="0"/>
          </a:p>
        </p:txBody>
      </p:sp>
    </p:spTree>
    <p:extLst>
      <p:ext uri="{BB962C8B-B14F-4D97-AF65-F5344CB8AC3E}">
        <p14:creationId xmlns:p14="http://schemas.microsoft.com/office/powerpoint/2010/main" xmlns="" val="20931956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02E4D241-874C-4C33-A76D-363BF91C2E10}" type="slidenum">
              <a:rPr lang="en-US" smtClean="0"/>
              <a:pPr/>
              <a:t>35</a:t>
            </a:fld>
            <a:endParaRPr lang="en-US" smtClean="0"/>
          </a:p>
        </p:txBody>
      </p:sp>
    </p:spTree>
    <p:extLst>
      <p:ext uri="{BB962C8B-B14F-4D97-AF65-F5344CB8AC3E}">
        <p14:creationId xmlns:p14="http://schemas.microsoft.com/office/powerpoint/2010/main" xmlns="" val="1200005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2213323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96664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7154091" y="6550223"/>
            <a:ext cx="1981200"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 Introduction</a:t>
            </a:r>
            <a:endParaRPr lang="en-US" sz="1400"/>
          </a:p>
        </p:txBody>
      </p:sp>
      <p:sp>
        <p:nvSpPr>
          <p:cNvPr id="11" name="Rectangle 10"/>
          <p:cNvSpPr/>
          <p:nvPr userDrawn="1"/>
        </p:nvSpPr>
        <p:spPr>
          <a:xfrm>
            <a:off x="229982" y="6488668"/>
            <a:ext cx="992579" cy="369332"/>
          </a:xfrm>
          <a:prstGeom prst="rect">
            <a:avLst/>
          </a:prstGeom>
        </p:spPr>
        <p:txBody>
          <a:bodyPr wrap="none">
            <a:spAutoFit/>
          </a:bodyPr>
          <a:lstStyle/>
          <a:p>
            <a:r>
              <a:rPr lang="en-US" b="1" smtClean="0"/>
              <a:t>1-</a:t>
            </a:r>
            <a:fld id="{9ED99AAF-CB70-44A8-9A44-756D634A7A9A}" type="slidenum">
              <a:rPr lang="en-US" b="1" smtClean="0"/>
              <a:pPr/>
              <a:t>‹#›</a:t>
            </a:fld>
            <a:r>
              <a:rPr lang="en-US" b="1" smtClean="0"/>
              <a:t>/40</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xmlns=""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oleObject" Target="../embeddings/oleObject2.bin"/></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dirty="0">
                <a:latin typeface="+mj-lt"/>
              </a:rPr>
              <a:t>Professor William Greene</a:t>
            </a:r>
          </a:p>
          <a:p>
            <a:r>
              <a:rPr lang="en-US" sz="2600" dirty="0">
                <a:latin typeface="+mj-lt"/>
              </a:rPr>
              <a:t>Stern School of Business</a:t>
            </a:r>
          </a:p>
          <a:p>
            <a:r>
              <a:rPr lang="en-US" sz="2600" dirty="0" smtClean="0">
                <a:latin typeface="+mj-lt"/>
              </a:rPr>
              <a:t>Department </a:t>
            </a:r>
            <a:r>
              <a:rPr lang="en-US" sz="2600" dirty="0">
                <a:latin typeface="+mj-lt"/>
              </a:rPr>
              <a:t>of Economics</a:t>
            </a:r>
          </a:p>
        </p:txBody>
      </p:sp>
      <p:pic>
        <p:nvPicPr>
          <p:cNvPr id="5" name="Picture 2"/>
          <p:cNvPicPr>
            <a:picLocks noChangeAspect="1" noChangeArrowheads="1"/>
          </p:cNvPicPr>
          <p:nvPr/>
        </p:nvPicPr>
        <p:blipFill>
          <a:blip r:embed="rId3" cstate="print"/>
          <a:srcRect/>
          <a:stretch>
            <a:fillRect/>
          </a:stretch>
        </p:blipFill>
        <p:spPr bwMode="auto">
          <a:xfrm>
            <a:off x="5867400" y="2057400"/>
            <a:ext cx="2300492"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762000"/>
            <a:ext cx="7848600" cy="369332"/>
          </a:xfrm>
          <a:prstGeom prst="rect">
            <a:avLst/>
          </a:prstGeom>
          <a:noFill/>
        </p:spPr>
        <p:txBody>
          <a:bodyPr wrap="square" rtlCol="0">
            <a:spAutoFit/>
          </a:bodyPr>
          <a:lstStyle/>
          <a:p>
            <a:r>
              <a:rPr lang="en-US" b="1" smtClean="0"/>
              <a:t>http://people.stern.nyu.edu/wgreene/Econometrics/Econometrics.htm</a:t>
            </a:r>
            <a:endParaRPr lang="en-US"/>
          </a:p>
        </p:txBody>
      </p:sp>
      <p:pic>
        <p:nvPicPr>
          <p:cNvPr id="364546" name="Picture 2"/>
          <p:cNvPicPr>
            <a:picLocks noChangeAspect="1" noChangeArrowheads="1"/>
          </p:cNvPicPr>
          <p:nvPr/>
        </p:nvPicPr>
        <p:blipFill>
          <a:blip r:embed="rId2" cstate="print"/>
          <a:srcRect/>
          <a:stretch>
            <a:fillRect/>
          </a:stretch>
        </p:blipFill>
        <p:spPr bwMode="auto">
          <a:xfrm>
            <a:off x="609600" y="1371600"/>
            <a:ext cx="7984174"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90600"/>
            <a:ext cx="8229600" cy="4530725"/>
          </a:xfrm>
        </p:spPr>
        <p:txBody>
          <a:bodyPr/>
          <a:lstStyle/>
          <a:p>
            <a:pPr>
              <a:buNone/>
            </a:pPr>
            <a:r>
              <a:rPr lang="en-US" sz="2000" smtClean="0"/>
              <a:t>    </a:t>
            </a:r>
            <a:r>
              <a:rPr lang="en-US" sz="2000" b="1" smtClean="0"/>
              <a:t>Overview:</a:t>
            </a:r>
            <a:r>
              <a:rPr lang="en-US" sz="2000" smtClean="0"/>
              <a:t> </a:t>
            </a:r>
            <a:r>
              <a:rPr lang="en-US" sz="1800" smtClean="0"/>
              <a:t>This is an intermediate level, Ph.D. course in Applied Econometrics. Topics to be studied include specification, estimation, and inference in the context of models that include then extend beyond the standard linear multiple regression framework. After a review of the linear model, we will develop the theory necessary for analysis of generalized linear and nonlinear models.</a:t>
            </a:r>
          </a:p>
          <a:p>
            <a:pPr>
              <a:buNone/>
            </a:pPr>
            <a:r>
              <a:rPr lang="en-US" sz="2000" smtClean="0"/>
              <a:t> 	</a:t>
            </a:r>
            <a:r>
              <a:rPr lang="en-US" sz="2000" b="1" smtClean="0"/>
              <a:t>Topics to be examined:</a:t>
            </a:r>
          </a:p>
          <a:p>
            <a:pPr>
              <a:buNone/>
            </a:pPr>
            <a:r>
              <a:rPr lang="en-US" sz="1800" smtClean="0"/>
              <a:t>		Regression modeling</a:t>
            </a:r>
          </a:p>
          <a:p>
            <a:pPr>
              <a:buNone/>
            </a:pPr>
            <a:r>
              <a:rPr lang="en-US" sz="1800" smtClean="0"/>
              <a:t>		Instrumental variables</a:t>
            </a:r>
          </a:p>
          <a:p>
            <a:pPr>
              <a:buNone/>
            </a:pPr>
            <a:r>
              <a:rPr lang="en-US" sz="1800" smtClean="0"/>
              <a:t>		Robust estimation and inference</a:t>
            </a:r>
          </a:p>
          <a:p>
            <a:pPr>
              <a:buNone/>
            </a:pPr>
            <a:r>
              <a:rPr lang="en-US" sz="1800" smtClean="0"/>
              <a:t>		Causal inference</a:t>
            </a:r>
          </a:p>
          <a:p>
            <a:pPr>
              <a:buNone/>
            </a:pPr>
            <a:r>
              <a:rPr lang="en-US" sz="1800" smtClean="0"/>
              <a:t>		Nonlinear modeling</a:t>
            </a:r>
          </a:p>
          <a:p>
            <a:pPr>
              <a:buNone/>
            </a:pPr>
            <a:r>
              <a:rPr lang="en-US" sz="1800" smtClean="0"/>
              <a:t>		Cross section, time series and panel data</a:t>
            </a:r>
          </a:p>
          <a:p>
            <a:pPr>
              <a:buNone/>
            </a:pPr>
            <a:r>
              <a:rPr lang="en-US" sz="1800" smtClean="0"/>
              <a:t>	</a:t>
            </a:r>
            <a:r>
              <a:rPr lang="en-US" sz="2000" b="1" smtClean="0"/>
              <a:t>Objective:</a:t>
            </a:r>
          </a:p>
          <a:p>
            <a:pPr>
              <a:buNone/>
            </a:pPr>
            <a:r>
              <a:rPr lang="en-US" sz="1800" smtClean="0"/>
              <a:t>		Preparation to read and carry out empirical social science</a:t>
            </a:r>
            <a:br>
              <a:rPr lang="en-US" sz="1800" smtClean="0"/>
            </a:br>
            <a:r>
              <a:rPr lang="en-US" sz="1800" smtClean="0"/>
              <a:t>	research using modern econometric methods.</a:t>
            </a:r>
            <a:endParaRPr lang="en-US" sz="1800"/>
          </a:p>
        </p:txBody>
      </p:sp>
      <p:sp>
        <p:nvSpPr>
          <p:cNvPr id="5" name="TextBox 4"/>
          <p:cNvSpPr txBox="1"/>
          <p:nvPr/>
        </p:nvSpPr>
        <p:spPr>
          <a:xfrm>
            <a:off x="3657600" y="381000"/>
            <a:ext cx="2057400" cy="523220"/>
          </a:xfrm>
          <a:prstGeom prst="rect">
            <a:avLst/>
          </a:prstGeom>
          <a:noFill/>
        </p:spPr>
        <p:txBody>
          <a:bodyPr wrap="square" rtlCol="0">
            <a:spAutoFit/>
          </a:bodyPr>
          <a:lstStyle/>
          <a:p>
            <a:r>
              <a:rPr lang="en-US" sz="2800" b="1" smtClean="0"/>
              <a:t>Abstract</a:t>
            </a:r>
            <a:endParaRPr lang="en-US" sz="28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219200" y="1752600"/>
            <a:ext cx="6248400" cy="530225"/>
          </a:xfrm>
        </p:spPr>
        <p:txBody>
          <a:bodyPr/>
          <a:lstStyle/>
          <a:p>
            <a:pPr eaLnBrk="1" hangingPunct="1"/>
            <a:r>
              <a:rPr lang="en-US" smtClean="0"/>
              <a:t>Prerequisites</a:t>
            </a:r>
          </a:p>
        </p:txBody>
      </p:sp>
      <p:sp>
        <p:nvSpPr>
          <p:cNvPr id="23555" name="Rectangle 3"/>
          <p:cNvSpPr>
            <a:spLocks noGrp="1" noChangeArrowheads="1"/>
          </p:cNvSpPr>
          <p:nvPr>
            <p:ph type="body" idx="1"/>
          </p:nvPr>
        </p:nvSpPr>
        <p:spPr>
          <a:xfrm>
            <a:off x="533400" y="2819400"/>
            <a:ext cx="8382000" cy="1863725"/>
          </a:xfrm>
        </p:spPr>
        <p:txBody>
          <a:bodyPr/>
          <a:lstStyle/>
          <a:p>
            <a:pPr eaLnBrk="1" hangingPunct="1"/>
            <a:r>
              <a:rPr lang="en-US" smtClean="0">
                <a:latin typeface="+mj-lt"/>
              </a:rPr>
              <a:t>A previous course that used linear regression</a:t>
            </a:r>
          </a:p>
          <a:p>
            <a:pPr eaLnBrk="1" hangingPunct="1"/>
            <a:r>
              <a:rPr lang="en-US" smtClean="0">
                <a:latin typeface="+mj-lt"/>
              </a:rPr>
              <a:t>Mathematical statistics</a:t>
            </a:r>
          </a:p>
          <a:p>
            <a:pPr eaLnBrk="1" hangingPunct="1"/>
            <a:r>
              <a:rPr lang="en-US" smtClean="0">
                <a:latin typeface="+mj-lt"/>
              </a:rPr>
              <a:t>Matrix algebra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685800"/>
            <a:ext cx="8229600" cy="530225"/>
          </a:xfrm>
        </p:spPr>
        <p:txBody>
          <a:bodyPr/>
          <a:lstStyle/>
          <a:p>
            <a:pPr eaLnBrk="1" hangingPunct="1"/>
            <a:r>
              <a:rPr lang="en-US" smtClean="0"/>
              <a:t>Readings</a:t>
            </a:r>
          </a:p>
        </p:txBody>
      </p:sp>
      <p:sp>
        <p:nvSpPr>
          <p:cNvPr id="25603" name="Rectangle 3"/>
          <p:cNvSpPr>
            <a:spLocks noGrp="1" noChangeArrowheads="1"/>
          </p:cNvSpPr>
          <p:nvPr>
            <p:ph type="body" idx="1"/>
          </p:nvPr>
        </p:nvSpPr>
        <p:spPr>
          <a:xfrm>
            <a:off x="457200" y="1447800"/>
            <a:ext cx="8686800" cy="2819400"/>
          </a:xfrm>
        </p:spPr>
        <p:txBody>
          <a:bodyPr/>
          <a:lstStyle/>
          <a:p>
            <a:pPr eaLnBrk="1" hangingPunct="1"/>
            <a:r>
              <a:rPr lang="en-US" dirty="0" smtClean="0">
                <a:latin typeface="+mj-lt"/>
              </a:rPr>
              <a:t>Main text: Greene, W</a:t>
            </a:r>
            <a:r>
              <a:rPr lang="en-US" smtClean="0">
                <a:latin typeface="+mj-lt"/>
              </a:rPr>
              <a:t>., </a:t>
            </a:r>
            <a:br>
              <a:rPr lang="en-US" smtClean="0">
                <a:latin typeface="+mj-lt"/>
              </a:rPr>
            </a:br>
            <a:r>
              <a:rPr lang="en-US" smtClean="0">
                <a:latin typeface="+mj-lt"/>
              </a:rPr>
              <a:t>Econometric </a:t>
            </a:r>
            <a:r>
              <a:rPr lang="en-US" dirty="0" smtClean="0">
                <a:latin typeface="+mj-lt"/>
              </a:rPr>
              <a:t>Analysis</a:t>
            </a:r>
            <a:r>
              <a:rPr lang="en-US" smtClean="0">
                <a:latin typeface="+mj-lt"/>
              </a:rPr>
              <a:t>, </a:t>
            </a:r>
            <a:br>
              <a:rPr lang="en-US" smtClean="0">
                <a:latin typeface="+mj-lt"/>
              </a:rPr>
            </a:br>
            <a:r>
              <a:rPr lang="en-US" smtClean="0">
                <a:latin typeface="+mj-lt"/>
              </a:rPr>
              <a:t>8</a:t>
            </a:r>
            <a:r>
              <a:rPr lang="en-US" baseline="30000" smtClean="0">
                <a:latin typeface="+mj-lt"/>
              </a:rPr>
              <a:t>th</a:t>
            </a:r>
            <a:r>
              <a:rPr lang="en-US" smtClean="0">
                <a:latin typeface="+mj-lt"/>
              </a:rPr>
              <a:t> </a:t>
            </a:r>
            <a:r>
              <a:rPr lang="en-US" dirty="0" smtClean="0">
                <a:latin typeface="+mj-lt"/>
              </a:rPr>
              <a:t>Edition</a:t>
            </a:r>
            <a:r>
              <a:rPr lang="en-US" smtClean="0">
                <a:latin typeface="+mj-lt"/>
              </a:rPr>
              <a:t>, </a:t>
            </a:r>
            <a:br>
              <a:rPr lang="en-US" smtClean="0">
                <a:latin typeface="+mj-lt"/>
              </a:rPr>
            </a:br>
            <a:r>
              <a:rPr lang="en-US" smtClean="0">
                <a:latin typeface="+mj-lt"/>
              </a:rPr>
              <a:t>Prentice </a:t>
            </a:r>
            <a:r>
              <a:rPr lang="en-US" dirty="0" smtClean="0">
                <a:latin typeface="+mj-lt"/>
              </a:rPr>
              <a:t>Hall</a:t>
            </a:r>
            <a:r>
              <a:rPr lang="en-US" smtClean="0">
                <a:latin typeface="+mj-lt"/>
              </a:rPr>
              <a:t>, 2017.</a:t>
            </a:r>
            <a:endParaRPr lang="en-US" dirty="0" smtClean="0">
              <a:latin typeface="+mj-lt"/>
            </a:endParaRPr>
          </a:p>
          <a:p>
            <a:pPr eaLnBrk="1" hangingPunct="1"/>
            <a:endParaRPr lang="en-US" smtClean="0">
              <a:latin typeface="+mj-lt"/>
            </a:endParaRPr>
          </a:p>
          <a:p>
            <a:pPr eaLnBrk="1" hangingPunct="1"/>
            <a:r>
              <a:rPr lang="en-US" smtClean="0">
                <a:latin typeface="+mj-lt"/>
              </a:rPr>
              <a:t>A few articles</a:t>
            </a:r>
          </a:p>
          <a:p>
            <a:pPr eaLnBrk="1" hangingPunct="1"/>
            <a:r>
              <a:rPr lang="en-US" smtClean="0">
                <a:latin typeface="+mj-lt"/>
              </a:rPr>
              <a:t>Notes </a:t>
            </a:r>
            <a:r>
              <a:rPr lang="en-US" dirty="0" smtClean="0">
                <a:latin typeface="+mj-lt"/>
              </a:rPr>
              <a:t>and materials on the course website:</a:t>
            </a:r>
          </a:p>
          <a:p>
            <a:pPr eaLnBrk="1" hangingPunct="1">
              <a:buNone/>
            </a:pPr>
            <a:endParaRPr lang="en-US" sz="1600" b="1" smtClean="0"/>
          </a:p>
          <a:p>
            <a:pPr eaLnBrk="1" hangingPunct="1">
              <a:buNone/>
            </a:pPr>
            <a:r>
              <a:rPr lang="en-US" sz="1600" b="1" smtClean="0"/>
              <a:t>http</a:t>
            </a:r>
            <a:r>
              <a:rPr lang="en-US" sz="1600" b="1" dirty="0" smtClean="0"/>
              <a:t>://people.stern.nyu.edu/wgreene/Econometrics/Econometrics.htm</a:t>
            </a:r>
          </a:p>
        </p:txBody>
      </p:sp>
      <p:pic>
        <p:nvPicPr>
          <p:cNvPr id="4" name="Picture 2"/>
          <p:cNvPicPr>
            <a:picLocks noChangeAspect="1" noChangeArrowheads="1"/>
          </p:cNvPicPr>
          <p:nvPr/>
        </p:nvPicPr>
        <p:blipFill>
          <a:blip r:embed="rId3" cstate="print"/>
          <a:srcRect/>
          <a:stretch>
            <a:fillRect/>
          </a:stretch>
        </p:blipFill>
        <p:spPr bwMode="auto">
          <a:xfrm>
            <a:off x="5486400" y="1447800"/>
            <a:ext cx="2209800" cy="27082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3400" y="762000"/>
            <a:ext cx="8229600" cy="530225"/>
          </a:xfrm>
        </p:spPr>
        <p:txBody>
          <a:bodyPr/>
          <a:lstStyle/>
          <a:p>
            <a:pPr eaLnBrk="1" hangingPunct="1"/>
            <a:r>
              <a:rPr lang="en-US" smtClean="0"/>
              <a:t>Course Schedule</a:t>
            </a:r>
          </a:p>
        </p:txBody>
      </p:sp>
      <p:sp>
        <p:nvSpPr>
          <p:cNvPr id="24580" name="Text Box 4"/>
          <p:cNvSpPr txBox="1">
            <a:spLocks noChangeArrowheads="1"/>
          </p:cNvSpPr>
          <p:nvPr/>
        </p:nvSpPr>
        <p:spPr bwMode="auto">
          <a:xfrm>
            <a:off x="457200" y="1524000"/>
            <a:ext cx="7543800" cy="4339650"/>
          </a:xfrm>
          <a:prstGeom prst="rect">
            <a:avLst/>
          </a:prstGeom>
          <a:noFill/>
          <a:ln w="19050">
            <a:noFill/>
            <a:miter lim="800000"/>
            <a:headEnd/>
            <a:tailEnd/>
          </a:ln>
        </p:spPr>
        <p:txBody>
          <a:bodyPr wrap="square">
            <a:spAutoFit/>
          </a:bodyPr>
          <a:lstStyle/>
          <a:p>
            <a:pPr>
              <a:spcBef>
                <a:spcPct val="50000"/>
              </a:spcBef>
            </a:pPr>
            <a:r>
              <a:rPr lang="en-US" sz="2400" b="1" dirty="0">
                <a:latin typeface="Tahoma" pitchFamily="34" charset="0"/>
              </a:rPr>
              <a:t>No class on:  </a:t>
            </a:r>
            <a:r>
              <a:rPr lang="en-US" sz="2400" b="1" smtClean="0">
                <a:latin typeface="Tahoma" pitchFamily="34" charset="0"/>
              </a:rPr>
              <a:t/>
            </a:r>
            <a:br>
              <a:rPr lang="en-US" sz="2400" b="1" smtClean="0">
                <a:latin typeface="Tahoma" pitchFamily="34" charset="0"/>
              </a:rPr>
            </a:br>
            <a:r>
              <a:rPr lang="en-US" sz="2400" b="1" smtClean="0">
                <a:solidFill>
                  <a:srgbClr val="0000FF"/>
                </a:solidFill>
                <a:latin typeface="Tahoma" pitchFamily="34" charset="0"/>
              </a:rPr>
              <a:t>Thursday,  September 21</a:t>
            </a:r>
            <a:br>
              <a:rPr lang="en-US" sz="2400" b="1" smtClean="0">
                <a:solidFill>
                  <a:srgbClr val="0000FF"/>
                </a:solidFill>
                <a:latin typeface="Tahoma" pitchFamily="34" charset="0"/>
              </a:rPr>
            </a:br>
            <a:r>
              <a:rPr lang="en-US" sz="2400" b="1" smtClean="0">
                <a:solidFill>
                  <a:srgbClr val="0000FF"/>
                </a:solidFill>
                <a:latin typeface="Tahoma" pitchFamily="34" charset="0"/>
              </a:rPr>
              <a:t>*Tuesday,  November 21</a:t>
            </a:r>
            <a:br>
              <a:rPr lang="en-US" sz="2400" b="1" smtClean="0">
                <a:solidFill>
                  <a:srgbClr val="0000FF"/>
                </a:solidFill>
                <a:latin typeface="Tahoma" pitchFamily="34" charset="0"/>
              </a:rPr>
            </a:br>
            <a:r>
              <a:rPr lang="en-US" sz="2400" b="1" smtClean="0">
                <a:solidFill>
                  <a:srgbClr val="0000FF"/>
                </a:solidFill>
                <a:latin typeface="Tahoma" pitchFamily="34" charset="0"/>
              </a:rPr>
              <a:t>Thursday,   November 23</a:t>
            </a:r>
            <a:br>
              <a:rPr lang="en-US" sz="2400" b="1" smtClean="0">
                <a:solidFill>
                  <a:srgbClr val="0000FF"/>
                </a:solidFill>
                <a:latin typeface="Tahoma" pitchFamily="34" charset="0"/>
              </a:rPr>
            </a:br>
            <a:r>
              <a:rPr lang="en-US" sz="2400" b="1" smtClean="0">
                <a:solidFill>
                  <a:srgbClr val="0000FF"/>
                </a:solidFill>
                <a:latin typeface="Tahoma" pitchFamily="34" charset="0"/>
              </a:rPr>
              <a:t>*Tuesday,  November 28</a:t>
            </a:r>
          </a:p>
          <a:p>
            <a:pPr>
              <a:spcBef>
                <a:spcPct val="50000"/>
              </a:spcBef>
            </a:pPr>
            <a:r>
              <a:rPr lang="en-US" sz="2400" b="1" smtClean="0">
                <a:latin typeface="Tahoma" pitchFamily="34" charset="0"/>
              </a:rPr>
              <a:t>Added class on:</a:t>
            </a:r>
            <a:br>
              <a:rPr lang="en-US" sz="2400" b="1" smtClean="0">
                <a:latin typeface="Tahoma" pitchFamily="34" charset="0"/>
              </a:rPr>
            </a:br>
            <a:r>
              <a:rPr lang="en-US" sz="2400" b="1" smtClean="0">
                <a:solidFill>
                  <a:srgbClr val="0000FF"/>
                </a:solidFill>
                <a:latin typeface="Tahoma" pitchFamily="34" charset="0"/>
              </a:rPr>
              <a:t>Tuesday, December 12</a:t>
            </a:r>
            <a:endParaRPr lang="en-US" sz="2400" b="1" dirty="0" smtClean="0">
              <a:solidFill>
                <a:srgbClr val="0000FF"/>
              </a:solidFill>
              <a:latin typeface="Tahoma" pitchFamily="34" charset="0"/>
            </a:endParaRPr>
          </a:p>
          <a:p>
            <a:pPr>
              <a:spcBef>
                <a:spcPct val="50000"/>
              </a:spcBef>
            </a:pPr>
            <a:r>
              <a:rPr lang="en-US" sz="2400" b="1" dirty="0" smtClean="0">
                <a:latin typeface="Tahoma" pitchFamily="34" charset="0"/>
              </a:rPr>
              <a:t>Midterm: </a:t>
            </a:r>
            <a:r>
              <a:rPr lang="en-US" sz="2400" b="1" smtClean="0">
                <a:latin typeface="Tahoma" pitchFamily="34" charset="0"/>
              </a:rPr>
              <a:t>October 24</a:t>
            </a:r>
            <a:endParaRPr lang="en-US" sz="2400" b="1" dirty="0" smtClean="0">
              <a:latin typeface="Tahoma" pitchFamily="34" charset="0"/>
            </a:endParaRPr>
          </a:p>
          <a:p>
            <a:pPr>
              <a:spcBef>
                <a:spcPct val="50000"/>
              </a:spcBef>
            </a:pPr>
            <a:r>
              <a:rPr lang="en-US" sz="2400" b="1" dirty="0" smtClean="0">
                <a:latin typeface="Tahoma" pitchFamily="34" charset="0"/>
              </a:rPr>
              <a:t>Final: </a:t>
            </a:r>
            <a:r>
              <a:rPr lang="en-US" sz="2400" b="1" smtClean="0">
                <a:latin typeface="Tahoma" pitchFamily="34" charset="0"/>
              </a:rPr>
              <a:t>Take home; posted December 7,</a:t>
            </a:r>
            <a:br>
              <a:rPr lang="en-US" sz="2400" b="1" smtClean="0">
                <a:latin typeface="Tahoma" pitchFamily="34" charset="0"/>
              </a:rPr>
            </a:br>
            <a:r>
              <a:rPr lang="en-US" sz="2400" b="1" smtClean="0">
                <a:latin typeface="Tahoma" pitchFamily="34" charset="0"/>
              </a:rPr>
              <a:t>                               due December 19</a:t>
            </a:r>
            <a:endParaRPr lang="en-US" sz="2400" b="1" dirty="0">
              <a:latin typeface="Tahoma" pitchFamily="34" charset="0"/>
            </a:endParaRPr>
          </a:p>
        </p:txBody>
      </p:sp>
      <p:pic>
        <p:nvPicPr>
          <p:cNvPr id="400385" name="Picture 1"/>
          <p:cNvPicPr>
            <a:picLocks noChangeAspect="1" noChangeArrowheads="1"/>
          </p:cNvPicPr>
          <p:nvPr/>
        </p:nvPicPr>
        <p:blipFill>
          <a:blip r:embed="rId3" cstate="print"/>
          <a:srcRect/>
          <a:stretch>
            <a:fillRect/>
          </a:stretch>
        </p:blipFill>
        <p:spPr bwMode="auto">
          <a:xfrm>
            <a:off x="4724400" y="1981200"/>
            <a:ext cx="4186363"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62000" y="1447800"/>
            <a:ext cx="7086600" cy="530225"/>
          </a:xfrm>
        </p:spPr>
        <p:txBody>
          <a:bodyPr/>
          <a:lstStyle/>
          <a:p>
            <a:pPr eaLnBrk="1" hangingPunct="1"/>
            <a:r>
              <a:rPr lang="en-US" smtClean="0"/>
              <a:t>Practicals</a:t>
            </a:r>
          </a:p>
        </p:txBody>
      </p:sp>
      <p:sp>
        <p:nvSpPr>
          <p:cNvPr id="26627" name="Rectangle 3"/>
          <p:cNvSpPr>
            <a:spLocks noGrp="1" noChangeArrowheads="1"/>
          </p:cNvSpPr>
          <p:nvPr>
            <p:ph type="body" idx="1"/>
          </p:nvPr>
        </p:nvSpPr>
        <p:spPr>
          <a:xfrm>
            <a:off x="457200" y="2133600"/>
            <a:ext cx="8229600" cy="3159125"/>
          </a:xfrm>
        </p:spPr>
        <p:txBody>
          <a:bodyPr/>
          <a:lstStyle/>
          <a:p>
            <a:pPr eaLnBrk="1" hangingPunct="1"/>
            <a:r>
              <a:rPr lang="en-US" dirty="0" smtClean="0">
                <a:latin typeface="+mj-lt"/>
              </a:rPr>
              <a:t>Software</a:t>
            </a:r>
          </a:p>
          <a:p>
            <a:pPr lvl="1" eaLnBrk="1" hangingPunct="1"/>
            <a:r>
              <a:rPr lang="en-US" dirty="0" smtClean="0">
                <a:latin typeface="+mj-lt"/>
              </a:rPr>
              <a:t>NLOGIT provided</a:t>
            </a:r>
            <a:r>
              <a:rPr lang="en-US" smtClean="0">
                <a:latin typeface="+mj-lt"/>
              </a:rPr>
              <a:t>, supported</a:t>
            </a:r>
            <a:br>
              <a:rPr lang="en-US" smtClean="0">
                <a:latin typeface="+mj-lt"/>
              </a:rPr>
            </a:br>
            <a:r>
              <a:rPr lang="en-US" sz="1800" b="1" smtClean="0">
                <a:latin typeface="+mj-lt"/>
              </a:rPr>
              <a:t>http://people.stern.nyu.edu/wgreene/Econometrics/NLsetup.exe</a:t>
            </a:r>
            <a:endParaRPr lang="en-US" sz="1800" b="1" dirty="0" smtClean="0">
              <a:latin typeface="+mj-lt"/>
            </a:endParaRPr>
          </a:p>
          <a:p>
            <a:pPr lvl="1" eaLnBrk="1" hangingPunct="1"/>
            <a:r>
              <a:rPr lang="en-US" dirty="0" smtClean="0">
                <a:latin typeface="+mj-lt"/>
              </a:rPr>
              <a:t>SAS, Stata, </a:t>
            </a:r>
            <a:r>
              <a:rPr lang="en-US" dirty="0" err="1" smtClean="0">
                <a:latin typeface="+mj-lt"/>
              </a:rPr>
              <a:t>EViews</a:t>
            </a:r>
            <a:r>
              <a:rPr lang="en-US" dirty="0" smtClean="0">
                <a:latin typeface="+mj-lt"/>
              </a:rPr>
              <a:t> optional, your choice</a:t>
            </a:r>
          </a:p>
          <a:p>
            <a:pPr lvl="1" eaLnBrk="1" hangingPunct="1"/>
            <a:r>
              <a:rPr lang="en-US" dirty="0" smtClean="0">
                <a:latin typeface="+mj-lt"/>
              </a:rPr>
              <a:t>R, </a:t>
            </a:r>
            <a:r>
              <a:rPr lang="en-US" dirty="0" err="1" smtClean="0">
                <a:latin typeface="+mj-lt"/>
              </a:rPr>
              <a:t>Matlab</a:t>
            </a:r>
            <a:r>
              <a:rPr lang="en-US" dirty="0" smtClean="0">
                <a:latin typeface="+mj-lt"/>
              </a:rPr>
              <a:t>, Gauss, others</a:t>
            </a:r>
          </a:p>
          <a:p>
            <a:pPr lvl="1" eaLnBrk="1" hangingPunct="1"/>
            <a:r>
              <a:rPr lang="en-US" dirty="0" smtClean="0">
                <a:latin typeface="+mj-lt"/>
              </a:rPr>
              <a:t>Questions and review as requested</a:t>
            </a:r>
          </a:p>
          <a:p>
            <a:pPr eaLnBrk="1" hangingPunct="1"/>
            <a:r>
              <a:rPr lang="en-US" dirty="0" smtClean="0">
                <a:latin typeface="+mj-lt"/>
              </a:rPr>
              <a:t>Problem Sets: (more details later)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1371600"/>
            <a:ext cx="8229600" cy="530225"/>
          </a:xfrm>
        </p:spPr>
        <p:txBody>
          <a:bodyPr/>
          <a:lstStyle/>
          <a:p>
            <a:pPr eaLnBrk="1" hangingPunct="1"/>
            <a:r>
              <a:rPr lang="en-US" smtClean="0"/>
              <a:t>Course Requirements</a:t>
            </a:r>
          </a:p>
        </p:txBody>
      </p:sp>
      <p:sp>
        <p:nvSpPr>
          <p:cNvPr id="27651" name="Rectangle 3"/>
          <p:cNvSpPr>
            <a:spLocks noGrp="1" noChangeArrowheads="1"/>
          </p:cNvSpPr>
          <p:nvPr>
            <p:ph type="body" idx="1"/>
          </p:nvPr>
        </p:nvSpPr>
        <p:spPr>
          <a:xfrm>
            <a:off x="1981200" y="2362200"/>
            <a:ext cx="6172200" cy="2209800"/>
          </a:xfrm>
        </p:spPr>
        <p:txBody>
          <a:bodyPr/>
          <a:lstStyle/>
          <a:p>
            <a:pPr eaLnBrk="1" hangingPunct="1"/>
            <a:r>
              <a:rPr lang="en-US" smtClean="0">
                <a:latin typeface="+mj-lt"/>
              </a:rPr>
              <a:t>Problem sets: 5            (30%)</a:t>
            </a:r>
          </a:p>
          <a:p>
            <a:pPr eaLnBrk="1" hangingPunct="1"/>
            <a:r>
              <a:rPr lang="en-US" smtClean="0">
                <a:latin typeface="+mj-lt"/>
              </a:rPr>
              <a:t>Midterm, in class          (30%)</a:t>
            </a:r>
          </a:p>
          <a:p>
            <a:pPr eaLnBrk="1" hangingPunct="1"/>
            <a:r>
              <a:rPr lang="en-US" smtClean="0">
                <a:latin typeface="+mj-lt"/>
              </a:rPr>
              <a:t>Final exam, take home (40%)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2438400" y="4038600"/>
            <a:ext cx="4343400" cy="579437"/>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1 </a:t>
            </a:r>
            <a:r>
              <a:rPr lang="en-US" sz="3200" b="1"/>
              <a:t>- </a:t>
            </a:r>
            <a:r>
              <a:rPr lang="en-US" sz="3200" b="1" smtClean="0"/>
              <a:t>Paradigm</a:t>
            </a:r>
            <a:endParaRPr lang="en-US" sz="3200" b="1"/>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Econometrics: Paradigm</a:t>
            </a:r>
          </a:p>
        </p:txBody>
      </p:sp>
      <p:sp>
        <p:nvSpPr>
          <p:cNvPr id="8195" name="Rectangle 3"/>
          <p:cNvSpPr>
            <a:spLocks noGrp="1" noChangeArrowheads="1"/>
          </p:cNvSpPr>
          <p:nvPr>
            <p:ph type="body" idx="1"/>
          </p:nvPr>
        </p:nvSpPr>
        <p:spPr>
          <a:xfrm>
            <a:off x="838200" y="1828800"/>
            <a:ext cx="7391400" cy="3733800"/>
          </a:xfrm>
        </p:spPr>
        <p:txBody>
          <a:bodyPr/>
          <a:lstStyle/>
          <a:p>
            <a:pPr eaLnBrk="1" hangingPunct="1">
              <a:lnSpc>
                <a:spcPct val="90000"/>
              </a:lnSpc>
            </a:pPr>
            <a:r>
              <a:rPr lang="en-US" smtClean="0">
                <a:latin typeface="+mj-lt"/>
              </a:rPr>
              <a:t>Theoretical foundations</a:t>
            </a:r>
          </a:p>
          <a:p>
            <a:pPr lvl="1">
              <a:lnSpc>
                <a:spcPct val="90000"/>
              </a:lnSpc>
            </a:pPr>
            <a:r>
              <a:rPr lang="en-US" sz="2000" smtClean="0">
                <a:latin typeface="+mj-lt"/>
              </a:rPr>
              <a:t>Behavioral modeling:  Optimization, labor supply, demand equations, etc.</a:t>
            </a:r>
          </a:p>
          <a:p>
            <a:pPr lvl="1" eaLnBrk="1" hangingPunct="1">
              <a:lnSpc>
                <a:spcPct val="90000"/>
              </a:lnSpc>
            </a:pPr>
            <a:r>
              <a:rPr lang="en-US" sz="2000" smtClean="0">
                <a:latin typeface="+mj-lt"/>
              </a:rPr>
              <a:t>Microeconometrics and macroeconometrics</a:t>
            </a:r>
          </a:p>
          <a:p>
            <a:pPr>
              <a:lnSpc>
                <a:spcPct val="90000"/>
              </a:lnSpc>
            </a:pPr>
            <a:r>
              <a:rPr lang="en-US" smtClean="0">
                <a:latin typeface="+mj-lt"/>
              </a:rPr>
              <a:t>Mathematical Elements</a:t>
            </a:r>
          </a:p>
          <a:p>
            <a:pPr eaLnBrk="1" hangingPunct="1">
              <a:lnSpc>
                <a:spcPct val="90000"/>
              </a:lnSpc>
            </a:pPr>
            <a:r>
              <a:rPr lang="en-US" smtClean="0">
                <a:latin typeface="+mj-lt"/>
              </a:rPr>
              <a:t>Statistical foundations</a:t>
            </a:r>
          </a:p>
          <a:p>
            <a:pPr eaLnBrk="1" hangingPunct="1">
              <a:lnSpc>
                <a:spcPct val="90000"/>
              </a:lnSpc>
            </a:pPr>
            <a:r>
              <a:rPr lang="en-US" smtClean="0">
                <a:latin typeface="+mj-lt"/>
              </a:rPr>
              <a:t>‘Model’ building – the econometric model</a:t>
            </a:r>
          </a:p>
          <a:p>
            <a:pPr lvl="1" eaLnBrk="1" hangingPunct="1">
              <a:lnSpc>
                <a:spcPct val="90000"/>
              </a:lnSpc>
            </a:pPr>
            <a:r>
              <a:rPr lang="en-US" sz="2000" smtClean="0">
                <a:latin typeface="+mj-lt"/>
              </a:rPr>
              <a:t>Mathematical elements</a:t>
            </a:r>
          </a:p>
          <a:p>
            <a:pPr lvl="1" eaLnBrk="1" hangingPunct="1">
              <a:lnSpc>
                <a:spcPct val="90000"/>
              </a:lnSpc>
            </a:pPr>
            <a:r>
              <a:rPr lang="en-US" sz="2000" smtClean="0">
                <a:latin typeface="+mj-lt"/>
              </a:rPr>
              <a:t>The underlying truth – is there one?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457200"/>
            <a:ext cx="8229600" cy="530225"/>
          </a:xfrm>
        </p:spPr>
        <p:txBody>
          <a:bodyPr/>
          <a:lstStyle/>
          <a:p>
            <a:pPr eaLnBrk="1" hangingPunct="1"/>
            <a:r>
              <a:rPr lang="en-US" smtClean="0"/>
              <a:t>Objectives</a:t>
            </a:r>
          </a:p>
        </p:txBody>
      </p:sp>
      <p:sp>
        <p:nvSpPr>
          <p:cNvPr id="9219" name="Rectangle 3"/>
          <p:cNvSpPr>
            <a:spLocks noGrp="1" noChangeArrowheads="1"/>
          </p:cNvSpPr>
          <p:nvPr>
            <p:ph type="body" idx="1"/>
          </p:nvPr>
        </p:nvSpPr>
        <p:spPr>
          <a:xfrm>
            <a:off x="914400" y="1066800"/>
            <a:ext cx="7848600" cy="4530725"/>
          </a:xfrm>
        </p:spPr>
        <p:txBody>
          <a:bodyPr/>
          <a:lstStyle/>
          <a:p>
            <a:pPr eaLnBrk="1" hangingPunct="1"/>
            <a:r>
              <a:rPr lang="en-US" smtClean="0"/>
              <a:t>Understanding covariation: </a:t>
            </a:r>
          </a:p>
          <a:p>
            <a:pPr lvl="1"/>
            <a:r>
              <a:rPr lang="en-US" sz="2000" b="1" smtClean="0">
                <a:solidFill>
                  <a:srgbClr val="0000FF"/>
                </a:solidFill>
              </a:rPr>
              <a:t>What is the income elasticity of the demand for health care in an economy?</a:t>
            </a:r>
            <a:endParaRPr lang="en-US" sz="2000" b="1" dirty="0" smtClean="0">
              <a:solidFill>
                <a:srgbClr val="0000FF"/>
              </a:solidFill>
            </a:endParaRPr>
          </a:p>
          <a:p>
            <a:pPr eaLnBrk="1" hangingPunct="1"/>
            <a:r>
              <a:rPr lang="en-US" smtClean="0"/>
              <a:t>Understanding a relationship</a:t>
            </a:r>
            <a:r>
              <a:rPr lang="en-US" dirty="0" smtClean="0"/>
              <a:t>:</a:t>
            </a:r>
          </a:p>
          <a:p>
            <a:pPr lvl="1" eaLnBrk="1" hangingPunct="1"/>
            <a:r>
              <a:rPr lang="en-US" sz="2000" b="1" smtClean="0">
                <a:solidFill>
                  <a:srgbClr val="0000FF"/>
                </a:solidFill>
              </a:rPr>
              <a:t>How will drivers respond to the availability of a new toll road?</a:t>
            </a:r>
            <a:endParaRPr lang="en-US" sz="2000" b="1" dirty="0" smtClean="0">
              <a:solidFill>
                <a:srgbClr val="0000FF"/>
              </a:solidFill>
            </a:endParaRPr>
          </a:p>
          <a:p>
            <a:r>
              <a:rPr lang="en-US" smtClean="0"/>
              <a:t>Causal Inference: The search for “causal” effects</a:t>
            </a:r>
          </a:p>
          <a:p>
            <a:pPr lvl="1"/>
            <a:r>
              <a:rPr lang="en-US" sz="2000" b="1" smtClean="0">
                <a:solidFill>
                  <a:srgbClr val="0000FF"/>
                </a:solidFill>
              </a:rPr>
              <a:t>Did an antitrust intervention that broke up a British boarding schools cartel have an impact on fees charged?</a:t>
            </a:r>
          </a:p>
          <a:p>
            <a:pPr eaLnBrk="1" hangingPunct="1"/>
            <a:r>
              <a:rPr lang="en-US" smtClean="0"/>
              <a:t>Prediction of an outcome of interest</a:t>
            </a:r>
          </a:p>
          <a:p>
            <a:pPr lvl="1"/>
            <a:r>
              <a:rPr lang="en-US" sz="2000" b="1" smtClean="0">
                <a:solidFill>
                  <a:srgbClr val="0000FF"/>
                </a:solidFill>
              </a:rPr>
              <a:t>Does internet “buzz” help to predict movie success?</a:t>
            </a:r>
            <a:endParaRPr lang="en-US" sz="2000" b="1" dirty="0" smtClean="0">
              <a:solidFill>
                <a:srgbClr val="0000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dirty="0" smtClean="0"/>
              <a:t>Trends in Econometrics</a:t>
            </a:r>
          </a:p>
        </p:txBody>
      </p:sp>
      <p:sp>
        <p:nvSpPr>
          <p:cNvPr id="21507" name="Rectangle 3"/>
          <p:cNvSpPr>
            <a:spLocks noGrp="1" noChangeArrowheads="1"/>
          </p:cNvSpPr>
          <p:nvPr>
            <p:ph type="body" idx="1"/>
          </p:nvPr>
        </p:nvSpPr>
        <p:spPr>
          <a:xfrm>
            <a:off x="533400" y="1793875"/>
            <a:ext cx="8229600" cy="3997325"/>
          </a:xfrm>
        </p:spPr>
        <p:txBody>
          <a:bodyPr/>
          <a:lstStyle/>
          <a:p>
            <a:pPr eaLnBrk="1" hangingPunct="1"/>
            <a:r>
              <a:rPr lang="en-US" sz="2400" dirty="0" smtClean="0">
                <a:latin typeface="+mj-lt"/>
              </a:rPr>
              <a:t>Small </a:t>
            </a:r>
            <a:r>
              <a:rPr lang="en-US" sz="2400" smtClean="0">
                <a:latin typeface="+mj-lt"/>
              </a:rPr>
              <a:t>structural models</a:t>
            </a:r>
            <a:endParaRPr lang="en-US" sz="2400" dirty="0" smtClean="0">
              <a:latin typeface="+mj-lt"/>
            </a:endParaRPr>
          </a:p>
          <a:p>
            <a:pPr eaLnBrk="1" hangingPunct="1"/>
            <a:r>
              <a:rPr lang="en-US" sz="2400" smtClean="0">
                <a:latin typeface="+mj-lt"/>
              </a:rPr>
              <a:t>Pervasiveness of an econometrics paradigm</a:t>
            </a:r>
          </a:p>
          <a:p>
            <a:pPr eaLnBrk="1" hangingPunct="1"/>
            <a:r>
              <a:rPr lang="en-US" sz="2400" smtClean="0">
                <a:latin typeface="+mj-lt"/>
              </a:rPr>
              <a:t>Non- </a:t>
            </a:r>
            <a:r>
              <a:rPr lang="en-US" sz="2400" dirty="0" smtClean="0">
                <a:latin typeface="+mj-lt"/>
              </a:rPr>
              <a:t>and </a:t>
            </a:r>
            <a:r>
              <a:rPr lang="en-US" sz="2400" dirty="0" err="1" smtClean="0">
                <a:latin typeface="+mj-lt"/>
              </a:rPr>
              <a:t>semiparametric</a:t>
            </a:r>
            <a:r>
              <a:rPr lang="en-US" sz="2400" dirty="0" smtClean="0">
                <a:latin typeface="+mj-lt"/>
              </a:rPr>
              <a:t> methods vs. parametric </a:t>
            </a:r>
          </a:p>
          <a:p>
            <a:pPr eaLnBrk="1" hangingPunct="1"/>
            <a:r>
              <a:rPr lang="en-US" sz="2400" smtClean="0">
                <a:latin typeface="+mj-lt"/>
              </a:rPr>
              <a:t>Robust methods / Estimation and inference</a:t>
            </a:r>
            <a:endParaRPr lang="en-US" sz="2400" dirty="0" smtClean="0">
              <a:latin typeface="+mj-lt"/>
            </a:endParaRPr>
          </a:p>
          <a:p>
            <a:pPr eaLnBrk="1" hangingPunct="1"/>
            <a:r>
              <a:rPr lang="en-US" sz="2400" smtClean="0">
                <a:latin typeface="+mj-lt"/>
              </a:rPr>
              <a:t>Nonlinear modeling (the </a:t>
            </a:r>
            <a:r>
              <a:rPr lang="en-US" sz="2400" dirty="0" smtClean="0">
                <a:latin typeface="+mj-lt"/>
              </a:rPr>
              <a:t>role </a:t>
            </a:r>
            <a:r>
              <a:rPr lang="en-US" sz="2400" smtClean="0">
                <a:latin typeface="+mj-lt"/>
              </a:rPr>
              <a:t>of software)</a:t>
            </a:r>
            <a:endParaRPr lang="en-US" sz="2400" dirty="0" smtClean="0">
              <a:latin typeface="+mj-lt"/>
            </a:endParaRPr>
          </a:p>
          <a:p>
            <a:pPr eaLnBrk="1" hangingPunct="1"/>
            <a:r>
              <a:rPr lang="en-US" sz="2400" dirty="0" smtClean="0">
                <a:latin typeface="+mj-lt"/>
              </a:rPr>
              <a:t>Behavioral and structural modeling vs. “reduced form,” “covariance analysis</a:t>
            </a:r>
            <a:r>
              <a:rPr lang="en-US" sz="2400" smtClean="0">
                <a:latin typeface="+mj-lt"/>
              </a:rPr>
              <a:t>” </a:t>
            </a:r>
            <a:endParaRPr lang="en-US" sz="2400" dirty="0" smtClean="0">
              <a:latin typeface="+mj-lt"/>
            </a:endParaRPr>
          </a:p>
          <a:p>
            <a:pPr eaLnBrk="1" hangingPunct="1"/>
            <a:r>
              <a:rPr lang="en-US" sz="2400" dirty="0" smtClean="0">
                <a:latin typeface="+mj-lt"/>
              </a:rPr>
              <a:t>Identification </a:t>
            </a:r>
            <a:r>
              <a:rPr lang="en-US" sz="2400" smtClean="0">
                <a:latin typeface="+mj-lt"/>
              </a:rPr>
              <a:t>and “causal</a:t>
            </a:r>
            <a:r>
              <a:rPr lang="en-US" sz="2400" dirty="0" smtClean="0">
                <a:latin typeface="+mj-lt"/>
              </a:rPr>
              <a:t>” effects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533400"/>
            <a:ext cx="8229600" cy="530225"/>
          </a:xfrm>
        </p:spPr>
        <p:txBody>
          <a:bodyPr/>
          <a:lstStyle/>
          <a:p>
            <a:pPr eaLnBrk="1" hangingPunct="1"/>
            <a:r>
              <a:rPr lang="en-US" dirty="0" smtClean="0"/>
              <a:t>Data Structures</a:t>
            </a:r>
          </a:p>
        </p:txBody>
      </p:sp>
      <p:sp>
        <p:nvSpPr>
          <p:cNvPr id="18435" name="Rectangle 3"/>
          <p:cNvSpPr>
            <a:spLocks noGrp="1" noChangeArrowheads="1"/>
          </p:cNvSpPr>
          <p:nvPr>
            <p:ph type="body" idx="1"/>
          </p:nvPr>
        </p:nvSpPr>
        <p:spPr>
          <a:xfrm>
            <a:off x="838200" y="1219200"/>
            <a:ext cx="7391400" cy="4302125"/>
          </a:xfrm>
        </p:spPr>
        <p:txBody>
          <a:bodyPr/>
          <a:lstStyle/>
          <a:p>
            <a:pPr eaLnBrk="1" hangingPunct="1"/>
            <a:r>
              <a:rPr lang="en-US" dirty="0" smtClean="0">
                <a:latin typeface="+mj-lt"/>
              </a:rPr>
              <a:t>Observation mechanisms</a:t>
            </a:r>
          </a:p>
          <a:p>
            <a:pPr lvl="1" eaLnBrk="1" hangingPunct="1"/>
            <a:r>
              <a:rPr lang="en-US" dirty="0" smtClean="0">
                <a:latin typeface="+mj-lt"/>
              </a:rPr>
              <a:t>Passive</a:t>
            </a:r>
            <a:r>
              <a:rPr lang="en-US" smtClean="0">
                <a:latin typeface="+mj-lt"/>
              </a:rPr>
              <a:t>, nonexperimental (the usual)</a:t>
            </a:r>
            <a:endParaRPr lang="en-US" dirty="0" smtClean="0">
              <a:latin typeface="+mj-lt"/>
            </a:endParaRPr>
          </a:p>
          <a:p>
            <a:pPr lvl="1"/>
            <a:r>
              <a:rPr lang="en-US" smtClean="0">
                <a:latin typeface="+mj-lt"/>
              </a:rPr>
              <a:t>Randomly assigned experiment (wishful)</a:t>
            </a:r>
          </a:p>
          <a:p>
            <a:pPr lvl="1" eaLnBrk="1" hangingPunct="1"/>
            <a:r>
              <a:rPr lang="en-US" smtClean="0">
                <a:latin typeface="+mj-lt"/>
              </a:rPr>
              <a:t>Active, experimental (occasional)</a:t>
            </a:r>
          </a:p>
          <a:p>
            <a:pPr lvl="1" eaLnBrk="1" hangingPunct="1"/>
            <a:r>
              <a:rPr lang="en-US" smtClean="0">
                <a:latin typeface="+mj-lt"/>
              </a:rPr>
              <a:t>The </a:t>
            </a:r>
            <a:r>
              <a:rPr lang="en-US" dirty="0" smtClean="0">
                <a:latin typeface="+mj-lt"/>
              </a:rPr>
              <a:t>‘natural </a:t>
            </a:r>
            <a:r>
              <a:rPr lang="en-US" smtClean="0">
                <a:latin typeface="+mj-lt"/>
              </a:rPr>
              <a:t>experiment’ (occasional, limited)</a:t>
            </a:r>
            <a:endParaRPr lang="en-US" dirty="0" smtClean="0">
              <a:latin typeface="+mj-lt"/>
            </a:endParaRPr>
          </a:p>
          <a:p>
            <a:pPr eaLnBrk="1" hangingPunct="1"/>
            <a:r>
              <a:rPr lang="en-US" dirty="0" smtClean="0">
                <a:latin typeface="+mj-lt"/>
              </a:rPr>
              <a:t>Data types</a:t>
            </a:r>
          </a:p>
          <a:p>
            <a:pPr lvl="1" eaLnBrk="1" hangingPunct="1"/>
            <a:r>
              <a:rPr lang="en-US" dirty="0" smtClean="0">
                <a:latin typeface="+mj-lt"/>
              </a:rPr>
              <a:t>Cross section</a:t>
            </a:r>
          </a:p>
          <a:p>
            <a:pPr lvl="1" eaLnBrk="1" hangingPunct="1"/>
            <a:r>
              <a:rPr lang="en-US" dirty="0" smtClean="0">
                <a:latin typeface="+mj-lt"/>
              </a:rPr>
              <a:t>Pure time series</a:t>
            </a:r>
          </a:p>
          <a:p>
            <a:pPr lvl="1" eaLnBrk="1" hangingPunct="1"/>
            <a:r>
              <a:rPr lang="en-US" dirty="0" smtClean="0">
                <a:latin typeface="+mj-lt"/>
              </a:rPr>
              <a:t>Panel – </a:t>
            </a:r>
          </a:p>
          <a:p>
            <a:pPr lvl="2"/>
            <a:r>
              <a:rPr lang="en-US" dirty="0" smtClean="0">
                <a:latin typeface="+mj-lt"/>
              </a:rPr>
              <a:t>Longitudinal data – NLS</a:t>
            </a:r>
          </a:p>
          <a:p>
            <a:pPr lvl="2"/>
            <a:r>
              <a:rPr lang="en-US" dirty="0" smtClean="0">
                <a:latin typeface="+mj-lt"/>
              </a:rPr>
              <a:t>Country macro data – Penn W.T.</a:t>
            </a:r>
          </a:p>
          <a:p>
            <a:pPr lvl="1" eaLnBrk="1" hangingPunct="1"/>
            <a:r>
              <a:rPr lang="en-US" dirty="0" smtClean="0">
                <a:latin typeface="+mj-lt"/>
              </a:rPr>
              <a:t>Financial data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7388" y="850900"/>
            <a:ext cx="7769225" cy="825500"/>
          </a:xfrm>
        </p:spPr>
        <p:txBody>
          <a:bodyPr/>
          <a:lstStyle/>
          <a:p>
            <a:pPr eaLnBrk="1" hangingPunct="1"/>
            <a:r>
              <a:rPr lang="en-US" sz="4000" smtClean="0"/>
              <a:t>Paradigm: Classical Inference</a:t>
            </a:r>
          </a:p>
        </p:txBody>
      </p:sp>
      <p:sp>
        <p:nvSpPr>
          <p:cNvPr id="15363"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15364" name="Oval 4"/>
          <p:cNvSpPr>
            <a:spLocks noChangeArrowheads="1"/>
          </p:cNvSpPr>
          <p:nvPr/>
        </p:nvSpPr>
        <p:spPr bwMode="auto">
          <a:xfrm>
            <a:off x="804863" y="2425700"/>
            <a:ext cx="2895600" cy="1981200"/>
          </a:xfrm>
          <a:prstGeom prst="ellipse">
            <a:avLst/>
          </a:prstGeom>
          <a:solidFill>
            <a:srgbClr val="00B0F0"/>
          </a:solidFill>
          <a:ln w="57150">
            <a:solidFill>
              <a:srgbClr val="FF3300"/>
            </a:solidFill>
            <a:prstDash val="lgDashDot"/>
            <a:round/>
            <a:headEnd/>
            <a:tailEnd/>
          </a:ln>
        </p:spPr>
        <p:txBody>
          <a:bodyPr wrap="none" anchor="ctr"/>
          <a:lstStyle/>
          <a:p>
            <a:endParaRPr lang="en-US"/>
          </a:p>
        </p:txBody>
      </p:sp>
      <p:sp>
        <p:nvSpPr>
          <p:cNvPr id="15365" name="Text Box 5"/>
          <p:cNvSpPr txBox="1">
            <a:spLocks noChangeArrowheads="1"/>
          </p:cNvSpPr>
          <p:nvPr/>
        </p:nvSpPr>
        <p:spPr bwMode="auto">
          <a:xfrm>
            <a:off x="1219200" y="3124200"/>
            <a:ext cx="2209800" cy="519113"/>
          </a:xfrm>
          <a:prstGeom prst="rect">
            <a:avLst/>
          </a:prstGeom>
          <a:noFill/>
          <a:ln w="9525">
            <a:noFill/>
            <a:miter lim="800000"/>
            <a:headEnd/>
            <a:tailEnd/>
          </a:ln>
        </p:spPr>
        <p:txBody>
          <a:bodyPr>
            <a:spAutoFit/>
          </a:bodyPr>
          <a:lstStyle/>
          <a:p>
            <a:pPr eaLnBrk="1" hangingPunct="1">
              <a:spcBef>
                <a:spcPct val="50000"/>
              </a:spcBef>
            </a:pPr>
            <a:r>
              <a:rPr lang="en-US" sz="2800"/>
              <a:t>  </a:t>
            </a:r>
            <a:r>
              <a:rPr lang="en-US" sz="2800">
                <a:latin typeface="Tahoma" pitchFamily="34" charset="0"/>
              </a:rPr>
              <a:t>Population</a:t>
            </a:r>
          </a:p>
        </p:txBody>
      </p:sp>
      <p:sp>
        <p:nvSpPr>
          <p:cNvPr id="15366" name="Rectangle 6"/>
          <p:cNvSpPr>
            <a:spLocks noChangeArrowheads="1"/>
          </p:cNvSpPr>
          <p:nvPr/>
        </p:nvSpPr>
        <p:spPr bwMode="auto">
          <a:xfrm>
            <a:off x="5791200" y="2438400"/>
            <a:ext cx="2590800" cy="1981200"/>
          </a:xfrm>
          <a:prstGeom prst="rect">
            <a:avLst/>
          </a:prstGeom>
          <a:solidFill>
            <a:srgbClr val="00B0F0"/>
          </a:solidFill>
          <a:ln w="9525">
            <a:solidFill>
              <a:schemeClr val="folHlink"/>
            </a:solidFill>
            <a:miter lim="800000"/>
            <a:headEnd/>
            <a:tailEnd/>
          </a:ln>
        </p:spPr>
        <p:txBody>
          <a:bodyPr wrap="none" anchor="ctr"/>
          <a:lstStyle/>
          <a:p>
            <a:endParaRPr lang="en-US"/>
          </a:p>
        </p:txBody>
      </p:sp>
      <p:sp>
        <p:nvSpPr>
          <p:cNvPr id="15367" name="Text Box 7"/>
          <p:cNvSpPr txBox="1">
            <a:spLocks noChangeArrowheads="1"/>
          </p:cNvSpPr>
          <p:nvPr/>
        </p:nvSpPr>
        <p:spPr bwMode="auto">
          <a:xfrm>
            <a:off x="5715000" y="3138488"/>
            <a:ext cx="2514600" cy="519112"/>
          </a:xfrm>
          <a:prstGeom prst="rect">
            <a:avLst/>
          </a:prstGeom>
          <a:noFill/>
          <a:ln w="9525">
            <a:noFill/>
            <a:miter lim="800000"/>
            <a:headEnd/>
            <a:tailEnd/>
          </a:ln>
        </p:spPr>
        <p:txBody>
          <a:bodyPr>
            <a:spAutoFit/>
          </a:bodyPr>
          <a:lstStyle/>
          <a:p>
            <a:pPr eaLnBrk="1" hangingPunct="1">
              <a:spcBef>
                <a:spcPct val="50000"/>
              </a:spcBef>
            </a:pPr>
            <a:r>
              <a:rPr lang="en-US" sz="2800"/>
              <a:t>  </a:t>
            </a:r>
            <a:r>
              <a:rPr lang="en-US" sz="2800">
                <a:latin typeface="Tahoma" pitchFamily="34" charset="0"/>
              </a:rPr>
              <a:t>Measurement</a:t>
            </a:r>
          </a:p>
        </p:txBody>
      </p:sp>
      <p:sp>
        <p:nvSpPr>
          <p:cNvPr id="15368" name="Line 8"/>
          <p:cNvSpPr>
            <a:spLocks noChangeShapeType="1"/>
          </p:cNvSpPr>
          <p:nvPr/>
        </p:nvSpPr>
        <p:spPr bwMode="auto">
          <a:xfrm rot="10800000">
            <a:off x="3886200" y="3429000"/>
            <a:ext cx="1524000" cy="0"/>
          </a:xfrm>
          <a:prstGeom prst="line">
            <a:avLst/>
          </a:prstGeom>
          <a:noFill/>
          <a:ln w="76200">
            <a:solidFill>
              <a:schemeClr val="folHlink"/>
            </a:solidFill>
            <a:round/>
            <a:headEnd/>
            <a:tailEnd type="triangle" w="med" len="med"/>
          </a:ln>
        </p:spPr>
        <p:txBody>
          <a:bodyPr wrap="none"/>
          <a:lstStyle/>
          <a:p>
            <a:endParaRPr lang="en-US"/>
          </a:p>
        </p:txBody>
      </p:sp>
      <p:sp>
        <p:nvSpPr>
          <p:cNvPr id="15369" name="Text Box 9"/>
          <p:cNvSpPr txBox="1">
            <a:spLocks noChangeArrowheads="1"/>
          </p:cNvSpPr>
          <p:nvPr/>
        </p:nvSpPr>
        <p:spPr bwMode="auto">
          <a:xfrm>
            <a:off x="3429000" y="3505200"/>
            <a:ext cx="2286000" cy="946150"/>
          </a:xfrm>
          <a:prstGeom prst="rect">
            <a:avLst/>
          </a:prstGeom>
          <a:noFill/>
          <a:ln w="9525">
            <a:noFill/>
            <a:miter lim="800000"/>
            <a:headEnd/>
            <a:tailEnd/>
          </a:ln>
        </p:spPr>
        <p:txBody>
          <a:bodyPr>
            <a:spAutoFit/>
          </a:bodyPr>
          <a:lstStyle/>
          <a:p>
            <a:pPr eaLnBrk="1" hangingPunct="1">
              <a:spcBef>
                <a:spcPct val="50000"/>
              </a:spcBef>
            </a:pPr>
            <a:r>
              <a:rPr lang="en-US" sz="2800"/>
              <a:t> </a:t>
            </a:r>
            <a:r>
              <a:rPr lang="en-US" sz="2800">
                <a:latin typeface="Tahoma" pitchFamily="34" charset="0"/>
              </a:rPr>
              <a:t>Econometrics</a:t>
            </a:r>
          </a:p>
        </p:txBody>
      </p:sp>
      <p:sp>
        <p:nvSpPr>
          <p:cNvPr id="15370" name="Text Box 10"/>
          <p:cNvSpPr txBox="1">
            <a:spLocks noChangeArrowheads="1"/>
          </p:cNvSpPr>
          <p:nvPr/>
        </p:nvSpPr>
        <p:spPr bwMode="auto">
          <a:xfrm>
            <a:off x="5715000" y="4495800"/>
            <a:ext cx="3124200" cy="1373188"/>
          </a:xfrm>
          <a:prstGeom prst="rect">
            <a:avLst/>
          </a:prstGeom>
          <a:noFill/>
          <a:ln w="9525">
            <a:noFill/>
            <a:miter lim="800000"/>
            <a:headEnd/>
            <a:tailEnd/>
          </a:ln>
        </p:spPr>
        <p:txBody>
          <a:bodyPr>
            <a:spAutoFit/>
          </a:bodyPr>
          <a:lstStyle/>
          <a:p>
            <a:pPr eaLnBrk="1" hangingPunct="1">
              <a:spcBef>
                <a:spcPct val="50000"/>
              </a:spcBef>
            </a:pPr>
            <a:r>
              <a:rPr lang="en-US" sz="2800">
                <a:latin typeface="Tahoma" pitchFamily="34" charset="0"/>
              </a:rPr>
              <a:t>Characteristics</a:t>
            </a:r>
          </a:p>
          <a:p>
            <a:pPr eaLnBrk="1" hangingPunct="1"/>
            <a:r>
              <a:rPr lang="en-US" sz="2800">
                <a:latin typeface="Tahoma" pitchFamily="34" charset="0"/>
              </a:rPr>
              <a:t>Behavior Patterns</a:t>
            </a:r>
          </a:p>
          <a:p>
            <a:pPr eaLnBrk="1" hangingPunct="1"/>
            <a:r>
              <a:rPr lang="en-US" sz="2800">
                <a:latin typeface="Tahoma" pitchFamily="34" charset="0"/>
              </a:rPr>
              <a:t>Choices</a:t>
            </a:r>
          </a:p>
        </p:txBody>
      </p:sp>
      <p:sp>
        <p:nvSpPr>
          <p:cNvPr id="15371" name="Text Box 11"/>
          <p:cNvSpPr txBox="1">
            <a:spLocks noChangeArrowheads="1"/>
          </p:cNvSpPr>
          <p:nvPr/>
        </p:nvSpPr>
        <p:spPr bwMode="auto">
          <a:xfrm>
            <a:off x="1066800" y="5029200"/>
            <a:ext cx="3276600" cy="1190625"/>
          </a:xfrm>
          <a:prstGeom prst="rect">
            <a:avLst/>
          </a:prstGeom>
          <a:noFill/>
          <a:ln w="19050">
            <a:noFill/>
            <a:miter lim="800000"/>
            <a:headEnd/>
            <a:tailEnd/>
          </a:ln>
        </p:spPr>
        <p:txBody>
          <a:bodyPr>
            <a:spAutoFit/>
          </a:bodyPr>
          <a:lstStyle/>
          <a:p>
            <a:pPr>
              <a:spcBef>
                <a:spcPct val="50000"/>
              </a:spcBef>
            </a:pPr>
            <a:r>
              <a:rPr lang="en-US" b="1">
                <a:latin typeface="Tahoma" pitchFamily="34" charset="0"/>
              </a:rPr>
              <a:t>Imprecise inference about the entire population – sampling theory and asymptotics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7388" y="850900"/>
            <a:ext cx="7769225" cy="825500"/>
          </a:xfrm>
        </p:spPr>
        <p:txBody>
          <a:bodyPr/>
          <a:lstStyle/>
          <a:p>
            <a:pPr eaLnBrk="1" hangingPunct="1"/>
            <a:r>
              <a:rPr lang="en-US" sz="4000" smtClean="0"/>
              <a:t>Paradigm: Bayesian Inference</a:t>
            </a:r>
          </a:p>
        </p:txBody>
      </p:sp>
      <p:sp>
        <p:nvSpPr>
          <p:cNvPr id="16387"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16388" name="Oval 4"/>
          <p:cNvSpPr>
            <a:spLocks noChangeArrowheads="1"/>
          </p:cNvSpPr>
          <p:nvPr/>
        </p:nvSpPr>
        <p:spPr bwMode="auto">
          <a:xfrm>
            <a:off x="762000" y="2438400"/>
            <a:ext cx="2895600" cy="1981200"/>
          </a:xfrm>
          <a:prstGeom prst="ellipse">
            <a:avLst/>
          </a:prstGeom>
          <a:solidFill>
            <a:srgbClr val="00B0F0"/>
          </a:solidFill>
          <a:ln w="9525">
            <a:solidFill>
              <a:schemeClr val="folHlink"/>
            </a:solidFill>
            <a:round/>
            <a:headEnd/>
            <a:tailEnd/>
          </a:ln>
        </p:spPr>
        <p:txBody>
          <a:bodyPr wrap="none" anchor="ctr"/>
          <a:lstStyle/>
          <a:p>
            <a:endParaRPr lang="en-US"/>
          </a:p>
        </p:txBody>
      </p:sp>
      <p:sp>
        <p:nvSpPr>
          <p:cNvPr id="16389" name="Text Box 5"/>
          <p:cNvSpPr txBox="1">
            <a:spLocks noChangeArrowheads="1"/>
          </p:cNvSpPr>
          <p:nvPr/>
        </p:nvSpPr>
        <p:spPr bwMode="auto">
          <a:xfrm>
            <a:off x="762000" y="3124200"/>
            <a:ext cx="2209800" cy="519113"/>
          </a:xfrm>
          <a:prstGeom prst="rect">
            <a:avLst/>
          </a:prstGeom>
          <a:noFill/>
          <a:ln w="9525">
            <a:noFill/>
            <a:miter lim="800000"/>
            <a:headEnd/>
            <a:tailEnd/>
          </a:ln>
        </p:spPr>
        <p:txBody>
          <a:bodyPr>
            <a:spAutoFit/>
          </a:bodyPr>
          <a:lstStyle/>
          <a:p>
            <a:pPr eaLnBrk="1" hangingPunct="1">
              <a:spcBef>
                <a:spcPct val="50000"/>
              </a:spcBef>
            </a:pPr>
            <a:r>
              <a:rPr lang="en-US" sz="2800"/>
              <a:t>  </a:t>
            </a:r>
            <a:r>
              <a:rPr lang="en-US" sz="2800">
                <a:latin typeface="Tahoma" pitchFamily="34" charset="0"/>
              </a:rPr>
              <a:t>Population</a:t>
            </a:r>
          </a:p>
        </p:txBody>
      </p:sp>
      <p:sp>
        <p:nvSpPr>
          <p:cNvPr id="16390" name="Rectangle 6"/>
          <p:cNvSpPr>
            <a:spLocks noChangeArrowheads="1"/>
          </p:cNvSpPr>
          <p:nvPr/>
        </p:nvSpPr>
        <p:spPr bwMode="auto">
          <a:xfrm>
            <a:off x="5791200" y="2438400"/>
            <a:ext cx="2590800" cy="1981200"/>
          </a:xfrm>
          <a:prstGeom prst="rect">
            <a:avLst/>
          </a:prstGeom>
          <a:solidFill>
            <a:srgbClr val="00B0F0"/>
          </a:solidFill>
          <a:ln w="9525">
            <a:solidFill>
              <a:schemeClr val="folHlink"/>
            </a:solidFill>
            <a:miter lim="800000"/>
            <a:headEnd/>
            <a:tailEnd/>
          </a:ln>
        </p:spPr>
        <p:txBody>
          <a:bodyPr wrap="none" anchor="ctr"/>
          <a:lstStyle/>
          <a:p>
            <a:endParaRPr lang="en-US"/>
          </a:p>
        </p:txBody>
      </p:sp>
      <p:sp>
        <p:nvSpPr>
          <p:cNvPr id="16391" name="Text Box 7"/>
          <p:cNvSpPr txBox="1">
            <a:spLocks noChangeArrowheads="1"/>
          </p:cNvSpPr>
          <p:nvPr/>
        </p:nvSpPr>
        <p:spPr bwMode="auto">
          <a:xfrm>
            <a:off x="5715000" y="3138488"/>
            <a:ext cx="2514600" cy="519112"/>
          </a:xfrm>
          <a:prstGeom prst="rect">
            <a:avLst/>
          </a:prstGeom>
          <a:noFill/>
          <a:ln w="9525">
            <a:noFill/>
            <a:miter lim="800000"/>
            <a:headEnd/>
            <a:tailEnd/>
          </a:ln>
        </p:spPr>
        <p:txBody>
          <a:bodyPr>
            <a:spAutoFit/>
          </a:bodyPr>
          <a:lstStyle/>
          <a:p>
            <a:pPr eaLnBrk="1" hangingPunct="1">
              <a:spcBef>
                <a:spcPct val="50000"/>
              </a:spcBef>
            </a:pPr>
            <a:r>
              <a:rPr lang="en-US" sz="2800"/>
              <a:t>  </a:t>
            </a:r>
            <a:r>
              <a:rPr lang="en-US" sz="2800">
                <a:latin typeface="Tahoma" pitchFamily="34" charset="0"/>
              </a:rPr>
              <a:t>Measurement</a:t>
            </a:r>
          </a:p>
        </p:txBody>
      </p:sp>
      <p:sp>
        <p:nvSpPr>
          <p:cNvPr id="16392" name="Line 8"/>
          <p:cNvSpPr>
            <a:spLocks noChangeShapeType="1"/>
          </p:cNvSpPr>
          <p:nvPr/>
        </p:nvSpPr>
        <p:spPr bwMode="auto">
          <a:xfrm rot="10800000">
            <a:off x="3886200" y="3429000"/>
            <a:ext cx="1524000" cy="0"/>
          </a:xfrm>
          <a:prstGeom prst="line">
            <a:avLst/>
          </a:prstGeom>
          <a:noFill/>
          <a:ln w="76200">
            <a:solidFill>
              <a:schemeClr val="folHlink"/>
            </a:solidFill>
            <a:round/>
            <a:headEnd/>
            <a:tailEnd type="triangle" w="med" len="med"/>
          </a:ln>
        </p:spPr>
        <p:txBody>
          <a:bodyPr wrap="none"/>
          <a:lstStyle/>
          <a:p>
            <a:endParaRPr lang="en-US"/>
          </a:p>
        </p:txBody>
      </p:sp>
      <p:sp>
        <p:nvSpPr>
          <p:cNvPr id="16393" name="Text Box 9"/>
          <p:cNvSpPr txBox="1">
            <a:spLocks noChangeArrowheads="1"/>
          </p:cNvSpPr>
          <p:nvPr/>
        </p:nvSpPr>
        <p:spPr bwMode="auto">
          <a:xfrm>
            <a:off x="3429000" y="3505200"/>
            <a:ext cx="2286000" cy="946150"/>
          </a:xfrm>
          <a:prstGeom prst="rect">
            <a:avLst/>
          </a:prstGeom>
          <a:noFill/>
          <a:ln w="9525">
            <a:noFill/>
            <a:miter lim="800000"/>
            <a:headEnd/>
            <a:tailEnd/>
          </a:ln>
        </p:spPr>
        <p:txBody>
          <a:bodyPr>
            <a:spAutoFit/>
          </a:bodyPr>
          <a:lstStyle/>
          <a:p>
            <a:pPr eaLnBrk="1" hangingPunct="1">
              <a:spcBef>
                <a:spcPct val="50000"/>
              </a:spcBef>
            </a:pPr>
            <a:r>
              <a:rPr lang="en-US" sz="2800"/>
              <a:t> </a:t>
            </a:r>
            <a:r>
              <a:rPr lang="en-US" sz="2800">
                <a:latin typeface="Tahoma" pitchFamily="34" charset="0"/>
              </a:rPr>
              <a:t>Econometrics</a:t>
            </a:r>
          </a:p>
        </p:txBody>
      </p:sp>
      <p:sp>
        <p:nvSpPr>
          <p:cNvPr id="16394" name="Text Box 10"/>
          <p:cNvSpPr txBox="1">
            <a:spLocks noChangeArrowheads="1"/>
          </p:cNvSpPr>
          <p:nvPr/>
        </p:nvSpPr>
        <p:spPr bwMode="auto">
          <a:xfrm>
            <a:off x="5715000" y="4495800"/>
            <a:ext cx="3124200" cy="1373188"/>
          </a:xfrm>
          <a:prstGeom prst="rect">
            <a:avLst/>
          </a:prstGeom>
          <a:noFill/>
          <a:ln w="9525">
            <a:noFill/>
            <a:miter lim="800000"/>
            <a:headEnd/>
            <a:tailEnd/>
          </a:ln>
        </p:spPr>
        <p:txBody>
          <a:bodyPr>
            <a:spAutoFit/>
          </a:bodyPr>
          <a:lstStyle/>
          <a:p>
            <a:pPr eaLnBrk="1" hangingPunct="1">
              <a:spcBef>
                <a:spcPct val="50000"/>
              </a:spcBef>
            </a:pPr>
            <a:r>
              <a:rPr lang="en-US" sz="2800">
                <a:latin typeface="Tahoma" pitchFamily="34" charset="0"/>
              </a:rPr>
              <a:t>Characteristics</a:t>
            </a:r>
          </a:p>
          <a:p>
            <a:pPr eaLnBrk="1" hangingPunct="1"/>
            <a:r>
              <a:rPr lang="en-US" sz="2800">
                <a:latin typeface="Tahoma" pitchFamily="34" charset="0"/>
              </a:rPr>
              <a:t>Behavior Patterns</a:t>
            </a:r>
          </a:p>
          <a:p>
            <a:pPr eaLnBrk="1" hangingPunct="1"/>
            <a:r>
              <a:rPr lang="en-US" sz="2800">
                <a:latin typeface="Tahoma" pitchFamily="34" charset="0"/>
              </a:rPr>
              <a:t>Choices</a:t>
            </a:r>
          </a:p>
        </p:txBody>
      </p:sp>
      <p:sp>
        <p:nvSpPr>
          <p:cNvPr id="16395" name="Oval 11"/>
          <p:cNvSpPr>
            <a:spLocks noChangeArrowheads="1"/>
          </p:cNvSpPr>
          <p:nvPr/>
        </p:nvSpPr>
        <p:spPr bwMode="auto">
          <a:xfrm>
            <a:off x="2895600" y="3048000"/>
            <a:ext cx="762000" cy="685800"/>
          </a:xfrm>
          <a:prstGeom prst="ellipse">
            <a:avLst/>
          </a:prstGeom>
          <a:solidFill>
            <a:schemeClr val="accent1"/>
          </a:solidFill>
          <a:ln w="19050">
            <a:solidFill>
              <a:schemeClr val="tx1"/>
            </a:solidFill>
            <a:round/>
            <a:headEnd/>
            <a:tailEnd/>
          </a:ln>
        </p:spPr>
        <p:txBody>
          <a:bodyPr wrap="none" anchor="ctr"/>
          <a:lstStyle/>
          <a:p>
            <a:endParaRPr lang="en-US"/>
          </a:p>
        </p:txBody>
      </p:sp>
      <p:sp>
        <p:nvSpPr>
          <p:cNvPr id="16396" name="Text Box 12"/>
          <p:cNvSpPr txBox="1">
            <a:spLocks noChangeArrowheads="1"/>
          </p:cNvSpPr>
          <p:nvPr/>
        </p:nvSpPr>
        <p:spPr bwMode="auto">
          <a:xfrm>
            <a:off x="914400" y="4953000"/>
            <a:ext cx="3962400" cy="915988"/>
          </a:xfrm>
          <a:prstGeom prst="rect">
            <a:avLst/>
          </a:prstGeom>
          <a:noFill/>
          <a:ln w="19050">
            <a:noFill/>
            <a:miter lim="800000"/>
            <a:headEnd/>
            <a:tailEnd/>
          </a:ln>
        </p:spPr>
        <p:txBody>
          <a:bodyPr>
            <a:spAutoFit/>
          </a:bodyPr>
          <a:lstStyle/>
          <a:p>
            <a:pPr>
              <a:spcBef>
                <a:spcPct val="50000"/>
              </a:spcBef>
            </a:pPr>
            <a:r>
              <a:rPr lang="en-US" b="1">
                <a:latin typeface="Tahoma" pitchFamily="34" charset="0"/>
              </a:rPr>
              <a:t>Sharp, ‘exact’ inference about only the sample – the ‘posterior’ density.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idx="4294967295"/>
          </p:nvPr>
        </p:nvSpPr>
        <p:spPr>
          <a:xfrm>
            <a:off x="381000" y="1143000"/>
            <a:ext cx="8229600" cy="762000"/>
          </a:xfrm>
        </p:spPr>
        <p:txBody>
          <a:bodyPr/>
          <a:lstStyle/>
          <a:p>
            <a:pPr eaLnBrk="1" hangingPunct="1"/>
            <a:r>
              <a:rPr lang="en-US" b="1" smtClean="0"/>
              <a:t>An Application:</a:t>
            </a:r>
            <a:br>
              <a:rPr lang="en-US" b="1" smtClean="0"/>
            </a:br>
            <a:r>
              <a:rPr lang="en-US" b="1" smtClean="0"/>
              <a:t>Cornwell </a:t>
            </a:r>
            <a:r>
              <a:rPr lang="en-US" b="1" dirty="0" smtClean="0"/>
              <a:t>and </a:t>
            </a:r>
            <a:r>
              <a:rPr lang="en-US" b="1" smtClean="0"/>
              <a:t>Rupert Labor Market Data</a:t>
            </a:r>
            <a:br>
              <a:rPr lang="en-US" b="1" smtClean="0"/>
            </a:br>
            <a:r>
              <a:rPr lang="en-US" b="1" smtClean="0"/>
              <a:t>Is Wage Related to Education?</a:t>
            </a:r>
            <a:endParaRPr lang="en-US" b="1" dirty="0" smtClean="0"/>
          </a:p>
        </p:txBody>
      </p:sp>
      <p:sp>
        <p:nvSpPr>
          <p:cNvPr id="9219" name="Text Box 5"/>
          <p:cNvSpPr txBox="1">
            <a:spLocks noChangeArrowheads="1"/>
          </p:cNvSpPr>
          <p:nvPr/>
        </p:nvSpPr>
        <p:spPr bwMode="auto">
          <a:xfrm>
            <a:off x="457200" y="2122706"/>
            <a:ext cx="8229600" cy="4278094"/>
          </a:xfrm>
          <a:prstGeom prst="rect">
            <a:avLst/>
          </a:prstGeom>
          <a:noFill/>
          <a:ln w="19050">
            <a:noFill/>
            <a:miter lim="800000"/>
            <a:headEnd/>
            <a:tailEnd/>
          </a:ln>
        </p:spPr>
        <p:txBody>
          <a:bodyPr>
            <a:spAutoFit/>
          </a:bodyPr>
          <a:lstStyle/>
          <a:p>
            <a:pPr>
              <a:spcBef>
                <a:spcPct val="50000"/>
              </a:spcBef>
            </a:pPr>
            <a:r>
              <a:rPr lang="en-US" sz="1600" b="1" dirty="0">
                <a:latin typeface="Tahoma" pitchFamily="34" charset="0"/>
              </a:rPr>
              <a:t>Cornwell and Rupert Returns to Schooling Data, 595 Individuals, 7 Years</a:t>
            </a:r>
            <a:r>
              <a:rPr lang="en-US" sz="1600" dirty="0">
                <a:latin typeface="Tahoma" pitchFamily="34" charset="0"/>
              </a:rPr>
              <a:t/>
            </a:r>
            <a:br>
              <a:rPr lang="en-US" sz="1600" dirty="0">
                <a:latin typeface="Tahoma" pitchFamily="34" charset="0"/>
              </a:rPr>
            </a:br>
            <a:r>
              <a:rPr lang="en-US" sz="1600" b="1" dirty="0">
                <a:latin typeface="Tahoma" pitchFamily="34" charset="0"/>
              </a:rPr>
              <a:t>Variables in the file are</a:t>
            </a:r>
            <a:endParaRPr lang="en-US" sz="1600" dirty="0">
              <a:latin typeface="Tahoma" pitchFamily="34" charset="0"/>
            </a:endParaRPr>
          </a:p>
          <a:p>
            <a:pPr>
              <a:spcBef>
                <a:spcPct val="50000"/>
              </a:spcBef>
            </a:pPr>
            <a:r>
              <a:rPr lang="en-US" sz="1600" dirty="0">
                <a:latin typeface="Tahoma" pitchFamily="34" charset="0"/>
              </a:rPr>
              <a:t>EXP 	= work experience</a:t>
            </a:r>
            <a:br>
              <a:rPr lang="en-US" sz="1600" dirty="0">
                <a:latin typeface="Tahoma" pitchFamily="34" charset="0"/>
              </a:rPr>
            </a:br>
            <a:r>
              <a:rPr lang="en-US" sz="1600" dirty="0">
                <a:latin typeface="Tahoma" pitchFamily="34" charset="0"/>
              </a:rPr>
              <a:t>WKS 	= weeks worked</a:t>
            </a:r>
            <a:br>
              <a:rPr lang="en-US" sz="1600" dirty="0">
                <a:latin typeface="Tahoma" pitchFamily="34" charset="0"/>
              </a:rPr>
            </a:br>
            <a:r>
              <a:rPr lang="en-US" sz="1600" dirty="0">
                <a:latin typeface="Tahoma" pitchFamily="34" charset="0"/>
              </a:rPr>
              <a:t>OCC 	= occupation, 1 if blue collar, </a:t>
            </a:r>
            <a:br>
              <a:rPr lang="en-US" sz="1600" dirty="0">
                <a:latin typeface="Tahoma" pitchFamily="34" charset="0"/>
              </a:rPr>
            </a:br>
            <a:r>
              <a:rPr lang="en-US" sz="1600" dirty="0">
                <a:latin typeface="Tahoma" pitchFamily="34" charset="0"/>
              </a:rPr>
              <a:t>IND 	= 1 if manufacturing industry</a:t>
            </a:r>
            <a:br>
              <a:rPr lang="en-US" sz="1600" dirty="0">
                <a:latin typeface="Tahoma" pitchFamily="34" charset="0"/>
              </a:rPr>
            </a:br>
            <a:r>
              <a:rPr lang="en-US" sz="1600" dirty="0">
                <a:latin typeface="Tahoma" pitchFamily="34" charset="0"/>
              </a:rPr>
              <a:t>SOUTH 	= 1 if resides in south</a:t>
            </a:r>
            <a:br>
              <a:rPr lang="en-US" sz="1600" dirty="0">
                <a:latin typeface="Tahoma" pitchFamily="34" charset="0"/>
              </a:rPr>
            </a:br>
            <a:r>
              <a:rPr lang="en-US" sz="1600" dirty="0">
                <a:latin typeface="Tahoma" pitchFamily="34" charset="0"/>
              </a:rPr>
              <a:t>SMSA	= 1 if resides in a city (SMSA)</a:t>
            </a:r>
            <a:br>
              <a:rPr lang="en-US" sz="1600" dirty="0">
                <a:latin typeface="Tahoma" pitchFamily="34" charset="0"/>
              </a:rPr>
            </a:br>
            <a:r>
              <a:rPr lang="en-US" sz="1600" dirty="0">
                <a:latin typeface="Tahoma" pitchFamily="34" charset="0"/>
              </a:rPr>
              <a:t>MS 	= 1 if married</a:t>
            </a:r>
            <a:br>
              <a:rPr lang="en-US" sz="1600" dirty="0">
                <a:latin typeface="Tahoma" pitchFamily="34" charset="0"/>
              </a:rPr>
            </a:br>
            <a:r>
              <a:rPr lang="en-US" sz="1600" dirty="0">
                <a:latin typeface="Tahoma" pitchFamily="34" charset="0"/>
              </a:rPr>
              <a:t>FEM 	= 1 if female</a:t>
            </a:r>
            <a:br>
              <a:rPr lang="en-US" sz="1600" dirty="0">
                <a:latin typeface="Tahoma" pitchFamily="34" charset="0"/>
              </a:rPr>
            </a:br>
            <a:r>
              <a:rPr lang="en-US" sz="1600" dirty="0">
                <a:latin typeface="Tahoma" pitchFamily="34" charset="0"/>
              </a:rPr>
              <a:t>UNION 	= 1 if wage set by union contract</a:t>
            </a:r>
            <a:br>
              <a:rPr lang="en-US" sz="1600" dirty="0">
                <a:latin typeface="Tahoma" pitchFamily="34" charset="0"/>
              </a:rPr>
            </a:br>
            <a:r>
              <a:rPr lang="en-US" sz="1600" dirty="0">
                <a:latin typeface="Tahoma" pitchFamily="34" charset="0"/>
              </a:rPr>
              <a:t>ED 	= years of education</a:t>
            </a:r>
            <a:br>
              <a:rPr lang="en-US" sz="1600" dirty="0">
                <a:latin typeface="Tahoma" pitchFamily="34" charset="0"/>
              </a:rPr>
            </a:br>
            <a:r>
              <a:rPr lang="en-US" sz="1600" dirty="0" smtClean="0">
                <a:latin typeface="Tahoma" pitchFamily="34" charset="0"/>
              </a:rPr>
              <a:t>LWAGE </a:t>
            </a:r>
            <a:r>
              <a:rPr lang="en-US" sz="1600" dirty="0">
                <a:latin typeface="Tahoma" pitchFamily="34" charset="0"/>
              </a:rPr>
              <a:t>	= log of wage = dependent variable in regressions</a:t>
            </a:r>
          </a:p>
          <a:p>
            <a:pPr>
              <a:spcBef>
                <a:spcPct val="50000"/>
              </a:spcBef>
            </a:pPr>
            <a:r>
              <a:rPr lang="en-US" sz="1600" dirty="0">
                <a:latin typeface="Tahoma" pitchFamily="34" charset="0"/>
              </a:rPr>
              <a:t>These data were analyzed in Cornwell, C. and Rupert, P., "Efficient Estimation with Panel Data: An Empirical Comparison of Instrumental Variable Estimators," </a:t>
            </a:r>
            <a:r>
              <a:rPr lang="en-US" sz="1600" i="1" dirty="0">
                <a:latin typeface="Tahoma" pitchFamily="34" charset="0"/>
              </a:rPr>
              <a:t>Journal of Applied Econometrics</a:t>
            </a:r>
            <a:r>
              <a:rPr lang="en-US" sz="1600" dirty="0">
                <a:latin typeface="Tahoma" pitchFamily="34" charset="0"/>
              </a:rPr>
              <a:t>, 3, 1988, pp. 149-155. </a:t>
            </a:r>
          </a:p>
        </p:txBody>
      </p:sp>
      <p:sp>
        <p:nvSpPr>
          <p:cNvPr id="9220" name="Rectangle 4"/>
          <p:cNvSpPr>
            <a:spLocks noChangeArrowheads="1"/>
          </p:cNvSpPr>
          <p:nvPr/>
        </p:nvSpPr>
        <p:spPr bwMode="auto">
          <a:xfrm>
            <a:off x="442913" y="4924425"/>
            <a:ext cx="5719762" cy="304800"/>
          </a:xfrm>
          <a:prstGeom prst="rect">
            <a:avLst/>
          </a:prstGeom>
          <a:solidFill>
            <a:srgbClr val="CC99FF">
              <a:alpha val="25882"/>
            </a:srgbClr>
          </a:solidFill>
          <a:ln w="19050">
            <a:noFill/>
            <a:miter lim="800000"/>
            <a:headEnd/>
            <a:tailEnd/>
          </a:ln>
        </p:spPr>
        <p:txBody>
          <a:bodyPr wrap="none" anchor="ctr"/>
          <a:lstStyle/>
          <a:p>
            <a:endParaRPr lang="en-US"/>
          </a:p>
        </p:txBody>
      </p:sp>
      <p:sp>
        <p:nvSpPr>
          <p:cNvPr id="9221" name="Rectangle 5"/>
          <p:cNvSpPr>
            <a:spLocks noChangeArrowheads="1"/>
          </p:cNvSpPr>
          <p:nvPr/>
        </p:nvSpPr>
        <p:spPr bwMode="auto">
          <a:xfrm>
            <a:off x="457200" y="5219700"/>
            <a:ext cx="5715000" cy="304800"/>
          </a:xfrm>
          <a:prstGeom prst="rect">
            <a:avLst/>
          </a:prstGeom>
          <a:solidFill>
            <a:srgbClr val="99CC00">
              <a:alpha val="34117"/>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2869962" y="685800"/>
            <a:ext cx="3581400" cy="5578475"/>
          </a:xfrm>
          <a:prstGeom prst="rect">
            <a:avLst/>
          </a:prstGeom>
          <a:noFill/>
          <a:ln w="19050">
            <a:noFill/>
            <a:miter lim="800000"/>
            <a:headEnd/>
            <a:tailEnd/>
          </a:ln>
        </p:spPr>
      </p:pic>
      <p:sp>
        <p:nvSpPr>
          <p:cNvPr id="39940" name="Rectangle 3"/>
          <p:cNvSpPr>
            <a:spLocks noChangeArrowheads="1"/>
          </p:cNvSpPr>
          <p:nvPr/>
        </p:nvSpPr>
        <p:spPr bwMode="auto">
          <a:xfrm>
            <a:off x="2895600" y="3048000"/>
            <a:ext cx="2895600" cy="1447800"/>
          </a:xfrm>
          <a:prstGeom prst="rect">
            <a:avLst/>
          </a:prstGeom>
          <a:solidFill>
            <a:srgbClr val="CCECFF">
              <a:alpha val="31764"/>
            </a:srgbClr>
          </a:solidFill>
          <a:ln w="19050" algn="ctr">
            <a:noFill/>
            <a:round/>
            <a:headEnd/>
            <a:tailEnd/>
          </a:ln>
        </p:spPr>
        <p:txBody>
          <a:bodyPr wrap="none"/>
          <a:lstStyle/>
          <a:p>
            <a:endParaRPr lang="en-US"/>
          </a:p>
        </p:txBody>
      </p:sp>
      <p:sp>
        <p:nvSpPr>
          <p:cNvPr id="39941" name="Rectangle 4"/>
          <p:cNvSpPr>
            <a:spLocks noChangeArrowheads="1"/>
          </p:cNvSpPr>
          <p:nvPr/>
        </p:nvSpPr>
        <p:spPr bwMode="auto">
          <a:xfrm>
            <a:off x="2895600" y="4495800"/>
            <a:ext cx="2895600" cy="1447800"/>
          </a:xfrm>
          <a:prstGeom prst="rect">
            <a:avLst/>
          </a:prstGeom>
          <a:solidFill>
            <a:srgbClr val="6B00B4">
              <a:alpha val="32156"/>
            </a:srgbClr>
          </a:solidFill>
          <a:ln w="19050" algn="ctr">
            <a:noFill/>
            <a:round/>
            <a:headEnd/>
            <a:tailEnd/>
          </a:ln>
        </p:spPr>
        <p:txBody>
          <a:bodyPr wrap="none"/>
          <a:lstStyle/>
          <a:p>
            <a:endParaRPr lang="en-US"/>
          </a:p>
        </p:txBody>
      </p:sp>
      <p:sp>
        <p:nvSpPr>
          <p:cNvPr id="6" name="Rectangle 4"/>
          <p:cNvSpPr>
            <a:spLocks noChangeArrowheads="1"/>
          </p:cNvSpPr>
          <p:nvPr/>
        </p:nvSpPr>
        <p:spPr bwMode="auto">
          <a:xfrm>
            <a:off x="2918460" y="1600200"/>
            <a:ext cx="2895600" cy="1447800"/>
          </a:xfrm>
          <a:prstGeom prst="rect">
            <a:avLst/>
          </a:prstGeom>
          <a:solidFill>
            <a:srgbClr val="6B00B4">
              <a:alpha val="32156"/>
            </a:srgbClr>
          </a:solidFill>
          <a:ln w="19050" algn="ctr">
            <a:no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Model Building in Econometrics</a:t>
            </a:r>
          </a:p>
        </p:txBody>
      </p:sp>
      <p:sp>
        <p:nvSpPr>
          <p:cNvPr id="12291" name="Rectangle 3"/>
          <p:cNvSpPr>
            <a:spLocks noGrp="1" noChangeArrowheads="1"/>
          </p:cNvSpPr>
          <p:nvPr>
            <p:ph type="body" idx="1"/>
          </p:nvPr>
        </p:nvSpPr>
        <p:spPr>
          <a:xfrm>
            <a:off x="2133600" y="2209800"/>
            <a:ext cx="6019800" cy="2971800"/>
          </a:xfrm>
        </p:spPr>
        <p:txBody>
          <a:bodyPr/>
          <a:lstStyle/>
          <a:p>
            <a:pPr eaLnBrk="1" hangingPunct="1"/>
            <a:r>
              <a:rPr lang="en-US" smtClean="0">
                <a:latin typeface="+mj-lt"/>
              </a:rPr>
              <a:t>Role of the assumptions</a:t>
            </a:r>
          </a:p>
          <a:p>
            <a:pPr eaLnBrk="1" hangingPunct="1"/>
            <a:r>
              <a:rPr lang="en-US" smtClean="0">
                <a:latin typeface="+mj-lt"/>
              </a:rPr>
              <a:t>Parameterizing the model</a:t>
            </a:r>
          </a:p>
          <a:p>
            <a:pPr lvl="1" eaLnBrk="1" hangingPunct="1"/>
            <a:r>
              <a:rPr lang="en-US" smtClean="0">
                <a:latin typeface="+mj-lt"/>
              </a:rPr>
              <a:t>Nonparametric analysis</a:t>
            </a:r>
          </a:p>
          <a:p>
            <a:pPr lvl="1" eaLnBrk="1" hangingPunct="1"/>
            <a:r>
              <a:rPr lang="en-US" smtClean="0">
                <a:latin typeface="+mj-lt"/>
              </a:rPr>
              <a:t>Semiparametric analysis</a:t>
            </a:r>
          </a:p>
          <a:p>
            <a:pPr lvl="1" eaLnBrk="1" hangingPunct="1"/>
            <a:r>
              <a:rPr lang="en-US" smtClean="0">
                <a:latin typeface="+mj-lt"/>
              </a:rPr>
              <a:t>Parametric analysis</a:t>
            </a:r>
          </a:p>
          <a:p>
            <a:pPr eaLnBrk="1" hangingPunct="1"/>
            <a:r>
              <a:rPr lang="en-US" smtClean="0">
                <a:latin typeface="+mj-lt"/>
              </a:rPr>
              <a:t>Sharpness of inferences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TextBox 8"/>
          <p:cNvSpPr txBox="1">
            <a:spLocks noChangeArrowheads="1"/>
          </p:cNvSpPr>
          <p:nvPr/>
        </p:nvSpPr>
        <p:spPr bwMode="auto">
          <a:xfrm>
            <a:off x="4667097" y="619780"/>
            <a:ext cx="3791103" cy="523220"/>
          </a:xfrm>
          <a:prstGeom prst="rect">
            <a:avLst/>
          </a:prstGeom>
          <a:noFill/>
          <a:ln w="9525">
            <a:noFill/>
            <a:miter lim="800000"/>
            <a:headEnd/>
            <a:tailEnd/>
          </a:ln>
        </p:spPr>
        <p:txBody>
          <a:bodyPr wrap="square">
            <a:spAutoFit/>
          </a:bodyPr>
          <a:lstStyle/>
          <a:p>
            <a:r>
              <a:rPr lang="en-US" sz="1400" b="1">
                <a:latin typeface="Arial" pitchFamily="34" charset="0"/>
                <a:cs typeface="Arial" pitchFamily="34" charset="0"/>
              </a:rPr>
              <a:t>Nonparametric Regression</a:t>
            </a:r>
          </a:p>
          <a:p>
            <a:r>
              <a:rPr lang="en-US" sz="1400">
                <a:solidFill>
                  <a:srgbClr val="0066FF"/>
                </a:solidFill>
                <a:latin typeface="Arial" pitchFamily="34" charset="0"/>
                <a:cs typeface="Arial" pitchFamily="34" charset="0"/>
              </a:rPr>
              <a:t>Kernel regression </a:t>
            </a:r>
            <a:r>
              <a:rPr lang="en-US" sz="1400">
                <a:latin typeface="Arial" pitchFamily="34" charset="0"/>
                <a:cs typeface="Arial" pitchFamily="34" charset="0"/>
              </a:rPr>
              <a:t>of </a:t>
            </a:r>
            <a:r>
              <a:rPr lang="en-US" sz="1400" smtClean="0">
                <a:latin typeface="Arial" pitchFamily="34" charset="0"/>
                <a:cs typeface="Arial" pitchFamily="34" charset="0"/>
              </a:rPr>
              <a:t>log wage </a:t>
            </a:r>
            <a:r>
              <a:rPr lang="en-US" sz="1400">
                <a:latin typeface="Arial" pitchFamily="34" charset="0"/>
                <a:cs typeface="Arial" pitchFamily="34" charset="0"/>
              </a:rPr>
              <a:t>on </a:t>
            </a:r>
            <a:r>
              <a:rPr lang="en-US" sz="1400" smtClean="0">
                <a:latin typeface="Arial" pitchFamily="34" charset="0"/>
                <a:cs typeface="Arial" pitchFamily="34" charset="0"/>
              </a:rPr>
              <a:t>education</a:t>
            </a:r>
            <a:endParaRPr lang="en-US" sz="1400">
              <a:latin typeface="Arial" pitchFamily="34" charset="0"/>
              <a:cs typeface="Arial" pitchFamily="34" charset="0"/>
            </a:endParaRPr>
          </a:p>
        </p:txBody>
      </p:sp>
      <p:sp>
        <p:nvSpPr>
          <p:cNvPr id="8198" name="TextBox 9"/>
          <p:cNvSpPr txBox="1">
            <a:spLocks noChangeArrowheads="1"/>
          </p:cNvSpPr>
          <p:nvPr/>
        </p:nvSpPr>
        <p:spPr bwMode="auto">
          <a:xfrm>
            <a:off x="1066559" y="3505200"/>
            <a:ext cx="3429000" cy="523220"/>
          </a:xfrm>
          <a:prstGeom prst="rect">
            <a:avLst/>
          </a:prstGeom>
          <a:noFill/>
          <a:ln w="9525">
            <a:noFill/>
            <a:miter lim="800000"/>
            <a:headEnd/>
            <a:tailEnd/>
          </a:ln>
        </p:spPr>
        <p:txBody>
          <a:bodyPr>
            <a:spAutoFit/>
          </a:bodyPr>
          <a:lstStyle/>
          <a:p>
            <a:r>
              <a:rPr lang="en-US" sz="1400" b="1">
                <a:latin typeface="Arial" pitchFamily="34" charset="0"/>
                <a:cs typeface="Arial" pitchFamily="34" charset="0"/>
              </a:rPr>
              <a:t>Semiparametric Regression</a:t>
            </a:r>
            <a:r>
              <a:rPr lang="en-US" sz="1400">
                <a:latin typeface="Arial" pitchFamily="34" charset="0"/>
                <a:cs typeface="Arial" pitchFamily="34" charset="0"/>
              </a:rPr>
              <a:t>:  </a:t>
            </a:r>
            <a:r>
              <a:rPr lang="en-US" sz="1400" smtClean="0">
                <a:latin typeface="Arial" pitchFamily="34" charset="0"/>
                <a:cs typeface="Arial" pitchFamily="34" charset="0"/>
              </a:rPr>
              <a:t/>
            </a:r>
            <a:br>
              <a:rPr lang="en-US" sz="1400" smtClean="0">
                <a:latin typeface="Arial" pitchFamily="34" charset="0"/>
                <a:cs typeface="Arial" pitchFamily="34" charset="0"/>
              </a:rPr>
            </a:br>
            <a:r>
              <a:rPr lang="en-US" sz="1400" smtClean="0">
                <a:solidFill>
                  <a:srgbClr val="FF0000"/>
                </a:solidFill>
                <a:latin typeface="Arial" pitchFamily="34" charset="0"/>
                <a:cs typeface="Arial" pitchFamily="34" charset="0"/>
              </a:rPr>
              <a:t>Least </a:t>
            </a:r>
            <a:r>
              <a:rPr lang="en-US" sz="1400">
                <a:solidFill>
                  <a:srgbClr val="FF0000"/>
                </a:solidFill>
                <a:latin typeface="Arial" pitchFamily="34" charset="0"/>
                <a:cs typeface="Arial" pitchFamily="34" charset="0"/>
              </a:rPr>
              <a:t>absolute deviations regression </a:t>
            </a:r>
            <a:endParaRPr lang="en-US" sz="1400">
              <a:latin typeface="Arial" pitchFamily="34" charset="0"/>
              <a:cs typeface="Arial" pitchFamily="34" charset="0"/>
            </a:endParaRPr>
          </a:p>
        </p:txBody>
      </p:sp>
      <p:sp>
        <p:nvSpPr>
          <p:cNvPr id="8199" name="TextBox 10"/>
          <p:cNvSpPr txBox="1">
            <a:spLocks noChangeArrowheads="1"/>
          </p:cNvSpPr>
          <p:nvPr/>
        </p:nvSpPr>
        <p:spPr bwMode="auto">
          <a:xfrm>
            <a:off x="4514850" y="3505200"/>
            <a:ext cx="3581400" cy="523220"/>
          </a:xfrm>
          <a:prstGeom prst="rect">
            <a:avLst/>
          </a:prstGeom>
          <a:noFill/>
          <a:ln w="9525">
            <a:noFill/>
            <a:miter lim="800000"/>
            <a:headEnd/>
            <a:tailEnd/>
          </a:ln>
        </p:spPr>
        <p:txBody>
          <a:bodyPr>
            <a:spAutoFit/>
          </a:bodyPr>
          <a:lstStyle/>
          <a:p>
            <a:r>
              <a:rPr lang="en-US" sz="1400" b="1">
                <a:latin typeface="Arial" pitchFamily="34" charset="0"/>
                <a:cs typeface="Arial" pitchFamily="34" charset="0"/>
              </a:rPr>
              <a:t>Parametric </a:t>
            </a:r>
            <a:r>
              <a:rPr lang="en-US" sz="1400" b="1" smtClean="0">
                <a:latin typeface="Arial" pitchFamily="34" charset="0"/>
                <a:cs typeface="Arial" pitchFamily="34" charset="0"/>
              </a:rPr>
              <a:t>Regression:  </a:t>
            </a:r>
            <a:r>
              <a:rPr lang="en-US" sz="1400" smtClean="0">
                <a:solidFill>
                  <a:srgbClr val="0066FF"/>
                </a:solidFill>
                <a:latin typeface="Arial" pitchFamily="34" charset="0"/>
                <a:cs typeface="Arial" pitchFamily="34" charset="0"/>
              </a:rPr>
              <a:t>Least </a:t>
            </a:r>
            <a:r>
              <a:rPr lang="en-US" sz="1400">
                <a:solidFill>
                  <a:srgbClr val="0066FF"/>
                </a:solidFill>
                <a:latin typeface="Arial" pitchFamily="34" charset="0"/>
                <a:cs typeface="Arial" pitchFamily="34" charset="0"/>
              </a:rPr>
              <a:t>squares – maximum likelihood – </a:t>
            </a:r>
            <a:r>
              <a:rPr lang="en-US" sz="1400" smtClean="0">
                <a:solidFill>
                  <a:srgbClr val="0066FF"/>
                </a:solidFill>
                <a:latin typeface="Arial" pitchFamily="34" charset="0"/>
                <a:cs typeface="Arial" pitchFamily="34" charset="0"/>
              </a:rPr>
              <a:t>regression</a:t>
            </a:r>
            <a:endParaRPr lang="en-US" sz="1400">
              <a:latin typeface="Arial" pitchFamily="34" charset="0"/>
              <a:cs typeface="Arial" pitchFamily="34" charset="0"/>
            </a:endParaRPr>
          </a:p>
        </p:txBody>
      </p:sp>
      <p:sp>
        <p:nvSpPr>
          <p:cNvPr id="8201" name="TextBox 8"/>
          <p:cNvSpPr txBox="1">
            <a:spLocks noChangeArrowheads="1"/>
          </p:cNvSpPr>
          <p:nvPr/>
        </p:nvSpPr>
        <p:spPr bwMode="auto">
          <a:xfrm>
            <a:off x="762000" y="609600"/>
            <a:ext cx="3429000" cy="523220"/>
          </a:xfrm>
          <a:prstGeom prst="rect">
            <a:avLst/>
          </a:prstGeom>
          <a:noFill/>
          <a:ln w="9525">
            <a:noFill/>
            <a:miter lim="800000"/>
            <a:headEnd/>
            <a:tailEnd/>
          </a:ln>
        </p:spPr>
        <p:txBody>
          <a:bodyPr>
            <a:spAutoFit/>
          </a:bodyPr>
          <a:lstStyle/>
          <a:p>
            <a:r>
              <a:rPr lang="en-US" sz="1400" b="1">
                <a:solidFill>
                  <a:srgbClr val="0066FF"/>
                </a:solidFill>
                <a:latin typeface="Arial" pitchFamily="34" charset="0"/>
              </a:rPr>
              <a:t>Application</a:t>
            </a:r>
            <a:r>
              <a:rPr lang="en-US" sz="1400">
                <a:latin typeface="Arial" pitchFamily="34" charset="0"/>
              </a:rPr>
              <a:t>:  Is there a relationship between </a:t>
            </a:r>
            <a:r>
              <a:rPr lang="en-US" sz="1400" smtClean="0">
                <a:latin typeface="Arial" pitchFamily="34" charset="0"/>
              </a:rPr>
              <a:t>(log) Wage and Education?</a:t>
            </a:r>
            <a:endParaRPr lang="en-US" sz="1400">
              <a:latin typeface="Arial" pitchFamily="34" charset="0"/>
            </a:endParaRPr>
          </a:p>
        </p:txBody>
      </p:sp>
      <p:pic>
        <p:nvPicPr>
          <p:cNvPr id="11265" name="Picture 1"/>
          <p:cNvPicPr>
            <a:picLocks noChangeAspect="1" noChangeArrowheads="1"/>
          </p:cNvPicPr>
          <p:nvPr/>
        </p:nvPicPr>
        <p:blipFill>
          <a:blip r:embed="rId3" cstate="print"/>
          <a:srcRect/>
          <a:stretch>
            <a:fillRect/>
          </a:stretch>
        </p:blipFill>
        <p:spPr bwMode="auto">
          <a:xfrm>
            <a:off x="533400" y="1219200"/>
            <a:ext cx="3505200" cy="2017427"/>
          </a:xfrm>
          <a:prstGeom prst="rect">
            <a:avLst/>
          </a:prstGeom>
          <a:noFill/>
          <a:ln w="9525">
            <a:noFill/>
            <a:miter lim="800000"/>
            <a:headEnd/>
            <a:tailEnd/>
          </a:ln>
          <a:effectLst/>
        </p:spPr>
      </p:pic>
      <p:pic>
        <p:nvPicPr>
          <p:cNvPr id="11267" name="Picture 3"/>
          <p:cNvPicPr>
            <a:picLocks noChangeAspect="1" noChangeArrowheads="1"/>
          </p:cNvPicPr>
          <p:nvPr/>
        </p:nvPicPr>
        <p:blipFill>
          <a:blip r:embed="rId4" cstate="print"/>
          <a:srcRect/>
          <a:stretch>
            <a:fillRect/>
          </a:stretch>
        </p:blipFill>
        <p:spPr bwMode="auto">
          <a:xfrm>
            <a:off x="4819497" y="1219200"/>
            <a:ext cx="3333903" cy="2057400"/>
          </a:xfrm>
          <a:prstGeom prst="rect">
            <a:avLst/>
          </a:prstGeom>
          <a:noFill/>
          <a:ln w="9525">
            <a:noFill/>
            <a:miter lim="800000"/>
            <a:headEnd/>
            <a:tailEnd/>
          </a:ln>
          <a:effectLst/>
        </p:spPr>
      </p:pic>
      <p:pic>
        <p:nvPicPr>
          <p:cNvPr id="11268" name="Picture 4"/>
          <p:cNvPicPr>
            <a:picLocks noChangeAspect="1" noChangeArrowheads="1"/>
          </p:cNvPicPr>
          <p:nvPr/>
        </p:nvPicPr>
        <p:blipFill>
          <a:blip r:embed="rId5" cstate="print"/>
          <a:srcRect/>
          <a:stretch>
            <a:fillRect/>
          </a:stretch>
        </p:blipFill>
        <p:spPr bwMode="auto">
          <a:xfrm>
            <a:off x="2286000" y="4191000"/>
            <a:ext cx="4000500" cy="22155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914400"/>
            <a:ext cx="8229600" cy="1143000"/>
          </a:xfrm>
        </p:spPr>
        <p:txBody>
          <a:bodyPr/>
          <a:lstStyle/>
          <a:p>
            <a:r>
              <a:rPr lang="en-US" b="1" dirty="0" smtClean="0"/>
              <a:t>A First Look at the Data</a:t>
            </a:r>
            <a:br>
              <a:rPr lang="en-US" b="1" dirty="0" smtClean="0"/>
            </a:br>
            <a:r>
              <a:rPr lang="en-US" b="1" dirty="0" smtClean="0"/>
              <a:t>Descriptive Statistics</a:t>
            </a:r>
          </a:p>
        </p:txBody>
      </p:sp>
      <p:sp>
        <p:nvSpPr>
          <p:cNvPr id="10243" name="Rectangle 3"/>
          <p:cNvSpPr>
            <a:spLocks noGrp="1" noChangeArrowheads="1"/>
          </p:cNvSpPr>
          <p:nvPr>
            <p:ph idx="1"/>
          </p:nvPr>
        </p:nvSpPr>
        <p:spPr>
          <a:xfrm>
            <a:off x="838200" y="2514600"/>
            <a:ext cx="7696200" cy="2438400"/>
          </a:xfrm>
        </p:spPr>
        <p:txBody>
          <a:bodyPr/>
          <a:lstStyle/>
          <a:p>
            <a:r>
              <a:rPr lang="en-US" smtClean="0">
                <a:latin typeface="Tahoma" pitchFamily="34" charset="0"/>
                <a:ea typeface="Tahoma" pitchFamily="34" charset="0"/>
                <a:cs typeface="Tahoma" pitchFamily="34" charset="0"/>
              </a:rPr>
              <a:t>Basic Measures of Location and Dispersion</a:t>
            </a:r>
          </a:p>
          <a:p>
            <a:r>
              <a:rPr lang="en-US" smtClean="0">
                <a:latin typeface="Tahoma" pitchFamily="34" charset="0"/>
                <a:ea typeface="Tahoma" pitchFamily="34" charset="0"/>
                <a:cs typeface="Tahoma" pitchFamily="34" charset="0"/>
              </a:rPr>
              <a:t>Graphical Devices</a:t>
            </a:r>
          </a:p>
          <a:p>
            <a:pPr lvl="1"/>
            <a:r>
              <a:rPr lang="en-US" smtClean="0">
                <a:latin typeface="Tahoma" pitchFamily="34" charset="0"/>
                <a:ea typeface="Tahoma" pitchFamily="34" charset="0"/>
                <a:cs typeface="Tahoma" pitchFamily="34" charset="0"/>
              </a:rPr>
              <a:t>Box Plots</a:t>
            </a:r>
          </a:p>
          <a:p>
            <a:pPr lvl="1"/>
            <a:r>
              <a:rPr lang="en-US" smtClean="0">
                <a:latin typeface="Tahoma" pitchFamily="34" charset="0"/>
                <a:ea typeface="Tahoma" pitchFamily="34" charset="0"/>
                <a:cs typeface="Tahoma" pitchFamily="34" charset="0"/>
              </a:rPr>
              <a:t>Histogram</a:t>
            </a:r>
          </a:p>
          <a:p>
            <a:pPr lvl="1"/>
            <a:r>
              <a:rPr lang="en-US" smtClean="0">
                <a:latin typeface="Tahoma" pitchFamily="34" charset="0"/>
                <a:ea typeface="Tahoma" pitchFamily="34" charset="0"/>
                <a:cs typeface="Tahoma" pitchFamily="34" charset="0"/>
              </a:rPr>
              <a:t>Kernel Density Estimator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7002" y="3886200"/>
            <a:ext cx="7910812" cy="266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44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4622" y="1085557"/>
            <a:ext cx="7854978" cy="2743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Rectangle 5"/>
          <p:cNvSpPr/>
          <p:nvPr/>
        </p:nvSpPr>
        <p:spPr bwMode="auto">
          <a:xfrm>
            <a:off x="563880" y="3147060"/>
            <a:ext cx="7467600" cy="228600"/>
          </a:xfrm>
          <a:prstGeom prst="rect">
            <a:avLst/>
          </a:prstGeom>
          <a:solidFill>
            <a:srgbClr val="8B00EA">
              <a:alpha val="12941"/>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4650" y="533400"/>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6B00B4"/>
                </a:solidFill>
                <a:effectLst/>
                <a:uLnTx/>
                <a:uFillTx/>
                <a:latin typeface="+mj-lt"/>
                <a:ea typeface="+mj-ea"/>
                <a:cs typeface="+mj-cs"/>
              </a:rPr>
              <a:t>Box Plots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b="1" kern="0" smtClean="0">
                <a:solidFill>
                  <a:srgbClr val="6B00B4"/>
                </a:solidFill>
                <a:latin typeface="+mj-lt"/>
                <a:ea typeface="+mj-ea"/>
                <a:cs typeface="+mj-cs"/>
              </a:rPr>
              <a:t>Shows upward trend </a:t>
            </a:r>
            <a:r>
              <a:rPr lang="en-US" sz="3200" b="1" kern="0" dirty="0" smtClean="0">
                <a:solidFill>
                  <a:srgbClr val="6B00B4"/>
                </a:solidFill>
                <a:latin typeface="+mj-lt"/>
                <a:ea typeface="+mj-ea"/>
                <a:cs typeface="+mj-cs"/>
              </a:rPr>
              <a:t>in median log wage</a:t>
            </a:r>
            <a:endParaRPr kumimoji="0" lang="en-US" sz="3200" b="1" i="0" u="none" strike="noStrike" kern="0" cap="none" spc="0" normalizeH="0" baseline="0" noProof="0" dirty="0">
              <a:ln>
                <a:noFill/>
              </a:ln>
              <a:solidFill>
                <a:srgbClr val="6B00B4"/>
              </a:solidFill>
              <a:effectLst/>
              <a:uLnTx/>
              <a:uFillTx/>
              <a:latin typeface="+mj-lt"/>
              <a:ea typeface="+mj-ea"/>
              <a:cs typeface="+mj-cs"/>
            </a:endParaRPr>
          </a:p>
        </p:txBody>
      </p:sp>
      <p:pic>
        <p:nvPicPr>
          <p:cNvPr id="2" name="Picture 1"/>
          <p:cNvPicPr>
            <a:picLocks noChangeAspect="1"/>
          </p:cNvPicPr>
          <p:nvPr/>
        </p:nvPicPr>
        <p:blipFill>
          <a:blip r:embed="rId2" cstate="print"/>
          <a:stretch>
            <a:fillRect/>
          </a:stretch>
        </p:blipFill>
        <p:spPr>
          <a:xfrm>
            <a:off x="381000" y="1600200"/>
            <a:ext cx="8462938" cy="4876800"/>
          </a:xfrm>
          <a:prstGeom prst="rect">
            <a:avLst/>
          </a:prstGeom>
        </p:spPr>
      </p:pic>
      <p:cxnSp>
        <p:nvCxnSpPr>
          <p:cNvPr id="6" name="Straight Connector 5"/>
          <p:cNvCxnSpPr/>
          <p:nvPr/>
        </p:nvCxnSpPr>
        <p:spPr bwMode="auto">
          <a:xfrm flipV="1">
            <a:off x="2286000" y="3835878"/>
            <a:ext cx="533400" cy="7620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flipV="1">
            <a:off x="3267074" y="3748089"/>
            <a:ext cx="457200" cy="7620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flipV="1">
            <a:off x="4205289" y="3676652"/>
            <a:ext cx="457200" cy="7620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flipV="1">
            <a:off x="5119689" y="3590926"/>
            <a:ext cx="533400" cy="7620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flipV="1">
            <a:off x="6096000" y="3509963"/>
            <a:ext cx="457200" cy="7620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flipV="1">
            <a:off x="7010400" y="3429000"/>
            <a:ext cx="533400" cy="762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419458" cy="838200"/>
          </a:xfrm>
        </p:spPr>
        <p:txBody>
          <a:bodyPr/>
          <a:lstStyle/>
          <a:p>
            <a:r>
              <a:rPr lang="en-US" b="1" dirty="0" smtClean="0"/>
              <a:t>Histogram: Pooled data obscure within person variation</a:t>
            </a:r>
            <a:endParaRPr lang="en-US" b="1" dirty="0"/>
          </a:p>
        </p:txBody>
      </p:sp>
      <p:pic>
        <p:nvPicPr>
          <p:cNvPr id="3" name="Picture 2"/>
          <p:cNvPicPr>
            <a:picLocks noChangeAspect="1"/>
          </p:cNvPicPr>
          <p:nvPr/>
        </p:nvPicPr>
        <p:blipFill>
          <a:blip r:embed="rId2" cstate="print"/>
          <a:stretch>
            <a:fillRect/>
          </a:stretch>
        </p:blipFill>
        <p:spPr>
          <a:xfrm>
            <a:off x="685800" y="1828800"/>
            <a:ext cx="7868684" cy="4191000"/>
          </a:xfrm>
          <a:prstGeom prst="rect">
            <a:avLst/>
          </a:prstGeom>
        </p:spPr>
      </p:pic>
      <p:sp>
        <p:nvSpPr>
          <p:cNvPr id="4" name="TextBox 3"/>
          <p:cNvSpPr txBox="1"/>
          <p:nvPr/>
        </p:nvSpPr>
        <p:spPr>
          <a:xfrm>
            <a:off x="609600" y="6172200"/>
            <a:ext cx="8153400" cy="338554"/>
          </a:xfrm>
          <a:prstGeom prst="rect">
            <a:avLst/>
          </a:prstGeom>
          <a:noFill/>
          <a:ln>
            <a:solidFill>
              <a:schemeClr val="tx1"/>
            </a:solidFill>
          </a:ln>
        </p:spPr>
        <p:txBody>
          <a:bodyPr wrap="square" rtlCol="0">
            <a:spAutoFit/>
          </a:bodyPr>
          <a:lstStyle/>
          <a:p>
            <a:r>
              <a:rPr lang="en-US" sz="1600" b="1" dirty="0" smtClean="0">
                <a:latin typeface="Arial" panose="020B0604020202020204" pitchFamily="34" charset="0"/>
                <a:cs typeface="Arial" panose="020B0604020202020204" pitchFamily="34" charset="0"/>
              </a:rPr>
              <a:t>What is the source of the variance, variation across people or variation over time?</a:t>
            </a: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394425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sz="24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Kernel density estimator suggests the underlying distribution for a continuous variable</a:t>
            </a:r>
            <a:endParaRPr lang="en-US" sz="2400" b="1"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07522" name="Object 3"/>
          <p:cNvGraphicFramePr>
            <a:graphicFrameLocks noChangeAspect="1"/>
          </p:cNvGraphicFramePr>
          <p:nvPr>
            <p:extLst>
              <p:ext uri="{D42A27DB-BD31-4B8C-83A1-F6EECF244321}">
                <p14:modId xmlns:p14="http://schemas.microsoft.com/office/powerpoint/2010/main" xmlns="" val="3252506098"/>
              </p:ext>
            </p:extLst>
          </p:nvPr>
        </p:nvGraphicFramePr>
        <p:xfrm>
          <a:off x="609600" y="1528456"/>
          <a:ext cx="4343400" cy="2281544"/>
        </p:xfrm>
        <a:graphic>
          <a:graphicData uri="http://schemas.openxmlformats.org/presentationml/2006/ole">
            <p:oleObj spid="_x0000_s365570" name="Equation" r:id="rId3" imgW="3530520" imgH="1854000" progId="Equation.DSMT4">
              <p:embed/>
            </p:oleObj>
          </a:graphicData>
        </a:graphic>
      </p:graphicFrame>
      <p:pic>
        <p:nvPicPr>
          <p:cNvPr id="365571" name="Picture 3"/>
          <p:cNvPicPr>
            <a:picLocks noChangeAspect="1" noChangeArrowheads="1"/>
          </p:cNvPicPr>
          <p:nvPr/>
        </p:nvPicPr>
        <p:blipFill>
          <a:blip r:embed="rId4" cstate="print"/>
          <a:srcRect/>
          <a:stretch>
            <a:fillRect/>
          </a:stretch>
        </p:blipFill>
        <p:spPr bwMode="auto">
          <a:xfrm>
            <a:off x="3352800" y="3581400"/>
            <a:ext cx="5334000" cy="2809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381000" y="1752600"/>
            <a:ext cx="4343400" cy="1143000"/>
          </a:xfrm>
        </p:spPr>
        <p:txBody>
          <a:bodyPr/>
          <a:lstStyle/>
          <a:p>
            <a:pPr algn="l"/>
            <a:r>
              <a:rPr lang="en-US" sz="2800" smtClean="0"/>
              <a:t>The kernel density estimator is a</a:t>
            </a:r>
            <a:br>
              <a:rPr lang="en-US" sz="2800" smtClean="0"/>
            </a:br>
            <a:r>
              <a:rPr lang="en-US" sz="2800" smtClean="0"/>
              <a:t>histogram (of sorts).</a:t>
            </a:r>
          </a:p>
        </p:txBody>
      </p:sp>
      <p:graphicFrame>
        <p:nvGraphicFramePr>
          <p:cNvPr id="1026" name="Object 3"/>
          <p:cNvGraphicFramePr>
            <a:graphicFrameLocks noChangeAspect="1"/>
          </p:cNvGraphicFramePr>
          <p:nvPr/>
        </p:nvGraphicFramePr>
        <p:xfrm>
          <a:off x="381000" y="3733800"/>
          <a:ext cx="4156075" cy="1943100"/>
        </p:xfrm>
        <a:graphic>
          <a:graphicData uri="http://schemas.openxmlformats.org/presentationml/2006/ole">
            <p:oleObj spid="_x0000_s264195" name="Equation" r:id="rId4" imgW="3530600" imgH="1651000" progId="Equation.DSMT4">
              <p:embed/>
            </p:oleObj>
          </a:graphicData>
        </a:graphic>
      </p:graphicFrame>
      <p:pic>
        <p:nvPicPr>
          <p:cNvPr id="1033" name="Picture 9"/>
          <p:cNvPicPr>
            <a:picLocks noChangeAspect="1" noChangeArrowheads="1"/>
          </p:cNvPicPr>
          <p:nvPr/>
        </p:nvPicPr>
        <p:blipFill>
          <a:blip r:embed="rId5" cstate="print"/>
          <a:srcRect/>
          <a:stretch>
            <a:fillRect/>
          </a:stretch>
        </p:blipFill>
        <p:spPr bwMode="auto">
          <a:xfrm>
            <a:off x="4572001" y="1331265"/>
            <a:ext cx="4106868" cy="2173935"/>
          </a:xfrm>
          <a:prstGeom prst="rect">
            <a:avLst/>
          </a:prstGeom>
          <a:noFill/>
          <a:ln w="9525">
            <a:noFill/>
            <a:miter lim="800000"/>
            <a:headEnd/>
            <a:tailEnd/>
          </a:ln>
          <a:effectLst/>
        </p:spPr>
      </p:pic>
      <p:pic>
        <p:nvPicPr>
          <p:cNvPr id="264196" name="Picture 4"/>
          <p:cNvPicPr>
            <a:picLocks noChangeAspect="1" noChangeArrowheads="1"/>
          </p:cNvPicPr>
          <p:nvPr/>
        </p:nvPicPr>
        <p:blipFill>
          <a:blip r:embed="rId6" cstate="print"/>
          <a:srcRect/>
          <a:stretch>
            <a:fillRect/>
          </a:stretch>
        </p:blipFill>
        <p:spPr bwMode="auto">
          <a:xfrm>
            <a:off x="4572000" y="3733800"/>
            <a:ext cx="4114800" cy="21676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85800"/>
            <a:ext cx="8768058" cy="533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358857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2" cstate="print"/>
          <a:srcRect/>
          <a:stretch>
            <a:fillRect/>
          </a:stretch>
        </p:blipFill>
        <p:spPr bwMode="auto">
          <a:xfrm>
            <a:off x="533400" y="1371600"/>
            <a:ext cx="8131834" cy="3733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2" cstate="print"/>
          <a:srcRect/>
          <a:stretch>
            <a:fillRect/>
          </a:stretch>
        </p:blipFill>
        <p:spPr bwMode="auto">
          <a:xfrm>
            <a:off x="533219" y="2286000"/>
            <a:ext cx="7081963" cy="3276600"/>
          </a:xfrm>
          <a:prstGeom prst="rect">
            <a:avLst/>
          </a:prstGeom>
          <a:noFill/>
          <a:ln w="9525">
            <a:noFill/>
            <a:miter lim="800000"/>
            <a:headEnd/>
            <a:tailEnd/>
          </a:ln>
          <a:effectLst/>
        </p:spPr>
      </p:pic>
      <p:sp>
        <p:nvSpPr>
          <p:cNvPr id="3" name="Title 1"/>
          <p:cNvSpPr txBox="1">
            <a:spLocks/>
          </p:cNvSpPr>
          <p:nvPr/>
        </p:nvSpPr>
        <p:spPr>
          <a:xfrm>
            <a:off x="474738" y="838200"/>
            <a:ext cx="8229600" cy="762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From Jones and </a:t>
            </a:r>
            <a:r>
              <a:rPr kumimoji="0" lang="en-US" sz="3200" b="1" i="0" u="none" strike="noStrike" kern="0" cap="none" spc="0" normalizeH="0" baseline="0" noProof="0" dirty="0" err="1"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Schurer</a:t>
            </a:r>
            <a:r>
              <a:rPr kumimoji="0" lang="en-US" sz="3200" b="1" i="0" u="none" strike="noStrike" kern="0" cap="none" spc="0" normalizeH="0" baseline="0" noProof="0" dirty="0"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 (2011)</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b="1" kern="0" dirty="0" smtClean="0">
                <a:solidFill>
                  <a:srgbClr val="7030A0"/>
                </a:solidFill>
                <a:latin typeface="Tahoma" panose="020B0604030504040204" pitchFamily="34" charset="0"/>
                <a:ea typeface="Tahoma" panose="020B0604030504040204" pitchFamily="34" charset="0"/>
                <a:cs typeface="Tahoma" panose="020B0604030504040204" pitchFamily="34" charset="0"/>
              </a:rPr>
              <a:t>Stylized Box Plot</a:t>
            </a:r>
            <a:endParaRPr kumimoji="0" lang="en-US" sz="3200" b="1" i="0" u="none" strike="noStrike" kern="0" cap="none" spc="0" normalizeH="0" baseline="0" noProof="0" dirty="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12288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031708" y="2963981"/>
            <a:ext cx="704850" cy="20764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4" name="Straight Arrow Connector 3"/>
          <p:cNvCxnSpPr/>
          <p:nvPr/>
        </p:nvCxnSpPr>
        <p:spPr bwMode="auto">
          <a:xfrm flipH="1">
            <a:off x="6906904" y="3393744"/>
            <a:ext cx="1219200" cy="3048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6" name="Straight Arrow Connector 5"/>
          <p:cNvCxnSpPr/>
          <p:nvPr/>
        </p:nvCxnSpPr>
        <p:spPr bwMode="auto">
          <a:xfrm flipH="1" flipV="1">
            <a:off x="6952396" y="4003344"/>
            <a:ext cx="1097508" cy="341194"/>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8" name="Straight Arrow Connector 7"/>
          <p:cNvCxnSpPr/>
          <p:nvPr/>
        </p:nvCxnSpPr>
        <p:spPr bwMode="auto">
          <a:xfrm flipH="1">
            <a:off x="6879608" y="3878240"/>
            <a:ext cx="1219200"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lstStyle/>
          <a:p>
            <a:r>
              <a:rPr lang="en-US" smtClean="0"/>
              <a:t>From Jones and Schurer (2011)</a:t>
            </a:r>
            <a:endParaRPr lang="en-US"/>
          </a:p>
        </p:txBody>
      </p:sp>
      <p:pic>
        <p:nvPicPr>
          <p:cNvPr id="149506" name="Picture 2"/>
          <p:cNvPicPr>
            <a:picLocks noChangeAspect="1" noChangeArrowheads="1"/>
          </p:cNvPicPr>
          <p:nvPr/>
        </p:nvPicPr>
        <p:blipFill>
          <a:blip r:embed="rId2" cstate="print"/>
          <a:srcRect/>
          <a:stretch>
            <a:fillRect/>
          </a:stretch>
        </p:blipFill>
        <p:spPr bwMode="auto">
          <a:xfrm>
            <a:off x="381000" y="1828800"/>
            <a:ext cx="8392026"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1447800"/>
            <a:ext cx="8229600" cy="1143000"/>
          </a:xfrm>
        </p:spPr>
        <p:txBody>
          <a:bodyPr/>
          <a:lstStyle/>
          <a:p>
            <a:r>
              <a:rPr lang="en-US" smtClean="0"/>
              <a:t>Objective: Impact of Education </a:t>
            </a:r>
            <a:br>
              <a:rPr lang="en-US" smtClean="0"/>
            </a:br>
            <a:r>
              <a:rPr lang="en-US" smtClean="0"/>
              <a:t>      on (log) Wage</a:t>
            </a:r>
          </a:p>
        </p:txBody>
      </p:sp>
      <p:sp>
        <p:nvSpPr>
          <p:cNvPr id="14339" name="Rectangle 3"/>
          <p:cNvSpPr>
            <a:spLocks noGrp="1" noChangeArrowheads="1"/>
          </p:cNvSpPr>
          <p:nvPr>
            <p:ph idx="1"/>
          </p:nvPr>
        </p:nvSpPr>
        <p:spPr>
          <a:xfrm>
            <a:off x="1143000" y="3048000"/>
            <a:ext cx="7086600" cy="2743200"/>
          </a:xfrm>
        </p:spPr>
        <p:txBody>
          <a:bodyPr/>
          <a:lstStyle/>
          <a:p>
            <a:r>
              <a:rPr lang="en-US" b="1" smtClean="0">
                <a:latin typeface="+mj-lt"/>
              </a:rPr>
              <a:t>Specification</a:t>
            </a:r>
            <a:r>
              <a:rPr lang="en-US" smtClean="0">
                <a:latin typeface="+mj-lt"/>
              </a:rPr>
              <a:t>: What is the right model to use to analyze this association?</a:t>
            </a:r>
          </a:p>
          <a:p>
            <a:r>
              <a:rPr lang="en-US" b="1" smtClean="0">
                <a:latin typeface="+mj-lt"/>
              </a:rPr>
              <a:t>Estimation</a:t>
            </a:r>
          </a:p>
          <a:p>
            <a:r>
              <a:rPr lang="en-US" b="1" smtClean="0">
                <a:latin typeface="+mj-lt"/>
              </a:rPr>
              <a:t>Inference</a:t>
            </a:r>
          </a:p>
          <a:p>
            <a:r>
              <a:rPr lang="en-US" b="1" smtClean="0">
                <a:latin typeface="+mj-lt"/>
              </a:rPr>
              <a:t>Analysis</a:t>
            </a:r>
          </a:p>
          <a:p>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04800"/>
            <a:ext cx="8229600" cy="990600"/>
          </a:xfrm>
        </p:spPr>
        <p:txBody>
          <a:bodyPr/>
          <a:lstStyle/>
          <a:p>
            <a:r>
              <a:rPr lang="en-US" smtClean="0"/>
              <a:t>Simple Linear Regression</a:t>
            </a:r>
          </a:p>
        </p:txBody>
      </p:sp>
      <p:sp>
        <p:nvSpPr>
          <p:cNvPr id="15364" name="Text Box 7"/>
          <p:cNvSpPr txBox="1">
            <a:spLocks noChangeArrowheads="1"/>
          </p:cNvSpPr>
          <p:nvPr/>
        </p:nvSpPr>
        <p:spPr bwMode="auto">
          <a:xfrm>
            <a:off x="2667000" y="1828800"/>
            <a:ext cx="4495800" cy="366713"/>
          </a:xfrm>
          <a:prstGeom prst="rect">
            <a:avLst/>
          </a:prstGeom>
          <a:noFill/>
          <a:ln w="19050">
            <a:noFill/>
            <a:miter lim="800000"/>
            <a:headEnd/>
            <a:tailEnd/>
          </a:ln>
        </p:spPr>
        <p:txBody>
          <a:bodyPr>
            <a:spAutoFit/>
          </a:bodyPr>
          <a:lstStyle/>
          <a:p>
            <a:pPr>
              <a:spcBef>
                <a:spcPct val="50000"/>
              </a:spcBef>
            </a:pPr>
            <a:r>
              <a:rPr lang="en-US" b="1">
                <a:latin typeface="Arial" pitchFamily="34" charset="0"/>
              </a:rPr>
              <a:t>LWAGE  =  5.8388 + 0.0652*ED</a:t>
            </a:r>
          </a:p>
        </p:txBody>
      </p:sp>
      <p:pic>
        <p:nvPicPr>
          <p:cNvPr id="124929" name="Picture 1"/>
          <p:cNvPicPr>
            <a:picLocks noChangeAspect="1" noChangeArrowheads="1"/>
          </p:cNvPicPr>
          <p:nvPr/>
        </p:nvPicPr>
        <p:blipFill>
          <a:blip r:embed="rId3" cstate="print"/>
          <a:srcRect/>
          <a:stretch>
            <a:fillRect/>
          </a:stretch>
        </p:blipFill>
        <p:spPr bwMode="auto">
          <a:xfrm>
            <a:off x="838200" y="1447800"/>
            <a:ext cx="7717215"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762000"/>
            <a:ext cx="8229600" cy="685800"/>
          </a:xfrm>
        </p:spPr>
        <p:txBody>
          <a:bodyPr/>
          <a:lstStyle/>
          <a:p>
            <a:r>
              <a:rPr lang="en-US" smtClean="0"/>
              <a:t>Multiple Regression</a:t>
            </a:r>
          </a:p>
        </p:txBody>
      </p:sp>
      <p:pic>
        <p:nvPicPr>
          <p:cNvPr id="23552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600200"/>
            <a:ext cx="8623402" cy="5029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bwMode="auto">
          <a:xfrm>
            <a:off x="553533" y="4267200"/>
            <a:ext cx="8305800" cy="304800"/>
          </a:xfrm>
          <a:prstGeom prst="rect">
            <a:avLst/>
          </a:prstGeom>
          <a:solidFill>
            <a:srgbClr val="6B00B4">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70768" y="533400"/>
            <a:ext cx="8229600" cy="685800"/>
          </a:xfrm>
        </p:spPr>
        <p:txBody>
          <a:bodyPr/>
          <a:lstStyle/>
          <a:p>
            <a:r>
              <a:rPr lang="en-US" sz="2400" smtClean="0"/>
              <a:t>Nonlinear Specification: </a:t>
            </a:r>
            <a:br>
              <a:rPr lang="en-US" sz="2400" smtClean="0"/>
            </a:br>
            <a:r>
              <a:rPr lang="en-US" sz="2400" smtClean="0"/>
              <a:t>Quadratic Effect of Experience</a:t>
            </a:r>
          </a:p>
        </p:txBody>
      </p:sp>
      <p:pic>
        <p:nvPicPr>
          <p:cNvPr id="2365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295400"/>
            <a:ext cx="8104336" cy="507787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bwMode="auto">
          <a:xfrm>
            <a:off x="228600" y="5105400"/>
            <a:ext cx="8001000" cy="304800"/>
          </a:xfrm>
          <a:prstGeom prst="rect">
            <a:avLst/>
          </a:prstGeom>
          <a:solidFill>
            <a:srgbClr val="CCCC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227428" y="4038600"/>
            <a:ext cx="8001000" cy="3810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762000"/>
            <a:ext cx="8229600" cy="762000"/>
          </a:xfrm>
        </p:spPr>
        <p:txBody>
          <a:bodyPr/>
          <a:lstStyle/>
          <a:p>
            <a:pPr eaLnBrk="1" hangingPunct="1"/>
            <a:r>
              <a:rPr lang="en-US" smtClean="0"/>
              <a:t>Model Building in Econometrics</a:t>
            </a:r>
          </a:p>
        </p:txBody>
      </p:sp>
      <p:pic>
        <p:nvPicPr>
          <p:cNvPr id="7172" name="Picture 6"/>
          <p:cNvPicPr>
            <a:picLocks noChangeAspect="1" noChangeArrowheads="1"/>
          </p:cNvPicPr>
          <p:nvPr/>
        </p:nvPicPr>
        <p:blipFill>
          <a:blip r:embed="rId3" cstate="print"/>
          <a:srcRect/>
          <a:stretch>
            <a:fillRect/>
          </a:stretch>
        </p:blipFill>
        <p:spPr bwMode="auto">
          <a:xfrm>
            <a:off x="1441048" y="2286000"/>
            <a:ext cx="6331352" cy="4016402"/>
          </a:xfrm>
          <a:prstGeom prst="rect">
            <a:avLst/>
          </a:prstGeom>
          <a:noFill/>
          <a:ln w="9525">
            <a:noFill/>
            <a:miter lim="800000"/>
            <a:headEnd/>
            <a:tailEnd/>
          </a:ln>
        </p:spPr>
      </p:pic>
      <p:sp>
        <p:nvSpPr>
          <p:cNvPr id="7173" name="Text Box 8"/>
          <p:cNvSpPr txBox="1">
            <a:spLocks noChangeArrowheads="1"/>
          </p:cNvSpPr>
          <p:nvPr/>
        </p:nvSpPr>
        <p:spPr bwMode="auto">
          <a:xfrm>
            <a:off x="876300" y="1667724"/>
            <a:ext cx="7315200" cy="338554"/>
          </a:xfrm>
          <a:prstGeom prst="rect">
            <a:avLst/>
          </a:prstGeom>
          <a:noFill/>
          <a:ln w="28575">
            <a:solidFill>
              <a:srgbClr val="6B00B4"/>
            </a:solidFill>
            <a:miter lim="800000"/>
            <a:headEnd/>
            <a:tailEnd/>
          </a:ln>
        </p:spPr>
        <p:txBody>
          <a:bodyPr wrap="square">
            <a:spAutoFit/>
          </a:bodyPr>
          <a:lstStyle/>
          <a:p>
            <a:pPr algn="ctr">
              <a:spcBef>
                <a:spcPct val="50000"/>
              </a:spcBef>
            </a:pPr>
            <a:r>
              <a:rPr lang="en-US" sz="1600" b="1">
                <a:latin typeface="Arial" pitchFamily="34" charset="0"/>
              </a:rPr>
              <a:t>A Model Relating (</a:t>
            </a:r>
            <a:r>
              <a:rPr lang="en-US" sz="1600" b="1" smtClean="0">
                <a:latin typeface="Arial" pitchFamily="34" charset="0"/>
              </a:rPr>
              <a:t>Log)Wage</a:t>
            </a:r>
            <a:r>
              <a:rPr lang="en-US" sz="1600" b="1">
                <a:latin typeface="Arial" pitchFamily="34" charset="0"/>
              </a:rPr>
              <a:t> </a:t>
            </a:r>
            <a:r>
              <a:rPr lang="en-US" sz="1600" b="1" smtClean="0">
                <a:latin typeface="Arial" pitchFamily="34" charset="0"/>
              </a:rPr>
              <a:t>to </a:t>
            </a:r>
            <a:r>
              <a:rPr lang="en-US" sz="1600" b="1">
                <a:latin typeface="Arial" pitchFamily="34" charset="0"/>
              </a:rPr>
              <a:t>Gender and </a:t>
            </a:r>
            <a:r>
              <a:rPr lang="en-US" sz="1600" b="1" smtClean="0">
                <a:latin typeface="Arial" pitchFamily="34" charset="0"/>
              </a:rPr>
              <a:t>Education &amp; Experience</a:t>
            </a:r>
            <a:endParaRPr lang="en-US" sz="1600" b="1">
              <a:latin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27500" y="1066800"/>
            <a:ext cx="8229600" cy="533400"/>
          </a:xfrm>
        </p:spPr>
        <p:txBody>
          <a:bodyPr/>
          <a:lstStyle/>
          <a:p>
            <a:r>
              <a:rPr lang="en-US" dirty="0" smtClean="0"/>
              <a:t>Partial Effects</a:t>
            </a:r>
            <a:br>
              <a:rPr lang="en-US" dirty="0" smtClean="0"/>
            </a:br>
            <a:r>
              <a:rPr lang="en-US" smtClean="0"/>
              <a:t>Coefficients may </a:t>
            </a:r>
            <a:r>
              <a:rPr lang="en-US" dirty="0" smtClean="0"/>
              <a:t>not tell the story</a:t>
            </a:r>
          </a:p>
        </p:txBody>
      </p:sp>
      <p:pic>
        <p:nvPicPr>
          <p:cNvPr id="116737" name="Picture 1"/>
          <p:cNvPicPr>
            <a:picLocks noChangeAspect="1" noChangeArrowheads="1"/>
          </p:cNvPicPr>
          <p:nvPr/>
        </p:nvPicPr>
        <p:blipFill>
          <a:blip r:embed="rId3" cstate="print"/>
          <a:srcRect/>
          <a:stretch>
            <a:fillRect/>
          </a:stretch>
        </p:blipFill>
        <p:spPr bwMode="auto">
          <a:xfrm>
            <a:off x="381000" y="1828800"/>
            <a:ext cx="8290559" cy="2133600"/>
          </a:xfrm>
          <a:prstGeom prst="rect">
            <a:avLst/>
          </a:prstGeom>
          <a:noFill/>
          <a:ln w="9525">
            <a:noFill/>
            <a:miter lim="800000"/>
            <a:headEnd/>
            <a:tailEnd/>
          </a:ln>
        </p:spPr>
      </p:pic>
      <p:pic>
        <p:nvPicPr>
          <p:cNvPr id="23757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1000" y="4038600"/>
            <a:ext cx="3275762" cy="24907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4267200" y="4343400"/>
            <a:ext cx="4495800" cy="923330"/>
          </a:xfrm>
          <a:prstGeom prst="rect">
            <a:avLst/>
          </a:prstGeom>
          <a:noFill/>
        </p:spPr>
        <p:txBody>
          <a:bodyPr wrap="square" rtlCol="0">
            <a:spAutoFit/>
          </a:bodyPr>
          <a:lstStyle/>
          <a:p>
            <a:r>
              <a:rPr lang="en-US" b="1" smtClean="0">
                <a:latin typeface="Arial" pitchFamily="34" charset="0"/>
                <a:cs typeface="Arial" pitchFamily="34" charset="0"/>
              </a:rPr>
              <a:t>Education     </a:t>
            </a:r>
            <a:r>
              <a:rPr lang="en-US" b="1" dirty="0" smtClean="0">
                <a:latin typeface="Arial" pitchFamily="34" charset="0"/>
                <a:cs typeface="Arial" pitchFamily="34" charset="0"/>
              </a:rPr>
              <a:t>.05654</a:t>
            </a:r>
          </a:p>
          <a:p>
            <a:r>
              <a:rPr lang="en-US" b="1" dirty="0" smtClean="0">
                <a:solidFill>
                  <a:srgbClr val="FF0000"/>
                </a:solidFill>
                <a:latin typeface="Arial" pitchFamily="34" charset="0"/>
                <a:cs typeface="Arial" pitchFamily="34" charset="0"/>
              </a:rPr>
              <a:t>Experience   .04045  -  2*.00068*</a:t>
            </a:r>
            <a:r>
              <a:rPr lang="en-US" b="1" dirty="0" err="1" smtClean="0">
                <a:solidFill>
                  <a:srgbClr val="FF0000"/>
                </a:solidFill>
                <a:latin typeface="Arial" pitchFamily="34" charset="0"/>
                <a:cs typeface="Arial" pitchFamily="34" charset="0"/>
              </a:rPr>
              <a:t>Exp</a:t>
            </a:r>
            <a:endParaRPr lang="en-US" b="1" dirty="0" smtClean="0">
              <a:solidFill>
                <a:srgbClr val="FF0000"/>
              </a:solidFill>
              <a:latin typeface="Arial" pitchFamily="34" charset="0"/>
              <a:cs typeface="Arial" pitchFamily="34" charset="0"/>
            </a:endParaRPr>
          </a:p>
          <a:p>
            <a:r>
              <a:rPr lang="en-US" b="1" smtClean="0">
                <a:latin typeface="Arial" pitchFamily="34" charset="0"/>
                <a:cs typeface="Arial" pitchFamily="34" charset="0"/>
              </a:rPr>
              <a:t>FEM             -.</a:t>
            </a:r>
            <a:r>
              <a:rPr lang="en-US" b="1" dirty="0" smtClean="0">
                <a:latin typeface="Arial" pitchFamily="34" charset="0"/>
                <a:cs typeface="Arial" pitchFamily="34" charset="0"/>
              </a:rPr>
              <a:t>38922</a:t>
            </a:r>
            <a:endParaRPr lang="en-US" b="1" dirty="0">
              <a:latin typeface="Arial" pitchFamily="34" charset="0"/>
              <a:cs typeface="Arial" pitchFamily="34" charset="0"/>
            </a:endParaRPr>
          </a:p>
        </p:txBody>
      </p:sp>
      <p:sp>
        <p:nvSpPr>
          <p:cNvPr id="3" name="Right Brace 2"/>
          <p:cNvSpPr/>
          <p:nvPr/>
        </p:nvSpPr>
        <p:spPr bwMode="auto">
          <a:xfrm>
            <a:off x="3429000" y="4572000"/>
            <a:ext cx="227762" cy="309265"/>
          </a:xfrm>
          <a:prstGeom prst="rightBrac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5" name="Straight Arrow Connector 4"/>
          <p:cNvCxnSpPr/>
          <p:nvPr/>
        </p:nvCxnSpPr>
        <p:spPr bwMode="auto">
          <a:xfrm flipV="1">
            <a:off x="3656762" y="4724400"/>
            <a:ext cx="610438" cy="1"/>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3637672" y="4419600"/>
            <a:ext cx="610438" cy="8513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V="1">
            <a:off x="3656762" y="5105400"/>
            <a:ext cx="610438" cy="914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7012" y="1371600"/>
            <a:ext cx="8296275" cy="50006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808755" y="605742"/>
            <a:ext cx="5572788" cy="646331"/>
          </a:xfrm>
          <a:prstGeom prst="rect">
            <a:avLst/>
          </a:prstGeom>
          <a:noFill/>
        </p:spPr>
        <p:txBody>
          <a:bodyPr wrap="square" rtlCol="0">
            <a:spAutoFit/>
          </a:bodyPr>
          <a:lstStyle/>
          <a:p>
            <a:r>
              <a:rPr lang="en-US" b="1" smtClean="0">
                <a:latin typeface="Arial" pitchFamily="34" charset="0"/>
                <a:cs typeface="Arial" pitchFamily="34" charset="0"/>
              </a:rPr>
              <a:t>Effect of Experience  =   </a:t>
            </a:r>
            <a:r>
              <a:rPr lang="en-US" b="1">
                <a:latin typeface="Arial" pitchFamily="34" charset="0"/>
                <a:cs typeface="Arial" pitchFamily="34" charset="0"/>
              </a:rPr>
              <a:t>.04045  -  2*.</a:t>
            </a:r>
            <a:r>
              <a:rPr lang="en-US" b="1" smtClean="0">
                <a:latin typeface="Arial" pitchFamily="34" charset="0"/>
                <a:cs typeface="Arial" pitchFamily="34" charset="0"/>
              </a:rPr>
              <a:t>00068*Exp</a:t>
            </a:r>
          </a:p>
          <a:p>
            <a:r>
              <a:rPr lang="en-US" b="1" smtClean="0">
                <a:latin typeface="Arial" pitchFamily="34" charset="0"/>
                <a:cs typeface="Arial" pitchFamily="34" charset="0"/>
              </a:rPr>
              <a:t>Positive from 1 to 30, negative after.</a:t>
            </a:r>
            <a:endParaRPr lang="en-US" b="1">
              <a:latin typeface="Arial" pitchFamily="34" charset="0"/>
              <a:cs typeface="Arial" pitchFamily="34" charset="0"/>
            </a:endParaRPr>
          </a:p>
        </p:txBody>
      </p:sp>
      <p:cxnSp>
        <p:nvCxnSpPr>
          <p:cNvPr id="6" name="Straight Connector 5"/>
          <p:cNvCxnSpPr/>
          <p:nvPr/>
        </p:nvCxnSpPr>
        <p:spPr bwMode="auto">
          <a:xfrm>
            <a:off x="1565475" y="3775275"/>
            <a:ext cx="6553200" cy="0"/>
          </a:xfrm>
          <a:prstGeom prst="line">
            <a:avLst/>
          </a:prstGeom>
          <a:solidFill>
            <a:schemeClr val="accent1"/>
          </a:solidFill>
          <a:ln w="19050" cap="flat" cmpd="sng" algn="ctr">
            <a:solidFill>
              <a:srgbClr val="FF3300"/>
            </a:solidFill>
            <a:prstDash val="sysDash"/>
            <a:round/>
            <a:headEnd type="none" w="med" len="med"/>
            <a:tailEnd type="none" w="med" len="med"/>
          </a:ln>
          <a:effectLst/>
        </p:spPr>
      </p:cxnSp>
      <p:cxnSp>
        <p:nvCxnSpPr>
          <p:cNvPr id="8" name="Straight Arrow Connector 7"/>
          <p:cNvCxnSpPr/>
          <p:nvPr/>
        </p:nvCxnSpPr>
        <p:spPr bwMode="auto">
          <a:xfrm>
            <a:off x="5486400" y="3775275"/>
            <a:ext cx="0" cy="1558725"/>
          </a:xfrm>
          <a:prstGeom prst="straightConnector1">
            <a:avLst/>
          </a:prstGeom>
          <a:solidFill>
            <a:schemeClr val="accent1"/>
          </a:solidFill>
          <a:ln w="19050" cap="flat" cmpd="sng" algn="ctr">
            <a:solidFill>
              <a:srgbClr val="FF0000"/>
            </a:solidFill>
            <a:prstDash val="sysDash"/>
            <a:round/>
            <a:headEnd type="none" w="med" len="med"/>
            <a:tailEnd type="arrow"/>
          </a:ln>
          <a:effectLst/>
        </p:spPr>
      </p:cxnSp>
    </p:spTree>
    <p:extLst>
      <p:ext uri="{BB962C8B-B14F-4D97-AF65-F5344CB8AC3E}">
        <p14:creationId xmlns:p14="http://schemas.microsoft.com/office/powerpoint/2010/main" xmlns="" val="17656360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85800"/>
          </a:xfrm>
        </p:spPr>
        <p:txBody>
          <a:bodyPr/>
          <a:lstStyle/>
          <a:p>
            <a:r>
              <a:rPr lang="en-US" smtClean="0"/>
              <a:t>Interaction Effect</a:t>
            </a:r>
            <a:br>
              <a:rPr lang="en-US" smtClean="0"/>
            </a:br>
            <a:r>
              <a:rPr lang="en-US" smtClean="0"/>
              <a:t>Gender Difference in Partial Effects</a:t>
            </a:r>
            <a:endParaRPr lang="en-US"/>
          </a:p>
        </p:txBody>
      </p:sp>
      <p:pic>
        <p:nvPicPr>
          <p:cNvPr id="1095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1676400"/>
            <a:ext cx="7391400" cy="48419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bwMode="auto">
          <a:xfrm>
            <a:off x="1066799" y="4259245"/>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78375" y="5749725"/>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059883" y="5422422"/>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15536184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676400"/>
            <a:ext cx="6477000" cy="609600"/>
          </a:xfrm>
        </p:spPr>
        <p:txBody>
          <a:bodyPr/>
          <a:lstStyle/>
          <a:p>
            <a:pPr algn="l"/>
            <a:r>
              <a:rPr lang="en-US" sz="2400" dirty="0" smtClean="0">
                <a:latin typeface="Arial" panose="020B0604020202020204" pitchFamily="34" charset="0"/>
                <a:cs typeface="Arial" panose="020B0604020202020204" pitchFamily="34" charset="0"/>
              </a:rPr>
              <a:t>Partial Effect of a Year of Education</a:t>
            </a:r>
            <a:r>
              <a:rPr lang="en-US" sz="2400" dirty="0" smtClean="0"/>
              <a:t/>
            </a:r>
            <a:br>
              <a:rPr lang="en-US" sz="2400" dirty="0" smtClean="0"/>
            </a:br>
            <a:r>
              <a:rPr lang="en-US" sz="2400" b="1" dirty="0" smtClean="0">
                <a:sym typeface="Symbol"/>
              </a:rPr>
              <a:t></a:t>
            </a:r>
            <a:r>
              <a:rPr lang="en-US" sz="2400" b="1" dirty="0" smtClean="0">
                <a:latin typeface="Arial" panose="020B0604020202020204" pitchFamily="34" charset="0"/>
                <a:cs typeface="Arial" panose="020B0604020202020204" pitchFamily="34" charset="0"/>
                <a:sym typeface="Symbol"/>
              </a:rPr>
              <a:t>E</a:t>
            </a:r>
            <a:r>
              <a:rPr lang="en-US" sz="2400" dirty="0" smtClean="0">
                <a:latin typeface="Arial" panose="020B0604020202020204" pitchFamily="34" charset="0"/>
                <a:cs typeface="Arial" panose="020B0604020202020204" pitchFamily="34" charset="0"/>
                <a:sym typeface="Symbol"/>
              </a:rPr>
              <a:t>[</a:t>
            </a:r>
            <a:r>
              <a:rPr lang="en-US" sz="2400" dirty="0" err="1" smtClean="0">
                <a:latin typeface="Arial" panose="020B0604020202020204" pitchFamily="34" charset="0"/>
                <a:cs typeface="Arial" panose="020B0604020202020204" pitchFamily="34" charset="0"/>
                <a:sym typeface="Symbol"/>
              </a:rPr>
              <a:t>logWage</a:t>
            </a:r>
            <a:r>
              <a:rPr lang="en-US" sz="2400" dirty="0" smtClean="0">
                <a:latin typeface="Arial" panose="020B0604020202020204" pitchFamily="34" charset="0"/>
                <a:cs typeface="Arial" panose="020B0604020202020204" pitchFamily="34" charset="0"/>
                <a:sym typeface="Symbol"/>
              </a:rPr>
              <a:t>]</a:t>
            </a:r>
            <a:r>
              <a:rPr lang="en-US" sz="2400" b="1" dirty="0" smtClean="0">
                <a:latin typeface="Arial" panose="020B0604020202020204" pitchFamily="34" charset="0"/>
                <a:cs typeface="Arial" panose="020B0604020202020204" pitchFamily="34" charset="0"/>
                <a:sym typeface="Symbol"/>
              </a:rPr>
              <a:t>/</a:t>
            </a:r>
            <a:r>
              <a:rPr lang="en-US" sz="2400" b="1" smtClean="0">
                <a:sym typeface="Symbol"/>
              </a:rPr>
              <a:t></a:t>
            </a:r>
            <a:r>
              <a:rPr lang="en-US" sz="2400" b="1" smtClean="0">
                <a:latin typeface="Arial" panose="020B0604020202020204" pitchFamily="34" charset="0"/>
                <a:cs typeface="Arial" panose="020B0604020202020204" pitchFamily="34" charset="0"/>
                <a:sym typeface="Symbol"/>
              </a:rPr>
              <a:t>ED = </a:t>
            </a:r>
            <a:r>
              <a:rPr lang="en-US" sz="2400" b="1" baseline="-25000" dirty="0" smtClean="0">
                <a:latin typeface="Arial" panose="020B0604020202020204" pitchFamily="34" charset="0"/>
                <a:cs typeface="Arial" panose="020B0604020202020204" pitchFamily="34" charset="0"/>
                <a:sym typeface="Symbol"/>
              </a:rPr>
              <a:t>ED</a:t>
            </a:r>
            <a:r>
              <a:rPr lang="en-US" sz="2400" b="1" dirty="0" smtClean="0">
                <a:latin typeface="Arial" panose="020B0604020202020204" pitchFamily="34" charset="0"/>
                <a:cs typeface="Arial" panose="020B0604020202020204" pitchFamily="34" charset="0"/>
                <a:sym typeface="Symbol"/>
              </a:rPr>
              <a:t> + </a:t>
            </a:r>
            <a:r>
              <a:rPr lang="en-US" sz="2400" b="1" baseline="-25000" dirty="0" smtClean="0">
                <a:latin typeface="Arial" panose="020B0604020202020204" pitchFamily="34" charset="0"/>
                <a:cs typeface="Arial" panose="020B0604020202020204" pitchFamily="34" charset="0"/>
                <a:sym typeface="Symbol"/>
              </a:rPr>
              <a:t>ED*FEM</a:t>
            </a:r>
            <a:r>
              <a:rPr lang="en-US" sz="2400" b="1" dirty="0" smtClean="0">
                <a:latin typeface="Arial" panose="020B0604020202020204" pitchFamily="34" charset="0"/>
                <a:cs typeface="Arial" panose="020B0604020202020204" pitchFamily="34" charset="0"/>
                <a:sym typeface="Symbol"/>
              </a:rPr>
              <a:t> </a:t>
            </a:r>
            <a:r>
              <a:rPr lang="en-US" sz="2400" b="1" smtClean="0">
                <a:latin typeface="Arial" panose="020B0604020202020204" pitchFamily="34" charset="0"/>
                <a:cs typeface="Arial" panose="020B0604020202020204" pitchFamily="34" charset="0"/>
                <a:sym typeface="Symbol"/>
              </a:rPr>
              <a:t>*FEM</a:t>
            </a:r>
            <a:br>
              <a:rPr lang="en-US" sz="2400" b="1" smtClean="0">
                <a:latin typeface="Arial" panose="020B0604020202020204" pitchFamily="34" charset="0"/>
                <a:cs typeface="Arial" panose="020B0604020202020204" pitchFamily="34" charset="0"/>
                <a:sym typeface="Symbol"/>
              </a:rPr>
            </a:br>
            <a:r>
              <a:rPr lang="en-US" sz="2400" b="1" smtClean="0">
                <a:latin typeface="Arial" panose="020B0604020202020204" pitchFamily="34" charset="0"/>
                <a:cs typeface="Arial" panose="020B0604020202020204" pitchFamily="34" charset="0"/>
                <a:sym typeface="Symbol"/>
              </a:rPr>
              <a:t>                             = 0.05458 + 0.02350*FEM</a:t>
            </a:r>
            <a:r>
              <a:rPr lang="en-US" sz="2400" b="1" dirty="0" smtClean="0">
                <a:latin typeface="Arial" panose="020B0604020202020204" pitchFamily="34" charset="0"/>
                <a:cs typeface="Arial" panose="020B0604020202020204" pitchFamily="34" charset="0"/>
                <a:sym typeface="Symbol"/>
              </a:rPr>
              <a:t/>
            </a:r>
            <a:br>
              <a:rPr lang="en-US" sz="2400" b="1" dirty="0" smtClean="0">
                <a:latin typeface="Arial" panose="020B0604020202020204" pitchFamily="34" charset="0"/>
                <a:cs typeface="Arial" panose="020B0604020202020204" pitchFamily="34" charset="0"/>
                <a:sym typeface="Symbol"/>
              </a:rPr>
            </a:br>
            <a:r>
              <a:rPr lang="en-US" sz="2400" b="1" dirty="0" smtClean="0">
                <a:latin typeface="Arial" panose="020B0604020202020204" pitchFamily="34" charset="0"/>
                <a:cs typeface="Arial" panose="020B0604020202020204" pitchFamily="34" charset="0"/>
                <a:sym typeface="Symbol"/>
              </a:rPr>
              <a:t>Note, the effect is positive.  </a:t>
            </a:r>
            <a:r>
              <a:rPr lang="en-US" sz="2400" b="1" smtClean="0">
                <a:latin typeface="Arial" panose="020B0604020202020204" pitchFamily="34" charset="0"/>
                <a:cs typeface="Arial" panose="020B0604020202020204" pitchFamily="34" charset="0"/>
                <a:sym typeface="Symbol"/>
              </a:rPr>
              <a:t/>
            </a:r>
            <a:br>
              <a:rPr lang="en-US" sz="2400" b="1" smtClean="0">
                <a:latin typeface="Arial" panose="020B0604020202020204" pitchFamily="34" charset="0"/>
                <a:cs typeface="Arial" panose="020B0604020202020204" pitchFamily="34" charset="0"/>
                <a:sym typeface="Symbol"/>
              </a:rPr>
            </a:br>
            <a:r>
              <a:rPr lang="en-US" sz="2400" b="1" smtClean="0">
                <a:latin typeface="Arial" panose="020B0604020202020204" pitchFamily="34" charset="0"/>
                <a:cs typeface="Arial" panose="020B0604020202020204" pitchFamily="34" charset="0"/>
                <a:sym typeface="Symbol"/>
              </a:rPr>
              <a:t>The effect 43% is </a:t>
            </a:r>
            <a:r>
              <a:rPr lang="en-US" sz="2400" b="1" dirty="0" smtClean="0">
                <a:latin typeface="Arial" panose="020B0604020202020204" pitchFamily="34" charset="0"/>
                <a:cs typeface="Arial" panose="020B0604020202020204" pitchFamily="34" charset="0"/>
                <a:sym typeface="Symbol"/>
              </a:rPr>
              <a:t>larger for women.</a:t>
            </a:r>
            <a:endParaRPr lang="en-US" sz="2400" b="1" dirty="0">
              <a:latin typeface="Arial" panose="020B0604020202020204" pitchFamily="34" charset="0"/>
              <a:cs typeface="Arial" panose="020B0604020202020204" pitchFamily="34" charset="0"/>
            </a:endParaRPr>
          </a:p>
        </p:txBody>
      </p:sp>
      <p:pic>
        <p:nvPicPr>
          <p:cNvPr id="1105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782" y="2590800"/>
            <a:ext cx="8262395" cy="3886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bwMode="auto">
          <a:xfrm>
            <a:off x="533400" y="3142130"/>
            <a:ext cx="8077200" cy="2667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1782970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2209800"/>
            <a:ext cx="8195489" cy="426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457200" y="533400"/>
            <a:ext cx="8229600" cy="457200"/>
          </a:xfrm>
        </p:spPr>
        <p:txBody>
          <a:bodyPr/>
          <a:lstStyle/>
          <a:p>
            <a:r>
              <a:rPr lang="en-US" sz="2400" b="1" smtClean="0">
                <a:latin typeface="Arial" panose="020B0604020202020204" pitchFamily="34" charset="0"/>
                <a:cs typeface="Arial" panose="020B0604020202020204" pitchFamily="34" charset="0"/>
              </a:rPr>
              <a:t>Gender Effect Varies by Years of Education</a:t>
            </a:r>
            <a:endParaRPr lang="en-US" sz="2400" b="1">
              <a:latin typeface="Arial" panose="020B0604020202020204" pitchFamily="34" charset="0"/>
              <a:cs typeface="Arial" panose="020B0604020202020204" pitchFamily="34" charset="0"/>
            </a:endParaRPr>
          </a:p>
        </p:txBody>
      </p:sp>
      <p:sp>
        <p:nvSpPr>
          <p:cNvPr id="4" name="Rectangle 3"/>
          <p:cNvSpPr/>
          <p:nvPr/>
        </p:nvSpPr>
        <p:spPr>
          <a:xfrm>
            <a:off x="1828800" y="1066800"/>
            <a:ext cx="6172200" cy="1200329"/>
          </a:xfrm>
          <a:prstGeom prst="rect">
            <a:avLst/>
          </a:prstGeom>
        </p:spPr>
        <p:txBody>
          <a:bodyPr wrap="square">
            <a:spAutoFit/>
          </a:bodyPr>
          <a:lstStyle/>
          <a:p>
            <a:r>
              <a:rPr lang="en-US" b="1" smtClean="0">
                <a:sym typeface="Symbol"/>
              </a:rPr>
              <a:t></a:t>
            </a:r>
            <a:r>
              <a:rPr lang="en-US" b="1" smtClean="0">
                <a:latin typeface="Arial" panose="020B0604020202020204" pitchFamily="34" charset="0"/>
                <a:cs typeface="Arial" panose="020B0604020202020204" pitchFamily="34" charset="0"/>
                <a:sym typeface="Symbol"/>
              </a:rPr>
              <a:t>E</a:t>
            </a:r>
            <a:r>
              <a:rPr lang="en-US" smtClean="0">
                <a:latin typeface="Arial" panose="020B0604020202020204" pitchFamily="34" charset="0"/>
                <a:cs typeface="Arial" panose="020B0604020202020204" pitchFamily="34" charset="0"/>
                <a:sym typeface="Symbol"/>
              </a:rPr>
              <a:t>[logWage]</a:t>
            </a:r>
            <a:r>
              <a:rPr lang="en-US" b="1" smtClean="0">
                <a:latin typeface="Arial" panose="020B0604020202020204" pitchFamily="34" charset="0"/>
                <a:cs typeface="Arial" panose="020B0604020202020204" pitchFamily="34" charset="0"/>
                <a:sym typeface="Symbol"/>
              </a:rPr>
              <a:t>/</a:t>
            </a:r>
            <a:r>
              <a:rPr lang="en-US" b="1" smtClean="0">
                <a:sym typeface="Symbol"/>
              </a:rPr>
              <a:t></a:t>
            </a:r>
            <a:r>
              <a:rPr lang="en-US" b="1" smtClean="0">
                <a:latin typeface="Arial" panose="020B0604020202020204" pitchFamily="34" charset="0"/>
                <a:cs typeface="Arial" panose="020B0604020202020204" pitchFamily="34" charset="0"/>
                <a:sym typeface="Symbol"/>
              </a:rPr>
              <a:t>FEM = </a:t>
            </a:r>
            <a:r>
              <a:rPr lang="en-US" b="1" baseline="-25000" smtClean="0">
                <a:latin typeface="Arial" panose="020B0604020202020204" pitchFamily="34" charset="0"/>
                <a:cs typeface="Arial" panose="020B0604020202020204" pitchFamily="34" charset="0"/>
                <a:sym typeface="Symbol"/>
              </a:rPr>
              <a:t>FEM</a:t>
            </a:r>
            <a:r>
              <a:rPr lang="en-US" b="1" smtClean="0">
                <a:latin typeface="Arial" panose="020B0604020202020204" pitchFamily="34" charset="0"/>
                <a:cs typeface="Arial" panose="020B0604020202020204" pitchFamily="34" charset="0"/>
                <a:sym typeface="Symbol"/>
              </a:rPr>
              <a:t> + </a:t>
            </a:r>
            <a:r>
              <a:rPr lang="en-US" b="1" baseline="-25000" smtClean="0">
                <a:latin typeface="Arial" panose="020B0604020202020204" pitchFamily="34" charset="0"/>
                <a:cs typeface="Arial" panose="020B0604020202020204" pitchFamily="34" charset="0"/>
                <a:sym typeface="Symbol"/>
              </a:rPr>
              <a:t>ED*FEM</a:t>
            </a:r>
            <a:r>
              <a:rPr lang="en-US" b="1" smtClean="0">
                <a:latin typeface="Arial" panose="020B0604020202020204" pitchFamily="34" charset="0"/>
                <a:cs typeface="Arial" panose="020B0604020202020204" pitchFamily="34" charset="0"/>
                <a:sym typeface="Symbol"/>
              </a:rPr>
              <a:t> *ED</a:t>
            </a:r>
            <a:br>
              <a:rPr lang="en-US" b="1" smtClean="0">
                <a:latin typeface="Arial" panose="020B0604020202020204" pitchFamily="34" charset="0"/>
                <a:cs typeface="Arial" panose="020B0604020202020204" pitchFamily="34" charset="0"/>
                <a:sym typeface="Symbol"/>
              </a:rPr>
            </a:br>
            <a:endParaRPr lang="en-US" b="1" smtClean="0">
              <a:latin typeface="Arial" panose="020B0604020202020204" pitchFamily="34" charset="0"/>
              <a:cs typeface="Arial" panose="020B0604020202020204" pitchFamily="34" charset="0"/>
              <a:sym typeface="Symbol"/>
            </a:endParaRPr>
          </a:p>
          <a:p>
            <a:r>
              <a:rPr lang="en-US" b="1" smtClean="0">
                <a:latin typeface="Arial" panose="020B0604020202020204" pitchFamily="34" charset="0"/>
                <a:cs typeface="Arial" panose="020B0604020202020204" pitchFamily="34" charset="0"/>
                <a:sym typeface="Symbol"/>
              </a:rPr>
              <a:t>                                 = -0.67961 + 0.0235*ED</a:t>
            </a:r>
            <a:br>
              <a:rPr lang="en-US" b="1" smtClean="0">
                <a:latin typeface="Arial" panose="020B0604020202020204" pitchFamily="34" charset="0"/>
                <a:cs typeface="Arial" panose="020B0604020202020204" pitchFamily="34" charset="0"/>
                <a:sym typeface="Symbol"/>
              </a:rPr>
            </a:br>
            <a:endParaRPr lang="en-US"/>
          </a:p>
        </p:txBody>
      </p:sp>
    </p:spTree>
    <p:extLst>
      <p:ext uri="{BB962C8B-B14F-4D97-AF65-F5344CB8AC3E}">
        <p14:creationId xmlns:p14="http://schemas.microsoft.com/office/powerpoint/2010/main" xmlns="" val="23421875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9748" y="1295400"/>
            <a:ext cx="5977077"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9728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48400" y="2819400"/>
            <a:ext cx="2786063"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97284" name="Oval 4"/>
          <p:cNvSpPr>
            <a:spLocks noChangeArrowheads="1"/>
          </p:cNvSpPr>
          <p:nvPr/>
        </p:nvSpPr>
        <p:spPr bwMode="auto">
          <a:xfrm>
            <a:off x="3657600" y="3810000"/>
            <a:ext cx="2514600" cy="685800"/>
          </a:xfrm>
          <a:prstGeom prst="ellipse">
            <a:avLst/>
          </a:prstGeom>
          <a:noFill/>
          <a:ln w="28575" algn="ctr">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97285" name="Oval 5"/>
          <p:cNvSpPr>
            <a:spLocks noChangeArrowheads="1"/>
          </p:cNvSpPr>
          <p:nvPr/>
        </p:nvSpPr>
        <p:spPr bwMode="auto">
          <a:xfrm>
            <a:off x="6096000" y="3124200"/>
            <a:ext cx="2895600" cy="838200"/>
          </a:xfrm>
          <a:prstGeom prst="ellipse">
            <a:avLst/>
          </a:prstGeom>
          <a:noFill/>
          <a:ln w="28575" algn="ctr">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6" name="TextBox 5"/>
          <p:cNvSpPr txBox="1"/>
          <p:nvPr/>
        </p:nvSpPr>
        <p:spPr>
          <a:xfrm>
            <a:off x="1981200" y="685800"/>
            <a:ext cx="6019800" cy="369332"/>
          </a:xfrm>
          <a:prstGeom prst="rect">
            <a:avLst/>
          </a:prstGeom>
          <a:noFill/>
        </p:spPr>
        <p:txBody>
          <a:bodyPr wrap="square" rtlCol="0">
            <a:spAutoFit/>
          </a:bodyPr>
          <a:lstStyle/>
          <a:p>
            <a:r>
              <a:rPr lang="en-US" smtClean="0"/>
              <a:t>Analysts are interested in interaction effects in models.</a:t>
            </a:r>
            <a:endParaRPr lang="en-US"/>
          </a:p>
        </p:txBody>
      </p:sp>
    </p:spTree>
    <p:extLst>
      <p:ext uri="{BB962C8B-B14F-4D97-AF65-F5344CB8AC3E}">
        <p14:creationId xmlns:p14="http://schemas.microsoft.com/office/powerpoint/2010/main" xmlns="" val="1625196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2973</TotalTime>
  <Words>741</Words>
  <Application>Microsoft Office PowerPoint</Application>
  <PresentationFormat>On-screen Show (4:3)</PresentationFormat>
  <Paragraphs>181</Paragraphs>
  <Slides>40</Slides>
  <Notes>26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Level</vt:lpstr>
      <vt:lpstr>Equation</vt:lpstr>
      <vt:lpstr>Econometrics I</vt:lpstr>
      <vt:lpstr>Slide 2</vt:lpstr>
      <vt:lpstr>Slide 3</vt:lpstr>
      <vt:lpstr>Prerequisites</vt:lpstr>
      <vt:lpstr>Readings</vt:lpstr>
      <vt:lpstr>Course Schedule</vt:lpstr>
      <vt:lpstr>Practicals</vt:lpstr>
      <vt:lpstr>Course Requirements</vt:lpstr>
      <vt:lpstr>Econometrics I</vt:lpstr>
      <vt:lpstr>Econometrics: Paradigm</vt:lpstr>
      <vt:lpstr>Objectives</vt:lpstr>
      <vt:lpstr>Trends in Econometrics</vt:lpstr>
      <vt:lpstr>Data Structures</vt:lpstr>
      <vt:lpstr>Paradigm: Classical Inference</vt:lpstr>
      <vt:lpstr>Paradigm: Bayesian Inference</vt:lpstr>
      <vt:lpstr>An Application: Cornwell and Rupert Labor Market Data Is Wage Related to Education?</vt:lpstr>
      <vt:lpstr>Slide 17</vt:lpstr>
      <vt:lpstr>Model Building in Econometrics</vt:lpstr>
      <vt:lpstr>Slide 19</vt:lpstr>
      <vt:lpstr>A First Look at the Data Descriptive Statistics</vt:lpstr>
      <vt:lpstr>Slide 21</vt:lpstr>
      <vt:lpstr>Slide 22</vt:lpstr>
      <vt:lpstr>Histogram: Pooled data obscure within person variation</vt:lpstr>
      <vt:lpstr>Kernel density estimator suggests the underlying distribution for a continuous variable</vt:lpstr>
      <vt:lpstr>The kernel density estimator is a histogram (of sorts).</vt:lpstr>
      <vt:lpstr>Slide 26</vt:lpstr>
      <vt:lpstr>Slide 27</vt:lpstr>
      <vt:lpstr>Slide 28</vt:lpstr>
      <vt:lpstr>From Jones and Schurer (2011)</vt:lpstr>
      <vt:lpstr>Objective: Impact of Education        on (log) Wage</vt:lpstr>
      <vt:lpstr>Simple Linear Regression</vt:lpstr>
      <vt:lpstr>Multiple Regression</vt:lpstr>
      <vt:lpstr>Nonlinear Specification:  Quadratic Effect of Experience</vt:lpstr>
      <vt:lpstr>Model Building in Econometrics</vt:lpstr>
      <vt:lpstr>Partial Effects Coefficients may not tell the story</vt:lpstr>
      <vt:lpstr>Slide 36</vt:lpstr>
      <vt:lpstr>Interaction Effect Gender Difference in Partial Effects</vt:lpstr>
      <vt:lpstr>Partial Effect of a Year of Education E[logWage]/ED = ED + ED*FEM *FEM                              = 0.05458 + 0.02350*FEM Note, the effect is positive.   The effect 43% is larger for women.</vt:lpstr>
      <vt:lpstr>Gender Effect Varies by Years of Education</vt:lpstr>
      <vt:lpstr>Slide 40</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69</cp:revision>
  <dcterms:created xsi:type="dcterms:W3CDTF">2007-07-27T17:18:39Z</dcterms:created>
  <dcterms:modified xsi:type="dcterms:W3CDTF">2017-07-01T18:27:15Z</dcterms:modified>
</cp:coreProperties>
</file>