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41"/>
  </p:notesMasterIdLst>
  <p:handoutMasterIdLst>
    <p:handoutMasterId r:id="rId42"/>
  </p:handoutMasterIdLst>
  <p:sldIdLst>
    <p:sldId id="258" r:id="rId2"/>
    <p:sldId id="271" r:id="rId3"/>
    <p:sldId id="333" r:id="rId4"/>
    <p:sldId id="335" r:id="rId5"/>
    <p:sldId id="330" r:id="rId6"/>
    <p:sldId id="275" r:id="rId7"/>
    <p:sldId id="336" r:id="rId8"/>
    <p:sldId id="386" r:id="rId9"/>
    <p:sldId id="387" r:id="rId10"/>
    <p:sldId id="388" r:id="rId11"/>
    <p:sldId id="389" r:id="rId12"/>
    <p:sldId id="352" r:id="rId13"/>
    <p:sldId id="353" r:id="rId14"/>
    <p:sldId id="355" r:id="rId15"/>
    <p:sldId id="384" r:id="rId16"/>
    <p:sldId id="385" r:id="rId17"/>
    <p:sldId id="382" r:id="rId18"/>
    <p:sldId id="383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90" r:id="rId29"/>
    <p:sldId id="391" r:id="rId30"/>
    <p:sldId id="392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401" r:id="rId40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7030A0"/>
    <a:srgbClr val="000000"/>
    <a:srgbClr val="E6E6E6"/>
    <a:srgbClr val="99CCCC"/>
    <a:srgbClr val="FFFFFF"/>
    <a:srgbClr val="FF99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100" d="100"/>
          <a:sy n="100" d="100"/>
        </p:scale>
        <p:origin x="2160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78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73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55877" indent="-290722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62888" indent="-232578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28043" indent="-232578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93199" indent="-232578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58354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023509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88665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953820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C212445-4B01-44BA-A16D-D6EBF50B4B94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25592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55877" indent="-290722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62888" indent="-232578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28043" indent="-232578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93199" indent="-232578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58354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023509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88665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953820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A9577CB-CD45-4260-80A3-8E6A02021FAF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07515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55877" indent="-290722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62888" indent="-232578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28043" indent="-232578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93199" indent="-232578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58354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023509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88665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953820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1F06610-988B-4DD7-97FB-04D366725679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52867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55877" indent="-290722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62888" indent="-232578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28043" indent="-232578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93199" indent="-232578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58354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023509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88665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953820" indent="-232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75F44BA-AD2F-4732-A9D7-F5BA3E584F6F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40687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0040CA-363F-418B-9066-1976557B60F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07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4A0CA8-0ED9-44A2-AAD9-9E6EDF08460A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F7C084-9697-4666-AF50-A2DC5CEBACB8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2AEDD3-B4E3-4EE3-B84B-6AECEB085552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C1C5EF-6F1E-4C33-9C01-1762EF3C9729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BAB89-7E55-4391-B8C0-54159A461BF1}" type="slidenum">
              <a:rPr lang="en-US"/>
              <a:pPr/>
              <a:t>24</a:t>
            </a:fld>
            <a:endParaRPr lang="en-US"/>
          </a:p>
        </p:txBody>
      </p:sp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11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28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316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D6C44A-E945-43C4-A3B3-E866B26B5BD7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121518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5E517-5368-4C87-977B-5A3F8F5BE113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77672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6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906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6705600" y="6550223"/>
            <a:ext cx="24296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10: Interval Estimation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10-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/39</a:t>
            </a:r>
            <a:endParaRPr lang="en-US" b="1" dirty="0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j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j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4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0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9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/>
              <a:t>Professor William Greene</a:t>
            </a:r>
          </a:p>
          <a:p>
            <a:r>
              <a:rPr lang="en-US" sz="2600"/>
              <a:t>Stern School of Business</a:t>
            </a:r>
          </a:p>
          <a:p>
            <a:r>
              <a:rPr lang="en-US" sz="2600" smtClean="0"/>
              <a:t>Department </a:t>
            </a:r>
            <a:r>
              <a:rPr lang="en-US" sz="2600"/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057400"/>
            <a:ext cx="230049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19200" y="914400"/>
            <a:ext cx="6858000" cy="1752600"/>
          </a:xfrm>
        </p:spPr>
        <p:txBody>
          <a:bodyPr/>
          <a:lstStyle/>
          <a:p>
            <a:r>
              <a:rPr lang="en-US" sz="4000" dirty="0" smtClean="0"/>
              <a:t>Econometrics I</a:t>
            </a:r>
            <a:endParaRPr lang="en-US" sz="4000" dirty="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1790700" y="3919091"/>
            <a:ext cx="5562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10 – Interval Estimation and Prediction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Interval Estimation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b</a:t>
            </a:r>
            <a:r>
              <a:rPr lang="en-US" smtClean="0"/>
              <a:t> = point estimator of </a:t>
            </a:r>
            <a:r>
              <a:rPr lang="en-US" b="1" smtClean="0">
                <a:sym typeface="Symbol"/>
              </a:rPr>
              <a:t></a:t>
            </a:r>
            <a:endParaRPr lang="en-US" b="1" smtClean="0"/>
          </a:p>
          <a:p>
            <a:r>
              <a:rPr lang="en-US" smtClean="0"/>
              <a:t>We acknowledge the sampling variability.</a:t>
            </a:r>
          </a:p>
          <a:p>
            <a:pPr lvl="1"/>
            <a:r>
              <a:rPr lang="en-US" smtClean="0"/>
              <a:t>Estimated sampling variance</a:t>
            </a:r>
          </a:p>
          <a:p>
            <a:pPr lvl="1"/>
            <a:r>
              <a:rPr lang="en-US" b="1" smtClean="0"/>
              <a:t>b</a:t>
            </a:r>
            <a:r>
              <a:rPr lang="en-US" smtClean="0"/>
              <a:t> = </a:t>
            </a:r>
            <a:r>
              <a:rPr lang="en-US" b="1" smtClean="0">
                <a:sym typeface="Symbol"/>
              </a:rPr>
              <a:t> </a:t>
            </a:r>
            <a:r>
              <a:rPr lang="en-US" smtClean="0">
                <a:sym typeface="Symbol"/>
              </a:rPr>
              <a:t>+</a:t>
            </a:r>
            <a:r>
              <a:rPr lang="en-US" b="1" smtClean="0">
                <a:sym typeface="Symbol"/>
              </a:rPr>
              <a:t> sampling variability induced by </a:t>
            </a:r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7" y="3352800"/>
            <a:ext cx="721042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1905000" y="3867150"/>
            <a:ext cx="1295400" cy="10668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352800" y="3867150"/>
            <a:ext cx="914400" cy="1066800"/>
          </a:xfrm>
          <a:prstGeom prst="rect">
            <a:avLst/>
          </a:prstGeom>
          <a:solidFill>
            <a:srgbClr val="00B0F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68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Point estimate is only the best single guess</a:t>
            </a:r>
          </a:p>
          <a:p>
            <a:r>
              <a:rPr lang="en-US" smtClean="0"/>
              <a:t>Form an interval, or range of plausible values</a:t>
            </a:r>
          </a:p>
          <a:p>
            <a:r>
              <a:rPr lang="en-US" smtClean="0"/>
              <a:t>Plausible </a:t>
            </a:r>
            <a:r>
              <a:rPr lang="en-US" smtClean="0">
                <a:sym typeface="Wingdings" pitchFamily="2" charset="2"/>
              </a:rPr>
              <a:t> likely values with acceptable degree of probability.</a:t>
            </a:r>
          </a:p>
          <a:p>
            <a:r>
              <a:rPr lang="en-US" smtClean="0">
                <a:sym typeface="Wingdings" pitchFamily="2" charset="2"/>
              </a:rPr>
              <a:t>To assign probabilities, we require a distribution for the variation of the estimator.</a:t>
            </a:r>
          </a:p>
          <a:p>
            <a:r>
              <a:rPr lang="en-US" smtClean="0">
                <a:sym typeface="Wingdings" pitchFamily="2" charset="2"/>
              </a:rPr>
              <a:t>The role of the normality assumption for </a:t>
            </a:r>
            <a:r>
              <a:rPr lang="en-US" smtClean="0">
                <a:sym typeface="Symbol"/>
              </a:rPr>
              <a:t>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2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Robust Inference:</a:t>
            </a:r>
            <a:br>
              <a:rPr lang="en-US" smtClean="0"/>
            </a:br>
            <a:r>
              <a:rPr lang="en-US" smtClean="0"/>
              <a:t>Confidence Interval for </a:t>
            </a:r>
            <a:r>
              <a:rPr lang="el-GR" smtClean="0"/>
              <a:t>β</a:t>
            </a:r>
            <a:r>
              <a:rPr lang="en-US" baseline="-25000" smtClean="0"/>
              <a:t>k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93875"/>
            <a:ext cx="8458200" cy="4530725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b</a:t>
            </a:r>
            <a:r>
              <a:rPr lang="en-US" sz="2400" baseline="-25000" smtClean="0"/>
              <a:t>k</a:t>
            </a:r>
            <a:r>
              <a:rPr lang="en-US" sz="2400" smtClean="0"/>
              <a:t> = the point estimate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Std.Err[b</a:t>
            </a:r>
            <a:r>
              <a:rPr lang="en-US" sz="2400" baseline="-25000" smtClean="0"/>
              <a:t>k</a:t>
            </a:r>
            <a:r>
              <a:rPr lang="en-US" sz="2400" smtClean="0"/>
              <a:t>] = sqr{Estimated Asymptotic Variance of b</a:t>
            </a:r>
            <a:r>
              <a:rPr lang="en-US" sz="2400" baseline="-25000" smtClean="0"/>
              <a:t>k</a:t>
            </a:r>
            <a:r>
              <a:rPr lang="en-US" sz="2400" smtClean="0"/>
              <a:t>} = v</a:t>
            </a:r>
            <a:r>
              <a:rPr lang="en-US" sz="2400" baseline="-25000" smtClean="0"/>
              <a:t>k</a:t>
            </a:r>
            <a:endParaRPr lang="en-US" sz="200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0000FF"/>
                </a:solidFill>
              </a:rPr>
              <a:t>The matrix may be any robust or appropriate covariance matrix.</a:t>
            </a:r>
          </a:p>
          <a:p>
            <a:pPr marL="928688" lvl="1" indent="-457200" eaLnBrk="1" hangingPunct="1">
              <a:lnSpc>
                <a:spcPct val="90000"/>
              </a:lnSpc>
            </a:pPr>
            <a:r>
              <a:rPr lang="en-US" sz="2000" smtClean="0"/>
              <a:t>b</a:t>
            </a:r>
            <a:r>
              <a:rPr lang="en-US" sz="2000" baseline="-25000" smtClean="0"/>
              <a:t>k</a:t>
            </a:r>
            <a:r>
              <a:rPr lang="en-US" sz="2000" smtClean="0"/>
              <a:t> ~ Asy.N[</a:t>
            </a:r>
            <a:r>
              <a:rPr lang="el-GR" sz="2000" smtClean="0"/>
              <a:t>β</a:t>
            </a:r>
            <a:r>
              <a:rPr lang="en-US" sz="2000" baseline="-25000" smtClean="0"/>
              <a:t>k</a:t>
            </a:r>
            <a:r>
              <a:rPr lang="en-US" sz="2000" smtClean="0"/>
              <a:t>,v</a:t>
            </a:r>
            <a:r>
              <a:rPr lang="en-US" sz="2000" baseline="-25000" smtClean="0"/>
              <a:t>k</a:t>
            </a:r>
            <a:r>
              <a:rPr lang="en-US" sz="2000" baseline="30000" smtClean="0"/>
              <a:t>2</a:t>
            </a:r>
            <a:r>
              <a:rPr lang="en-US" sz="2000" smtClean="0"/>
              <a:t>] </a:t>
            </a:r>
            <a:endParaRPr lang="el-GR" sz="2000" smtClean="0"/>
          </a:p>
          <a:p>
            <a:pPr marL="928688" lvl="1" indent="-457200" eaLnBrk="1" hangingPunct="1">
              <a:lnSpc>
                <a:spcPct val="90000"/>
              </a:lnSpc>
            </a:pPr>
            <a:r>
              <a:rPr lang="en-US" sz="2000" smtClean="0"/>
              <a:t>(b</a:t>
            </a:r>
            <a:r>
              <a:rPr lang="en-US" sz="2000" baseline="-25000" smtClean="0"/>
              <a:t>k</a:t>
            </a:r>
            <a:r>
              <a:rPr lang="en-US" sz="2000" smtClean="0"/>
              <a:t>-</a:t>
            </a:r>
            <a:r>
              <a:rPr lang="el-GR" sz="2000" smtClean="0"/>
              <a:t>β</a:t>
            </a:r>
            <a:r>
              <a:rPr lang="en-US" sz="2000" baseline="-25000" smtClean="0"/>
              <a:t>k</a:t>
            </a:r>
            <a:r>
              <a:rPr lang="en-US" sz="2000" smtClean="0"/>
              <a:t>)/v</a:t>
            </a:r>
            <a:r>
              <a:rPr lang="en-US" sz="2000" baseline="-25000" smtClean="0"/>
              <a:t>k </a:t>
            </a:r>
            <a:r>
              <a:rPr lang="en-US" sz="2000" smtClean="0"/>
              <a:t>~ Asy.N[0,1]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en-US" sz="2400" smtClean="0"/>
              <a:t>Consider a range of plausible values of </a:t>
            </a:r>
            <a:r>
              <a:rPr lang="el-GR" sz="2400" smtClean="0"/>
              <a:t>β</a:t>
            </a:r>
            <a:r>
              <a:rPr lang="en-US" sz="2400" baseline="-25000" smtClean="0"/>
              <a:t>k</a:t>
            </a:r>
            <a:r>
              <a:rPr lang="en-US" sz="2400" smtClean="0"/>
              <a:t> given the point estimate b</a:t>
            </a:r>
            <a:r>
              <a:rPr lang="en-US" sz="2400" baseline="-25000" smtClean="0"/>
              <a:t>k</a:t>
            </a:r>
            <a:r>
              <a:rPr lang="en-US" sz="2400" smtClean="0"/>
              <a:t>.  b</a:t>
            </a:r>
            <a:r>
              <a:rPr lang="en-US" sz="2400" baseline="-25000" smtClean="0"/>
              <a:t>k</a:t>
            </a:r>
            <a:r>
              <a:rPr lang="en-US" sz="2400" smtClean="0"/>
              <a:t> </a:t>
            </a:r>
            <a:r>
              <a:rPr lang="en-US" sz="2400" b="1">
                <a:sym typeface="Symbol"/>
              </a:rPr>
              <a:t></a:t>
            </a:r>
            <a:r>
              <a:rPr lang="en-US" sz="2400" smtClean="0"/>
              <a:t> sampling error.</a:t>
            </a:r>
          </a:p>
          <a:p>
            <a:pPr marL="928688" lvl="1" indent="-457200" eaLnBrk="1" hangingPunct="1">
              <a:lnSpc>
                <a:spcPct val="90000"/>
              </a:lnSpc>
            </a:pPr>
            <a:r>
              <a:rPr lang="en-US" sz="2000" smtClean="0"/>
              <a:t>Measured in standard error units, </a:t>
            </a:r>
          </a:p>
          <a:p>
            <a:pPr marL="928688" lvl="1" indent="-457200" eaLnBrk="1" hangingPunct="1">
              <a:lnSpc>
                <a:spcPct val="90000"/>
              </a:lnSpc>
            </a:pPr>
            <a:r>
              <a:rPr lang="en-US" sz="2000" smtClean="0"/>
              <a:t>|(b</a:t>
            </a:r>
            <a:r>
              <a:rPr lang="en-US" sz="2000" baseline="-25000" smtClean="0"/>
              <a:t>k</a:t>
            </a:r>
            <a:r>
              <a:rPr lang="en-US" sz="2000" smtClean="0"/>
              <a:t> – </a:t>
            </a:r>
            <a:r>
              <a:rPr lang="el-GR" sz="2000" smtClean="0"/>
              <a:t>β</a:t>
            </a:r>
            <a:r>
              <a:rPr lang="en-US" sz="2000" baseline="-25000" smtClean="0"/>
              <a:t>k</a:t>
            </a:r>
            <a:r>
              <a:rPr lang="en-US" sz="2000" smtClean="0"/>
              <a:t>)/</a:t>
            </a:r>
            <a:r>
              <a:rPr lang="en-US" sz="2000" baseline="-25000" smtClean="0"/>
              <a:t> </a:t>
            </a:r>
            <a:r>
              <a:rPr lang="en-US" sz="2000" smtClean="0"/>
              <a:t>v</a:t>
            </a:r>
            <a:r>
              <a:rPr lang="en-US" sz="2000" baseline="-25000" smtClean="0"/>
              <a:t>k</a:t>
            </a:r>
            <a:r>
              <a:rPr lang="en-US" sz="2000" smtClean="0"/>
              <a:t>| &lt;  z*</a:t>
            </a:r>
          </a:p>
          <a:p>
            <a:pPr marL="928688" lvl="1" indent="-457200" eaLnBrk="1" hangingPunct="1">
              <a:lnSpc>
                <a:spcPct val="90000"/>
              </a:lnSpc>
            </a:pPr>
            <a:r>
              <a:rPr lang="en-US" sz="2000" smtClean="0"/>
              <a:t>Larger z* </a:t>
            </a:r>
            <a:r>
              <a:rPr lang="en-US" sz="2000" smtClean="0">
                <a:sym typeface="Wingdings" pitchFamily="2" charset="2"/>
              </a:rPr>
              <a:t></a:t>
            </a:r>
            <a:r>
              <a:rPr lang="en-US" sz="2000" smtClean="0"/>
              <a:t> greater probability (“confidence”)</a:t>
            </a:r>
          </a:p>
          <a:p>
            <a:pPr marL="928688" lvl="1" indent="-457200" eaLnBrk="1" hangingPunct="1">
              <a:lnSpc>
                <a:spcPct val="90000"/>
              </a:lnSpc>
            </a:pPr>
            <a:r>
              <a:rPr lang="en-US" sz="2000" smtClean="0"/>
              <a:t>Given normality, e.g., z* = 1.96 </a:t>
            </a:r>
            <a:r>
              <a:rPr lang="en-US" sz="2000" smtClean="0">
                <a:sym typeface="Wingdings" pitchFamily="2" charset="2"/>
              </a:rPr>
              <a:t> 95%, z*=1.64590%</a:t>
            </a:r>
          </a:p>
          <a:p>
            <a:pPr marL="928688" lvl="1" indent="-457200" eaLnBrk="1" hangingPunct="1">
              <a:lnSpc>
                <a:spcPct val="90000"/>
              </a:lnSpc>
            </a:pPr>
            <a:r>
              <a:rPr lang="en-US" sz="2000" smtClean="0"/>
              <a:t>Plausible range for </a:t>
            </a:r>
            <a:r>
              <a:rPr lang="el-GR" sz="2000" smtClean="0"/>
              <a:t>β</a:t>
            </a:r>
            <a:r>
              <a:rPr lang="en-US" sz="2000" baseline="-25000" smtClean="0"/>
              <a:t>k</a:t>
            </a:r>
            <a:r>
              <a:rPr lang="en-US" sz="2000" smtClean="0"/>
              <a:t> then is b</a:t>
            </a:r>
            <a:r>
              <a:rPr lang="en-US" sz="2000" baseline="-25000" smtClean="0"/>
              <a:t>k</a:t>
            </a:r>
            <a:r>
              <a:rPr lang="en-US" sz="2000" smtClean="0"/>
              <a:t> ± z* v</a:t>
            </a:r>
            <a:r>
              <a:rPr lang="en-US" sz="2000" baseline="-25000" smtClean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411629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Critical Values for </a:t>
            </a:r>
            <a:r>
              <a:rPr lang="en-US" dirty="0" smtClean="0"/>
              <a:t>the Confidence Interval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1"/>
            <a:ext cx="8229600" cy="2743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Assume normality </a:t>
            </a:r>
            <a:r>
              <a:rPr lang="en-US" sz="2400" smtClean="0"/>
              <a:t>of </a:t>
            </a:r>
            <a:r>
              <a:rPr lang="el-GR" sz="2400" smtClean="0">
                <a:latin typeface="Arial Black" pitchFamily="34" charset="0"/>
              </a:rPr>
              <a:t>ε</a:t>
            </a:r>
            <a:r>
              <a:rPr lang="en-US" sz="2400" smtClean="0"/>
              <a:t>: </a:t>
            </a:r>
            <a:endParaRPr lang="en-US" sz="2400" dirty="0" smtClean="0"/>
          </a:p>
          <a:p>
            <a:pPr lvl="1" eaLnBrk="1" hangingPunct="1"/>
            <a:r>
              <a:rPr lang="en-US" sz="2000" dirty="0" err="1" smtClean="0"/>
              <a:t>b</a:t>
            </a:r>
            <a:r>
              <a:rPr lang="en-US" sz="2000" baseline="-25000" dirty="0" err="1" smtClean="0"/>
              <a:t>k</a:t>
            </a:r>
            <a:r>
              <a:rPr lang="en-US" sz="2000" dirty="0" smtClean="0"/>
              <a:t> ~ N[</a:t>
            </a:r>
            <a:r>
              <a:rPr lang="el-GR" sz="2000" dirty="0" smtClean="0"/>
              <a:t>β</a:t>
            </a:r>
            <a:r>
              <a:rPr lang="en-US" sz="2000" baseline="-25000" dirty="0" smtClean="0"/>
              <a:t>k</a:t>
            </a:r>
            <a:r>
              <a:rPr lang="en-US" sz="2000" dirty="0" smtClean="0"/>
              <a:t>,v</a:t>
            </a:r>
            <a:r>
              <a:rPr lang="en-US" sz="2000" baseline="-25000" dirty="0" smtClean="0"/>
              <a:t>k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] for the true </a:t>
            </a:r>
            <a:r>
              <a:rPr lang="el-GR" sz="2000" dirty="0" smtClean="0"/>
              <a:t>β</a:t>
            </a:r>
            <a:r>
              <a:rPr lang="en-US" sz="2000" baseline="-25000" dirty="0" smtClean="0"/>
              <a:t>k</a:t>
            </a:r>
            <a:r>
              <a:rPr lang="en-US" sz="2000" dirty="0" smtClean="0"/>
              <a:t>.</a:t>
            </a:r>
            <a:endParaRPr lang="el-GR" sz="2000" dirty="0" smtClean="0"/>
          </a:p>
          <a:p>
            <a:pPr lvl="1" eaLnBrk="1" hangingPunct="1"/>
            <a:r>
              <a:rPr lang="en-US" sz="2000" dirty="0" smtClean="0"/>
              <a:t>(</a:t>
            </a:r>
            <a:r>
              <a:rPr lang="en-US" sz="2000" dirty="0" err="1" smtClean="0"/>
              <a:t>b</a:t>
            </a:r>
            <a:r>
              <a:rPr lang="en-US" sz="2000" baseline="-25000" dirty="0" err="1" smtClean="0"/>
              <a:t>k</a:t>
            </a:r>
            <a:r>
              <a:rPr lang="en-US" sz="2000" dirty="0" smtClean="0"/>
              <a:t>-</a:t>
            </a:r>
            <a:r>
              <a:rPr lang="el-GR" sz="2000" dirty="0" smtClean="0"/>
              <a:t>β</a:t>
            </a:r>
            <a:r>
              <a:rPr lang="en-US" sz="2000" baseline="-25000" dirty="0" smtClean="0"/>
              <a:t>k</a:t>
            </a:r>
            <a:r>
              <a:rPr lang="en-US" sz="2000" dirty="0" smtClean="0"/>
              <a:t>)/</a:t>
            </a:r>
            <a:r>
              <a:rPr lang="en-US" sz="2000" dirty="0" err="1" smtClean="0"/>
              <a:t>v</a:t>
            </a:r>
            <a:r>
              <a:rPr lang="en-US" sz="2000" baseline="-25000" dirty="0" err="1" smtClean="0"/>
              <a:t>k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~ </a:t>
            </a:r>
            <a:r>
              <a:rPr lang="en-US" sz="2000" smtClean="0"/>
              <a:t>N[0,1]</a:t>
            </a:r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v</a:t>
            </a:r>
            <a:r>
              <a:rPr lang="en-US" sz="2400" baseline="-25000" smtClean="0"/>
              <a:t>k</a:t>
            </a:r>
            <a:r>
              <a:rPr lang="en-US" sz="2400" smtClean="0"/>
              <a:t> = [s</a:t>
            </a:r>
            <a:r>
              <a:rPr lang="en-US" sz="2400" baseline="30000" smtClean="0"/>
              <a:t>2</a:t>
            </a:r>
            <a:r>
              <a:rPr lang="en-US" sz="2400" smtClean="0"/>
              <a:t>(</a:t>
            </a:r>
            <a:r>
              <a:rPr lang="en-US" sz="2400" b="1" smtClean="0"/>
              <a:t>X’X</a:t>
            </a:r>
            <a:r>
              <a:rPr lang="en-US" sz="2400" smtClean="0"/>
              <a:t>)</a:t>
            </a:r>
            <a:r>
              <a:rPr lang="en-US" sz="2400" baseline="30000" smtClean="0"/>
              <a:t>-1</a:t>
            </a:r>
            <a:r>
              <a:rPr lang="en-US" sz="2400" smtClean="0"/>
              <a:t>]</a:t>
            </a:r>
            <a:r>
              <a:rPr lang="en-US" sz="2400" baseline="-25000" smtClean="0"/>
              <a:t>kk</a:t>
            </a:r>
            <a:r>
              <a:rPr lang="en-US" sz="2400" smtClean="0"/>
              <a:t>  (</a:t>
            </a:r>
            <a:r>
              <a:rPr lang="en-US" sz="2400" dirty="0" err="1" smtClean="0"/>
              <a:t>b</a:t>
            </a:r>
            <a:r>
              <a:rPr lang="en-US" sz="2400" baseline="-25000" dirty="0" err="1" smtClean="0"/>
              <a:t>k</a:t>
            </a:r>
            <a:r>
              <a:rPr lang="en-US" sz="2400" dirty="0" smtClean="0"/>
              <a:t>-</a:t>
            </a:r>
            <a:r>
              <a:rPr lang="el-GR" sz="2400" dirty="0" smtClean="0"/>
              <a:t>β</a:t>
            </a:r>
            <a:r>
              <a:rPr lang="en-US" sz="2400" baseline="-25000" dirty="0" smtClean="0"/>
              <a:t>k</a:t>
            </a:r>
            <a:r>
              <a:rPr lang="en-US" sz="2400" dirty="0" smtClean="0"/>
              <a:t>)/Est.(</a:t>
            </a:r>
            <a:r>
              <a:rPr lang="en-US" sz="2400" dirty="0" err="1" smtClean="0"/>
              <a:t>v</a:t>
            </a:r>
            <a:r>
              <a:rPr lang="en-US" sz="2400" baseline="-25000" dirty="0" err="1" smtClean="0"/>
              <a:t>k</a:t>
            </a:r>
            <a:r>
              <a:rPr lang="en-US" sz="2400" dirty="0" smtClean="0"/>
              <a:t>) </a:t>
            </a:r>
            <a:r>
              <a:rPr lang="en-US" sz="2400" smtClean="0"/>
              <a:t>~ t[n-K</a:t>
            </a:r>
            <a:r>
              <a:rPr lang="en-US" sz="2400" dirty="0" smtClean="0"/>
              <a:t>].</a:t>
            </a:r>
          </a:p>
          <a:p>
            <a:pPr>
              <a:buNone/>
            </a:pPr>
            <a:r>
              <a:rPr lang="en-US" sz="2400" smtClean="0"/>
              <a:t>Use </a:t>
            </a:r>
            <a:r>
              <a:rPr lang="en-US" sz="2400" dirty="0" smtClean="0"/>
              <a:t>critical values </a:t>
            </a:r>
            <a:r>
              <a:rPr lang="en-US" sz="2400" smtClean="0"/>
              <a:t>from t[n-K] </a:t>
            </a:r>
            <a:r>
              <a:rPr lang="en-US" sz="2400" dirty="0" smtClean="0"/>
              <a:t>distribution instead of standard normal</a:t>
            </a:r>
            <a:r>
              <a:rPr lang="en-US" sz="2400" smtClean="0"/>
              <a:t>. Will be the same as normal if n </a:t>
            </a:r>
            <a:r>
              <a:rPr lang="en-US" sz="2400" u="sng" smtClean="0"/>
              <a:t>&gt;</a:t>
            </a:r>
            <a:r>
              <a:rPr lang="en-US" sz="2400" smtClean="0"/>
              <a:t> 100.</a:t>
            </a:r>
          </a:p>
          <a:p>
            <a:pPr>
              <a:buNone/>
            </a:pPr>
            <a:r>
              <a:rPr lang="en-US" sz="2400" smtClean="0"/>
              <a:t>Based on asymptotic results or any robust covariance matrix estimator, use N[0,1]. </a:t>
            </a:r>
            <a:endParaRPr lang="en-US" sz="2400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285908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Confidence Interval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7041428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5943600" y="1905000"/>
            <a:ext cx="2286000" cy="609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447800" y="3867149"/>
            <a:ext cx="6553200" cy="261938"/>
          </a:xfrm>
          <a:prstGeom prst="rect">
            <a:avLst/>
          </a:prstGeom>
          <a:solidFill>
            <a:srgbClr val="FF000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5105400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Critical t[.975,29]  =  2.045</a:t>
            </a:r>
          </a:p>
          <a:p>
            <a:r>
              <a:rPr lang="en-US" smtClean="0"/>
              <a:t>Confidence interval based on t:           1.27365 </a:t>
            </a:r>
            <a:r>
              <a:rPr lang="en-US" smtClean="0">
                <a:sym typeface="Symbol"/>
              </a:rPr>
              <a:t> 2.045 * .1501</a:t>
            </a:r>
          </a:p>
          <a:p>
            <a:r>
              <a:rPr lang="en-US" smtClean="0">
                <a:sym typeface="Symbol"/>
              </a:rPr>
              <a:t>Confidence interval based on normal:</a:t>
            </a:r>
            <a:r>
              <a:rPr lang="en-US"/>
              <a:t> 1.27365 </a:t>
            </a:r>
            <a:r>
              <a:rPr lang="en-US">
                <a:sym typeface="Symbol"/>
              </a:rPr>
              <a:t> </a:t>
            </a:r>
            <a:r>
              <a:rPr lang="en-US" smtClean="0">
                <a:sym typeface="Symbol"/>
              </a:rPr>
              <a:t>1.960 </a:t>
            </a:r>
            <a:r>
              <a:rPr lang="en-US">
                <a:sym typeface="Symbol"/>
              </a:rPr>
              <a:t>* .1501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r>
              <a:rPr lang="en-US" smtClean="0"/>
              <a:t>Specification and Functional Form:</a:t>
            </a:r>
            <a:br>
              <a:rPr lang="en-US" smtClean="0"/>
            </a:br>
            <a:r>
              <a:rPr lang="en-US" smtClean="0"/>
              <a:t>Interaction Effects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5434471"/>
              </p:ext>
            </p:extLst>
          </p:nvPr>
        </p:nvGraphicFramePr>
        <p:xfrm>
          <a:off x="685800" y="2133600"/>
          <a:ext cx="8042275" cy="324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7" name="Equation" r:id="rId4" imgW="3429000" imgH="1384300" progId="Equation.DSMT4">
                  <p:embed/>
                </p:oleObj>
              </mc:Choice>
              <mc:Fallback>
                <p:oleObj name="Equation" r:id="rId4" imgW="3429000" imgH="13843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8042275" cy="324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58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Interaction Effect</a:t>
            </a:r>
          </a:p>
        </p:txBody>
      </p:sp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457200" y="1600200"/>
            <a:ext cx="83058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Ordinary     least squares regression ............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LHS=LOGY     Mean                 =       -1.15746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Standard deviation   =         .49149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Number of observs.   =          27322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Model size   Parameters           =              4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Degrees of freedom   =          27318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Residuals    Sum of squares       =     6540.45988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Standard error of e  =         .48931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Fit          R-squared            =         .00896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Adjusted R-squared   =         .00885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Model test   F[  3, 27318] (prob) =    82.4(.0000)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Constant|   -1.22592***       .01605      -76.376   .0000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AGE|     .00227***       .00036        6.240   .0000      43.5272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FEMALE|     .21239***       .02363        8.987   .0000       .47881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AGE_FEM|    -.00620***       .00052      -11.819   .0000      21.2960</a:t>
            </a:r>
          </a:p>
          <a:p>
            <a:r>
              <a:rPr lang="en-US" sz="1200" b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Do women earn more than men (in this sample?)  The +.21239 coefficient on FEMALE would</a:t>
            </a:r>
          </a:p>
          <a:p>
            <a:r>
              <a:rPr lang="en-US" sz="1200" b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suggest </a:t>
            </a:r>
            <a:r>
              <a:rPr lang="en-US" sz="1200" b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so.  But, the female “difference” is +.21239 - .00620*Age. At average Age, the</a:t>
            </a:r>
          </a:p>
          <a:p>
            <a:r>
              <a:rPr lang="en-US" sz="1200" b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effect is .21239 - .00620(43.5272) = -.05748.</a:t>
            </a:r>
          </a:p>
        </p:txBody>
      </p:sp>
    </p:spTree>
    <p:extLst>
      <p:ext uri="{BB962C8B-B14F-4D97-AF65-F5344CB8AC3E}">
        <p14:creationId xmlns:p14="http://schemas.microsoft.com/office/powerpoint/2010/main" val="88160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828800"/>
            <a:ext cx="814580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5838824" y="3009900"/>
            <a:ext cx="2619375" cy="25527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143000"/>
            <a:ext cx="7229475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2438400"/>
            <a:ext cx="8378647" cy="37338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1139825"/>
          </a:xfrm>
        </p:spPr>
        <p:txBody>
          <a:bodyPr/>
          <a:lstStyle/>
          <a:p>
            <a:r>
              <a:rPr lang="en-US" dirty="0" smtClean="0"/>
              <a:t>Bootstrap Confidence Interval </a:t>
            </a:r>
            <a:br>
              <a:rPr lang="en-US" dirty="0" smtClean="0"/>
            </a:br>
            <a:r>
              <a:rPr lang="en-US" dirty="0" smtClean="0"/>
              <a:t>For a </a:t>
            </a:r>
            <a:r>
              <a:rPr lang="en-US" dirty="0"/>
              <a:t>C</a:t>
            </a:r>
            <a:r>
              <a:rPr lang="en-US" dirty="0" smtClean="0"/>
              <a:t>oefficient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51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2391" y="2362200"/>
            <a:ext cx="6065982" cy="2819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6999" y="1938337"/>
            <a:ext cx="2530891" cy="3471863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609600" y="1143000"/>
            <a:ext cx="8229600" cy="5334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kern="0" smtClean="0"/>
              <a:t>Bootstrap CI for Least Squares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79240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828800"/>
            <a:ext cx="6115050" cy="3467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5473" y="1847491"/>
            <a:ext cx="2571750" cy="357373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39825"/>
          </a:xfrm>
        </p:spPr>
        <p:txBody>
          <a:bodyPr/>
          <a:lstStyle/>
          <a:p>
            <a:r>
              <a:rPr lang="en-US" dirty="0" smtClean="0"/>
              <a:t>Bootstrap CI for Least Absolute Deviations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639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14041"/>
            <a:ext cx="7399244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33400"/>
          </a:xfrm>
        </p:spPr>
        <p:txBody>
          <a:bodyPr/>
          <a:lstStyle/>
          <a:p>
            <a:r>
              <a:rPr lang="en-US" dirty="0" smtClean="0"/>
              <a:t>Bootstrapped Confidence Intervals</a:t>
            </a:r>
            <a:br>
              <a:rPr lang="en-US" dirty="0" smtClean="0"/>
            </a:br>
            <a:r>
              <a:rPr lang="en-US" sz="2400" dirty="0" smtClean="0"/>
              <a:t>Estimate Norm(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dirty="0" smtClean="0"/>
              <a:t>)=(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baseline="-25000" dirty="0" smtClean="0"/>
              <a:t>1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2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3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</a:t>
            </a:r>
            <a:r>
              <a:rPr lang="en-US" sz="2400" b="1" dirty="0" smtClean="0">
                <a:sym typeface="Symbol"/>
              </a:rPr>
              <a:t> </a:t>
            </a:r>
            <a:r>
              <a:rPr lang="en-US" sz="2400" baseline="-25000" dirty="0" smtClean="0"/>
              <a:t>4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1/2</a:t>
            </a:r>
            <a:endParaRPr 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32668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37093"/>
            <a:ext cx="7162800" cy="523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505200"/>
            <a:ext cx="627797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339525" y="3200400"/>
            <a:ext cx="281940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9525" y="5410200"/>
            <a:ext cx="281940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6275" y="4313500"/>
            <a:ext cx="2396925" cy="258500"/>
          </a:xfrm>
          <a:prstGeom prst="rect">
            <a:avLst/>
          </a:prstGeom>
          <a:solidFill>
            <a:srgbClr val="00B05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40800" y="1500850"/>
            <a:ext cx="2073800" cy="228600"/>
          </a:xfrm>
          <a:prstGeom prst="rect">
            <a:avLst/>
          </a:prstGeom>
          <a:solidFill>
            <a:srgbClr val="00B05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63050" y="4823750"/>
            <a:ext cx="4823750" cy="228600"/>
          </a:xfrm>
          <a:prstGeom prst="rect">
            <a:avLst/>
          </a:prstGeom>
          <a:solidFill>
            <a:srgbClr val="FF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87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71" y="1600200"/>
            <a:ext cx="833047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4670720" y="5638800"/>
            <a:ext cx="2720680" cy="381000"/>
          </a:xfrm>
          <a:prstGeom prst="rect">
            <a:avLst/>
          </a:prstGeom>
          <a:solidFill>
            <a:srgbClr val="FF0000">
              <a:alpha val="2509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1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990600"/>
            <a:ext cx="82772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645382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Coefficient on MALE dummy variable in quantile regressions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2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Forecasting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711200" indent="-711200" eaLnBrk="1" hangingPunct="1"/>
            <a:r>
              <a:rPr lang="en-US" b="1" smtClean="0"/>
              <a:t>Objective:  Forecast</a:t>
            </a:r>
            <a:endParaRPr lang="en-US" smtClean="0"/>
          </a:p>
          <a:p>
            <a:pPr marL="711200" indent="-711200" eaLnBrk="1" hangingPunct="1"/>
            <a:r>
              <a:rPr lang="en-US" smtClean="0"/>
              <a:t>Distinction:  Ex post vs. Ex ante forecasting</a:t>
            </a:r>
          </a:p>
          <a:p>
            <a:pPr marL="1081088" lvl="1" indent="-609600" eaLnBrk="1" hangingPunct="1"/>
            <a:r>
              <a:rPr lang="en-US" smtClean="0"/>
              <a:t>Ex post: RHS data are observed</a:t>
            </a:r>
          </a:p>
          <a:p>
            <a:pPr marL="1081088" lvl="1" indent="-609600" eaLnBrk="1" hangingPunct="1"/>
            <a:r>
              <a:rPr lang="en-US" smtClean="0"/>
              <a:t>Ex ante: RHS data must be forecasted</a:t>
            </a:r>
          </a:p>
          <a:p>
            <a:pPr marL="711200" indent="-711200" eaLnBrk="1" hangingPunct="1"/>
            <a:r>
              <a:rPr lang="en-US" smtClean="0"/>
              <a:t>Prediction vs. model validation.  </a:t>
            </a:r>
          </a:p>
          <a:p>
            <a:pPr marL="1081088" lvl="1" indent="-609600" eaLnBrk="1" hangingPunct="1"/>
            <a:r>
              <a:rPr lang="en-US" smtClean="0"/>
              <a:t>Within sample prediction</a:t>
            </a:r>
          </a:p>
          <a:p>
            <a:pPr marL="1081088" lvl="1" indent="-609600" eaLnBrk="1" hangingPunct="1"/>
            <a:r>
              <a:rPr lang="en-US" smtClean="0"/>
              <a:t>“Hold out sample”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Prediction Intervals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Given x</a:t>
            </a:r>
            <a:r>
              <a:rPr lang="en-US" sz="1800" b="1" baseline="30000" smtClean="0"/>
              <a:t>0</a:t>
            </a:r>
            <a:r>
              <a:rPr lang="en-US" sz="1800" b="1" smtClean="0"/>
              <a:t> predict y</a:t>
            </a:r>
            <a:r>
              <a:rPr lang="en-US" sz="1800" b="1" baseline="30000" smtClean="0"/>
              <a:t>0</a:t>
            </a:r>
            <a:r>
              <a:rPr lang="en-US" sz="1800" b="1" smtClean="0"/>
              <a:t>.</a:t>
            </a: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Two cases: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  Estimate E[y|</a:t>
            </a:r>
            <a:r>
              <a:rPr lang="en-US" sz="1800" b="1" smtClean="0"/>
              <a:t>x</a:t>
            </a:r>
            <a:r>
              <a:rPr lang="en-US" sz="1800" b="1" baseline="30000" smtClean="0"/>
              <a:t>0</a:t>
            </a:r>
            <a:r>
              <a:rPr lang="en-US" sz="1800" smtClean="0"/>
              <a:t>] = </a:t>
            </a:r>
            <a:r>
              <a:rPr lang="en-US" sz="1800" b="1" smtClean="0">
                <a:sym typeface="Symbol" pitchFamily="18" charset="2"/>
              </a:rPr>
              <a:t></a:t>
            </a:r>
            <a:r>
              <a:rPr lang="en-US" sz="1800" b="1" smtClean="0"/>
              <a:t>x</a:t>
            </a:r>
            <a:r>
              <a:rPr lang="en-US" sz="1800" b="1" baseline="30000" smtClean="0"/>
              <a:t>0</a:t>
            </a:r>
            <a:r>
              <a:rPr lang="en-US" sz="1800" smtClean="0"/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  Predict y</a:t>
            </a:r>
            <a:r>
              <a:rPr lang="en-US" sz="1800" baseline="30000" smtClean="0"/>
              <a:t>0</a:t>
            </a:r>
            <a:r>
              <a:rPr lang="en-US" sz="1800" smtClean="0"/>
              <a:t> = </a:t>
            </a:r>
            <a:r>
              <a:rPr lang="en-US" sz="1800" b="1" smtClean="0">
                <a:sym typeface="Symbol" pitchFamily="18" charset="2"/>
              </a:rPr>
              <a:t></a:t>
            </a:r>
            <a:r>
              <a:rPr lang="en-US" sz="1800" b="1" smtClean="0"/>
              <a:t>x</a:t>
            </a:r>
            <a:r>
              <a:rPr lang="en-US" sz="1800" b="1" baseline="30000" smtClean="0"/>
              <a:t>0</a:t>
            </a:r>
            <a:r>
              <a:rPr lang="en-US" sz="1800" smtClean="0"/>
              <a:t> + </a:t>
            </a:r>
            <a:r>
              <a:rPr lang="en-US" sz="1800" smtClean="0">
                <a:sym typeface="Symbol" pitchFamily="18" charset="2"/>
              </a:rPr>
              <a:t></a:t>
            </a:r>
            <a:r>
              <a:rPr lang="en-US" sz="1800" baseline="30000" smtClean="0"/>
              <a:t>0</a:t>
            </a:r>
            <a:r>
              <a:rPr lang="en-US" sz="1800" smtClean="0"/>
              <a:t>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Obvious predictor, </a:t>
            </a:r>
            <a:r>
              <a:rPr lang="en-US" sz="1800" b="1" smtClean="0"/>
              <a:t>b’x</a:t>
            </a:r>
            <a:r>
              <a:rPr lang="en-US" sz="1800" smtClean="0"/>
              <a:t>0 + estimate of </a:t>
            </a:r>
            <a:r>
              <a:rPr lang="en-US" sz="1800" smtClean="0">
                <a:sym typeface="Symbol" pitchFamily="18" charset="2"/>
              </a:rPr>
              <a:t></a:t>
            </a:r>
            <a:r>
              <a:rPr lang="en-US" sz="1800" baseline="30000" smtClean="0"/>
              <a:t>0</a:t>
            </a:r>
            <a:r>
              <a:rPr lang="en-US" sz="1800" smtClean="0"/>
              <a:t>.   Forecast </a:t>
            </a:r>
            <a:r>
              <a:rPr lang="en-US" sz="1800" smtClean="0">
                <a:sym typeface="Symbol" pitchFamily="18" charset="2"/>
              </a:rPr>
              <a:t></a:t>
            </a:r>
            <a:r>
              <a:rPr lang="en-US" sz="1800" baseline="30000" smtClean="0"/>
              <a:t>0</a:t>
            </a:r>
            <a:r>
              <a:rPr lang="en-US" sz="1800" smtClean="0"/>
              <a:t> as 0, but allow for variance.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Alternative:  When we predict y</a:t>
            </a:r>
            <a:r>
              <a:rPr lang="en-US" sz="1800" baseline="30000" smtClean="0"/>
              <a:t>0</a:t>
            </a:r>
            <a:r>
              <a:rPr lang="en-US" sz="1800" smtClean="0"/>
              <a:t> with </a:t>
            </a:r>
            <a:r>
              <a:rPr lang="en-US" sz="1800" b="1" smtClean="0"/>
              <a:t>b</a:t>
            </a:r>
            <a:r>
              <a:rPr lang="en-US" sz="1800" b="1" smtClean="0">
                <a:sym typeface="Symbol" pitchFamily="18" charset="2"/>
              </a:rPr>
              <a:t></a:t>
            </a:r>
            <a:r>
              <a:rPr lang="en-US" sz="1800" b="1" smtClean="0"/>
              <a:t>x</a:t>
            </a:r>
            <a:r>
              <a:rPr lang="en-US" sz="1800" b="1" baseline="30000" smtClean="0"/>
              <a:t>0</a:t>
            </a:r>
            <a:r>
              <a:rPr lang="en-US" sz="1800" smtClean="0"/>
              <a:t>, what is the 'forecast error?'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   Est.y</a:t>
            </a:r>
            <a:r>
              <a:rPr lang="en-US" sz="1800" baseline="30000" smtClean="0"/>
              <a:t>0</a:t>
            </a:r>
            <a:r>
              <a:rPr lang="en-US" sz="1800" smtClean="0"/>
              <a:t>  -  y</a:t>
            </a:r>
            <a:r>
              <a:rPr lang="en-US" sz="1800" baseline="30000" smtClean="0"/>
              <a:t>0</a:t>
            </a:r>
            <a:r>
              <a:rPr lang="en-US" sz="1800" smtClean="0"/>
              <a:t> = </a:t>
            </a:r>
            <a:r>
              <a:rPr lang="en-US" sz="1800" b="1" smtClean="0"/>
              <a:t>b</a:t>
            </a:r>
            <a:r>
              <a:rPr lang="en-US" sz="1800" b="1" smtClean="0">
                <a:sym typeface="Symbol" pitchFamily="18" charset="2"/>
              </a:rPr>
              <a:t></a:t>
            </a:r>
            <a:r>
              <a:rPr lang="en-US" sz="1800" b="1" smtClean="0"/>
              <a:t>x</a:t>
            </a:r>
            <a:r>
              <a:rPr lang="en-US" sz="1800" b="1" baseline="30000" smtClean="0"/>
              <a:t>0</a:t>
            </a:r>
            <a:r>
              <a:rPr lang="en-US" sz="1800" b="1" smtClean="0"/>
              <a:t>  -  </a:t>
            </a:r>
            <a:r>
              <a:rPr lang="en-US" sz="1800" b="1" smtClean="0">
                <a:sym typeface="Symbol" pitchFamily="18" charset="2"/>
              </a:rPr>
              <a:t></a:t>
            </a:r>
            <a:r>
              <a:rPr lang="en-US" sz="1800" b="1" smtClean="0"/>
              <a:t>x</a:t>
            </a:r>
            <a:r>
              <a:rPr lang="en-US" sz="1800" b="1" baseline="30000" smtClean="0"/>
              <a:t>0</a:t>
            </a:r>
            <a:r>
              <a:rPr lang="en-US" sz="1800" b="1" smtClean="0"/>
              <a:t>  -  </a:t>
            </a:r>
            <a:r>
              <a:rPr lang="en-US" sz="1800" smtClean="0">
                <a:sym typeface="Symbol" pitchFamily="18" charset="2"/>
              </a:rPr>
              <a:t></a:t>
            </a:r>
            <a:r>
              <a:rPr lang="en-US" sz="1800" baseline="30000" smtClean="0"/>
              <a:t>0</a:t>
            </a:r>
            <a:r>
              <a:rPr lang="en-US" sz="1800" smtClean="0"/>
              <a:t>, so the variance of the forecast error is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       </a:t>
            </a:r>
            <a:r>
              <a:rPr lang="en-US" sz="1800" b="1" smtClean="0"/>
              <a:t>x</a:t>
            </a:r>
            <a:r>
              <a:rPr lang="en-US" sz="1800" b="1" baseline="30000" smtClean="0"/>
              <a:t>0</a:t>
            </a:r>
            <a:r>
              <a:rPr lang="en-US" sz="1800" b="1" smtClean="0">
                <a:sym typeface="Symbol" pitchFamily="18" charset="2"/>
              </a:rPr>
              <a:t></a:t>
            </a:r>
            <a:r>
              <a:rPr lang="en-US" sz="1800" smtClean="0"/>
              <a:t>Var[</a:t>
            </a:r>
            <a:r>
              <a:rPr lang="en-US" sz="1800" b="1" smtClean="0"/>
              <a:t>b - </a:t>
            </a:r>
            <a:r>
              <a:rPr lang="en-US" sz="1800" b="1" smtClean="0">
                <a:sym typeface="Symbol" pitchFamily="18" charset="2"/>
              </a:rPr>
              <a:t></a:t>
            </a:r>
            <a:r>
              <a:rPr lang="en-US" sz="1800" smtClean="0"/>
              <a:t>]</a:t>
            </a:r>
            <a:r>
              <a:rPr lang="en-US" sz="1800" b="1" smtClean="0"/>
              <a:t>x</a:t>
            </a:r>
            <a:r>
              <a:rPr lang="en-US" sz="1800" b="1" baseline="30000" smtClean="0"/>
              <a:t>0</a:t>
            </a:r>
            <a:r>
              <a:rPr lang="en-US" sz="1800" b="1" smtClean="0"/>
              <a:t>  + </a:t>
            </a:r>
            <a:r>
              <a:rPr lang="en-US" sz="1800" smtClean="0">
                <a:sym typeface="Symbol" pitchFamily="18" charset="2"/>
              </a:rPr>
              <a:t></a:t>
            </a:r>
            <a:r>
              <a:rPr lang="en-US" sz="1800" baseline="30000" smtClean="0"/>
              <a:t>2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How do we estimate this?  Form a confidence interval.  Two cases: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  If </a:t>
            </a:r>
            <a:r>
              <a:rPr lang="en-US" sz="1800" b="1" smtClean="0"/>
              <a:t>x</a:t>
            </a:r>
            <a:r>
              <a:rPr lang="en-US" sz="1800" baseline="30000" smtClean="0"/>
              <a:t>0</a:t>
            </a:r>
            <a:r>
              <a:rPr lang="en-US" sz="1800" smtClean="0"/>
              <a:t> is a vector of constants, the variance is just </a:t>
            </a:r>
            <a:r>
              <a:rPr lang="en-US" sz="1800" b="1" smtClean="0"/>
              <a:t>x</a:t>
            </a:r>
            <a:r>
              <a:rPr lang="en-US" sz="1800" baseline="30000" smtClean="0"/>
              <a:t>0</a:t>
            </a:r>
            <a:r>
              <a:rPr lang="en-US" sz="1800" b="1" smtClean="0">
                <a:sym typeface="Symbol" pitchFamily="18" charset="2"/>
              </a:rPr>
              <a:t></a:t>
            </a:r>
            <a:r>
              <a:rPr lang="en-US" sz="1800" smtClean="0"/>
              <a:t> Var[</a:t>
            </a:r>
            <a:r>
              <a:rPr lang="en-US" sz="1800" b="1" smtClean="0"/>
              <a:t>b</a:t>
            </a:r>
            <a:r>
              <a:rPr lang="en-US" sz="1800" smtClean="0"/>
              <a:t>] </a:t>
            </a:r>
            <a:r>
              <a:rPr lang="en-US" sz="1800" b="1" smtClean="0"/>
              <a:t>x</a:t>
            </a:r>
            <a:r>
              <a:rPr lang="en-US" sz="1800" baseline="30000" smtClean="0"/>
              <a:t>0</a:t>
            </a:r>
            <a:r>
              <a:rPr lang="en-US" sz="1800" smtClean="0"/>
              <a:t>.  Form confidence interval as usual.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  If </a:t>
            </a:r>
            <a:r>
              <a:rPr lang="en-US" sz="1800" b="1" smtClean="0"/>
              <a:t>x</a:t>
            </a:r>
            <a:r>
              <a:rPr lang="en-US" sz="1800" baseline="30000" smtClean="0"/>
              <a:t>0</a:t>
            </a:r>
            <a:r>
              <a:rPr lang="en-US" sz="1800" smtClean="0"/>
              <a:t> had to be estimated, then we use a random variable.  What is the variance of the product?  (Ouch!)  One possibility:  Use bootstrapping.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Forecast Variance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828800"/>
            <a:ext cx="8229600" cy="4302125"/>
          </a:xfrm>
        </p:spPr>
        <p:txBody>
          <a:bodyPr/>
          <a:lstStyle/>
          <a:p>
            <a:pPr marL="711200" indent="-711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Variance of the forecast error is  </a:t>
            </a:r>
          </a:p>
          <a:p>
            <a:pPr marL="711200" indent="-711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    </a:t>
            </a:r>
            <a:r>
              <a:rPr lang="en-US" sz="2400" dirty="0" smtClean="0">
                <a:sym typeface="Symbol" pitchFamily="18" charset="2"/>
              </a:rPr>
              <a:t>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</a:t>
            </a:r>
            <a:r>
              <a:rPr lang="en-US" sz="2400" b="1" dirty="0" smtClean="0"/>
              <a:t>x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’ </a:t>
            </a:r>
            <a:r>
              <a:rPr lang="en-US" sz="2400" dirty="0" err="1" smtClean="0"/>
              <a:t>Var</a:t>
            </a:r>
            <a:r>
              <a:rPr lang="en-US" sz="2400" dirty="0" smtClean="0"/>
              <a:t>[</a:t>
            </a:r>
            <a:r>
              <a:rPr lang="en-US" sz="2400" b="1" dirty="0" smtClean="0"/>
              <a:t>b</a:t>
            </a:r>
            <a:r>
              <a:rPr lang="en-US" sz="2400" dirty="0" smtClean="0"/>
              <a:t>]</a:t>
            </a:r>
            <a:r>
              <a:rPr lang="en-US" sz="2400" b="1" dirty="0" smtClean="0"/>
              <a:t>x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 = </a:t>
            </a:r>
            <a:r>
              <a:rPr lang="en-US" sz="2400" dirty="0" smtClean="0">
                <a:sym typeface="Symbol" pitchFamily="18" charset="2"/>
              </a:rPr>
              <a:t>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</a:t>
            </a:r>
            <a:r>
              <a:rPr lang="en-US" sz="2400" dirty="0" smtClean="0">
                <a:sym typeface="Symbol" pitchFamily="18" charset="2"/>
              </a:rPr>
              <a:t>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[</a:t>
            </a:r>
            <a:r>
              <a:rPr lang="en-US" sz="2400" b="1" dirty="0" smtClean="0"/>
              <a:t>x</a:t>
            </a:r>
            <a:r>
              <a:rPr lang="en-US" sz="2400" b="1" baseline="30000" dirty="0" smtClean="0"/>
              <a:t>0</a:t>
            </a:r>
            <a:r>
              <a:rPr lang="en-US" sz="2400" dirty="0" smtClean="0"/>
              <a:t>’(</a:t>
            </a:r>
            <a:r>
              <a:rPr lang="en-US" sz="2400" b="1" dirty="0" smtClean="0"/>
              <a:t>X’X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-1</a:t>
            </a:r>
            <a:r>
              <a:rPr lang="en-US" sz="2400" b="1" dirty="0" smtClean="0"/>
              <a:t>x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]</a:t>
            </a:r>
          </a:p>
          <a:p>
            <a:pPr marL="711200" indent="-711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If the model contains a constant term, this is</a:t>
            </a:r>
          </a:p>
          <a:p>
            <a:pPr marL="711200" indent="-711200" eaLnBrk="1" hangingPunct="1">
              <a:lnSpc>
                <a:spcPct val="90000"/>
              </a:lnSpc>
            </a:pPr>
            <a:endParaRPr lang="en-US" dirty="0" smtClean="0"/>
          </a:p>
          <a:p>
            <a:pPr marL="711200" indent="-711200" eaLnBrk="1" hangingPunct="1">
              <a:lnSpc>
                <a:spcPct val="90000"/>
              </a:lnSpc>
            </a:pPr>
            <a:endParaRPr lang="en-US" dirty="0" smtClean="0"/>
          </a:p>
          <a:p>
            <a:pPr marL="711200" indent="-711200" eaLnBrk="1" hangingPunct="1">
              <a:lnSpc>
                <a:spcPct val="90000"/>
              </a:lnSpc>
            </a:pPr>
            <a:endParaRPr lang="en-US" dirty="0" smtClean="0"/>
          </a:p>
          <a:p>
            <a:pPr marL="711200" indent="-711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 In terms squares and cross products of deviations from means.  Interpretation:  Forecast variance is smallest in the middle of our “experience” and increases as we move outside it. 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254377"/>
              </p:ext>
            </p:extLst>
          </p:nvPr>
        </p:nvGraphicFramePr>
        <p:xfrm>
          <a:off x="1131888" y="3200400"/>
          <a:ext cx="731202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3" name="Equation" r:id="rId4" imgW="3530520" imgH="482400" progId="Equation.DSMT4">
                  <p:embed/>
                </p:oleObj>
              </mc:Choice>
              <mc:Fallback>
                <p:oleObj name="Equation" r:id="rId4" imgW="3530520" imgH="482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1888" y="3200400"/>
                        <a:ext cx="7312025" cy="100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Butterfly Effect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5475" y="2133600"/>
            <a:ext cx="58007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Buzz Data</a:t>
            </a:r>
            <a:endParaRPr lang="en-US" dirty="0"/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7878036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3565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n-US" dirty="0" smtClean="0"/>
              <a:t>A Prediction </a:t>
            </a:r>
            <a:r>
              <a:rPr lang="en-US" dirty="0"/>
              <a:t>Interval</a:t>
            </a:r>
          </a:p>
        </p:txBody>
      </p:sp>
      <p:graphicFrame>
        <p:nvGraphicFramePr>
          <p:cNvPr id="2119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189139"/>
              </p:ext>
            </p:extLst>
          </p:nvPr>
        </p:nvGraphicFramePr>
        <p:xfrm>
          <a:off x="762000" y="1643063"/>
          <a:ext cx="7848600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7" name="Equation" r:id="rId4" imgW="2971800" imgH="1117440" progId="Equation.DSMT4">
                  <p:embed/>
                </p:oleObj>
              </mc:Choice>
              <mc:Fallback>
                <p:oleObj name="Equation" r:id="rId4" imgW="2971800" imgH="11174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43063"/>
                        <a:ext cx="7848600" cy="29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973" name="Text Box 5"/>
          <p:cNvSpPr txBox="1">
            <a:spLocks noChangeArrowheads="1"/>
          </p:cNvSpPr>
          <p:nvPr/>
        </p:nvSpPr>
        <p:spPr bwMode="auto">
          <a:xfrm>
            <a:off x="838200" y="4724400"/>
            <a:ext cx="8077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The usual 95%          Due to </a:t>
            </a:r>
            <a:r>
              <a:rPr lang="el-GR" b="1" dirty="0">
                <a:cs typeface="Arial" charset="0"/>
              </a:rPr>
              <a:t>ε</a:t>
            </a:r>
            <a:r>
              <a:rPr lang="en-US" b="1" dirty="0">
                <a:cs typeface="Arial" charset="0"/>
              </a:rPr>
              <a:t>    Due to estimating </a:t>
            </a:r>
            <a:r>
              <a:rPr lang="el-GR" b="1" dirty="0">
                <a:cs typeface="Arial" charset="0"/>
              </a:rPr>
              <a:t>α</a:t>
            </a:r>
            <a:r>
              <a:rPr lang="en-US" b="1" dirty="0">
                <a:cs typeface="Arial" charset="0"/>
              </a:rPr>
              <a:t> and </a:t>
            </a:r>
            <a:r>
              <a:rPr lang="el-GR" b="1" dirty="0">
                <a:cs typeface="Arial" charset="0"/>
              </a:rPr>
              <a:t>β</a:t>
            </a:r>
            <a:r>
              <a:rPr lang="en-US" b="1" dirty="0">
                <a:cs typeface="Arial" charset="0"/>
              </a:rPr>
              <a:t> with a and </a:t>
            </a:r>
            <a:r>
              <a:rPr lang="en-US" b="1" dirty="0" smtClean="0">
                <a:cs typeface="Arial" charset="0"/>
              </a:rPr>
              <a:t>b</a:t>
            </a:r>
            <a:endParaRPr lang="el-GR" b="1" dirty="0">
              <a:cs typeface="Arial" charset="0"/>
            </a:endParaRPr>
          </a:p>
        </p:txBody>
      </p:sp>
      <p:sp>
        <p:nvSpPr>
          <p:cNvPr id="211974" name="Line 6"/>
          <p:cNvSpPr>
            <a:spLocks noChangeShapeType="1"/>
          </p:cNvSpPr>
          <p:nvPr/>
        </p:nvSpPr>
        <p:spPr bwMode="auto">
          <a:xfrm flipV="1">
            <a:off x="1676400" y="4114800"/>
            <a:ext cx="11430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975" name="Line 7"/>
          <p:cNvSpPr>
            <a:spLocks noChangeShapeType="1"/>
          </p:cNvSpPr>
          <p:nvPr/>
        </p:nvSpPr>
        <p:spPr bwMode="auto">
          <a:xfrm flipV="1">
            <a:off x="4038600" y="4114800"/>
            <a:ext cx="1524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976" name="Line 8"/>
          <p:cNvSpPr>
            <a:spLocks noChangeShapeType="1"/>
          </p:cNvSpPr>
          <p:nvPr/>
        </p:nvSpPr>
        <p:spPr bwMode="auto">
          <a:xfrm flipH="1" flipV="1">
            <a:off x="4724400" y="4343400"/>
            <a:ext cx="10668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977" name="Line 9"/>
          <p:cNvSpPr>
            <a:spLocks noChangeShapeType="1"/>
          </p:cNvSpPr>
          <p:nvPr/>
        </p:nvSpPr>
        <p:spPr bwMode="auto">
          <a:xfrm flipV="1">
            <a:off x="5791200" y="4495800"/>
            <a:ext cx="2286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9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dirty="0" smtClean="0"/>
              <a:t>Slightly Simpler Formula for Prediction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795906"/>
              </p:ext>
            </p:extLst>
          </p:nvPr>
        </p:nvGraphicFramePr>
        <p:xfrm>
          <a:off x="609600" y="2209800"/>
          <a:ext cx="7848600" cy="285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1" name="Equation" r:id="rId3" imgW="2971800" imgH="1079280" progId="Equation.DSMT4">
                  <p:embed/>
                </p:oleObj>
              </mc:Choice>
              <mc:Fallback>
                <p:oleObj name="Equation" r:id="rId3" imgW="2971800" imgH="10792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09800"/>
                        <a:ext cx="7848600" cy="285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986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8229600" cy="1527175"/>
          </a:xfrm>
        </p:spPr>
        <p:txBody>
          <a:bodyPr/>
          <a:lstStyle/>
          <a:p>
            <a:r>
              <a:rPr lang="en-US" smtClean="0"/>
              <a:t>Prediction from Internet Buzz Regression</a:t>
            </a:r>
            <a:endParaRPr lang="en-US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7676492" cy="403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318316"/>
              </p:ext>
            </p:extLst>
          </p:nvPr>
        </p:nvGraphicFramePr>
        <p:xfrm>
          <a:off x="3228646" y="5029200"/>
          <a:ext cx="1447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5" name="Equation" r:id="rId4" imgW="1447172" imgH="482391" progId="Equation.DSMT4">
                  <p:embed/>
                </p:oleObj>
              </mc:Choice>
              <mc:Fallback>
                <p:oleObj name="Equation" r:id="rId4" imgW="1447172" imgH="482391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8646" y="5029200"/>
                        <a:ext cx="14478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4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39825"/>
          </a:xfrm>
        </p:spPr>
        <p:txBody>
          <a:bodyPr/>
          <a:lstStyle/>
          <a:p>
            <a:r>
              <a:rPr lang="en-US" smtClean="0"/>
              <a:t>Prediction Interval for Buzz = .8</a:t>
            </a:r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8218469"/>
              </p:ext>
            </p:extLst>
          </p:nvPr>
        </p:nvGraphicFramePr>
        <p:xfrm>
          <a:off x="2286000" y="2286000"/>
          <a:ext cx="4616450" cy="328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59" name="Equation" r:id="rId3" imgW="2959100" imgH="2108200" progId="Equation.DSMT4">
                  <p:embed/>
                </p:oleObj>
              </mc:Choice>
              <mc:Fallback>
                <p:oleObj name="Equation" r:id="rId3" imgW="2959100" imgH="2108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286000"/>
                        <a:ext cx="4616450" cy="3287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010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1981200" y="3810000"/>
            <a:ext cx="533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/>
              <a:t>Semi- and Nonparametric Estimation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r>
              <a:rPr lang="en-US" smtClean="0"/>
              <a:t>Application: Stochastic Frontier Model</a:t>
            </a: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533400" y="2133600"/>
            <a:ext cx="80772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  <a:cs typeface="Arial" charset="0"/>
              </a:rPr>
              <a:t>Production Function Regression:  </a:t>
            </a:r>
            <a:r>
              <a:rPr lang="en-US" dirty="0" err="1">
                <a:latin typeface="Arial" charset="0"/>
                <a:cs typeface="Arial" charset="0"/>
              </a:rPr>
              <a:t>logY</a:t>
            </a:r>
            <a:r>
              <a:rPr lang="en-US" dirty="0">
                <a:latin typeface="Arial" charset="0"/>
                <a:cs typeface="Arial" charset="0"/>
              </a:rPr>
              <a:t>  =  </a:t>
            </a:r>
            <a:r>
              <a:rPr lang="en-US" dirty="0" err="1">
                <a:latin typeface="Arial" charset="0"/>
                <a:cs typeface="Arial" charset="0"/>
              </a:rPr>
              <a:t>b’x</a:t>
            </a:r>
            <a:r>
              <a:rPr lang="en-US" dirty="0">
                <a:latin typeface="Arial" charset="0"/>
                <a:cs typeface="Arial" charset="0"/>
              </a:rPr>
              <a:t>  +  v  -  u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where u is “inefficiency.”  u &gt; 0.  v is normally distributed</a:t>
            </a:r>
            <a:r>
              <a:rPr lang="en-US" dirty="0" smtClean="0">
                <a:latin typeface="Arial" charset="0"/>
                <a:cs typeface="Arial" charset="0"/>
              </a:rPr>
              <a:t>.</a:t>
            </a:r>
          </a:p>
          <a:p>
            <a:endParaRPr lang="en-US" dirty="0" smtClean="0">
              <a:latin typeface="Arial" charset="0"/>
              <a:cs typeface="Arial" charset="0"/>
            </a:endParaRPr>
          </a:p>
          <a:p>
            <a:r>
              <a:rPr lang="en-US" dirty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               e  =  N0,s</a:t>
            </a:r>
            <a:r>
              <a:rPr lang="en-US" baseline="-25000" dirty="0" smtClean="0">
                <a:cs typeface="Arial" charset="0"/>
              </a:rPr>
              <a:t>v</a:t>
            </a:r>
            <a:r>
              <a:rPr lang="en-US" baseline="30000" dirty="0" smtClean="0">
                <a:cs typeface="Arial" charset="0"/>
              </a:rPr>
              <a:t>2</a:t>
            </a:r>
            <a:r>
              <a:rPr lang="en-US" dirty="0" smtClean="0">
                <a:cs typeface="Arial" charset="0"/>
              </a:rPr>
              <a:t>]  -  |N[0,s</a:t>
            </a:r>
            <a:r>
              <a:rPr lang="en-US" baseline="-25000" dirty="0" smtClean="0">
                <a:cs typeface="Arial" charset="0"/>
              </a:rPr>
              <a:t>u</a:t>
            </a:r>
            <a:r>
              <a:rPr lang="en-US" baseline="30000" dirty="0" smtClean="0">
                <a:cs typeface="Arial" charset="0"/>
              </a:rPr>
              <a:t>2</a:t>
            </a:r>
            <a:r>
              <a:rPr lang="en-US" dirty="0" smtClean="0">
                <a:cs typeface="Arial" charset="0"/>
              </a:rPr>
              <a:t>]|  has a “skew normal density</a:t>
            </a:r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Save for the constant term, the model is consistently estimated by OLS.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If the theory is right, the OLS residuals will be skewed to the left, rather than symmetrically distributed if they were normally distributed.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Application:  Spanish dairy data used in Assignment 2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 err="1">
                <a:latin typeface="Arial" charset="0"/>
                <a:cs typeface="Arial" charset="0"/>
              </a:rPr>
              <a:t>yit</a:t>
            </a:r>
            <a:r>
              <a:rPr lang="en-US" dirty="0">
                <a:latin typeface="Arial" charset="0"/>
                <a:cs typeface="Arial" charset="0"/>
              </a:rPr>
              <a:t> = log of milk production</a:t>
            </a:r>
          </a:p>
          <a:p>
            <a:r>
              <a:rPr lang="en-US" dirty="0">
                <a:latin typeface="Arial" charset="0"/>
                <a:cs typeface="Arial" charset="0"/>
              </a:rPr>
              <a:t>x1 = log cows, x2 = log land, x3 = log feed, x4 = log labor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8229600" cy="990600"/>
          </a:xfrm>
        </p:spPr>
        <p:txBody>
          <a:bodyPr/>
          <a:lstStyle/>
          <a:p>
            <a:r>
              <a:rPr lang="en-US" smtClean="0"/>
              <a:t>Regression Results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7" y="1666875"/>
            <a:ext cx="8072438" cy="4572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Distribution of OLS Residuals</a:t>
            </a:r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133600"/>
            <a:ext cx="8296275" cy="36099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Nonparametric Regression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y = µ(x) +</a:t>
            </a:r>
            <a:r>
              <a:rPr lang="el-GR" smtClean="0"/>
              <a:t>ε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Smoothing methods to approximate  µ(x) at specific points, x*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For a particular x*, µ(x*) = ∑</a:t>
            </a:r>
            <a:r>
              <a:rPr lang="en-US" baseline="-25000" smtClean="0"/>
              <a:t>i</a:t>
            </a:r>
            <a:r>
              <a:rPr lang="en-US" smtClean="0"/>
              <a:t> w</a:t>
            </a:r>
            <a:r>
              <a:rPr lang="en-US" baseline="-25000" smtClean="0"/>
              <a:t>i</a:t>
            </a:r>
            <a:r>
              <a:rPr lang="en-US" smtClean="0"/>
              <a:t>(x*|</a:t>
            </a:r>
            <a:r>
              <a:rPr lang="en-US" b="1" smtClean="0"/>
              <a:t>x</a:t>
            </a:r>
            <a:r>
              <a:rPr lang="en-US" smtClean="0"/>
              <a:t>)y</a:t>
            </a:r>
            <a:r>
              <a:rPr lang="en-US" baseline="-25000" smtClean="0"/>
              <a:t>i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E.g., for ols, µ(x*) =a+bx*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</a:t>
            </a:r>
            <a:r>
              <a:rPr lang="en-US" baseline="-25000" smtClean="0"/>
              <a:t>i</a:t>
            </a:r>
            <a:r>
              <a:rPr lang="en-US" smtClean="0"/>
              <a:t>  = 1/n +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We look for weighting scheme, local differences in relationship.  OLS assumes a fixed slope, b.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771193" y="3925076"/>
          <a:ext cx="2359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35" name="Equation" r:id="rId4" imgW="1244600" imgH="241300" progId="Equation.DSMT4">
                  <p:embed/>
                </p:oleObj>
              </mc:Choice>
              <mc:Fallback>
                <p:oleObj name="Equation" r:id="rId4" imgW="1244600" imgH="2413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193" y="3925076"/>
                        <a:ext cx="23590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Nearest Neighbor Approach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7391400" cy="3540125"/>
          </a:xfrm>
        </p:spPr>
        <p:txBody>
          <a:bodyPr/>
          <a:lstStyle/>
          <a:p>
            <a:r>
              <a:rPr lang="en-US" sz="2400" smtClean="0"/>
              <a:t>Define a neighborhood of x*.  Points near get high weight, points far away get a small or zero weight</a:t>
            </a:r>
          </a:p>
          <a:p>
            <a:r>
              <a:rPr lang="en-US" sz="2400" smtClean="0"/>
              <a:t>Bandwidth, h defines the neighborhood:</a:t>
            </a:r>
            <a:br>
              <a:rPr lang="en-US" sz="2400" smtClean="0"/>
            </a:br>
            <a:r>
              <a:rPr lang="en-US" sz="2400" smtClean="0"/>
              <a:t>e.g., Silverman  h =.9Min[s,(IQR/1.349)]/n</a:t>
            </a:r>
            <a:r>
              <a:rPr lang="en-US" sz="2400" baseline="30000" smtClean="0"/>
              <a:t>.2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Neighborhood is + or – h/2</a:t>
            </a:r>
          </a:p>
          <a:p>
            <a:r>
              <a:rPr lang="en-US" sz="2400" smtClean="0"/>
              <a:t>LOWESS weighting function: (tricube) </a:t>
            </a:r>
            <a:br>
              <a:rPr lang="en-US" sz="2400" smtClean="0"/>
            </a:br>
            <a:r>
              <a:rPr lang="en-US" sz="2400" smtClean="0"/>
              <a:t>T</a:t>
            </a:r>
            <a:r>
              <a:rPr lang="en-US" sz="2400" baseline="-25000" smtClean="0"/>
              <a:t>i</a:t>
            </a:r>
            <a:r>
              <a:rPr lang="en-US" sz="2400" smtClean="0"/>
              <a:t> = [1 – [Abs(x</a:t>
            </a:r>
            <a:r>
              <a:rPr lang="en-US" sz="2400" baseline="-25000" smtClean="0"/>
              <a:t>i</a:t>
            </a:r>
            <a:r>
              <a:rPr lang="en-US" sz="2400" smtClean="0"/>
              <a:t> – x*)/h]</a:t>
            </a:r>
            <a:r>
              <a:rPr lang="en-US" sz="2400" baseline="30000" smtClean="0"/>
              <a:t>3</a:t>
            </a:r>
            <a:r>
              <a:rPr lang="en-US" sz="2400" smtClean="0"/>
              <a:t>]</a:t>
            </a:r>
            <a:r>
              <a:rPr lang="en-US" sz="2400" baseline="30000" smtClean="0"/>
              <a:t>3</a:t>
            </a:r>
            <a:r>
              <a:rPr lang="en-US" sz="2400" smtClean="0"/>
              <a:t>.  </a:t>
            </a:r>
          </a:p>
          <a:p>
            <a:r>
              <a:rPr lang="en-US" sz="2400" smtClean="0"/>
              <a:t>Weight is w</a:t>
            </a:r>
            <a:r>
              <a:rPr lang="en-US" sz="2400" baseline="-25000" smtClean="0"/>
              <a:t>i</a:t>
            </a:r>
            <a:r>
              <a:rPr lang="en-US" sz="2400" smtClean="0"/>
              <a:t> = 1[Abs(x</a:t>
            </a:r>
            <a:r>
              <a:rPr lang="en-US" sz="2400" baseline="-25000" smtClean="0"/>
              <a:t>i</a:t>
            </a:r>
            <a:r>
              <a:rPr lang="en-US" sz="2400" smtClean="0"/>
              <a:t> – x*)/h &lt; .5] * T</a:t>
            </a:r>
            <a:r>
              <a:rPr lang="en-US" sz="2400" baseline="-25000" smtClean="0"/>
              <a:t>i</a:t>
            </a:r>
            <a:r>
              <a:rPr lang="en-US" sz="2400" smtClean="0"/>
              <a:t> 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smtClean="0"/>
              <a:t>LOWESS Regression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752600"/>
            <a:ext cx="5857875" cy="404572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mtClean="0"/>
              <a:t>OLS Vs. Lowess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676400"/>
            <a:ext cx="6248400" cy="4468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39825"/>
          </a:xfrm>
        </p:spPr>
        <p:txBody>
          <a:bodyPr/>
          <a:lstStyle/>
          <a:p>
            <a:r>
              <a:rPr lang="en-US" sz="2800" smtClean="0"/>
              <a:t>Smooth Function: Kernel Regression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891010"/>
              </p:ext>
            </p:extLst>
          </p:nvPr>
        </p:nvGraphicFramePr>
        <p:xfrm>
          <a:off x="1371600" y="2286000"/>
          <a:ext cx="685448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59" name="Equation" r:id="rId3" imgW="3835080" imgH="1790640" progId="Equation.DSMT4">
                  <p:embed/>
                </p:oleObj>
              </mc:Choice>
              <mc:Fallback>
                <p:oleObj name="Equation" r:id="rId3" imgW="3835080" imgH="17906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86000"/>
                        <a:ext cx="6854480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r>
              <a:rPr lang="en-US" sz="2800" smtClean="0"/>
              <a:t>Kernel Regression vs. Lowess (Lwage vs. Educ)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8335995" cy="4800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6764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Locally Linear Regression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066800" y="2895600"/>
          <a:ext cx="7034213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83" name="Equation" r:id="rId4" imgW="3175000" imgH="825500" progId="Equation.DSMT4">
                  <p:embed/>
                </p:oleObj>
              </mc:Choice>
              <mc:Fallback>
                <p:oleObj name="Equation" r:id="rId4" imgW="3175000" imgH="8255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895600"/>
                        <a:ext cx="7034213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>
          <a:xfrm>
            <a:off x="5105400" y="1371600"/>
            <a:ext cx="3581400" cy="1139825"/>
          </a:xfrm>
        </p:spPr>
        <p:txBody>
          <a:bodyPr/>
          <a:lstStyle/>
          <a:p>
            <a:r>
              <a:rPr lang="en-US" sz="2400" smtClean="0"/>
              <a:t>                                                 OLS vs. LOWESS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4572000" cy="295835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4114800"/>
            <a:ext cx="4629150" cy="2362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4289</TotalTime>
  <Words>1085</Words>
  <Application>Microsoft Office PowerPoint</Application>
  <PresentationFormat>On-screen Show (4:3)</PresentationFormat>
  <Paragraphs>156</Paragraphs>
  <Slides>39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Arial Black</vt:lpstr>
      <vt:lpstr>Courier New</vt:lpstr>
      <vt:lpstr>Symbol</vt:lpstr>
      <vt:lpstr>Times New Roman</vt:lpstr>
      <vt:lpstr>Verdana</vt:lpstr>
      <vt:lpstr>Wingdings</vt:lpstr>
      <vt:lpstr>Level</vt:lpstr>
      <vt:lpstr>Equation</vt:lpstr>
      <vt:lpstr>MathType 6.0 Equation</vt:lpstr>
      <vt:lpstr>Econometrics I</vt:lpstr>
      <vt:lpstr>Econometrics I</vt:lpstr>
      <vt:lpstr>Interval Estimation</vt:lpstr>
      <vt:lpstr>PowerPoint Presentation</vt:lpstr>
      <vt:lpstr>Robust Inference: Confidence Interval for βk</vt:lpstr>
      <vt:lpstr>Critical Values for the Confidence Interval</vt:lpstr>
      <vt:lpstr>Confidence Interval</vt:lpstr>
      <vt:lpstr>Specification and Functional Form: Interaction Effects</vt:lpstr>
      <vt:lpstr>Interaction Effect</vt:lpstr>
      <vt:lpstr>PowerPoint Presentation</vt:lpstr>
      <vt:lpstr>PowerPoint Presentation</vt:lpstr>
      <vt:lpstr>Bootstrap Confidence Interval  For a Coefficient</vt:lpstr>
      <vt:lpstr>PowerPoint Presentation</vt:lpstr>
      <vt:lpstr>Bootstrap CI for Least Absolute Deviations</vt:lpstr>
      <vt:lpstr>Bootstrapped Confidence Intervals Estimate Norm()=(12 + 22 + 32 + 42)1/2</vt:lpstr>
      <vt:lpstr>PowerPoint Presentation</vt:lpstr>
      <vt:lpstr>PowerPoint Presentation</vt:lpstr>
      <vt:lpstr>PowerPoint Presentation</vt:lpstr>
      <vt:lpstr>Forecasting</vt:lpstr>
      <vt:lpstr>Prediction Intervals</vt:lpstr>
      <vt:lpstr>Forecast Variance</vt:lpstr>
      <vt:lpstr>Butterfly Effect</vt:lpstr>
      <vt:lpstr>Internet Buzz Data</vt:lpstr>
      <vt:lpstr>A Prediction Interval</vt:lpstr>
      <vt:lpstr>Slightly Simpler Formula for Prediction</vt:lpstr>
      <vt:lpstr>Prediction from Internet Buzz Regression</vt:lpstr>
      <vt:lpstr>Prediction Interval for Buzz = .8</vt:lpstr>
      <vt:lpstr>PowerPoint Presentation</vt:lpstr>
      <vt:lpstr>Application: Stochastic Frontier Model</vt:lpstr>
      <vt:lpstr>Regression Results</vt:lpstr>
      <vt:lpstr>Distribution of OLS Residuals</vt:lpstr>
      <vt:lpstr>A Nonparametric Regression</vt:lpstr>
      <vt:lpstr>Nearest Neighbor Approach</vt:lpstr>
      <vt:lpstr>LOWESS Regression</vt:lpstr>
      <vt:lpstr>OLS Vs. Lowess</vt:lpstr>
      <vt:lpstr>Smooth Function: Kernel Regression</vt:lpstr>
      <vt:lpstr>Kernel Regression vs. Lowess (Lwage vs. Educ)</vt:lpstr>
      <vt:lpstr>Locally Linear Regression</vt:lpstr>
      <vt:lpstr>                                                 OLS vs. LOWESS</vt:lpstr>
    </vt:vector>
  </TitlesOfParts>
  <Company>Econometric Software,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Stern User</cp:lastModifiedBy>
  <cp:revision>102</cp:revision>
  <dcterms:created xsi:type="dcterms:W3CDTF">2007-07-27T17:18:39Z</dcterms:created>
  <dcterms:modified xsi:type="dcterms:W3CDTF">2017-10-10T15:24:34Z</dcterms:modified>
</cp:coreProperties>
</file>