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120"/>
  </p:notesMasterIdLst>
  <p:handoutMasterIdLst>
    <p:handoutMasterId r:id="rId121"/>
  </p:handoutMasterIdLst>
  <p:sldIdLst>
    <p:sldId id="258" r:id="rId2"/>
    <p:sldId id="481" r:id="rId3"/>
    <p:sldId id="482" r:id="rId4"/>
    <p:sldId id="480" r:id="rId5"/>
    <p:sldId id="271" r:id="rId6"/>
    <p:sldId id="374" r:id="rId7"/>
    <p:sldId id="375" r:id="rId8"/>
    <p:sldId id="467" r:id="rId9"/>
    <p:sldId id="376" r:id="rId10"/>
    <p:sldId id="378" r:id="rId11"/>
    <p:sldId id="379" r:id="rId12"/>
    <p:sldId id="380" r:id="rId13"/>
    <p:sldId id="377" r:id="rId14"/>
    <p:sldId id="382" r:id="rId15"/>
    <p:sldId id="384" r:id="rId16"/>
    <p:sldId id="385" r:id="rId17"/>
    <p:sldId id="386" r:id="rId18"/>
    <p:sldId id="387" r:id="rId19"/>
    <p:sldId id="388" r:id="rId20"/>
    <p:sldId id="381" r:id="rId21"/>
    <p:sldId id="383" r:id="rId22"/>
    <p:sldId id="436" r:id="rId23"/>
    <p:sldId id="469" r:id="rId24"/>
    <p:sldId id="454" r:id="rId25"/>
    <p:sldId id="455" r:id="rId26"/>
    <p:sldId id="464" r:id="rId27"/>
    <p:sldId id="394" r:id="rId28"/>
    <p:sldId id="462" r:id="rId29"/>
    <p:sldId id="424" r:id="rId30"/>
    <p:sldId id="396" r:id="rId31"/>
    <p:sldId id="425" r:id="rId32"/>
    <p:sldId id="463" r:id="rId33"/>
    <p:sldId id="389" r:id="rId34"/>
    <p:sldId id="397" r:id="rId35"/>
    <p:sldId id="398" r:id="rId36"/>
    <p:sldId id="399" r:id="rId37"/>
    <p:sldId id="400" r:id="rId38"/>
    <p:sldId id="465" r:id="rId39"/>
    <p:sldId id="466" r:id="rId40"/>
    <p:sldId id="458" r:id="rId41"/>
    <p:sldId id="402" r:id="rId42"/>
    <p:sldId id="390" r:id="rId43"/>
    <p:sldId id="361" r:id="rId44"/>
    <p:sldId id="362" r:id="rId45"/>
    <p:sldId id="363" r:id="rId46"/>
    <p:sldId id="364" r:id="rId47"/>
    <p:sldId id="360" r:id="rId48"/>
    <p:sldId id="366" r:id="rId49"/>
    <p:sldId id="468" r:id="rId50"/>
    <p:sldId id="483" r:id="rId51"/>
    <p:sldId id="405" r:id="rId52"/>
    <p:sldId id="406" r:id="rId53"/>
    <p:sldId id="407" r:id="rId54"/>
    <p:sldId id="438" r:id="rId55"/>
    <p:sldId id="439" r:id="rId56"/>
    <p:sldId id="440" r:id="rId57"/>
    <p:sldId id="441" r:id="rId58"/>
    <p:sldId id="442" r:id="rId59"/>
    <p:sldId id="479" r:id="rId60"/>
    <p:sldId id="478" r:id="rId61"/>
    <p:sldId id="445" r:id="rId62"/>
    <p:sldId id="446" r:id="rId63"/>
    <p:sldId id="447" r:id="rId64"/>
    <p:sldId id="448" r:id="rId65"/>
    <p:sldId id="449" r:id="rId66"/>
    <p:sldId id="453" r:id="rId67"/>
    <p:sldId id="435" r:id="rId68"/>
    <p:sldId id="367" r:id="rId69"/>
    <p:sldId id="369" r:id="rId70"/>
    <p:sldId id="292" r:id="rId71"/>
    <p:sldId id="368" r:id="rId72"/>
    <p:sldId id="370" r:id="rId73"/>
    <p:sldId id="371" r:id="rId74"/>
    <p:sldId id="293" r:id="rId75"/>
    <p:sldId id="294" r:id="rId76"/>
    <p:sldId id="295" r:id="rId77"/>
    <p:sldId id="336" r:id="rId78"/>
    <p:sldId id="296" r:id="rId79"/>
    <p:sldId id="297" r:id="rId80"/>
    <p:sldId id="298" r:id="rId81"/>
    <p:sldId id="299" r:id="rId82"/>
    <p:sldId id="300" r:id="rId83"/>
    <p:sldId id="335" r:id="rId84"/>
    <p:sldId id="334" r:id="rId85"/>
    <p:sldId id="470" r:id="rId86"/>
    <p:sldId id="471" r:id="rId87"/>
    <p:sldId id="472" r:id="rId88"/>
    <p:sldId id="473" r:id="rId89"/>
    <p:sldId id="474" r:id="rId90"/>
    <p:sldId id="475" r:id="rId91"/>
    <p:sldId id="476" r:id="rId92"/>
    <p:sldId id="477" r:id="rId93"/>
    <p:sldId id="414" r:id="rId94"/>
    <p:sldId id="428" r:id="rId95"/>
    <p:sldId id="429" r:id="rId96"/>
    <p:sldId id="430" r:id="rId97"/>
    <p:sldId id="431" r:id="rId98"/>
    <p:sldId id="432" r:id="rId99"/>
    <p:sldId id="433" r:id="rId100"/>
    <p:sldId id="434" r:id="rId101"/>
    <p:sldId id="322" r:id="rId102"/>
    <p:sldId id="343" r:id="rId103"/>
    <p:sldId id="345" r:id="rId104"/>
    <p:sldId id="346" r:id="rId105"/>
    <p:sldId id="347" r:id="rId106"/>
    <p:sldId id="344" r:id="rId107"/>
    <p:sldId id="348" r:id="rId108"/>
    <p:sldId id="415" r:id="rId109"/>
    <p:sldId id="416" r:id="rId110"/>
    <p:sldId id="417" r:id="rId111"/>
    <p:sldId id="418" r:id="rId112"/>
    <p:sldId id="419" r:id="rId113"/>
    <p:sldId id="420" r:id="rId114"/>
    <p:sldId id="421" r:id="rId115"/>
    <p:sldId id="422" r:id="rId116"/>
    <p:sldId id="423" r:id="rId117"/>
    <p:sldId id="456" r:id="rId118"/>
    <p:sldId id="457" r:id="rId119"/>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5F5F5F"/>
    <a:srgbClr val="FF0000"/>
    <a:srgbClr val="000000"/>
    <a:srgbClr val="0000FF"/>
    <a:srgbClr val="7030A0"/>
    <a:srgbClr val="E6E6E6"/>
    <a:srgbClr val="99CCCC"/>
    <a:srgbClr val="FFFFF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0" autoAdjust="0"/>
    <p:restoredTop sz="94713" autoAdjust="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51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23508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5</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99593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9A8C8E1-0C85-4CC7-97B3-33523726145B}" type="slidenum">
              <a:rPr lang="en-US" smtClean="0"/>
              <a:pPr/>
              <a:t>6</a:t>
            </a:fld>
            <a:endParaRPr lang="en-US" smtClean="0"/>
          </a:p>
        </p:txBody>
      </p:sp>
    </p:spTree>
    <p:extLst>
      <p:ext uri="{BB962C8B-B14F-4D97-AF65-F5344CB8AC3E}">
        <p14:creationId xmlns:p14="http://schemas.microsoft.com/office/powerpoint/2010/main" val="406417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7AB30D5-9E79-41D3-A233-EB4827C6CDA9}" type="slidenum">
              <a:rPr lang="en-US" altLang="en-US"/>
              <a:pPr/>
              <a:t>8</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165881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448C6ED0-51CC-4CE9-A22A-F8A403F0B3C3}" type="slidenum">
              <a:rPr lang="en-US" smtClean="0"/>
              <a:pPr/>
              <a:t>10</a:t>
            </a:fld>
            <a:endParaRPr lang="en-US" smtClean="0"/>
          </a:p>
        </p:txBody>
      </p:sp>
    </p:spTree>
    <p:extLst>
      <p:ext uri="{BB962C8B-B14F-4D97-AF65-F5344CB8AC3E}">
        <p14:creationId xmlns:p14="http://schemas.microsoft.com/office/powerpoint/2010/main" val="80478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30424CDE-D707-4795-A40B-2EAB2FA3584F}" type="slidenum">
              <a:rPr lang="en-US" smtClean="0"/>
              <a:pPr/>
              <a:t>12</a:t>
            </a:fld>
            <a:endParaRPr lang="en-US" smtClean="0"/>
          </a:p>
        </p:txBody>
      </p:sp>
    </p:spTree>
    <p:extLst>
      <p:ext uri="{BB962C8B-B14F-4D97-AF65-F5344CB8AC3E}">
        <p14:creationId xmlns:p14="http://schemas.microsoft.com/office/powerpoint/2010/main" val="2809184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A65EA404-74A3-4AAB-B8A0-E369824339E3}" type="slidenum">
              <a:rPr lang="en-US" smtClean="0"/>
              <a:pPr/>
              <a:t>14</a:t>
            </a:fld>
            <a:endParaRPr lang="en-US" smtClean="0"/>
          </a:p>
        </p:txBody>
      </p:sp>
    </p:spTree>
    <p:extLst>
      <p:ext uri="{BB962C8B-B14F-4D97-AF65-F5344CB8AC3E}">
        <p14:creationId xmlns:p14="http://schemas.microsoft.com/office/powerpoint/2010/main" val="4050607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EA56BCD-7CDA-4F6F-82D5-423CFDC31A3C}" type="slidenum">
              <a:rPr lang="en-US" smtClean="0"/>
              <a:pPr/>
              <a:t>15</a:t>
            </a:fld>
            <a:endParaRPr lang="en-US" smtClean="0"/>
          </a:p>
        </p:txBody>
      </p:sp>
    </p:spTree>
    <p:extLst>
      <p:ext uri="{BB962C8B-B14F-4D97-AF65-F5344CB8AC3E}">
        <p14:creationId xmlns:p14="http://schemas.microsoft.com/office/powerpoint/2010/main" val="4068546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192B8994-1742-46EF-B71D-71A38C301F63}" type="slidenum">
              <a:rPr lang="en-US" smtClean="0"/>
              <a:pPr/>
              <a:t>16</a:t>
            </a:fld>
            <a:endParaRPr lang="en-US" smtClean="0"/>
          </a:p>
        </p:txBody>
      </p:sp>
    </p:spTree>
    <p:extLst>
      <p:ext uri="{BB962C8B-B14F-4D97-AF65-F5344CB8AC3E}">
        <p14:creationId xmlns:p14="http://schemas.microsoft.com/office/powerpoint/2010/main" val="4219815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52760E4-29D6-48FC-B86D-8032C88F804B}" type="slidenum">
              <a:rPr lang="en-US" smtClean="0"/>
              <a:pPr/>
              <a:t>17</a:t>
            </a:fld>
            <a:endParaRPr lang="en-US" smtClean="0"/>
          </a:p>
        </p:txBody>
      </p:sp>
    </p:spTree>
    <p:extLst>
      <p:ext uri="{BB962C8B-B14F-4D97-AF65-F5344CB8AC3E}">
        <p14:creationId xmlns:p14="http://schemas.microsoft.com/office/powerpoint/2010/main" val="2582815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D70CD2BA-CA19-4A4C-B592-13BDBF228554}" type="slidenum">
              <a:rPr lang="en-US" smtClean="0"/>
              <a:pPr/>
              <a:t>18</a:t>
            </a:fld>
            <a:endParaRPr lang="en-US" smtClean="0"/>
          </a:p>
        </p:txBody>
      </p:sp>
    </p:spTree>
    <p:extLst>
      <p:ext uri="{BB962C8B-B14F-4D97-AF65-F5344CB8AC3E}">
        <p14:creationId xmlns:p14="http://schemas.microsoft.com/office/powerpoint/2010/main" val="4137648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B685E694-6B60-4062-905D-9231747601EB}" type="slidenum">
              <a:rPr lang="en-US" smtClean="0"/>
              <a:pPr/>
              <a:t>19</a:t>
            </a:fld>
            <a:endParaRPr lang="en-US" smtClean="0"/>
          </a:p>
        </p:txBody>
      </p:sp>
    </p:spTree>
    <p:extLst>
      <p:ext uri="{BB962C8B-B14F-4D97-AF65-F5344CB8AC3E}">
        <p14:creationId xmlns:p14="http://schemas.microsoft.com/office/powerpoint/2010/main" val="286633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13FFBAB4-6BE2-49C5-87F3-32D59771DA50}" type="slidenum">
              <a:rPr lang="en-US" smtClean="0"/>
              <a:pPr/>
              <a:t>21</a:t>
            </a:fld>
            <a:endParaRPr lang="en-US" smtClean="0"/>
          </a:p>
        </p:txBody>
      </p:sp>
    </p:spTree>
    <p:extLst>
      <p:ext uri="{BB962C8B-B14F-4D97-AF65-F5344CB8AC3E}">
        <p14:creationId xmlns:p14="http://schemas.microsoft.com/office/powerpoint/2010/main" val="1818325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A257D6D-677D-4702-AECE-0FEC73DB6E57}" type="slidenum">
              <a:rPr lang="en-US" smtClean="0"/>
              <a:pPr/>
              <a:t>22</a:t>
            </a:fld>
            <a:endParaRPr lang="en-US" smtClean="0"/>
          </a:p>
        </p:txBody>
      </p:sp>
    </p:spTree>
    <p:extLst>
      <p:ext uri="{BB962C8B-B14F-4D97-AF65-F5344CB8AC3E}">
        <p14:creationId xmlns:p14="http://schemas.microsoft.com/office/powerpoint/2010/main" val="316788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1457710-2FFD-4A80-A1CC-768E0C6922F1}" type="slidenum">
              <a:rPr lang="en-US" altLang="en-US"/>
              <a:pPr/>
              <a:t>24</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171530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1457710-2FFD-4A80-A1CC-768E0C6922F1}" type="slidenum">
              <a:rPr lang="en-US" altLang="en-US"/>
              <a:pPr/>
              <a:t>25</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171530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088DCC5E-70A6-4625-97A8-2CB2FF46F455}" type="slidenum">
              <a:rPr lang="en-US" smtClean="0"/>
              <a:pPr/>
              <a:t>26</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30ACAD3F-1E6A-4BDB-879C-8D6FD2B4C62E}" type="slidenum">
              <a:rPr lang="en-US" smtClean="0"/>
              <a:pPr/>
              <a:t>27</a:t>
            </a:fld>
            <a:endParaRPr lang="en-US" smtClean="0"/>
          </a:p>
        </p:txBody>
      </p:sp>
    </p:spTree>
    <p:extLst>
      <p:ext uri="{BB962C8B-B14F-4D97-AF65-F5344CB8AC3E}">
        <p14:creationId xmlns:p14="http://schemas.microsoft.com/office/powerpoint/2010/main" val="354190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C51000A-1BFE-4C03-91D6-AAACE084A267}" type="slidenum">
              <a:rPr lang="en-US" smtClean="0"/>
              <a:pPr/>
              <a:t>28</a:t>
            </a:fld>
            <a:endParaRPr lang="en-US" smtClean="0"/>
          </a:p>
        </p:txBody>
      </p:sp>
    </p:spTree>
    <p:extLst>
      <p:ext uri="{BB962C8B-B14F-4D97-AF65-F5344CB8AC3E}">
        <p14:creationId xmlns:p14="http://schemas.microsoft.com/office/powerpoint/2010/main" val="3788754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C475F001-1E6A-4DC7-864F-2CA5CFC78365}" type="slidenum">
              <a:rPr lang="en-US" smtClean="0"/>
              <a:pPr/>
              <a:t>29</a:t>
            </a:fld>
            <a:endParaRPr lang="en-US" smtClean="0"/>
          </a:p>
        </p:txBody>
      </p:sp>
    </p:spTree>
    <p:extLst>
      <p:ext uri="{BB962C8B-B14F-4D97-AF65-F5344CB8AC3E}">
        <p14:creationId xmlns:p14="http://schemas.microsoft.com/office/powerpoint/2010/main" val="3018797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A9FB1A5E-9E64-4D2C-A5C4-902378E35FB6}" type="slidenum">
              <a:rPr lang="en-US" smtClean="0"/>
              <a:pPr/>
              <a:t>30</a:t>
            </a:fld>
            <a:endParaRPr lang="en-US" smtClean="0"/>
          </a:p>
        </p:txBody>
      </p:sp>
    </p:spTree>
    <p:extLst>
      <p:ext uri="{BB962C8B-B14F-4D97-AF65-F5344CB8AC3E}">
        <p14:creationId xmlns:p14="http://schemas.microsoft.com/office/powerpoint/2010/main" val="3661829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63A7DB4E-6E25-48D2-8662-18F8B4D91EFC}" type="slidenum">
              <a:rPr lang="en-US" smtClean="0"/>
              <a:pPr/>
              <a:t>32</a:t>
            </a:fld>
            <a:endParaRPr lang="en-US" smtClean="0"/>
          </a:p>
        </p:txBody>
      </p:sp>
    </p:spTree>
    <p:extLst>
      <p:ext uri="{BB962C8B-B14F-4D97-AF65-F5344CB8AC3E}">
        <p14:creationId xmlns:p14="http://schemas.microsoft.com/office/powerpoint/2010/main" val="650332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DB6C779A-5401-46CC-B788-6AC76472F106}" type="slidenum">
              <a:rPr lang="en-US" smtClean="0"/>
              <a:pPr/>
              <a:t>33</a:t>
            </a:fld>
            <a:endParaRPr lang="en-US" smtClean="0"/>
          </a:p>
        </p:txBody>
      </p:sp>
    </p:spTree>
    <p:extLst>
      <p:ext uri="{BB962C8B-B14F-4D97-AF65-F5344CB8AC3E}">
        <p14:creationId xmlns:p14="http://schemas.microsoft.com/office/powerpoint/2010/main" val="1088533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C51000A-1BFE-4C03-91D6-AAACE084A267}" type="slidenum">
              <a:rPr lang="en-US" smtClean="0"/>
              <a:pPr/>
              <a:t>34</a:t>
            </a:fld>
            <a:endParaRPr lang="en-US" smtClean="0"/>
          </a:p>
        </p:txBody>
      </p:sp>
    </p:spTree>
    <p:extLst>
      <p:ext uri="{BB962C8B-B14F-4D97-AF65-F5344CB8AC3E}">
        <p14:creationId xmlns:p14="http://schemas.microsoft.com/office/powerpoint/2010/main" val="3788754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60513E25-3E6A-44D0-9F91-83542FC0E778}" type="slidenum">
              <a:rPr lang="en-US" smtClean="0"/>
              <a:pPr/>
              <a:t>35</a:t>
            </a:fld>
            <a:endParaRPr lang="en-US" smtClean="0"/>
          </a:p>
        </p:txBody>
      </p:sp>
    </p:spTree>
    <p:extLst>
      <p:ext uri="{BB962C8B-B14F-4D97-AF65-F5344CB8AC3E}">
        <p14:creationId xmlns:p14="http://schemas.microsoft.com/office/powerpoint/2010/main" val="2039994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743F62DB-495C-474C-B0D9-CD7081BE4A12}" type="slidenum">
              <a:rPr lang="en-US" smtClean="0"/>
              <a:pPr/>
              <a:t>36</a:t>
            </a:fld>
            <a:endParaRPr lang="en-US" smtClean="0"/>
          </a:p>
        </p:txBody>
      </p:sp>
    </p:spTree>
    <p:extLst>
      <p:ext uri="{BB962C8B-B14F-4D97-AF65-F5344CB8AC3E}">
        <p14:creationId xmlns:p14="http://schemas.microsoft.com/office/powerpoint/2010/main" val="1227955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288EB655-D76E-4D7B-9805-AF29B3F167DD}" type="slidenum">
              <a:rPr lang="en-US" smtClean="0"/>
              <a:pPr/>
              <a:t>37</a:t>
            </a:fld>
            <a:endParaRPr lang="en-US" smtClean="0"/>
          </a:p>
        </p:txBody>
      </p:sp>
    </p:spTree>
    <p:extLst>
      <p:ext uri="{BB962C8B-B14F-4D97-AF65-F5344CB8AC3E}">
        <p14:creationId xmlns:p14="http://schemas.microsoft.com/office/powerpoint/2010/main" val="1511984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DA613658-4C14-4284-B78C-89A4EFBD5135}" type="slidenum">
              <a:rPr lang="en-US" smtClean="0"/>
              <a:pPr/>
              <a:t>38</a:t>
            </a:fld>
            <a:endParaRPr lang="en-US" smtClean="0"/>
          </a:p>
        </p:txBody>
      </p:sp>
    </p:spTree>
    <p:extLst>
      <p:ext uri="{BB962C8B-B14F-4D97-AF65-F5344CB8AC3E}">
        <p14:creationId xmlns:p14="http://schemas.microsoft.com/office/powerpoint/2010/main" val="601736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C51000A-1BFE-4C03-91D6-AAACE084A267}" type="slidenum">
              <a:rPr lang="en-US" smtClean="0"/>
              <a:pPr/>
              <a:t>39</a:t>
            </a:fld>
            <a:endParaRPr lang="en-US" smtClean="0"/>
          </a:p>
        </p:txBody>
      </p:sp>
    </p:spTree>
    <p:extLst>
      <p:ext uri="{BB962C8B-B14F-4D97-AF65-F5344CB8AC3E}">
        <p14:creationId xmlns:p14="http://schemas.microsoft.com/office/powerpoint/2010/main" val="1885806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986E1816-1663-432C-99EF-46A7D7060A3E}" type="slidenum">
              <a:rPr lang="en-US" smtClean="0"/>
              <a:pPr/>
              <a:t>41</a:t>
            </a:fld>
            <a:endParaRPr lang="en-US" smtClean="0"/>
          </a:p>
        </p:txBody>
      </p:sp>
    </p:spTree>
    <p:extLst>
      <p:ext uri="{BB962C8B-B14F-4D97-AF65-F5344CB8AC3E}">
        <p14:creationId xmlns:p14="http://schemas.microsoft.com/office/powerpoint/2010/main" val="12542284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DB6C779A-5401-46CC-B788-6AC76472F106}" type="slidenum">
              <a:rPr lang="en-US" smtClean="0"/>
              <a:pPr/>
              <a:t>42</a:t>
            </a:fld>
            <a:endParaRPr lang="en-US" smtClean="0"/>
          </a:p>
        </p:txBody>
      </p:sp>
    </p:spTree>
    <p:extLst>
      <p:ext uri="{BB962C8B-B14F-4D97-AF65-F5344CB8AC3E}">
        <p14:creationId xmlns:p14="http://schemas.microsoft.com/office/powerpoint/2010/main" val="21157655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520A57C1-9668-44D3-8B74-378CB85F163B}" type="slidenum">
              <a:rPr lang="en-US" smtClean="0"/>
              <a:pPr/>
              <a:t>43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B505559A-90BC-4D36-B49E-7319440AC322}" type="slidenum">
              <a:rPr lang="en-US" smtClean="0"/>
              <a:pPr/>
              <a:t>44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CF9862D8-518B-43D7-AC89-911534F1823A}" type="slidenum">
              <a:rPr lang="en-US" smtClean="0"/>
              <a:pPr/>
              <a:t>45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A5577A56-C1FE-4673-BCEE-D5E0A3063504}" type="slidenum">
              <a:rPr lang="en-US" smtClean="0"/>
              <a:pPr/>
              <a:t>46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7F0237C6-E083-4FC7-89EF-7FC50F46CF74}" type="slidenum">
              <a:rPr lang="en-US" smtClean="0"/>
              <a:pPr/>
              <a:t>47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7DE02B87-3651-4799-A1EB-08A9EB7CD166}" type="slidenum">
              <a:rPr lang="en-US" smtClean="0"/>
              <a:pPr/>
              <a:t>48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D7356BE-CBAE-43FD-8B74-BF6D90F9617D}" type="slidenum">
              <a:rPr lang="en-US" smtClean="0"/>
              <a:pPr/>
              <a:t>51</a:t>
            </a:fld>
            <a:endParaRPr lang="en-US" smtClean="0"/>
          </a:p>
        </p:txBody>
      </p:sp>
    </p:spTree>
    <p:extLst>
      <p:ext uri="{BB962C8B-B14F-4D97-AF65-F5344CB8AC3E}">
        <p14:creationId xmlns:p14="http://schemas.microsoft.com/office/powerpoint/2010/main" val="2808548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FFBD2EDB-9379-45B5-B349-8EBE94159765}" type="slidenum">
              <a:rPr lang="en-US" smtClean="0"/>
              <a:pPr/>
              <a:t>52</a:t>
            </a:fld>
            <a:endParaRPr lang="en-US" smtClean="0"/>
          </a:p>
        </p:txBody>
      </p:sp>
    </p:spTree>
    <p:extLst>
      <p:ext uri="{BB962C8B-B14F-4D97-AF65-F5344CB8AC3E}">
        <p14:creationId xmlns:p14="http://schemas.microsoft.com/office/powerpoint/2010/main" val="18591112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7E15D56B-2E97-4ACC-A3BB-15843E2F3554}" type="slidenum">
              <a:rPr lang="en-US" smtClean="0"/>
              <a:pPr/>
              <a:t>53</a:t>
            </a:fld>
            <a:endParaRPr lang="en-US" smtClean="0"/>
          </a:p>
        </p:txBody>
      </p:sp>
    </p:spTree>
    <p:extLst>
      <p:ext uri="{BB962C8B-B14F-4D97-AF65-F5344CB8AC3E}">
        <p14:creationId xmlns:p14="http://schemas.microsoft.com/office/powerpoint/2010/main" val="40145306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4122F15-B6A5-4A51-8E9D-F7EA016334F8}" type="slidenum">
              <a:rPr lang="en-US" altLang="en-US"/>
              <a:pPr/>
              <a:t>54</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49386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3262EA4-6B07-4035-BCE1-AB0E3DA397B4}" type="slidenum">
              <a:rPr lang="en-US" altLang="en-US"/>
              <a:pPr/>
              <a:t>55</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05332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7FAEF774-DD84-4468-84CA-EE2A92D9A981}" type="slidenum">
              <a:rPr lang="en-US" altLang="en-US"/>
              <a:pPr/>
              <a:t>56</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8464994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5F8F19A-F0DD-4C8B-BDAA-01D57CBC3CE9}" type="slidenum">
              <a:rPr lang="en-US" altLang="en-US"/>
              <a:pPr/>
              <a:t>57</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935109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0E58CE9-626F-4A24-AB07-F7F4D14035A6}" type="slidenum">
              <a:rPr lang="en-US" altLang="en-US"/>
              <a:pPr/>
              <a:t>61</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547799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965A9FE-AB43-4F91-A22B-427A1931F835}" type="slidenum">
              <a:rPr lang="en-US" altLang="en-US"/>
              <a:pPr/>
              <a:t>62</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796843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498F654-BE3A-4601-8F78-FF086B0E46D6}" type="slidenum">
              <a:rPr lang="en-US" altLang="en-US"/>
              <a:pPr/>
              <a:t>63</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68588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75CEDED-2ECE-4FEC-90A8-117F733B403C}" type="slidenum">
              <a:rPr lang="en-US" altLang="en-US"/>
              <a:pPr/>
              <a:t>64</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5425042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0379D65-1FAB-44A8-BF01-CDB3A0919B66}" type="slidenum">
              <a:rPr lang="en-US" altLang="en-US"/>
              <a:pPr/>
              <a:t>65</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0406125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2EFC2A66-0E1A-4F87-92C9-6A5CAFC31FDE}" type="slidenum">
              <a:rPr lang="en-US" smtClean="0"/>
              <a:pPr/>
              <a:t>68</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BBBCA0A7-3B5D-4F9C-A95E-97742CB1C6FE}" type="slidenum">
              <a:rPr lang="en-US" smtClean="0"/>
              <a:pPr/>
              <a:t>69</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6352B40E-582B-4297-94DD-8331068ED75B}" type="slidenum">
              <a:rPr lang="en-US" smtClean="0"/>
              <a:pPr/>
              <a:t>70</a:t>
            </a:fld>
            <a:endParaRPr lang="en-US" smtClean="0"/>
          </a:p>
        </p:txBody>
      </p:sp>
    </p:spTree>
    <p:extLst>
      <p:ext uri="{BB962C8B-B14F-4D97-AF65-F5344CB8AC3E}">
        <p14:creationId xmlns:p14="http://schemas.microsoft.com/office/powerpoint/2010/main" val="2414638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6D7EE380-0DAF-4B47-9C45-C5BD24DB53D8}" type="slidenum">
              <a:rPr lang="en-US" smtClean="0"/>
              <a:pPr/>
              <a:t>71</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E03FEFC3-5249-46F5-8D3A-CDE35DD56031}" type="slidenum">
              <a:rPr lang="en-US" smtClean="0"/>
              <a:pPr/>
              <a:t>72</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B78C5489-C824-4B23-B4B6-B845CF75EF48}" type="slidenum">
              <a:rPr lang="en-US" smtClean="0"/>
              <a:pPr/>
              <a:t>73</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CA2933E0-A871-4DBD-876A-8C7F157617A2}" type="slidenum">
              <a:rPr lang="en-US" smtClean="0"/>
              <a:pPr/>
              <a:t>74</a:t>
            </a:fld>
            <a:endParaRPr lang="en-US" smtClean="0"/>
          </a:p>
        </p:txBody>
      </p:sp>
    </p:spTree>
    <p:extLst>
      <p:ext uri="{BB962C8B-B14F-4D97-AF65-F5344CB8AC3E}">
        <p14:creationId xmlns:p14="http://schemas.microsoft.com/office/powerpoint/2010/main" val="25655799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0337256-E04C-4359-8BD3-CFD27755639F}" type="slidenum">
              <a:rPr lang="en-US" smtClean="0"/>
              <a:pPr/>
              <a:t>75</a:t>
            </a:fld>
            <a:endParaRPr lang="en-US" smtClean="0"/>
          </a:p>
        </p:txBody>
      </p:sp>
    </p:spTree>
    <p:extLst>
      <p:ext uri="{BB962C8B-B14F-4D97-AF65-F5344CB8AC3E}">
        <p14:creationId xmlns:p14="http://schemas.microsoft.com/office/powerpoint/2010/main" val="3282866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98A4534B-8495-4C5E-937F-DB19E40C3DF6}" type="slidenum">
              <a:rPr lang="en-US" smtClean="0"/>
              <a:pPr/>
              <a:t>76</a:t>
            </a:fld>
            <a:endParaRPr lang="en-US" smtClean="0"/>
          </a:p>
        </p:txBody>
      </p:sp>
    </p:spTree>
    <p:extLst>
      <p:ext uri="{BB962C8B-B14F-4D97-AF65-F5344CB8AC3E}">
        <p14:creationId xmlns:p14="http://schemas.microsoft.com/office/powerpoint/2010/main" val="6642915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444" name="Slide Number Placeholder 3"/>
          <p:cNvSpPr txBox="1">
            <a:spLocks noGrp="1"/>
          </p:cNvSpPr>
          <p:nvPr/>
        </p:nvSpPr>
        <p:spPr bwMode="auto">
          <a:xfrm>
            <a:off x="3965363" y="8819515"/>
            <a:ext cx="3032337" cy="4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r" eaLnBrk="1" hangingPunct="1"/>
            <a:fld id="{D1A72E1D-85F2-4FBB-ADDA-B20BB53AF0F1}" type="slidenum">
              <a:rPr lang="en-US" sz="1200"/>
              <a:pPr algn="r" eaLnBrk="1" hangingPunct="1"/>
              <a:t>78</a:t>
            </a:fld>
            <a:endParaRPr lang="en-US" sz="1200"/>
          </a:p>
        </p:txBody>
      </p:sp>
    </p:spTree>
    <p:extLst>
      <p:ext uri="{BB962C8B-B14F-4D97-AF65-F5344CB8AC3E}">
        <p14:creationId xmlns:p14="http://schemas.microsoft.com/office/powerpoint/2010/main" val="7733827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FC8CE22E-618D-42FC-8657-B7B99BC719A1}" type="slidenum">
              <a:rPr lang="en-US" smtClean="0"/>
              <a:pPr/>
              <a:t>87</a:t>
            </a:fld>
            <a:endParaRPr lang="en-US" smtClean="0"/>
          </a:p>
        </p:txBody>
      </p:sp>
    </p:spTree>
    <p:extLst>
      <p:ext uri="{BB962C8B-B14F-4D97-AF65-F5344CB8AC3E}">
        <p14:creationId xmlns:p14="http://schemas.microsoft.com/office/powerpoint/2010/main" val="1749112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F8AF5365-D40F-4579-91DA-651D534EE341}" type="slidenum">
              <a:rPr lang="en-US" smtClean="0"/>
              <a:pPr/>
              <a:t>89</a:t>
            </a:fld>
            <a:endParaRPr lang="en-US" smtClean="0"/>
          </a:p>
        </p:txBody>
      </p:sp>
    </p:spTree>
    <p:extLst>
      <p:ext uri="{BB962C8B-B14F-4D97-AF65-F5344CB8AC3E}">
        <p14:creationId xmlns:p14="http://schemas.microsoft.com/office/powerpoint/2010/main" val="14245236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F86CDAB6-3250-407E-9DAB-E904CFDBF998}" type="slidenum">
              <a:rPr lang="en-US" smtClean="0"/>
              <a:pPr/>
              <a:t>94</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A8943B94-AF75-44A3-8D53-7BA6F2A45CA3}" type="slidenum">
              <a:rPr lang="en-US" smtClean="0"/>
              <a:pPr/>
              <a:t>95</a:t>
            </a:fld>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0B12DBEB-72E0-4566-AC6E-3EA9BDBE031D}" type="slidenum">
              <a:rPr lang="en-US" smtClean="0"/>
              <a:pPr/>
              <a:t>96</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BE11AB1F-4729-431E-A04B-4C45FC6F9B03}" type="slidenum">
              <a:rPr lang="en-US" smtClean="0"/>
              <a:pPr/>
              <a:t>97</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A53FEA6D-6579-4691-B2F2-431D924F36B8}" type="slidenum">
              <a:rPr lang="en-US" smtClean="0"/>
              <a:pPr/>
              <a:t>98</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DFA5ED9E-0BA9-489A-8AF7-656BA50FEA5A}" type="slidenum">
              <a:rPr lang="en-US" smtClean="0"/>
              <a:pPr/>
              <a:t>99</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8A1D0F0B-5096-49D2-A246-55CAF55978A7}" type="slidenum">
              <a:rPr lang="en-US" smtClean="0"/>
              <a:pPr/>
              <a:t>100</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6352B40E-582B-4297-94DD-8331068ED75B}" type="slidenum">
              <a:rPr lang="en-US" smtClean="0"/>
              <a:pPr/>
              <a:t>103</a:t>
            </a:fld>
            <a:endParaRPr lang="en-US" smtClean="0"/>
          </a:p>
        </p:txBody>
      </p:sp>
    </p:spTree>
    <p:extLst>
      <p:ext uri="{BB962C8B-B14F-4D97-AF65-F5344CB8AC3E}">
        <p14:creationId xmlns:p14="http://schemas.microsoft.com/office/powerpoint/2010/main" val="20305072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eaLnBrk="1" hangingPunct="1"/>
            <a:endParaRPr lang="en-US" smtClean="0"/>
          </a:p>
        </p:txBody>
      </p:sp>
      <p:sp>
        <p:nvSpPr>
          <p:cNvPr id="27652" name="Slide Number Placeholder 3"/>
          <p:cNvSpPr>
            <a:spLocks noGrp="1"/>
          </p:cNvSpPr>
          <p:nvPr>
            <p:ph type="sldNum" sz="quarter" idx="5"/>
          </p:nvPr>
        </p:nvSpPr>
        <p:spPr>
          <a:noFill/>
        </p:spPr>
        <p:txBody>
          <a:bodyPr/>
          <a:lstStyle/>
          <a:p>
            <a:fld id="{1DC946D9-32E2-42C1-AB3C-DB34F26F0227}" type="slidenum">
              <a:rPr lang="en-US" smtClean="0"/>
              <a:pPr/>
              <a:t>108</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endParaRPr lang="en-US" smtClean="0"/>
          </a:p>
        </p:txBody>
      </p:sp>
      <p:sp>
        <p:nvSpPr>
          <p:cNvPr id="28676" name="Slide Number Placeholder 3"/>
          <p:cNvSpPr>
            <a:spLocks noGrp="1"/>
          </p:cNvSpPr>
          <p:nvPr>
            <p:ph type="sldNum" sz="quarter" idx="5"/>
          </p:nvPr>
        </p:nvSpPr>
        <p:spPr>
          <a:noFill/>
        </p:spPr>
        <p:txBody>
          <a:bodyPr/>
          <a:lstStyle/>
          <a:p>
            <a:fld id="{023DF084-B230-4A24-ADD4-C0A9CC367EBF}" type="slidenum">
              <a:rPr lang="en-US" smtClean="0"/>
              <a:pPr/>
              <a:t>109</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DE990090-AF16-49A9-86B5-AD075459A99C}" type="slidenum">
              <a:rPr lang="en-US" smtClean="0"/>
              <a:pPr/>
              <a:t>110</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smtClean="0"/>
          </a:p>
        </p:txBody>
      </p:sp>
      <p:sp>
        <p:nvSpPr>
          <p:cNvPr id="30724" name="Slide Number Placeholder 3"/>
          <p:cNvSpPr>
            <a:spLocks noGrp="1"/>
          </p:cNvSpPr>
          <p:nvPr>
            <p:ph type="sldNum" sz="quarter" idx="5"/>
          </p:nvPr>
        </p:nvSpPr>
        <p:spPr>
          <a:noFill/>
        </p:spPr>
        <p:txBody>
          <a:bodyPr/>
          <a:lstStyle/>
          <a:p>
            <a:fld id="{BD2D4A1E-893B-496D-B944-3009B92BD832}" type="slidenum">
              <a:rPr lang="en-US" smtClean="0"/>
              <a:pPr/>
              <a:t>114</a:t>
            </a:fld>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smtClean="0"/>
          </a:p>
        </p:txBody>
      </p:sp>
      <p:sp>
        <p:nvSpPr>
          <p:cNvPr id="31748" name="Slide Number Placeholder 3"/>
          <p:cNvSpPr>
            <a:spLocks noGrp="1"/>
          </p:cNvSpPr>
          <p:nvPr>
            <p:ph type="sldNum" sz="quarter" idx="5"/>
          </p:nvPr>
        </p:nvSpPr>
        <p:spPr>
          <a:noFill/>
        </p:spPr>
        <p:txBody>
          <a:bodyPr/>
          <a:lstStyle/>
          <a:p>
            <a:fld id="{9609DBB5-C23C-4CEA-B4FD-FC6B79284BE7}" type="slidenum">
              <a:rPr lang="en-US" smtClean="0"/>
              <a:pPr/>
              <a:t>115</a:t>
            </a:fld>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72DF22C-7EF4-4364-8E95-F3B54E29D1EA}" type="slidenum">
              <a:rPr lang="en-US" altLang="en-US"/>
              <a:pPr/>
              <a:t>117</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215962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609600" y="9906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p:nvSpPr>
        <p:spPr>
          <a:xfrm>
            <a:off x="6553200" y="6550223"/>
            <a:ext cx="25820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11: Hypothesis Testing - 2</a:t>
            </a:r>
            <a:endParaRPr lang="en-US" sz="1400"/>
          </a:p>
        </p:txBody>
      </p:sp>
      <p:sp>
        <p:nvSpPr>
          <p:cNvPr id="11" name="Rectangle 10"/>
          <p:cNvSpPr/>
          <p:nvPr userDrawn="1"/>
        </p:nvSpPr>
        <p:spPr>
          <a:xfrm>
            <a:off x="229982" y="6488668"/>
            <a:ext cx="1108060" cy="369332"/>
          </a:xfrm>
          <a:prstGeom prst="rect">
            <a:avLst/>
          </a:prstGeom>
        </p:spPr>
        <p:txBody>
          <a:bodyPr wrap="none">
            <a:spAutoFit/>
          </a:bodyPr>
          <a:lstStyle/>
          <a:p>
            <a:r>
              <a:rPr lang="en-US" b="1" smtClean="0"/>
              <a:t>11-</a:t>
            </a:r>
            <a:fld id="{9ED99AAF-CB70-44A8-9A44-756D634A7A9A}" type="slidenum">
              <a:rPr lang="en-US" b="1" smtClean="0"/>
              <a:pPr/>
              <a:t>‹#›</a:t>
            </a:fld>
            <a:r>
              <a:rPr lang="en-US" b="1" smtClean="0"/>
              <a:t>/78</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w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8.wmf"/><Relationship Id="rId4" Type="http://schemas.openxmlformats.org/officeDocument/2006/relationships/oleObject" Target="../embeddings/oleObject3.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4.wmf"/><Relationship Id="rId5" Type="http://schemas.openxmlformats.org/officeDocument/2006/relationships/oleObject" Target="../embeddings/oleObject4.bin"/><Relationship Id="rId4" Type="http://schemas.openxmlformats.org/officeDocument/2006/relationships/image" Target="../media/image26.png"/></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33.png"/><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39.wmf"/><Relationship Id="rId4" Type="http://schemas.openxmlformats.org/officeDocument/2006/relationships/oleObject" Target="../embeddings/oleObject6.bin"/></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41.wmf"/><Relationship Id="rId5" Type="http://schemas.openxmlformats.org/officeDocument/2006/relationships/oleObject" Target="../embeddings/oleObject8.bin"/><Relationship Id="rId4" Type="http://schemas.openxmlformats.org/officeDocument/2006/relationships/image" Target="../media/image40.w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44.wmf"/></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45.wmf"/><Relationship Id="rId4" Type="http://schemas.openxmlformats.org/officeDocument/2006/relationships/oleObject" Target="../embeddings/oleObject10.bin"/></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47.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image" Target="../media/image48.png"/><Relationship Id="rId4" Type="http://schemas.openxmlformats.org/officeDocument/2006/relationships/image" Target="../media/image46.wmf"/></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52.png"/><Relationship Id="rId4" Type="http://schemas.openxmlformats.org/officeDocument/2006/relationships/oleObject" Target="../embeddings/oleObject13.bin"/></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57.wmf"/><Relationship Id="rId4" Type="http://schemas.openxmlformats.org/officeDocument/2006/relationships/oleObject" Target="../embeddings/oleObject14.bin"/></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75.xml"/><Relationship Id="rId7" Type="http://schemas.openxmlformats.org/officeDocument/2006/relationships/image" Target="../media/image63.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6.bin"/><Relationship Id="rId5" Type="http://schemas.openxmlformats.org/officeDocument/2006/relationships/image" Target="../media/image62.wmf"/><Relationship Id="rId4" Type="http://schemas.openxmlformats.org/officeDocument/2006/relationships/oleObject" Target="../embeddings/oleObject15.bin"/></Relationships>
</file>

<file path=ppt/slides/_rels/slide1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867400" y="2057400"/>
            <a:ext cx="2300492"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609600"/>
            <a:ext cx="7848600" cy="5909310"/>
          </a:xfrm>
          <a:prstGeom prst="rect">
            <a:avLst/>
          </a:prstGeom>
          <a:noFill/>
        </p:spPr>
        <p:txBody>
          <a:bodyPr wrap="square" rtlCol="0">
            <a:spAutoFit/>
          </a:bodyPr>
          <a:lstStyle/>
          <a:p>
            <a:r>
              <a:rPr lang="en-US" dirty="0"/>
              <a:t>Dear Colleagues,</a:t>
            </a:r>
            <a:br>
              <a:rPr lang="en-US" dirty="0"/>
            </a:br>
            <a:r>
              <a:rPr lang="en-US" dirty="0"/>
              <a:t/>
            </a:r>
            <a:br>
              <a:rPr lang="en-US" dirty="0"/>
            </a:br>
            <a:r>
              <a:rPr lang="en-US" dirty="0"/>
              <a:t>We invite you to join us for a PRIISM seminar with Chuck Huber (Stata Corp.) on 10/18 from 10:30 AM - 12:00 PM in the Kimball Hall (246 Greene Street) 3rd floor conference room. </a:t>
            </a:r>
            <a:br>
              <a:rPr lang="en-US" dirty="0"/>
            </a:br>
            <a:r>
              <a:rPr lang="en-US" dirty="0"/>
              <a:t/>
            </a:r>
            <a:br>
              <a:rPr lang="en-US" dirty="0"/>
            </a:br>
            <a:r>
              <a:rPr lang="en-US" dirty="0"/>
              <a:t>Talk Title: Introduction to Bayesian Analysis Using Stata</a:t>
            </a:r>
            <a:br>
              <a:rPr lang="en-US" dirty="0"/>
            </a:br>
            <a:r>
              <a:rPr lang="en-US" dirty="0"/>
              <a:t/>
            </a:r>
            <a:br>
              <a:rPr lang="en-US" dirty="0"/>
            </a:br>
            <a:r>
              <a:rPr lang="en-US" dirty="0"/>
              <a:t>Talk Abstract: Bayesian analysis has become a popular tool for many statistical applications. Yet many data analysts have little training in the theory of Bayesian analysis and software used to fit Bayesian models. This talk will provide an intuitive introduction to the concepts of Bayesian analysis and demonstrate how to fit Bayesian models using Stata. No prior knowledge of Bayesian analysis is necessary and specific topics will include the relationship between likelihood functions, prior, and posterior distributions, Markov Chain Monte Carlo (MCMC) using the Metropolis-Hastings algorithm, and how to use Stata's Bayes prefix to fit Bayesian models.</a:t>
            </a:r>
          </a:p>
          <a:p>
            <a:r>
              <a:rPr lang="en-US" dirty="0" smtClean="0"/>
              <a:t>Daphna </a:t>
            </a:r>
            <a:r>
              <a:rPr lang="en-US" dirty="0" err="1"/>
              <a:t>Harel</a:t>
            </a:r>
            <a:r>
              <a:rPr lang="en-US" dirty="0"/>
              <a:t/>
            </a:r>
            <a:br>
              <a:rPr lang="en-US" dirty="0"/>
            </a:br>
            <a:r>
              <a:rPr lang="en-US" dirty="0"/>
              <a:t>Assistant Professor of Applied </a:t>
            </a:r>
            <a:r>
              <a:rPr lang="en-US" dirty="0" smtClean="0"/>
              <a:t>Statistics NYU </a:t>
            </a:r>
            <a:r>
              <a:rPr lang="en-US" dirty="0"/>
              <a:t>Steinhardt</a:t>
            </a:r>
          </a:p>
          <a:p>
            <a:endParaRPr lang="en-US" dirty="0"/>
          </a:p>
        </p:txBody>
      </p:sp>
    </p:spTree>
    <p:extLst>
      <p:ext uri="{BB962C8B-B14F-4D97-AF65-F5344CB8AC3E}">
        <p14:creationId xmlns:p14="http://schemas.microsoft.com/office/powerpoint/2010/main" val="1882056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2092" y="1371600"/>
            <a:ext cx="8720137" cy="4588324"/>
          </a:xfrm>
          <a:prstGeom prst="rect">
            <a:avLst/>
          </a:prstGeom>
        </p:spPr>
      </p:pic>
      <p:sp>
        <p:nvSpPr>
          <p:cNvPr id="3" name="TextBox 2"/>
          <p:cNvSpPr txBox="1"/>
          <p:nvPr/>
        </p:nvSpPr>
        <p:spPr>
          <a:xfrm>
            <a:off x="402092" y="685800"/>
            <a:ext cx="8437108" cy="461665"/>
          </a:xfrm>
          <a:prstGeom prst="rect">
            <a:avLst/>
          </a:prstGeom>
          <a:noFill/>
        </p:spPr>
        <p:txBody>
          <a:bodyPr wrap="square" rtlCol="0">
            <a:spAutoFit/>
          </a:bodyPr>
          <a:lstStyle/>
          <a:p>
            <a:r>
              <a:rPr lang="en-US" sz="2400" b="1" dirty="0" smtClean="0"/>
              <a:t>https://arxiv.org/abs/1710.02926#  then download PDF</a:t>
            </a:r>
            <a:endParaRPr lang="en-US" sz="2400" b="1" dirty="0"/>
          </a:p>
        </p:txBody>
      </p:sp>
    </p:spTree>
    <p:extLst>
      <p:ext uri="{BB962C8B-B14F-4D97-AF65-F5344CB8AC3E}">
        <p14:creationId xmlns:p14="http://schemas.microsoft.com/office/powerpoint/2010/main" val="4258459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srcRect/>
          <a:stretch>
            <a:fillRect/>
          </a:stretch>
        </p:blipFill>
        <p:spPr bwMode="auto">
          <a:xfrm>
            <a:off x="381000" y="990600"/>
            <a:ext cx="4173794" cy="3429000"/>
          </a:xfrm>
          <a:prstGeom prst="rect">
            <a:avLst/>
          </a:prstGeom>
          <a:noFill/>
          <a:ln w="9525">
            <a:noFill/>
            <a:miter lim="800000"/>
            <a:headEnd/>
            <a:tailEnd/>
          </a:ln>
        </p:spPr>
      </p:pic>
      <p:pic>
        <p:nvPicPr>
          <p:cNvPr id="69635" name="Picture 3"/>
          <p:cNvPicPr>
            <a:picLocks noChangeAspect="1" noChangeArrowheads="1"/>
          </p:cNvPicPr>
          <p:nvPr/>
        </p:nvPicPr>
        <p:blipFill>
          <a:blip r:embed="rId3" cstate="print"/>
          <a:srcRect/>
          <a:stretch>
            <a:fillRect/>
          </a:stretch>
        </p:blipFill>
        <p:spPr bwMode="auto">
          <a:xfrm>
            <a:off x="4876800" y="990600"/>
            <a:ext cx="3962400" cy="3380112"/>
          </a:xfrm>
          <a:prstGeom prst="rect">
            <a:avLst/>
          </a:prstGeom>
          <a:noFill/>
          <a:ln w="9525">
            <a:noFill/>
            <a:miter lim="800000"/>
            <a:headEnd/>
            <a:tailEnd/>
          </a:ln>
        </p:spPr>
      </p:pic>
      <p:cxnSp>
        <p:nvCxnSpPr>
          <p:cNvPr id="8" name="Straight Arrow Connector 7"/>
          <p:cNvCxnSpPr/>
          <p:nvPr/>
        </p:nvCxnSpPr>
        <p:spPr bwMode="auto">
          <a:xfrm flipH="1">
            <a:off x="6400800" y="1066800"/>
            <a:ext cx="609600" cy="27312"/>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9" name="Rectangle 8"/>
          <p:cNvSpPr/>
          <p:nvPr/>
        </p:nvSpPr>
        <p:spPr bwMode="auto">
          <a:xfrm>
            <a:off x="2819400" y="22098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7158315" y="21336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1" name="Straight Arrow Connector 10"/>
          <p:cNvCxnSpPr/>
          <p:nvPr/>
        </p:nvCxnSpPr>
        <p:spPr bwMode="auto">
          <a:xfrm flipH="1" flipV="1">
            <a:off x="6172200" y="3733800"/>
            <a:ext cx="457200" cy="304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12" name="Title 3"/>
          <p:cNvSpPr txBox="1">
            <a:spLocks/>
          </p:cNvSpPr>
          <p:nvPr/>
        </p:nvSpPr>
        <p:spPr>
          <a:xfrm>
            <a:off x="457200" y="457200"/>
            <a:ext cx="8229600" cy="457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003399"/>
                </a:solidFill>
                <a:effectLst/>
                <a:uLnTx/>
                <a:uFillTx/>
                <a:latin typeface="+mj-lt"/>
                <a:ea typeface="+mj-ea"/>
                <a:cs typeface="+mj-cs"/>
              </a:rPr>
              <a:t>A Caution About Stata and</a:t>
            </a:r>
            <a:r>
              <a:rPr kumimoji="0" lang="en-US" sz="3200" b="0" i="0" u="none" strike="noStrike" kern="0" cap="none" spc="0" normalizeH="0" noProof="0" smtClean="0">
                <a:ln>
                  <a:noFill/>
                </a:ln>
                <a:solidFill>
                  <a:srgbClr val="003399"/>
                </a:solidFill>
                <a:effectLst/>
                <a:uLnTx/>
                <a:uFillTx/>
                <a:latin typeface="+mj-lt"/>
                <a:ea typeface="+mj-ea"/>
                <a:cs typeface="+mj-cs"/>
              </a:rPr>
              <a:t> Fixed Effects</a:t>
            </a:r>
            <a:endParaRPr kumimoji="0" lang="en-US" sz="3200" b="0" i="0" u="none" strike="noStrike" kern="0" cap="none" spc="0" normalizeH="0" baseline="0" noProof="0">
              <a:ln>
                <a:noFill/>
              </a:ln>
              <a:solidFill>
                <a:srgbClr val="003399"/>
              </a:solidFill>
              <a:effectLst/>
              <a:uLnTx/>
              <a:uFillTx/>
              <a:latin typeface="+mj-lt"/>
              <a:ea typeface="+mj-ea"/>
              <a:cs typeface="+mj-cs"/>
            </a:endParaRPr>
          </a:p>
        </p:txBody>
      </p:sp>
      <p:pic>
        <p:nvPicPr>
          <p:cNvPr id="528385" name="Picture 1"/>
          <p:cNvPicPr>
            <a:picLocks noChangeAspect="1" noChangeArrowheads="1"/>
          </p:cNvPicPr>
          <p:nvPr/>
        </p:nvPicPr>
        <p:blipFill>
          <a:blip r:embed="rId4" cstate="print"/>
          <a:srcRect/>
          <a:stretch>
            <a:fillRect/>
          </a:stretch>
        </p:blipFill>
        <p:spPr bwMode="auto">
          <a:xfrm>
            <a:off x="1371600" y="4648200"/>
            <a:ext cx="6635496" cy="1600200"/>
          </a:xfrm>
          <a:prstGeom prst="rect">
            <a:avLst/>
          </a:prstGeom>
          <a:noFill/>
          <a:ln w="9525">
            <a:noFill/>
            <a:miter lim="800000"/>
            <a:headEnd/>
            <a:tailEnd/>
          </a:ln>
        </p:spPr>
      </p:pic>
      <p:cxnSp>
        <p:nvCxnSpPr>
          <p:cNvPr id="15" name="Straight Arrow Connector 14"/>
          <p:cNvCxnSpPr/>
          <p:nvPr/>
        </p:nvCxnSpPr>
        <p:spPr bwMode="auto">
          <a:xfrm flipH="1" flipV="1">
            <a:off x="5715000" y="4953000"/>
            <a:ext cx="457200" cy="304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8679659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1790700" y="3919091"/>
            <a:ext cx="56769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11 – Hypothesis Testing</a:t>
            </a:r>
            <a:br>
              <a:rPr lang="en-US" sz="3200" b="1" smtClean="0"/>
            </a:br>
            <a:endParaRPr lang="en-US" sz="3200"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752600"/>
            <a:ext cx="8229600" cy="530225"/>
          </a:xfrm>
        </p:spPr>
        <p:txBody>
          <a:bodyPr/>
          <a:lstStyle/>
          <a:p>
            <a:pPr eaLnBrk="1" hangingPunct="1"/>
            <a:r>
              <a:rPr lang="en-US" smtClean="0"/>
              <a:t>Classical Hypothesis Testing</a:t>
            </a:r>
          </a:p>
        </p:txBody>
      </p:sp>
      <p:sp>
        <p:nvSpPr>
          <p:cNvPr id="7171" name="Rectangle 3"/>
          <p:cNvSpPr>
            <a:spLocks noGrp="1" noChangeArrowheads="1"/>
          </p:cNvSpPr>
          <p:nvPr>
            <p:ph type="body" idx="1"/>
          </p:nvPr>
        </p:nvSpPr>
        <p:spPr>
          <a:xfrm>
            <a:off x="457200" y="2743200"/>
            <a:ext cx="8229600" cy="2819400"/>
          </a:xfrm>
        </p:spPr>
        <p:txBody>
          <a:bodyPr/>
          <a:lstStyle/>
          <a:p>
            <a:pPr eaLnBrk="1" hangingPunct="1">
              <a:buFont typeface="Wingdings" pitchFamily="2" charset="2"/>
              <a:buNone/>
            </a:pPr>
            <a:r>
              <a:rPr lang="en-US" smtClean="0"/>
              <a:t>    We are interested in using the linear regression to support or cast doubt on the validity of a theory about the real world counterpart to our statistical model.  The model is used to test hypotheses about the underlying data generating process.</a:t>
            </a:r>
          </a:p>
        </p:txBody>
      </p:sp>
    </p:spTree>
    <p:extLst>
      <p:ext uri="{BB962C8B-B14F-4D97-AF65-F5344CB8AC3E}">
        <p14:creationId xmlns:p14="http://schemas.microsoft.com/office/powerpoint/2010/main" val="77299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Tests</a:t>
            </a:r>
            <a:endParaRPr lang="en-US"/>
          </a:p>
        </p:txBody>
      </p:sp>
      <p:sp>
        <p:nvSpPr>
          <p:cNvPr id="3" name="Content Placeholder 2"/>
          <p:cNvSpPr>
            <a:spLocks noGrp="1"/>
          </p:cNvSpPr>
          <p:nvPr>
            <p:ph idx="1"/>
          </p:nvPr>
        </p:nvSpPr>
        <p:spPr>
          <a:xfrm>
            <a:off x="228600" y="1793875"/>
            <a:ext cx="8763000" cy="4530725"/>
          </a:xfrm>
        </p:spPr>
        <p:txBody>
          <a:bodyPr/>
          <a:lstStyle/>
          <a:p>
            <a:r>
              <a:rPr lang="en-US" sz="2400" b="1" u="sng" smtClean="0"/>
              <a:t>Nested Models</a:t>
            </a:r>
            <a:r>
              <a:rPr lang="en-US" sz="2400" smtClean="0"/>
              <a:t>:  Restriction on the parameters of a particular model</a:t>
            </a:r>
            <a:br>
              <a:rPr lang="en-US" sz="2400" smtClean="0"/>
            </a:br>
            <a:r>
              <a:rPr lang="en-US" sz="2400" smtClean="0"/>
              <a:t>y = </a:t>
            </a:r>
            <a:r>
              <a:rPr lang="en-US" sz="2400">
                <a:sym typeface="Symbol"/>
              </a:rPr>
              <a:t></a:t>
            </a:r>
            <a:r>
              <a:rPr lang="en-US" sz="2400" baseline="-25000">
                <a:sym typeface="Symbol"/>
              </a:rPr>
              <a:t>1</a:t>
            </a:r>
            <a:r>
              <a:rPr lang="en-US" sz="2400">
                <a:sym typeface="Symbol"/>
              </a:rPr>
              <a:t> + </a:t>
            </a:r>
            <a:r>
              <a:rPr lang="en-US" sz="2400" baseline="-25000">
                <a:sym typeface="Symbol"/>
              </a:rPr>
              <a:t>2</a:t>
            </a:r>
            <a:r>
              <a:rPr lang="en-US" sz="2400">
                <a:sym typeface="Symbol"/>
              </a:rPr>
              <a:t>x + </a:t>
            </a:r>
            <a:r>
              <a:rPr lang="en-US" sz="2400" smtClean="0">
                <a:sym typeface="Symbol"/>
              </a:rPr>
              <a:t></a:t>
            </a:r>
            <a:r>
              <a:rPr lang="en-US" sz="2400" baseline="-25000" smtClean="0">
                <a:sym typeface="Symbol"/>
              </a:rPr>
              <a:t>3</a:t>
            </a:r>
            <a:r>
              <a:rPr lang="en-US" sz="2400" smtClean="0">
                <a:sym typeface="Symbol"/>
              </a:rPr>
              <a:t>T + ,   </a:t>
            </a:r>
            <a:r>
              <a:rPr lang="en-US" sz="2400" baseline="-25000" smtClean="0">
                <a:sym typeface="Symbol"/>
              </a:rPr>
              <a:t>3</a:t>
            </a:r>
            <a:r>
              <a:rPr lang="en-US" sz="2400" smtClean="0">
                <a:sym typeface="Symbol"/>
              </a:rPr>
              <a:t> = 0 </a:t>
            </a:r>
            <a:br>
              <a:rPr lang="en-US" sz="2400" smtClean="0">
                <a:sym typeface="Symbol"/>
              </a:rPr>
            </a:br>
            <a:r>
              <a:rPr lang="en-US" sz="2400" b="1" smtClean="0">
                <a:solidFill>
                  <a:srgbClr val="0000FF"/>
                </a:solidFill>
                <a:sym typeface="Symbol"/>
              </a:rPr>
              <a:t>(The “treatment” works; </a:t>
            </a:r>
            <a:r>
              <a:rPr lang="en-US" sz="2400" b="1" baseline="-25000" smtClean="0">
                <a:solidFill>
                  <a:srgbClr val="0000FF"/>
                </a:solidFill>
                <a:sym typeface="Symbol"/>
              </a:rPr>
              <a:t>3</a:t>
            </a:r>
            <a:r>
              <a:rPr lang="en-US" sz="2400" b="1" smtClean="0">
                <a:solidFill>
                  <a:srgbClr val="0000FF"/>
                </a:solidFill>
                <a:sym typeface="Symbol"/>
              </a:rPr>
              <a:t>  0 .)</a:t>
            </a:r>
            <a:endParaRPr lang="en-US" sz="2400" b="1" smtClean="0">
              <a:solidFill>
                <a:srgbClr val="0000FF"/>
              </a:solidFill>
            </a:endParaRPr>
          </a:p>
          <a:p>
            <a:r>
              <a:rPr lang="en-US" sz="2400" b="1" u="sng" smtClean="0"/>
              <a:t>Nonnested models</a:t>
            </a:r>
            <a:r>
              <a:rPr lang="en-US" sz="2400" smtClean="0"/>
              <a:t>: E.g., different RHS variables</a:t>
            </a:r>
            <a:br>
              <a:rPr lang="en-US" sz="2400" smtClean="0"/>
            </a:br>
            <a:r>
              <a:rPr lang="en-US" sz="2400" smtClean="0"/>
              <a:t>y</a:t>
            </a:r>
            <a:r>
              <a:rPr lang="en-US" sz="2400" baseline="-25000" smtClean="0"/>
              <a:t>t</a:t>
            </a:r>
            <a:r>
              <a:rPr lang="en-US" sz="2400" smtClean="0"/>
              <a:t> = </a:t>
            </a:r>
            <a:r>
              <a:rPr lang="en-US" sz="2400">
                <a:sym typeface="Symbol"/>
              </a:rPr>
              <a:t></a:t>
            </a:r>
            <a:r>
              <a:rPr lang="en-US" sz="2400" baseline="-25000">
                <a:sym typeface="Symbol"/>
              </a:rPr>
              <a:t>1</a:t>
            </a:r>
            <a:r>
              <a:rPr lang="en-US" sz="2400">
                <a:sym typeface="Symbol"/>
              </a:rPr>
              <a:t> + </a:t>
            </a:r>
            <a:r>
              <a:rPr lang="en-US" sz="2400" smtClean="0">
                <a:sym typeface="Symbol"/>
              </a:rPr>
              <a:t></a:t>
            </a:r>
            <a:r>
              <a:rPr lang="en-US" sz="2400" baseline="-25000" smtClean="0">
                <a:sym typeface="Symbol"/>
              </a:rPr>
              <a:t>2</a:t>
            </a:r>
            <a:r>
              <a:rPr lang="en-US" sz="2400" smtClean="0">
                <a:sym typeface="Symbol"/>
              </a:rPr>
              <a:t>x</a:t>
            </a:r>
            <a:r>
              <a:rPr lang="en-US" sz="2400" baseline="-25000" smtClean="0">
                <a:sym typeface="Symbol"/>
              </a:rPr>
              <a:t>t</a:t>
            </a:r>
            <a:r>
              <a:rPr lang="en-US" sz="2400" smtClean="0">
                <a:sym typeface="Symbol"/>
              </a:rPr>
              <a:t> + </a:t>
            </a:r>
            <a:r>
              <a:rPr lang="en-US" sz="2400" baseline="-25000" smtClean="0">
                <a:sym typeface="Symbol"/>
              </a:rPr>
              <a:t>3</a:t>
            </a:r>
            <a:r>
              <a:rPr lang="en-US" sz="2400" b="1" smtClean="0">
                <a:solidFill>
                  <a:srgbClr val="0000FF"/>
                </a:solidFill>
                <a:sym typeface="Symbol"/>
              </a:rPr>
              <a:t>x</a:t>
            </a:r>
            <a:r>
              <a:rPr lang="en-US" sz="2400" baseline="-25000" smtClean="0">
                <a:sym typeface="Symbol"/>
              </a:rPr>
              <a:t>t-1</a:t>
            </a:r>
            <a:r>
              <a:rPr lang="en-US" sz="2400" smtClean="0">
                <a:sym typeface="Symbol"/>
              </a:rPr>
              <a:t> + </a:t>
            </a:r>
            <a:r>
              <a:rPr lang="en-US" sz="2400" baseline="-25000" smtClean="0">
                <a:sym typeface="Symbol"/>
              </a:rPr>
              <a:t>t</a:t>
            </a:r>
            <a:r>
              <a:rPr lang="en-US" sz="2400" smtClean="0">
                <a:sym typeface="Symbol"/>
              </a:rPr>
              <a:t/>
            </a:r>
            <a:br>
              <a:rPr lang="en-US" sz="2400" smtClean="0">
                <a:sym typeface="Symbol"/>
              </a:rPr>
            </a:br>
            <a:r>
              <a:rPr lang="en-US" sz="2400"/>
              <a:t>y</a:t>
            </a:r>
            <a:r>
              <a:rPr lang="en-US" sz="2400" baseline="-25000"/>
              <a:t>t</a:t>
            </a:r>
            <a:r>
              <a:rPr lang="en-US" sz="2400"/>
              <a:t> = </a:t>
            </a:r>
            <a:r>
              <a:rPr lang="en-US" sz="2400" smtClean="0">
                <a:sym typeface="Symbol"/>
              </a:rPr>
              <a:t></a:t>
            </a:r>
            <a:r>
              <a:rPr lang="en-US" sz="2400" baseline="-25000" smtClean="0">
                <a:sym typeface="Symbol"/>
              </a:rPr>
              <a:t>1</a:t>
            </a:r>
            <a:r>
              <a:rPr lang="en-US" sz="2400" smtClean="0">
                <a:sym typeface="Symbol"/>
              </a:rPr>
              <a:t>  + </a:t>
            </a:r>
            <a:r>
              <a:rPr lang="en-US" sz="2400" baseline="-25000" smtClean="0">
                <a:sym typeface="Symbol"/>
              </a:rPr>
              <a:t>2</a:t>
            </a:r>
            <a:r>
              <a:rPr lang="en-US" sz="2400" smtClean="0">
                <a:sym typeface="Symbol"/>
              </a:rPr>
              <a:t>x</a:t>
            </a:r>
            <a:r>
              <a:rPr lang="en-US" sz="2400" baseline="-25000" smtClean="0">
                <a:sym typeface="Symbol"/>
              </a:rPr>
              <a:t>t</a:t>
            </a:r>
            <a:r>
              <a:rPr lang="en-US" sz="2400" smtClean="0">
                <a:sym typeface="Symbol"/>
              </a:rPr>
              <a:t> </a:t>
            </a:r>
            <a:r>
              <a:rPr lang="en-US" sz="2400">
                <a:sym typeface="Symbol"/>
              </a:rPr>
              <a:t>+ </a:t>
            </a:r>
            <a:r>
              <a:rPr lang="en-US" sz="2400" smtClean="0">
                <a:sym typeface="Symbol"/>
              </a:rPr>
              <a:t></a:t>
            </a:r>
            <a:r>
              <a:rPr lang="en-US" sz="2400" baseline="-25000" smtClean="0">
                <a:sym typeface="Symbol"/>
              </a:rPr>
              <a:t>3</a:t>
            </a:r>
            <a:r>
              <a:rPr lang="en-US" sz="2400" b="1" smtClean="0">
                <a:solidFill>
                  <a:srgbClr val="FF0000"/>
                </a:solidFill>
                <a:sym typeface="Symbol"/>
              </a:rPr>
              <a:t>y</a:t>
            </a:r>
            <a:r>
              <a:rPr lang="en-US" sz="2400" baseline="-25000" smtClean="0">
                <a:sym typeface="Symbol"/>
              </a:rPr>
              <a:t>t-1</a:t>
            </a:r>
            <a:r>
              <a:rPr lang="en-US" sz="2400" smtClean="0">
                <a:sym typeface="Symbol"/>
              </a:rPr>
              <a:t> </a:t>
            </a:r>
            <a:r>
              <a:rPr lang="en-US" sz="2400">
                <a:sym typeface="Symbol"/>
              </a:rPr>
              <a:t>+ </a:t>
            </a:r>
            <a:r>
              <a:rPr lang="en-US" sz="2400" smtClean="0">
                <a:sym typeface="Symbol"/>
              </a:rPr>
              <a:t>w</a:t>
            </a:r>
            <a:r>
              <a:rPr lang="en-US" sz="2400" baseline="-25000" smtClean="0">
                <a:sym typeface="Symbol"/>
              </a:rPr>
              <a:t>t</a:t>
            </a:r>
            <a:r>
              <a:rPr lang="en-US" sz="2400" smtClean="0">
                <a:sym typeface="Symbol"/>
              </a:rPr>
              <a:t> </a:t>
            </a:r>
            <a:br>
              <a:rPr lang="en-US" sz="2400" smtClean="0">
                <a:sym typeface="Symbol"/>
              </a:rPr>
            </a:br>
            <a:r>
              <a:rPr lang="en-US" sz="2400" b="1" smtClean="0">
                <a:solidFill>
                  <a:srgbClr val="0000FF"/>
                </a:solidFill>
                <a:sym typeface="Symbol"/>
              </a:rPr>
              <a:t>(Lagged effects occur immediately or </a:t>
            </a:r>
            <a:r>
              <a:rPr lang="en-US" sz="2400" b="1" smtClean="0">
                <a:solidFill>
                  <a:srgbClr val="FF0000"/>
                </a:solidFill>
                <a:sym typeface="Symbol"/>
              </a:rPr>
              <a:t>spread over time</a:t>
            </a:r>
            <a:r>
              <a:rPr lang="en-US" sz="2400" b="1" smtClean="0">
                <a:solidFill>
                  <a:srgbClr val="0000FF"/>
                </a:solidFill>
                <a:sym typeface="Symbol"/>
              </a:rPr>
              <a:t>.)</a:t>
            </a:r>
            <a:endParaRPr lang="en-US" sz="2400" b="1" smtClean="0">
              <a:solidFill>
                <a:srgbClr val="0000FF"/>
              </a:solidFill>
            </a:endParaRPr>
          </a:p>
          <a:p>
            <a:r>
              <a:rPr lang="en-US" sz="2400" b="1" u="sng" smtClean="0"/>
              <a:t>Specification tests</a:t>
            </a:r>
            <a:r>
              <a:rPr lang="en-US" sz="2400" smtClean="0"/>
              <a:t>:</a:t>
            </a:r>
            <a:br>
              <a:rPr lang="en-US" sz="2400" smtClean="0"/>
            </a:br>
            <a:r>
              <a:rPr lang="en-US" sz="2400" smtClean="0">
                <a:sym typeface="Symbol"/>
              </a:rPr>
              <a:t> ~ N[0,</a:t>
            </a:r>
            <a:r>
              <a:rPr lang="en-US" sz="2400" baseline="30000" smtClean="0">
                <a:sym typeface="Symbol"/>
              </a:rPr>
              <a:t>2</a:t>
            </a:r>
            <a:r>
              <a:rPr lang="en-US" sz="2400" smtClean="0">
                <a:sym typeface="Symbol"/>
              </a:rPr>
              <a:t>] vs. some other distribution</a:t>
            </a:r>
            <a:br>
              <a:rPr lang="en-US" sz="2400" smtClean="0">
                <a:sym typeface="Symbol"/>
              </a:rPr>
            </a:br>
            <a:r>
              <a:rPr lang="en-US" sz="2400" b="1" smtClean="0">
                <a:solidFill>
                  <a:srgbClr val="0000FF"/>
                </a:solidFill>
                <a:sym typeface="Symbol"/>
              </a:rPr>
              <a:t>(The “null” spec. is true or some other spec. is true.)</a:t>
            </a:r>
            <a:endParaRPr lang="en-US" sz="2400" b="1">
              <a:solidFill>
                <a:srgbClr val="0000FF"/>
              </a:solidFill>
            </a:endParaRPr>
          </a:p>
        </p:txBody>
      </p:sp>
    </p:spTree>
    <p:extLst>
      <p:ext uri="{BB962C8B-B14F-4D97-AF65-F5344CB8AC3E}">
        <p14:creationId xmlns:p14="http://schemas.microsoft.com/office/powerpoint/2010/main" val="826533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228600"/>
            <a:ext cx="8229600" cy="1143000"/>
          </a:xfrm>
        </p:spPr>
        <p:txBody>
          <a:bodyPr/>
          <a:lstStyle/>
          <a:p>
            <a:pPr eaLnBrk="1" hangingPunct="1"/>
            <a:r>
              <a:rPr lang="en-US" altLang="en-US" smtClean="0"/>
              <a:t>Hypothesis Testing</a:t>
            </a:r>
          </a:p>
        </p:txBody>
      </p:sp>
      <p:sp>
        <p:nvSpPr>
          <p:cNvPr id="61443" name="Rectangle 3"/>
          <p:cNvSpPr>
            <a:spLocks noGrp="1" noChangeArrowheads="1"/>
          </p:cNvSpPr>
          <p:nvPr>
            <p:ph type="body" idx="1"/>
          </p:nvPr>
        </p:nvSpPr>
        <p:spPr>
          <a:xfrm>
            <a:off x="533400" y="1524000"/>
            <a:ext cx="8229600" cy="4302125"/>
          </a:xfrm>
        </p:spPr>
        <p:txBody>
          <a:bodyPr/>
          <a:lstStyle/>
          <a:p>
            <a:pPr eaLnBrk="1" hangingPunct="1"/>
            <a:r>
              <a:rPr lang="en-US" altLang="en-US" sz="2400" dirty="0" smtClean="0"/>
              <a:t>Nested vs. </a:t>
            </a:r>
            <a:r>
              <a:rPr lang="en-US" altLang="en-US" sz="2400" err="1" smtClean="0"/>
              <a:t>nonnested</a:t>
            </a:r>
            <a:r>
              <a:rPr lang="en-US" altLang="en-US" sz="2400" smtClean="0"/>
              <a:t> specifications</a:t>
            </a:r>
            <a:endParaRPr lang="en-US" altLang="en-US" sz="2400" dirty="0" smtClean="0"/>
          </a:p>
          <a:p>
            <a:pPr lvl="1" eaLnBrk="1" hangingPunct="1"/>
            <a:r>
              <a:rPr lang="en-US" altLang="en-US" sz="2000" dirty="0" smtClean="0"/>
              <a:t>y=b</a:t>
            </a:r>
            <a:r>
              <a:rPr lang="en-US" altLang="en-US" sz="2000" baseline="-25000" dirty="0" smtClean="0"/>
              <a:t>1</a:t>
            </a:r>
            <a:r>
              <a:rPr lang="en-US" altLang="en-US" sz="2000" dirty="0" smtClean="0"/>
              <a:t>x+e vs. y=b</a:t>
            </a:r>
            <a:r>
              <a:rPr lang="en-US" altLang="en-US" sz="2000" baseline="-25000" dirty="0" smtClean="0"/>
              <a:t>1</a:t>
            </a:r>
            <a:r>
              <a:rPr lang="en-US" altLang="en-US" sz="2000" dirty="0" smtClean="0"/>
              <a:t>x+b</a:t>
            </a:r>
            <a:r>
              <a:rPr lang="en-US" altLang="en-US" sz="2000" baseline="-25000" dirty="0" smtClean="0"/>
              <a:t>2</a:t>
            </a:r>
            <a:r>
              <a:rPr lang="en-US" altLang="en-US" sz="2000" dirty="0" smtClean="0"/>
              <a:t>z+e</a:t>
            </a:r>
            <a:r>
              <a:rPr lang="en-US" altLang="en-US" sz="2000" smtClean="0"/>
              <a:t>:  	Nested</a:t>
            </a:r>
            <a:endParaRPr lang="en-US" altLang="en-US" sz="2000" dirty="0" smtClean="0"/>
          </a:p>
          <a:p>
            <a:pPr lvl="1" eaLnBrk="1" hangingPunct="1"/>
            <a:r>
              <a:rPr lang="en-US" altLang="en-US" sz="2000" dirty="0" smtClean="0"/>
              <a:t>y=</a:t>
            </a:r>
            <a:r>
              <a:rPr lang="en-US" altLang="en-US" sz="2000" dirty="0" err="1" smtClean="0"/>
              <a:t>bx+e</a:t>
            </a:r>
            <a:r>
              <a:rPr lang="en-US" altLang="en-US" sz="2000" dirty="0" smtClean="0"/>
              <a:t> vs. y=</a:t>
            </a:r>
            <a:r>
              <a:rPr lang="en-US" altLang="en-US" sz="2000" dirty="0" err="1" smtClean="0"/>
              <a:t>cz+u</a:t>
            </a:r>
            <a:r>
              <a:rPr lang="en-US" altLang="en-US" sz="2000" smtClean="0"/>
              <a:t>:            	Not </a:t>
            </a:r>
            <a:r>
              <a:rPr lang="en-US" altLang="en-US" sz="2000" dirty="0" smtClean="0"/>
              <a:t>nested</a:t>
            </a:r>
          </a:p>
          <a:p>
            <a:pPr lvl="1" eaLnBrk="1" hangingPunct="1"/>
            <a:r>
              <a:rPr lang="en-US" altLang="en-US" sz="2000" dirty="0" smtClean="0"/>
              <a:t>y=</a:t>
            </a:r>
            <a:r>
              <a:rPr lang="en-US" altLang="en-US" sz="2000" dirty="0" err="1" smtClean="0"/>
              <a:t>bx+e</a:t>
            </a:r>
            <a:r>
              <a:rPr lang="en-US" altLang="en-US" sz="2000" dirty="0" smtClean="0"/>
              <a:t> vs. logy=</a:t>
            </a:r>
            <a:r>
              <a:rPr lang="en-US" altLang="en-US" sz="2000" dirty="0" err="1" smtClean="0"/>
              <a:t>clogx</a:t>
            </a:r>
            <a:r>
              <a:rPr lang="en-US" altLang="en-US" sz="2000" smtClean="0"/>
              <a:t>: 		Not </a:t>
            </a:r>
            <a:r>
              <a:rPr lang="en-US" altLang="en-US" sz="2000" dirty="0" smtClean="0"/>
              <a:t>nested</a:t>
            </a:r>
          </a:p>
          <a:p>
            <a:pPr lvl="1" eaLnBrk="1" hangingPunct="1"/>
            <a:r>
              <a:rPr lang="en-US" altLang="en-US" sz="2000" dirty="0" smtClean="0"/>
              <a:t>y=</a:t>
            </a:r>
            <a:r>
              <a:rPr lang="en-US" altLang="en-US" sz="2000" dirty="0" err="1" smtClean="0"/>
              <a:t>bx+e</a:t>
            </a:r>
            <a:r>
              <a:rPr lang="en-US" altLang="en-US" sz="2000" dirty="0" smtClean="0"/>
              <a:t>; e ~ Normal vs. e ~ t</a:t>
            </a:r>
            <a:r>
              <a:rPr lang="en-US" altLang="en-US" sz="2000" smtClean="0"/>
              <a:t>[.]: 	Not </a:t>
            </a:r>
            <a:r>
              <a:rPr lang="en-US" altLang="en-US" sz="2000" dirty="0" smtClean="0"/>
              <a:t>nested</a:t>
            </a:r>
          </a:p>
          <a:p>
            <a:pPr lvl="1" eaLnBrk="1" hangingPunct="1"/>
            <a:r>
              <a:rPr lang="en-US" altLang="en-US" sz="2000" dirty="0" smtClean="0"/>
              <a:t>Fixed vs. random effects</a:t>
            </a:r>
            <a:r>
              <a:rPr lang="en-US" altLang="en-US" sz="2000" smtClean="0"/>
              <a:t>: 		Not </a:t>
            </a:r>
            <a:r>
              <a:rPr lang="en-US" altLang="en-US" sz="2000" dirty="0" smtClean="0"/>
              <a:t>nested</a:t>
            </a:r>
          </a:p>
          <a:p>
            <a:pPr lvl="1" eaLnBrk="1" hangingPunct="1"/>
            <a:r>
              <a:rPr lang="en-US" altLang="en-US" sz="2000" dirty="0" smtClean="0"/>
              <a:t>Logit vs. </a:t>
            </a:r>
            <a:r>
              <a:rPr lang="en-US" altLang="en-US" sz="2000" dirty="0" err="1" smtClean="0"/>
              <a:t>probit</a:t>
            </a:r>
            <a:r>
              <a:rPr lang="en-US" altLang="en-US" sz="2000" smtClean="0"/>
              <a:t>: 			Not </a:t>
            </a:r>
            <a:r>
              <a:rPr lang="en-US" altLang="en-US" sz="2000" dirty="0" smtClean="0"/>
              <a:t>nested</a:t>
            </a:r>
          </a:p>
          <a:p>
            <a:pPr lvl="1" eaLnBrk="1" hangingPunct="1"/>
            <a:r>
              <a:rPr lang="en-US" altLang="en-US" sz="2000" dirty="0" smtClean="0"/>
              <a:t>x is (not) endogenous</a:t>
            </a:r>
            <a:r>
              <a:rPr lang="en-US" altLang="en-US" sz="2000" smtClean="0"/>
              <a:t>:  		Maybe </a:t>
            </a:r>
            <a:r>
              <a:rPr lang="en-US" altLang="en-US" sz="2000" dirty="0" smtClean="0"/>
              <a:t>nested. We’ll see …</a:t>
            </a:r>
          </a:p>
          <a:p>
            <a:pPr eaLnBrk="1" hangingPunct="1"/>
            <a:r>
              <a:rPr lang="en-US" altLang="en-US" sz="2400" dirty="0" smtClean="0"/>
              <a:t>Parametric restrictions</a:t>
            </a:r>
          </a:p>
          <a:p>
            <a:pPr lvl="1" eaLnBrk="1" hangingPunct="1"/>
            <a:r>
              <a:rPr lang="en-US" altLang="en-US" sz="2000" dirty="0" smtClean="0"/>
              <a:t>Linear:    </a:t>
            </a:r>
            <a:r>
              <a:rPr lang="en-US" altLang="en-US" sz="2000" b="1" dirty="0" smtClean="0"/>
              <a:t>R</a:t>
            </a:r>
            <a:r>
              <a:rPr lang="en-US" altLang="en-US" sz="2000" b="1" dirty="0" smtClean="0">
                <a:sym typeface="Symbol" panose="05050102010706020507" pitchFamily="18" charset="2"/>
              </a:rPr>
              <a:t>-q</a:t>
            </a:r>
            <a:r>
              <a:rPr lang="en-US" altLang="en-US" sz="2000" dirty="0" smtClean="0">
                <a:sym typeface="Symbol" panose="05050102010706020507" pitchFamily="18" charset="2"/>
              </a:rPr>
              <a:t>   = </a:t>
            </a:r>
            <a:r>
              <a:rPr lang="en-US" altLang="en-US" sz="2000" b="1" dirty="0" smtClean="0">
                <a:sym typeface="Symbol" panose="05050102010706020507" pitchFamily="18" charset="2"/>
              </a:rPr>
              <a:t>0,</a:t>
            </a:r>
            <a:r>
              <a:rPr lang="en-US" altLang="en-US" sz="2000" dirty="0" smtClean="0">
                <a:sym typeface="Symbol" panose="05050102010706020507" pitchFamily="18" charset="2"/>
              </a:rPr>
              <a:t> </a:t>
            </a:r>
            <a:r>
              <a:rPr lang="en-US" altLang="en-US" sz="2000" b="1" dirty="0" smtClean="0">
                <a:sym typeface="Symbol" panose="05050102010706020507" pitchFamily="18" charset="2"/>
              </a:rPr>
              <a:t>R</a:t>
            </a:r>
            <a:r>
              <a:rPr lang="en-US" altLang="en-US" sz="2000" dirty="0" smtClean="0">
                <a:sym typeface="Symbol" panose="05050102010706020507" pitchFamily="18" charset="2"/>
              </a:rPr>
              <a:t> is </a:t>
            </a:r>
            <a:r>
              <a:rPr lang="en-US" altLang="en-US" sz="2000" dirty="0" err="1" smtClean="0">
                <a:sym typeface="Symbol" panose="05050102010706020507" pitchFamily="18" charset="2"/>
              </a:rPr>
              <a:t>JxK</a:t>
            </a:r>
            <a:r>
              <a:rPr lang="en-US" altLang="en-US" sz="2000" dirty="0" smtClean="0">
                <a:sym typeface="Symbol" panose="05050102010706020507" pitchFamily="18" charset="2"/>
              </a:rPr>
              <a:t>, J &lt; K, full row rank</a:t>
            </a:r>
            <a:endParaRPr lang="en-US" altLang="en-US" sz="2000" b="1" dirty="0" smtClean="0">
              <a:sym typeface="Symbol" panose="05050102010706020507" pitchFamily="18" charset="2"/>
            </a:endParaRPr>
          </a:p>
          <a:p>
            <a:pPr lvl="1" eaLnBrk="1" hangingPunct="1"/>
            <a:r>
              <a:rPr lang="en-US" altLang="en-US" sz="2000" dirty="0" smtClean="0">
                <a:sym typeface="Symbol" panose="05050102010706020507" pitchFamily="18" charset="2"/>
              </a:rPr>
              <a:t>General: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  = </a:t>
            </a:r>
            <a:r>
              <a:rPr lang="en-US" altLang="en-US" sz="2000" b="1" dirty="0" smtClean="0">
                <a:sym typeface="Symbol" panose="05050102010706020507" pitchFamily="18" charset="2"/>
              </a:rPr>
              <a:t>0, r</a:t>
            </a:r>
            <a:r>
              <a:rPr lang="en-US" altLang="en-US" sz="2000" dirty="0" smtClean="0">
                <a:sym typeface="Symbol" panose="05050102010706020507" pitchFamily="18" charset="2"/>
              </a:rPr>
              <a:t> = a vector of J functions, </a:t>
            </a:r>
          </a:p>
          <a:p>
            <a:pPr lvl="1" eaLnBrk="1" hangingPunct="1">
              <a:buFont typeface="Wingdings" panose="05000000000000000000" pitchFamily="2" charset="2"/>
              <a:buNone/>
            </a:pPr>
            <a:r>
              <a:rPr lang="en-US" altLang="en-US" sz="2000" dirty="0" smtClean="0">
                <a:sym typeface="Symbol" panose="05050102010706020507" pitchFamily="18" charset="2"/>
              </a:rPr>
              <a:t>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 =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a:t>
            </a:r>
            <a:r>
              <a:rPr lang="en-US" altLang="en-US" sz="2000" b="1" dirty="0" smtClean="0">
                <a:sym typeface="Symbol" panose="05050102010706020507" pitchFamily="18" charset="2"/>
              </a:rPr>
              <a:t>/</a:t>
            </a:r>
            <a:r>
              <a:rPr lang="en-US" altLang="en-US" sz="2000" dirty="0" smtClean="0">
                <a:sym typeface="Symbol" panose="05050102010706020507" pitchFamily="18" charset="2"/>
              </a:rPr>
              <a:t></a:t>
            </a:r>
            <a:r>
              <a:rPr lang="en-US" altLang="en-US" sz="2000" b="1" dirty="0" smtClean="0">
                <a:sym typeface="Symbol" panose="05050102010706020507" pitchFamily="18" charset="2"/>
              </a:rPr>
              <a:t>’. </a:t>
            </a:r>
            <a:endParaRPr lang="en-US" altLang="en-US" sz="2000" dirty="0" smtClean="0">
              <a:sym typeface="Symbol" panose="05050102010706020507" pitchFamily="18" charset="2"/>
            </a:endParaRPr>
          </a:p>
          <a:p>
            <a:pPr lvl="1" eaLnBrk="1" hangingPunct="1"/>
            <a:r>
              <a:rPr lang="en-US" altLang="en-US" sz="2000" dirty="0" smtClean="0">
                <a:sym typeface="Symbol" panose="05050102010706020507" pitchFamily="18" charset="2"/>
              </a:rPr>
              <a:t>Use </a:t>
            </a:r>
            <a:r>
              <a:rPr lang="en-US" altLang="en-US" sz="2000" b="1" dirty="0" smtClean="0">
                <a:sym typeface="Symbol" panose="05050102010706020507" pitchFamily="18" charset="2"/>
              </a:rPr>
              <a:t>r</a:t>
            </a:r>
            <a:r>
              <a:rPr lang="en-US" altLang="en-US" sz="2000" dirty="0" smtClean="0">
                <a:sym typeface="Symbol" panose="05050102010706020507" pitchFamily="18" charset="2"/>
              </a:rPr>
              <a:t>(</a:t>
            </a:r>
            <a:r>
              <a:rPr lang="en-US" altLang="en-US" sz="2000" b="1" dirty="0" smtClean="0">
                <a:sym typeface="Symbol" panose="05050102010706020507" pitchFamily="18" charset="2"/>
              </a:rPr>
              <a:t>,q</a:t>
            </a:r>
            <a:r>
              <a:rPr lang="en-US" altLang="en-US" sz="2000" dirty="0" smtClean="0">
                <a:sym typeface="Symbol" panose="05050102010706020507" pitchFamily="18" charset="2"/>
              </a:rPr>
              <a:t>)=</a:t>
            </a:r>
            <a:r>
              <a:rPr lang="en-US" altLang="en-US" sz="2000" b="1" dirty="0" smtClean="0">
                <a:sym typeface="Symbol" panose="05050102010706020507" pitchFamily="18" charset="2"/>
              </a:rPr>
              <a:t>0 </a:t>
            </a:r>
            <a:r>
              <a:rPr lang="en-US" altLang="en-US" sz="2000" dirty="0" smtClean="0">
                <a:sym typeface="Symbol" panose="05050102010706020507" pitchFamily="18" charset="2"/>
              </a:rPr>
              <a:t>for linear and nonlinear cases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Broad Approaches</a:t>
            </a:r>
            <a:endParaRPr lang="en-US"/>
          </a:p>
        </p:txBody>
      </p:sp>
      <p:sp>
        <p:nvSpPr>
          <p:cNvPr id="3" name="Content Placeholder 2"/>
          <p:cNvSpPr>
            <a:spLocks noGrp="1"/>
          </p:cNvSpPr>
          <p:nvPr>
            <p:ph idx="1"/>
          </p:nvPr>
        </p:nvSpPr>
        <p:spPr>
          <a:xfrm>
            <a:off x="533400" y="1793875"/>
            <a:ext cx="8229600" cy="4149725"/>
          </a:xfrm>
        </p:spPr>
        <p:txBody>
          <a:bodyPr/>
          <a:lstStyle/>
          <a:p>
            <a:r>
              <a:rPr lang="en-US" sz="2000" b="1" smtClean="0">
                <a:solidFill>
                  <a:srgbClr val="FF0000"/>
                </a:solidFill>
              </a:rPr>
              <a:t>Bayesian: Does not reach a firm conclusion. Revises odds.</a:t>
            </a:r>
          </a:p>
          <a:p>
            <a:pPr lvl="1"/>
            <a:r>
              <a:rPr lang="en-US" sz="2000" smtClean="0"/>
              <a:t>Prior odds compares strength of prior beliefs in two states of the world</a:t>
            </a:r>
          </a:p>
          <a:p>
            <a:pPr lvl="1"/>
            <a:r>
              <a:rPr lang="en-US" sz="2000" smtClean="0"/>
              <a:t>Posterior odds compares revised beliefs</a:t>
            </a:r>
          </a:p>
          <a:p>
            <a:pPr lvl="1"/>
            <a:r>
              <a:rPr lang="en-US" sz="2000" smtClean="0"/>
              <a:t>Symmetrical treatment of competing ideas</a:t>
            </a:r>
          </a:p>
          <a:p>
            <a:pPr lvl="1"/>
            <a:r>
              <a:rPr lang="en-US" sz="2000" smtClean="0"/>
              <a:t>Not generally practical to carry out in meaningful situations</a:t>
            </a:r>
          </a:p>
          <a:p>
            <a:r>
              <a:rPr lang="en-US" sz="2000" b="1" smtClean="0">
                <a:solidFill>
                  <a:srgbClr val="FF0000"/>
                </a:solidFill>
              </a:rPr>
              <a:t>Classical: All or nothing; reject the theory or do not reject it.</a:t>
            </a:r>
          </a:p>
          <a:p>
            <a:pPr lvl="1"/>
            <a:r>
              <a:rPr lang="en-US" sz="2000" smtClean="0"/>
              <a:t>“Null” hypothesis given prominence</a:t>
            </a:r>
          </a:p>
          <a:p>
            <a:pPr lvl="1"/>
            <a:r>
              <a:rPr lang="en-US" sz="2000" smtClean="0"/>
              <a:t>Propose to “reject” toward favor of “alternative”</a:t>
            </a:r>
          </a:p>
          <a:p>
            <a:pPr lvl="1"/>
            <a:r>
              <a:rPr lang="en-US" sz="2000" smtClean="0"/>
              <a:t>Asymmetric treatment of null and alternative</a:t>
            </a:r>
          </a:p>
          <a:p>
            <a:pPr lvl="1"/>
            <a:r>
              <a:rPr lang="en-US" sz="2000" smtClean="0"/>
              <a:t>Huge gain in practical applicability</a:t>
            </a:r>
          </a:p>
        </p:txBody>
      </p:sp>
    </p:spTree>
    <p:extLst>
      <p:ext uri="{BB962C8B-B14F-4D97-AF65-F5344CB8AC3E}">
        <p14:creationId xmlns:p14="http://schemas.microsoft.com/office/powerpoint/2010/main" val="669195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1066800"/>
            <a:ext cx="8229600" cy="530225"/>
          </a:xfrm>
        </p:spPr>
        <p:txBody>
          <a:bodyPr/>
          <a:lstStyle/>
          <a:p>
            <a:pPr eaLnBrk="1" hangingPunct="1"/>
            <a:r>
              <a:rPr lang="en-US" smtClean="0"/>
              <a:t>Inference in the Linear Model</a:t>
            </a:r>
          </a:p>
        </p:txBody>
      </p:sp>
      <p:sp>
        <p:nvSpPr>
          <p:cNvPr id="8195" name="Rectangle 3"/>
          <p:cNvSpPr>
            <a:spLocks noGrp="1" noChangeArrowheads="1"/>
          </p:cNvSpPr>
          <p:nvPr>
            <p:ph type="body" idx="1"/>
          </p:nvPr>
        </p:nvSpPr>
        <p:spPr>
          <a:xfrm>
            <a:off x="533400" y="1905000"/>
            <a:ext cx="8382000" cy="4073525"/>
          </a:xfrm>
        </p:spPr>
        <p:txBody>
          <a:bodyPr/>
          <a:lstStyle/>
          <a:p>
            <a:pPr marL="533400" indent="-533400" eaLnBrk="1" hangingPunct="1">
              <a:lnSpc>
                <a:spcPct val="90000"/>
              </a:lnSpc>
              <a:buFont typeface="Wingdings" pitchFamily="2" charset="2"/>
              <a:buNone/>
            </a:pPr>
            <a:r>
              <a:rPr lang="en-US" sz="2400" b="1" smtClean="0"/>
              <a:t>Formulating hypotheses:</a:t>
            </a:r>
            <a:r>
              <a:rPr lang="en-US" sz="2400" smtClean="0"/>
              <a:t>  linear restrictions as a general framework</a:t>
            </a:r>
          </a:p>
          <a:p>
            <a:pPr>
              <a:buNone/>
            </a:pPr>
            <a:r>
              <a:rPr lang="en-US" sz="2400" b="1"/>
              <a:t>Hypothesis </a:t>
            </a:r>
            <a:r>
              <a:rPr lang="en-US" sz="2400" b="1" smtClean="0"/>
              <a:t>Testing   </a:t>
            </a:r>
            <a:r>
              <a:rPr lang="en-US" sz="2400" smtClean="0"/>
              <a:t>J </a:t>
            </a:r>
            <a:r>
              <a:rPr lang="en-US" sz="2400"/>
              <a:t>linear </a:t>
            </a:r>
            <a:r>
              <a:rPr lang="en-US" sz="2400" smtClean="0"/>
              <a:t>restrictions</a:t>
            </a:r>
            <a:endParaRPr lang="en-US" sz="2400"/>
          </a:p>
          <a:p>
            <a:pPr>
              <a:buNone/>
            </a:pPr>
            <a:r>
              <a:rPr lang="en-US" sz="2400"/>
              <a:t>	Analytical framework:	</a:t>
            </a:r>
            <a:r>
              <a:rPr lang="en-US" sz="2400" smtClean="0"/>
              <a:t>          </a:t>
            </a:r>
            <a:r>
              <a:rPr lang="en-US" sz="2400" b="1" smtClean="0"/>
              <a:t>y</a:t>
            </a:r>
            <a:r>
              <a:rPr lang="en-US" sz="2400" smtClean="0"/>
              <a:t>  	=  </a:t>
            </a:r>
            <a:r>
              <a:rPr lang="en-US" sz="2400" b="1" smtClean="0"/>
              <a:t>X</a:t>
            </a:r>
            <a:r>
              <a:rPr lang="en-US" sz="2400" b="1">
                <a:sym typeface="Symbol" pitchFamily="18" charset="2"/>
              </a:rPr>
              <a:t></a:t>
            </a:r>
            <a:r>
              <a:rPr lang="en-US" sz="2400"/>
              <a:t>  +  </a:t>
            </a:r>
            <a:r>
              <a:rPr lang="en-US" sz="2400" b="1">
                <a:sym typeface="Symbol" pitchFamily="18" charset="2"/>
              </a:rPr>
              <a:t></a:t>
            </a:r>
            <a:endParaRPr lang="en-US" sz="2400" b="1"/>
          </a:p>
          <a:p>
            <a:pPr>
              <a:buNone/>
            </a:pPr>
            <a:r>
              <a:rPr lang="en-US" sz="2400"/>
              <a:t>	Hypothesis:		</a:t>
            </a:r>
            <a:r>
              <a:rPr lang="en-US" sz="2400" b="1" smtClean="0"/>
              <a:t>R</a:t>
            </a:r>
            <a:r>
              <a:rPr lang="en-US" sz="2400" b="1">
                <a:sym typeface="Symbol" pitchFamily="18" charset="2"/>
              </a:rPr>
              <a:t></a:t>
            </a:r>
            <a:r>
              <a:rPr lang="en-US" sz="2400"/>
              <a:t>  -  </a:t>
            </a:r>
            <a:r>
              <a:rPr lang="en-US" sz="2400" b="1"/>
              <a:t>q</a:t>
            </a:r>
            <a:r>
              <a:rPr lang="en-US" sz="2400"/>
              <a:t>  </a:t>
            </a:r>
            <a:r>
              <a:rPr lang="en-US" sz="2400" smtClean="0"/>
              <a:t>	=  </a:t>
            </a:r>
            <a:r>
              <a:rPr lang="en-US" sz="2400" b="1"/>
              <a:t>0</a:t>
            </a:r>
            <a:r>
              <a:rPr lang="en-US" sz="2400"/>
              <a:t>,  </a:t>
            </a:r>
          </a:p>
          <a:p>
            <a:pPr>
              <a:buNone/>
            </a:pPr>
            <a:r>
              <a:rPr lang="en-US" sz="2400" b="1" smtClean="0"/>
              <a:t>Substantive restrictions:</a:t>
            </a:r>
            <a:r>
              <a:rPr lang="en-US" sz="2400" smtClean="0"/>
              <a:t>  What is a "</a:t>
            </a:r>
            <a:r>
              <a:rPr lang="en-US" sz="2400"/>
              <a:t>testable hypothesis</a:t>
            </a:r>
            <a:r>
              <a:rPr lang="en-US" sz="2400" smtClean="0"/>
              <a:t>?"</a:t>
            </a:r>
            <a:r>
              <a:rPr lang="en-US" sz="2400"/>
              <a:t/>
            </a:r>
            <a:br>
              <a:rPr lang="en-US" sz="2400"/>
            </a:br>
            <a:r>
              <a:rPr lang="en-US" sz="2400" smtClean="0">
                <a:sym typeface="Symbol"/>
              </a:rPr>
              <a:t> </a:t>
            </a:r>
            <a:r>
              <a:rPr lang="en-US" sz="2400" smtClean="0"/>
              <a:t>Substantive restriction on parameters</a:t>
            </a:r>
            <a:r>
              <a:rPr lang="en-US" sz="2400"/>
              <a:t/>
            </a:r>
            <a:br>
              <a:rPr lang="en-US" sz="2400"/>
            </a:br>
            <a:r>
              <a:rPr lang="en-US" sz="2400">
                <a:sym typeface="Symbol"/>
              </a:rPr>
              <a:t> </a:t>
            </a:r>
            <a:r>
              <a:rPr lang="en-US" sz="2400" smtClean="0"/>
              <a:t>Reduces dimension of parameter space</a:t>
            </a:r>
            <a:br>
              <a:rPr lang="en-US" sz="2400" smtClean="0"/>
            </a:br>
            <a:r>
              <a:rPr lang="en-US" sz="2400">
                <a:sym typeface="Symbol"/>
              </a:rPr>
              <a:t> </a:t>
            </a:r>
            <a:r>
              <a:rPr lang="en-US" sz="2400" smtClean="0"/>
              <a:t>Imposition of restriction degrades estimation criterion</a:t>
            </a:r>
          </a:p>
        </p:txBody>
      </p:sp>
    </p:spTree>
    <p:extLst>
      <p:ext uri="{BB962C8B-B14F-4D97-AF65-F5344CB8AC3E}">
        <p14:creationId xmlns:p14="http://schemas.microsoft.com/office/powerpoint/2010/main" val="1376093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19200"/>
            <a:ext cx="8229600" cy="530225"/>
          </a:xfrm>
        </p:spPr>
        <p:txBody>
          <a:bodyPr/>
          <a:lstStyle/>
          <a:p>
            <a:r>
              <a:rPr lang="en-US" smtClean="0"/>
              <a:t>Testable Implications of a Theory</a:t>
            </a:r>
            <a:endParaRPr lang="en-US"/>
          </a:p>
        </p:txBody>
      </p:sp>
      <p:sp>
        <p:nvSpPr>
          <p:cNvPr id="3" name="Content Placeholder 2"/>
          <p:cNvSpPr>
            <a:spLocks noGrp="1"/>
          </p:cNvSpPr>
          <p:nvPr>
            <p:ph idx="1"/>
          </p:nvPr>
        </p:nvSpPr>
        <p:spPr/>
        <p:txBody>
          <a:bodyPr/>
          <a:lstStyle/>
          <a:p>
            <a:pPr>
              <a:buNone/>
            </a:pPr>
            <a:r>
              <a:rPr lang="en-US" smtClean="0"/>
              <a:t>    </a:t>
            </a:r>
            <a:r>
              <a:rPr lang="en-US" sz="2400" smtClean="0"/>
              <a:t>Investors care about nominal interest rates and</a:t>
            </a:r>
            <a:br>
              <a:rPr lang="en-US" sz="2400" smtClean="0"/>
            </a:br>
            <a:r>
              <a:rPr lang="en-US" sz="2400" smtClean="0"/>
              <a:t> expected inflation:</a:t>
            </a:r>
            <a:br>
              <a:rPr lang="en-US" sz="2400" smtClean="0"/>
            </a:br>
            <a:r>
              <a:rPr lang="en-US" sz="2400" smtClean="0"/>
              <a:t>	I  =  </a:t>
            </a:r>
            <a:r>
              <a:rPr lang="en-US" sz="2400" smtClean="0">
                <a:sym typeface="Symbol"/>
              </a:rPr>
              <a:t></a:t>
            </a:r>
            <a:r>
              <a:rPr lang="en-US" sz="2400" baseline="-25000" smtClean="0"/>
              <a:t>1</a:t>
            </a:r>
            <a:r>
              <a:rPr lang="en-US" sz="2400" smtClean="0"/>
              <a:t> + </a:t>
            </a:r>
            <a:r>
              <a:rPr lang="en-US" sz="2400" smtClean="0">
                <a:sym typeface="Symbol"/>
              </a:rPr>
              <a:t></a:t>
            </a:r>
            <a:r>
              <a:rPr lang="en-US" sz="2400" baseline="-25000" smtClean="0"/>
              <a:t>2</a:t>
            </a:r>
            <a:r>
              <a:rPr lang="en-US" sz="2400" smtClean="0"/>
              <a:t>r + </a:t>
            </a:r>
            <a:r>
              <a:rPr lang="en-US" sz="2400" smtClean="0">
                <a:sym typeface="Symbol"/>
              </a:rPr>
              <a:t></a:t>
            </a:r>
            <a:r>
              <a:rPr lang="en-US" sz="2400" baseline="-25000" smtClean="0"/>
              <a:t>3</a:t>
            </a:r>
            <a:r>
              <a:rPr lang="en-US" sz="2400" smtClean="0"/>
              <a:t>dp + e</a:t>
            </a:r>
          </a:p>
          <a:p>
            <a:pPr>
              <a:buNone/>
            </a:pPr>
            <a:r>
              <a:rPr lang="en-US" sz="2400" smtClean="0"/>
              <a:t>    Restriction is </a:t>
            </a:r>
            <a:r>
              <a:rPr lang="en-US" sz="2400" smtClean="0">
                <a:sym typeface="Symbol"/>
              </a:rPr>
              <a:t></a:t>
            </a:r>
            <a:r>
              <a:rPr lang="en-US" sz="2400" baseline="-25000" smtClean="0"/>
              <a:t>3</a:t>
            </a:r>
            <a:r>
              <a:rPr lang="en-US" sz="2400" smtClean="0"/>
              <a:t> = -</a:t>
            </a:r>
            <a:r>
              <a:rPr lang="en-US" sz="2400" smtClean="0">
                <a:sym typeface="Symbol"/>
              </a:rPr>
              <a:t> </a:t>
            </a:r>
            <a:r>
              <a:rPr lang="en-US" sz="2400" baseline="-25000" smtClean="0"/>
              <a:t>2</a:t>
            </a:r>
            <a:r>
              <a:rPr lang="en-US" sz="2400" smtClean="0"/>
              <a:t>.</a:t>
            </a:r>
          </a:p>
          <a:p>
            <a:pPr>
              <a:buNone/>
            </a:pPr>
            <a:r>
              <a:rPr lang="en-US" sz="2400" smtClean="0"/>
              <a:t>    Investors care only about real interest rates.</a:t>
            </a:r>
          </a:p>
          <a:p>
            <a:pPr>
              <a:buNone/>
            </a:pPr>
            <a:r>
              <a:rPr lang="en-US" sz="2400" smtClean="0"/>
              <a:t>    (1)  Substantive restriction on parameters</a:t>
            </a:r>
          </a:p>
          <a:p>
            <a:pPr>
              <a:buNone/>
            </a:pPr>
            <a:r>
              <a:rPr lang="en-US" sz="2400" smtClean="0"/>
              <a:t>    (2)  Parameter space is </a:t>
            </a:r>
            <a:r>
              <a:rPr lang="en-US" sz="2400" smtClean="0">
                <a:sym typeface="Symbol"/>
              </a:rPr>
              <a:t></a:t>
            </a:r>
            <a:r>
              <a:rPr lang="en-US" sz="2400" baseline="30000" smtClean="0"/>
              <a:t>3</a:t>
            </a:r>
            <a:r>
              <a:rPr lang="en-US" sz="2400" smtClean="0"/>
              <a:t>.  Restricted space </a:t>
            </a:r>
          </a:p>
          <a:p>
            <a:pPr>
              <a:buNone/>
            </a:pPr>
            <a:r>
              <a:rPr lang="en-US" sz="2400" smtClean="0"/>
              <a:t>           is a 2 dimensional subspace (not </a:t>
            </a:r>
            <a:r>
              <a:rPr lang="en-US" sz="2400" smtClean="0">
                <a:sym typeface="Symbol"/>
              </a:rPr>
              <a:t></a:t>
            </a:r>
            <a:r>
              <a:rPr lang="en-US" sz="2400" baseline="30000" smtClean="0">
                <a:sym typeface="Symbol"/>
              </a:rPr>
              <a:t>2</a:t>
            </a:r>
            <a:r>
              <a:rPr lang="en-US" sz="2400" smtClean="0"/>
              <a:t>).</a:t>
            </a:r>
          </a:p>
          <a:p>
            <a:pPr>
              <a:buNone/>
            </a:pPr>
            <a:r>
              <a:rPr lang="en-US" sz="2400" smtClean="0"/>
              <a:t>    (3)  Restrictions must lead to increase in sum of </a:t>
            </a:r>
            <a:br>
              <a:rPr lang="en-US" sz="2400" smtClean="0"/>
            </a:br>
            <a:r>
              <a:rPr lang="en-US" sz="2400" smtClean="0"/>
              <a:t>      squared residuals</a:t>
            </a:r>
          </a:p>
        </p:txBody>
      </p:sp>
    </p:spTree>
    <p:extLst>
      <p:ext uri="{BB962C8B-B14F-4D97-AF65-F5344CB8AC3E}">
        <p14:creationId xmlns:p14="http://schemas.microsoft.com/office/powerpoint/2010/main" val="2344571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1143000"/>
            <a:ext cx="8229600" cy="530225"/>
          </a:xfrm>
        </p:spPr>
        <p:txBody>
          <a:bodyPr/>
          <a:lstStyle/>
          <a:p>
            <a:pPr eaLnBrk="1" hangingPunct="1"/>
            <a:r>
              <a:rPr lang="en-US" sz="2800" b="1" smtClean="0"/>
              <a:t>The General Linear Hypothesis:  H</a:t>
            </a:r>
            <a:r>
              <a:rPr lang="en-US" sz="2800" b="1" baseline="-25000" smtClean="0"/>
              <a:t>0</a:t>
            </a:r>
            <a:r>
              <a:rPr lang="en-US" sz="2800" b="1" smtClean="0"/>
              <a:t>:</a:t>
            </a:r>
            <a:r>
              <a:rPr lang="en-US" sz="2800" smtClean="0"/>
              <a:t> </a:t>
            </a:r>
            <a:r>
              <a:rPr lang="en-US" sz="2800" b="1" smtClean="0"/>
              <a:t>R</a:t>
            </a:r>
            <a:r>
              <a:rPr lang="en-US" sz="2800" b="1" smtClean="0">
                <a:sym typeface="Symbol" pitchFamily="18" charset="2"/>
              </a:rPr>
              <a:t></a:t>
            </a:r>
            <a:r>
              <a:rPr lang="en-US" sz="2800" b="1" smtClean="0"/>
              <a:t> - q</a:t>
            </a:r>
            <a:r>
              <a:rPr lang="en-US" sz="2800" smtClean="0"/>
              <a:t> = </a:t>
            </a:r>
            <a:r>
              <a:rPr lang="en-US" sz="2800" b="1" smtClean="0"/>
              <a:t>0</a:t>
            </a:r>
          </a:p>
        </p:txBody>
      </p:sp>
      <p:sp>
        <p:nvSpPr>
          <p:cNvPr id="15363" name="Rectangle 3"/>
          <p:cNvSpPr>
            <a:spLocks noGrp="1" noChangeArrowheads="1"/>
          </p:cNvSpPr>
          <p:nvPr>
            <p:ph type="body" idx="1"/>
          </p:nvPr>
        </p:nvSpPr>
        <p:spPr>
          <a:xfrm>
            <a:off x="533400" y="1981200"/>
            <a:ext cx="8229600" cy="4530725"/>
          </a:xfrm>
        </p:spPr>
        <p:txBody>
          <a:bodyPr/>
          <a:lstStyle/>
          <a:p>
            <a:pPr>
              <a:lnSpc>
                <a:spcPct val="80000"/>
              </a:lnSpc>
              <a:buNone/>
            </a:pPr>
            <a:r>
              <a:rPr lang="en-US" sz="1800" b="1" smtClean="0"/>
              <a:t>A unifying departure point:  Regardless of the hypothesis, least squares is unbiased.</a:t>
            </a:r>
          </a:p>
          <a:p>
            <a:pPr>
              <a:lnSpc>
                <a:spcPct val="80000"/>
              </a:lnSpc>
              <a:buNone/>
            </a:pPr>
            <a:endParaRPr lang="en-US" sz="1800" smtClean="0"/>
          </a:p>
          <a:p>
            <a:pPr>
              <a:lnSpc>
                <a:spcPct val="80000"/>
              </a:lnSpc>
              <a:buNone/>
            </a:pPr>
            <a:r>
              <a:rPr lang="en-US" sz="1800" smtClean="0">
                <a:sym typeface="Symbol"/>
              </a:rPr>
              <a:t>		E[</a:t>
            </a:r>
            <a:r>
              <a:rPr lang="en-US" sz="1800" b="1" smtClean="0">
                <a:sym typeface="Symbol"/>
              </a:rPr>
              <a:t>b</a:t>
            </a:r>
            <a:r>
              <a:rPr lang="en-US" sz="1800" smtClean="0">
                <a:sym typeface="Symbol"/>
              </a:rPr>
              <a:t>]  = </a:t>
            </a:r>
            <a:r>
              <a:rPr lang="en-US" sz="1800" b="1" smtClean="0">
                <a:sym typeface="Symbol" pitchFamily="18" charset="2"/>
              </a:rPr>
              <a:t></a:t>
            </a:r>
          </a:p>
          <a:p>
            <a:pPr>
              <a:lnSpc>
                <a:spcPct val="80000"/>
              </a:lnSpc>
              <a:buNone/>
            </a:pPr>
            <a:endParaRPr lang="en-US" sz="1800" b="1">
              <a:sym typeface="Symbol" pitchFamily="18" charset="2"/>
            </a:endParaRPr>
          </a:p>
          <a:p>
            <a:pPr>
              <a:lnSpc>
                <a:spcPct val="80000"/>
              </a:lnSpc>
              <a:buNone/>
            </a:pPr>
            <a:r>
              <a:rPr lang="en-US" sz="1800" b="1" smtClean="0">
                <a:sym typeface="Symbol" pitchFamily="18" charset="2"/>
              </a:rPr>
              <a:t>The hypothesis makes a claim about the population</a:t>
            </a:r>
          </a:p>
          <a:p>
            <a:pPr>
              <a:lnSpc>
                <a:spcPct val="80000"/>
              </a:lnSpc>
              <a:buNone/>
            </a:pPr>
            <a:endParaRPr lang="en-US" sz="1800" b="1">
              <a:sym typeface="Symbol" pitchFamily="18" charset="2"/>
            </a:endParaRPr>
          </a:p>
          <a:p>
            <a:pPr>
              <a:lnSpc>
                <a:spcPct val="80000"/>
              </a:lnSpc>
              <a:buNone/>
            </a:pPr>
            <a:r>
              <a:rPr lang="en-US" sz="1800" smtClean="0">
                <a:sym typeface="Symbol"/>
              </a:rPr>
              <a:t>  		</a:t>
            </a:r>
            <a:r>
              <a:rPr lang="en-US" sz="1800" b="1" smtClean="0"/>
              <a:t>R</a:t>
            </a:r>
            <a:r>
              <a:rPr lang="en-US" sz="1800" b="1">
                <a:sym typeface="Symbol" pitchFamily="18" charset="2"/>
              </a:rPr>
              <a:t></a:t>
            </a:r>
            <a:r>
              <a:rPr lang="en-US" sz="1800" b="1"/>
              <a:t> –</a:t>
            </a:r>
            <a:r>
              <a:rPr lang="en-US" sz="1800" b="1" smtClean="0"/>
              <a:t> </a:t>
            </a:r>
            <a:r>
              <a:rPr lang="en-US" sz="1800" b="1"/>
              <a:t>q</a:t>
            </a:r>
            <a:r>
              <a:rPr lang="en-US" sz="1800"/>
              <a:t> = </a:t>
            </a:r>
            <a:r>
              <a:rPr lang="en-US" sz="1800" b="1" smtClean="0"/>
              <a:t>0.  Then, if the hypothesis is true, E[Rb – q] = 0.</a:t>
            </a:r>
          </a:p>
          <a:p>
            <a:pPr>
              <a:lnSpc>
                <a:spcPct val="80000"/>
              </a:lnSpc>
              <a:buNone/>
            </a:pPr>
            <a:endParaRPr lang="en-US" sz="1800" b="1"/>
          </a:p>
          <a:p>
            <a:pPr>
              <a:lnSpc>
                <a:spcPct val="80000"/>
              </a:lnSpc>
              <a:buNone/>
            </a:pPr>
            <a:r>
              <a:rPr lang="en-US" sz="1800" b="1" smtClean="0"/>
              <a:t>The sample statistic, Rb – q will not equal zero.</a:t>
            </a:r>
          </a:p>
          <a:p>
            <a:pPr>
              <a:lnSpc>
                <a:spcPct val="80000"/>
              </a:lnSpc>
              <a:buNone/>
            </a:pPr>
            <a:r>
              <a:rPr lang="en-US" sz="1800" b="1" smtClean="0"/>
              <a:t>Two possibilities:</a:t>
            </a:r>
          </a:p>
          <a:p>
            <a:pPr>
              <a:lnSpc>
                <a:spcPct val="80000"/>
              </a:lnSpc>
              <a:buNone/>
            </a:pPr>
            <a:r>
              <a:rPr lang="en-US" sz="1800" b="1" smtClean="0"/>
              <a:t>	Rb – q is small enough to attribute to sampling variability</a:t>
            </a:r>
          </a:p>
          <a:p>
            <a:pPr>
              <a:lnSpc>
                <a:spcPct val="80000"/>
              </a:lnSpc>
              <a:buNone/>
            </a:pPr>
            <a:r>
              <a:rPr lang="en-US" sz="1800" b="1"/>
              <a:t>	</a:t>
            </a:r>
            <a:r>
              <a:rPr lang="en-US" sz="1800" b="1" smtClean="0"/>
              <a:t>Rb – q is too large (by some measure) to be plausibly attributed to</a:t>
            </a:r>
          </a:p>
          <a:p>
            <a:pPr>
              <a:lnSpc>
                <a:spcPct val="80000"/>
              </a:lnSpc>
              <a:buNone/>
            </a:pPr>
            <a:r>
              <a:rPr lang="en-US" sz="1800" b="1"/>
              <a:t>	</a:t>
            </a:r>
            <a:r>
              <a:rPr lang="en-US" sz="1800" b="1" smtClean="0"/>
              <a:t>	sampling variability</a:t>
            </a:r>
          </a:p>
          <a:p>
            <a:pPr>
              <a:lnSpc>
                <a:spcPct val="80000"/>
              </a:lnSpc>
              <a:buNone/>
            </a:pPr>
            <a:r>
              <a:rPr lang="en-US" sz="1800" b="1" smtClean="0"/>
              <a:t>Large Rb – q is the rejection region. </a:t>
            </a:r>
            <a:endParaRPr lang="en-US" sz="1800" smtClean="0"/>
          </a:p>
        </p:txBody>
      </p:sp>
    </p:spTree>
    <p:extLst>
      <p:ext uri="{BB962C8B-B14F-4D97-AF65-F5344CB8AC3E}">
        <p14:creationId xmlns:p14="http://schemas.microsoft.com/office/powerpoint/2010/main" val="39198948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530225"/>
          </a:xfrm>
        </p:spPr>
        <p:txBody>
          <a:bodyPr/>
          <a:lstStyle/>
          <a:p>
            <a:r>
              <a:rPr lang="en-US" smtClean="0"/>
              <a:t>Neyman – Pearson Classical Methodology</a:t>
            </a:r>
            <a:endParaRPr lang="en-US"/>
          </a:p>
        </p:txBody>
      </p:sp>
      <p:sp>
        <p:nvSpPr>
          <p:cNvPr id="3" name="Content Placeholder 2"/>
          <p:cNvSpPr>
            <a:spLocks noGrp="1"/>
          </p:cNvSpPr>
          <p:nvPr>
            <p:ph idx="1"/>
          </p:nvPr>
        </p:nvSpPr>
        <p:spPr>
          <a:xfrm>
            <a:off x="533400" y="2209800"/>
            <a:ext cx="8229600" cy="2778125"/>
          </a:xfrm>
        </p:spPr>
        <p:txBody>
          <a:bodyPr/>
          <a:lstStyle/>
          <a:p>
            <a:r>
              <a:rPr lang="en-US" smtClean="0"/>
              <a:t>Formulate null and alternative hypotheses</a:t>
            </a:r>
          </a:p>
          <a:p>
            <a:pPr lvl="1"/>
            <a:r>
              <a:rPr lang="en-US" smtClean="0"/>
              <a:t>Hypotheses are exclusive and exhaustive</a:t>
            </a:r>
          </a:p>
          <a:p>
            <a:pPr lvl="1"/>
            <a:r>
              <a:rPr lang="en-US" smtClean="0"/>
              <a:t>Null hypothesis is of particular interest</a:t>
            </a:r>
          </a:p>
          <a:p>
            <a:r>
              <a:rPr lang="en-US" smtClean="0"/>
              <a:t>Define “Rejection” region = sample evidence that will lead to rejection of the null hypothesis.</a:t>
            </a:r>
          </a:p>
          <a:p>
            <a:r>
              <a:rPr lang="en-US" smtClean="0"/>
              <a:t>Gather evidence</a:t>
            </a:r>
          </a:p>
          <a:p>
            <a:r>
              <a:rPr lang="en-US" smtClean="0"/>
              <a:t>Assess whether evidence falls in rejection region or not.</a:t>
            </a:r>
            <a:endParaRPr lang="en-US"/>
          </a:p>
        </p:txBody>
      </p:sp>
    </p:spTree>
    <p:extLst>
      <p:ext uri="{BB962C8B-B14F-4D97-AF65-F5344CB8AC3E}">
        <p14:creationId xmlns:p14="http://schemas.microsoft.com/office/powerpoint/2010/main" val="360132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Testing Fundamentals - I</a:t>
            </a:r>
          </a:p>
        </p:txBody>
      </p:sp>
      <p:sp>
        <p:nvSpPr>
          <p:cNvPr id="17411" name="Rectangle 3"/>
          <p:cNvSpPr>
            <a:spLocks noGrp="1" noChangeArrowheads="1"/>
          </p:cNvSpPr>
          <p:nvPr>
            <p:ph type="body" idx="1"/>
          </p:nvPr>
        </p:nvSpPr>
        <p:spPr/>
        <p:txBody>
          <a:bodyPr/>
          <a:lstStyle/>
          <a:p>
            <a:pPr eaLnBrk="1" hangingPunct="1"/>
            <a:r>
              <a:rPr lang="en-US" b="1" smtClean="0">
                <a:solidFill>
                  <a:srgbClr val="FF3300"/>
                </a:solidFill>
              </a:rPr>
              <a:t>SIZE of a test</a:t>
            </a:r>
            <a:r>
              <a:rPr lang="en-US" smtClean="0"/>
              <a:t> = Probability it will incorrectly reject a “true” null hypothesis.  </a:t>
            </a:r>
          </a:p>
          <a:p>
            <a:pPr eaLnBrk="1" hangingPunct="1"/>
            <a:r>
              <a:rPr lang="en-US" smtClean="0"/>
              <a:t>This is the probability of a Type I error.</a:t>
            </a:r>
          </a:p>
        </p:txBody>
      </p:sp>
      <p:sp>
        <p:nvSpPr>
          <p:cNvPr id="17412" name="Text Box 5"/>
          <p:cNvSpPr txBox="1">
            <a:spLocks noChangeArrowheads="1"/>
          </p:cNvSpPr>
          <p:nvPr/>
        </p:nvSpPr>
        <p:spPr bwMode="auto">
          <a:xfrm>
            <a:off x="4800600" y="3505200"/>
            <a:ext cx="3886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t>Under the null hypothesis, F(3,100) has an F distribution with (3,100) degrees of freedom.  Even if the null is true, F will be larger than the 5% critical value of 2.7 about 5% of the time.</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276600"/>
            <a:ext cx="4071106"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5685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a:xfrm>
            <a:off x="457200" y="609600"/>
            <a:ext cx="8229600" cy="1139825"/>
          </a:xfrm>
        </p:spPr>
        <p:txBody>
          <a:bodyPr/>
          <a:lstStyle/>
          <a:p>
            <a:pPr eaLnBrk="1" hangingPunct="1"/>
            <a:r>
              <a:rPr lang="en-US" smtClean="0"/>
              <a:t>Distribution Under the Null</a:t>
            </a:r>
          </a:p>
        </p:txBody>
      </p:sp>
      <p:pic>
        <p:nvPicPr>
          <p:cNvPr id="921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971675"/>
            <a:ext cx="5334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3720802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a:xfrm>
            <a:off x="457200" y="838200"/>
            <a:ext cx="8229600" cy="1139825"/>
          </a:xfrm>
        </p:spPr>
        <p:txBody>
          <a:bodyPr/>
          <a:lstStyle/>
          <a:p>
            <a:r>
              <a:rPr lang="en-US" smtClean="0"/>
              <a:t>A Simulation Experiment</a:t>
            </a:r>
          </a:p>
        </p:txBody>
      </p:sp>
      <p:pic>
        <p:nvPicPr>
          <p:cNvPr id="132097" name="Picture 1"/>
          <p:cNvPicPr>
            <a:picLocks noChangeAspect="1" noChangeArrowheads="1"/>
          </p:cNvPicPr>
          <p:nvPr/>
        </p:nvPicPr>
        <p:blipFill>
          <a:blip r:embed="rId3" cstate="print"/>
          <a:srcRect/>
          <a:stretch>
            <a:fillRect/>
          </a:stretch>
        </p:blipFill>
        <p:spPr bwMode="auto">
          <a:xfrm>
            <a:off x="685800" y="2286000"/>
            <a:ext cx="7981950" cy="3133725"/>
          </a:xfrm>
          <a:prstGeom prst="rect">
            <a:avLst/>
          </a:prstGeom>
          <a:noFill/>
          <a:ln w="9525">
            <a:noFill/>
            <a:miter lim="800000"/>
            <a:headEnd/>
            <a:tailEnd/>
          </a:ln>
        </p:spPr>
      </p:pic>
    </p:spTree>
    <p:extLst>
      <p:ext uri="{BB962C8B-B14F-4D97-AF65-F5344CB8AC3E}">
        <p14:creationId xmlns:p14="http://schemas.microsoft.com/office/powerpoint/2010/main" val="2334868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28600"/>
            <a:ext cx="8229600" cy="1139825"/>
          </a:xfrm>
        </p:spPr>
        <p:txBody>
          <a:bodyPr/>
          <a:lstStyle/>
          <a:p>
            <a:r>
              <a:rPr lang="en-US" smtClean="0"/>
              <a:t>Simulation Results</a:t>
            </a:r>
          </a:p>
        </p:txBody>
      </p:sp>
      <p:pic>
        <p:nvPicPr>
          <p:cNvPr id="130049" name="Picture 1"/>
          <p:cNvPicPr>
            <a:picLocks noChangeAspect="1" noChangeArrowheads="1"/>
          </p:cNvPicPr>
          <p:nvPr/>
        </p:nvPicPr>
        <p:blipFill>
          <a:blip r:embed="rId3" cstate="print"/>
          <a:srcRect/>
          <a:stretch>
            <a:fillRect/>
          </a:stretch>
        </p:blipFill>
        <p:spPr bwMode="auto">
          <a:xfrm>
            <a:off x="381000" y="2667000"/>
            <a:ext cx="5369709" cy="3200400"/>
          </a:xfrm>
          <a:prstGeom prst="rect">
            <a:avLst/>
          </a:prstGeom>
          <a:noFill/>
          <a:ln w="9525">
            <a:noFill/>
            <a:miter lim="800000"/>
            <a:headEnd/>
            <a:tailEnd/>
          </a:ln>
        </p:spPr>
      </p:pic>
      <p:pic>
        <p:nvPicPr>
          <p:cNvPr id="130050" name="Picture 2"/>
          <p:cNvPicPr>
            <a:picLocks noChangeAspect="1" noChangeArrowheads="1"/>
          </p:cNvPicPr>
          <p:nvPr/>
        </p:nvPicPr>
        <p:blipFill>
          <a:blip r:embed="rId4" cstate="print"/>
          <a:srcRect/>
          <a:stretch>
            <a:fillRect/>
          </a:stretch>
        </p:blipFill>
        <p:spPr bwMode="auto">
          <a:xfrm>
            <a:off x="5943600" y="1981200"/>
            <a:ext cx="2714625" cy="3887139"/>
          </a:xfrm>
          <a:prstGeom prst="rect">
            <a:avLst/>
          </a:prstGeom>
          <a:noFill/>
          <a:ln w="9525">
            <a:noFill/>
            <a:miter lim="800000"/>
            <a:headEnd/>
            <a:tailEnd/>
          </a:ln>
        </p:spPr>
      </p:pic>
      <p:cxnSp>
        <p:nvCxnSpPr>
          <p:cNvPr id="9" name="Straight Connector 8"/>
          <p:cNvCxnSpPr/>
          <p:nvPr/>
        </p:nvCxnSpPr>
        <p:spPr bwMode="auto">
          <a:xfrm>
            <a:off x="5976258" y="5072742"/>
            <a:ext cx="2590800" cy="0"/>
          </a:xfrm>
          <a:prstGeom prst="line">
            <a:avLst/>
          </a:prstGeom>
          <a:solidFill>
            <a:schemeClr val="accent1"/>
          </a:solidFill>
          <a:ln w="28575"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a:off x="6019800" y="5268684"/>
            <a:ext cx="2590800" cy="0"/>
          </a:xfrm>
          <a:prstGeom prst="line">
            <a:avLst/>
          </a:prstGeom>
          <a:solidFill>
            <a:schemeClr val="accent1"/>
          </a:solidFill>
          <a:ln w="28575" cap="flat" cmpd="sng" algn="ctr">
            <a:solidFill>
              <a:srgbClr val="FF0000"/>
            </a:solidFill>
            <a:prstDash val="solid"/>
            <a:round/>
            <a:headEnd type="none" w="med" len="med"/>
            <a:tailEnd type="none" w="med" len="med"/>
          </a:ln>
          <a:effectLst/>
        </p:spPr>
      </p:cxnSp>
      <p:sp>
        <p:nvSpPr>
          <p:cNvPr id="13" name="TextBox 12"/>
          <p:cNvSpPr txBox="1"/>
          <p:nvPr/>
        </p:nvSpPr>
        <p:spPr>
          <a:xfrm>
            <a:off x="762000" y="1868269"/>
            <a:ext cx="4648200" cy="646331"/>
          </a:xfrm>
          <a:prstGeom prst="rect">
            <a:avLst/>
          </a:prstGeom>
          <a:noFill/>
        </p:spPr>
        <p:txBody>
          <a:bodyPr wrap="square" rtlCol="0">
            <a:spAutoFit/>
          </a:bodyPr>
          <a:lstStyle/>
          <a:p>
            <a:r>
              <a:rPr lang="en-US" smtClean="0"/>
              <a:t>About 5% of computed F values are in the rejection region, though </a:t>
            </a:r>
            <a:r>
              <a:rPr lang="en-US" smtClean="0">
                <a:sym typeface="Symbol"/>
              </a:rPr>
              <a:t></a:t>
            </a:r>
            <a:r>
              <a:rPr lang="en-US" baseline="-25000" smtClean="0">
                <a:sym typeface="Symbol"/>
              </a:rPr>
              <a:t>1</a:t>
            </a:r>
            <a:r>
              <a:rPr lang="en-US" smtClean="0">
                <a:sym typeface="Symbol"/>
              </a:rPr>
              <a:t>=</a:t>
            </a:r>
            <a:r>
              <a:rPr lang="en-US" baseline="-25000" smtClean="0">
                <a:sym typeface="Symbol"/>
              </a:rPr>
              <a:t>2</a:t>
            </a:r>
            <a:r>
              <a:rPr lang="en-US" smtClean="0">
                <a:sym typeface="Symbol"/>
              </a:rPr>
              <a:t>=3=0 is true.</a:t>
            </a:r>
            <a:endParaRPr lang="en-US"/>
          </a:p>
        </p:txBody>
      </p:sp>
      <p:cxnSp>
        <p:nvCxnSpPr>
          <p:cNvPr id="15" name="Straight Connector 14"/>
          <p:cNvCxnSpPr/>
          <p:nvPr/>
        </p:nvCxnSpPr>
        <p:spPr bwMode="auto">
          <a:xfrm flipV="1">
            <a:off x="2600325" y="4943475"/>
            <a:ext cx="0" cy="381000"/>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36389327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9600" y="1371600"/>
            <a:ext cx="8229600" cy="530225"/>
          </a:xfrm>
        </p:spPr>
        <p:txBody>
          <a:bodyPr/>
          <a:lstStyle/>
          <a:p>
            <a:pPr eaLnBrk="1" hangingPunct="1"/>
            <a:r>
              <a:rPr lang="en-US" smtClean="0"/>
              <a:t>Testing Fundamentals - II</a:t>
            </a:r>
          </a:p>
        </p:txBody>
      </p:sp>
      <p:sp>
        <p:nvSpPr>
          <p:cNvPr id="20483" name="Rectangle 3"/>
          <p:cNvSpPr>
            <a:spLocks noGrp="1" noChangeArrowheads="1"/>
          </p:cNvSpPr>
          <p:nvPr>
            <p:ph type="body" idx="1"/>
          </p:nvPr>
        </p:nvSpPr>
        <p:spPr>
          <a:xfrm>
            <a:off x="533400" y="2362200"/>
            <a:ext cx="8229600" cy="2625725"/>
          </a:xfrm>
        </p:spPr>
        <p:txBody>
          <a:bodyPr/>
          <a:lstStyle/>
          <a:p>
            <a:pPr eaLnBrk="1" hangingPunct="1"/>
            <a:r>
              <a:rPr lang="en-US" b="1" smtClean="0">
                <a:solidFill>
                  <a:srgbClr val="FF0000"/>
                </a:solidFill>
              </a:rPr>
              <a:t>POWER of a test </a:t>
            </a:r>
            <a:r>
              <a:rPr lang="en-US" smtClean="0"/>
              <a:t>= the probability that it will correctly reject a “false null” hypothesis</a:t>
            </a:r>
          </a:p>
          <a:p>
            <a:pPr eaLnBrk="1" hangingPunct="1"/>
            <a:r>
              <a:rPr lang="en-US" smtClean="0"/>
              <a:t>This is 1 – the probability of a Type II error.</a:t>
            </a:r>
          </a:p>
          <a:p>
            <a:pPr eaLnBrk="1" hangingPunct="1"/>
            <a:r>
              <a:rPr lang="en-US" smtClean="0"/>
              <a:t>The power of a test depends on the specific alternative.</a:t>
            </a:r>
          </a:p>
        </p:txBody>
      </p:sp>
    </p:spTree>
    <p:extLst>
      <p:ext uri="{BB962C8B-B14F-4D97-AF65-F5344CB8AC3E}">
        <p14:creationId xmlns:p14="http://schemas.microsoft.com/office/powerpoint/2010/main" val="4052470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381000" y="533401"/>
            <a:ext cx="8229600" cy="990600"/>
          </a:xfrm>
        </p:spPr>
        <p:txBody>
          <a:bodyPr/>
          <a:lstStyle/>
          <a:p>
            <a:pPr eaLnBrk="1" hangingPunct="1"/>
            <a:r>
              <a:rPr lang="en-US" smtClean="0"/>
              <a:t>Power of a Test</a:t>
            </a:r>
          </a:p>
        </p:txBody>
      </p:sp>
      <p:sp>
        <p:nvSpPr>
          <p:cNvPr id="21507" name="Text Box 11"/>
          <p:cNvSpPr txBox="1">
            <a:spLocks noChangeArrowheads="1"/>
          </p:cNvSpPr>
          <p:nvPr/>
        </p:nvSpPr>
        <p:spPr bwMode="auto">
          <a:xfrm>
            <a:off x="952500" y="4724400"/>
            <a:ext cx="7467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t>Null:  Mean = 0.  Reject if observed mean &lt; -1.96 or &gt; +1.96.</a:t>
            </a:r>
            <a:br>
              <a:rPr lang="en-US"/>
            </a:br>
            <a:r>
              <a:rPr lang="en-US"/>
              <a:t>Prob(Reject </a:t>
            </a:r>
            <a:r>
              <a:rPr lang="en-US" smtClean="0">
                <a:sym typeface="Symbol"/>
              </a:rPr>
              <a:t> = 0 </a:t>
            </a:r>
            <a:r>
              <a:rPr lang="en-US" smtClean="0"/>
              <a:t>| </a:t>
            </a:r>
            <a:r>
              <a:rPr lang="en-US" smtClean="0">
                <a:sym typeface="Symbol"/>
              </a:rPr>
              <a:t> </a:t>
            </a:r>
            <a:r>
              <a:rPr lang="en-US" smtClean="0"/>
              <a:t>= 0</a:t>
            </a:r>
            <a:r>
              <a:rPr lang="en-US"/>
              <a:t>) = 0.05</a:t>
            </a:r>
          </a:p>
          <a:p>
            <a:pPr>
              <a:spcBef>
                <a:spcPct val="50000"/>
              </a:spcBef>
            </a:pPr>
            <a:r>
              <a:rPr lang="en-US"/>
              <a:t>Prob(Reject </a:t>
            </a:r>
            <a:r>
              <a:rPr lang="en-US" smtClean="0">
                <a:sym typeface="Symbol"/>
              </a:rPr>
              <a:t> = 0 </a:t>
            </a:r>
            <a:r>
              <a:rPr lang="en-US" smtClean="0"/>
              <a:t>| </a:t>
            </a:r>
            <a:r>
              <a:rPr lang="en-US" smtClean="0">
                <a:sym typeface="Symbol"/>
              </a:rPr>
              <a:t> </a:t>
            </a:r>
            <a:r>
              <a:rPr lang="en-US" smtClean="0"/>
              <a:t>=.</a:t>
            </a:r>
            <a:r>
              <a:rPr lang="en-US"/>
              <a:t>5</a:t>
            </a:r>
            <a:r>
              <a:rPr lang="en-US" smtClean="0"/>
              <a:t>) = 0.07902</a:t>
            </a:r>
            <a:endParaRPr lang="en-US"/>
          </a:p>
          <a:p>
            <a:pPr>
              <a:spcBef>
                <a:spcPct val="50000"/>
              </a:spcBef>
            </a:pPr>
            <a:r>
              <a:rPr lang="en-US"/>
              <a:t>Prob(Reject </a:t>
            </a:r>
            <a:r>
              <a:rPr lang="en-US" smtClean="0">
                <a:sym typeface="Symbol"/>
              </a:rPr>
              <a:t> = 0 </a:t>
            </a:r>
            <a:r>
              <a:rPr lang="en-US" smtClean="0"/>
              <a:t>| </a:t>
            </a:r>
            <a:r>
              <a:rPr lang="en-US" smtClean="0">
                <a:sym typeface="Symbol"/>
              </a:rPr>
              <a:t> </a:t>
            </a:r>
            <a:r>
              <a:rPr lang="en-US" smtClean="0"/>
              <a:t>= 1) = 0.170066</a:t>
            </a:r>
            <a:r>
              <a:rPr lang="en-US"/>
              <a:t>.  Increases as the (alternative) </a:t>
            </a:r>
            <a:r>
              <a:rPr lang="en-US" smtClean="0">
                <a:sym typeface="Symbol"/>
              </a:rPr>
              <a:t> </a:t>
            </a:r>
            <a:r>
              <a:rPr lang="en-US" smtClean="0"/>
              <a:t>rises</a:t>
            </a:r>
            <a:r>
              <a:rPr lang="en-US"/>
              <a:t>.</a:t>
            </a:r>
          </a:p>
        </p:txBody>
      </p:sp>
      <p:pic>
        <p:nvPicPr>
          <p:cNvPr id="2150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600200"/>
            <a:ext cx="7391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cxnSp>
        <p:nvCxnSpPr>
          <p:cNvPr id="13" name="Straight Connector 12"/>
          <p:cNvCxnSpPr/>
          <p:nvPr/>
        </p:nvCxnSpPr>
        <p:spPr bwMode="auto">
          <a:xfrm rot="5400000" flipH="1" flipV="1">
            <a:off x="3686176" y="3343275"/>
            <a:ext cx="1905000" cy="3175"/>
          </a:xfrm>
          <a:prstGeom prst="line">
            <a:avLst/>
          </a:prstGeom>
          <a:solidFill>
            <a:schemeClr val="accent1"/>
          </a:solidFill>
          <a:ln w="6350" cap="flat" cmpd="sng" algn="ctr">
            <a:solidFill>
              <a:schemeClr val="bg2">
                <a:lumMod val="60000"/>
                <a:lumOff val="40000"/>
              </a:schemeClr>
            </a:solidFill>
            <a:prstDash val="dash"/>
            <a:round/>
            <a:headEnd type="none" w="med" len="med"/>
            <a:tailEnd type="none" w="med" len="med"/>
          </a:ln>
          <a:effectLst/>
        </p:spPr>
      </p:cxnSp>
      <p:cxnSp>
        <p:nvCxnSpPr>
          <p:cNvPr id="21510" name="Straight Arrow Connector 14"/>
          <p:cNvCxnSpPr>
            <a:cxnSpLocks noChangeShapeType="1"/>
          </p:cNvCxnSpPr>
          <p:nvPr/>
        </p:nvCxnSpPr>
        <p:spPr bwMode="auto">
          <a:xfrm flipV="1">
            <a:off x="4267200" y="4038600"/>
            <a:ext cx="2133600" cy="18288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4637088" y="1981200"/>
            <a:ext cx="0" cy="1981200"/>
          </a:xfrm>
          <a:prstGeom prst="line">
            <a:avLst/>
          </a:prstGeom>
          <a:solidFill>
            <a:schemeClr val="accent1"/>
          </a:solidFill>
          <a:ln w="3175" cap="flat" cmpd="sng" algn="ctr">
            <a:solidFill>
              <a:srgbClr val="FF0000"/>
            </a:solidFill>
            <a:prstDash val="sysDot"/>
            <a:round/>
            <a:headEnd type="none" w="med" len="med"/>
            <a:tailEnd type="none" w="med" len="med"/>
          </a:ln>
          <a:effectLst/>
        </p:spPr>
      </p:cxnSp>
    </p:spTree>
    <p:extLst>
      <p:ext uri="{BB962C8B-B14F-4D97-AF65-F5344CB8AC3E}">
        <p14:creationId xmlns:p14="http://schemas.microsoft.com/office/powerpoint/2010/main" val="36736469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530225"/>
          </a:xfrm>
        </p:spPr>
        <p:txBody>
          <a:bodyPr/>
          <a:lstStyle/>
          <a:p>
            <a:r>
              <a:rPr lang="en-US" sz="2800" smtClean="0"/>
              <a:t>3 Approaches to Defining the Rejection Region</a:t>
            </a:r>
            <a:endParaRPr lang="en-US" sz="2800"/>
          </a:p>
        </p:txBody>
      </p:sp>
      <p:sp>
        <p:nvSpPr>
          <p:cNvPr id="3" name="Content Placeholder 2"/>
          <p:cNvSpPr>
            <a:spLocks noGrp="1"/>
          </p:cNvSpPr>
          <p:nvPr>
            <p:ph idx="1"/>
          </p:nvPr>
        </p:nvSpPr>
        <p:spPr/>
        <p:txBody>
          <a:bodyPr/>
          <a:lstStyle/>
          <a:p>
            <a:pPr>
              <a:lnSpc>
                <a:spcPct val="80000"/>
              </a:lnSpc>
              <a:buNone/>
            </a:pPr>
            <a:r>
              <a:rPr lang="en-US" sz="2000" dirty="0" smtClean="0"/>
              <a:t>(1)  </a:t>
            </a:r>
            <a:r>
              <a:rPr lang="en-US" sz="2000" dirty="0"/>
              <a:t>Imposing the restrictions leads to a loss of fit</a:t>
            </a:r>
            <a:r>
              <a:rPr lang="en-US" sz="2000"/>
              <a:t>.  </a:t>
            </a:r>
            <a:r>
              <a:rPr lang="en-US" sz="2000" smtClean="0"/>
              <a:t>Sum of squared</a:t>
            </a:r>
          </a:p>
          <a:p>
            <a:pPr>
              <a:lnSpc>
                <a:spcPct val="80000"/>
              </a:lnSpc>
              <a:buNone/>
            </a:pPr>
            <a:r>
              <a:rPr lang="en-US" sz="2000" smtClean="0"/>
              <a:t>       residuals must increase.</a:t>
            </a:r>
          </a:p>
          <a:p>
            <a:pPr>
              <a:lnSpc>
                <a:spcPct val="80000"/>
              </a:lnSpc>
              <a:buNone/>
            </a:pPr>
            <a:r>
              <a:rPr lang="en-US" sz="2000" smtClean="0"/>
              <a:t>       R</a:t>
            </a:r>
            <a:r>
              <a:rPr lang="en-US" sz="2000" baseline="30000" smtClean="0"/>
              <a:t>2</a:t>
            </a:r>
            <a:r>
              <a:rPr lang="en-US" sz="2000" smtClean="0"/>
              <a:t>  must </a:t>
            </a:r>
            <a:r>
              <a:rPr lang="en-US" sz="2000" dirty="0"/>
              <a:t>go down.  Does it go down “a lot?”  (I.e., significantly?). </a:t>
            </a:r>
          </a:p>
          <a:p>
            <a:pPr>
              <a:lnSpc>
                <a:spcPct val="80000"/>
              </a:lnSpc>
              <a:buNone/>
            </a:pPr>
            <a:r>
              <a:rPr lang="en-US" sz="2000" dirty="0"/>
              <a:t>       </a:t>
            </a:r>
            <a:r>
              <a:rPr lang="en-US" sz="2000" dirty="0" smtClean="0"/>
              <a:t>R</a:t>
            </a:r>
            <a:r>
              <a:rPr lang="en-US" sz="2000" baseline="-25000" dirty="0" smtClean="0"/>
              <a:t>u</a:t>
            </a:r>
            <a:r>
              <a:rPr lang="en-US" sz="2000" baseline="30000" dirty="0" smtClean="0"/>
              <a:t>2</a:t>
            </a:r>
            <a:r>
              <a:rPr lang="en-US" sz="2000" dirty="0" smtClean="0"/>
              <a:t> </a:t>
            </a:r>
            <a:r>
              <a:rPr lang="en-US" sz="2000" dirty="0"/>
              <a:t>= unrestricted model, </a:t>
            </a:r>
            <a:r>
              <a:rPr lang="en-US" sz="2000" dirty="0" smtClean="0"/>
              <a:t>R</a:t>
            </a:r>
            <a:r>
              <a:rPr lang="en-US" sz="2000" baseline="-25000" dirty="0" smtClean="0"/>
              <a:t>r</a:t>
            </a:r>
            <a:r>
              <a:rPr lang="en-US" sz="2000" baseline="30000" dirty="0" smtClean="0"/>
              <a:t>2</a:t>
            </a:r>
            <a:r>
              <a:rPr lang="en-US" sz="2000" dirty="0" smtClean="0"/>
              <a:t> </a:t>
            </a:r>
            <a:r>
              <a:rPr lang="en-US" sz="2000" dirty="0"/>
              <a:t>= restricted model fit</a:t>
            </a:r>
            <a:r>
              <a:rPr lang="en-US" sz="2000"/>
              <a:t>. </a:t>
            </a:r>
            <a:r>
              <a:rPr lang="en-US" sz="2000" smtClean="0"/>
              <a:t> Test is based</a:t>
            </a:r>
            <a:endParaRPr lang="en-US" sz="2000" dirty="0"/>
          </a:p>
          <a:p>
            <a:pPr>
              <a:lnSpc>
                <a:spcPct val="80000"/>
              </a:lnSpc>
              <a:buNone/>
            </a:pPr>
            <a:r>
              <a:rPr lang="en-US" sz="2000" i="1"/>
              <a:t>       </a:t>
            </a:r>
            <a:r>
              <a:rPr lang="en-US" sz="2000" smtClean="0"/>
              <a:t>on</a:t>
            </a:r>
            <a:r>
              <a:rPr lang="en-US" sz="2000" i="1" smtClean="0"/>
              <a:t>  </a:t>
            </a:r>
            <a:r>
              <a:rPr lang="en-US" sz="2000" smtClean="0"/>
              <a:t>R</a:t>
            </a:r>
            <a:r>
              <a:rPr lang="en-US" sz="2000" baseline="-25000" smtClean="0"/>
              <a:t>u</a:t>
            </a:r>
            <a:r>
              <a:rPr lang="en-US" sz="2000" baseline="30000" smtClean="0"/>
              <a:t>2</a:t>
            </a:r>
            <a:r>
              <a:rPr lang="en-US" sz="2000" smtClean="0"/>
              <a:t> – R</a:t>
            </a:r>
            <a:r>
              <a:rPr lang="en-US" sz="2000" baseline="-25000" smtClean="0"/>
              <a:t>r</a:t>
            </a:r>
            <a:r>
              <a:rPr lang="en-US" sz="2000" smtClean="0"/>
              <a:t>.  Is this difference large?</a:t>
            </a:r>
            <a:endParaRPr lang="en-US" sz="2000" dirty="0"/>
          </a:p>
          <a:p>
            <a:pPr>
              <a:lnSpc>
                <a:spcPct val="80000"/>
              </a:lnSpc>
              <a:buNone/>
            </a:pPr>
            <a:endParaRPr lang="en-US" sz="2000" dirty="0"/>
          </a:p>
          <a:p>
            <a:pPr>
              <a:lnSpc>
                <a:spcPct val="80000"/>
              </a:lnSpc>
              <a:buNone/>
            </a:pPr>
            <a:r>
              <a:rPr lang="en-US" sz="2000" dirty="0" smtClean="0"/>
              <a:t>(2)  Is </a:t>
            </a:r>
            <a:r>
              <a:rPr lang="en-US" sz="2000" b="1" dirty="0" err="1"/>
              <a:t>Rb</a:t>
            </a:r>
            <a:r>
              <a:rPr lang="en-US" sz="2000" b="1" dirty="0"/>
              <a:t> - q</a:t>
            </a:r>
            <a:r>
              <a:rPr lang="en-US" sz="2000" dirty="0"/>
              <a:t> close to </a:t>
            </a:r>
            <a:r>
              <a:rPr lang="en-US" sz="2000" b="1" dirty="0"/>
              <a:t>0</a:t>
            </a:r>
            <a:r>
              <a:rPr lang="en-US" sz="2000" dirty="0"/>
              <a:t>?  Basing the test on the </a:t>
            </a:r>
            <a:r>
              <a:rPr lang="en-US" sz="2000" dirty="0" smtClean="0"/>
              <a:t>discrepancy  </a:t>
            </a:r>
            <a:br>
              <a:rPr lang="en-US" sz="2000" dirty="0" smtClean="0"/>
            </a:br>
            <a:r>
              <a:rPr lang="en-US" sz="2000" dirty="0" smtClean="0"/>
              <a:t> vector</a:t>
            </a:r>
            <a:r>
              <a:rPr lang="en-US" sz="2000" dirty="0"/>
              <a:t>:  </a:t>
            </a:r>
            <a:r>
              <a:rPr lang="en-US" sz="2000" b="1" dirty="0"/>
              <a:t>m</a:t>
            </a:r>
            <a:r>
              <a:rPr lang="en-US" sz="2000" dirty="0"/>
              <a:t> = </a:t>
            </a:r>
            <a:r>
              <a:rPr lang="en-US" sz="2000" b="1" dirty="0" err="1"/>
              <a:t>Rb</a:t>
            </a:r>
            <a:r>
              <a:rPr lang="en-US" sz="2000" b="1" dirty="0"/>
              <a:t> - q. </a:t>
            </a:r>
            <a:r>
              <a:rPr lang="en-US" sz="2000" dirty="0"/>
              <a:t> </a:t>
            </a:r>
            <a:r>
              <a:rPr lang="en-US" sz="2000" dirty="0" smtClean="0"/>
              <a:t/>
            </a:r>
            <a:br>
              <a:rPr lang="en-US" sz="2000" dirty="0" smtClean="0"/>
            </a:br>
            <a:r>
              <a:rPr lang="en-US" sz="2000" dirty="0" smtClean="0"/>
              <a:t> Using the  </a:t>
            </a:r>
            <a:r>
              <a:rPr lang="en-US" sz="2000" i="1" u="sng" dirty="0" smtClean="0"/>
              <a:t>Wald </a:t>
            </a:r>
            <a:r>
              <a:rPr lang="en-US" sz="2000" i="1" u="sng" dirty="0"/>
              <a:t>criterion</a:t>
            </a:r>
            <a:r>
              <a:rPr lang="en-US" sz="2000" dirty="0"/>
              <a:t>:  </a:t>
            </a:r>
            <a:r>
              <a:rPr lang="en-US" sz="2000" b="1" dirty="0"/>
              <a:t>m</a:t>
            </a:r>
            <a:r>
              <a:rPr lang="en-US" sz="2000" b="1" dirty="0">
                <a:sym typeface="Symbol" pitchFamily="18" charset="2"/>
              </a:rPr>
              <a:t></a:t>
            </a:r>
            <a:r>
              <a:rPr lang="en-US" sz="2000" dirty="0"/>
              <a:t>(</a:t>
            </a:r>
            <a:r>
              <a:rPr lang="en-US" sz="2000" dirty="0" err="1"/>
              <a:t>Var</a:t>
            </a:r>
            <a:r>
              <a:rPr lang="en-US" sz="2000" dirty="0"/>
              <a:t>[</a:t>
            </a:r>
            <a:r>
              <a:rPr lang="en-US" sz="2000" b="1" dirty="0"/>
              <a:t>m</a:t>
            </a:r>
            <a:r>
              <a:rPr lang="en-US" sz="2000"/>
              <a:t>])</a:t>
            </a:r>
            <a:r>
              <a:rPr lang="en-US" sz="2000" baseline="30000"/>
              <a:t>-</a:t>
            </a:r>
            <a:r>
              <a:rPr lang="en-US" sz="2000" baseline="30000" smtClean="0"/>
              <a:t>1</a:t>
            </a:r>
            <a:r>
              <a:rPr lang="en-US" sz="2000" b="1" smtClean="0"/>
              <a:t>m.  </a:t>
            </a:r>
            <a:r>
              <a:rPr lang="en-US" sz="2000" smtClean="0"/>
              <a:t>A distance measure</a:t>
            </a:r>
          </a:p>
          <a:p>
            <a:pPr>
              <a:lnSpc>
                <a:spcPct val="80000"/>
              </a:lnSpc>
              <a:buNone/>
            </a:pPr>
            <a:r>
              <a:rPr lang="en-US" sz="2000" b="1" smtClean="0"/>
              <a:t>      </a:t>
            </a:r>
            <a:r>
              <a:rPr lang="en-US" sz="2000" smtClean="0"/>
              <a:t>of how far m is from zero.</a:t>
            </a:r>
            <a:endParaRPr lang="en-US" sz="2000" dirty="0"/>
          </a:p>
          <a:p>
            <a:pPr>
              <a:lnSpc>
                <a:spcPct val="80000"/>
              </a:lnSpc>
              <a:buNone/>
            </a:pPr>
            <a:r>
              <a:rPr lang="en-US" sz="2000"/>
              <a:t>      </a:t>
            </a:r>
            <a:endParaRPr lang="en-US" sz="2000" smtClean="0"/>
          </a:p>
          <a:p>
            <a:pPr>
              <a:lnSpc>
                <a:spcPct val="80000"/>
              </a:lnSpc>
              <a:buNone/>
            </a:pPr>
            <a:r>
              <a:rPr lang="en-US" sz="2000" smtClean="0"/>
              <a:t>(3)  Does the restricted model appear to satisfy the restrictions?</a:t>
            </a:r>
          </a:p>
          <a:p>
            <a:pPr>
              <a:lnSpc>
                <a:spcPct val="80000"/>
              </a:lnSpc>
              <a:buNone/>
            </a:pPr>
            <a:r>
              <a:rPr lang="en-US" sz="2000" smtClean="0"/>
              <a:t>       Examine the residuals from the restricted model.  Do the </a:t>
            </a:r>
          </a:p>
          <a:p>
            <a:pPr>
              <a:lnSpc>
                <a:spcPct val="80000"/>
              </a:lnSpc>
              <a:buNone/>
            </a:pPr>
            <a:r>
              <a:rPr lang="en-US" sz="2000" smtClean="0"/>
              <a:t>       residuals appear to be random noise?</a:t>
            </a:r>
            <a:endParaRPr lang="en-US" sz="2000" dirty="0" smtClean="0"/>
          </a:p>
          <a:p>
            <a:pPr>
              <a:lnSpc>
                <a:spcPct val="80000"/>
              </a:lnSpc>
              <a:buNone/>
            </a:pPr>
            <a:endParaRPr lang="en-US" sz="2000" dirty="0"/>
          </a:p>
          <a:p>
            <a:pPr>
              <a:lnSpc>
                <a:spcPct val="80000"/>
              </a:lnSpc>
              <a:buNone/>
            </a:pPr>
            <a:endParaRPr lang="en-US" sz="2000" dirty="0"/>
          </a:p>
        </p:txBody>
      </p:sp>
    </p:spTree>
    <p:extLst>
      <p:ext uri="{BB962C8B-B14F-4D97-AF65-F5344CB8AC3E}">
        <p14:creationId xmlns:p14="http://schemas.microsoft.com/office/powerpoint/2010/main" val="2356878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1066800"/>
            <a:ext cx="8229600" cy="530225"/>
          </a:xfrm>
        </p:spPr>
        <p:txBody>
          <a:bodyPr/>
          <a:lstStyle/>
          <a:p>
            <a:pPr eaLnBrk="1" hangingPunct="1"/>
            <a:r>
              <a:rPr lang="en-US" smtClean="0"/>
              <a:t>Testing Strategy</a:t>
            </a:r>
          </a:p>
        </p:txBody>
      </p:sp>
      <p:sp>
        <p:nvSpPr>
          <p:cNvPr id="8195" name="Rectangle 3"/>
          <p:cNvSpPr>
            <a:spLocks noGrp="1" noChangeArrowheads="1"/>
          </p:cNvSpPr>
          <p:nvPr>
            <p:ph type="body" idx="1"/>
          </p:nvPr>
        </p:nvSpPr>
        <p:spPr>
          <a:xfrm>
            <a:off x="533400" y="2133600"/>
            <a:ext cx="8229600" cy="3159125"/>
          </a:xfrm>
        </p:spPr>
        <p:txBody>
          <a:bodyPr/>
          <a:lstStyle/>
          <a:p>
            <a:pPr eaLnBrk="1" hangingPunct="1">
              <a:lnSpc>
                <a:spcPct val="80000"/>
              </a:lnSpc>
              <a:buFont typeface="Wingdings" pitchFamily="2" charset="2"/>
              <a:buNone/>
            </a:pPr>
            <a:r>
              <a:rPr lang="en-US" sz="2400" b="1" dirty="0" smtClean="0"/>
              <a:t>How to determine if the statistic is 'large.'</a:t>
            </a:r>
            <a:r>
              <a:rPr lang="en-US" sz="2400" dirty="0" smtClean="0"/>
              <a:t>  </a:t>
            </a:r>
          </a:p>
          <a:p>
            <a:pPr eaLnBrk="1" hangingPunct="1">
              <a:lnSpc>
                <a:spcPct val="80000"/>
              </a:lnSpc>
              <a:buFont typeface="Wingdings" pitchFamily="2" charset="2"/>
              <a:buNone/>
            </a:pPr>
            <a:r>
              <a:rPr lang="en-US" sz="2400" dirty="0" smtClean="0"/>
              <a:t>     Need a 'null distribution.'</a:t>
            </a:r>
          </a:p>
          <a:p>
            <a:pPr eaLnBrk="1" hangingPunct="1">
              <a:lnSpc>
                <a:spcPct val="80000"/>
              </a:lnSpc>
              <a:buFont typeface="Wingdings" pitchFamily="2" charset="2"/>
              <a:buNone/>
            </a:pPr>
            <a:r>
              <a:rPr lang="en-US" sz="2400" dirty="0" smtClean="0"/>
              <a:t>If the hypothesis is true, then the statistic will have a certain distribution.  This tells you how likely certain values are, and in particular, if the hypothesis is true, then 'large values' will be unlikely.</a:t>
            </a:r>
          </a:p>
          <a:p>
            <a:pPr eaLnBrk="1" hangingPunct="1">
              <a:lnSpc>
                <a:spcPct val="80000"/>
              </a:lnSpc>
              <a:buFont typeface="Wingdings" pitchFamily="2" charset="2"/>
              <a:buNone/>
            </a:pPr>
            <a:r>
              <a:rPr lang="en-US" sz="2400" dirty="0" smtClean="0"/>
              <a:t>If the observed statistic is too large, conclude that the assumed distribution must be incorrect and the hypothesis should be </a:t>
            </a:r>
            <a:r>
              <a:rPr lang="en-US" sz="2400" smtClean="0"/>
              <a:t>rejected.</a:t>
            </a:r>
            <a:endParaRPr lang="en-US" sz="2400" dirty="0" smtClean="0"/>
          </a:p>
        </p:txBody>
      </p:sp>
    </p:spTree>
    <p:extLst>
      <p:ext uri="{BB962C8B-B14F-4D97-AF65-F5344CB8AC3E}">
        <p14:creationId xmlns:p14="http://schemas.microsoft.com/office/powerpoint/2010/main" val="974553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Robust Tests</a:t>
            </a:r>
          </a:p>
        </p:txBody>
      </p:sp>
      <p:sp>
        <p:nvSpPr>
          <p:cNvPr id="14339" name="Rectangle 3"/>
          <p:cNvSpPr>
            <a:spLocks noGrp="1" noChangeArrowheads="1"/>
          </p:cNvSpPr>
          <p:nvPr>
            <p:ph type="body" idx="1"/>
          </p:nvPr>
        </p:nvSpPr>
        <p:spPr/>
        <p:txBody>
          <a:bodyPr/>
          <a:lstStyle/>
          <a:p>
            <a:pPr eaLnBrk="1" hangingPunct="1"/>
            <a:r>
              <a:rPr lang="en-US" smtClean="0"/>
              <a:t>The Wald test generally will (when properly constructed) be more robust to failures of the narrow model assumptions than the t or F</a:t>
            </a:r>
          </a:p>
          <a:p>
            <a:pPr eaLnBrk="1" hangingPunct="1"/>
            <a:r>
              <a:rPr lang="en-US" smtClean="0"/>
              <a:t>Reason:  Based on “robust” variance estimators and asymptotic results that hold in a wide range of circumstances.</a:t>
            </a:r>
          </a:p>
          <a:p>
            <a:pPr eaLnBrk="1" hangingPunct="1">
              <a:buNone/>
            </a:pPr>
            <a:endParaRPr lang="en-US" smtClean="0"/>
          </a:p>
        </p:txBody>
      </p:sp>
    </p:spTree>
    <p:extLst>
      <p:ext uri="{BB962C8B-B14F-4D97-AF65-F5344CB8AC3E}">
        <p14:creationId xmlns:p14="http://schemas.microsoft.com/office/powerpoint/2010/main" val="6894124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2" cstate="print"/>
          <a:srcRect/>
          <a:stretch>
            <a:fillRect/>
          </a:stretch>
        </p:blipFill>
        <p:spPr bwMode="auto">
          <a:xfrm>
            <a:off x="529771" y="1905000"/>
            <a:ext cx="8357164" cy="3352800"/>
          </a:xfrm>
          <a:prstGeom prst="rect">
            <a:avLst/>
          </a:prstGeom>
          <a:noFill/>
          <a:ln w="9525">
            <a:noFill/>
            <a:miter lim="800000"/>
            <a:headEnd/>
            <a:tailEnd/>
          </a:ln>
          <a:effectLst/>
        </p:spPr>
      </p:pic>
    </p:spTree>
    <p:extLst>
      <p:ext uri="{BB962C8B-B14F-4D97-AF65-F5344CB8AC3E}">
        <p14:creationId xmlns:p14="http://schemas.microsoft.com/office/powerpoint/2010/main" val="2314007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smtClean="0"/>
              <a:t>Robustness</a:t>
            </a:r>
          </a:p>
        </p:txBody>
      </p:sp>
      <p:sp>
        <p:nvSpPr>
          <p:cNvPr id="89091" name="Rectangle 3"/>
          <p:cNvSpPr>
            <a:spLocks noGrp="1" noChangeArrowheads="1"/>
          </p:cNvSpPr>
          <p:nvPr>
            <p:ph type="body" idx="1"/>
          </p:nvPr>
        </p:nvSpPr>
        <p:spPr/>
        <p:txBody>
          <a:bodyPr/>
          <a:lstStyle/>
          <a:p>
            <a:pPr eaLnBrk="1" hangingPunct="1"/>
            <a:r>
              <a:rPr lang="en-US" altLang="en-US" smtClean="0"/>
              <a:t>Assumptions are narrower than necessary</a:t>
            </a:r>
          </a:p>
          <a:p>
            <a:pPr lvl="1" eaLnBrk="1" hangingPunct="1"/>
            <a:r>
              <a:rPr lang="en-US" altLang="en-US" smtClean="0"/>
              <a:t>(1) Disturbances might be heteroscedastic</a:t>
            </a:r>
            <a:endParaRPr lang="en-US" altLang="en-US" baseline="30000" smtClean="0"/>
          </a:p>
          <a:p>
            <a:pPr lvl="1" eaLnBrk="1" hangingPunct="1"/>
            <a:r>
              <a:rPr lang="en-US" altLang="en-US" smtClean="0"/>
              <a:t>(2) Disturbances might be correlated across observations – these are panel data</a:t>
            </a:r>
          </a:p>
          <a:p>
            <a:pPr lvl="1" eaLnBrk="1" hangingPunct="1"/>
            <a:r>
              <a:rPr lang="en-US" altLang="en-US" smtClean="0"/>
              <a:t>(3) Normal distribution assumption is unnecessary</a:t>
            </a:r>
          </a:p>
          <a:p>
            <a:pPr eaLnBrk="1" hangingPunct="1"/>
            <a:r>
              <a:rPr lang="en-US" altLang="en-US" smtClean="0"/>
              <a:t>F, LM and LR tests rely on normality, no longer valid</a:t>
            </a:r>
          </a:p>
          <a:p>
            <a:pPr eaLnBrk="1" hangingPunct="1"/>
            <a:r>
              <a:rPr lang="en-US" altLang="en-US" smtClean="0"/>
              <a:t>Wald test relies on appropriate covariance matrix. (1) and (2) invalidate s</a:t>
            </a:r>
            <a:r>
              <a:rPr lang="en-US" altLang="en-US" baseline="30000" smtClean="0"/>
              <a:t>2</a:t>
            </a:r>
            <a:r>
              <a:rPr lang="en-US" altLang="en-US" smtClean="0"/>
              <a:t>(</a:t>
            </a:r>
            <a:r>
              <a:rPr lang="en-US" altLang="en-US" b="1" smtClean="0"/>
              <a:t>X’X</a:t>
            </a:r>
            <a:r>
              <a:rPr lang="en-US" altLang="en-US" smtClean="0"/>
              <a:t>)</a:t>
            </a:r>
            <a:r>
              <a:rPr lang="en-US" altLang="en-US" baseline="30000" smtClean="0"/>
              <a:t>-1</a:t>
            </a:r>
            <a:r>
              <a:rPr lang="en-US" altLang="en-US" smtClean="0"/>
              <a:t>.</a:t>
            </a:r>
          </a:p>
          <a:p>
            <a:pPr lvl="1" eaLnBrk="1" hangingPunct="1"/>
            <a:endParaRPr lang="en-US"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smtClean="0"/>
              <a:t>Robust Inference Strategy</a:t>
            </a:r>
          </a:p>
        </p:txBody>
      </p:sp>
      <p:sp>
        <p:nvSpPr>
          <p:cNvPr id="89091" name="Rectangle 3"/>
          <p:cNvSpPr>
            <a:spLocks noGrp="1" noChangeArrowheads="1"/>
          </p:cNvSpPr>
          <p:nvPr>
            <p:ph type="body" idx="1"/>
          </p:nvPr>
        </p:nvSpPr>
        <p:spPr/>
        <p:txBody>
          <a:bodyPr/>
          <a:lstStyle/>
          <a:p>
            <a:pPr eaLnBrk="1" hangingPunct="1">
              <a:buNone/>
            </a:pPr>
            <a:r>
              <a:rPr lang="en-US" altLang="en-US" smtClean="0"/>
              <a:t>(1)  Use a robust estimator of the asymptotic covariance matrix.  (Next class)</a:t>
            </a:r>
          </a:p>
          <a:p>
            <a:pPr eaLnBrk="1" hangingPunct="1"/>
            <a:endParaRPr lang="en-US" altLang="en-US" smtClean="0"/>
          </a:p>
          <a:p>
            <a:pPr eaLnBrk="1" hangingPunct="1">
              <a:buNone/>
            </a:pPr>
            <a:r>
              <a:rPr lang="en-US" altLang="en-US" smtClean="0"/>
              <a:t>(2)  The Wald statistic based on an appropriate covariance matrix is robust to distributional assumptions – it relies on the CLT.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The Nonrobust F Statistic</a:t>
            </a:r>
          </a:p>
        </p:txBody>
      </p:sp>
      <p:sp>
        <p:nvSpPr>
          <p:cNvPr id="28675" name="Rectangle 3"/>
          <p:cNvSpPr>
            <a:spLocks noGrp="1" noChangeArrowheads="1"/>
          </p:cNvSpPr>
          <p:nvPr>
            <p:ph type="body" idx="1"/>
          </p:nvPr>
        </p:nvSpPr>
        <p:spPr/>
        <p:txBody>
          <a:bodyPr/>
          <a:lstStyle/>
          <a:p>
            <a:pPr marL="711200" indent="-711200" eaLnBrk="1" hangingPunct="1">
              <a:lnSpc>
                <a:spcPct val="80000"/>
              </a:lnSpc>
              <a:buFont typeface="Wingdings" pitchFamily="2" charset="2"/>
              <a:buNone/>
            </a:pPr>
            <a:r>
              <a:rPr lang="en-US" sz="2400" b="1" smtClean="0"/>
              <a:t>        An application:  (Familiar)</a:t>
            </a:r>
            <a:r>
              <a:rPr lang="en-US" sz="2400" smtClean="0"/>
              <a:t>  Suppose </a:t>
            </a:r>
            <a:r>
              <a:rPr lang="en-US" sz="2400" b="1" smtClean="0"/>
              <a:t>b</a:t>
            </a:r>
            <a:r>
              <a:rPr lang="en-US" sz="2400" baseline="-25000" smtClean="0"/>
              <a:t>n</a:t>
            </a:r>
            <a:r>
              <a:rPr lang="en-US" sz="2400" smtClean="0"/>
              <a:t> is the least squares estimator of </a:t>
            </a:r>
            <a:r>
              <a:rPr lang="en-US" sz="2400" b="1" smtClean="0">
                <a:sym typeface="Symbol" pitchFamily="18" charset="2"/>
              </a:rPr>
              <a:t></a:t>
            </a:r>
            <a:r>
              <a:rPr lang="en-US" sz="2400" smtClean="0"/>
              <a:t> based on a sample of n observations.  No assumption of normality of the disturbances or about nonstochastic regressors is made.  The standard F statistic for testing the hypothesis  H0: </a:t>
            </a:r>
            <a:r>
              <a:rPr lang="en-US" sz="2400" b="1" smtClean="0"/>
              <a:t>R</a:t>
            </a:r>
            <a:r>
              <a:rPr lang="en-US" sz="2400" b="1" smtClean="0">
                <a:sym typeface="Symbol" pitchFamily="18" charset="2"/>
              </a:rPr>
              <a:t></a:t>
            </a:r>
            <a:r>
              <a:rPr lang="en-US" sz="2400" b="1" smtClean="0"/>
              <a:t> - q</a:t>
            </a:r>
            <a:r>
              <a:rPr lang="en-US" sz="2400" smtClean="0"/>
              <a:t>  =  </a:t>
            </a:r>
            <a:r>
              <a:rPr lang="en-US" sz="2400" b="1" smtClean="0"/>
              <a:t>0</a:t>
            </a:r>
            <a:r>
              <a:rPr lang="en-US" sz="2400" smtClean="0"/>
              <a:t>   is</a:t>
            </a:r>
          </a:p>
          <a:p>
            <a:pPr marL="711200" indent="-711200" eaLnBrk="1" hangingPunct="1">
              <a:lnSpc>
                <a:spcPct val="80000"/>
              </a:lnSpc>
            </a:pPr>
            <a:endParaRPr lang="en-US" sz="2400" smtClean="0"/>
          </a:p>
          <a:p>
            <a:pPr marL="711200" indent="-711200" eaLnBrk="1" hangingPunct="1">
              <a:lnSpc>
                <a:spcPct val="80000"/>
              </a:lnSpc>
              <a:buFont typeface="Wingdings" pitchFamily="2" charset="2"/>
              <a:buNone/>
            </a:pPr>
            <a:r>
              <a:rPr lang="en-US" sz="2400" smtClean="0"/>
              <a:t>        F[J, n-K]  =  [(</a:t>
            </a:r>
            <a:r>
              <a:rPr lang="en-US" sz="2400" b="1" smtClean="0"/>
              <a:t>e*’e*</a:t>
            </a:r>
            <a:r>
              <a:rPr lang="en-US" sz="2400" smtClean="0"/>
              <a:t>  -  </a:t>
            </a:r>
            <a:r>
              <a:rPr lang="en-US" sz="2400" b="1" smtClean="0"/>
              <a:t>e’e</a:t>
            </a:r>
            <a:r>
              <a:rPr lang="en-US" sz="2400" smtClean="0"/>
              <a:t>)/J]  /  [</a:t>
            </a:r>
            <a:r>
              <a:rPr lang="en-US" sz="2400" b="1" smtClean="0"/>
              <a:t>e’e</a:t>
            </a:r>
            <a:r>
              <a:rPr lang="en-US" sz="2400" smtClean="0"/>
              <a:t> / (n-K)]</a:t>
            </a:r>
          </a:p>
          <a:p>
            <a:pPr marL="711200" indent="-711200" eaLnBrk="1" hangingPunct="1">
              <a:lnSpc>
                <a:spcPct val="80000"/>
              </a:lnSpc>
              <a:buFont typeface="Wingdings" pitchFamily="2" charset="2"/>
              <a:buNone/>
            </a:pPr>
            <a:r>
              <a:rPr lang="en-US" sz="2400" smtClean="0"/>
              <a:t>        </a:t>
            </a:r>
          </a:p>
          <a:p>
            <a:pPr marL="711200" indent="-711200" eaLnBrk="1" hangingPunct="1">
              <a:lnSpc>
                <a:spcPct val="80000"/>
              </a:lnSpc>
              <a:buFont typeface="Wingdings" pitchFamily="2" charset="2"/>
              <a:buNone/>
            </a:pPr>
            <a:r>
              <a:rPr lang="en-US" sz="2400" smtClean="0"/>
              <a:t>        where this is built of two sums of squared residuals.  The statistic does not have an F distribution.  How can we test the hypothesis?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Application - 1</a:t>
            </a:r>
          </a:p>
        </p:txBody>
      </p:sp>
      <p:sp>
        <p:nvSpPr>
          <p:cNvPr id="17411" name="Rectangle 3"/>
          <p:cNvSpPr>
            <a:spLocks noGrp="1" noChangeArrowheads="1"/>
          </p:cNvSpPr>
          <p:nvPr>
            <p:ph type="body" idx="1"/>
          </p:nvPr>
        </p:nvSpPr>
        <p:spPr>
          <a:xfrm>
            <a:off x="533400" y="2362200"/>
            <a:ext cx="8229600" cy="2778125"/>
          </a:xfrm>
        </p:spPr>
        <p:txBody>
          <a:bodyPr/>
          <a:lstStyle/>
          <a:p>
            <a:pPr eaLnBrk="1" hangingPunct="1">
              <a:buFont typeface="Wingdings" pitchFamily="2" charset="2"/>
              <a:buNone/>
            </a:pPr>
            <a:r>
              <a:rPr lang="en-US" sz="2400" smtClean="0"/>
              <a:t>    Regression Model</a:t>
            </a:r>
          </a:p>
          <a:p>
            <a:pPr eaLnBrk="1" hangingPunct="1">
              <a:buFont typeface="Wingdings" pitchFamily="2" charset="2"/>
              <a:buNone/>
            </a:pPr>
            <a:r>
              <a:rPr lang="en-US" sz="2400" smtClean="0"/>
              <a:t>	LogG  =  </a:t>
            </a:r>
            <a:r>
              <a:rPr lang="en-US" sz="2400" smtClean="0">
                <a:sym typeface="Symbol" pitchFamily="18" charset="2"/>
              </a:rPr>
              <a:t></a:t>
            </a:r>
            <a:r>
              <a:rPr lang="en-US" sz="2400" baseline="-25000" smtClean="0"/>
              <a:t>1</a:t>
            </a:r>
            <a:r>
              <a:rPr lang="en-US" sz="2400" smtClean="0"/>
              <a:t>              + </a:t>
            </a:r>
            <a:r>
              <a:rPr lang="en-US" sz="2400" smtClean="0">
                <a:sym typeface="Symbol" pitchFamily="18" charset="2"/>
              </a:rPr>
              <a:t></a:t>
            </a:r>
            <a:r>
              <a:rPr lang="en-US" sz="2400" baseline="-25000" smtClean="0"/>
              <a:t>2</a:t>
            </a:r>
            <a:r>
              <a:rPr lang="en-US" sz="2400" smtClean="0"/>
              <a:t>logY      + </a:t>
            </a:r>
            <a:r>
              <a:rPr lang="en-US" sz="2400" smtClean="0">
                <a:sym typeface="Symbol" pitchFamily="18" charset="2"/>
              </a:rPr>
              <a:t></a:t>
            </a:r>
            <a:r>
              <a:rPr lang="en-US" sz="2400" baseline="-25000" smtClean="0"/>
              <a:t>3</a:t>
            </a:r>
            <a:r>
              <a:rPr lang="en-US" sz="2400" smtClean="0"/>
              <a:t>logPG  +</a:t>
            </a:r>
          </a:p>
          <a:p>
            <a:pPr eaLnBrk="1" hangingPunct="1">
              <a:buFont typeface="Wingdings" pitchFamily="2" charset="2"/>
              <a:buNone/>
            </a:pPr>
            <a:r>
              <a:rPr lang="en-US" sz="2400" smtClean="0"/>
              <a:t>                   </a:t>
            </a:r>
            <a:r>
              <a:rPr lang="en-US" sz="2400" smtClean="0">
                <a:sym typeface="Symbol" pitchFamily="18" charset="2"/>
              </a:rPr>
              <a:t></a:t>
            </a:r>
            <a:r>
              <a:rPr lang="en-US" sz="2400" baseline="-25000" smtClean="0"/>
              <a:t>4</a:t>
            </a:r>
            <a:r>
              <a:rPr lang="en-US" sz="2400" smtClean="0"/>
              <a:t>logPNC + </a:t>
            </a:r>
            <a:r>
              <a:rPr lang="en-US" sz="2400" smtClean="0">
                <a:sym typeface="Symbol" pitchFamily="18" charset="2"/>
              </a:rPr>
              <a:t></a:t>
            </a:r>
            <a:r>
              <a:rPr lang="en-US" sz="2400" baseline="-25000" smtClean="0"/>
              <a:t>5</a:t>
            </a:r>
            <a:r>
              <a:rPr lang="en-US" sz="2400" smtClean="0"/>
              <a:t>logPUC + </a:t>
            </a:r>
            <a:r>
              <a:rPr lang="en-US" sz="2400" smtClean="0">
                <a:sym typeface="Symbol" pitchFamily="18" charset="2"/>
              </a:rPr>
              <a:t></a:t>
            </a:r>
            <a:r>
              <a:rPr lang="en-US" sz="2400" baseline="-25000" smtClean="0"/>
              <a:t>6</a:t>
            </a:r>
            <a:r>
              <a:rPr lang="en-US" sz="2400" smtClean="0"/>
              <a:t>logPPT +</a:t>
            </a:r>
          </a:p>
          <a:p>
            <a:pPr eaLnBrk="1" hangingPunct="1">
              <a:buFont typeface="Wingdings" pitchFamily="2" charset="2"/>
              <a:buNone/>
            </a:pPr>
            <a:r>
              <a:rPr lang="en-US" sz="2400" smtClean="0"/>
              <a:t>                   </a:t>
            </a:r>
            <a:r>
              <a:rPr lang="en-US" sz="2400" smtClean="0">
                <a:sym typeface="Symbol" pitchFamily="18" charset="2"/>
              </a:rPr>
              <a:t></a:t>
            </a:r>
            <a:r>
              <a:rPr lang="en-US" sz="2400" baseline="-25000" smtClean="0"/>
              <a:t>7</a:t>
            </a:r>
            <a:r>
              <a:rPr lang="en-US" sz="2400" smtClean="0"/>
              <a:t>logPN    + </a:t>
            </a:r>
            <a:r>
              <a:rPr lang="en-US" sz="2400" smtClean="0">
                <a:sym typeface="Symbol" pitchFamily="18" charset="2"/>
              </a:rPr>
              <a:t></a:t>
            </a:r>
            <a:r>
              <a:rPr lang="en-US" sz="2400" baseline="-25000" smtClean="0"/>
              <a:t>8</a:t>
            </a:r>
            <a:r>
              <a:rPr lang="en-US" sz="2400" smtClean="0"/>
              <a:t>logPD    + </a:t>
            </a:r>
            <a:r>
              <a:rPr lang="en-US" sz="2400" smtClean="0">
                <a:sym typeface="Symbol" pitchFamily="18" charset="2"/>
              </a:rPr>
              <a:t></a:t>
            </a:r>
            <a:r>
              <a:rPr lang="en-US" sz="2400" baseline="-25000" smtClean="0"/>
              <a:t>9</a:t>
            </a:r>
            <a:r>
              <a:rPr lang="en-US" sz="2400" smtClean="0"/>
              <a:t>logPS  +  </a:t>
            </a:r>
            <a:r>
              <a:rPr lang="en-US" sz="2400" smtClean="0">
                <a:sym typeface="Symbol" pitchFamily="18" charset="2"/>
              </a:rPr>
              <a:t></a:t>
            </a:r>
            <a:endParaRPr lang="en-US" sz="2400" smtClean="0"/>
          </a:p>
          <a:p>
            <a:pPr eaLnBrk="1" hangingPunct="1">
              <a:buFont typeface="Wingdings" pitchFamily="2" charset="2"/>
              <a:buNone/>
            </a:pPr>
            <a:r>
              <a:rPr lang="en-US" sz="2400" smtClean="0"/>
              <a:t>    Period  =  1960 - 1995. Note that all coefficients </a:t>
            </a:r>
            <a:br>
              <a:rPr lang="en-US" sz="2400" smtClean="0"/>
            </a:br>
            <a:r>
              <a:rPr lang="en-US" sz="2400" smtClean="0"/>
              <a:t>in the model are elasticities. </a:t>
            </a:r>
          </a:p>
        </p:txBody>
      </p:sp>
    </p:spTree>
    <p:extLst>
      <p:ext uri="{BB962C8B-B14F-4D97-AF65-F5344CB8AC3E}">
        <p14:creationId xmlns:p14="http://schemas.microsoft.com/office/powerpoint/2010/main" val="14505885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a:xfrm>
            <a:off x="466725" y="762000"/>
            <a:ext cx="8229600" cy="1139825"/>
          </a:xfrm>
        </p:spPr>
        <p:txBody>
          <a:bodyPr/>
          <a:lstStyle/>
          <a:p>
            <a:pPr eaLnBrk="1" hangingPunct="1"/>
            <a:r>
              <a:rPr lang="en-US" smtClean="0"/>
              <a:t>Full Model by Least Squares</a:t>
            </a:r>
          </a:p>
        </p:txBody>
      </p:sp>
      <p:sp>
        <p:nvSpPr>
          <p:cNvPr id="18435" name="Text Box 5"/>
          <p:cNvSpPr txBox="1">
            <a:spLocks noChangeArrowheads="1"/>
          </p:cNvSpPr>
          <p:nvPr/>
        </p:nvSpPr>
        <p:spPr bwMode="auto">
          <a:xfrm>
            <a:off x="1295400" y="1981200"/>
            <a:ext cx="7086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solidFill>
                  <a:srgbClr val="0000FF"/>
                </a:solidFill>
                <a:latin typeface="Courier New" pitchFamily="49" charset="0"/>
              </a:rPr>
              <a:t>----------------------------------------------------------------------</a:t>
            </a:r>
          </a:p>
          <a:p>
            <a:r>
              <a:rPr lang="en-US" sz="1200" b="1">
                <a:solidFill>
                  <a:srgbClr val="0000FF"/>
                </a:solidFill>
                <a:latin typeface="Courier New" pitchFamily="49" charset="0"/>
              </a:rPr>
              <a:t>Ordinary     least squares regression ............</a:t>
            </a:r>
          </a:p>
          <a:p>
            <a:r>
              <a:rPr lang="en-US" sz="1200" b="1">
                <a:solidFill>
                  <a:srgbClr val="0000FF"/>
                </a:solidFill>
                <a:latin typeface="Courier New" pitchFamily="49" charset="0"/>
              </a:rPr>
              <a:t>LHS=LG       Mean                 =        5.39299</a:t>
            </a:r>
          </a:p>
          <a:p>
            <a:r>
              <a:rPr lang="en-US" sz="1200" b="1">
                <a:solidFill>
                  <a:srgbClr val="0000FF"/>
                </a:solidFill>
                <a:latin typeface="Courier New" pitchFamily="49" charset="0"/>
              </a:rPr>
              <a:t>             Standard deviation   =         .24878</a:t>
            </a:r>
          </a:p>
          <a:p>
            <a:r>
              <a:rPr lang="en-US" sz="1200" b="1">
                <a:solidFill>
                  <a:srgbClr val="0000FF"/>
                </a:solidFill>
                <a:latin typeface="Courier New" pitchFamily="49" charset="0"/>
              </a:rPr>
              <a:t>             Number of observs.   =             36</a:t>
            </a:r>
          </a:p>
          <a:p>
            <a:r>
              <a:rPr lang="en-US" sz="1200" b="1">
                <a:solidFill>
                  <a:srgbClr val="0000FF"/>
                </a:solidFill>
                <a:latin typeface="Courier New" pitchFamily="49" charset="0"/>
              </a:rPr>
              <a:t>Model size   Parameters           =              9</a:t>
            </a:r>
          </a:p>
          <a:p>
            <a:r>
              <a:rPr lang="en-US" sz="1200" b="1">
                <a:solidFill>
                  <a:srgbClr val="0000FF"/>
                </a:solidFill>
                <a:latin typeface="Courier New" pitchFamily="49" charset="0"/>
              </a:rPr>
              <a:t>             Degrees of freedom   =             27</a:t>
            </a:r>
          </a:p>
          <a:p>
            <a:r>
              <a:rPr lang="en-US" sz="1200" b="1">
                <a:solidFill>
                  <a:srgbClr val="0000FF"/>
                </a:solidFill>
                <a:latin typeface="Courier New" pitchFamily="49" charset="0"/>
              </a:rPr>
              <a:t>Residuals    Sum of squares       =         .</a:t>
            </a:r>
            <a:r>
              <a:rPr lang="en-US" sz="1200" b="1" smtClean="0">
                <a:solidFill>
                  <a:srgbClr val="0000FF"/>
                </a:solidFill>
                <a:latin typeface="Courier New" pitchFamily="49" charset="0"/>
              </a:rPr>
              <a:t>00855</a:t>
            </a:r>
            <a:endParaRPr lang="en-US" sz="1200" b="1">
              <a:solidFill>
                <a:srgbClr val="0000FF"/>
              </a:solidFill>
              <a:latin typeface="Courier New" pitchFamily="49" charset="0"/>
            </a:endParaRPr>
          </a:p>
          <a:p>
            <a:r>
              <a:rPr lang="en-US" sz="1200" b="1">
                <a:solidFill>
                  <a:srgbClr val="0000FF"/>
                </a:solidFill>
                <a:latin typeface="Courier New" pitchFamily="49" charset="0"/>
              </a:rPr>
              <a:t>             Standard error of e  =         .</a:t>
            </a:r>
            <a:r>
              <a:rPr lang="en-US" sz="1200" b="1" smtClean="0">
                <a:solidFill>
                  <a:srgbClr val="0000FF"/>
                </a:solidFill>
                <a:latin typeface="Courier New" pitchFamily="49" charset="0"/>
              </a:rPr>
              <a:t>01780</a:t>
            </a:r>
            <a:endParaRPr lang="en-US" sz="1200" b="1">
              <a:solidFill>
                <a:srgbClr val="0000FF"/>
              </a:solidFill>
              <a:latin typeface="Courier New" pitchFamily="49" charset="0"/>
            </a:endParaRPr>
          </a:p>
          <a:p>
            <a:r>
              <a:rPr lang="en-US" sz="1200" b="1">
                <a:solidFill>
                  <a:srgbClr val="0000FF"/>
                </a:solidFill>
                <a:latin typeface="Courier New" pitchFamily="49" charset="0"/>
              </a:rPr>
              <a:t>Fit          R-squared            =         .</a:t>
            </a:r>
            <a:r>
              <a:rPr lang="en-US" sz="1200" b="1" smtClean="0">
                <a:solidFill>
                  <a:srgbClr val="0000FF"/>
                </a:solidFill>
                <a:latin typeface="Courier New" pitchFamily="49" charset="0"/>
              </a:rPr>
              <a:t>99605</a:t>
            </a:r>
            <a:endParaRPr lang="en-US" sz="1200" b="1">
              <a:solidFill>
                <a:srgbClr val="0000FF"/>
              </a:solidFill>
              <a:latin typeface="Courier New" pitchFamily="49" charset="0"/>
            </a:endParaRPr>
          </a:p>
          <a:p>
            <a:r>
              <a:rPr lang="en-US" sz="1200" b="1">
                <a:solidFill>
                  <a:srgbClr val="0000FF"/>
                </a:solidFill>
                <a:latin typeface="Courier New" pitchFamily="49" charset="0"/>
              </a:rPr>
              <a:t>             Adjusted R-squared   =         .</a:t>
            </a:r>
            <a:r>
              <a:rPr lang="en-US" sz="1200" b="1" smtClean="0">
                <a:solidFill>
                  <a:srgbClr val="0000FF"/>
                </a:solidFill>
                <a:latin typeface="Courier New" pitchFamily="49" charset="0"/>
              </a:rPr>
              <a:t>99488</a:t>
            </a:r>
            <a:endParaRPr lang="en-US" sz="1200" b="1">
              <a:solidFill>
                <a:srgbClr val="0000FF"/>
              </a:solidFill>
              <a:latin typeface="Courier New" pitchFamily="49" charset="0"/>
            </a:endParaRPr>
          </a:p>
          <a:p>
            <a:r>
              <a:rPr lang="en-US" sz="1200" b="1">
                <a:solidFill>
                  <a:srgbClr val="0000FF"/>
                </a:solidFill>
                <a:latin typeface="Courier New" pitchFamily="49" charset="0"/>
              </a:rPr>
              <a:t>--------+-------------------------------------------------------------</a:t>
            </a:r>
          </a:p>
          <a:p>
            <a:r>
              <a:rPr lang="en-US" sz="1200" b="1">
                <a:solidFill>
                  <a:srgbClr val="0000FF"/>
                </a:solidFill>
                <a:latin typeface="Courier New" pitchFamily="49" charset="0"/>
              </a:rPr>
              <a:t>Variable| Coefficient    Standard Error  t-ratio  P[|T|&gt;t]   Mean of X</a:t>
            </a:r>
          </a:p>
          <a:p>
            <a:r>
              <a:rPr lang="en-US" sz="1200" b="1">
                <a:solidFill>
                  <a:srgbClr val="0000FF"/>
                </a:solidFill>
                <a:latin typeface="Courier New" pitchFamily="49" charset="0"/>
              </a:rPr>
              <a:t>--------+-------------------------------------------------------------</a:t>
            </a:r>
          </a:p>
          <a:p>
            <a:r>
              <a:rPr lang="en-US" sz="1200" b="1">
                <a:solidFill>
                  <a:srgbClr val="0000FF"/>
                </a:solidFill>
                <a:latin typeface="Courier New" pitchFamily="49" charset="0"/>
              </a:rPr>
              <a:t>Constant|   -6.95326***      1.29811       -5.356   .0000</a:t>
            </a:r>
          </a:p>
          <a:p>
            <a:r>
              <a:rPr lang="en-US" sz="1200" b="1">
                <a:solidFill>
                  <a:srgbClr val="0000FF"/>
                </a:solidFill>
                <a:latin typeface="Courier New" pitchFamily="49" charset="0"/>
              </a:rPr>
              <a:t>      LY|    1.35721***       .14562        9.320   .0000      9.11093</a:t>
            </a:r>
          </a:p>
          <a:p>
            <a:r>
              <a:rPr lang="en-US" sz="1200" b="1">
                <a:solidFill>
                  <a:srgbClr val="0000FF"/>
                </a:solidFill>
                <a:latin typeface="Courier New" pitchFamily="49" charset="0"/>
              </a:rPr>
              <a:t>     LPG|    -.50579***       .06200       -8.158   .0000       .67409</a:t>
            </a:r>
          </a:p>
          <a:p>
            <a:r>
              <a:rPr lang="en-US" sz="1200" b="1">
                <a:solidFill>
                  <a:srgbClr val="0000FF"/>
                </a:solidFill>
                <a:latin typeface="Courier New" pitchFamily="49" charset="0"/>
              </a:rPr>
              <a:t>    LPNC|    -.01654          .19957        -.083   .9346       .44320</a:t>
            </a:r>
          </a:p>
          <a:p>
            <a:r>
              <a:rPr lang="en-US" sz="1200" b="1">
                <a:solidFill>
                  <a:srgbClr val="0000FF"/>
                </a:solidFill>
                <a:latin typeface="Courier New" pitchFamily="49" charset="0"/>
              </a:rPr>
              <a:t>    LPUC|    -.12354*         .06568       -1.881   .0708       .66361</a:t>
            </a:r>
          </a:p>
          <a:p>
            <a:r>
              <a:rPr lang="en-US" sz="1200" b="1">
                <a:solidFill>
                  <a:srgbClr val="0000FF"/>
                </a:solidFill>
                <a:latin typeface="Courier New" pitchFamily="49" charset="0"/>
              </a:rPr>
              <a:t>    LPPT|     .11571          .07859        1.472   .1525       .77208</a:t>
            </a:r>
          </a:p>
          <a:p>
            <a:r>
              <a:rPr lang="en-US" sz="1200" b="1">
                <a:solidFill>
                  <a:srgbClr val="0000FF"/>
                </a:solidFill>
                <a:latin typeface="Courier New" pitchFamily="49" charset="0"/>
              </a:rPr>
              <a:t>     LPN|    1.10125***       .26840        4.103   .0003       .60539</a:t>
            </a:r>
          </a:p>
          <a:p>
            <a:r>
              <a:rPr lang="en-US" sz="1200" b="1">
                <a:solidFill>
                  <a:srgbClr val="0000FF"/>
                </a:solidFill>
                <a:latin typeface="Courier New" pitchFamily="49" charset="0"/>
              </a:rPr>
              <a:t>     LPD|     .92018***       .27018        3.406   .0021       .43343</a:t>
            </a:r>
          </a:p>
          <a:p>
            <a:r>
              <a:rPr lang="en-US" sz="1200" b="1">
                <a:solidFill>
                  <a:srgbClr val="0000FF"/>
                </a:solidFill>
                <a:latin typeface="Courier New" pitchFamily="49" charset="0"/>
              </a:rPr>
              <a:t>     LPS|   -1.09213***       .30812       -3.544   .0015       .68105</a:t>
            </a:r>
          </a:p>
          <a:p>
            <a:r>
              <a:rPr lang="en-US" sz="1200" b="1">
                <a:solidFill>
                  <a:srgbClr val="0000FF"/>
                </a:solidFill>
                <a:latin typeface="Courier New" pitchFamily="49" charset="0"/>
              </a:rPr>
              <a:t>--------+-------------------------------------------------------------</a:t>
            </a:r>
          </a:p>
        </p:txBody>
      </p:sp>
    </p:spTree>
    <p:extLst>
      <p:ext uri="{BB962C8B-B14F-4D97-AF65-F5344CB8AC3E}">
        <p14:creationId xmlns:p14="http://schemas.microsoft.com/office/powerpoint/2010/main" val="23973376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1447800"/>
            <a:ext cx="8229600" cy="530225"/>
          </a:xfrm>
        </p:spPr>
        <p:txBody>
          <a:bodyPr/>
          <a:lstStyle/>
          <a:p>
            <a:pPr eaLnBrk="1" hangingPunct="1"/>
            <a:r>
              <a:rPr lang="en-US" smtClean="0"/>
              <a:t>Testing a Hypothesis Using </a:t>
            </a:r>
            <a:br>
              <a:rPr lang="en-US" smtClean="0"/>
            </a:br>
            <a:r>
              <a:rPr lang="en-US" smtClean="0"/>
              <a:t>a Confidence Interval</a:t>
            </a:r>
          </a:p>
        </p:txBody>
      </p:sp>
      <p:sp>
        <p:nvSpPr>
          <p:cNvPr id="11267" name="Rectangle 3"/>
          <p:cNvSpPr>
            <a:spLocks noGrp="1" noChangeArrowheads="1"/>
          </p:cNvSpPr>
          <p:nvPr>
            <p:ph type="body" idx="1"/>
          </p:nvPr>
        </p:nvSpPr>
        <p:spPr>
          <a:xfrm>
            <a:off x="533400" y="2133600"/>
            <a:ext cx="8229600" cy="3962400"/>
          </a:xfrm>
        </p:spPr>
        <p:txBody>
          <a:bodyPr/>
          <a:lstStyle/>
          <a:p>
            <a:pPr eaLnBrk="1" hangingPunct="1">
              <a:buFont typeface="Wingdings" pitchFamily="2" charset="2"/>
              <a:buNone/>
            </a:pPr>
            <a:r>
              <a:rPr lang="en-US" smtClean="0"/>
              <a:t>Given the range of plausible values</a:t>
            </a:r>
          </a:p>
          <a:p>
            <a:pPr eaLnBrk="1" hangingPunct="1">
              <a:buFont typeface="Wingdings" pitchFamily="2" charset="2"/>
              <a:buNone/>
            </a:pPr>
            <a:r>
              <a:rPr lang="en-US" smtClean="0"/>
              <a:t>Testing the hypothesis that a coefficient equals zero or some other particular value: </a:t>
            </a:r>
          </a:p>
          <a:p>
            <a:pPr eaLnBrk="1" hangingPunct="1">
              <a:buFont typeface="Wingdings" pitchFamily="2" charset="2"/>
              <a:buNone/>
            </a:pPr>
            <a:r>
              <a:rPr lang="en-US" smtClean="0"/>
              <a:t>	Is the hypothesized value in the confidence interval?  </a:t>
            </a:r>
          </a:p>
          <a:p>
            <a:pPr eaLnBrk="1" hangingPunct="1">
              <a:buFont typeface="Wingdings" pitchFamily="2" charset="2"/>
              <a:buNone/>
            </a:pPr>
            <a:r>
              <a:rPr lang="en-US" i="1" smtClean="0"/>
              <a:t>	</a:t>
            </a:r>
            <a:r>
              <a:rPr lang="en-US" smtClean="0"/>
              <a:t>Is the hypothesized value within the range of plausible values?  </a:t>
            </a:r>
          </a:p>
          <a:p>
            <a:pPr eaLnBrk="1" hangingPunct="1">
              <a:buFont typeface="Wingdings" pitchFamily="2" charset="2"/>
              <a:buNone/>
            </a:pPr>
            <a:r>
              <a:rPr lang="en-US" smtClean="0"/>
              <a:t>    If not, reject the hypothesis.</a:t>
            </a:r>
            <a:endParaRPr lang="en-US" i="1" smtClean="0"/>
          </a:p>
        </p:txBody>
      </p:sp>
    </p:spTree>
    <p:extLst>
      <p:ext uri="{BB962C8B-B14F-4D97-AF65-F5344CB8AC3E}">
        <p14:creationId xmlns:p14="http://schemas.microsoft.com/office/powerpoint/2010/main" val="38351680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85800"/>
            <a:ext cx="8229600" cy="530225"/>
          </a:xfrm>
        </p:spPr>
        <p:txBody>
          <a:bodyPr/>
          <a:lstStyle/>
          <a:p>
            <a:pPr eaLnBrk="1" hangingPunct="1"/>
            <a:r>
              <a:rPr lang="en-US" smtClean="0"/>
              <a:t>Test About One Parameter</a:t>
            </a:r>
          </a:p>
        </p:txBody>
      </p:sp>
      <p:sp>
        <p:nvSpPr>
          <p:cNvPr id="19459" name="Rectangle 3"/>
          <p:cNvSpPr>
            <a:spLocks noGrp="1" noChangeArrowheads="1"/>
          </p:cNvSpPr>
          <p:nvPr>
            <p:ph type="body" idx="1"/>
          </p:nvPr>
        </p:nvSpPr>
        <p:spPr>
          <a:xfrm>
            <a:off x="762000" y="1524000"/>
            <a:ext cx="8229600" cy="4302125"/>
          </a:xfrm>
        </p:spPr>
        <p:txBody>
          <a:bodyPr/>
          <a:lstStyle/>
          <a:p>
            <a:pPr eaLnBrk="1" hangingPunct="1">
              <a:lnSpc>
                <a:spcPct val="90000"/>
              </a:lnSpc>
              <a:buFont typeface="Wingdings" pitchFamily="2" charset="2"/>
              <a:buNone/>
            </a:pPr>
            <a:r>
              <a:rPr lang="en-US" sz="2000" smtClean="0"/>
              <a:t>Is the price of public transportation really ‘relevant?’  H</a:t>
            </a:r>
            <a:r>
              <a:rPr lang="en-US" sz="2000" baseline="-25000" smtClean="0"/>
              <a:t>0</a:t>
            </a:r>
            <a:r>
              <a:rPr lang="en-US" sz="2000" smtClean="0"/>
              <a:t> : </a:t>
            </a:r>
            <a:r>
              <a:rPr lang="en-US" sz="2000" smtClean="0">
                <a:sym typeface="Symbol" pitchFamily="18" charset="2"/>
              </a:rPr>
              <a:t></a:t>
            </a:r>
            <a:r>
              <a:rPr lang="en-US" sz="2000" baseline="-25000" smtClean="0"/>
              <a:t>6</a:t>
            </a:r>
            <a:r>
              <a:rPr lang="en-US" sz="2000" smtClean="0"/>
              <a:t> = 0.</a:t>
            </a:r>
          </a:p>
          <a:p>
            <a:pPr eaLnBrk="1" hangingPunct="1">
              <a:lnSpc>
                <a:spcPct val="90000"/>
              </a:lnSpc>
              <a:buFont typeface="Wingdings" pitchFamily="2" charset="2"/>
              <a:buNone/>
            </a:pPr>
            <a:endParaRPr lang="en-US" sz="2000" smtClean="0"/>
          </a:p>
          <a:p>
            <a:pPr eaLnBrk="1" hangingPunct="1">
              <a:lnSpc>
                <a:spcPct val="90000"/>
              </a:lnSpc>
              <a:buFont typeface="Wingdings" pitchFamily="2" charset="2"/>
              <a:buNone/>
            </a:pPr>
            <a:r>
              <a:rPr lang="en-US" sz="2000" smtClean="0"/>
              <a:t>Confidence interval:  b</a:t>
            </a:r>
            <a:r>
              <a:rPr lang="en-US" sz="2000" baseline="-25000" smtClean="0"/>
              <a:t>6</a:t>
            </a:r>
            <a:r>
              <a:rPr lang="en-US" sz="2000" smtClean="0"/>
              <a:t>  </a:t>
            </a:r>
            <a:r>
              <a:rPr lang="en-US" sz="2000" smtClean="0">
                <a:sym typeface="Symbol" pitchFamily="18" charset="2"/>
              </a:rPr>
              <a:t></a:t>
            </a:r>
            <a:r>
              <a:rPr lang="en-US" sz="2000" smtClean="0"/>
              <a:t>  t(.95,27) </a:t>
            </a:r>
            <a:r>
              <a:rPr lang="en-US" sz="2000" smtClean="0">
                <a:sym typeface="Symbol" pitchFamily="18" charset="2"/>
              </a:rPr>
              <a:t></a:t>
            </a:r>
            <a:r>
              <a:rPr lang="en-US" sz="2000" smtClean="0"/>
              <a:t> Standard error  </a:t>
            </a:r>
          </a:p>
          <a:p>
            <a:pPr eaLnBrk="1" hangingPunct="1">
              <a:lnSpc>
                <a:spcPct val="90000"/>
              </a:lnSpc>
              <a:buFont typeface="Wingdings" pitchFamily="2" charset="2"/>
              <a:buNone/>
            </a:pPr>
            <a:r>
              <a:rPr lang="en-US" sz="2000" smtClean="0"/>
              <a:t>                       =  .11571 </a:t>
            </a:r>
            <a:r>
              <a:rPr lang="en-US" sz="2000" smtClean="0">
                <a:sym typeface="Symbol" pitchFamily="18" charset="2"/>
              </a:rPr>
              <a:t></a:t>
            </a:r>
            <a:r>
              <a:rPr lang="en-US" sz="2000" smtClean="0"/>
              <a:t> 2.052(.07859)</a:t>
            </a:r>
          </a:p>
          <a:p>
            <a:pPr eaLnBrk="1" hangingPunct="1">
              <a:lnSpc>
                <a:spcPct val="90000"/>
              </a:lnSpc>
              <a:buFont typeface="Wingdings" pitchFamily="2" charset="2"/>
              <a:buNone/>
            </a:pPr>
            <a:r>
              <a:rPr lang="en-US" sz="2000" smtClean="0"/>
              <a:t>                       =  .11571 </a:t>
            </a:r>
            <a:r>
              <a:rPr lang="en-US" sz="2000" smtClean="0">
                <a:sym typeface="Symbol" pitchFamily="18" charset="2"/>
              </a:rPr>
              <a:t></a:t>
            </a:r>
            <a:r>
              <a:rPr lang="en-US" sz="2000" smtClean="0"/>
              <a:t> .16127  =  (-.045557 ,.27698)</a:t>
            </a:r>
          </a:p>
          <a:p>
            <a:pPr>
              <a:lnSpc>
                <a:spcPct val="90000"/>
              </a:lnSpc>
              <a:buNone/>
            </a:pPr>
            <a:r>
              <a:rPr lang="en-US" sz="2000" smtClean="0"/>
              <a:t>	                  Contains 0.0.  Do not reject hypothesis  H</a:t>
            </a:r>
            <a:r>
              <a:rPr lang="en-US" sz="2000" baseline="-25000" smtClean="0"/>
              <a:t>0</a:t>
            </a:r>
            <a:r>
              <a:rPr lang="en-US" sz="2000" smtClean="0"/>
              <a:t> : </a:t>
            </a:r>
            <a:r>
              <a:rPr lang="en-US" sz="2000" smtClean="0">
                <a:sym typeface="Symbol" pitchFamily="18" charset="2"/>
              </a:rPr>
              <a:t></a:t>
            </a:r>
            <a:r>
              <a:rPr lang="en-US" sz="2000" baseline="-25000" smtClean="0"/>
              <a:t>6</a:t>
            </a:r>
            <a:r>
              <a:rPr lang="en-US" sz="2000" smtClean="0"/>
              <a:t> = 0.</a:t>
            </a:r>
            <a:br>
              <a:rPr lang="en-US" sz="2000" smtClean="0"/>
            </a:br>
            <a:endParaRPr lang="en-US" sz="2000" smtClean="0"/>
          </a:p>
        </p:txBody>
      </p:sp>
      <p:pic>
        <p:nvPicPr>
          <p:cNvPr id="186369" name="Picture 1"/>
          <p:cNvPicPr>
            <a:picLocks noChangeAspect="1" noChangeArrowheads="1"/>
          </p:cNvPicPr>
          <p:nvPr/>
        </p:nvPicPr>
        <p:blipFill>
          <a:blip r:embed="rId3" cstate="print"/>
          <a:srcRect/>
          <a:stretch>
            <a:fillRect/>
          </a:stretch>
        </p:blipFill>
        <p:spPr bwMode="auto">
          <a:xfrm>
            <a:off x="1219200" y="3819525"/>
            <a:ext cx="6686550" cy="2352675"/>
          </a:xfrm>
          <a:prstGeom prst="rect">
            <a:avLst/>
          </a:prstGeom>
          <a:noFill/>
          <a:ln w="9525">
            <a:noFill/>
            <a:miter lim="800000"/>
            <a:headEnd/>
            <a:tailEnd/>
          </a:ln>
        </p:spPr>
      </p:pic>
    </p:spTree>
    <p:extLst>
      <p:ext uri="{BB962C8B-B14F-4D97-AF65-F5344CB8AC3E}">
        <p14:creationId xmlns:p14="http://schemas.microsoft.com/office/powerpoint/2010/main" val="26222835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p:cNvSpPr>
            <a:spLocks noGrp="1"/>
          </p:cNvSpPr>
          <p:nvPr>
            <p:ph type="title"/>
          </p:nvPr>
        </p:nvSpPr>
        <p:spPr>
          <a:xfrm>
            <a:off x="457200" y="450850"/>
            <a:ext cx="8229600" cy="1139825"/>
          </a:xfrm>
        </p:spPr>
        <p:txBody>
          <a:bodyPr/>
          <a:lstStyle/>
          <a:p>
            <a:r>
              <a:rPr lang="en-US" sz="2800" smtClean="0"/>
              <a:t>Test a Hypothesis About a Coefficient</a:t>
            </a:r>
            <a:br>
              <a:rPr lang="en-US" sz="2800" smtClean="0"/>
            </a:br>
            <a:r>
              <a:rPr lang="en-US" sz="2000" smtClean="0"/>
              <a:t>Confidence intervals are often displayed in results</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425" y="1752600"/>
            <a:ext cx="7334821"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5943600" y="3895725"/>
            <a:ext cx="2286000" cy="11430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1066800" y="5562600"/>
            <a:ext cx="7696200" cy="369332"/>
          </a:xfrm>
          <a:prstGeom prst="rect">
            <a:avLst/>
          </a:prstGeom>
          <a:noFill/>
        </p:spPr>
        <p:txBody>
          <a:bodyPr wrap="square" rtlCol="0">
            <a:spAutoFit/>
          </a:bodyPr>
          <a:lstStyle/>
          <a:p>
            <a:r>
              <a:rPr lang="en-US" smtClean="0"/>
              <a:t>This model does not contain the micro price indices (PNC, PUC, PPT). </a:t>
            </a:r>
            <a:endParaRPr lang="en-US"/>
          </a:p>
        </p:txBody>
      </p:sp>
    </p:spTree>
    <p:extLst>
      <p:ext uri="{BB962C8B-B14F-4D97-AF65-F5344CB8AC3E}">
        <p14:creationId xmlns:p14="http://schemas.microsoft.com/office/powerpoint/2010/main" val="2118407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533400"/>
            <a:ext cx="8229600" cy="530225"/>
          </a:xfrm>
        </p:spPr>
        <p:txBody>
          <a:bodyPr/>
          <a:lstStyle/>
          <a:p>
            <a:pPr eaLnBrk="1" hangingPunct="1"/>
            <a:r>
              <a:rPr lang="en-US" smtClean="0"/>
              <a:t>A Distance Measure</a:t>
            </a:r>
          </a:p>
        </p:txBody>
      </p:sp>
      <p:sp>
        <p:nvSpPr>
          <p:cNvPr id="13315" name="Rectangle 3"/>
          <p:cNvSpPr>
            <a:spLocks noGrp="1" noChangeArrowheads="1"/>
          </p:cNvSpPr>
          <p:nvPr>
            <p:ph type="body" idx="1"/>
          </p:nvPr>
        </p:nvSpPr>
        <p:spPr>
          <a:xfrm>
            <a:off x="533400" y="1066800"/>
            <a:ext cx="8229600" cy="2016125"/>
          </a:xfrm>
        </p:spPr>
        <p:txBody>
          <a:bodyPr/>
          <a:lstStyle/>
          <a:p>
            <a:pPr eaLnBrk="1" hangingPunct="1">
              <a:lnSpc>
                <a:spcPct val="90000"/>
              </a:lnSpc>
              <a:buFont typeface="Wingdings" pitchFamily="2" charset="2"/>
              <a:buNone/>
            </a:pPr>
            <a:r>
              <a:rPr lang="en-US" sz="1600" smtClean="0"/>
              <a:t>Testing more generally about a single parameter. </a:t>
            </a:r>
          </a:p>
          <a:p>
            <a:pPr eaLnBrk="1" hangingPunct="1">
              <a:lnSpc>
                <a:spcPct val="90000"/>
              </a:lnSpc>
              <a:buFont typeface="Wingdings" pitchFamily="2" charset="2"/>
              <a:buNone/>
            </a:pPr>
            <a:r>
              <a:rPr lang="en-US" sz="1600" smtClean="0"/>
              <a:t>Sample estimate is b</a:t>
            </a:r>
            <a:r>
              <a:rPr lang="en-US" sz="1600" baseline="-25000" smtClean="0"/>
              <a:t>k</a:t>
            </a:r>
            <a:r>
              <a:rPr lang="en-US" sz="1600" smtClean="0"/>
              <a:t> Sample estimated standard error is v</a:t>
            </a:r>
            <a:r>
              <a:rPr lang="en-US" sz="1600" baseline="-25000" smtClean="0"/>
              <a:t>k</a:t>
            </a:r>
            <a:r>
              <a:rPr lang="en-US" sz="1600" smtClean="0"/>
              <a:t>.</a:t>
            </a:r>
          </a:p>
          <a:p>
            <a:pPr eaLnBrk="1" hangingPunct="1">
              <a:lnSpc>
                <a:spcPct val="90000"/>
              </a:lnSpc>
              <a:buFont typeface="Wingdings" pitchFamily="2" charset="2"/>
              <a:buNone/>
            </a:pPr>
            <a:r>
              <a:rPr lang="en-US" sz="1600" smtClean="0"/>
              <a:t>Hypothesized value is </a:t>
            </a:r>
            <a:r>
              <a:rPr lang="el-GR" sz="1600" smtClean="0"/>
              <a:t>β</a:t>
            </a:r>
            <a:r>
              <a:rPr lang="en-US" sz="1600" baseline="-25000" smtClean="0"/>
              <a:t>k</a:t>
            </a:r>
            <a:endParaRPr lang="en-US" sz="1600" smtClean="0"/>
          </a:p>
          <a:p>
            <a:pPr eaLnBrk="1" hangingPunct="1">
              <a:lnSpc>
                <a:spcPct val="90000"/>
              </a:lnSpc>
              <a:buFont typeface="Wingdings" pitchFamily="2" charset="2"/>
              <a:buNone/>
            </a:pPr>
            <a:r>
              <a:rPr lang="en-US" sz="1600" smtClean="0"/>
              <a:t>How far is </a:t>
            </a:r>
            <a:r>
              <a:rPr lang="el-GR" sz="1600" smtClean="0"/>
              <a:t>β</a:t>
            </a:r>
            <a:r>
              <a:rPr lang="en-US" sz="1600" baseline="-25000" smtClean="0"/>
              <a:t>k</a:t>
            </a:r>
            <a:r>
              <a:rPr lang="en-US" sz="1600" smtClean="0"/>
              <a:t> from b</a:t>
            </a:r>
            <a:r>
              <a:rPr lang="en-US" sz="1600" baseline="-25000" smtClean="0"/>
              <a:t>k</a:t>
            </a:r>
            <a:r>
              <a:rPr lang="en-US" sz="1600" smtClean="0"/>
              <a:t>?  If too far, the hypothesis is inconsistent with the sample evidence.</a:t>
            </a:r>
          </a:p>
          <a:p>
            <a:pPr eaLnBrk="1" hangingPunct="1">
              <a:lnSpc>
                <a:spcPct val="90000"/>
              </a:lnSpc>
              <a:buFont typeface="Wingdings" pitchFamily="2" charset="2"/>
              <a:buNone/>
            </a:pPr>
            <a:r>
              <a:rPr lang="en-US" sz="1600" smtClean="0"/>
              <a:t> Measure distance in standard error units</a:t>
            </a:r>
          </a:p>
          <a:p>
            <a:pPr eaLnBrk="1" hangingPunct="1">
              <a:lnSpc>
                <a:spcPct val="90000"/>
              </a:lnSpc>
              <a:buFont typeface="Wingdings" pitchFamily="2" charset="2"/>
              <a:buNone/>
            </a:pPr>
            <a:r>
              <a:rPr lang="en-US" sz="1600" smtClean="0"/>
              <a:t>	                              </a:t>
            </a:r>
            <a:r>
              <a:rPr lang="en-US" sz="1600" b="1" smtClean="0"/>
              <a:t>t  =  (b</a:t>
            </a:r>
            <a:r>
              <a:rPr lang="en-US" sz="1600" b="1" baseline="-25000" smtClean="0"/>
              <a:t>k</a:t>
            </a:r>
            <a:r>
              <a:rPr lang="en-US" sz="1600" b="1" smtClean="0"/>
              <a:t> - </a:t>
            </a:r>
            <a:r>
              <a:rPr lang="el-GR" sz="1600" b="1" smtClean="0"/>
              <a:t>β</a:t>
            </a:r>
            <a:r>
              <a:rPr lang="en-US" sz="1600" b="1" baseline="-25000" smtClean="0"/>
              <a:t>k</a:t>
            </a:r>
            <a:r>
              <a:rPr lang="en-US" sz="1600" b="1" smtClean="0"/>
              <a:t>)/Estimated v</a:t>
            </a:r>
            <a:r>
              <a:rPr lang="en-US" sz="1600" b="1" baseline="-25000" smtClean="0"/>
              <a:t>k</a:t>
            </a:r>
            <a:r>
              <a:rPr lang="en-US" sz="1600" b="1" smtClean="0"/>
              <a:t>.</a:t>
            </a:r>
          </a:p>
          <a:p>
            <a:pPr eaLnBrk="1" hangingPunct="1">
              <a:lnSpc>
                <a:spcPct val="90000"/>
              </a:lnSpc>
              <a:buFont typeface="Wingdings" pitchFamily="2" charset="2"/>
              <a:buNone/>
            </a:pPr>
            <a:r>
              <a:rPr lang="en-US" sz="1600" smtClean="0"/>
              <a:t>If t is “large” (larger than critical value), reject the hypothesis.  The critical value is obtained in a table (computed) for the t distribution.</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3429000"/>
            <a:ext cx="5887021" cy="305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4438650" y="4800600"/>
            <a:ext cx="609600" cy="12954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7182216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Test Statistic Based on Fit Measures</a:t>
            </a:r>
          </a:p>
        </p:txBody>
      </p:sp>
      <p:sp>
        <p:nvSpPr>
          <p:cNvPr id="7171" name="Rectangle 3"/>
          <p:cNvSpPr>
            <a:spLocks noGrp="1" noChangeArrowheads="1"/>
          </p:cNvSpPr>
          <p:nvPr>
            <p:ph type="body" idx="1"/>
          </p:nvPr>
        </p:nvSpPr>
        <p:spPr>
          <a:xfrm>
            <a:off x="533400" y="1793875"/>
            <a:ext cx="8229600" cy="949325"/>
          </a:xfrm>
        </p:spPr>
        <p:txBody>
          <a:bodyPr/>
          <a:lstStyle/>
          <a:p>
            <a:pPr eaLnBrk="1" hangingPunct="1">
              <a:buFont typeface="Wingdings" pitchFamily="2" charset="2"/>
              <a:buNone/>
            </a:pPr>
            <a:r>
              <a:rPr lang="en-US" dirty="0" smtClean="0"/>
              <a:t>For the fit measures, use a normalized measure of the loss of fit:  </a:t>
            </a:r>
          </a:p>
          <a:p>
            <a:pPr eaLnBrk="1" hangingPunct="1">
              <a:buFont typeface="Wingdings" pitchFamily="2" charset="2"/>
              <a:buNone/>
            </a:pPr>
            <a:r>
              <a:rPr lang="en-US" dirty="0" smtClean="0"/>
              <a:t>                         </a:t>
            </a:r>
          </a:p>
        </p:txBody>
      </p:sp>
      <p:graphicFrame>
        <p:nvGraphicFramePr>
          <p:cNvPr id="2" name="Object 1"/>
          <p:cNvGraphicFramePr>
            <a:graphicFrameLocks noChangeAspect="1"/>
          </p:cNvGraphicFramePr>
          <p:nvPr>
            <p:extLst>
              <p:ext uri="{D42A27DB-BD31-4B8C-83A1-F6EECF244321}">
                <p14:modId xmlns:p14="http://schemas.microsoft.com/office/powerpoint/2010/main" val="786161658"/>
              </p:ext>
            </p:extLst>
          </p:nvPr>
        </p:nvGraphicFramePr>
        <p:xfrm>
          <a:off x="2133600" y="2895600"/>
          <a:ext cx="5320145" cy="3200400"/>
        </p:xfrm>
        <a:graphic>
          <a:graphicData uri="http://schemas.openxmlformats.org/presentationml/2006/ole">
            <mc:AlternateContent xmlns:mc="http://schemas.openxmlformats.org/markup-compatibility/2006">
              <mc:Choice xmlns:v="urn:schemas-microsoft-com:vml" Requires="v">
                <p:oleObj spid="_x0000_s123911" name="Equation" r:id="rId4" imgW="3251160" imgH="1955520" progId="Equation.DSMT4">
                  <p:embed/>
                </p:oleObj>
              </mc:Choice>
              <mc:Fallback>
                <p:oleObj name="Equation" r:id="rId4" imgW="3251160" imgH="195552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895600"/>
                        <a:ext cx="5320145"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3505200" y="2895600"/>
            <a:ext cx="914400" cy="457200"/>
          </a:xfrm>
          <a:prstGeom prst="rect">
            <a:avLst/>
          </a:prstGeom>
          <a:solidFill>
            <a:srgbClr val="FF0000">
              <a:alpha val="21961"/>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2133600" y="5257800"/>
            <a:ext cx="5334000" cy="838200"/>
          </a:xfrm>
          <a:prstGeom prst="rect">
            <a:avLst/>
          </a:prstGeom>
          <a:solidFill>
            <a:srgbClr val="FF0000">
              <a:alpha val="21961"/>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3099968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a:xfrm>
            <a:off x="466725" y="762001"/>
            <a:ext cx="8229600" cy="457200"/>
          </a:xfrm>
        </p:spPr>
        <p:txBody>
          <a:bodyPr/>
          <a:lstStyle/>
          <a:p>
            <a:pPr eaLnBrk="1" hangingPunct="1"/>
            <a:r>
              <a:rPr lang="en-US" smtClean="0"/>
              <a:t>Hypothesis Test: Sum of Coefficients = 0?</a:t>
            </a:r>
          </a:p>
        </p:txBody>
      </p:sp>
      <p:sp>
        <p:nvSpPr>
          <p:cNvPr id="18435" name="Text Box 5"/>
          <p:cNvSpPr txBox="1">
            <a:spLocks noChangeArrowheads="1"/>
          </p:cNvSpPr>
          <p:nvPr/>
        </p:nvSpPr>
        <p:spPr bwMode="auto">
          <a:xfrm>
            <a:off x="609600" y="1447800"/>
            <a:ext cx="8382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dirty="0">
                <a:solidFill>
                  <a:srgbClr val="0000FF"/>
                </a:solidFill>
                <a:latin typeface="Courier New" pitchFamily="49" charset="0"/>
              </a:rPr>
              <a:t>----------------------------------------------------------------------</a:t>
            </a:r>
          </a:p>
          <a:p>
            <a:r>
              <a:rPr lang="en-US" sz="1200" b="1" dirty="0">
                <a:solidFill>
                  <a:srgbClr val="0000FF"/>
                </a:solidFill>
                <a:latin typeface="Courier New" pitchFamily="49" charset="0"/>
              </a:rPr>
              <a:t>Ordinary     least squares regression ............</a:t>
            </a:r>
          </a:p>
          <a:p>
            <a:r>
              <a:rPr lang="en-US" sz="1200" b="1" dirty="0">
                <a:solidFill>
                  <a:srgbClr val="0000FF"/>
                </a:solidFill>
                <a:latin typeface="Courier New" pitchFamily="49" charset="0"/>
              </a:rPr>
              <a:t>LHS=LG       Mean                 =        5.39299</a:t>
            </a:r>
          </a:p>
          <a:p>
            <a:r>
              <a:rPr lang="en-US" sz="1200" b="1" dirty="0">
                <a:solidFill>
                  <a:srgbClr val="0000FF"/>
                </a:solidFill>
                <a:latin typeface="Courier New" pitchFamily="49" charset="0"/>
              </a:rPr>
              <a:t>             Standard deviation   =         .24878</a:t>
            </a:r>
          </a:p>
          <a:p>
            <a:r>
              <a:rPr lang="en-US" sz="1200" b="1" dirty="0">
                <a:solidFill>
                  <a:srgbClr val="0000FF"/>
                </a:solidFill>
                <a:latin typeface="Courier New" pitchFamily="49" charset="0"/>
              </a:rPr>
              <a:t>             Number of </a:t>
            </a:r>
            <a:r>
              <a:rPr lang="en-US" sz="1200" b="1" dirty="0" err="1">
                <a:solidFill>
                  <a:srgbClr val="0000FF"/>
                </a:solidFill>
                <a:latin typeface="Courier New" pitchFamily="49" charset="0"/>
              </a:rPr>
              <a:t>observs</a:t>
            </a:r>
            <a:r>
              <a:rPr lang="en-US" sz="1200" b="1" dirty="0">
                <a:solidFill>
                  <a:srgbClr val="0000FF"/>
                </a:solidFill>
                <a:latin typeface="Courier New" pitchFamily="49" charset="0"/>
              </a:rPr>
              <a:t>.   =             36</a:t>
            </a:r>
          </a:p>
          <a:p>
            <a:r>
              <a:rPr lang="en-US" sz="1200" b="1" dirty="0">
                <a:solidFill>
                  <a:srgbClr val="0000FF"/>
                </a:solidFill>
                <a:latin typeface="Courier New" pitchFamily="49" charset="0"/>
              </a:rPr>
              <a:t>Model size   Parameters           =              9</a:t>
            </a:r>
          </a:p>
          <a:p>
            <a:r>
              <a:rPr lang="en-US" sz="1200" b="1" dirty="0">
                <a:solidFill>
                  <a:srgbClr val="0000FF"/>
                </a:solidFill>
                <a:latin typeface="Courier New" pitchFamily="49" charset="0"/>
              </a:rPr>
              <a:t>             Degrees of freedom   =             27</a:t>
            </a:r>
          </a:p>
          <a:p>
            <a:r>
              <a:rPr lang="en-US" sz="1200" b="1" dirty="0">
                <a:solidFill>
                  <a:srgbClr val="0000FF"/>
                </a:solidFill>
                <a:latin typeface="Courier New" pitchFamily="49" charset="0"/>
              </a:rPr>
              <a:t>Residuals    Sum of squares       =         .00855  </a:t>
            </a:r>
            <a:r>
              <a:rPr lang="en-US" sz="1200" b="1" dirty="0">
                <a:solidFill>
                  <a:srgbClr val="FF0000"/>
                </a:solidFill>
                <a:latin typeface="Courier New" pitchFamily="49" charset="0"/>
              </a:rPr>
              <a:t>&lt;*******</a:t>
            </a:r>
          </a:p>
          <a:p>
            <a:r>
              <a:rPr lang="en-US" sz="1200" b="1" dirty="0">
                <a:solidFill>
                  <a:srgbClr val="0000FF"/>
                </a:solidFill>
                <a:latin typeface="Courier New" pitchFamily="49" charset="0"/>
              </a:rPr>
              <a:t>             Standard error of e  =         .</a:t>
            </a:r>
            <a:r>
              <a:rPr lang="en-US" sz="1200" b="1" dirty="0" smtClean="0">
                <a:solidFill>
                  <a:srgbClr val="0000FF"/>
                </a:solidFill>
                <a:latin typeface="Courier New" pitchFamily="49" charset="0"/>
              </a:rPr>
              <a:t>01780</a:t>
            </a:r>
            <a:endParaRPr lang="en-US" sz="1200" b="1" dirty="0">
              <a:solidFill>
                <a:srgbClr val="0000FF"/>
              </a:solidFill>
              <a:latin typeface="Courier New" pitchFamily="49" charset="0"/>
            </a:endParaRPr>
          </a:p>
          <a:p>
            <a:r>
              <a:rPr lang="en-US" sz="1200" b="1" dirty="0">
                <a:solidFill>
                  <a:srgbClr val="0000FF"/>
                </a:solidFill>
                <a:latin typeface="Courier New" pitchFamily="49" charset="0"/>
              </a:rPr>
              <a:t>Fit          R-squared            =         .99605  </a:t>
            </a:r>
            <a:r>
              <a:rPr lang="en-US" sz="1200" b="1" dirty="0">
                <a:solidFill>
                  <a:srgbClr val="FF0000"/>
                </a:solidFill>
                <a:latin typeface="Courier New" pitchFamily="49" charset="0"/>
              </a:rPr>
              <a:t>&lt;*******</a:t>
            </a:r>
          </a:p>
          <a:p>
            <a:r>
              <a:rPr lang="en-US" sz="1200" b="1" dirty="0">
                <a:solidFill>
                  <a:srgbClr val="0000FF"/>
                </a:solidFill>
                <a:latin typeface="Courier New" pitchFamily="49" charset="0"/>
              </a:rPr>
              <a:t>             Adjusted R-squared   =         .</a:t>
            </a:r>
            <a:r>
              <a:rPr lang="en-US" sz="1200" b="1" dirty="0" smtClean="0">
                <a:solidFill>
                  <a:srgbClr val="0000FF"/>
                </a:solidFill>
                <a:latin typeface="Courier New" pitchFamily="49" charset="0"/>
              </a:rPr>
              <a:t>99488</a:t>
            </a:r>
            <a:endParaRPr lang="en-US" sz="1200" b="1" dirty="0">
              <a:solidFill>
                <a:srgbClr val="0000FF"/>
              </a:solidFill>
              <a:latin typeface="Courier New" pitchFamily="49" charset="0"/>
            </a:endParaRPr>
          </a:p>
          <a:p>
            <a:r>
              <a:rPr lang="en-US" sz="1200" b="1" dirty="0">
                <a:solidFill>
                  <a:srgbClr val="0000FF"/>
                </a:solidFill>
                <a:latin typeface="Courier New" pitchFamily="49" charset="0"/>
              </a:rPr>
              <a:t>--------+-------------------------------------------------------------</a:t>
            </a:r>
          </a:p>
          <a:p>
            <a:r>
              <a:rPr lang="en-US" sz="1200" b="1" dirty="0">
                <a:solidFill>
                  <a:srgbClr val="0000FF"/>
                </a:solidFill>
                <a:latin typeface="Courier New" pitchFamily="49" charset="0"/>
              </a:rPr>
              <a:t>Variable| Coefficient    Standard Error  t-ratio  P[|T|&gt;t]   Mean of X</a:t>
            </a:r>
          </a:p>
          <a:p>
            <a:r>
              <a:rPr lang="en-US" sz="1200" b="1" dirty="0">
                <a:solidFill>
                  <a:srgbClr val="0000FF"/>
                </a:solidFill>
                <a:latin typeface="Courier New" pitchFamily="49" charset="0"/>
              </a:rPr>
              <a:t>--------+-------------------------------------------------------------</a:t>
            </a:r>
          </a:p>
          <a:p>
            <a:r>
              <a:rPr lang="en-US" sz="1200" b="1" dirty="0">
                <a:solidFill>
                  <a:srgbClr val="0000FF"/>
                </a:solidFill>
                <a:latin typeface="Courier New" pitchFamily="49" charset="0"/>
              </a:rPr>
              <a:t>Constant|   -6.95326***      1.29811       -5.356   .0000</a:t>
            </a:r>
          </a:p>
          <a:p>
            <a:r>
              <a:rPr lang="en-US" sz="1200" b="1" dirty="0">
                <a:solidFill>
                  <a:srgbClr val="0000FF"/>
                </a:solidFill>
                <a:latin typeface="Courier New" pitchFamily="49" charset="0"/>
              </a:rPr>
              <a:t>      LY|    1.35721***       .14562        9.320   .0000      9.11093</a:t>
            </a:r>
          </a:p>
          <a:p>
            <a:r>
              <a:rPr lang="en-US" sz="1200" b="1" dirty="0">
                <a:solidFill>
                  <a:srgbClr val="0000FF"/>
                </a:solidFill>
                <a:latin typeface="Courier New" pitchFamily="49" charset="0"/>
              </a:rPr>
              <a:t>     LPG|    -.50579***       .06200       -8.158   .0000       .67409</a:t>
            </a:r>
          </a:p>
          <a:p>
            <a:r>
              <a:rPr lang="en-US" sz="1200" b="1" dirty="0">
                <a:solidFill>
                  <a:srgbClr val="0000FF"/>
                </a:solidFill>
                <a:latin typeface="Courier New" pitchFamily="49" charset="0"/>
              </a:rPr>
              <a:t>    LPNC|    -.01654          .19957        -.083   .9346       .44320</a:t>
            </a:r>
          </a:p>
          <a:p>
            <a:r>
              <a:rPr lang="en-US" sz="1200" b="1" dirty="0">
                <a:solidFill>
                  <a:srgbClr val="0000FF"/>
                </a:solidFill>
                <a:latin typeface="Courier New" pitchFamily="49" charset="0"/>
              </a:rPr>
              <a:t>    LPUC|    -.12354*         .06568       -1.881   .0708       .66361</a:t>
            </a:r>
          </a:p>
          <a:p>
            <a:r>
              <a:rPr lang="en-US" sz="1200" b="1" dirty="0">
                <a:solidFill>
                  <a:srgbClr val="0000FF"/>
                </a:solidFill>
                <a:latin typeface="Courier New" pitchFamily="49" charset="0"/>
              </a:rPr>
              <a:t>    LPPT|     .11571          .07859        1.472   .1525       .77208</a:t>
            </a:r>
          </a:p>
          <a:p>
            <a:r>
              <a:rPr lang="en-US" sz="1200" b="1" dirty="0">
                <a:solidFill>
                  <a:srgbClr val="0000FF"/>
                </a:solidFill>
                <a:latin typeface="Courier New" pitchFamily="49" charset="0"/>
              </a:rPr>
              <a:t>     LPN|    1.10125***       .26840        4.103   .0003       .60539</a:t>
            </a:r>
          </a:p>
          <a:p>
            <a:r>
              <a:rPr lang="en-US" sz="1200" b="1" dirty="0">
                <a:solidFill>
                  <a:srgbClr val="0000FF"/>
                </a:solidFill>
                <a:latin typeface="Courier New" pitchFamily="49" charset="0"/>
              </a:rPr>
              <a:t>     LPD|     .92018***       .27018        3.406   .0021       .43343</a:t>
            </a:r>
          </a:p>
          <a:p>
            <a:r>
              <a:rPr lang="en-US" sz="1200" b="1" dirty="0">
                <a:solidFill>
                  <a:srgbClr val="0000FF"/>
                </a:solidFill>
                <a:latin typeface="Courier New" pitchFamily="49" charset="0"/>
              </a:rPr>
              <a:t>     LPS|   -1.09213***       .30812       -3.544   .0015       .68105</a:t>
            </a:r>
          </a:p>
          <a:p>
            <a:r>
              <a:rPr lang="en-US" sz="1200" b="1" dirty="0">
                <a:solidFill>
                  <a:srgbClr val="0000FF"/>
                </a:solidFill>
                <a:latin typeface="Courier New" pitchFamily="49" charset="0"/>
              </a:rPr>
              <a:t>--------+-------------------------------------------------------------</a:t>
            </a:r>
          </a:p>
        </p:txBody>
      </p:sp>
      <p:sp>
        <p:nvSpPr>
          <p:cNvPr id="4" name="Rectangle 3"/>
          <p:cNvSpPr/>
          <p:nvPr/>
        </p:nvSpPr>
        <p:spPr bwMode="auto">
          <a:xfrm>
            <a:off x="990600" y="5105400"/>
            <a:ext cx="2057400" cy="685800"/>
          </a:xfrm>
          <a:prstGeom prst="rect">
            <a:avLst/>
          </a:prstGeom>
          <a:solidFill>
            <a:srgbClr val="0000FF">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1524000" y="5867400"/>
            <a:ext cx="5638800" cy="369332"/>
          </a:xfrm>
          <a:prstGeom prst="rect">
            <a:avLst/>
          </a:prstGeom>
          <a:noFill/>
          <a:ln>
            <a:solidFill>
              <a:srgbClr val="000000"/>
            </a:solidFill>
          </a:ln>
        </p:spPr>
        <p:txBody>
          <a:bodyPr wrap="square" rtlCol="0">
            <a:spAutoFit/>
          </a:bodyPr>
          <a:lstStyle/>
          <a:p>
            <a:r>
              <a:rPr lang="en-US" smtClean="0"/>
              <a:t>Sum = 0.9293.  Significantly different from 0.0000?</a:t>
            </a:r>
            <a:endParaRPr lang="en-US"/>
          </a:p>
        </p:txBody>
      </p:sp>
    </p:spTree>
    <p:extLst>
      <p:ext uri="{BB962C8B-B14F-4D97-AF65-F5344CB8AC3E}">
        <p14:creationId xmlns:p14="http://schemas.microsoft.com/office/powerpoint/2010/main" val="23973376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47675" y="536576"/>
            <a:ext cx="8229600" cy="874652"/>
          </a:xfrm>
        </p:spPr>
        <p:txBody>
          <a:bodyPr/>
          <a:lstStyle/>
          <a:p>
            <a:r>
              <a:rPr lang="en-US" smtClean="0"/>
              <a:t>Restricted Regression</a:t>
            </a:r>
          </a:p>
        </p:txBody>
      </p:sp>
      <p:sp>
        <p:nvSpPr>
          <p:cNvPr id="22531" name="TextBox 2"/>
          <p:cNvSpPr txBox="1">
            <a:spLocks noChangeArrowheads="1"/>
          </p:cNvSpPr>
          <p:nvPr/>
        </p:nvSpPr>
        <p:spPr bwMode="auto">
          <a:xfrm>
            <a:off x="609600" y="1411227"/>
            <a:ext cx="81534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Linearly restricted regression</a:t>
            </a:r>
          </a:p>
          <a:p>
            <a:r>
              <a:rPr lang="en-US" sz="1200" b="1">
                <a:solidFill>
                  <a:srgbClr val="0000FF"/>
                </a:solidFill>
                <a:latin typeface="Courier New" pitchFamily="49" charset="0"/>
                <a:cs typeface="Courier New" pitchFamily="49" charset="0"/>
              </a:rPr>
              <a:t>LHS=LG       Mean                 =   5.392989</a:t>
            </a:r>
          </a:p>
          <a:p>
            <a:r>
              <a:rPr lang="en-US" sz="1200" b="1">
                <a:solidFill>
                  <a:srgbClr val="0000FF"/>
                </a:solidFill>
                <a:latin typeface="Courier New" pitchFamily="49" charset="0"/>
                <a:cs typeface="Courier New" pitchFamily="49" charset="0"/>
              </a:rPr>
              <a:t>             Standard deviation   =   .2487794</a:t>
            </a:r>
          </a:p>
          <a:p>
            <a:r>
              <a:rPr lang="en-US" sz="1200" b="1">
                <a:solidFill>
                  <a:srgbClr val="0000FF"/>
                </a:solidFill>
                <a:latin typeface="Courier New" pitchFamily="49" charset="0"/>
                <a:cs typeface="Courier New" pitchFamily="49" charset="0"/>
              </a:rPr>
              <a:t>             Number of observs.   =         36</a:t>
            </a:r>
          </a:p>
          <a:p>
            <a:r>
              <a:rPr lang="en-US" sz="1200" b="1">
                <a:solidFill>
                  <a:srgbClr val="0000FF"/>
                </a:solidFill>
                <a:latin typeface="Courier New" pitchFamily="49" charset="0"/>
                <a:cs typeface="Courier New" pitchFamily="49" charset="0"/>
              </a:rPr>
              <a:t>Model size   Parameters           =          8  &lt;*** 9 – 1 restriction</a:t>
            </a:r>
          </a:p>
          <a:p>
            <a:r>
              <a:rPr lang="en-US" sz="1200" b="1">
                <a:solidFill>
                  <a:srgbClr val="0000FF"/>
                </a:solidFill>
                <a:latin typeface="Courier New" pitchFamily="49" charset="0"/>
                <a:cs typeface="Courier New" pitchFamily="49" charset="0"/>
              </a:rPr>
              <a:t>             Degrees of freedom   =         28</a:t>
            </a:r>
          </a:p>
          <a:p>
            <a:r>
              <a:rPr lang="en-US" sz="1200" b="1">
                <a:solidFill>
                  <a:srgbClr val="0000FF"/>
                </a:solidFill>
                <a:latin typeface="Courier New" pitchFamily="49" charset="0"/>
                <a:cs typeface="Courier New" pitchFamily="49" charset="0"/>
              </a:rPr>
              <a:t>Residuals    Sum of squares       =   .0112599  &lt;*** With the restriction</a:t>
            </a:r>
          </a:p>
          <a:p>
            <a:r>
              <a:rPr lang="en-US" sz="1200" b="1">
                <a:solidFill>
                  <a:srgbClr val="0000FF"/>
                </a:solidFill>
                <a:latin typeface="Courier New" pitchFamily="49" charset="0"/>
                <a:cs typeface="Courier New" pitchFamily="49" charset="0"/>
              </a:rPr>
              <a:t>Residuals    Sum of squares       =   .0085531  &lt;*** Without the restriction</a:t>
            </a:r>
          </a:p>
          <a:p>
            <a:r>
              <a:rPr lang="en-US" sz="1200" b="1">
                <a:solidFill>
                  <a:srgbClr val="0000FF"/>
                </a:solidFill>
                <a:latin typeface="Courier New" pitchFamily="49" charset="0"/>
                <a:cs typeface="Courier New" pitchFamily="49" charset="0"/>
              </a:rPr>
              <a:t>Fit          R-squared            =   .9948020</a:t>
            </a:r>
          </a:p>
          <a:p>
            <a:r>
              <a:rPr lang="en-US" sz="1200" b="1">
                <a:solidFill>
                  <a:srgbClr val="0000FF"/>
                </a:solidFill>
                <a:latin typeface="Courier New" pitchFamily="49" charset="0"/>
                <a:cs typeface="Courier New" pitchFamily="49" charset="0"/>
              </a:rPr>
              <a:t>Restrictns.  F[  1,    27] (prob) =   8.5(.01)</a:t>
            </a:r>
          </a:p>
          <a:p>
            <a:r>
              <a:rPr lang="en-US" sz="1200" b="1">
                <a:solidFill>
                  <a:srgbClr val="0000FF"/>
                </a:solidFill>
                <a:latin typeface="Courier New" pitchFamily="49" charset="0"/>
                <a:cs typeface="Courier New" pitchFamily="49" charset="0"/>
              </a:rPr>
              <a:t>Not using OLS or no constant.R2 &amp; F may be &lt; 0</a:t>
            </a:r>
          </a:p>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Variable| Coefficient    Standard Error  t-ratio  P[|T|&gt;t]  Mean of X</a:t>
            </a:r>
          </a:p>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Constant|   -10.1507***       .78756      -12.889   .0000</a:t>
            </a:r>
          </a:p>
          <a:p>
            <a:r>
              <a:rPr lang="en-US" sz="1200" b="1">
                <a:solidFill>
                  <a:srgbClr val="0000FF"/>
                </a:solidFill>
                <a:latin typeface="Courier New" pitchFamily="49" charset="0"/>
                <a:cs typeface="Courier New" pitchFamily="49" charset="0"/>
              </a:rPr>
              <a:t>      LY|    1.71582***       .08839       19.412   .0000      9.11093</a:t>
            </a:r>
          </a:p>
          <a:p>
            <a:r>
              <a:rPr lang="en-US" sz="1200" b="1">
                <a:solidFill>
                  <a:srgbClr val="0000FF"/>
                </a:solidFill>
                <a:latin typeface="Courier New" pitchFamily="49" charset="0"/>
                <a:cs typeface="Courier New" pitchFamily="49" charset="0"/>
              </a:rPr>
              <a:t>     LPG|    -.45826***       .06741       -6.798   .0000       .67409</a:t>
            </a:r>
          </a:p>
          <a:p>
            <a:r>
              <a:rPr lang="en-US" sz="1200" b="1">
                <a:solidFill>
                  <a:srgbClr val="0000FF"/>
                </a:solidFill>
                <a:latin typeface="Courier New" pitchFamily="49" charset="0"/>
                <a:cs typeface="Courier New" pitchFamily="49" charset="0"/>
              </a:rPr>
              <a:t>    LPNC|     .46945***       .12439        3.774   .0008       .44320</a:t>
            </a:r>
          </a:p>
          <a:p>
            <a:r>
              <a:rPr lang="es-ES" sz="1200" b="1">
                <a:solidFill>
                  <a:srgbClr val="0000FF"/>
                </a:solidFill>
                <a:latin typeface="Courier New" pitchFamily="49" charset="0"/>
                <a:cs typeface="Courier New" pitchFamily="49" charset="0"/>
              </a:rPr>
              <a:t>    LPUC|    -.01566          .06122        -.256   .8000       .66361</a:t>
            </a:r>
          </a:p>
          <a:p>
            <a:r>
              <a:rPr lang="fi-FI" sz="1200" b="1">
                <a:solidFill>
                  <a:srgbClr val="0000FF"/>
                </a:solidFill>
                <a:latin typeface="Courier New" pitchFamily="49" charset="0"/>
                <a:cs typeface="Courier New" pitchFamily="49" charset="0"/>
              </a:rPr>
              <a:t>    LPPT|     .24223***       .07391        3.277   .0029       .77208</a:t>
            </a:r>
          </a:p>
          <a:p>
            <a:r>
              <a:rPr lang="en-US" sz="1200" b="1">
                <a:solidFill>
                  <a:srgbClr val="0000FF"/>
                </a:solidFill>
                <a:latin typeface="Courier New" pitchFamily="49" charset="0"/>
                <a:cs typeface="Courier New" pitchFamily="49" charset="0"/>
              </a:rPr>
              <a:t>     LPN|    1.39620***       .28022        4.983   .0000       .60539</a:t>
            </a:r>
          </a:p>
          <a:p>
            <a:r>
              <a:rPr lang="en-US" sz="1200" b="1">
                <a:solidFill>
                  <a:srgbClr val="0000FF"/>
                </a:solidFill>
                <a:latin typeface="Courier New" pitchFamily="49" charset="0"/>
                <a:cs typeface="Courier New" pitchFamily="49" charset="0"/>
              </a:rPr>
              <a:t>     LPD|     .23885          .15395        1.551   .1324       .43343</a:t>
            </a:r>
          </a:p>
          <a:p>
            <a:r>
              <a:rPr lang="en-US" sz="1200" b="1">
                <a:solidFill>
                  <a:srgbClr val="0000FF"/>
                </a:solidFill>
                <a:latin typeface="Courier New" pitchFamily="49" charset="0"/>
                <a:cs typeface="Courier New" pitchFamily="49" charset="0"/>
              </a:rPr>
              <a:t>     LPS|   -1.63505***       .27700       -5.903   .0000       .68105</a:t>
            </a:r>
          </a:p>
          <a:p>
            <a:r>
              <a:rPr lang="en-US" sz="1200" b="1">
                <a:solidFill>
                  <a:srgbClr val="0000FF"/>
                </a:solidFill>
                <a:latin typeface="Courier New" pitchFamily="49" charset="0"/>
                <a:cs typeface="Courier New" pitchFamily="49" charset="0"/>
              </a:rPr>
              <a:t>--------+-------------------------------------------------------------</a:t>
            </a:r>
          </a:p>
          <a:p>
            <a:r>
              <a:rPr lang="en-US" sz="1600" b="1">
                <a:solidFill>
                  <a:srgbClr val="FF0000"/>
                </a:solidFill>
                <a:latin typeface="Courier New" pitchFamily="49" charset="0"/>
                <a:cs typeface="Courier New" pitchFamily="49" charset="0"/>
              </a:rPr>
              <a:t>F = [(.0112599 - .0085531)/1] / [.0085531/(36 – 9)]  =  8.544691</a:t>
            </a:r>
          </a:p>
        </p:txBody>
      </p:sp>
      <p:cxnSp>
        <p:nvCxnSpPr>
          <p:cNvPr id="5" name="Straight Arrow Connector 4"/>
          <p:cNvCxnSpPr/>
          <p:nvPr/>
        </p:nvCxnSpPr>
        <p:spPr bwMode="auto">
          <a:xfrm>
            <a:off x="8001000" y="4953000"/>
            <a:ext cx="0" cy="990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6965228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152400"/>
            <a:ext cx="8229600" cy="762000"/>
          </a:xfrm>
        </p:spPr>
        <p:txBody>
          <a:bodyPr/>
          <a:lstStyle/>
          <a:p>
            <a:r>
              <a:rPr lang="en-US" dirty="0" smtClean="0"/>
              <a:t>Joint Hypotheses</a:t>
            </a:r>
          </a:p>
        </p:txBody>
      </p:sp>
      <p:sp>
        <p:nvSpPr>
          <p:cNvPr id="23555" name="TextBox 2"/>
          <p:cNvSpPr txBox="1">
            <a:spLocks noChangeArrowheads="1"/>
          </p:cNvSpPr>
          <p:nvPr/>
        </p:nvSpPr>
        <p:spPr bwMode="auto">
          <a:xfrm>
            <a:off x="533400" y="990600"/>
            <a:ext cx="845820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dirty="0"/>
              <a:t>Joint hypothesis: Income elasticity = +1, Own price elasticity = -1.</a:t>
            </a:r>
            <a:endParaRPr lang="en-US" dirty="0"/>
          </a:p>
          <a:p>
            <a:r>
              <a:rPr lang="en-US" b="1" dirty="0"/>
              <a:t>The hypothesis implies </a:t>
            </a:r>
            <a:r>
              <a:rPr lang="en-US" b="1"/>
              <a:t>that </a:t>
            </a:r>
            <a:r>
              <a:rPr lang="en-US" b="1" smtClean="0"/>
              <a:t>b2 = 1 and b3 = -1.</a:t>
            </a:r>
          </a:p>
          <a:p>
            <a:endParaRPr lang="en-US" b="1" smtClean="0"/>
          </a:p>
          <a:p>
            <a:r>
              <a:rPr lang="en-US" b="1" smtClean="0"/>
              <a:t>                        logG </a:t>
            </a:r>
            <a:r>
              <a:rPr lang="en-US" b="1" dirty="0"/>
              <a:t>= β</a:t>
            </a:r>
            <a:r>
              <a:rPr lang="en-US" b="1" baseline="-25000" dirty="0"/>
              <a:t>1</a:t>
            </a:r>
            <a:r>
              <a:rPr lang="en-US" b="1" dirty="0"/>
              <a:t> + </a:t>
            </a:r>
            <a:r>
              <a:rPr lang="en-US" b="1" dirty="0" err="1"/>
              <a:t>logY</a:t>
            </a:r>
            <a:r>
              <a:rPr lang="en-US" b="1" dirty="0"/>
              <a:t> – </a:t>
            </a:r>
            <a:r>
              <a:rPr lang="en-US" b="1" dirty="0" err="1"/>
              <a:t>logPg</a:t>
            </a:r>
            <a:r>
              <a:rPr lang="en-US" b="1" dirty="0"/>
              <a:t> + β</a:t>
            </a:r>
            <a:r>
              <a:rPr lang="en-US" b="1" baseline="-25000" dirty="0"/>
              <a:t>4</a:t>
            </a:r>
            <a:r>
              <a:rPr lang="en-US" b="1" dirty="0"/>
              <a:t> </a:t>
            </a:r>
            <a:r>
              <a:rPr lang="en-US" b="1" dirty="0" err="1"/>
              <a:t>logPNC</a:t>
            </a:r>
            <a:r>
              <a:rPr lang="en-US" b="1" dirty="0"/>
              <a:t> </a:t>
            </a:r>
            <a:r>
              <a:rPr lang="en-US" b="1"/>
              <a:t>+ </a:t>
            </a:r>
            <a:r>
              <a:rPr lang="en-US" b="1" smtClean="0"/>
              <a:t>...</a:t>
            </a:r>
          </a:p>
          <a:p>
            <a:endParaRPr lang="en-US" dirty="0"/>
          </a:p>
          <a:p>
            <a:r>
              <a:rPr lang="en-US" b="1" dirty="0"/>
              <a:t>Strategy</a:t>
            </a:r>
            <a:r>
              <a:rPr lang="en-US" b="1"/>
              <a:t>: </a:t>
            </a:r>
            <a:r>
              <a:rPr lang="en-US" b="1" smtClean="0"/>
              <a:t>Regress </a:t>
            </a:r>
            <a:r>
              <a:rPr lang="en-US" b="1" dirty="0" err="1"/>
              <a:t>logG</a:t>
            </a:r>
            <a:r>
              <a:rPr lang="en-US" b="1" dirty="0"/>
              <a:t> – </a:t>
            </a:r>
            <a:r>
              <a:rPr lang="en-US" b="1" dirty="0" err="1"/>
              <a:t>logY</a:t>
            </a:r>
            <a:r>
              <a:rPr lang="en-US" b="1" dirty="0"/>
              <a:t> + </a:t>
            </a:r>
            <a:r>
              <a:rPr lang="en-US" b="1" dirty="0" err="1"/>
              <a:t>logPg</a:t>
            </a:r>
            <a:r>
              <a:rPr lang="en-US" b="1" dirty="0"/>
              <a:t> on the other </a:t>
            </a:r>
            <a:r>
              <a:rPr lang="en-US" b="1"/>
              <a:t>variables </a:t>
            </a:r>
            <a:r>
              <a:rPr lang="en-US" b="1" smtClean="0"/>
              <a:t>and compare </a:t>
            </a:r>
            <a:r>
              <a:rPr lang="en-US" b="1" dirty="0"/>
              <a:t>the sums </a:t>
            </a:r>
            <a:r>
              <a:rPr lang="en-US" b="1"/>
              <a:t>of </a:t>
            </a:r>
            <a:r>
              <a:rPr lang="en-US" b="1" smtClean="0"/>
              <a:t>squared residualss</a:t>
            </a:r>
          </a:p>
          <a:p>
            <a:endParaRPr lang="en-US" dirty="0"/>
          </a:p>
          <a:p>
            <a:r>
              <a:rPr lang="en-US" b="1" u="sng" dirty="0">
                <a:solidFill>
                  <a:srgbClr val="FF0000"/>
                </a:solidFill>
                <a:latin typeface="Courier New" pitchFamily="49" charset="0"/>
                <a:cs typeface="Courier New" pitchFamily="49" charset="0"/>
              </a:rPr>
              <a:t>With two restrictions imposed</a:t>
            </a:r>
          </a:p>
          <a:p>
            <a:r>
              <a:rPr lang="en-US" b="1" dirty="0">
                <a:latin typeface="Courier New" pitchFamily="49" charset="0"/>
                <a:cs typeface="Courier New" pitchFamily="49" charset="0"/>
              </a:rPr>
              <a:t>Residuals    Sum of squares       =   .0286877</a:t>
            </a:r>
          </a:p>
          <a:p>
            <a:r>
              <a:rPr lang="en-US" b="1" dirty="0">
                <a:latin typeface="Courier New" pitchFamily="49" charset="0"/>
                <a:cs typeface="Courier New" pitchFamily="49" charset="0"/>
              </a:rPr>
              <a:t>Fit          R-squared            =   .9979006</a:t>
            </a:r>
          </a:p>
          <a:p>
            <a:r>
              <a:rPr lang="en-US" b="1" u="sng" dirty="0">
                <a:solidFill>
                  <a:srgbClr val="FF0000"/>
                </a:solidFill>
                <a:latin typeface="Courier New" pitchFamily="49" charset="0"/>
                <a:cs typeface="Courier New" pitchFamily="49" charset="0"/>
              </a:rPr>
              <a:t>Unrestricted</a:t>
            </a:r>
          </a:p>
          <a:p>
            <a:r>
              <a:rPr lang="en-US" b="1" dirty="0">
                <a:latin typeface="Courier New" pitchFamily="49" charset="0"/>
                <a:cs typeface="Courier New" pitchFamily="49" charset="0"/>
              </a:rPr>
              <a:t>Residuals    Sum of squares       =   .0085531</a:t>
            </a:r>
          </a:p>
          <a:p>
            <a:r>
              <a:rPr lang="en-US" b="1" dirty="0">
                <a:latin typeface="Courier New" pitchFamily="49" charset="0"/>
                <a:cs typeface="Courier New" pitchFamily="49" charset="0"/>
              </a:rPr>
              <a:t>Fit          R-squared            =   .9960515</a:t>
            </a:r>
          </a:p>
          <a:p>
            <a:endParaRPr lang="en-US" dirty="0"/>
          </a:p>
          <a:p>
            <a:pPr algn="ctr"/>
            <a:r>
              <a:rPr lang="en-US" b="1" dirty="0"/>
              <a:t>F = ((.0286877 - .0085531)/2) / (.0085531/(36-9))  </a:t>
            </a:r>
            <a:r>
              <a:rPr lang="en-US" b="1"/>
              <a:t>=  </a:t>
            </a:r>
            <a:r>
              <a:rPr lang="en-US" b="1" smtClean="0"/>
              <a:t>31.779951</a:t>
            </a:r>
          </a:p>
          <a:p>
            <a:endParaRPr lang="en-US" b="1" dirty="0"/>
          </a:p>
          <a:p>
            <a:r>
              <a:rPr lang="en-US" b="1" dirty="0"/>
              <a:t>The critical F for 95% </a:t>
            </a:r>
            <a:r>
              <a:rPr lang="en-US" b="1"/>
              <a:t>with </a:t>
            </a:r>
            <a:r>
              <a:rPr lang="en-US" b="1" smtClean="0"/>
              <a:t>(2,27) </a:t>
            </a:r>
            <a:r>
              <a:rPr lang="en-US" b="1" dirty="0"/>
              <a:t>degrees of freedom is 3.354</a:t>
            </a:r>
            <a:r>
              <a:rPr lang="en-US" b="1"/>
              <a:t>.  </a:t>
            </a:r>
            <a:r>
              <a:rPr lang="en-US" b="1" smtClean="0"/>
              <a:t/>
            </a:r>
            <a:br>
              <a:rPr lang="en-US" b="1" smtClean="0"/>
            </a:br>
            <a:r>
              <a:rPr lang="en-US" b="1" smtClean="0"/>
              <a:t>The </a:t>
            </a:r>
            <a:r>
              <a:rPr lang="en-US" b="1"/>
              <a:t>hypothesis </a:t>
            </a:r>
            <a:r>
              <a:rPr lang="en-US" b="1" smtClean="0"/>
              <a:t>is </a:t>
            </a:r>
            <a:r>
              <a:rPr lang="en-US" b="1"/>
              <a:t>rejected</a:t>
            </a:r>
            <a:r>
              <a:rPr lang="en-US" b="1" smtClean="0"/>
              <a:t>.</a:t>
            </a:r>
            <a:endParaRPr lang="en-US" b="1" dirty="0"/>
          </a:p>
        </p:txBody>
      </p:sp>
    </p:spTree>
    <p:extLst>
      <p:ext uri="{BB962C8B-B14F-4D97-AF65-F5344CB8AC3E}">
        <p14:creationId xmlns:p14="http://schemas.microsoft.com/office/powerpoint/2010/main" val="11047993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85775" y="685801"/>
            <a:ext cx="8229600" cy="381000"/>
          </a:xfrm>
        </p:spPr>
        <p:txBody>
          <a:bodyPr/>
          <a:lstStyle/>
          <a:p>
            <a:r>
              <a:rPr lang="en-US" smtClean="0"/>
              <a:t>Basing the Test on R</a:t>
            </a:r>
            <a:r>
              <a:rPr lang="en-US" baseline="30000" smtClean="0"/>
              <a:t>2</a:t>
            </a:r>
            <a:endParaRPr lang="en-US" smtClean="0"/>
          </a:p>
        </p:txBody>
      </p:sp>
      <p:sp>
        <p:nvSpPr>
          <p:cNvPr id="25603" name="TextBox 3"/>
          <p:cNvSpPr txBox="1">
            <a:spLocks noChangeArrowheads="1"/>
          </p:cNvSpPr>
          <p:nvPr/>
        </p:nvSpPr>
        <p:spPr bwMode="auto">
          <a:xfrm>
            <a:off x="457200" y="1295400"/>
            <a:ext cx="8305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US" sz="2400" smtClean="0">
                <a:latin typeface="Arial" charset="0"/>
                <a:cs typeface="Arial" charset="0"/>
              </a:rPr>
              <a:t>Based </a:t>
            </a:r>
            <a:r>
              <a:rPr lang="en-US" sz="2400">
                <a:latin typeface="Arial" charset="0"/>
                <a:cs typeface="Arial" charset="0"/>
              </a:rPr>
              <a:t>on R</a:t>
            </a:r>
            <a:r>
              <a:rPr lang="en-US" sz="2400" baseline="30000">
                <a:latin typeface="Arial" charset="0"/>
                <a:cs typeface="Arial" charset="0"/>
              </a:rPr>
              <a:t>2</a:t>
            </a:r>
            <a:r>
              <a:rPr lang="en-US" sz="2400">
                <a:latin typeface="Arial" charset="0"/>
                <a:cs typeface="Arial" charset="0"/>
              </a:rPr>
              <a:t>s, </a:t>
            </a:r>
          </a:p>
          <a:p>
            <a:pPr eaLnBrk="1" hangingPunct="1"/>
            <a:endParaRPr lang="en-US" sz="2400">
              <a:latin typeface="Arial" charset="0"/>
              <a:cs typeface="Arial" charset="0"/>
            </a:endParaRPr>
          </a:p>
          <a:p>
            <a:pPr eaLnBrk="1" hangingPunct="1">
              <a:buFont typeface="Wingdings" pitchFamily="2" charset="2"/>
              <a:buNone/>
            </a:pPr>
            <a:r>
              <a:rPr lang="en-US" sz="2400">
                <a:latin typeface="Arial" charset="0"/>
                <a:cs typeface="Arial" charset="0"/>
              </a:rPr>
              <a:t>F = ((.9960515 - .997096)/2)/((1-.9960515)/(36-9))</a:t>
            </a:r>
          </a:p>
          <a:p>
            <a:pPr eaLnBrk="1" hangingPunct="1">
              <a:buFont typeface="Wingdings" pitchFamily="2" charset="2"/>
              <a:buNone/>
            </a:pPr>
            <a:r>
              <a:rPr lang="en-US" sz="2400">
                <a:latin typeface="Arial" charset="0"/>
                <a:cs typeface="Arial" charset="0"/>
              </a:rPr>
              <a:t>   = -3.571166 (!)</a:t>
            </a:r>
          </a:p>
          <a:p>
            <a:pPr eaLnBrk="1" hangingPunct="1">
              <a:buFont typeface="Wingdings" pitchFamily="2" charset="2"/>
              <a:buNone/>
            </a:pPr>
            <a:endParaRPr lang="en-US" sz="2400">
              <a:latin typeface="Arial" charset="0"/>
              <a:cs typeface="Arial" charset="0"/>
            </a:endParaRPr>
          </a:p>
          <a:p>
            <a:pPr eaLnBrk="1" hangingPunct="1">
              <a:buFont typeface="Wingdings" pitchFamily="2" charset="2"/>
              <a:buNone/>
            </a:pPr>
            <a:r>
              <a:rPr lang="en-US" sz="2400">
                <a:latin typeface="Arial" charset="0"/>
                <a:cs typeface="Arial" charset="0"/>
              </a:rPr>
              <a:t>What's wrong</a:t>
            </a:r>
            <a:r>
              <a:rPr lang="en-US" sz="2400" smtClean="0">
                <a:latin typeface="Arial" charset="0"/>
                <a:cs typeface="Arial" charset="0"/>
              </a:rPr>
              <a:t>?  The unrestricted model used LHS = logG. The restricted one used logG - logY + logPG.  The regressions have different LHS variables.</a:t>
            </a:r>
          </a:p>
          <a:p>
            <a:pPr eaLnBrk="1" hangingPunct="1">
              <a:buFont typeface="Wingdings" pitchFamily="2" charset="2"/>
              <a:buNone/>
            </a:pPr>
            <a:r>
              <a:rPr lang="en-US" sz="2400" smtClean="0">
                <a:latin typeface="Arial" charset="0"/>
                <a:cs typeface="Arial" charset="0"/>
              </a:rPr>
              <a:t/>
            </a:r>
            <a:br>
              <a:rPr lang="en-US" sz="2400" smtClean="0">
                <a:latin typeface="Arial" charset="0"/>
                <a:cs typeface="Arial" charset="0"/>
              </a:rPr>
            </a:br>
            <a:r>
              <a:rPr lang="en-US" sz="2400" smtClean="0">
                <a:latin typeface="Arial" charset="0"/>
                <a:cs typeface="Arial" charset="0"/>
              </a:rPr>
              <a:t>The calculation is always safe using the sums of squared residuals.  The calculation is OK if the dependent variable is the same in the two regressions.</a:t>
            </a:r>
            <a:endParaRPr lang="en-US" sz="2400">
              <a:latin typeface="Arial" charset="0"/>
              <a:cs typeface="Arial" charset="0"/>
            </a:endParaRPr>
          </a:p>
        </p:txBody>
      </p:sp>
    </p:spTree>
    <p:extLst>
      <p:ext uri="{BB962C8B-B14F-4D97-AF65-F5344CB8AC3E}">
        <p14:creationId xmlns:p14="http://schemas.microsoft.com/office/powerpoint/2010/main" val="7672420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838200"/>
            <a:ext cx="8458200" cy="530225"/>
          </a:xfrm>
        </p:spPr>
        <p:txBody>
          <a:bodyPr/>
          <a:lstStyle/>
          <a:p>
            <a:pPr eaLnBrk="1" hangingPunct="1"/>
            <a:r>
              <a:rPr lang="en-US" b="1"/>
              <a:t>An important relationship between t and F</a:t>
            </a:r>
          </a:p>
        </p:txBody>
      </p:sp>
      <p:sp>
        <p:nvSpPr>
          <p:cNvPr id="16387" name="Rectangle 3"/>
          <p:cNvSpPr>
            <a:spLocks noGrp="1" noChangeArrowheads="1"/>
          </p:cNvSpPr>
          <p:nvPr>
            <p:ph type="body" idx="1"/>
          </p:nvPr>
        </p:nvSpPr>
        <p:spPr>
          <a:xfrm>
            <a:off x="533400" y="1793875"/>
            <a:ext cx="8229600" cy="568325"/>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a:p>
          <a:p>
            <a:pPr eaLnBrk="1" hangingPunct="1">
              <a:buFont typeface="Wingdings" pitchFamily="2" charset="2"/>
              <a:buNone/>
            </a:pPr>
            <a:endParaRPr lang="en-US" smtClean="0"/>
          </a:p>
        </p:txBody>
      </p:sp>
      <p:graphicFrame>
        <p:nvGraphicFramePr>
          <p:cNvPr id="2" name="Object 1"/>
          <p:cNvGraphicFramePr>
            <a:graphicFrameLocks noChangeAspect="1"/>
          </p:cNvGraphicFramePr>
          <p:nvPr>
            <p:extLst>
              <p:ext uri="{D42A27DB-BD31-4B8C-83A1-F6EECF244321}">
                <p14:modId xmlns:p14="http://schemas.microsoft.com/office/powerpoint/2010/main" val="4046824103"/>
              </p:ext>
            </p:extLst>
          </p:nvPr>
        </p:nvGraphicFramePr>
        <p:xfrm>
          <a:off x="2256181" y="1676400"/>
          <a:ext cx="5238750" cy="3505200"/>
        </p:xfrm>
        <a:graphic>
          <a:graphicData uri="http://schemas.openxmlformats.org/presentationml/2006/ole">
            <mc:AlternateContent xmlns:mc="http://schemas.openxmlformats.org/markup-compatibility/2006">
              <mc:Choice xmlns:v="urn:schemas-microsoft-com:vml" Requires="v">
                <p:oleObj spid="_x0000_s322567" name="Equation" r:id="rId4" imgW="3492360" imgH="2336760" progId="Equation.DSMT4">
                  <p:embed/>
                </p:oleObj>
              </mc:Choice>
              <mc:Fallback>
                <p:oleObj name="Equation" r:id="rId4" imgW="3492360" imgH="233676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6181" y="1676400"/>
                        <a:ext cx="5238750" cy="350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571500" y="5334000"/>
            <a:ext cx="7924799" cy="400110"/>
          </a:xfrm>
          <a:prstGeom prst="rect">
            <a:avLst/>
          </a:prstGeom>
        </p:spPr>
        <p:txBody>
          <a:bodyPr wrap="square">
            <a:spAutoFit/>
          </a:bodyPr>
          <a:lstStyle/>
          <a:p>
            <a:pPr marL="342900" lvl="0" indent="-342900" eaLnBrk="1" hangingPunct="1">
              <a:spcBef>
                <a:spcPct val="20000"/>
              </a:spcBef>
              <a:buClr>
                <a:srgbClr val="666600"/>
              </a:buClr>
              <a:buSzPct val="75000"/>
            </a:pPr>
            <a:r>
              <a:rPr lang="en-US" sz="2000" kern="0" dirty="0">
                <a:solidFill>
                  <a:srgbClr val="000000"/>
                </a:solidFill>
                <a:latin typeface="Arial"/>
              </a:rPr>
              <a:t>For a single restriction</a:t>
            </a:r>
            <a:r>
              <a:rPr lang="en-US" sz="2000" kern="0">
                <a:solidFill>
                  <a:srgbClr val="000000"/>
                </a:solidFill>
                <a:latin typeface="Arial"/>
              </a:rPr>
              <a:t>, </a:t>
            </a:r>
            <a:r>
              <a:rPr lang="en-US" sz="2000" kern="0" smtClean="0">
                <a:solidFill>
                  <a:srgbClr val="000000"/>
                </a:solidFill>
                <a:latin typeface="Arial"/>
              </a:rPr>
              <a:t>F[1,n-K</a:t>
            </a:r>
            <a:r>
              <a:rPr lang="en-US" sz="2000" kern="0" dirty="0" smtClean="0">
                <a:solidFill>
                  <a:srgbClr val="000000"/>
                </a:solidFill>
                <a:latin typeface="Arial"/>
              </a:rPr>
              <a:t>] is </a:t>
            </a:r>
            <a:r>
              <a:rPr lang="en-US" sz="2000" kern="0" dirty="0">
                <a:solidFill>
                  <a:srgbClr val="000000"/>
                </a:solidFill>
                <a:latin typeface="Arial"/>
              </a:rPr>
              <a:t>the square of the t</a:t>
            </a:r>
            <a:r>
              <a:rPr lang="en-US" sz="2000" i="1" kern="0" dirty="0">
                <a:solidFill>
                  <a:srgbClr val="000000"/>
                </a:solidFill>
                <a:latin typeface="Arial"/>
              </a:rPr>
              <a:t> </a:t>
            </a:r>
            <a:r>
              <a:rPr lang="en-US" sz="2000" kern="0" dirty="0">
                <a:solidFill>
                  <a:srgbClr val="000000"/>
                </a:solidFill>
                <a:latin typeface="Arial"/>
              </a:rPr>
              <a:t>ratio.</a:t>
            </a:r>
          </a:p>
        </p:txBody>
      </p:sp>
    </p:spTree>
    <p:extLst>
      <p:ext uri="{BB962C8B-B14F-4D97-AF65-F5344CB8AC3E}">
        <p14:creationId xmlns:p14="http://schemas.microsoft.com/office/powerpoint/2010/main" val="24761628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a:xfrm>
            <a:off x="466725" y="762001"/>
            <a:ext cx="8229600" cy="152400"/>
          </a:xfrm>
        </p:spPr>
        <p:txBody>
          <a:bodyPr/>
          <a:lstStyle/>
          <a:p>
            <a:pPr eaLnBrk="1" hangingPunct="1"/>
            <a:r>
              <a:rPr lang="en-US" smtClean="0"/>
              <a:t>For one restriction, F = t</a:t>
            </a:r>
            <a:r>
              <a:rPr lang="en-US" baseline="30000" smtClean="0"/>
              <a:t>2</a:t>
            </a:r>
            <a:endParaRPr lang="en-US" smtClean="0"/>
          </a:p>
        </p:txBody>
      </p:sp>
      <p:sp>
        <p:nvSpPr>
          <p:cNvPr id="18435" name="Text Box 5"/>
          <p:cNvSpPr txBox="1">
            <a:spLocks noChangeArrowheads="1"/>
          </p:cNvSpPr>
          <p:nvPr/>
        </p:nvSpPr>
        <p:spPr bwMode="auto">
          <a:xfrm>
            <a:off x="533400" y="990600"/>
            <a:ext cx="8382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solidFill>
                  <a:srgbClr val="0000FF"/>
                </a:solidFill>
                <a:latin typeface="Courier New" pitchFamily="49" charset="0"/>
              </a:rPr>
              <a:t>----------------------------------------------------------------------</a:t>
            </a:r>
          </a:p>
          <a:p>
            <a:r>
              <a:rPr lang="en-US" sz="1200" b="1">
                <a:solidFill>
                  <a:srgbClr val="0000FF"/>
                </a:solidFill>
                <a:latin typeface="Courier New" pitchFamily="49" charset="0"/>
              </a:rPr>
              <a:t>Ordinary     least squares regression ............</a:t>
            </a:r>
          </a:p>
          <a:p>
            <a:r>
              <a:rPr lang="en-US" sz="1200" b="1">
                <a:solidFill>
                  <a:srgbClr val="0000FF"/>
                </a:solidFill>
                <a:latin typeface="Courier New" pitchFamily="49" charset="0"/>
              </a:rPr>
              <a:t>LHS=LG       Mean                 =        5.39299</a:t>
            </a:r>
          </a:p>
          <a:p>
            <a:r>
              <a:rPr lang="en-US" sz="1200" b="1">
                <a:solidFill>
                  <a:srgbClr val="0000FF"/>
                </a:solidFill>
                <a:latin typeface="Courier New" pitchFamily="49" charset="0"/>
              </a:rPr>
              <a:t>             Standard deviation   =         .24878</a:t>
            </a:r>
          </a:p>
          <a:p>
            <a:r>
              <a:rPr lang="en-US" sz="1200" b="1">
                <a:solidFill>
                  <a:srgbClr val="0000FF"/>
                </a:solidFill>
                <a:latin typeface="Courier New" pitchFamily="49" charset="0"/>
              </a:rPr>
              <a:t>             Number of observs.   =             36</a:t>
            </a:r>
          </a:p>
          <a:p>
            <a:r>
              <a:rPr lang="en-US" sz="1200" b="1" smtClean="0">
                <a:solidFill>
                  <a:srgbClr val="0000FF"/>
                </a:solidFill>
                <a:latin typeface="Courier New" pitchFamily="49" charset="0"/>
              </a:rPr>
              <a:t>Residuals    </a:t>
            </a:r>
            <a:r>
              <a:rPr lang="en-US" sz="1200" b="1">
                <a:solidFill>
                  <a:srgbClr val="0000FF"/>
                </a:solidFill>
                <a:latin typeface="Courier New" pitchFamily="49" charset="0"/>
              </a:rPr>
              <a:t>Sum of squares       =         .</a:t>
            </a:r>
            <a:r>
              <a:rPr lang="en-US" sz="1200" b="1" smtClean="0">
                <a:solidFill>
                  <a:srgbClr val="0000FF"/>
                </a:solidFill>
                <a:latin typeface="Courier New" pitchFamily="49" charset="0"/>
              </a:rPr>
              <a:t>00855</a:t>
            </a:r>
            <a:endParaRPr lang="en-US" sz="1200" b="1">
              <a:solidFill>
                <a:srgbClr val="0000FF"/>
              </a:solidFill>
              <a:latin typeface="Courier New" pitchFamily="49" charset="0"/>
            </a:endParaRPr>
          </a:p>
          <a:p>
            <a:r>
              <a:rPr lang="en-US" sz="1200" b="1">
                <a:solidFill>
                  <a:srgbClr val="0000FF"/>
                </a:solidFill>
                <a:latin typeface="Courier New" pitchFamily="49" charset="0"/>
              </a:rPr>
              <a:t>             Standard error of e  =         .</a:t>
            </a:r>
            <a:r>
              <a:rPr lang="en-US" sz="1200" b="1" smtClean="0">
                <a:solidFill>
                  <a:srgbClr val="0000FF"/>
                </a:solidFill>
                <a:latin typeface="Courier New" pitchFamily="49" charset="0"/>
              </a:rPr>
              <a:t>01780</a:t>
            </a:r>
            <a:endParaRPr lang="en-US" sz="1200" b="1">
              <a:solidFill>
                <a:srgbClr val="0000FF"/>
              </a:solidFill>
              <a:latin typeface="Courier New" pitchFamily="49" charset="0"/>
            </a:endParaRPr>
          </a:p>
          <a:p>
            <a:r>
              <a:rPr lang="en-US" sz="1200" b="1">
                <a:solidFill>
                  <a:srgbClr val="0000FF"/>
                </a:solidFill>
                <a:latin typeface="Courier New" pitchFamily="49" charset="0"/>
              </a:rPr>
              <a:t>Fit          R-squared            =         .</a:t>
            </a:r>
            <a:r>
              <a:rPr lang="en-US" sz="1200" b="1" smtClean="0">
                <a:solidFill>
                  <a:srgbClr val="0000FF"/>
                </a:solidFill>
                <a:latin typeface="Courier New" pitchFamily="49" charset="0"/>
              </a:rPr>
              <a:t>99605</a:t>
            </a:r>
            <a:endParaRPr lang="en-US" sz="1200" b="1">
              <a:solidFill>
                <a:srgbClr val="0000FF"/>
              </a:solidFill>
              <a:latin typeface="Courier New" pitchFamily="49" charset="0"/>
            </a:endParaRPr>
          </a:p>
          <a:p>
            <a:r>
              <a:rPr lang="en-US" sz="1200" b="1" smtClean="0">
                <a:solidFill>
                  <a:srgbClr val="0000FF"/>
                </a:solidFill>
                <a:latin typeface="Courier New" pitchFamily="49" charset="0"/>
              </a:rPr>
              <a:t>--------+-------------------------------------------------------------</a:t>
            </a:r>
            <a:endParaRPr lang="en-US" sz="1200" b="1">
              <a:solidFill>
                <a:srgbClr val="0000FF"/>
              </a:solidFill>
              <a:latin typeface="Courier New" pitchFamily="49" charset="0"/>
            </a:endParaRPr>
          </a:p>
          <a:p>
            <a:r>
              <a:rPr lang="en-US" sz="1200" b="1">
                <a:solidFill>
                  <a:srgbClr val="0000FF"/>
                </a:solidFill>
                <a:latin typeface="Courier New" pitchFamily="49" charset="0"/>
              </a:rPr>
              <a:t>Variable| Coefficient    Standard Error  t-ratio  P[|T|&gt;t]   Mean of X</a:t>
            </a:r>
          </a:p>
          <a:p>
            <a:r>
              <a:rPr lang="en-US" sz="1200" b="1">
                <a:solidFill>
                  <a:srgbClr val="0000FF"/>
                </a:solidFill>
                <a:latin typeface="Courier New" pitchFamily="49" charset="0"/>
              </a:rPr>
              <a:t>--------+-------------------------------------------------------------</a:t>
            </a:r>
          </a:p>
          <a:p>
            <a:r>
              <a:rPr lang="en-US" sz="1200" b="1">
                <a:solidFill>
                  <a:srgbClr val="0000FF"/>
                </a:solidFill>
                <a:latin typeface="Courier New" pitchFamily="49" charset="0"/>
              </a:rPr>
              <a:t>Constant|   -6.95326***      1.29811       -5.356   .0000</a:t>
            </a:r>
          </a:p>
          <a:p>
            <a:r>
              <a:rPr lang="en-US" sz="1200" b="1">
                <a:solidFill>
                  <a:srgbClr val="0000FF"/>
                </a:solidFill>
                <a:latin typeface="Courier New" pitchFamily="49" charset="0"/>
              </a:rPr>
              <a:t>      LY|    1.35721***       .14562        9.320   .0000      9.11093</a:t>
            </a:r>
          </a:p>
          <a:p>
            <a:r>
              <a:rPr lang="en-US" sz="1200" b="1">
                <a:solidFill>
                  <a:srgbClr val="0000FF"/>
                </a:solidFill>
                <a:latin typeface="Courier New" pitchFamily="49" charset="0"/>
              </a:rPr>
              <a:t>     LPG|    -.50579***       .06200       -8.158   .0000       .67409</a:t>
            </a:r>
          </a:p>
          <a:p>
            <a:r>
              <a:rPr lang="en-US" sz="1200" b="1">
                <a:solidFill>
                  <a:srgbClr val="0000FF"/>
                </a:solidFill>
                <a:latin typeface="Courier New" pitchFamily="49" charset="0"/>
              </a:rPr>
              <a:t>    LPNC|    -.01654          .19957        -.083   .9346       .44320</a:t>
            </a:r>
          </a:p>
          <a:p>
            <a:r>
              <a:rPr lang="en-US" sz="1200" b="1">
                <a:solidFill>
                  <a:srgbClr val="0000FF"/>
                </a:solidFill>
                <a:latin typeface="Courier New" pitchFamily="49" charset="0"/>
              </a:rPr>
              <a:t>    LPUC|    -.12354*         .06568       -1.881   .0708       .66361</a:t>
            </a:r>
          </a:p>
          <a:p>
            <a:r>
              <a:rPr lang="en-US" sz="1200" b="1">
                <a:solidFill>
                  <a:srgbClr val="0000FF"/>
                </a:solidFill>
                <a:latin typeface="Courier New" pitchFamily="49" charset="0"/>
              </a:rPr>
              <a:t>    </a:t>
            </a:r>
            <a:r>
              <a:rPr lang="en-US" sz="1200" b="1">
                <a:solidFill>
                  <a:srgbClr val="FF0000"/>
                </a:solidFill>
                <a:latin typeface="Courier New" pitchFamily="49" charset="0"/>
              </a:rPr>
              <a:t>LPPT|     .11571          .07859        1.472   .1525       .77208</a:t>
            </a:r>
          </a:p>
          <a:p>
            <a:r>
              <a:rPr lang="en-US" sz="1200" b="1">
                <a:solidFill>
                  <a:srgbClr val="0000FF"/>
                </a:solidFill>
                <a:latin typeface="Courier New" pitchFamily="49" charset="0"/>
              </a:rPr>
              <a:t>     LPN|    1.10125***       .26840        4.103   .0003       .60539</a:t>
            </a:r>
          </a:p>
          <a:p>
            <a:r>
              <a:rPr lang="en-US" sz="1200" b="1">
                <a:solidFill>
                  <a:srgbClr val="0000FF"/>
                </a:solidFill>
                <a:latin typeface="Courier New" pitchFamily="49" charset="0"/>
              </a:rPr>
              <a:t>     LPD|     .92018***       .27018        3.406   .0021       .43343</a:t>
            </a:r>
          </a:p>
          <a:p>
            <a:r>
              <a:rPr lang="en-US" sz="1200" b="1">
                <a:solidFill>
                  <a:srgbClr val="0000FF"/>
                </a:solidFill>
                <a:latin typeface="Courier New" pitchFamily="49" charset="0"/>
              </a:rPr>
              <a:t>     LPS|   -1.09213***       .30812       -3.544   .0015       .68105</a:t>
            </a:r>
          </a:p>
          <a:p>
            <a:r>
              <a:rPr lang="en-US" sz="1200" b="1">
                <a:solidFill>
                  <a:srgbClr val="0000FF"/>
                </a:solidFill>
                <a:latin typeface="Courier New" pitchFamily="49" charset="0"/>
              </a:rPr>
              <a:t>--------+-------------------------------------------------------------</a:t>
            </a:r>
          </a:p>
        </p:txBody>
      </p:sp>
      <p:cxnSp>
        <p:nvCxnSpPr>
          <p:cNvPr id="5" name="Straight Arrow Connector 4"/>
          <p:cNvCxnSpPr/>
          <p:nvPr/>
        </p:nvCxnSpPr>
        <p:spPr bwMode="auto">
          <a:xfrm flipH="1">
            <a:off x="5334000" y="2400300"/>
            <a:ext cx="6096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6" name="Rectangle 3"/>
          <p:cNvSpPr txBox="1">
            <a:spLocks noChangeArrowheads="1"/>
          </p:cNvSpPr>
          <p:nvPr/>
        </p:nvSpPr>
        <p:spPr>
          <a:xfrm>
            <a:off x="609600" y="4953000"/>
            <a:ext cx="8229600" cy="1676399"/>
          </a:xfrm>
          <a:prstGeom prst="rect">
            <a:avLst/>
          </a:prstGeom>
        </p:spPr>
        <p:txBody>
          <a:bodyPr/>
          <a:lstStyle/>
          <a:p>
            <a:pPr marL="342900" marR="0" lvl="0" indent="-342900" algn="l" defTabSz="914400" rtl="0" eaLnBrk="1" fontAlgn="base" latinLnBrk="0" hangingPunct="1">
              <a:lnSpc>
                <a:spcPct val="90000"/>
              </a:lnSpc>
              <a:spcBef>
                <a:spcPct val="20000"/>
              </a:spcBef>
              <a:spcAft>
                <a:spcPct val="0"/>
              </a:spcAft>
              <a:buClr>
                <a:schemeClr val="bg2"/>
              </a:buClr>
              <a:buSzPct val="75000"/>
              <a:buFont typeface="Wingdings" pitchFamily="2" charset="2"/>
              <a:buNone/>
              <a:tabLst/>
              <a:defRPr/>
            </a:pPr>
            <a:r>
              <a:rPr kumimoji="0" lang="en-US" sz="2000" b="0" i="0" u="none" strike="noStrike" kern="0" cap="none" spc="0" normalizeH="0" baseline="0" noProof="0" smtClean="0">
                <a:ln>
                  <a:noFill/>
                </a:ln>
                <a:solidFill>
                  <a:schemeClr val="tx1"/>
                </a:solidFill>
                <a:effectLst/>
                <a:uLnTx/>
                <a:uFillTx/>
                <a:latin typeface="+mj-lt"/>
                <a:ea typeface="+mn-ea"/>
                <a:cs typeface="+mn-cs"/>
              </a:rPr>
              <a:t>Regression fit if drop?  Without LPPT, R-squared  =  0.99573</a:t>
            </a:r>
          </a:p>
          <a:p>
            <a:pPr marL="342900" marR="0" lvl="0" indent="-342900" algn="l" defTabSz="914400" rtl="0" eaLnBrk="1" fontAlgn="base" latinLnBrk="0" hangingPunct="1">
              <a:lnSpc>
                <a:spcPct val="90000"/>
              </a:lnSpc>
              <a:spcBef>
                <a:spcPct val="20000"/>
              </a:spcBef>
              <a:spcAft>
                <a:spcPct val="0"/>
              </a:spcAft>
              <a:buClr>
                <a:schemeClr val="bg2"/>
              </a:buClr>
              <a:buSzPct val="75000"/>
              <a:buFont typeface="Wingdings" pitchFamily="2" charset="2"/>
              <a:buNone/>
              <a:tabLst/>
              <a:defRPr/>
            </a:pPr>
            <a:r>
              <a:rPr kumimoji="0" lang="en-US" sz="2000" b="0" i="0" u="none" strike="noStrike" kern="0" cap="none" spc="0" normalizeH="0" baseline="0" noProof="0" smtClean="0">
                <a:ln>
                  <a:noFill/>
                </a:ln>
                <a:solidFill>
                  <a:schemeClr val="tx1"/>
                </a:solidFill>
                <a:effectLst/>
                <a:uLnTx/>
                <a:uFillTx/>
                <a:latin typeface="+mj-lt"/>
                <a:ea typeface="+mn-ea"/>
                <a:cs typeface="+mn-cs"/>
              </a:rPr>
              <a:t>                                                   Compare R</a:t>
            </a:r>
            <a:r>
              <a:rPr kumimoji="0" lang="en-US" sz="2000" b="0" i="0" u="none" strike="noStrike" kern="0" cap="none" spc="0" normalizeH="0" baseline="30000" noProof="0" smtClean="0">
                <a:ln>
                  <a:noFill/>
                </a:ln>
                <a:solidFill>
                  <a:schemeClr val="tx1"/>
                </a:solidFill>
                <a:effectLst/>
                <a:uLnTx/>
                <a:uFillTx/>
                <a:latin typeface="+mj-lt"/>
                <a:ea typeface="+mn-ea"/>
                <a:cs typeface="+mn-cs"/>
              </a:rPr>
              <a:t>2</a:t>
            </a:r>
            <a:r>
              <a:rPr kumimoji="0" lang="en-US" sz="2000" b="0" i="0" u="none" strike="noStrike" kern="0" cap="none" spc="0" normalizeH="0" baseline="0" noProof="0" smtClean="0">
                <a:ln>
                  <a:noFill/>
                </a:ln>
                <a:solidFill>
                  <a:schemeClr val="tx1"/>
                </a:solidFill>
                <a:effectLst/>
                <a:uLnTx/>
                <a:uFillTx/>
                <a:latin typeface="+mj-lt"/>
                <a:ea typeface="+mn-ea"/>
                <a:cs typeface="+mn-cs"/>
              </a:rPr>
              <a:t>, was      0.99605,</a:t>
            </a:r>
            <a:br>
              <a:rPr kumimoji="0" lang="en-US" sz="2000" b="0" i="0" u="none" strike="noStrike" kern="0" cap="none" spc="0" normalizeH="0" baseline="0" noProof="0" smtClean="0">
                <a:ln>
                  <a:noFill/>
                </a:ln>
                <a:solidFill>
                  <a:schemeClr val="tx1"/>
                </a:solidFill>
                <a:effectLst/>
                <a:uLnTx/>
                <a:uFillTx/>
                <a:latin typeface="+mj-lt"/>
                <a:ea typeface="+mn-ea"/>
                <a:cs typeface="+mn-cs"/>
              </a:rPr>
            </a:br>
            <a:r>
              <a:rPr kumimoji="0" lang="en-US" sz="2000" b="0" i="0" u="none" strike="noStrike" kern="0" cap="none" spc="0" normalizeH="0" baseline="0" noProof="0" smtClean="0">
                <a:ln>
                  <a:noFill/>
                </a:ln>
                <a:solidFill>
                  <a:schemeClr val="tx1"/>
                </a:solidFill>
                <a:effectLst/>
                <a:uLnTx/>
                <a:uFillTx/>
                <a:latin typeface="+mj-lt"/>
                <a:ea typeface="+mn-ea"/>
                <a:cs typeface="+mn-cs"/>
              </a:rPr>
              <a:t>F(1,27) = [(.99605 - .99573)/1]/[(1-.99605)/(36-9)] </a:t>
            </a:r>
          </a:p>
          <a:p>
            <a:pPr marL="342900" marR="0" lvl="0" indent="-342900" algn="l" defTabSz="914400" rtl="0" eaLnBrk="1" fontAlgn="base" latinLnBrk="0" hangingPunct="1">
              <a:lnSpc>
                <a:spcPct val="90000"/>
              </a:lnSpc>
              <a:spcBef>
                <a:spcPct val="20000"/>
              </a:spcBef>
              <a:spcAft>
                <a:spcPct val="0"/>
              </a:spcAft>
              <a:buClr>
                <a:schemeClr val="bg2"/>
              </a:buClr>
              <a:buSzPct val="75000"/>
              <a:buFont typeface="Wingdings" pitchFamily="2" charset="2"/>
              <a:buNone/>
              <a:tabLst/>
              <a:defRPr/>
            </a:pPr>
            <a:r>
              <a:rPr kumimoji="0" lang="en-US" sz="2000" b="0" i="0" u="none" strike="noStrike" kern="0" cap="none" spc="0" normalizeH="0" baseline="0" noProof="0" smtClean="0">
                <a:ln>
                  <a:noFill/>
                </a:ln>
                <a:solidFill>
                  <a:schemeClr val="tx1"/>
                </a:solidFill>
                <a:effectLst/>
                <a:uLnTx/>
                <a:uFillTx/>
                <a:latin typeface="+mj-lt"/>
                <a:ea typeface="+mn-ea"/>
                <a:cs typeface="+mn-cs"/>
              </a:rPr>
              <a:t>                  = 2.187 </a:t>
            </a:r>
          </a:p>
          <a:p>
            <a:pPr marL="342900" marR="0" lvl="0" indent="-342900" algn="l" defTabSz="914400" rtl="0" eaLnBrk="1" fontAlgn="base" latinLnBrk="0" hangingPunct="1">
              <a:lnSpc>
                <a:spcPct val="90000"/>
              </a:lnSpc>
              <a:spcBef>
                <a:spcPct val="20000"/>
              </a:spcBef>
              <a:spcAft>
                <a:spcPct val="0"/>
              </a:spcAft>
              <a:buClr>
                <a:schemeClr val="bg2"/>
              </a:buClr>
              <a:buSzPct val="75000"/>
              <a:buFont typeface="Wingdings" pitchFamily="2" charset="2"/>
              <a:buNone/>
              <a:tabLst/>
              <a:defRPr/>
            </a:pPr>
            <a:r>
              <a:rPr kumimoji="0" lang="en-US" sz="2000" b="0" i="0" u="none" strike="noStrike" kern="0" cap="none" spc="0" normalizeH="0" baseline="0" noProof="0" smtClean="0">
                <a:ln>
                  <a:noFill/>
                </a:ln>
                <a:solidFill>
                  <a:schemeClr val="tx1"/>
                </a:solidFill>
                <a:effectLst/>
                <a:uLnTx/>
                <a:uFillTx/>
                <a:latin typeface="+mj-lt"/>
                <a:ea typeface="+mn-ea"/>
                <a:cs typeface="+mn-cs"/>
              </a:rPr>
              <a:t>                  = 1.472</a:t>
            </a:r>
            <a:r>
              <a:rPr kumimoji="0" lang="en-US" sz="2000" b="0" i="0" u="none" strike="noStrike" kern="0" cap="none" spc="0" normalizeH="0" baseline="30000" noProof="0" smtClean="0">
                <a:ln>
                  <a:noFill/>
                </a:ln>
                <a:solidFill>
                  <a:schemeClr val="tx1"/>
                </a:solidFill>
                <a:effectLst/>
                <a:uLnTx/>
                <a:uFillTx/>
                <a:latin typeface="+mj-lt"/>
                <a:ea typeface="+mn-ea"/>
                <a:cs typeface="+mn-cs"/>
              </a:rPr>
              <a:t>2</a:t>
            </a:r>
            <a:r>
              <a:rPr kumimoji="0" lang="en-US" sz="2000" b="0" i="0" u="none" strike="noStrike" kern="0" cap="none" spc="0" normalizeH="0" baseline="0" noProof="0" smtClean="0">
                <a:ln>
                  <a:noFill/>
                </a:ln>
                <a:solidFill>
                  <a:schemeClr val="tx1"/>
                </a:solidFill>
                <a:effectLst/>
                <a:uLnTx/>
                <a:uFillTx/>
                <a:latin typeface="+mj-lt"/>
                <a:ea typeface="+mn-ea"/>
                <a:cs typeface="+mn-cs"/>
              </a:rPr>
              <a:t>  (with some rounding difference)</a:t>
            </a:r>
          </a:p>
        </p:txBody>
      </p:sp>
    </p:spTree>
    <p:extLst>
      <p:ext uri="{BB962C8B-B14F-4D97-AF65-F5344CB8AC3E}">
        <p14:creationId xmlns:p14="http://schemas.microsoft.com/office/powerpoint/2010/main" val="11616221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981200" y="533400"/>
            <a:ext cx="6165948" cy="5910263"/>
          </a:xfrm>
          <a:prstGeom prst="rect">
            <a:avLst/>
          </a:prstGeom>
        </p:spPr>
      </p:pic>
      <p:sp>
        <p:nvSpPr>
          <p:cNvPr id="4" name="Rectangle 3"/>
          <p:cNvSpPr/>
          <p:nvPr/>
        </p:nvSpPr>
        <p:spPr bwMode="auto">
          <a:xfrm>
            <a:off x="4648200" y="1447800"/>
            <a:ext cx="609600" cy="1371600"/>
          </a:xfrm>
          <a:prstGeom prst="rect">
            <a:avLst/>
          </a:prstGeom>
          <a:solidFill>
            <a:srgbClr val="99CC00">
              <a:alpha val="1607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4495800" y="4876800"/>
            <a:ext cx="609600" cy="1371600"/>
          </a:xfrm>
          <a:prstGeom prst="rect">
            <a:avLst/>
          </a:prstGeom>
          <a:solidFill>
            <a:srgbClr val="99CC00">
              <a:alpha val="1607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4876800" y="3200400"/>
            <a:ext cx="2133600" cy="369332"/>
          </a:xfrm>
          <a:prstGeom prst="rect">
            <a:avLst/>
          </a:prstGeom>
          <a:noFill/>
        </p:spPr>
        <p:txBody>
          <a:bodyPr wrap="square" rtlCol="0">
            <a:spAutoFit/>
          </a:bodyPr>
          <a:lstStyle/>
          <a:p>
            <a:r>
              <a:rPr lang="en-US" smtClean="0"/>
              <a:t>F-Value = T-Value</a:t>
            </a:r>
            <a:r>
              <a:rPr lang="en-US" baseline="30000" smtClean="0"/>
              <a:t>2</a:t>
            </a:r>
            <a:endParaRPr lang="en-US" baseline="30000"/>
          </a:p>
        </p:txBody>
      </p:sp>
    </p:spTree>
    <p:extLst>
      <p:ext uri="{BB962C8B-B14F-4D97-AF65-F5344CB8AC3E}">
        <p14:creationId xmlns:p14="http://schemas.microsoft.com/office/powerpoint/2010/main" val="1278449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457200" y="381000"/>
            <a:ext cx="8229600" cy="1143000"/>
          </a:xfrm>
        </p:spPr>
        <p:txBody>
          <a:bodyPr/>
          <a:lstStyle/>
          <a:p>
            <a:pPr eaLnBrk="1" hangingPunct="1"/>
            <a:r>
              <a:rPr lang="en-US" smtClean="0"/>
              <a:t>The Wald Statistic</a:t>
            </a:r>
          </a:p>
        </p:txBody>
      </p:sp>
      <p:graphicFrame>
        <p:nvGraphicFramePr>
          <p:cNvPr id="1026" name="Object 4"/>
          <p:cNvGraphicFramePr>
            <a:graphicFrameLocks noChangeAspect="1"/>
          </p:cNvGraphicFramePr>
          <p:nvPr>
            <p:extLst>
              <p:ext uri="{D42A27DB-BD31-4B8C-83A1-F6EECF244321}">
                <p14:modId xmlns:p14="http://schemas.microsoft.com/office/powerpoint/2010/main" val="1831703338"/>
              </p:ext>
            </p:extLst>
          </p:nvPr>
        </p:nvGraphicFramePr>
        <p:xfrm>
          <a:off x="1600200" y="1752600"/>
          <a:ext cx="6880225" cy="4477544"/>
        </p:xfrm>
        <a:graphic>
          <a:graphicData uri="http://schemas.openxmlformats.org/presentationml/2006/ole">
            <mc:AlternateContent xmlns:mc="http://schemas.openxmlformats.org/markup-compatibility/2006">
              <mc:Choice xmlns:v="urn:schemas-microsoft-com:vml" Requires="v">
                <p:oleObj spid="_x0000_s125959" name="Equation" r:id="rId4" imgW="3873240" imgH="2527200" progId="Equation.DSMT4">
                  <p:embed/>
                </p:oleObj>
              </mc:Choice>
              <mc:Fallback>
                <p:oleObj name="Equation" r:id="rId4" imgW="3873240" imgH="2527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752600"/>
                        <a:ext cx="6880225" cy="44775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231447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Wald Test Statistics</a:t>
            </a:r>
          </a:p>
        </p:txBody>
      </p:sp>
      <p:sp>
        <p:nvSpPr>
          <p:cNvPr id="7171" name="Rectangle 3"/>
          <p:cNvSpPr>
            <a:spLocks noGrp="1" noChangeArrowheads="1"/>
          </p:cNvSpPr>
          <p:nvPr>
            <p:ph type="body" idx="1"/>
          </p:nvPr>
        </p:nvSpPr>
        <p:spPr>
          <a:xfrm>
            <a:off x="533400" y="1793875"/>
            <a:ext cx="8229600" cy="2854325"/>
          </a:xfrm>
        </p:spPr>
        <p:txBody>
          <a:bodyPr/>
          <a:lstStyle/>
          <a:p>
            <a:pPr eaLnBrk="1" hangingPunct="1">
              <a:buFont typeface="Wingdings" pitchFamily="2" charset="2"/>
              <a:buNone/>
            </a:pPr>
            <a:r>
              <a:rPr lang="en-US" smtClean="0"/>
              <a:t>                    W  =  </a:t>
            </a:r>
            <a:r>
              <a:rPr lang="en-US" b="1" smtClean="0"/>
              <a:t>m</a:t>
            </a:r>
            <a:r>
              <a:rPr lang="en-US" b="1" smtClean="0">
                <a:sym typeface="Symbol" pitchFamily="18" charset="2"/>
              </a:rPr>
              <a:t></a:t>
            </a:r>
            <a:r>
              <a:rPr lang="en-US" smtClean="0"/>
              <a:t>[Est.Var(</a:t>
            </a:r>
            <a:r>
              <a:rPr lang="en-US" b="1" smtClean="0"/>
              <a:t>m</a:t>
            </a:r>
            <a:r>
              <a:rPr lang="en-US" smtClean="0"/>
              <a:t>)]</a:t>
            </a:r>
            <a:r>
              <a:rPr lang="en-US" baseline="30000" smtClean="0"/>
              <a:t>-1</a:t>
            </a:r>
            <a:r>
              <a:rPr lang="en-US" b="1" smtClean="0"/>
              <a:t>m</a:t>
            </a:r>
          </a:p>
          <a:p>
            <a:pPr>
              <a:buNone/>
            </a:pPr>
            <a:r>
              <a:rPr lang="en-US" smtClean="0"/>
              <a:t>For a single restriction, </a:t>
            </a:r>
            <a:r>
              <a:rPr lang="en-US" i="1" smtClean="0"/>
              <a:t>m</a:t>
            </a:r>
            <a:r>
              <a:rPr lang="en-US" smtClean="0"/>
              <a:t> =</a:t>
            </a:r>
            <a:r>
              <a:rPr lang="en-US" b="1" smtClean="0"/>
              <a:t> r’b</a:t>
            </a:r>
            <a:r>
              <a:rPr lang="en-US" smtClean="0"/>
              <a:t> - </a:t>
            </a:r>
            <a:r>
              <a:rPr lang="en-US" i="1" smtClean="0"/>
              <a:t>q</a:t>
            </a:r>
            <a:r>
              <a:rPr lang="en-US" smtClean="0"/>
              <a:t>.  The variance</a:t>
            </a:r>
          </a:p>
          <a:p>
            <a:pPr>
              <a:buNone/>
            </a:pPr>
            <a:r>
              <a:rPr lang="en-US" smtClean="0"/>
              <a:t>                     is </a:t>
            </a:r>
            <a:r>
              <a:rPr lang="en-US" b="1" smtClean="0"/>
              <a:t>r</a:t>
            </a:r>
            <a:r>
              <a:rPr lang="en-US" smtClean="0"/>
              <a:t>’(Var[</a:t>
            </a:r>
            <a:r>
              <a:rPr lang="en-US" b="1" smtClean="0"/>
              <a:t>b</a:t>
            </a:r>
            <a:r>
              <a:rPr lang="en-US" smtClean="0"/>
              <a:t>])</a:t>
            </a:r>
            <a:r>
              <a:rPr lang="en-US" b="1" smtClean="0"/>
              <a:t>r</a:t>
            </a:r>
            <a:endParaRPr lang="en-US" smtClean="0"/>
          </a:p>
          <a:p>
            <a:pPr>
              <a:buNone/>
            </a:pPr>
            <a:r>
              <a:rPr lang="en-US" smtClean="0"/>
              <a:t>The distance measure is </a:t>
            </a:r>
          </a:p>
          <a:p>
            <a:pPr>
              <a:buNone/>
            </a:pPr>
            <a:r>
              <a:rPr lang="en-US" i="1" smtClean="0"/>
              <a:t>                     </a:t>
            </a:r>
            <a:r>
              <a:rPr lang="en-US" smtClean="0"/>
              <a:t>(</a:t>
            </a:r>
            <a:r>
              <a:rPr lang="en-US" i="1" smtClean="0"/>
              <a:t>m</a:t>
            </a:r>
            <a:r>
              <a:rPr lang="en-US" smtClean="0"/>
              <a:t> / standard deviation of </a:t>
            </a:r>
            <a:r>
              <a:rPr lang="en-US" i="1" smtClean="0"/>
              <a:t>m</a:t>
            </a:r>
            <a:r>
              <a:rPr lang="en-US" smtClean="0"/>
              <a:t>)</a:t>
            </a:r>
            <a:r>
              <a:rPr lang="en-US" baseline="30000" smtClean="0"/>
              <a:t>2</a:t>
            </a:r>
            <a:r>
              <a:rPr lang="en-US" smtClean="0"/>
              <a:t>. </a:t>
            </a:r>
          </a:p>
          <a:p>
            <a:pPr>
              <a:buNone/>
            </a:pPr>
            <a:r>
              <a:rPr lang="en-US" smtClean="0"/>
              <a:t>Example: The standard t test that bk = 0,</a:t>
            </a:r>
          </a:p>
          <a:p>
            <a:pPr>
              <a:buNone/>
            </a:pPr>
            <a:r>
              <a:rPr lang="en-US" smtClean="0"/>
              <a:t>                      Wald  =  [(b</a:t>
            </a:r>
            <a:r>
              <a:rPr lang="en-US" baseline="-25000" smtClean="0"/>
              <a:t>k</a:t>
            </a:r>
            <a:r>
              <a:rPr lang="en-US" smtClean="0"/>
              <a:t> – 0)/standard error]</a:t>
            </a:r>
            <a:r>
              <a:rPr lang="en-US" baseline="30000" smtClean="0"/>
              <a:t>2</a:t>
            </a:r>
            <a:r>
              <a:rPr lang="en-US" smtClean="0"/>
              <a:t>.</a:t>
            </a:r>
          </a:p>
          <a:p>
            <a:pPr>
              <a:buNone/>
            </a:pPr>
            <a:r>
              <a:rPr lang="en-US" smtClean="0"/>
              <a:t>                      t</a:t>
            </a:r>
            <a:r>
              <a:rPr lang="en-US" baseline="30000" smtClean="0"/>
              <a:t>2</a:t>
            </a:r>
            <a:r>
              <a:rPr lang="en-US" smtClean="0"/>
              <a:t> is the Wald statistic.</a:t>
            </a:r>
          </a:p>
        </p:txBody>
      </p:sp>
    </p:spTree>
    <p:extLst>
      <p:ext uri="{BB962C8B-B14F-4D97-AF65-F5344CB8AC3E}">
        <p14:creationId xmlns:p14="http://schemas.microsoft.com/office/powerpoint/2010/main" val="3379844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1219200"/>
            <a:ext cx="8229600" cy="530225"/>
          </a:xfrm>
        </p:spPr>
        <p:txBody>
          <a:bodyPr/>
          <a:lstStyle/>
          <a:p>
            <a:pPr eaLnBrk="1" hangingPunct="1"/>
            <a:r>
              <a:rPr lang="en-US" smtClean="0"/>
              <a:t>General Result for the Wald Statistic</a:t>
            </a:r>
            <a:br>
              <a:rPr lang="en-US" smtClean="0"/>
            </a:br>
            <a:r>
              <a:rPr lang="en-US" smtClean="0"/>
              <a:t>Full Rank Quadratic Form</a:t>
            </a:r>
          </a:p>
        </p:txBody>
      </p:sp>
      <p:sp>
        <p:nvSpPr>
          <p:cNvPr id="24579" name="Rectangle 3"/>
          <p:cNvSpPr>
            <a:spLocks noGrp="1" noChangeArrowheads="1"/>
          </p:cNvSpPr>
          <p:nvPr>
            <p:ph type="body" idx="1"/>
          </p:nvPr>
        </p:nvSpPr>
        <p:spPr>
          <a:xfrm>
            <a:off x="457200" y="1905000"/>
            <a:ext cx="8229600" cy="2971800"/>
          </a:xfrm>
        </p:spPr>
        <p:txBody>
          <a:bodyPr/>
          <a:lstStyle/>
          <a:p>
            <a:pPr marL="711200" indent="-711200" eaLnBrk="1" hangingPunct="1">
              <a:buFont typeface="Wingdings" pitchFamily="2" charset="2"/>
              <a:buNone/>
            </a:pPr>
            <a:r>
              <a:rPr lang="en-US" b="1" smtClean="0"/>
              <a:t>       A crucial distributional result (exact):</a:t>
            </a:r>
            <a:r>
              <a:rPr lang="en-US" smtClean="0"/>
              <a:t>  If the random vector </a:t>
            </a:r>
            <a:r>
              <a:rPr lang="en-US" b="1" smtClean="0"/>
              <a:t>x</a:t>
            </a:r>
            <a:r>
              <a:rPr lang="en-US" smtClean="0"/>
              <a:t> has a K-variate normal distribution with mean vector </a:t>
            </a:r>
            <a:r>
              <a:rPr lang="en-US" b="1" smtClean="0">
                <a:sym typeface="Symbol" pitchFamily="18" charset="2"/>
              </a:rPr>
              <a:t></a:t>
            </a:r>
            <a:r>
              <a:rPr lang="en-US" smtClean="0"/>
              <a:t>  and covariance matrix </a:t>
            </a:r>
            <a:r>
              <a:rPr lang="en-US" b="1" smtClean="0">
                <a:sym typeface="Symbol" pitchFamily="18" charset="2"/>
              </a:rPr>
              <a:t></a:t>
            </a:r>
            <a:r>
              <a:rPr lang="en-US" smtClean="0"/>
              <a:t>, then the random variable W = (</a:t>
            </a:r>
            <a:r>
              <a:rPr lang="en-US" b="1" smtClean="0"/>
              <a:t>x</a:t>
            </a:r>
            <a:r>
              <a:rPr lang="en-US" smtClean="0"/>
              <a:t> - </a:t>
            </a:r>
            <a:r>
              <a:rPr lang="en-US" b="1" smtClean="0">
                <a:sym typeface="Symbol" pitchFamily="18" charset="2"/>
              </a:rPr>
              <a:t></a:t>
            </a:r>
            <a:r>
              <a:rPr lang="en-US" smtClean="0"/>
              <a:t>)</a:t>
            </a:r>
            <a:r>
              <a:rPr lang="en-US" b="1" smtClean="0">
                <a:sym typeface="Symbol" pitchFamily="18" charset="2"/>
              </a:rPr>
              <a:t></a:t>
            </a:r>
            <a:r>
              <a:rPr lang="en-US" b="1" baseline="30000" smtClean="0"/>
              <a:t>-1</a:t>
            </a:r>
            <a:r>
              <a:rPr lang="en-US" smtClean="0"/>
              <a:t>(</a:t>
            </a:r>
            <a:r>
              <a:rPr lang="en-US" b="1" smtClean="0"/>
              <a:t>x</a:t>
            </a:r>
            <a:r>
              <a:rPr lang="en-US" smtClean="0"/>
              <a:t> - </a:t>
            </a:r>
            <a:r>
              <a:rPr lang="en-US" b="1" smtClean="0">
                <a:sym typeface="Symbol" pitchFamily="18" charset="2"/>
              </a:rPr>
              <a:t></a:t>
            </a:r>
            <a:r>
              <a:rPr lang="en-US" smtClean="0"/>
              <a:t>) has a chi-squared distribution with K degrees of freedom.</a:t>
            </a:r>
          </a:p>
          <a:p>
            <a:pPr marL="711200" indent="-711200" eaLnBrk="1" hangingPunct="1">
              <a:buFont typeface="Wingdings" pitchFamily="2" charset="2"/>
              <a:buNone/>
            </a:pPr>
            <a:endParaRPr lang="en-US" smtClean="0"/>
          </a:p>
          <a:p>
            <a:pPr marL="711200" indent="-711200" eaLnBrk="1" hangingPunct="1">
              <a:buFont typeface="Wingdings" pitchFamily="2" charset="2"/>
              <a:buNone/>
            </a:pPr>
            <a:r>
              <a:rPr lang="en-US" smtClean="0"/>
              <a:t>       (See text, Appendix B11.6, Theorem B.11.)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Building the Wald Statistic-1</a:t>
            </a:r>
          </a:p>
        </p:txBody>
      </p:sp>
      <p:sp>
        <p:nvSpPr>
          <p:cNvPr id="25603" name="Rectangle 3"/>
          <p:cNvSpPr>
            <a:spLocks noGrp="1" noChangeArrowheads="1"/>
          </p:cNvSpPr>
          <p:nvPr>
            <p:ph type="body" idx="1"/>
          </p:nvPr>
        </p:nvSpPr>
        <p:spPr/>
        <p:txBody>
          <a:bodyPr/>
          <a:lstStyle/>
          <a:p>
            <a:pPr marL="533400" indent="-533400" eaLnBrk="1" hangingPunct="1">
              <a:buFont typeface="Wingdings" pitchFamily="2" charset="2"/>
              <a:buNone/>
            </a:pPr>
            <a:r>
              <a:rPr lang="en-US" smtClean="0"/>
              <a:t>     Suppose that the same normal distribution assumptions hold, but instead of the parameter matrix </a:t>
            </a:r>
            <a:r>
              <a:rPr lang="en-US" b="1" smtClean="0">
                <a:sym typeface="Symbol" pitchFamily="18" charset="2"/>
              </a:rPr>
              <a:t></a:t>
            </a:r>
            <a:r>
              <a:rPr lang="en-US" smtClean="0"/>
              <a:t> we do the computation using a matrix </a:t>
            </a:r>
            <a:r>
              <a:rPr lang="en-US" b="1" smtClean="0"/>
              <a:t>S</a:t>
            </a:r>
            <a:r>
              <a:rPr lang="en-US" baseline="-25000" smtClean="0"/>
              <a:t>n</a:t>
            </a:r>
            <a:r>
              <a:rPr lang="en-US" smtClean="0"/>
              <a:t> which has the property plim </a:t>
            </a:r>
            <a:r>
              <a:rPr lang="en-US" b="1" smtClean="0"/>
              <a:t>S</a:t>
            </a:r>
            <a:r>
              <a:rPr lang="en-US" baseline="-25000" smtClean="0"/>
              <a:t>n</a:t>
            </a:r>
            <a:r>
              <a:rPr lang="en-US" smtClean="0"/>
              <a:t> = </a:t>
            </a:r>
            <a:r>
              <a:rPr lang="en-US" b="1" smtClean="0">
                <a:sym typeface="Symbol" pitchFamily="18" charset="2"/>
              </a:rPr>
              <a:t></a:t>
            </a:r>
            <a:r>
              <a:rPr lang="en-US" smtClean="0"/>
              <a:t>.  The exact chi-squared result no longer holds, but the limiting distribution is the same as if the true </a:t>
            </a:r>
            <a:r>
              <a:rPr lang="en-US" b="1" smtClean="0">
                <a:sym typeface="Symbol" pitchFamily="18" charset="2"/>
              </a:rPr>
              <a:t></a:t>
            </a:r>
            <a:r>
              <a:rPr lang="en-US" smtClean="0"/>
              <a:t> were used.</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Building the Wald Statistic-2</a:t>
            </a:r>
          </a:p>
        </p:txBody>
      </p:sp>
      <p:sp>
        <p:nvSpPr>
          <p:cNvPr id="26627" name="Rectangle 3"/>
          <p:cNvSpPr>
            <a:spLocks noGrp="1" noChangeArrowheads="1"/>
          </p:cNvSpPr>
          <p:nvPr>
            <p:ph type="body" idx="1"/>
          </p:nvPr>
        </p:nvSpPr>
        <p:spPr/>
        <p:txBody>
          <a:bodyPr/>
          <a:lstStyle/>
          <a:p>
            <a:pPr marL="533400" indent="-533400" eaLnBrk="1" hangingPunct="1">
              <a:lnSpc>
                <a:spcPct val="90000"/>
              </a:lnSpc>
              <a:buFont typeface="Wingdings" pitchFamily="2" charset="2"/>
              <a:buNone/>
            </a:pPr>
            <a:r>
              <a:rPr lang="en-US" sz="2400" smtClean="0"/>
              <a:t>Suppose the statistic is computed not with an </a:t>
            </a:r>
            <a:r>
              <a:rPr lang="en-US" sz="2400" b="1" smtClean="0"/>
              <a:t>x</a:t>
            </a:r>
            <a:r>
              <a:rPr lang="en-US" sz="2400" smtClean="0"/>
              <a:t> that has an exact normal distribution, but with an </a:t>
            </a:r>
            <a:r>
              <a:rPr lang="en-US" sz="2400" b="1" smtClean="0"/>
              <a:t>x</a:t>
            </a:r>
            <a:r>
              <a:rPr lang="en-US" sz="2400" baseline="-25000" smtClean="0"/>
              <a:t>n</a:t>
            </a:r>
            <a:r>
              <a:rPr lang="en-US" sz="2400" smtClean="0"/>
              <a:t> which has a </a:t>
            </a:r>
            <a:r>
              <a:rPr lang="en-US" sz="2400" b="1" smtClean="0"/>
              <a:t>limiting normal distribution</a:t>
            </a:r>
            <a:r>
              <a:rPr lang="en-US" sz="2400" smtClean="0"/>
              <a:t>, but whose finite sample distribution might be something else.  Our earlier results for functions of random variables give us the result</a:t>
            </a:r>
          </a:p>
          <a:p>
            <a:pPr marL="533400" indent="-533400" eaLnBrk="1" hangingPunct="1">
              <a:lnSpc>
                <a:spcPct val="90000"/>
              </a:lnSpc>
              <a:buFont typeface="Wingdings" pitchFamily="2" charset="2"/>
              <a:buNone/>
            </a:pPr>
            <a:r>
              <a:rPr lang="en-US" sz="2400" smtClean="0"/>
              <a:t>			(</a:t>
            </a:r>
            <a:r>
              <a:rPr lang="en-US" sz="2400" b="1" smtClean="0"/>
              <a:t>x</a:t>
            </a:r>
            <a:r>
              <a:rPr lang="en-US" sz="2400" baseline="-25000" smtClean="0"/>
              <a:t>n</a:t>
            </a:r>
            <a:r>
              <a:rPr lang="en-US" sz="2400" smtClean="0"/>
              <a:t> - </a:t>
            </a:r>
            <a:r>
              <a:rPr lang="en-US" sz="2400" b="1" smtClean="0">
                <a:sym typeface="Symbol" pitchFamily="18" charset="2"/>
              </a:rPr>
              <a:t></a:t>
            </a:r>
            <a:r>
              <a:rPr lang="en-US" sz="2400" smtClean="0"/>
              <a:t>) </a:t>
            </a:r>
            <a:r>
              <a:rPr lang="en-US" sz="2400" b="1" smtClean="0">
                <a:sym typeface="Symbol" pitchFamily="18" charset="2"/>
              </a:rPr>
              <a:t></a:t>
            </a:r>
            <a:r>
              <a:rPr lang="en-US" sz="2400" b="1" smtClean="0"/>
              <a:t>S</a:t>
            </a:r>
            <a:r>
              <a:rPr lang="en-US" sz="2400" b="1" baseline="-25000" smtClean="0"/>
              <a:t>n</a:t>
            </a:r>
            <a:r>
              <a:rPr lang="en-US" sz="2400" b="1" baseline="30000" smtClean="0"/>
              <a:t>-1</a:t>
            </a:r>
            <a:r>
              <a:rPr lang="en-US" sz="2400" smtClean="0"/>
              <a:t>(</a:t>
            </a:r>
            <a:r>
              <a:rPr lang="en-US" sz="2400" b="1" smtClean="0"/>
              <a:t>x</a:t>
            </a:r>
            <a:r>
              <a:rPr lang="en-US" sz="2400" b="1" baseline="-25000" smtClean="0"/>
              <a:t>n</a:t>
            </a:r>
            <a:r>
              <a:rPr lang="en-US" sz="2400" smtClean="0"/>
              <a:t> - </a:t>
            </a:r>
            <a:r>
              <a:rPr lang="en-US" sz="2400" b="1" smtClean="0">
                <a:sym typeface="Symbol" pitchFamily="18" charset="2"/>
              </a:rPr>
              <a:t></a:t>
            </a:r>
            <a:r>
              <a:rPr lang="en-US" sz="2400" smtClean="0"/>
              <a:t>)  </a:t>
            </a:r>
            <a:r>
              <a:rPr lang="en-US" sz="2400" smtClean="0">
                <a:sym typeface="Wingdings" pitchFamily="2" charset="2"/>
              </a:rPr>
              <a:t></a:t>
            </a:r>
            <a:r>
              <a:rPr lang="en-US" sz="2400" smtClean="0"/>
              <a:t> </a:t>
            </a:r>
            <a:r>
              <a:rPr lang="en-US" sz="2400" smtClean="0">
                <a:sym typeface="Symbol" pitchFamily="18" charset="2"/>
              </a:rPr>
              <a:t></a:t>
            </a:r>
            <a:r>
              <a:rPr lang="en-US" sz="2400" baseline="30000" smtClean="0"/>
              <a:t>2</a:t>
            </a:r>
            <a:r>
              <a:rPr lang="en-US" sz="2400" smtClean="0"/>
              <a:t>[K]  </a:t>
            </a:r>
          </a:p>
          <a:p>
            <a:pPr marL="533400" indent="-533400" eaLnBrk="1" hangingPunct="1">
              <a:lnSpc>
                <a:spcPct val="90000"/>
              </a:lnSpc>
              <a:buFont typeface="Wingdings" pitchFamily="2" charset="2"/>
              <a:buNone/>
            </a:pPr>
            <a:endParaRPr lang="en-US" sz="2400" smtClean="0"/>
          </a:p>
          <a:p>
            <a:pPr marL="533400" indent="-533400" eaLnBrk="1" hangingPunct="1">
              <a:lnSpc>
                <a:spcPct val="90000"/>
              </a:lnSpc>
              <a:buFont typeface="Wingdings" pitchFamily="2" charset="2"/>
              <a:buNone/>
            </a:pPr>
            <a:r>
              <a:rPr lang="en-US" sz="2400" smtClean="0"/>
              <a:t> (!!!)VVIR!  Note that in fact, nothing in this relies on the normal distribution.  What we used is consistency of a certain estimator (</a:t>
            </a:r>
            <a:r>
              <a:rPr lang="en-US" sz="2400" b="1" smtClean="0"/>
              <a:t>S</a:t>
            </a:r>
            <a:r>
              <a:rPr lang="en-US" sz="2400" baseline="-25000" smtClean="0"/>
              <a:t>n</a:t>
            </a:r>
            <a:r>
              <a:rPr lang="en-US" sz="2400" smtClean="0"/>
              <a:t>) and the central limit theorem for </a:t>
            </a:r>
            <a:r>
              <a:rPr lang="en-US" sz="2400" b="1" smtClean="0"/>
              <a:t>x</a:t>
            </a:r>
            <a:r>
              <a:rPr lang="en-US" sz="2400" baseline="-25000" smtClean="0"/>
              <a:t>n</a:t>
            </a:r>
            <a:r>
              <a:rPr lang="en-US" sz="2400" smtClean="0"/>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General Result for Wald Distance</a:t>
            </a:r>
          </a:p>
        </p:txBody>
      </p:sp>
      <p:sp>
        <p:nvSpPr>
          <p:cNvPr id="27651" name="Rectangle 3"/>
          <p:cNvSpPr>
            <a:spLocks noGrp="1" noChangeArrowheads="1"/>
          </p:cNvSpPr>
          <p:nvPr>
            <p:ph type="body" idx="1"/>
          </p:nvPr>
        </p:nvSpPr>
        <p:spPr/>
        <p:txBody>
          <a:bodyPr/>
          <a:lstStyle/>
          <a:p>
            <a:pPr marL="711200" indent="-711200" eaLnBrk="1" hangingPunct="1">
              <a:buFont typeface="Wingdings" pitchFamily="2" charset="2"/>
              <a:buNone/>
            </a:pPr>
            <a:r>
              <a:rPr lang="en-US" smtClean="0"/>
              <a:t>The Wald distance measure:  If plim </a:t>
            </a:r>
            <a:r>
              <a:rPr lang="en-US" b="1" smtClean="0"/>
              <a:t>x</a:t>
            </a:r>
            <a:r>
              <a:rPr lang="en-US" baseline="-25000" smtClean="0"/>
              <a:t>n</a:t>
            </a:r>
            <a:r>
              <a:rPr lang="en-US" smtClean="0"/>
              <a:t> = </a:t>
            </a:r>
            <a:r>
              <a:rPr lang="en-US" b="1" smtClean="0">
                <a:sym typeface="Symbol" pitchFamily="18" charset="2"/>
              </a:rPr>
              <a:t></a:t>
            </a:r>
            <a:r>
              <a:rPr lang="en-US" b="1" smtClean="0"/>
              <a:t>,</a:t>
            </a:r>
            <a:r>
              <a:rPr lang="en-US" smtClean="0"/>
              <a:t> </a:t>
            </a:r>
            <a:r>
              <a:rPr lang="en-US" b="1" smtClean="0"/>
              <a:t>x</a:t>
            </a:r>
            <a:r>
              <a:rPr lang="en-US" baseline="-25000" smtClean="0"/>
              <a:t>n</a:t>
            </a:r>
            <a:r>
              <a:rPr lang="en-US" smtClean="0"/>
              <a:t> is asymptotically normally distributed with a mean of </a:t>
            </a:r>
            <a:r>
              <a:rPr lang="en-US" b="1" smtClean="0">
                <a:sym typeface="Symbol" pitchFamily="18" charset="2"/>
              </a:rPr>
              <a:t></a:t>
            </a:r>
            <a:r>
              <a:rPr lang="en-US" b="1" smtClean="0"/>
              <a:t> </a:t>
            </a:r>
            <a:r>
              <a:rPr lang="en-US" smtClean="0"/>
              <a:t>and variance </a:t>
            </a:r>
            <a:r>
              <a:rPr lang="en-US" b="1" smtClean="0">
                <a:sym typeface="Symbol" pitchFamily="18" charset="2"/>
              </a:rPr>
              <a:t></a:t>
            </a:r>
            <a:r>
              <a:rPr lang="en-US" b="1" smtClean="0"/>
              <a:t>, </a:t>
            </a:r>
            <a:r>
              <a:rPr lang="en-US" smtClean="0"/>
              <a:t>and if </a:t>
            </a:r>
            <a:r>
              <a:rPr lang="en-US" b="1" smtClean="0"/>
              <a:t>S</a:t>
            </a:r>
            <a:r>
              <a:rPr lang="en-US" baseline="-25000" smtClean="0"/>
              <a:t>n</a:t>
            </a:r>
            <a:r>
              <a:rPr lang="en-US" smtClean="0"/>
              <a:t> is a consistent estimator of </a:t>
            </a:r>
            <a:r>
              <a:rPr lang="en-US" b="1" smtClean="0">
                <a:sym typeface="Symbol" pitchFamily="18" charset="2"/>
              </a:rPr>
              <a:t></a:t>
            </a:r>
            <a:r>
              <a:rPr lang="en-US" smtClean="0"/>
              <a:t>, then the Wald statistic, which is a generalized distance measure between </a:t>
            </a:r>
            <a:r>
              <a:rPr lang="en-US" b="1" smtClean="0"/>
              <a:t>x</a:t>
            </a:r>
            <a:r>
              <a:rPr lang="en-US" baseline="-25000" smtClean="0"/>
              <a:t>n</a:t>
            </a:r>
            <a:r>
              <a:rPr lang="en-US" smtClean="0"/>
              <a:t> converges to a chi-squared variate.</a:t>
            </a:r>
          </a:p>
          <a:p>
            <a:pPr marL="711200" indent="-711200" eaLnBrk="1" hangingPunct="1">
              <a:buFont typeface="Wingdings" pitchFamily="2" charset="2"/>
              <a:buNone/>
            </a:pPr>
            <a:endParaRPr lang="en-US" sz="1000" smtClean="0"/>
          </a:p>
          <a:p>
            <a:pPr marL="711200" indent="-711200" eaLnBrk="1" hangingPunct="1">
              <a:buFont typeface="Wingdings" pitchFamily="2" charset="2"/>
              <a:buNone/>
            </a:pPr>
            <a:r>
              <a:rPr lang="en-US" smtClean="0"/>
              <a:t>		          (</a:t>
            </a:r>
            <a:r>
              <a:rPr lang="en-US" b="1" smtClean="0"/>
              <a:t>x</a:t>
            </a:r>
            <a:r>
              <a:rPr lang="en-US" baseline="-25000" smtClean="0"/>
              <a:t>n</a:t>
            </a:r>
            <a:r>
              <a:rPr lang="en-US" smtClean="0"/>
              <a:t> - </a:t>
            </a:r>
            <a:r>
              <a:rPr lang="en-US" b="1" smtClean="0">
                <a:sym typeface="Symbol" pitchFamily="18" charset="2"/>
              </a:rPr>
              <a:t></a:t>
            </a:r>
            <a:r>
              <a:rPr lang="en-US" smtClean="0"/>
              <a:t>) </a:t>
            </a:r>
            <a:r>
              <a:rPr lang="en-US" b="1" smtClean="0">
                <a:sym typeface="Symbol" pitchFamily="18" charset="2"/>
              </a:rPr>
              <a:t></a:t>
            </a:r>
            <a:r>
              <a:rPr lang="en-US" b="1" smtClean="0"/>
              <a:t>S</a:t>
            </a:r>
            <a:r>
              <a:rPr lang="en-US" b="1" baseline="-25000" smtClean="0"/>
              <a:t>n</a:t>
            </a:r>
            <a:r>
              <a:rPr lang="en-US" b="1" baseline="30000" smtClean="0"/>
              <a:t>-1</a:t>
            </a:r>
            <a:r>
              <a:rPr lang="en-US" smtClean="0"/>
              <a:t>(</a:t>
            </a:r>
            <a:r>
              <a:rPr lang="en-US" b="1" smtClean="0"/>
              <a:t>x</a:t>
            </a:r>
            <a:r>
              <a:rPr lang="en-US" baseline="-25000" smtClean="0"/>
              <a:t>n</a:t>
            </a:r>
            <a:r>
              <a:rPr lang="en-US" smtClean="0"/>
              <a:t> - </a:t>
            </a:r>
            <a:r>
              <a:rPr lang="en-US" b="1" smtClean="0">
                <a:sym typeface="Symbol" pitchFamily="18" charset="2"/>
              </a:rPr>
              <a:t></a:t>
            </a:r>
            <a:r>
              <a:rPr lang="en-US" smtClean="0"/>
              <a:t>)  </a:t>
            </a:r>
            <a:r>
              <a:rPr lang="en-US" smtClean="0">
                <a:sym typeface="Wingdings" pitchFamily="2" charset="2"/>
              </a:rPr>
              <a:t></a:t>
            </a:r>
            <a:r>
              <a:rPr lang="en-US" smtClean="0"/>
              <a:t> </a:t>
            </a:r>
            <a:r>
              <a:rPr lang="en-US" smtClean="0">
                <a:sym typeface="Symbol" pitchFamily="18" charset="2"/>
              </a:rPr>
              <a:t></a:t>
            </a:r>
            <a:r>
              <a:rPr lang="en-US" baseline="30000" smtClean="0"/>
              <a:t>2</a:t>
            </a:r>
            <a:r>
              <a:rPr lang="en-US" smtClean="0"/>
              <a:t>[K]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Test Statistics</a:t>
            </a:r>
          </a:p>
        </p:txBody>
      </p:sp>
      <p:sp>
        <p:nvSpPr>
          <p:cNvPr id="23555" name="Rectangle 3"/>
          <p:cNvSpPr>
            <a:spLocks noGrp="1" noChangeArrowheads="1"/>
          </p:cNvSpPr>
          <p:nvPr>
            <p:ph type="body" idx="1"/>
          </p:nvPr>
        </p:nvSpPr>
        <p:spPr/>
        <p:txBody>
          <a:bodyPr/>
          <a:lstStyle/>
          <a:p>
            <a:pPr eaLnBrk="1" hangingPunct="1">
              <a:buFont typeface="Wingdings" pitchFamily="2" charset="2"/>
              <a:buNone/>
            </a:pPr>
            <a:r>
              <a:rPr lang="en-US" sz="2400" smtClean="0"/>
              <a:t>    We have established the asymptotic distribution of </a:t>
            </a:r>
            <a:r>
              <a:rPr lang="en-US" sz="2400" b="1" smtClean="0"/>
              <a:t>b</a:t>
            </a:r>
            <a:r>
              <a:rPr lang="en-US" sz="2400" smtClean="0"/>
              <a:t>.  We now turn to the construction of test statistics.  In particular,</a:t>
            </a:r>
          </a:p>
          <a:p>
            <a:pPr eaLnBrk="1" hangingPunct="1">
              <a:buFont typeface="Wingdings" pitchFamily="2" charset="2"/>
              <a:buNone/>
            </a:pPr>
            <a:endParaRPr lang="en-US" sz="900" smtClean="0"/>
          </a:p>
          <a:p>
            <a:pPr eaLnBrk="1" hangingPunct="1">
              <a:buFont typeface="Wingdings" pitchFamily="2" charset="2"/>
              <a:buNone/>
            </a:pPr>
            <a:r>
              <a:rPr lang="en-US" sz="2400" i="1" smtClean="0"/>
              <a:t>       F</a:t>
            </a:r>
            <a:r>
              <a:rPr lang="en-US" sz="2400" smtClean="0"/>
              <a:t>[J,n-K] = (1/J)(</a:t>
            </a:r>
            <a:r>
              <a:rPr lang="en-US" sz="2400" b="1" smtClean="0"/>
              <a:t>Rb </a:t>
            </a:r>
            <a:r>
              <a:rPr lang="en-US" sz="2400" smtClean="0"/>
              <a:t>- </a:t>
            </a:r>
            <a:r>
              <a:rPr lang="en-US" sz="2400" b="1" smtClean="0"/>
              <a:t>q</a:t>
            </a:r>
            <a:r>
              <a:rPr lang="en-US" sz="2400" smtClean="0"/>
              <a:t>)’[</a:t>
            </a:r>
            <a:r>
              <a:rPr lang="en-US" sz="2400" b="1" smtClean="0"/>
              <a:t>R</a:t>
            </a:r>
            <a:r>
              <a:rPr lang="en-US" sz="2400" smtClean="0"/>
              <a:t> s</a:t>
            </a:r>
            <a:r>
              <a:rPr lang="en-US" sz="2400" baseline="30000" smtClean="0"/>
              <a:t>2</a:t>
            </a:r>
            <a:r>
              <a:rPr lang="en-US" sz="2400" smtClean="0"/>
              <a:t>(</a:t>
            </a:r>
            <a:r>
              <a:rPr lang="en-US" sz="2400" b="1" smtClean="0"/>
              <a:t>X</a:t>
            </a:r>
            <a:r>
              <a:rPr lang="en-US" sz="2400" b="1" smtClean="0">
                <a:sym typeface="Symbol" pitchFamily="18" charset="2"/>
              </a:rPr>
              <a:t></a:t>
            </a:r>
            <a:r>
              <a:rPr lang="en-US" sz="2400" b="1" smtClean="0"/>
              <a:t>X</a:t>
            </a:r>
            <a:r>
              <a:rPr lang="en-US" sz="2400" smtClean="0"/>
              <a:t>)</a:t>
            </a:r>
            <a:r>
              <a:rPr lang="en-US" sz="2400" baseline="30000" smtClean="0"/>
              <a:t>-1</a:t>
            </a:r>
            <a:r>
              <a:rPr lang="en-US" sz="2400" b="1" smtClean="0"/>
              <a:t>R</a:t>
            </a:r>
            <a:r>
              <a:rPr lang="en-US" sz="2400" b="1" smtClean="0">
                <a:sym typeface="Symbol" pitchFamily="18" charset="2"/>
              </a:rPr>
              <a:t></a:t>
            </a:r>
            <a:r>
              <a:rPr lang="en-US" sz="2400" smtClean="0"/>
              <a:t>]</a:t>
            </a:r>
            <a:r>
              <a:rPr lang="en-US" sz="2400" baseline="30000" smtClean="0"/>
              <a:t>-1</a:t>
            </a:r>
            <a:r>
              <a:rPr lang="en-US" sz="2400" smtClean="0"/>
              <a:t>(</a:t>
            </a:r>
            <a:r>
              <a:rPr lang="en-US" sz="2400" b="1" smtClean="0"/>
              <a:t>Rb </a:t>
            </a:r>
            <a:r>
              <a:rPr lang="en-US" sz="2400" smtClean="0"/>
              <a:t>- </a:t>
            </a:r>
            <a:r>
              <a:rPr lang="en-US" sz="2400" b="1" smtClean="0"/>
              <a:t>q</a:t>
            </a:r>
            <a:r>
              <a:rPr lang="en-US" sz="2400" smtClean="0"/>
              <a:t>) </a:t>
            </a:r>
          </a:p>
          <a:p>
            <a:pPr eaLnBrk="1" hangingPunct="1">
              <a:buFont typeface="Wingdings" pitchFamily="2" charset="2"/>
              <a:buNone/>
            </a:pPr>
            <a:endParaRPr lang="en-US" sz="800" smtClean="0"/>
          </a:p>
          <a:p>
            <a:pPr eaLnBrk="1" hangingPunct="1">
              <a:buFont typeface="Wingdings" pitchFamily="2" charset="2"/>
              <a:buNone/>
            </a:pPr>
            <a:r>
              <a:rPr lang="en-US" sz="2400" smtClean="0"/>
              <a:t>    This is the usual test statistic for testing linear hypotheses in the linear regression model, distributed exactly as F if the disturbances are normally distributed.  We now obtain some general results that will let us construct test statistics in more general situations.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JF is a Wald Statistic</a:t>
            </a:r>
          </a:p>
        </p:txBody>
      </p:sp>
      <p:sp>
        <p:nvSpPr>
          <p:cNvPr id="29699" name="Rectangle 3"/>
          <p:cNvSpPr>
            <a:spLocks noGrp="1" noChangeArrowheads="1"/>
          </p:cNvSpPr>
          <p:nvPr>
            <p:ph type="body" idx="1"/>
          </p:nvPr>
        </p:nvSpPr>
        <p:spPr/>
        <p:txBody>
          <a:bodyPr/>
          <a:lstStyle/>
          <a:p>
            <a:pPr eaLnBrk="1" hangingPunct="1">
              <a:buFont typeface="Wingdings" pitchFamily="2" charset="2"/>
              <a:buNone/>
            </a:pPr>
            <a:r>
              <a:rPr lang="en-US" sz="2400" smtClean="0"/>
              <a:t>F[J,n-K]  =  (1/J) </a:t>
            </a:r>
            <a:r>
              <a:rPr lang="en-US" sz="2400" smtClean="0">
                <a:sym typeface="Symbol" pitchFamily="18" charset="2"/>
              </a:rPr>
              <a:t></a:t>
            </a:r>
            <a:r>
              <a:rPr lang="en-US" sz="2400" smtClean="0"/>
              <a:t> (</a:t>
            </a:r>
            <a:r>
              <a:rPr lang="en-US" sz="2400" b="1" smtClean="0"/>
              <a:t>Rb</a:t>
            </a:r>
            <a:r>
              <a:rPr lang="en-US" sz="2400" b="1" baseline="-25000" smtClean="0"/>
              <a:t>n</a:t>
            </a:r>
            <a:r>
              <a:rPr lang="en-US" sz="2400" b="1" smtClean="0"/>
              <a:t> - q</a:t>
            </a:r>
            <a:r>
              <a:rPr lang="en-US" sz="2400" smtClean="0"/>
              <a:t>)</a:t>
            </a:r>
            <a:r>
              <a:rPr lang="en-US" sz="2400" b="1" smtClean="0">
                <a:sym typeface="Symbol" pitchFamily="18" charset="2"/>
              </a:rPr>
              <a:t></a:t>
            </a:r>
            <a:r>
              <a:rPr lang="en-US" sz="2400" smtClean="0"/>
              <a:t>[</a:t>
            </a:r>
            <a:r>
              <a:rPr lang="en-US" sz="2400" b="1" smtClean="0"/>
              <a:t>R</a:t>
            </a:r>
            <a:r>
              <a:rPr lang="en-US" sz="2400" smtClean="0"/>
              <a:t> s</a:t>
            </a:r>
            <a:r>
              <a:rPr lang="en-US" sz="2400" baseline="30000" smtClean="0"/>
              <a:t>2</a:t>
            </a:r>
            <a:r>
              <a:rPr lang="en-US" sz="2400" smtClean="0"/>
              <a:t>(</a:t>
            </a:r>
            <a:r>
              <a:rPr lang="en-US" sz="2400" b="1" smtClean="0"/>
              <a:t>X</a:t>
            </a:r>
            <a:r>
              <a:rPr lang="en-US" sz="2400" b="1" smtClean="0">
                <a:sym typeface="Symbol" pitchFamily="18" charset="2"/>
              </a:rPr>
              <a:t></a:t>
            </a:r>
            <a:r>
              <a:rPr lang="en-US" sz="2400" b="1" smtClean="0"/>
              <a:t>X</a:t>
            </a:r>
            <a:r>
              <a:rPr lang="en-US" sz="2400" smtClean="0"/>
              <a:t>)</a:t>
            </a:r>
            <a:r>
              <a:rPr lang="en-US" sz="2400" baseline="30000" smtClean="0"/>
              <a:t>-1</a:t>
            </a:r>
            <a:r>
              <a:rPr lang="en-US" sz="2400" smtClean="0"/>
              <a:t> </a:t>
            </a:r>
            <a:r>
              <a:rPr lang="en-US" sz="2400" b="1" smtClean="0"/>
              <a:t>R’</a:t>
            </a:r>
            <a:r>
              <a:rPr lang="en-US" sz="2400" smtClean="0"/>
              <a:t>]</a:t>
            </a:r>
            <a:r>
              <a:rPr lang="en-US" sz="2400" baseline="30000" smtClean="0"/>
              <a:t>-1</a:t>
            </a:r>
            <a:r>
              <a:rPr lang="en-US" sz="2400" smtClean="0"/>
              <a:t> (</a:t>
            </a:r>
            <a:r>
              <a:rPr lang="en-US" sz="2400" b="1" smtClean="0"/>
              <a:t>Rb</a:t>
            </a:r>
            <a:r>
              <a:rPr lang="en-US" sz="2400" b="1" baseline="-25000" smtClean="0"/>
              <a:t>n</a:t>
            </a:r>
            <a:r>
              <a:rPr lang="en-US" sz="2400" b="1" smtClean="0"/>
              <a:t> - q</a:t>
            </a:r>
            <a:r>
              <a:rPr lang="en-US" sz="2400" smtClean="0"/>
              <a:t>).</a:t>
            </a:r>
          </a:p>
          <a:p>
            <a:pPr eaLnBrk="1" hangingPunct="1">
              <a:buFont typeface="Wingdings" pitchFamily="2" charset="2"/>
              <a:buNone/>
            </a:pPr>
            <a:r>
              <a:rPr lang="en-US" sz="2400" smtClean="0"/>
              <a:t>Write </a:t>
            </a:r>
            <a:r>
              <a:rPr lang="en-US" sz="2400" b="1" smtClean="0"/>
              <a:t>m</a:t>
            </a:r>
            <a:r>
              <a:rPr lang="en-US" sz="2400" smtClean="0"/>
              <a:t>  = (</a:t>
            </a:r>
            <a:r>
              <a:rPr lang="en-US" sz="2400" b="1" smtClean="0"/>
              <a:t>Rb</a:t>
            </a:r>
            <a:r>
              <a:rPr lang="en-US" sz="2400" b="1" baseline="-25000" smtClean="0"/>
              <a:t>n</a:t>
            </a:r>
            <a:r>
              <a:rPr lang="en-US" sz="2400" b="1" smtClean="0"/>
              <a:t> - q</a:t>
            </a:r>
            <a:r>
              <a:rPr lang="en-US" sz="2400" smtClean="0"/>
              <a:t>).  Under the hypothesis, plim </a:t>
            </a:r>
            <a:r>
              <a:rPr lang="en-US" sz="2400" b="1" smtClean="0"/>
              <a:t>m</a:t>
            </a:r>
            <a:r>
              <a:rPr lang="en-US" sz="2400" smtClean="0"/>
              <a:t>=</a:t>
            </a:r>
            <a:r>
              <a:rPr lang="en-US" sz="2400" b="1" smtClean="0"/>
              <a:t>0</a:t>
            </a:r>
            <a:r>
              <a:rPr lang="en-US" sz="2400" smtClean="0"/>
              <a:t>.  </a:t>
            </a:r>
          </a:p>
          <a:p>
            <a:pPr eaLnBrk="1" hangingPunct="1">
              <a:buFont typeface="Wingdings" pitchFamily="2" charset="2"/>
              <a:buNone/>
            </a:pPr>
            <a:r>
              <a:rPr lang="en-US" sz="2400" smtClean="0">
                <a:sym typeface="Symbol" pitchFamily="18" charset="2"/>
              </a:rPr>
              <a:t>n </a:t>
            </a:r>
            <a:r>
              <a:rPr lang="en-US" sz="2400" b="1" smtClean="0">
                <a:sym typeface="Symbol" pitchFamily="18" charset="2"/>
              </a:rPr>
              <a:t>m</a:t>
            </a:r>
            <a:r>
              <a:rPr lang="en-US" sz="2400" smtClean="0">
                <a:sym typeface="Symbol" pitchFamily="18" charset="2"/>
              </a:rPr>
              <a:t> </a:t>
            </a:r>
            <a:r>
              <a:rPr lang="en-US" sz="2400" smtClean="0">
                <a:sym typeface="Wingdings" pitchFamily="2" charset="2"/>
              </a:rPr>
              <a:t> N[0, </a:t>
            </a:r>
            <a:r>
              <a:rPr lang="en-US" sz="2400" b="1" smtClean="0"/>
              <a:t>R</a:t>
            </a:r>
            <a:r>
              <a:rPr lang="en-US" sz="2400" smtClean="0"/>
              <a:t>(</a:t>
            </a:r>
            <a:r>
              <a:rPr lang="en-US" sz="2400" smtClean="0">
                <a:sym typeface="Symbol" pitchFamily="18" charset="2"/>
              </a:rPr>
              <a:t></a:t>
            </a:r>
            <a:r>
              <a:rPr lang="en-US" sz="2400" baseline="30000" smtClean="0"/>
              <a:t>2</a:t>
            </a:r>
            <a:r>
              <a:rPr lang="en-US" sz="2400" smtClean="0"/>
              <a:t>/n)</a:t>
            </a:r>
            <a:r>
              <a:rPr lang="en-US" sz="2400" b="1" smtClean="0"/>
              <a:t>Q</a:t>
            </a:r>
            <a:r>
              <a:rPr lang="en-US" sz="2400" baseline="30000" smtClean="0"/>
              <a:t>-1</a:t>
            </a:r>
            <a:r>
              <a:rPr lang="en-US" sz="2400" b="1" smtClean="0"/>
              <a:t>R</a:t>
            </a:r>
            <a:r>
              <a:rPr lang="en-US" sz="2400" smtClean="0"/>
              <a:t>’]</a:t>
            </a:r>
          </a:p>
          <a:p>
            <a:pPr eaLnBrk="1" hangingPunct="1">
              <a:buFont typeface="Wingdings" pitchFamily="2" charset="2"/>
              <a:buNone/>
            </a:pPr>
            <a:r>
              <a:rPr lang="en-US" sz="2400" smtClean="0">
                <a:sym typeface="Symbol" pitchFamily="18" charset="2"/>
              </a:rPr>
              <a:t>Estimate the variance with </a:t>
            </a:r>
            <a:r>
              <a:rPr lang="en-US" sz="2400" b="1" smtClean="0"/>
              <a:t>R</a:t>
            </a:r>
            <a:r>
              <a:rPr lang="en-US" sz="2400" smtClean="0"/>
              <a:t>(s</a:t>
            </a:r>
            <a:r>
              <a:rPr lang="en-US" sz="2400" baseline="30000" smtClean="0"/>
              <a:t>2</a:t>
            </a:r>
            <a:r>
              <a:rPr lang="en-US" sz="2400" smtClean="0"/>
              <a:t>/n)(</a:t>
            </a:r>
            <a:r>
              <a:rPr lang="en-US" sz="2400" b="1" smtClean="0"/>
              <a:t>X’X</a:t>
            </a:r>
            <a:r>
              <a:rPr lang="en-US" sz="2400" smtClean="0"/>
              <a:t>/n)</a:t>
            </a:r>
            <a:r>
              <a:rPr lang="en-US" sz="2400" baseline="30000" smtClean="0"/>
              <a:t>-1</a:t>
            </a:r>
            <a:r>
              <a:rPr lang="en-US" sz="2400" b="1" smtClean="0"/>
              <a:t>R</a:t>
            </a:r>
            <a:r>
              <a:rPr lang="en-US" sz="2400" smtClean="0"/>
              <a:t>’]</a:t>
            </a:r>
          </a:p>
          <a:p>
            <a:pPr eaLnBrk="1" hangingPunct="1">
              <a:buFont typeface="Wingdings" pitchFamily="2" charset="2"/>
              <a:buNone/>
            </a:pPr>
            <a:r>
              <a:rPr lang="en-US" sz="2400" smtClean="0"/>
              <a:t>Then,  (</a:t>
            </a:r>
            <a:r>
              <a:rPr lang="en-US" sz="2400" smtClean="0">
                <a:sym typeface="Symbol" pitchFamily="18" charset="2"/>
              </a:rPr>
              <a:t>n </a:t>
            </a:r>
            <a:r>
              <a:rPr lang="en-US" sz="2400" b="1" smtClean="0">
                <a:sym typeface="Symbol" pitchFamily="18" charset="2"/>
              </a:rPr>
              <a:t>m</a:t>
            </a:r>
            <a:r>
              <a:rPr lang="en-US" sz="2400" smtClean="0">
                <a:sym typeface="Symbol" pitchFamily="18" charset="2"/>
              </a:rPr>
              <a:t> </a:t>
            </a:r>
            <a:r>
              <a:rPr lang="en-US" sz="2400" smtClean="0"/>
              <a:t>)’ [Est.Var(</a:t>
            </a:r>
            <a:r>
              <a:rPr lang="en-US" sz="2400" smtClean="0">
                <a:sym typeface="Symbol" pitchFamily="18" charset="2"/>
              </a:rPr>
              <a:t>n </a:t>
            </a:r>
            <a:r>
              <a:rPr lang="en-US" sz="2400" b="1" smtClean="0">
                <a:sym typeface="Symbol" pitchFamily="18" charset="2"/>
              </a:rPr>
              <a:t>m</a:t>
            </a:r>
            <a:r>
              <a:rPr lang="en-US" sz="2400" smtClean="0">
                <a:sym typeface="Symbol" pitchFamily="18" charset="2"/>
              </a:rPr>
              <a:t>)]</a:t>
            </a:r>
            <a:r>
              <a:rPr lang="en-US" sz="2400" baseline="30000" smtClean="0">
                <a:sym typeface="Symbol" pitchFamily="18" charset="2"/>
              </a:rPr>
              <a:t>-1</a:t>
            </a:r>
            <a:r>
              <a:rPr lang="en-US" sz="2400" smtClean="0">
                <a:sym typeface="Symbol" pitchFamily="18" charset="2"/>
              </a:rPr>
              <a:t> </a:t>
            </a:r>
            <a:r>
              <a:rPr lang="en-US" sz="2400" smtClean="0"/>
              <a:t>(</a:t>
            </a:r>
            <a:r>
              <a:rPr lang="en-US" sz="2400" smtClean="0">
                <a:sym typeface="Symbol" pitchFamily="18" charset="2"/>
              </a:rPr>
              <a:t>n </a:t>
            </a:r>
            <a:r>
              <a:rPr lang="en-US" sz="2400" b="1" smtClean="0">
                <a:sym typeface="Symbol" pitchFamily="18" charset="2"/>
              </a:rPr>
              <a:t>m</a:t>
            </a:r>
            <a:r>
              <a:rPr lang="en-US" sz="2400" smtClean="0">
                <a:sym typeface="Symbol" pitchFamily="18" charset="2"/>
              </a:rPr>
              <a:t> </a:t>
            </a:r>
            <a:r>
              <a:rPr lang="en-US" sz="2400" smtClean="0"/>
              <a:t>)</a:t>
            </a:r>
          </a:p>
          <a:p>
            <a:pPr eaLnBrk="1" hangingPunct="1">
              <a:buFont typeface="Wingdings" pitchFamily="2" charset="2"/>
              <a:buNone/>
            </a:pPr>
            <a:r>
              <a:rPr lang="en-US" sz="2400" smtClean="0"/>
              <a:t>fits exactly into the apparatus developed earlier.  If plim </a:t>
            </a:r>
            <a:r>
              <a:rPr lang="en-US" sz="2400" b="1" smtClean="0"/>
              <a:t>b</a:t>
            </a:r>
            <a:r>
              <a:rPr lang="en-US" sz="2400" baseline="-25000" smtClean="0"/>
              <a:t>n</a:t>
            </a:r>
            <a:r>
              <a:rPr lang="en-US" sz="2400" smtClean="0"/>
              <a:t> = </a:t>
            </a:r>
            <a:r>
              <a:rPr lang="en-US" sz="2400" b="1" smtClean="0">
                <a:sym typeface="Symbol" pitchFamily="18" charset="2"/>
              </a:rPr>
              <a:t></a:t>
            </a:r>
            <a:r>
              <a:rPr lang="en-US" sz="2400" smtClean="0"/>
              <a:t>, plim s</a:t>
            </a:r>
            <a:r>
              <a:rPr lang="en-US" sz="2400" baseline="30000" smtClean="0"/>
              <a:t>2</a:t>
            </a:r>
            <a:r>
              <a:rPr lang="en-US" sz="2400" smtClean="0"/>
              <a:t> = </a:t>
            </a:r>
            <a:r>
              <a:rPr lang="en-US" sz="2400" smtClean="0">
                <a:sym typeface="Symbol" pitchFamily="18" charset="2"/>
              </a:rPr>
              <a:t></a:t>
            </a:r>
            <a:r>
              <a:rPr lang="en-US" sz="2400" baseline="30000" smtClean="0"/>
              <a:t>2</a:t>
            </a:r>
            <a:r>
              <a:rPr lang="en-US" sz="2400" smtClean="0"/>
              <a:t>, and the other asymptotic results we developed for least squares hold, then </a:t>
            </a:r>
          </a:p>
          <a:p>
            <a:pPr eaLnBrk="1" hangingPunct="1">
              <a:buFont typeface="Wingdings" pitchFamily="2" charset="2"/>
              <a:buNone/>
            </a:pPr>
            <a:r>
              <a:rPr lang="en-US" sz="2400" smtClean="0"/>
              <a:t>     JF[J,n-K] </a:t>
            </a:r>
            <a:r>
              <a:rPr lang="en-US" sz="2400" smtClean="0">
                <a:sym typeface="Wingdings" pitchFamily="2" charset="2"/>
              </a:rPr>
              <a:t></a:t>
            </a:r>
            <a:r>
              <a:rPr lang="en-US" sz="2400" smtClean="0"/>
              <a:t> </a:t>
            </a:r>
            <a:r>
              <a:rPr lang="en-US" sz="2400" smtClean="0">
                <a:sym typeface="Symbol" pitchFamily="18" charset="2"/>
              </a:rPr>
              <a:t></a:t>
            </a:r>
            <a:r>
              <a:rPr lang="en-US" sz="2400" baseline="30000" smtClean="0"/>
              <a:t>2</a:t>
            </a:r>
            <a:r>
              <a:rPr lang="en-US" sz="2400" smtClean="0"/>
              <a:t>[J].</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8229600" cy="530225"/>
          </a:xfrm>
        </p:spPr>
        <p:txBody>
          <a:bodyPr/>
          <a:lstStyle/>
          <a:p>
            <a:r>
              <a:rPr lang="en-US" smtClean="0"/>
              <a:t>The Wald Statistic is Robust</a:t>
            </a:r>
            <a:endParaRPr lang="en-US"/>
          </a:p>
        </p:txBody>
      </p:sp>
      <p:sp>
        <p:nvSpPr>
          <p:cNvPr id="3" name="Content Placeholder 2"/>
          <p:cNvSpPr>
            <a:spLocks noGrp="1"/>
          </p:cNvSpPr>
          <p:nvPr>
            <p:ph idx="1"/>
          </p:nvPr>
        </p:nvSpPr>
        <p:spPr>
          <a:xfrm>
            <a:off x="609600" y="1447800"/>
            <a:ext cx="8229600" cy="4530725"/>
          </a:xfrm>
        </p:spPr>
        <p:txBody>
          <a:bodyPr/>
          <a:lstStyle/>
          <a:p>
            <a:pPr>
              <a:buNone/>
            </a:pPr>
            <a:r>
              <a:rPr lang="en-US" smtClean="0">
                <a:sym typeface="Symbol" pitchFamily="18" charset="2"/>
              </a:rPr>
              <a:t>Estimate the variance with </a:t>
            </a:r>
            <a:r>
              <a:rPr lang="en-US" b="1" smtClean="0"/>
              <a:t>R V R</a:t>
            </a:r>
            <a:r>
              <a:rPr lang="en-US" smtClean="0"/>
              <a:t>’ where </a:t>
            </a:r>
            <a:r>
              <a:rPr lang="en-US" b="1" smtClean="0"/>
              <a:t>V</a:t>
            </a:r>
            <a:r>
              <a:rPr lang="en-US" smtClean="0"/>
              <a:t> is any appropriate (conventional, heteroscedasticity robust, cluster corrected, etc.)</a:t>
            </a:r>
          </a:p>
          <a:p>
            <a:pPr>
              <a:buNone/>
            </a:pPr>
            <a:r>
              <a:rPr lang="en-US" smtClean="0"/>
              <a:t>   Then,  (</a:t>
            </a:r>
            <a:r>
              <a:rPr lang="en-US" smtClean="0">
                <a:sym typeface="Symbol" pitchFamily="18" charset="2"/>
              </a:rPr>
              <a:t>n </a:t>
            </a:r>
            <a:r>
              <a:rPr lang="en-US" b="1" smtClean="0">
                <a:sym typeface="Symbol" pitchFamily="18" charset="2"/>
              </a:rPr>
              <a:t>m</a:t>
            </a:r>
            <a:r>
              <a:rPr lang="en-US" smtClean="0">
                <a:sym typeface="Symbol" pitchFamily="18" charset="2"/>
              </a:rPr>
              <a:t> </a:t>
            </a:r>
            <a:r>
              <a:rPr lang="en-US" smtClean="0"/>
              <a:t>)’ [Est.Var(</a:t>
            </a:r>
            <a:r>
              <a:rPr lang="en-US" smtClean="0">
                <a:sym typeface="Symbol" pitchFamily="18" charset="2"/>
              </a:rPr>
              <a:t>n </a:t>
            </a:r>
            <a:r>
              <a:rPr lang="en-US" b="1" smtClean="0">
                <a:sym typeface="Symbol" pitchFamily="18" charset="2"/>
              </a:rPr>
              <a:t>m</a:t>
            </a:r>
            <a:r>
              <a:rPr lang="en-US" smtClean="0">
                <a:sym typeface="Symbol" pitchFamily="18" charset="2"/>
              </a:rPr>
              <a:t>)]</a:t>
            </a:r>
            <a:r>
              <a:rPr lang="en-US" baseline="30000" smtClean="0">
                <a:sym typeface="Symbol" pitchFamily="18" charset="2"/>
              </a:rPr>
              <a:t>-1</a:t>
            </a:r>
            <a:r>
              <a:rPr lang="en-US" smtClean="0">
                <a:sym typeface="Symbol" pitchFamily="18" charset="2"/>
              </a:rPr>
              <a:t> </a:t>
            </a:r>
            <a:r>
              <a:rPr lang="en-US" smtClean="0"/>
              <a:t>(</a:t>
            </a:r>
            <a:r>
              <a:rPr lang="en-US" smtClean="0">
                <a:sym typeface="Symbol" pitchFamily="18" charset="2"/>
              </a:rPr>
              <a:t>n </a:t>
            </a:r>
            <a:r>
              <a:rPr lang="en-US" b="1" smtClean="0">
                <a:sym typeface="Symbol" pitchFamily="18" charset="2"/>
              </a:rPr>
              <a:t>m</a:t>
            </a:r>
            <a:r>
              <a:rPr lang="en-US" smtClean="0">
                <a:sym typeface="Symbol" pitchFamily="18" charset="2"/>
              </a:rPr>
              <a:t> </a:t>
            </a:r>
            <a:r>
              <a:rPr lang="en-US" smtClean="0"/>
              <a:t>)</a:t>
            </a:r>
          </a:p>
          <a:p>
            <a:pPr>
              <a:buNone/>
            </a:pPr>
            <a:r>
              <a:rPr lang="en-US" smtClean="0"/>
              <a:t>    fits exactly into the apparatus developed earlier.  If plim </a:t>
            </a:r>
            <a:r>
              <a:rPr lang="en-US" b="1" smtClean="0"/>
              <a:t>b</a:t>
            </a:r>
            <a:r>
              <a:rPr lang="en-US" baseline="-25000" smtClean="0"/>
              <a:t>n</a:t>
            </a:r>
            <a:r>
              <a:rPr lang="en-US" smtClean="0"/>
              <a:t> = </a:t>
            </a:r>
            <a:r>
              <a:rPr lang="en-US" b="1" smtClean="0">
                <a:sym typeface="Symbol" pitchFamily="18" charset="2"/>
              </a:rPr>
              <a:t></a:t>
            </a:r>
            <a:r>
              <a:rPr lang="en-US" smtClean="0"/>
              <a:t>, and the other asymptotic results we developed for least squares hold, then, specifically for the linear regression model, </a:t>
            </a:r>
          </a:p>
          <a:p>
            <a:pPr>
              <a:buNone/>
            </a:pPr>
            <a:r>
              <a:rPr lang="en-US" smtClean="0"/>
              <a:t>                     JF[J,n-K] </a:t>
            </a:r>
            <a:r>
              <a:rPr lang="en-US" smtClean="0">
                <a:sym typeface="Wingdings" pitchFamily="2" charset="2"/>
              </a:rPr>
              <a:t></a:t>
            </a:r>
            <a:r>
              <a:rPr lang="en-US" smtClean="0"/>
              <a:t> </a:t>
            </a:r>
            <a:r>
              <a:rPr lang="en-US" smtClean="0">
                <a:sym typeface="Symbol" pitchFamily="18" charset="2"/>
              </a:rPr>
              <a:t></a:t>
            </a:r>
            <a:r>
              <a:rPr lang="en-US" baseline="30000" smtClean="0"/>
              <a:t>2</a:t>
            </a:r>
            <a:r>
              <a:rPr lang="en-US" smtClean="0"/>
              <a:t>[J].</a:t>
            </a:r>
          </a:p>
          <a:p>
            <a:pPr>
              <a:buNone/>
            </a:pPr>
            <a:r>
              <a:rPr lang="en-US" smtClean="0"/>
              <a:t>   (Use JF and critical values for </a:t>
            </a:r>
            <a:r>
              <a:rPr lang="en-US" smtClean="0">
                <a:sym typeface="Symbol" pitchFamily="18" charset="2"/>
              </a:rPr>
              <a:t></a:t>
            </a:r>
            <a:r>
              <a:rPr lang="en-US" baseline="30000" smtClean="0"/>
              <a:t>2</a:t>
            </a:r>
            <a:r>
              <a:rPr lang="en-US" smtClean="0"/>
              <a:t>[J] for tests.</a:t>
            </a: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srcRect/>
          <a:stretch>
            <a:fillRect/>
          </a:stretch>
        </p:blipFill>
        <p:spPr bwMode="auto">
          <a:xfrm>
            <a:off x="381000" y="990600"/>
            <a:ext cx="4173794" cy="3429000"/>
          </a:xfrm>
          <a:prstGeom prst="rect">
            <a:avLst/>
          </a:prstGeom>
          <a:noFill/>
          <a:ln w="9525">
            <a:noFill/>
            <a:miter lim="800000"/>
            <a:headEnd/>
            <a:tailEnd/>
          </a:ln>
        </p:spPr>
      </p:pic>
      <p:pic>
        <p:nvPicPr>
          <p:cNvPr id="69635" name="Picture 3"/>
          <p:cNvPicPr>
            <a:picLocks noChangeAspect="1" noChangeArrowheads="1"/>
          </p:cNvPicPr>
          <p:nvPr/>
        </p:nvPicPr>
        <p:blipFill>
          <a:blip r:embed="rId3" cstate="print"/>
          <a:srcRect/>
          <a:stretch>
            <a:fillRect/>
          </a:stretch>
        </p:blipFill>
        <p:spPr bwMode="auto">
          <a:xfrm>
            <a:off x="4876800" y="990600"/>
            <a:ext cx="3962400" cy="3380112"/>
          </a:xfrm>
          <a:prstGeom prst="rect">
            <a:avLst/>
          </a:prstGeom>
          <a:noFill/>
          <a:ln w="9525">
            <a:noFill/>
            <a:miter lim="800000"/>
            <a:headEnd/>
            <a:tailEnd/>
          </a:ln>
        </p:spPr>
      </p:pic>
      <p:cxnSp>
        <p:nvCxnSpPr>
          <p:cNvPr id="8" name="Straight Arrow Connector 7"/>
          <p:cNvCxnSpPr/>
          <p:nvPr/>
        </p:nvCxnSpPr>
        <p:spPr bwMode="auto">
          <a:xfrm flipH="1">
            <a:off x="6400800" y="1066800"/>
            <a:ext cx="609600" cy="27312"/>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9" name="Rectangle 8"/>
          <p:cNvSpPr/>
          <p:nvPr/>
        </p:nvSpPr>
        <p:spPr bwMode="auto">
          <a:xfrm>
            <a:off x="2819400" y="22098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7158315" y="21336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11" name="Straight Arrow Connector 10"/>
          <p:cNvCxnSpPr/>
          <p:nvPr/>
        </p:nvCxnSpPr>
        <p:spPr bwMode="auto">
          <a:xfrm flipH="1" flipV="1">
            <a:off x="6172200" y="3733800"/>
            <a:ext cx="457200" cy="304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12" name="Title 3"/>
          <p:cNvSpPr txBox="1">
            <a:spLocks/>
          </p:cNvSpPr>
          <p:nvPr/>
        </p:nvSpPr>
        <p:spPr>
          <a:xfrm>
            <a:off x="457200" y="457200"/>
            <a:ext cx="8229600" cy="457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003399"/>
                </a:solidFill>
                <a:effectLst/>
                <a:uLnTx/>
                <a:uFillTx/>
                <a:latin typeface="+mj-lt"/>
                <a:ea typeface="+mj-ea"/>
                <a:cs typeface="+mj-cs"/>
              </a:rPr>
              <a:t>A Caution About Stata and</a:t>
            </a:r>
            <a:r>
              <a:rPr kumimoji="0" lang="en-US" sz="3200" b="0" i="0" u="none" strike="noStrike" kern="0" cap="none" spc="0" normalizeH="0" noProof="0" smtClean="0">
                <a:ln>
                  <a:noFill/>
                </a:ln>
                <a:solidFill>
                  <a:srgbClr val="003399"/>
                </a:solidFill>
                <a:effectLst/>
                <a:uLnTx/>
                <a:uFillTx/>
                <a:latin typeface="+mj-lt"/>
                <a:ea typeface="+mj-ea"/>
                <a:cs typeface="+mj-cs"/>
              </a:rPr>
              <a:t> Fixed Effects</a:t>
            </a:r>
            <a:endParaRPr kumimoji="0" lang="en-US" sz="3200" b="0" i="0" u="none" strike="noStrike" kern="0" cap="none" spc="0" normalizeH="0" baseline="0" noProof="0">
              <a:ln>
                <a:noFill/>
              </a:ln>
              <a:solidFill>
                <a:srgbClr val="003399"/>
              </a:solidFill>
              <a:effectLst/>
              <a:uLnTx/>
              <a:uFillTx/>
              <a:latin typeface="+mj-lt"/>
              <a:ea typeface="+mj-ea"/>
              <a:cs typeface="+mj-cs"/>
            </a:endParaRPr>
          </a:p>
        </p:txBody>
      </p:sp>
      <p:pic>
        <p:nvPicPr>
          <p:cNvPr id="528385" name="Picture 1"/>
          <p:cNvPicPr>
            <a:picLocks noChangeAspect="1" noChangeArrowheads="1"/>
          </p:cNvPicPr>
          <p:nvPr/>
        </p:nvPicPr>
        <p:blipFill>
          <a:blip r:embed="rId4" cstate="print"/>
          <a:srcRect/>
          <a:stretch>
            <a:fillRect/>
          </a:stretch>
        </p:blipFill>
        <p:spPr bwMode="auto">
          <a:xfrm>
            <a:off x="1371600" y="4648200"/>
            <a:ext cx="6635496" cy="1600200"/>
          </a:xfrm>
          <a:prstGeom prst="rect">
            <a:avLst/>
          </a:prstGeom>
          <a:noFill/>
          <a:ln w="9525">
            <a:noFill/>
            <a:miter lim="800000"/>
            <a:headEnd/>
            <a:tailEnd/>
          </a:ln>
        </p:spPr>
      </p:pic>
      <p:cxnSp>
        <p:nvCxnSpPr>
          <p:cNvPr id="15" name="Straight Arrow Connector 14"/>
          <p:cNvCxnSpPr/>
          <p:nvPr/>
        </p:nvCxnSpPr>
        <p:spPr bwMode="auto">
          <a:xfrm flipH="1" flipV="1">
            <a:off x="5715000" y="4953000"/>
            <a:ext cx="457200" cy="3048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36732701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a:xfrm>
            <a:off x="457200" y="533400"/>
            <a:ext cx="8458200" cy="1143000"/>
          </a:xfrm>
        </p:spPr>
        <p:txBody>
          <a:bodyPr/>
          <a:lstStyle/>
          <a:p>
            <a:r>
              <a:rPr lang="en-US" smtClean="0"/>
              <a:t>Hypothesis Test: Sum of Coefficients</a:t>
            </a:r>
          </a:p>
        </p:txBody>
      </p:sp>
      <p:sp>
        <p:nvSpPr>
          <p:cNvPr id="20483" name="TextBox 4"/>
          <p:cNvSpPr txBox="1">
            <a:spLocks noChangeArrowheads="1"/>
          </p:cNvSpPr>
          <p:nvPr/>
        </p:nvSpPr>
        <p:spPr bwMode="auto">
          <a:xfrm>
            <a:off x="457200" y="1828800"/>
            <a:ext cx="82296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t>Do the three aggregate price elasticities sum to zero?</a:t>
            </a:r>
            <a:br>
              <a:rPr lang="en-US"/>
            </a:br>
            <a:r>
              <a:rPr lang="en-US"/>
              <a:t>H</a:t>
            </a:r>
            <a:r>
              <a:rPr lang="en-US" baseline="-25000"/>
              <a:t>0</a:t>
            </a:r>
            <a:r>
              <a:rPr lang="en-US"/>
              <a:t> :</a:t>
            </a:r>
            <a:r>
              <a:rPr lang="el-GR"/>
              <a:t>β</a:t>
            </a:r>
            <a:r>
              <a:rPr lang="en-US" baseline="-25000"/>
              <a:t>7</a:t>
            </a:r>
            <a:r>
              <a:rPr lang="en-US"/>
              <a:t>  + </a:t>
            </a:r>
            <a:r>
              <a:rPr lang="el-GR"/>
              <a:t>β</a:t>
            </a:r>
            <a:r>
              <a:rPr lang="en-US" baseline="-25000"/>
              <a:t>8</a:t>
            </a:r>
            <a:r>
              <a:rPr lang="en-US"/>
              <a:t>  +  </a:t>
            </a:r>
            <a:r>
              <a:rPr lang="el-GR"/>
              <a:t>β</a:t>
            </a:r>
            <a:r>
              <a:rPr lang="en-US" baseline="-25000"/>
              <a:t>9 </a:t>
            </a:r>
            <a:r>
              <a:rPr lang="en-US"/>
              <a:t> =  0</a:t>
            </a:r>
          </a:p>
          <a:p>
            <a:r>
              <a:rPr lang="en-US" b="1"/>
              <a:t>R</a:t>
            </a:r>
            <a:r>
              <a:rPr lang="en-US"/>
              <a:t> = [0, 0, 0, 0, 0, 0, 1, 1, 1],  </a:t>
            </a:r>
            <a:r>
              <a:rPr lang="en-US" b="1"/>
              <a:t>q</a:t>
            </a:r>
            <a:r>
              <a:rPr lang="en-US"/>
              <a:t>  =  [0]</a:t>
            </a:r>
          </a:p>
          <a:p>
            <a:endParaRPr lang="en-US"/>
          </a:p>
          <a:p>
            <a:r>
              <a:rPr lang="en-US" sz="1400" b="1">
                <a:latin typeface="Courier New" pitchFamily="49" charset="0"/>
              </a:rPr>
              <a:t>Variable| Coefficient    Standard Error  t-ratio  P[|T|&gt;t]   Mean of X</a:t>
            </a:r>
          </a:p>
          <a:p>
            <a:r>
              <a:rPr lang="en-US" sz="1400" b="1">
                <a:latin typeface="Courier New" pitchFamily="49" charset="0"/>
              </a:rPr>
              <a:t>--------+-------------------------------------------------------------</a:t>
            </a:r>
            <a:endParaRPr lang="en-US"/>
          </a:p>
          <a:p>
            <a:r>
              <a:rPr lang="en-US" sz="1400" b="1">
                <a:latin typeface="Courier New" pitchFamily="49" charset="0"/>
              </a:rPr>
              <a:t> LPN|    1.10125***       .26840        4.103   .0003       .60539</a:t>
            </a:r>
          </a:p>
          <a:p>
            <a:r>
              <a:rPr lang="en-US" sz="1400" b="1">
                <a:latin typeface="Courier New" pitchFamily="49" charset="0"/>
              </a:rPr>
              <a:t> LPD|     .92018***       .27018        3.406   .0021       .43343</a:t>
            </a:r>
          </a:p>
          <a:p>
            <a:r>
              <a:rPr lang="en-US" sz="1400" b="1">
                <a:latin typeface="Courier New" pitchFamily="49" charset="0"/>
              </a:rPr>
              <a:t> LPS|   -1.09213***       .30812       -3.544   .0015       .68105</a:t>
            </a:r>
            <a:endParaRPr lang="en-US" sz="1400"/>
          </a:p>
        </p:txBody>
      </p:sp>
      <p:pic>
        <p:nvPicPr>
          <p:cNvPr id="2048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267200"/>
            <a:ext cx="82089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0485" name="Rectangle 6"/>
          <p:cNvSpPr>
            <a:spLocks noChangeArrowheads="1"/>
          </p:cNvSpPr>
          <p:nvPr/>
        </p:nvSpPr>
        <p:spPr bwMode="auto">
          <a:xfrm>
            <a:off x="6019800" y="5562600"/>
            <a:ext cx="2590800" cy="533400"/>
          </a:xfrm>
          <a:prstGeom prst="rect">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Tree>
    <p:extLst>
      <p:ext uri="{BB962C8B-B14F-4D97-AF65-F5344CB8AC3E}">
        <p14:creationId xmlns:p14="http://schemas.microsoft.com/office/powerpoint/2010/main" val="8673086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838200"/>
            <a:ext cx="8229600" cy="1139825"/>
          </a:xfrm>
        </p:spPr>
        <p:txBody>
          <a:bodyPr/>
          <a:lstStyle/>
          <a:p>
            <a:r>
              <a:rPr lang="en-US" smtClean="0"/>
              <a:t>Wald Test</a:t>
            </a:r>
          </a:p>
        </p:txBody>
      </p:sp>
      <p:pic>
        <p:nvPicPr>
          <p:cNvPr id="211969" name="Picture 1"/>
          <p:cNvPicPr>
            <a:picLocks noChangeAspect="1" noChangeArrowheads="1"/>
          </p:cNvPicPr>
          <p:nvPr/>
        </p:nvPicPr>
        <p:blipFill>
          <a:blip r:embed="rId3" cstate="print"/>
          <a:srcRect/>
          <a:stretch>
            <a:fillRect/>
          </a:stretch>
        </p:blipFill>
        <p:spPr bwMode="auto">
          <a:xfrm>
            <a:off x="300038" y="1990725"/>
            <a:ext cx="8543925" cy="2876550"/>
          </a:xfrm>
          <a:prstGeom prst="rect">
            <a:avLst/>
          </a:prstGeom>
          <a:noFill/>
          <a:ln w="9525">
            <a:noFill/>
            <a:miter lim="800000"/>
            <a:headEnd/>
            <a:tailEnd/>
          </a:ln>
        </p:spPr>
      </p:pic>
      <p:sp>
        <p:nvSpPr>
          <p:cNvPr id="5" name="TextBox 4"/>
          <p:cNvSpPr txBox="1"/>
          <p:nvPr/>
        </p:nvSpPr>
        <p:spPr>
          <a:xfrm>
            <a:off x="457200" y="2286000"/>
            <a:ext cx="5715000" cy="381000"/>
          </a:xfrm>
          <a:prstGeom prst="rect">
            <a:avLst/>
          </a:prstGeom>
          <a:noFill/>
        </p:spPr>
        <p:txBody>
          <a:bodyPr wrap="square" rtlCol="0">
            <a:spAutoFit/>
          </a:bodyPr>
          <a:lstStyle/>
          <a:p>
            <a:r>
              <a:rPr lang="en-US" smtClean="0"/>
              <a:t>m = b7 + b8 + b9 = 0.9293.</a:t>
            </a:r>
            <a:endParaRPr lang="en-US"/>
          </a:p>
        </p:txBody>
      </p:sp>
      <p:sp>
        <p:nvSpPr>
          <p:cNvPr id="6" name="TextBox 5"/>
          <p:cNvSpPr txBox="1"/>
          <p:nvPr/>
        </p:nvSpPr>
        <p:spPr>
          <a:xfrm>
            <a:off x="3733800" y="3810000"/>
            <a:ext cx="2209800" cy="381000"/>
          </a:xfrm>
          <a:prstGeom prst="rect">
            <a:avLst/>
          </a:prstGeom>
          <a:noFill/>
        </p:spPr>
        <p:txBody>
          <a:bodyPr wrap="square" rtlCol="0">
            <a:spAutoFit/>
          </a:bodyPr>
          <a:lstStyle/>
          <a:p>
            <a:r>
              <a:rPr lang="en-US" smtClean="0"/>
              <a:t>(See slide 31)</a:t>
            </a:r>
            <a:endParaRPr lang="en-US"/>
          </a:p>
        </p:txBody>
      </p:sp>
    </p:spTree>
    <p:extLst>
      <p:ext uri="{BB962C8B-B14F-4D97-AF65-F5344CB8AC3E}">
        <p14:creationId xmlns:p14="http://schemas.microsoft.com/office/powerpoint/2010/main" val="30609140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685801"/>
            <a:ext cx="8229600" cy="304800"/>
          </a:xfrm>
        </p:spPr>
        <p:txBody>
          <a:bodyPr/>
          <a:lstStyle/>
          <a:p>
            <a:pPr eaLnBrk="1" hangingPunct="1"/>
            <a:r>
              <a:rPr lang="en-US" smtClean="0"/>
              <a:t>Wald Statistic for 2 Restrictions</a:t>
            </a:r>
          </a:p>
        </p:txBody>
      </p:sp>
      <p:sp>
        <p:nvSpPr>
          <p:cNvPr id="24579" name="TextBox 3"/>
          <p:cNvSpPr txBox="1">
            <a:spLocks noChangeArrowheads="1"/>
          </p:cNvSpPr>
          <p:nvPr/>
        </p:nvSpPr>
        <p:spPr bwMode="auto">
          <a:xfrm>
            <a:off x="4267200" y="1981200"/>
            <a:ext cx="4648200" cy="4340225"/>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smtClean="0">
                <a:latin typeface="Courier New" pitchFamily="49" charset="0"/>
                <a:cs typeface="Courier New" pitchFamily="49" charset="0"/>
              </a:rPr>
              <a:t>Matrix </a:t>
            </a:r>
            <a:r>
              <a:rPr lang="en-US" sz="1200" b="1">
                <a:latin typeface="Courier New" pitchFamily="49" charset="0"/>
                <a:cs typeface="Courier New" pitchFamily="49" charset="0"/>
              </a:rPr>
              <a:t>; R = [0,1,0,0,0,0,0,0,0 / </a:t>
            </a:r>
          </a:p>
          <a:p>
            <a:r>
              <a:rPr lang="en-US" sz="1200" b="1" smtClean="0">
                <a:latin typeface="Courier New" pitchFamily="49" charset="0"/>
                <a:cs typeface="Courier New" pitchFamily="49" charset="0"/>
              </a:rPr>
              <a:t>              </a:t>
            </a:r>
            <a:r>
              <a:rPr lang="en-US" sz="1200" b="1">
                <a:latin typeface="Courier New" pitchFamily="49" charset="0"/>
                <a:cs typeface="Courier New" pitchFamily="49" charset="0"/>
              </a:rPr>
              <a:t>0,0,1,0,0,0,0,0,0]$</a:t>
            </a:r>
          </a:p>
          <a:p>
            <a:r>
              <a:rPr lang="en-US" sz="1200" b="1" smtClean="0">
                <a:latin typeface="Courier New" pitchFamily="49" charset="0"/>
                <a:cs typeface="Courier New" pitchFamily="49" charset="0"/>
              </a:rPr>
              <a:t>Matrix </a:t>
            </a:r>
            <a:r>
              <a:rPr lang="en-US" sz="1200" b="1">
                <a:latin typeface="Courier New" pitchFamily="49" charset="0"/>
                <a:cs typeface="Courier New" pitchFamily="49" charset="0"/>
              </a:rPr>
              <a:t>; q = [1/-1]$</a:t>
            </a:r>
          </a:p>
          <a:p>
            <a:r>
              <a:rPr lang="en-US" sz="1200" b="1" smtClean="0">
                <a:latin typeface="Courier New" pitchFamily="49" charset="0"/>
                <a:cs typeface="Courier New" pitchFamily="49" charset="0"/>
              </a:rPr>
              <a:t>Matrix </a:t>
            </a:r>
            <a:r>
              <a:rPr lang="en-US" sz="1200" b="1">
                <a:latin typeface="Courier New" pitchFamily="49" charset="0"/>
                <a:cs typeface="Courier New" pitchFamily="49" charset="0"/>
              </a:rPr>
              <a:t>; list ; m = R*b - q $</a:t>
            </a:r>
          </a:p>
          <a:p>
            <a:r>
              <a:rPr lang="en-US" sz="1200" b="1">
                <a:latin typeface="Courier New" pitchFamily="49" charset="0"/>
                <a:cs typeface="Courier New" pitchFamily="49" charset="0"/>
              </a:rPr>
              <a:t>Matrix </a:t>
            </a:r>
            <a:r>
              <a:rPr lang="en-US" sz="1200" b="1" smtClean="0">
                <a:latin typeface="Courier New" pitchFamily="49" charset="0"/>
                <a:cs typeface="Courier New" pitchFamily="49" charset="0"/>
              </a:rPr>
              <a:t>m        </a:t>
            </a:r>
            <a:r>
              <a:rPr lang="en-US" sz="1200" b="1">
                <a:latin typeface="Courier New" pitchFamily="49" charset="0"/>
                <a:cs typeface="Courier New" pitchFamily="49" charset="0"/>
              </a:rPr>
              <a:t>has  2 rows and  1 columns.</a:t>
            </a:r>
          </a:p>
          <a:p>
            <a:r>
              <a:rPr lang="en-US" sz="1200" b="1">
                <a:latin typeface="Courier New" pitchFamily="49" charset="0"/>
                <a:cs typeface="Courier New" pitchFamily="49" charset="0"/>
              </a:rPr>
              <a:t>               1</a:t>
            </a:r>
          </a:p>
          <a:p>
            <a:r>
              <a:rPr lang="en-US" sz="1200" b="1">
                <a:latin typeface="Courier New" pitchFamily="49" charset="0"/>
                <a:cs typeface="Courier New" pitchFamily="49" charset="0"/>
              </a:rPr>
              <a:t>        +-------------+</a:t>
            </a:r>
          </a:p>
          <a:p>
            <a:r>
              <a:rPr lang="en-US" sz="1200" b="1">
                <a:latin typeface="Courier New" pitchFamily="49" charset="0"/>
                <a:cs typeface="Courier New" pitchFamily="49" charset="0"/>
              </a:rPr>
              <a:t>       1|     .35721</a:t>
            </a:r>
          </a:p>
          <a:p>
            <a:r>
              <a:rPr lang="en-US" sz="1200" b="1">
                <a:latin typeface="Courier New" pitchFamily="49" charset="0"/>
                <a:cs typeface="Courier New" pitchFamily="49" charset="0"/>
              </a:rPr>
              <a:t>       2|     .49421</a:t>
            </a:r>
          </a:p>
          <a:p>
            <a:r>
              <a:rPr lang="en-US" sz="1200" b="1">
                <a:latin typeface="Courier New" pitchFamily="49" charset="0"/>
                <a:cs typeface="Courier New" pitchFamily="49" charset="0"/>
              </a:rPr>
              <a:t>        +-------------+</a:t>
            </a:r>
          </a:p>
          <a:p>
            <a:r>
              <a:rPr lang="en-US" sz="1200" b="1" smtClean="0">
                <a:latin typeface="Courier New" pitchFamily="49" charset="0"/>
                <a:cs typeface="Courier New" pitchFamily="49" charset="0"/>
              </a:rPr>
              <a:t>Matrix </a:t>
            </a:r>
            <a:r>
              <a:rPr lang="en-US" sz="1200" b="1">
                <a:latin typeface="Courier New" pitchFamily="49" charset="0"/>
                <a:cs typeface="Courier New" pitchFamily="49" charset="0"/>
              </a:rPr>
              <a:t>; list ; vm = R*varb*R' $</a:t>
            </a:r>
          </a:p>
          <a:p>
            <a:r>
              <a:rPr lang="en-US" sz="1200" b="1">
                <a:latin typeface="Courier New" pitchFamily="49" charset="0"/>
                <a:cs typeface="Courier New" pitchFamily="49" charset="0"/>
              </a:rPr>
              <a:t>Matrix VM       has  2 rows and  2 columns.</a:t>
            </a:r>
          </a:p>
          <a:p>
            <a:r>
              <a:rPr lang="en-US" sz="1200" b="1">
                <a:latin typeface="Courier New" pitchFamily="49" charset="0"/>
                <a:cs typeface="Courier New" pitchFamily="49" charset="0"/>
              </a:rPr>
              <a:t>               1             2</a:t>
            </a:r>
          </a:p>
          <a:p>
            <a:r>
              <a:rPr lang="en-US" sz="1200" b="1">
                <a:latin typeface="Courier New" pitchFamily="49" charset="0"/>
                <a:cs typeface="Courier New" pitchFamily="49" charset="0"/>
              </a:rPr>
              <a:t>        +-------------+-------------+</a:t>
            </a:r>
          </a:p>
          <a:p>
            <a:r>
              <a:rPr lang="en-US" sz="1200" b="1">
                <a:latin typeface="Courier New" pitchFamily="49" charset="0"/>
                <a:cs typeface="Courier New" pitchFamily="49" charset="0"/>
              </a:rPr>
              <a:t>       1|     .02120       .00291</a:t>
            </a:r>
          </a:p>
          <a:p>
            <a:r>
              <a:rPr lang="en-US" sz="1200" b="1">
                <a:latin typeface="Courier New" pitchFamily="49" charset="0"/>
                <a:cs typeface="Courier New" pitchFamily="49" charset="0"/>
              </a:rPr>
              <a:t>       2|     .00291       .00384</a:t>
            </a:r>
          </a:p>
          <a:p>
            <a:r>
              <a:rPr lang="en-US" sz="1200" b="1">
                <a:latin typeface="Courier New" pitchFamily="49" charset="0"/>
                <a:cs typeface="Courier New" pitchFamily="49" charset="0"/>
              </a:rPr>
              <a:t>        +-------------+-------------+</a:t>
            </a:r>
          </a:p>
          <a:p>
            <a:r>
              <a:rPr lang="pl-PL" sz="1200" b="1" smtClean="0">
                <a:latin typeface="Courier New" pitchFamily="49" charset="0"/>
                <a:cs typeface="Courier New" pitchFamily="49" charset="0"/>
              </a:rPr>
              <a:t>Matrix </a:t>
            </a:r>
            <a:r>
              <a:rPr lang="pl-PL" sz="1200" b="1">
                <a:latin typeface="Courier New" pitchFamily="49" charset="0"/>
                <a:cs typeface="Courier New" pitchFamily="49" charset="0"/>
              </a:rPr>
              <a:t>; list ; w = </a:t>
            </a:r>
            <a:r>
              <a:rPr lang="pl-PL" sz="1200" b="1" smtClean="0">
                <a:latin typeface="Courier New" pitchFamily="49" charset="0"/>
                <a:cs typeface="Courier New" pitchFamily="49" charset="0"/>
              </a:rPr>
              <a:t>m</a:t>
            </a:r>
            <a:r>
              <a:rPr lang="pl-PL" sz="1200" b="1">
                <a:latin typeface="Courier New" pitchFamily="49" charset="0"/>
                <a:cs typeface="Courier New" pitchFamily="49" charset="0"/>
              </a:rPr>
              <a:t>'&lt;vm&gt;m $</a:t>
            </a:r>
          </a:p>
          <a:p>
            <a:r>
              <a:rPr lang="en-US" sz="1200" b="1">
                <a:latin typeface="Courier New" pitchFamily="49" charset="0"/>
                <a:cs typeface="Courier New" pitchFamily="49" charset="0"/>
              </a:rPr>
              <a:t>Matrix W        has  1 rows and  1 columns.</a:t>
            </a:r>
          </a:p>
          <a:p>
            <a:r>
              <a:rPr lang="en-US" sz="1200" b="1">
                <a:latin typeface="Courier New" pitchFamily="49" charset="0"/>
                <a:cs typeface="Courier New" pitchFamily="49" charset="0"/>
              </a:rPr>
              <a:t>               1</a:t>
            </a:r>
          </a:p>
          <a:p>
            <a:r>
              <a:rPr lang="en-US" sz="1200" b="1">
                <a:latin typeface="Courier New" pitchFamily="49" charset="0"/>
                <a:cs typeface="Courier New" pitchFamily="49" charset="0"/>
              </a:rPr>
              <a:t>        +-------------+</a:t>
            </a:r>
          </a:p>
          <a:p>
            <a:r>
              <a:rPr lang="en-US" sz="1200" b="1">
                <a:latin typeface="Courier New" pitchFamily="49" charset="0"/>
                <a:cs typeface="Courier New" pitchFamily="49" charset="0"/>
              </a:rPr>
              <a:t>       1|   </a:t>
            </a:r>
            <a:r>
              <a:rPr lang="en-US" sz="1200" b="1" smtClean="0">
                <a:latin typeface="Courier New" pitchFamily="49" charset="0"/>
                <a:cs typeface="Courier New" pitchFamily="49" charset="0"/>
              </a:rPr>
              <a:t>63.55962</a:t>
            </a:r>
            <a:endParaRPr lang="en-US" sz="1200" b="1">
              <a:latin typeface="Courier New" pitchFamily="49" charset="0"/>
              <a:cs typeface="Courier New" pitchFamily="49" charset="0"/>
            </a:endParaRPr>
          </a:p>
          <a:p>
            <a:r>
              <a:rPr lang="en-US" sz="1200" b="1">
                <a:latin typeface="Courier New" pitchFamily="49" charset="0"/>
                <a:cs typeface="Courier New" pitchFamily="49" charset="0"/>
              </a:rPr>
              <a:t>        +-------------+</a:t>
            </a:r>
          </a:p>
        </p:txBody>
      </p:sp>
      <p:sp>
        <p:nvSpPr>
          <p:cNvPr id="4" name="TextBox 3"/>
          <p:cNvSpPr txBox="1"/>
          <p:nvPr/>
        </p:nvSpPr>
        <p:spPr>
          <a:xfrm>
            <a:off x="533400" y="1219200"/>
            <a:ext cx="3352800" cy="923330"/>
          </a:xfrm>
          <a:prstGeom prst="rect">
            <a:avLst/>
          </a:prstGeom>
          <a:noFill/>
        </p:spPr>
        <p:txBody>
          <a:bodyPr wrap="square" rtlCol="0">
            <a:spAutoFit/>
          </a:bodyPr>
          <a:lstStyle/>
          <a:p>
            <a:r>
              <a:rPr lang="en-US" smtClean="0"/>
              <a:t>Joint hypothesis:</a:t>
            </a:r>
          </a:p>
          <a:p>
            <a:r>
              <a:rPr lang="en-US" smtClean="0"/>
              <a:t>b(LY)  	=   1</a:t>
            </a:r>
          </a:p>
          <a:p>
            <a:r>
              <a:rPr lang="en-US" smtClean="0"/>
              <a:t>b(LPG)  	=  -1</a:t>
            </a:r>
            <a:endParaRPr lang="en-US"/>
          </a:p>
        </p:txBody>
      </p:sp>
      <p:pic>
        <p:nvPicPr>
          <p:cNvPr id="209921" name="Picture 1"/>
          <p:cNvPicPr>
            <a:picLocks noChangeAspect="1" noChangeArrowheads="1"/>
          </p:cNvPicPr>
          <p:nvPr/>
        </p:nvPicPr>
        <p:blipFill>
          <a:blip r:embed="rId3" cstate="print"/>
          <a:srcRect/>
          <a:stretch>
            <a:fillRect/>
          </a:stretch>
        </p:blipFill>
        <p:spPr bwMode="auto">
          <a:xfrm>
            <a:off x="381000" y="2209800"/>
            <a:ext cx="3686175" cy="2324100"/>
          </a:xfrm>
          <a:prstGeom prst="rect">
            <a:avLst/>
          </a:prstGeom>
          <a:noFill/>
          <a:ln w="9525">
            <a:noFill/>
            <a:miter lim="800000"/>
            <a:headEnd/>
            <a:tailEnd/>
          </a:ln>
        </p:spPr>
      </p:pic>
      <p:sp>
        <p:nvSpPr>
          <p:cNvPr id="7" name="Rectangle 6"/>
          <p:cNvSpPr/>
          <p:nvPr/>
        </p:nvSpPr>
        <p:spPr bwMode="auto">
          <a:xfrm>
            <a:off x="381000" y="2895600"/>
            <a:ext cx="2514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209922" name="Picture 2"/>
          <p:cNvPicPr>
            <a:picLocks noChangeAspect="1" noChangeArrowheads="1"/>
          </p:cNvPicPr>
          <p:nvPr/>
        </p:nvPicPr>
        <p:blipFill>
          <a:blip r:embed="rId4" cstate="print"/>
          <a:srcRect/>
          <a:stretch>
            <a:fillRect/>
          </a:stretch>
        </p:blipFill>
        <p:spPr bwMode="auto">
          <a:xfrm>
            <a:off x="533400" y="4648200"/>
            <a:ext cx="3286125" cy="1047750"/>
          </a:xfrm>
          <a:prstGeom prst="rect">
            <a:avLst/>
          </a:prstGeom>
          <a:noFill/>
          <a:ln w="9525">
            <a:noFill/>
            <a:miter lim="800000"/>
            <a:headEnd/>
            <a:tailEnd/>
          </a:ln>
        </p:spPr>
      </p:pic>
      <p:sp>
        <p:nvSpPr>
          <p:cNvPr id="9" name="Rectangle 8"/>
          <p:cNvSpPr/>
          <p:nvPr/>
        </p:nvSpPr>
        <p:spPr bwMode="auto">
          <a:xfrm>
            <a:off x="1905000" y="5029200"/>
            <a:ext cx="1752600" cy="3810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8558595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685800"/>
            <a:ext cx="8229600" cy="609600"/>
          </a:xfrm>
        </p:spPr>
        <p:txBody>
          <a:bodyPr/>
          <a:lstStyle/>
          <a:p>
            <a:pPr eaLnBrk="1" hangingPunct="1"/>
            <a:r>
              <a:rPr lang="en-US" altLang="en-US" sz="2500" smtClean="0"/>
              <a:t>Example: Panel Data on Spanish Dairy Farms</a:t>
            </a:r>
          </a:p>
        </p:txBody>
      </p:sp>
      <p:sp>
        <p:nvSpPr>
          <p:cNvPr id="63491" name="Rectangle 3"/>
          <p:cNvSpPr>
            <a:spLocks noChangeArrowheads="1"/>
          </p:cNvSpPr>
          <p:nvPr/>
        </p:nvSpPr>
        <p:spPr bwMode="auto">
          <a:xfrm>
            <a:off x="0" y="20748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360363" algn="l"/>
              </a:tabLst>
              <a:defRPr>
                <a:solidFill>
                  <a:schemeClr val="tx1"/>
                </a:solidFill>
                <a:latin typeface="Times New Roman" panose="02020603050405020304" pitchFamily="18" charset="0"/>
              </a:defRPr>
            </a:lvl1pPr>
            <a:lvl2pPr marL="742950" indent="-285750">
              <a:tabLst>
                <a:tab pos="360363" algn="l"/>
              </a:tabLst>
              <a:defRPr>
                <a:solidFill>
                  <a:schemeClr val="tx1"/>
                </a:solidFill>
                <a:latin typeface="Times New Roman" panose="02020603050405020304" pitchFamily="18" charset="0"/>
              </a:defRPr>
            </a:lvl2pPr>
            <a:lvl3pPr marL="1143000" indent="-228600">
              <a:tabLst>
                <a:tab pos="360363" algn="l"/>
              </a:tabLst>
              <a:defRPr>
                <a:solidFill>
                  <a:schemeClr val="tx1"/>
                </a:solidFill>
                <a:latin typeface="Times New Roman" panose="02020603050405020304" pitchFamily="18" charset="0"/>
              </a:defRPr>
            </a:lvl3pPr>
            <a:lvl4pPr marL="1600200" indent="-228600">
              <a:tabLst>
                <a:tab pos="360363" algn="l"/>
              </a:tabLst>
              <a:defRPr>
                <a:solidFill>
                  <a:schemeClr val="tx1"/>
                </a:solidFill>
                <a:latin typeface="Times New Roman" panose="02020603050405020304" pitchFamily="18" charset="0"/>
              </a:defRPr>
            </a:lvl4pPr>
            <a:lvl5pPr marL="2057400" indent="-228600">
              <a:tabLst>
                <a:tab pos="360363" algn="l"/>
              </a:tabLst>
              <a:defRPr>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360363" algn="l"/>
              </a:tabLst>
              <a:defRPr>
                <a:solidFill>
                  <a:schemeClr val="tx1"/>
                </a:solidFill>
                <a:latin typeface="Times New Roman" panose="02020603050405020304" pitchFamily="18" charset="0"/>
              </a:defRPr>
            </a:lvl9pPr>
          </a:lstStyle>
          <a:p>
            <a:pPr eaLnBrk="1" hangingPunct="1"/>
            <a:endParaRPr lang="en-US" altLang="en-US">
              <a:latin typeface="Arial" panose="020B0604020202020204" pitchFamily="34" charset="0"/>
            </a:endParaRPr>
          </a:p>
        </p:txBody>
      </p:sp>
      <p:graphicFrame>
        <p:nvGraphicFramePr>
          <p:cNvPr id="695353" name="Group 57"/>
          <p:cNvGraphicFramePr>
            <a:graphicFrameLocks noGrp="1"/>
          </p:cNvGraphicFramePr>
          <p:nvPr/>
        </p:nvGraphicFramePr>
        <p:xfrm>
          <a:off x="762000" y="2084388"/>
          <a:ext cx="7543800" cy="3663951"/>
        </p:xfrm>
        <a:graphic>
          <a:graphicData uri="http://schemas.openxmlformats.org/drawingml/2006/table">
            <a:tbl>
              <a:tblPr/>
              <a:tblGrid>
                <a:gridCol w="8382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1012825">
                  <a:extLst>
                    <a:ext uri="{9D8B030D-6E8A-4147-A177-3AD203B41FA5}">
                      <a16:colId xmlns:a16="http://schemas.microsoft.com/office/drawing/2014/main" val="20002"/>
                    </a:ext>
                  </a:extLst>
                </a:gridCol>
                <a:gridCol w="1044575">
                  <a:extLst>
                    <a:ext uri="{9D8B030D-6E8A-4147-A177-3AD203B41FA5}">
                      <a16:colId xmlns:a16="http://schemas.microsoft.com/office/drawing/2014/main" val="20003"/>
                    </a:ext>
                  </a:extLst>
                </a:gridCol>
                <a:gridCol w="1081088">
                  <a:extLst>
                    <a:ext uri="{9D8B030D-6E8A-4147-A177-3AD203B41FA5}">
                      <a16:colId xmlns:a16="http://schemas.microsoft.com/office/drawing/2014/main" val="20004"/>
                    </a:ext>
                  </a:extLst>
                </a:gridCol>
                <a:gridCol w="1204912">
                  <a:extLst>
                    <a:ext uri="{9D8B030D-6E8A-4147-A177-3AD203B41FA5}">
                      <a16:colId xmlns:a16="http://schemas.microsoft.com/office/drawing/2014/main" val="20005"/>
                    </a:ext>
                  </a:extLst>
                </a:gridCol>
              </a:tblGrid>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Units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Mean</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Std. Dev.</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Minimum</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Maximum</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1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OutputMilk</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Milk production (liters)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131,107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92,584</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14,410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727,281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663">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Cows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 of milking cows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22.12</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11.27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82.3</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Labor</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 man-equivalent units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1.67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0.55</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4838">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p>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Land</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Hectares of land devoted to pasture and crops.</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12.99</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6.17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br>
                        <a:rPr kumimoji="0" lang="en-US" sz="1300" b="1" i="0" u="none" strike="noStrike" cap="none" normalizeH="0" baseline="0" smtClean="0">
                          <a:ln>
                            <a:noFill/>
                          </a:ln>
                          <a:solidFill>
                            <a:schemeClr val="tx1"/>
                          </a:solidFill>
                          <a:effectLst/>
                          <a:latin typeface="Tahoma" pitchFamily="34" charset="0"/>
                          <a:cs typeface="Times New Roman" pitchFamily="18" charset="0"/>
                        </a:rPr>
                      </a:br>
                      <a:r>
                        <a:rPr kumimoji="0" lang="en-US" sz="1300" b="1" i="0" u="none" strike="noStrike" cap="none" normalizeH="0" baseline="0" smtClean="0">
                          <a:ln>
                            <a:noFill/>
                          </a:ln>
                          <a:solidFill>
                            <a:schemeClr val="tx1"/>
                          </a:solidFill>
                          <a:effectLst/>
                          <a:latin typeface="Tahoma" pitchFamily="34" charset="0"/>
                          <a:cs typeface="Times New Roman" pitchFamily="18" charset="0"/>
                        </a:rPr>
                        <a:t>Feed</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Total amount of feedstuffs fed to dairy cows (Kg)</a:t>
                      </a:r>
                      <a:endParaRPr kumimoji="0" lang="en-US" sz="13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57,941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47,981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3,924.14</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376,732</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63543" name="Rectangle 55"/>
          <p:cNvSpPr>
            <a:spLocks noChangeArrowheads="1"/>
          </p:cNvSpPr>
          <p:nvPr/>
        </p:nvSpPr>
        <p:spPr bwMode="auto">
          <a:xfrm>
            <a:off x="0" y="4781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endParaRPr lang="en-US" altLang="en-US">
              <a:latin typeface="Arial" panose="020B0604020202020204" pitchFamily="34" charset="0"/>
            </a:endParaRPr>
          </a:p>
        </p:txBody>
      </p:sp>
      <p:sp>
        <p:nvSpPr>
          <p:cNvPr id="63544" name="Text Box 56"/>
          <p:cNvSpPr txBox="1">
            <a:spLocks noChangeArrowheads="1"/>
          </p:cNvSpPr>
          <p:nvPr/>
        </p:nvSpPr>
        <p:spPr bwMode="auto">
          <a:xfrm>
            <a:off x="2209800" y="1295400"/>
            <a:ext cx="449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r>
              <a:rPr lang="en-US" altLang="en-US" b="1">
                <a:latin typeface="Arial" panose="020B0604020202020204" pitchFamily="34" charset="0"/>
              </a:rPr>
              <a:t>N = 247 farms, T = 6 years (1993-1998)</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mtClean="0"/>
              <a:t>Application</a:t>
            </a:r>
          </a:p>
        </p:txBody>
      </p:sp>
      <p:sp>
        <p:nvSpPr>
          <p:cNvPr id="65539" name="Rectangle 3"/>
          <p:cNvSpPr>
            <a:spLocks noGrp="1" noChangeArrowheads="1"/>
          </p:cNvSpPr>
          <p:nvPr>
            <p:ph type="body" idx="1"/>
          </p:nvPr>
        </p:nvSpPr>
        <p:spPr>
          <a:xfrm>
            <a:off x="457200" y="1828800"/>
            <a:ext cx="8229600" cy="3733800"/>
          </a:xfrm>
        </p:spPr>
        <p:txBody>
          <a:bodyPr/>
          <a:lstStyle/>
          <a:p>
            <a:pPr eaLnBrk="1" hangingPunct="1"/>
            <a:r>
              <a:rPr lang="en-US" altLang="en-US" sz="2400" smtClean="0"/>
              <a:t>y = log output</a:t>
            </a:r>
          </a:p>
          <a:p>
            <a:pPr eaLnBrk="1" hangingPunct="1"/>
            <a:r>
              <a:rPr lang="en-US" altLang="en-US" sz="2400" b="1" smtClean="0"/>
              <a:t>x</a:t>
            </a:r>
            <a:r>
              <a:rPr lang="en-US" altLang="en-US" sz="2400" smtClean="0"/>
              <a:t> = Cobb douglas production:</a:t>
            </a:r>
            <a:r>
              <a:rPr lang="en-US" altLang="en-US" sz="2400" b="1" smtClean="0"/>
              <a:t> x</a:t>
            </a:r>
            <a:r>
              <a:rPr lang="en-US" altLang="en-US" sz="2400" smtClean="0"/>
              <a:t> = 1,x</a:t>
            </a:r>
            <a:r>
              <a:rPr lang="en-US" altLang="en-US" sz="2400" baseline="-25000" smtClean="0"/>
              <a:t>1</a:t>
            </a:r>
            <a:r>
              <a:rPr lang="en-US" altLang="en-US" sz="2400" smtClean="0"/>
              <a:t>,x</a:t>
            </a:r>
            <a:r>
              <a:rPr lang="en-US" altLang="en-US" sz="2400" baseline="-25000" smtClean="0"/>
              <a:t>2</a:t>
            </a:r>
            <a:r>
              <a:rPr lang="en-US" altLang="en-US" sz="2400" smtClean="0"/>
              <a:t>,x</a:t>
            </a:r>
            <a:r>
              <a:rPr lang="en-US" altLang="en-US" sz="2400" baseline="-25000" smtClean="0"/>
              <a:t>3</a:t>
            </a:r>
            <a:r>
              <a:rPr lang="en-US" altLang="en-US" sz="2400" smtClean="0"/>
              <a:t>,x</a:t>
            </a:r>
            <a:r>
              <a:rPr lang="en-US" altLang="en-US" sz="2400" baseline="-25000" smtClean="0"/>
              <a:t>4</a:t>
            </a:r>
            <a:r>
              <a:rPr lang="en-US" altLang="en-US" sz="2400" smtClean="0"/>
              <a:t> </a:t>
            </a:r>
            <a:br>
              <a:rPr lang="en-US" altLang="en-US" sz="2400" smtClean="0"/>
            </a:br>
            <a:r>
              <a:rPr lang="en-US" altLang="en-US" sz="2400" smtClean="0"/>
              <a:t>   = constant and logs of 4 inputs (5 terms)</a:t>
            </a:r>
          </a:p>
          <a:p>
            <a:pPr eaLnBrk="1" hangingPunct="1"/>
            <a:r>
              <a:rPr lang="en-US" altLang="en-US" sz="2400" b="1" smtClean="0"/>
              <a:t>z</a:t>
            </a:r>
            <a:r>
              <a:rPr lang="en-US" altLang="en-US" sz="2400" smtClean="0"/>
              <a:t> = Translog terms, x</a:t>
            </a:r>
            <a:r>
              <a:rPr lang="en-US" altLang="en-US" sz="2400" baseline="-25000" smtClean="0"/>
              <a:t>1</a:t>
            </a:r>
            <a:r>
              <a:rPr lang="en-US" altLang="en-US" sz="2400" baseline="30000" smtClean="0"/>
              <a:t>2</a:t>
            </a:r>
            <a:r>
              <a:rPr lang="en-US" altLang="en-US" sz="2400" smtClean="0"/>
              <a:t>, x</a:t>
            </a:r>
            <a:r>
              <a:rPr lang="en-US" altLang="en-US" sz="2400" baseline="-25000" smtClean="0"/>
              <a:t>2</a:t>
            </a:r>
            <a:r>
              <a:rPr lang="en-US" altLang="en-US" sz="2400" baseline="30000" smtClean="0"/>
              <a:t>2</a:t>
            </a:r>
            <a:r>
              <a:rPr lang="en-US" altLang="en-US" sz="2400" smtClean="0"/>
              <a:t>, etc. and all cross products,</a:t>
            </a:r>
            <a:br>
              <a:rPr lang="en-US" altLang="en-US" sz="2400" smtClean="0"/>
            </a:br>
            <a:r>
              <a:rPr lang="en-US" altLang="en-US" sz="2400" smtClean="0"/>
              <a:t>       x</a:t>
            </a:r>
            <a:r>
              <a:rPr lang="en-US" altLang="en-US" sz="2400" baseline="-25000" smtClean="0"/>
              <a:t>1</a:t>
            </a:r>
            <a:r>
              <a:rPr lang="en-US" altLang="en-US" sz="2400" smtClean="0"/>
              <a:t>x</a:t>
            </a:r>
            <a:r>
              <a:rPr lang="en-US" altLang="en-US" sz="2400" baseline="-25000" smtClean="0"/>
              <a:t>2</a:t>
            </a:r>
            <a:r>
              <a:rPr lang="en-US" altLang="en-US" sz="2400" smtClean="0"/>
              <a:t>, x</a:t>
            </a:r>
            <a:r>
              <a:rPr lang="en-US" altLang="en-US" sz="2400" baseline="-25000" smtClean="0"/>
              <a:t>1</a:t>
            </a:r>
            <a:r>
              <a:rPr lang="en-US" altLang="en-US" sz="2400" smtClean="0"/>
              <a:t>x</a:t>
            </a:r>
            <a:r>
              <a:rPr lang="en-US" altLang="en-US" sz="2400" baseline="-25000" smtClean="0"/>
              <a:t>3</a:t>
            </a:r>
            <a:r>
              <a:rPr lang="en-US" altLang="en-US" sz="2400" smtClean="0"/>
              <a:t>, x</a:t>
            </a:r>
            <a:r>
              <a:rPr lang="en-US" altLang="en-US" sz="2400" baseline="-25000" smtClean="0"/>
              <a:t>1</a:t>
            </a:r>
            <a:r>
              <a:rPr lang="en-US" altLang="en-US" sz="2400" smtClean="0"/>
              <a:t>x</a:t>
            </a:r>
            <a:r>
              <a:rPr lang="en-US" altLang="en-US" sz="2400" baseline="-25000" smtClean="0"/>
              <a:t>4</a:t>
            </a:r>
            <a:r>
              <a:rPr lang="en-US" altLang="en-US" sz="2400" smtClean="0"/>
              <a:t>, x</a:t>
            </a:r>
            <a:r>
              <a:rPr lang="en-US" altLang="en-US" sz="2400" baseline="-25000" smtClean="0"/>
              <a:t>2</a:t>
            </a:r>
            <a:r>
              <a:rPr lang="en-US" altLang="en-US" sz="2400" smtClean="0"/>
              <a:t>x</a:t>
            </a:r>
            <a:r>
              <a:rPr lang="en-US" altLang="en-US" sz="2400" baseline="-25000" smtClean="0"/>
              <a:t>3</a:t>
            </a:r>
            <a:r>
              <a:rPr lang="en-US" altLang="en-US" sz="2400" smtClean="0"/>
              <a:t>, etc. (10 terms)</a:t>
            </a:r>
          </a:p>
          <a:p>
            <a:pPr eaLnBrk="1" hangingPunct="1"/>
            <a:r>
              <a:rPr lang="en-US" altLang="en-US" sz="2400" b="1" smtClean="0"/>
              <a:t>w</a:t>
            </a:r>
            <a:r>
              <a:rPr lang="en-US" altLang="en-US" sz="2400" smtClean="0"/>
              <a:t> = (</a:t>
            </a:r>
            <a:r>
              <a:rPr lang="en-US" altLang="en-US" sz="2400" b="1" smtClean="0"/>
              <a:t>x</a:t>
            </a:r>
            <a:r>
              <a:rPr lang="en-US" altLang="en-US" sz="2400" smtClean="0"/>
              <a:t>,</a:t>
            </a:r>
            <a:r>
              <a:rPr lang="en-US" altLang="en-US" sz="2400" b="1" smtClean="0"/>
              <a:t>z</a:t>
            </a:r>
            <a:r>
              <a:rPr lang="en-US" altLang="en-US" sz="2400" smtClean="0"/>
              <a:t>) (all 15 terms)</a:t>
            </a:r>
          </a:p>
          <a:p>
            <a:pPr eaLnBrk="1" hangingPunct="1"/>
            <a:r>
              <a:rPr lang="en-US" altLang="en-US" sz="2400" smtClean="0"/>
              <a:t>Null hypothesis is Cobb Douglas, alternative is </a:t>
            </a:r>
            <a:br>
              <a:rPr lang="en-US" altLang="en-US" sz="2400" smtClean="0"/>
            </a:br>
            <a:r>
              <a:rPr lang="en-US" altLang="en-US" sz="2400" smtClean="0"/>
              <a:t>translog = Cobb-Douglas plus second order terms.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914400"/>
            <a:ext cx="8229600" cy="533400"/>
          </a:xfrm>
        </p:spPr>
        <p:txBody>
          <a:bodyPr/>
          <a:lstStyle/>
          <a:p>
            <a:pPr eaLnBrk="1" hangingPunct="1"/>
            <a:r>
              <a:rPr lang="en-US" altLang="en-US" smtClean="0"/>
              <a:t>    Translog Regression Model</a:t>
            </a:r>
          </a:p>
        </p:txBody>
      </p:sp>
      <p:pic>
        <p:nvPicPr>
          <p:cNvPr id="6758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3075" y="1600200"/>
            <a:ext cx="686752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7588" name="Rectangle 4"/>
          <p:cNvSpPr>
            <a:spLocks noChangeArrowheads="1"/>
          </p:cNvSpPr>
          <p:nvPr/>
        </p:nvSpPr>
        <p:spPr bwMode="auto">
          <a:xfrm>
            <a:off x="2057400" y="4616450"/>
            <a:ext cx="1905000" cy="16002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67589" name="TextBox 5"/>
          <p:cNvSpPr txBox="1">
            <a:spLocks noChangeArrowheads="1"/>
          </p:cNvSpPr>
          <p:nvPr/>
        </p:nvSpPr>
        <p:spPr bwMode="auto">
          <a:xfrm>
            <a:off x="152400" y="5114925"/>
            <a:ext cx="1676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800" b="1">
                <a:latin typeface="Arial" panose="020B0604020202020204" pitchFamily="34" charset="0"/>
                <a:cs typeface="Arial" panose="020B0604020202020204" pitchFamily="34" charset="0"/>
              </a:rPr>
              <a:t>H</a:t>
            </a:r>
            <a:r>
              <a:rPr lang="en-US" altLang="en-US" sz="2800" b="1" baseline="-25000">
                <a:latin typeface="Arial" panose="020B0604020202020204" pitchFamily="34" charset="0"/>
                <a:cs typeface="Arial" panose="020B0604020202020204" pitchFamily="34" charset="0"/>
              </a:rPr>
              <a:t>0</a:t>
            </a:r>
            <a:r>
              <a:rPr lang="en-US" altLang="en-US" sz="2800" b="1">
                <a:latin typeface="Arial" panose="020B0604020202020204" pitchFamily="34" charset="0"/>
                <a:cs typeface="Arial" panose="020B0604020202020204" pitchFamily="34" charset="0"/>
              </a:rPr>
              <a:t>:</a:t>
            </a:r>
            <a:r>
              <a:rPr lang="en-US" altLang="en-US" sz="2800" b="1">
                <a:latin typeface="Arial" panose="020B0604020202020204" pitchFamily="34" charset="0"/>
                <a:cs typeface="Arial" panose="020B0604020202020204" pitchFamily="34" charset="0"/>
                <a:sym typeface="Symbol" panose="05050102010706020507" pitchFamily="18" charset="2"/>
              </a:rPr>
              <a:t></a:t>
            </a:r>
            <a:r>
              <a:rPr lang="en-US" altLang="en-US" sz="2800" b="1" baseline="-25000">
                <a:latin typeface="Arial" panose="020B0604020202020204" pitchFamily="34" charset="0"/>
                <a:cs typeface="Arial" panose="020B0604020202020204" pitchFamily="34" charset="0"/>
                <a:sym typeface="Symbol" panose="05050102010706020507" pitchFamily="18" charset="2"/>
              </a:rPr>
              <a:t>z</a:t>
            </a:r>
            <a:r>
              <a:rPr lang="en-US" altLang="en-US" sz="2800" b="1">
                <a:latin typeface="Arial" panose="020B0604020202020204" pitchFamily="34" charset="0"/>
                <a:cs typeface="Arial" panose="020B0604020202020204" pitchFamily="34" charset="0"/>
                <a:sym typeface="Symbol" panose="05050102010706020507" pitchFamily="18" charset="2"/>
              </a:rPr>
              <a:t>=0</a:t>
            </a:r>
            <a:endParaRPr lang="en-US" altLang="en-US" sz="2800" b="1">
              <a:latin typeface="Arial" panose="020B0604020202020204" pitchFamily="34" charset="0"/>
              <a:cs typeface="Arial" panose="020B0604020202020204" pitchFamily="34" charset="0"/>
            </a:endParaRPr>
          </a:p>
        </p:txBody>
      </p:sp>
      <p:sp>
        <p:nvSpPr>
          <p:cNvPr id="67590" name="TextBox 6"/>
          <p:cNvSpPr txBox="1">
            <a:spLocks noChangeArrowheads="1"/>
          </p:cNvSpPr>
          <p:nvPr/>
        </p:nvSpPr>
        <p:spPr bwMode="auto">
          <a:xfrm>
            <a:off x="990600" y="4038600"/>
            <a:ext cx="533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800" b="1">
                <a:latin typeface="Arial" panose="020B0604020202020204" pitchFamily="34" charset="0"/>
                <a:cs typeface="Arial" panose="020B0604020202020204" pitchFamily="34" charset="0"/>
                <a:sym typeface="Symbol" panose="05050102010706020507" pitchFamily="18" charset="2"/>
              </a:rPr>
              <a:t></a:t>
            </a:r>
            <a:r>
              <a:rPr lang="en-US" altLang="en-US" sz="2800" b="1" baseline="-25000">
                <a:latin typeface="Arial" panose="020B0604020202020204" pitchFamily="34" charset="0"/>
                <a:cs typeface="Arial" panose="020B0604020202020204" pitchFamily="34" charset="0"/>
                <a:sym typeface="Symbol" panose="05050102010706020507" pitchFamily="18" charset="2"/>
              </a:rPr>
              <a:t>x</a:t>
            </a:r>
            <a:endParaRPr lang="en-US" altLang="en-US" sz="2800" b="1">
              <a:latin typeface="Arial" panose="020B0604020202020204" pitchFamily="34" charset="0"/>
              <a:cs typeface="Arial" panose="020B0604020202020204" pitchFamily="34" charset="0"/>
            </a:endParaRPr>
          </a:p>
        </p:txBody>
      </p:sp>
      <p:sp>
        <p:nvSpPr>
          <p:cNvPr id="67591" name="Left Brace 7"/>
          <p:cNvSpPr>
            <a:spLocks/>
          </p:cNvSpPr>
          <p:nvPr/>
        </p:nvSpPr>
        <p:spPr bwMode="auto">
          <a:xfrm>
            <a:off x="1600200" y="4038600"/>
            <a:ext cx="304800" cy="533400"/>
          </a:xfrm>
          <a:prstGeom prst="leftBrace">
            <a:avLst>
              <a:gd name="adj1" fmla="val 8337"/>
              <a:gd name="adj2" fmla="val 50000"/>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67592" name="Left Brace 8"/>
          <p:cNvSpPr>
            <a:spLocks/>
          </p:cNvSpPr>
          <p:nvPr/>
        </p:nvSpPr>
        <p:spPr bwMode="auto">
          <a:xfrm>
            <a:off x="1600200" y="4648200"/>
            <a:ext cx="304800" cy="1524000"/>
          </a:xfrm>
          <a:prstGeom prst="leftBrace">
            <a:avLst>
              <a:gd name="adj1" fmla="val 8333"/>
              <a:gd name="adj2" fmla="val 50000"/>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cxnSp>
        <p:nvCxnSpPr>
          <p:cNvPr id="10" name="Straight Arrow Connector 9"/>
          <p:cNvCxnSpPr/>
          <p:nvPr/>
        </p:nvCxnSpPr>
        <p:spPr bwMode="auto">
          <a:xfrm>
            <a:off x="990600" y="3200400"/>
            <a:ext cx="7620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smtClean="0"/>
              <a:t>Wald Tests</a:t>
            </a:r>
          </a:p>
        </p:txBody>
      </p:sp>
      <p:sp>
        <p:nvSpPr>
          <p:cNvPr id="69635" name="Rectangle 3"/>
          <p:cNvSpPr>
            <a:spLocks noGrp="1" noChangeArrowheads="1"/>
          </p:cNvSpPr>
          <p:nvPr>
            <p:ph type="body" idx="1"/>
          </p:nvPr>
        </p:nvSpPr>
        <p:spPr/>
        <p:txBody>
          <a:bodyPr/>
          <a:lstStyle/>
          <a:p>
            <a:pPr eaLnBrk="1" hangingPunct="1"/>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close to zero?</a:t>
            </a:r>
          </a:p>
          <a:p>
            <a:pPr eaLnBrk="1" hangingPunct="1"/>
            <a:r>
              <a:rPr lang="en-US" altLang="en-US" b="1" smtClean="0">
                <a:sym typeface="Symbol" panose="05050102010706020507" pitchFamily="18" charset="2"/>
              </a:rPr>
              <a:t>Wald distance function:</a:t>
            </a:r>
          </a:p>
          <a:p>
            <a:pPr eaLnBrk="1" hangingPunct="1"/>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a:t>
            </a:r>
            <a:r>
              <a:rPr lang="en-US" altLang="en-US" smtClean="0">
                <a:sym typeface="Symbol" panose="05050102010706020507" pitchFamily="18" charset="2"/>
              </a:rPr>
              <a:t>{Var[</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aseline="30000" smtClean="0">
                <a:sym typeface="Symbol" panose="05050102010706020507" pitchFamily="18" charset="2"/>
              </a:rPr>
              <a:t>-1</a:t>
            </a:r>
            <a:r>
              <a:rPr lang="en-US" altLang="en-US" b="1" baseline="30000" smtClean="0">
                <a:sym typeface="Symbol" panose="05050102010706020507" pitchFamily="18" charset="2"/>
              </a:rPr>
              <a:t> </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a:t>
            </a:r>
            <a:r>
              <a:rPr lang="en-US" altLang="en-US" b="1" smtClean="0">
                <a:sym typeface="Wingdings" panose="05000000000000000000" pitchFamily="2" charset="2"/>
              </a:rPr>
              <a:t></a:t>
            </a:r>
            <a:r>
              <a:rPr lang="en-US" altLang="en-US" b="1" smtClean="0">
                <a:sym typeface="Symbol" panose="05050102010706020507" pitchFamily="18" charset="2"/>
              </a:rPr>
              <a:t></a:t>
            </a:r>
            <a:r>
              <a:rPr lang="en-US" altLang="en-US" baseline="30000" smtClean="0">
                <a:sym typeface="Symbol" panose="05050102010706020507" pitchFamily="18" charset="2"/>
              </a:rPr>
              <a:t>2</a:t>
            </a:r>
            <a:r>
              <a:rPr lang="en-US" altLang="en-US" smtClean="0">
                <a:sym typeface="Symbol" panose="05050102010706020507" pitchFamily="18" charset="2"/>
              </a:rPr>
              <a:t>[J]</a:t>
            </a:r>
          </a:p>
          <a:p>
            <a:pPr eaLnBrk="1" hangingPunct="1"/>
            <a:r>
              <a:rPr lang="en-US" altLang="en-US" smtClean="0">
                <a:sym typeface="Symbol" panose="05050102010706020507" pitchFamily="18" charset="2"/>
              </a:rPr>
              <a:t>Use the delta method to estimate Var[</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p>
          <a:p>
            <a:pPr lvl="1" eaLnBrk="1" hangingPunct="1"/>
            <a:r>
              <a:rPr lang="en-US" altLang="en-US" smtClean="0">
                <a:sym typeface="Symbol" panose="05050102010706020507" pitchFamily="18" charset="2"/>
              </a:rPr>
              <a:t>Est.Asy.Var[</a:t>
            </a:r>
            <a:r>
              <a:rPr lang="en-US" altLang="en-US" b="1" smtClean="0">
                <a:sym typeface="Symbol" panose="05050102010706020507" pitchFamily="18" charset="2"/>
              </a:rPr>
              <a:t>b</a:t>
            </a:r>
            <a:r>
              <a:rPr lang="en-US" altLang="en-US" smtClean="0">
                <a:sym typeface="Symbol" panose="05050102010706020507" pitchFamily="18" charset="2"/>
              </a:rPr>
              <a:t>]</a:t>
            </a:r>
            <a:r>
              <a:rPr lang="en-US" altLang="en-US" b="1" smtClean="0">
                <a:sym typeface="Symbol" panose="05050102010706020507" pitchFamily="18" charset="2"/>
              </a:rPr>
              <a:t>=</a:t>
            </a:r>
            <a:r>
              <a:rPr lang="en-US" altLang="en-US" smtClean="0">
                <a:sym typeface="Symbol" panose="05050102010706020507" pitchFamily="18" charset="2"/>
              </a:rPr>
              <a:t>s</a:t>
            </a:r>
            <a:r>
              <a:rPr lang="en-US" altLang="en-US" baseline="30000" smtClean="0">
                <a:sym typeface="Symbol" panose="05050102010706020507" pitchFamily="18" charset="2"/>
              </a:rPr>
              <a:t>2</a:t>
            </a:r>
            <a:r>
              <a:rPr lang="en-US" altLang="en-US" smtClean="0">
                <a:sym typeface="Symbol" panose="05050102010706020507" pitchFamily="18" charset="2"/>
              </a:rPr>
              <a:t>(</a:t>
            </a:r>
            <a:r>
              <a:rPr lang="en-US" altLang="en-US" b="1" smtClean="0">
                <a:sym typeface="Symbol" panose="05050102010706020507" pitchFamily="18" charset="2"/>
              </a:rPr>
              <a:t>X’X</a:t>
            </a:r>
            <a:r>
              <a:rPr lang="en-US" altLang="en-US" smtClean="0">
                <a:sym typeface="Symbol" panose="05050102010706020507" pitchFamily="18" charset="2"/>
              </a:rPr>
              <a:t>)</a:t>
            </a:r>
            <a:r>
              <a:rPr lang="en-US" altLang="en-US" baseline="30000" smtClean="0">
                <a:sym typeface="Symbol" panose="05050102010706020507" pitchFamily="18" charset="2"/>
              </a:rPr>
              <a:t>-1</a:t>
            </a:r>
            <a:endParaRPr lang="en-US" altLang="en-US" smtClean="0">
              <a:sym typeface="Symbol" panose="05050102010706020507" pitchFamily="18" charset="2"/>
            </a:endParaRPr>
          </a:p>
          <a:p>
            <a:pPr lvl="1" eaLnBrk="1" hangingPunct="1"/>
            <a:r>
              <a:rPr lang="en-US" altLang="en-US" smtClean="0">
                <a:sym typeface="Symbol" panose="05050102010706020507" pitchFamily="18" charset="2"/>
              </a:rPr>
              <a:t>Est.Asy.Var[</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){s</a:t>
            </a:r>
            <a:r>
              <a:rPr lang="en-US" altLang="en-US" baseline="30000" smtClean="0">
                <a:sym typeface="Symbol" panose="05050102010706020507" pitchFamily="18" charset="2"/>
              </a:rPr>
              <a:t>2</a:t>
            </a:r>
            <a:r>
              <a:rPr lang="en-US" altLang="en-US" smtClean="0">
                <a:sym typeface="Symbol" panose="05050102010706020507" pitchFamily="18" charset="2"/>
              </a:rPr>
              <a:t>(</a:t>
            </a:r>
            <a:r>
              <a:rPr lang="en-US" altLang="en-US" b="1" smtClean="0">
                <a:sym typeface="Symbol" panose="05050102010706020507" pitchFamily="18" charset="2"/>
              </a:rPr>
              <a:t>X’X</a:t>
            </a:r>
            <a:r>
              <a:rPr lang="en-US" altLang="en-US" smtClean="0">
                <a:sym typeface="Symbol" panose="05050102010706020507" pitchFamily="18" charset="2"/>
              </a:rPr>
              <a:t>)</a:t>
            </a:r>
            <a:r>
              <a:rPr lang="en-US" altLang="en-US" baseline="30000" smtClean="0">
                <a:sym typeface="Symbol" panose="05050102010706020507" pitchFamily="18" charset="2"/>
              </a:rPr>
              <a:t>-1</a:t>
            </a:r>
            <a:r>
              <a:rPr lang="en-US" altLang="en-US" smtClean="0">
                <a:sym typeface="Symbol" panose="05050102010706020507" pitchFamily="18" charset="2"/>
              </a:rPr>
              <a:t>}</a:t>
            </a:r>
            <a:r>
              <a:rPr lang="en-US" altLang="en-US" b="1" smtClean="0">
                <a:sym typeface="Symbol" panose="05050102010706020507" pitchFamily="18" charset="2"/>
              </a:rPr>
              <a:t>R’</a:t>
            </a:r>
            <a:r>
              <a:rPr lang="en-US" altLang="en-US" smtClean="0">
                <a:sym typeface="Symbol" panose="05050102010706020507" pitchFamily="18" charset="2"/>
              </a:rPr>
              <a:t>(</a:t>
            </a:r>
            <a:r>
              <a:rPr lang="en-US" altLang="en-US" b="1" smtClean="0">
                <a:sym typeface="Symbol" panose="05050102010706020507" pitchFamily="18" charset="2"/>
              </a:rPr>
              <a:t>b,q</a:t>
            </a:r>
            <a:r>
              <a:rPr lang="en-US" altLang="en-US" smtClean="0">
                <a:sym typeface="Symbol" panose="05050102010706020507" pitchFamily="18" charset="2"/>
              </a:rPr>
              <a:t>)</a:t>
            </a:r>
            <a:r>
              <a:rPr lang="en-US" altLang="en-US" b="1" smtClean="0">
                <a:sym typeface="Symbol" panose="05050102010706020507" pitchFamily="18" charset="2"/>
              </a:rPr>
              <a:t> </a:t>
            </a:r>
          </a:p>
          <a:p>
            <a:pPr eaLnBrk="1" hangingPunct="1"/>
            <a:r>
              <a:rPr lang="en-US" altLang="en-US" smtClean="0">
                <a:sym typeface="Symbol" panose="05050102010706020507" pitchFamily="18" charset="2"/>
              </a:rPr>
              <a:t>The standard F test is a Wald test; JF =</a:t>
            </a:r>
            <a:r>
              <a:rPr lang="en-US" altLang="en-US" b="1" smtClean="0">
                <a:sym typeface="Wingdings" panose="05000000000000000000" pitchFamily="2" charset="2"/>
              </a:rPr>
              <a:t> </a:t>
            </a:r>
            <a:r>
              <a:rPr lang="en-US" altLang="en-US" b="1" smtClean="0">
                <a:sym typeface="Symbol" panose="05050102010706020507" pitchFamily="18" charset="2"/>
              </a:rPr>
              <a:t></a:t>
            </a:r>
            <a:r>
              <a:rPr lang="en-US" altLang="en-US" baseline="30000" smtClean="0">
                <a:sym typeface="Symbol" panose="05050102010706020507" pitchFamily="18" charset="2"/>
              </a:rPr>
              <a:t>2</a:t>
            </a:r>
            <a:r>
              <a:rPr lang="en-US" altLang="en-US" smtClean="0">
                <a:sym typeface="Symbol" panose="05050102010706020507" pitchFamily="18" charset="2"/>
              </a:rPr>
              <a:t>[J].</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7900" y="4749800"/>
            <a:ext cx="810513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168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 y="4724400"/>
            <a:ext cx="10572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1684" name="Rectangle 5"/>
          <p:cNvSpPr>
            <a:spLocks noChangeArrowheads="1"/>
          </p:cNvSpPr>
          <p:nvPr/>
        </p:nvSpPr>
        <p:spPr bwMode="auto">
          <a:xfrm>
            <a:off x="63500" y="5461000"/>
            <a:ext cx="990600" cy="12192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71685" name="Rectangle 6"/>
          <p:cNvSpPr>
            <a:spLocks noChangeArrowheads="1"/>
          </p:cNvSpPr>
          <p:nvPr/>
        </p:nvSpPr>
        <p:spPr bwMode="auto">
          <a:xfrm>
            <a:off x="3886200" y="5486400"/>
            <a:ext cx="5105400" cy="12192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graphicFrame>
        <p:nvGraphicFramePr>
          <p:cNvPr id="71686" name="Object 4"/>
          <p:cNvGraphicFramePr>
            <a:graphicFrameLocks noChangeAspect="1"/>
          </p:cNvGraphicFramePr>
          <p:nvPr/>
        </p:nvGraphicFramePr>
        <p:xfrm>
          <a:off x="1828800" y="914400"/>
          <a:ext cx="6769100" cy="731838"/>
        </p:xfrm>
        <a:graphic>
          <a:graphicData uri="http://schemas.openxmlformats.org/presentationml/2006/ole">
            <mc:AlternateContent xmlns:mc="http://schemas.openxmlformats.org/markup-compatibility/2006">
              <mc:Choice xmlns:v="urn:schemas-microsoft-com:vml" Requires="v">
                <p:oleObj spid="_x0000_s318471" name="Equation" r:id="rId5" imgW="2933700" imgH="317500" progId="Equation.DSMT4">
                  <p:embed/>
                </p:oleObj>
              </mc:Choice>
              <mc:Fallback>
                <p:oleObj name="Equation" r:id="rId5" imgW="2933700" imgH="317500"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914400"/>
                        <a:ext cx="6769100" cy="731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168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600" y="1676400"/>
            <a:ext cx="412432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1688" name="Oval 9"/>
          <p:cNvSpPr>
            <a:spLocks noChangeArrowheads="1"/>
          </p:cNvSpPr>
          <p:nvPr/>
        </p:nvSpPr>
        <p:spPr bwMode="auto">
          <a:xfrm>
            <a:off x="3352800" y="3733800"/>
            <a:ext cx="4953000" cy="609600"/>
          </a:xfrm>
          <a:prstGeom prst="ellipse">
            <a:avLst/>
          </a:prstGeom>
          <a:solidFill>
            <a:srgbClr val="FF3300">
              <a:alpha val="1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pic>
        <p:nvPicPr>
          <p:cNvPr id="71689"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8600" y="1333500"/>
            <a:ext cx="143827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1690" name="Rectangle 11"/>
          <p:cNvSpPr>
            <a:spLocks noChangeArrowheads="1"/>
          </p:cNvSpPr>
          <p:nvPr/>
        </p:nvSpPr>
        <p:spPr bwMode="auto">
          <a:xfrm>
            <a:off x="508000" y="2590800"/>
            <a:ext cx="990600" cy="1676400"/>
          </a:xfrm>
          <a:prstGeom prst="rect">
            <a:avLst/>
          </a:prstGeom>
          <a:solidFill>
            <a:srgbClr val="FF3300">
              <a:alpha val="21176"/>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71691" name="TextBox 12"/>
          <p:cNvSpPr txBox="1">
            <a:spLocks noChangeArrowheads="1"/>
          </p:cNvSpPr>
          <p:nvPr/>
        </p:nvSpPr>
        <p:spPr bwMode="auto">
          <a:xfrm>
            <a:off x="1676400" y="2590800"/>
            <a:ext cx="83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b="1" smtClean="0">
                <a:latin typeface="Arial" panose="020B0604020202020204" pitchFamily="34" charset="0"/>
                <a:cs typeface="Arial" panose="020B0604020202020204" pitchFamily="34" charset="0"/>
              </a:rPr>
              <a:t>Close </a:t>
            </a:r>
          </a:p>
          <a:p>
            <a:r>
              <a:rPr lang="en-US" altLang="en-US" b="1" smtClean="0">
                <a:latin typeface="Arial" panose="020B0604020202020204" pitchFamily="34" charset="0"/>
                <a:cs typeface="Arial" panose="020B0604020202020204" pitchFamily="34" charset="0"/>
              </a:rPr>
              <a:t>to 0</a:t>
            </a:r>
            <a:r>
              <a:rPr lang="en-US" altLang="en-US" b="1">
                <a:latin typeface="Arial" panose="020B0604020202020204" pitchFamily="34" charset="0"/>
                <a:cs typeface="Arial" panose="020B0604020202020204" pitchFamily="34" charset="0"/>
              </a:rPr>
              <a:t>?</a:t>
            </a:r>
          </a:p>
        </p:txBody>
      </p:sp>
      <p:sp>
        <p:nvSpPr>
          <p:cNvPr id="12" name="TextBox 11"/>
          <p:cNvSpPr txBox="1"/>
          <p:nvPr/>
        </p:nvSpPr>
        <p:spPr>
          <a:xfrm>
            <a:off x="2057400" y="3810000"/>
            <a:ext cx="1219200" cy="369332"/>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W=J*F</a:t>
            </a:r>
            <a:endParaRPr lang="en-US" b="1">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362200"/>
            <a:ext cx="7924800" cy="2246769"/>
          </a:xfrm>
          <a:prstGeom prst="rect">
            <a:avLst/>
          </a:prstGeom>
          <a:noFill/>
          <a:ln>
            <a:solidFill>
              <a:srgbClr val="FF0000"/>
            </a:solidFill>
          </a:ln>
        </p:spPr>
        <p:txBody>
          <a:bodyPr wrap="square" rtlCol="0">
            <a:spAutoFit/>
          </a:bodyPr>
          <a:lstStyle/>
          <a:p>
            <a:r>
              <a:rPr lang="en-US" sz="2800" dirty="0" smtClean="0"/>
              <a:t>Need to establish that </a:t>
            </a:r>
            <a:r>
              <a:rPr lang="el-GR" sz="2800" b="1" dirty="0" smtClean="0"/>
              <a:t>δ</a:t>
            </a:r>
            <a:r>
              <a:rPr lang="en-US" sz="2800" dirty="0" smtClean="0"/>
              <a:t> is not equal to </a:t>
            </a:r>
            <a:r>
              <a:rPr lang="en-US" sz="2800" b="1" dirty="0" smtClean="0"/>
              <a:t>0</a:t>
            </a:r>
            <a:r>
              <a:rPr lang="en-US" sz="2800" dirty="0" smtClean="0"/>
              <a:t>.</a:t>
            </a:r>
          </a:p>
          <a:p>
            <a:endParaRPr lang="en-US" sz="2800" dirty="0"/>
          </a:p>
          <a:p>
            <a:r>
              <a:rPr lang="en-US" sz="2800" dirty="0" smtClean="0"/>
              <a:t>SNAP      =  X</a:t>
            </a:r>
            <a:r>
              <a:rPr lang="el-GR" sz="2800" dirty="0" smtClean="0"/>
              <a:t>β</a:t>
            </a:r>
            <a:r>
              <a:rPr lang="en-US" sz="2800" baseline="-25000" dirty="0" smtClean="0"/>
              <a:t>SNAP</a:t>
            </a:r>
            <a:r>
              <a:rPr lang="en-US" sz="2800" dirty="0" smtClean="0"/>
              <a:t>     +       Z</a:t>
            </a:r>
            <a:r>
              <a:rPr lang="el-GR" sz="2800" dirty="0" smtClean="0"/>
              <a:t>δ</a:t>
            </a:r>
            <a:r>
              <a:rPr lang="en-US" sz="2800" dirty="0" smtClean="0"/>
              <a:t>    	+  </a:t>
            </a:r>
            <a:r>
              <a:rPr lang="el-GR" sz="2800" dirty="0" smtClean="0"/>
              <a:t>ε</a:t>
            </a:r>
            <a:endParaRPr lang="en-US" sz="2800" dirty="0" smtClean="0"/>
          </a:p>
          <a:p>
            <a:endParaRPr lang="en-US" sz="2800" dirty="0"/>
          </a:p>
          <a:p>
            <a:r>
              <a:rPr lang="en-US" sz="2800" dirty="0" smtClean="0"/>
              <a:t>HEALTH  =  X</a:t>
            </a:r>
            <a:r>
              <a:rPr lang="el-GR" sz="2800" dirty="0" smtClean="0"/>
              <a:t>β</a:t>
            </a:r>
            <a:r>
              <a:rPr lang="en-US" sz="2800" baseline="-25000" dirty="0" smtClean="0"/>
              <a:t>HEALTH</a:t>
            </a:r>
            <a:r>
              <a:rPr lang="en-US" sz="2800" dirty="0" smtClean="0"/>
              <a:t>  +  </a:t>
            </a:r>
            <a:r>
              <a:rPr lang="el-GR" sz="2800" dirty="0" smtClean="0"/>
              <a:t>η</a:t>
            </a:r>
            <a:r>
              <a:rPr lang="en-US" sz="2800" dirty="0" smtClean="0"/>
              <a:t>SNAP  	+  v</a:t>
            </a:r>
            <a:endParaRPr lang="en-US" sz="2800" dirty="0"/>
          </a:p>
        </p:txBody>
      </p:sp>
      <p:sp>
        <p:nvSpPr>
          <p:cNvPr id="3" name="Rectangle 2"/>
          <p:cNvSpPr/>
          <p:nvPr/>
        </p:nvSpPr>
        <p:spPr bwMode="auto">
          <a:xfrm>
            <a:off x="914400" y="3886200"/>
            <a:ext cx="7924800" cy="722769"/>
          </a:xfrm>
          <a:prstGeom prst="rect">
            <a:avLst/>
          </a:prstGeom>
          <a:solidFill>
            <a:schemeClr val="accent3">
              <a:lumMod val="50000"/>
              <a:alpha val="18039"/>
            </a:scheme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4" name="Picture 3"/>
          <p:cNvPicPr>
            <a:picLocks noChangeAspect="1"/>
          </p:cNvPicPr>
          <p:nvPr/>
        </p:nvPicPr>
        <p:blipFill>
          <a:blip r:embed="rId2"/>
          <a:stretch>
            <a:fillRect/>
          </a:stretch>
        </p:blipFill>
        <p:spPr>
          <a:xfrm>
            <a:off x="885825" y="685800"/>
            <a:ext cx="8015287" cy="1506335"/>
          </a:xfrm>
          <a:prstGeom prst="rect">
            <a:avLst/>
          </a:prstGeom>
        </p:spPr>
      </p:pic>
    </p:spTree>
    <p:extLst>
      <p:ext uri="{BB962C8B-B14F-4D97-AF65-F5344CB8AC3E}">
        <p14:creationId xmlns:p14="http://schemas.microsoft.com/office/powerpoint/2010/main" val="16315072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43000" y="304800"/>
            <a:ext cx="6076950" cy="6236032"/>
          </a:xfrm>
          <a:prstGeom prst="rect">
            <a:avLst/>
          </a:prstGeom>
        </p:spPr>
      </p:pic>
      <p:sp>
        <p:nvSpPr>
          <p:cNvPr id="4" name="Rectangle 3"/>
          <p:cNvSpPr/>
          <p:nvPr/>
        </p:nvSpPr>
        <p:spPr bwMode="auto">
          <a:xfrm>
            <a:off x="1143000" y="5105400"/>
            <a:ext cx="6076950" cy="1435432"/>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143000" y="5823116"/>
            <a:ext cx="6076950" cy="425284"/>
          </a:xfrm>
          <a:prstGeom prst="rect">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2161936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smtClean="0"/>
              <a:t>Score or LM Test: General</a:t>
            </a:r>
          </a:p>
        </p:txBody>
      </p:sp>
      <p:sp>
        <p:nvSpPr>
          <p:cNvPr id="75779" name="Rectangle 3"/>
          <p:cNvSpPr>
            <a:spLocks noGrp="1" noChangeArrowheads="1"/>
          </p:cNvSpPr>
          <p:nvPr>
            <p:ph type="body" idx="1"/>
          </p:nvPr>
        </p:nvSpPr>
        <p:spPr/>
        <p:txBody>
          <a:bodyPr/>
          <a:lstStyle/>
          <a:p>
            <a:pPr eaLnBrk="1" hangingPunct="1"/>
            <a:r>
              <a:rPr lang="en-US" altLang="en-US" sz="2400" smtClean="0"/>
              <a:t>Maximum Likelihood (ML) Estimation, Adapted to LS.</a:t>
            </a:r>
          </a:p>
          <a:p>
            <a:pPr eaLnBrk="1" hangingPunct="1"/>
            <a:r>
              <a:rPr lang="en-US" altLang="en-US" sz="2400" smtClean="0"/>
              <a:t>A hypothesis test</a:t>
            </a:r>
          </a:p>
          <a:p>
            <a:pPr lvl="1" eaLnBrk="1" hangingPunct="1"/>
            <a:r>
              <a:rPr lang="en-US" altLang="en-US" sz="2000" smtClean="0"/>
              <a:t>H</a:t>
            </a:r>
            <a:r>
              <a:rPr lang="en-US" altLang="en-US" sz="2000" baseline="-25000" smtClean="0"/>
              <a:t>0</a:t>
            </a:r>
            <a:r>
              <a:rPr lang="en-US" altLang="en-US" sz="2000" smtClean="0"/>
              <a:t>: Restrictions on parameters are      true</a:t>
            </a:r>
          </a:p>
          <a:p>
            <a:pPr lvl="1" eaLnBrk="1" hangingPunct="1"/>
            <a:r>
              <a:rPr lang="en-US" altLang="en-US" sz="2000" smtClean="0"/>
              <a:t>H</a:t>
            </a:r>
            <a:r>
              <a:rPr lang="en-US" altLang="en-US" sz="2000" baseline="-25000" smtClean="0"/>
              <a:t>1</a:t>
            </a:r>
            <a:r>
              <a:rPr lang="en-US" altLang="en-US" sz="2000" smtClean="0"/>
              <a:t>: Restrictions on parameters are not true</a:t>
            </a:r>
          </a:p>
          <a:p>
            <a:pPr eaLnBrk="1" hangingPunct="1"/>
            <a:r>
              <a:rPr lang="en-US" altLang="en-US" sz="2400" smtClean="0"/>
              <a:t>Basis for the test: </a:t>
            </a:r>
            <a:r>
              <a:rPr lang="en-US" altLang="en-US" sz="2400" b="1" smtClean="0"/>
              <a:t>b</a:t>
            </a:r>
            <a:r>
              <a:rPr lang="en-US" altLang="en-US" sz="2400" baseline="-25000" smtClean="0"/>
              <a:t>0</a:t>
            </a:r>
            <a:r>
              <a:rPr lang="en-US" altLang="en-US" sz="2400" smtClean="0"/>
              <a:t> = parameter estimate under H</a:t>
            </a:r>
            <a:r>
              <a:rPr lang="en-US" altLang="en-US" sz="2400" baseline="-25000" smtClean="0"/>
              <a:t>0</a:t>
            </a:r>
            <a:r>
              <a:rPr lang="en-US" altLang="en-US" sz="2400" smtClean="0"/>
              <a:t> (i.e., restricted),            </a:t>
            </a:r>
            <a:r>
              <a:rPr lang="en-US" altLang="en-US" sz="2400" b="1" smtClean="0"/>
              <a:t>b</a:t>
            </a:r>
            <a:r>
              <a:rPr lang="en-US" altLang="en-US" sz="2400" baseline="-25000" smtClean="0"/>
              <a:t>1</a:t>
            </a:r>
            <a:r>
              <a:rPr lang="en-US" altLang="en-US" sz="2400" smtClean="0"/>
              <a:t> = unrestricted</a:t>
            </a:r>
          </a:p>
          <a:p>
            <a:pPr eaLnBrk="1" hangingPunct="1"/>
            <a:r>
              <a:rPr lang="en-US" altLang="en-US" sz="2400" smtClean="0"/>
              <a:t>Derivative results: For the likelihood function under H</a:t>
            </a:r>
            <a:r>
              <a:rPr lang="en-US" altLang="en-US" sz="2400" baseline="-25000" smtClean="0"/>
              <a:t>1</a:t>
            </a:r>
            <a:r>
              <a:rPr lang="en-US" altLang="en-US" sz="2400" smtClean="0"/>
              <a:t>, </a:t>
            </a:r>
          </a:p>
          <a:p>
            <a:pPr lvl="1" eaLnBrk="1" hangingPunct="1"/>
            <a:r>
              <a:rPr lang="en-US" altLang="en-US" sz="2000" smtClean="0">
                <a:sym typeface="Symbol" panose="05050102010706020507" pitchFamily="18" charset="2"/>
              </a:rPr>
              <a:t>(logL</a:t>
            </a:r>
            <a:r>
              <a:rPr lang="en-US" altLang="en-US" sz="2000" baseline="-25000" smtClean="0">
                <a:sym typeface="Symbol" panose="05050102010706020507" pitchFamily="18" charset="2"/>
              </a:rPr>
              <a:t>1</a:t>
            </a:r>
            <a:r>
              <a:rPr lang="en-US" altLang="en-US" sz="2000" smtClean="0">
                <a:sym typeface="Symbol" panose="05050102010706020507" pitchFamily="18" charset="2"/>
              </a:rPr>
              <a:t>/</a:t>
            </a:r>
            <a:r>
              <a:rPr lang="en-US" altLang="en-US" sz="2000" b="1" smtClean="0">
                <a:sym typeface="Symbol" panose="05050102010706020507" pitchFamily="18" charset="2"/>
              </a:rPr>
              <a:t></a:t>
            </a:r>
            <a:r>
              <a:rPr lang="en-US" altLang="en-US" sz="2000" smtClean="0">
                <a:sym typeface="Symbol" panose="05050102010706020507" pitchFamily="18" charset="2"/>
              </a:rPr>
              <a:t> | </a:t>
            </a:r>
            <a:r>
              <a:rPr lang="en-US" altLang="en-US" sz="2000" b="1" smtClean="0">
                <a:sym typeface="Symbol" panose="05050102010706020507" pitchFamily="18" charset="2"/>
              </a:rPr>
              <a:t></a:t>
            </a:r>
            <a:r>
              <a:rPr lang="en-US" altLang="en-US" sz="2000" smtClean="0">
                <a:sym typeface="Symbol" panose="05050102010706020507" pitchFamily="18" charset="2"/>
              </a:rPr>
              <a:t>=</a:t>
            </a:r>
            <a:r>
              <a:rPr lang="en-US" altLang="en-US" sz="2000" b="1" smtClean="0">
                <a:sym typeface="Symbol" panose="05050102010706020507" pitchFamily="18" charset="2"/>
              </a:rPr>
              <a:t>b</a:t>
            </a:r>
            <a:r>
              <a:rPr lang="en-US" altLang="en-US" sz="2000" baseline="-25000" smtClean="0">
                <a:sym typeface="Symbol" panose="05050102010706020507" pitchFamily="18" charset="2"/>
              </a:rPr>
              <a:t>1</a:t>
            </a:r>
            <a:r>
              <a:rPr lang="en-US" altLang="en-US" sz="2000" smtClean="0">
                <a:sym typeface="Symbol" panose="05050102010706020507" pitchFamily="18" charset="2"/>
              </a:rPr>
              <a:t>) =  </a:t>
            </a:r>
            <a:r>
              <a:rPr lang="en-US" altLang="en-US" sz="2000" b="1" smtClean="0">
                <a:sym typeface="Symbol" panose="05050102010706020507" pitchFamily="18" charset="2"/>
              </a:rPr>
              <a:t>0</a:t>
            </a:r>
            <a:r>
              <a:rPr lang="en-US" altLang="en-US" sz="2000" smtClean="0">
                <a:sym typeface="Symbol" panose="05050102010706020507" pitchFamily="18" charset="2"/>
              </a:rPr>
              <a:t>  (derivatives = 0 exactly, by definition)</a:t>
            </a:r>
          </a:p>
          <a:p>
            <a:pPr lvl="1" eaLnBrk="1" hangingPunct="1"/>
            <a:r>
              <a:rPr lang="en-US" altLang="en-US" sz="2000" smtClean="0">
                <a:sym typeface="Symbol" panose="05050102010706020507" pitchFamily="18" charset="2"/>
              </a:rPr>
              <a:t>(logL</a:t>
            </a:r>
            <a:r>
              <a:rPr lang="en-US" altLang="en-US" sz="2000" baseline="-25000" smtClean="0">
                <a:sym typeface="Symbol" panose="05050102010706020507" pitchFamily="18" charset="2"/>
              </a:rPr>
              <a:t>1</a:t>
            </a:r>
            <a:r>
              <a:rPr lang="en-US" altLang="en-US" sz="2000" smtClean="0">
                <a:sym typeface="Symbol" panose="05050102010706020507" pitchFamily="18" charset="2"/>
              </a:rPr>
              <a:t>/</a:t>
            </a:r>
            <a:r>
              <a:rPr lang="en-US" altLang="en-US" sz="2000" b="1" smtClean="0">
                <a:sym typeface="Symbol" panose="05050102010706020507" pitchFamily="18" charset="2"/>
              </a:rPr>
              <a:t></a:t>
            </a:r>
            <a:r>
              <a:rPr lang="en-US" altLang="en-US" sz="2000" smtClean="0">
                <a:sym typeface="Symbol" panose="05050102010706020507" pitchFamily="18" charset="2"/>
              </a:rPr>
              <a:t> | </a:t>
            </a:r>
            <a:r>
              <a:rPr lang="en-US" altLang="en-US" sz="2000" b="1" smtClean="0">
                <a:sym typeface="Symbol" panose="05050102010706020507" pitchFamily="18" charset="2"/>
              </a:rPr>
              <a:t></a:t>
            </a:r>
            <a:r>
              <a:rPr lang="en-US" altLang="en-US" sz="2000" smtClean="0">
                <a:sym typeface="Symbol" panose="05050102010706020507" pitchFamily="18" charset="2"/>
              </a:rPr>
              <a:t>=</a:t>
            </a:r>
            <a:r>
              <a:rPr lang="en-US" altLang="en-US" sz="2000" b="1" smtClean="0">
                <a:sym typeface="Symbol" panose="05050102010706020507" pitchFamily="18" charset="2"/>
              </a:rPr>
              <a:t>b</a:t>
            </a:r>
            <a:r>
              <a:rPr lang="en-US" altLang="en-US" sz="2000" baseline="-25000" smtClean="0">
                <a:sym typeface="Symbol" panose="05050102010706020507" pitchFamily="18" charset="2"/>
              </a:rPr>
              <a:t>0</a:t>
            </a:r>
            <a:r>
              <a:rPr lang="en-US" altLang="en-US" sz="2000" smtClean="0">
                <a:sym typeface="Symbol" panose="05050102010706020507" pitchFamily="18" charset="2"/>
              </a:rPr>
              <a:t>) ≠  </a:t>
            </a:r>
            <a:r>
              <a:rPr lang="en-US" altLang="en-US" sz="2000" b="1" smtClean="0">
                <a:sym typeface="Symbol" panose="05050102010706020507" pitchFamily="18" charset="2"/>
              </a:rPr>
              <a:t>0</a:t>
            </a:r>
            <a:r>
              <a:rPr lang="en-US" altLang="en-US" sz="2000" smtClean="0">
                <a:sym typeface="Symbol" panose="05050102010706020507" pitchFamily="18" charset="2"/>
              </a:rPr>
              <a:t>.  Is it close?  If so, the restrictions look</a:t>
            </a:r>
          </a:p>
          <a:p>
            <a:pPr lvl="1" eaLnBrk="1" hangingPunct="1">
              <a:buFont typeface="Wingdings" panose="05000000000000000000" pitchFamily="2" charset="2"/>
              <a:buNone/>
            </a:pPr>
            <a:r>
              <a:rPr lang="en-US" altLang="en-US" sz="2000" smtClean="0">
                <a:sym typeface="Symbol" panose="05050102010706020507" pitchFamily="18" charset="2"/>
              </a:rPr>
              <a:t>                                          reasonable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304800" y="533400"/>
            <a:ext cx="8610600" cy="533400"/>
          </a:xfrm>
        </p:spPr>
        <p:txBody>
          <a:bodyPr/>
          <a:lstStyle/>
          <a:p>
            <a:pPr eaLnBrk="1" hangingPunct="1"/>
            <a:r>
              <a:rPr lang="en-US" altLang="en-US" sz="2800" smtClean="0"/>
              <a:t>Restricted regression and derivatives for the LM Test</a:t>
            </a:r>
          </a:p>
        </p:txBody>
      </p:sp>
      <p:pic>
        <p:nvPicPr>
          <p:cNvPr id="8294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295400"/>
            <a:ext cx="614362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294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1800" y="2743200"/>
            <a:ext cx="17049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 name="Rectangle 5"/>
          <p:cNvSpPr/>
          <p:nvPr/>
        </p:nvSpPr>
        <p:spPr bwMode="auto">
          <a:xfrm>
            <a:off x="6858000" y="3810000"/>
            <a:ext cx="1600200" cy="1828800"/>
          </a:xfrm>
          <a:prstGeom prst="rect">
            <a:avLst/>
          </a:prstGeom>
          <a:solidFill>
            <a:srgbClr val="FF3300">
              <a:alpha val="2509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457200" y="5791200"/>
            <a:ext cx="8305800" cy="369332"/>
          </a:xfrm>
          <a:prstGeom prst="rect">
            <a:avLst/>
          </a:prstGeom>
          <a:noFill/>
        </p:spPr>
        <p:txBody>
          <a:bodyPr wrap="square" rtlCol="0">
            <a:spAutoFit/>
          </a:bodyPr>
          <a:lstStyle/>
          <a:p>
            <a:r>
              <a:rPr lang="en-US" b="1" smtClean="0">
                <a:solidFill>
                  <a:srgbClr val="FF0000"/>
                </a:solidFill>
              </a:rPr>
              <a:t>Are the residuals from regression of y on X alone uncorrelated with Z?</a:t>
            </a:r>
            <a:endParaRPr lang="en-US" b="1">
              <a:solidFill>
                <a:srgbClr val="FF0000"/>
              </a:solidFill>
            </a:endParaRPr>
          </a:p>
        </p:txBody>
      </p:sp>
      <p:graphicFrame>
        <p:nvGraphicFramePr>
          <p:cNvPr id="8" name="Object 7"/>
          <p:cNvGraphicFramePr>
            <a:graphicFrameLocks noChangeAspect="1"/>
          </p:cNvGraphicFramePr>
          <p:nvPr/>
        </p:nvGraphicFramePr>
        <p:xfrm>
          <a:off x="6781800" y="1447800"/>
          <a:ext cx="1551214" cy="1143000"/>
        </p:xfrm>
        <a:graphic>
          <a:graphicData uri="http://schemas.openxmlformats.org/presentationml/2006/ole">
            <mc:AlternateContent xmlns:mc="http://schemas.openxmlformats.org/markup-compatibility/2006">
              <mc:Choice xmlns:v="urn:schemas-microsoft-com:vml" Requires="v">
                <p:oleObj spid="_x0000_s323591" name="Equation" r:id="rId6" imgW="965160" imgH="711000" progId="Equation.DSMT4">
                  <p:embed/>
                </p:oleObj>
              </mc:Choice>
              <mc:Fallback>
                <p:oleObj name="Equation" r:id="rId6" imgW="965160" imgH="711000" progId="Equation.DSMT4">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1447800"/>
                        <a:ext cx="1551214"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6"/>
          <p:cNvSpPr>
            <a:spLocks noGrp="1" noChangeArrowheads="1"/>
          </p:cNvSpPr>
          <p:nvPr>
            <p:ph type="title"/>
          </p:nvPr>
        </p:nvSpPr>
        <p:spPr>
          <a:xfrm>
            <a:off x="533400" y="2133600"/>
            <a:ext cx="8229600" cy="685800"/>
          </a:xfrm>
        </p:spPr>
        <p:txBody>
          <a:bodyPr/>
          <a:lstStyle/>
          <a:p>
            <a:pPr eaLnBrk="1" hangingPunct="1"/>
            <a:r>
              <a:rPr lang="en-US" altLang="en-US" sz="2800" smtClean="0"/>
              <a:t>Computing the LM Statistic</a:t>
            </a:r>
            <a:br>
              <a:rPr lang="en-US" altLang="en-US" sz="2800" smtClean="0"/>
            </a:br>
            <a:r>
              <a:rPr lang="en-US" altLang="en-US" sz="2800" smtClean="0"/>
              <a:t>Testing </a:t>
            </a:r>
            <a:r>
              <a:rPr lang="en-US" altLang="en-US" sz="2800" b="1" smtClean="0">
                <a:sym typeface="Symbol"/>
              </a:rPr>
              <a:t></a:t>
            </a:r>
            <a:r>
              <a:rPr lang="en-US" altLang="en-US" sz="2800" baseline="-25000" smtClean="0"/>
              <a:t>z</a:t>
            </a:r>
            <a:r>
              <a:rPr lang="en-US" altLang="en-US" sz="2800" smtClean="0"/>
              <a:t> = 0 in y=X</a:t>
            </a:r>
            <a:r>
              <a:rPr lang="en-US" altLang="en-US" sz="2800" b="1" smtClean="0">
                <a:sym typeface="Symbol"/>
              </a:rPr>
              <a:t></a:t>
            </a:r>
            <a:r>
              <a:rPr lang="en-US" altLang="en-US" sz="2800" baseline="-25000" smtClean="0"/>
              <a:t>x</a:t>
            </a:r>
            <a:r>
              <a:rPr lang="en-US" altLang="en-US" sz="2800" smtClean="0"/>
              <a:t>+Z</a:t>
            </a:r>
            <a:r>
              <a:rPr lang="en-US" altLang="en-US" sz="2800" b="1" smtClean="0">
                <a:sym typeface="Symbol"/>
              </a:rPr>
              <a:t></a:t>
            </a:r>
            <a:r>
              <a:rPr lang="en-US" altLang="en-US" sz="2800" baseline="-25000" smtClean="0"/>
              <a:t>z</a:t>
            </a:r>
            <a:r>
              <a:rPr lang="en-US" altLang="en-US" sz="2800" smtClean="0"/>
              <a:t>+</a:t>
            </a:r>
            <a:r>
              <a:rPr lang="en-US" altLang="en-US" sz="4000" b="1" smtClean="0">
                <a:sym typeface="Symbol"/>
              </a:rPr>
              <a:t></a:t>
            </a:r>
            <a:br>
              <a:rPr lang="en-US" altLang="en-US" sz="4000" b="1" smtClean="0">
                <a:sym typeface="Symbol"/>
              </a:rPr>
            </a:br>
            <a:r>
              <a:rPr lang="en-US" altLang="en-US" sz="2400" b="1" smtClean="0">
                <a:latin typeface="Arial" pitchFamily="34" charset="0"/>
                <a:cs typeface="Arial" pitchFamily="34" charset="0"/>
                <a:sym typeface="Symbol"/>
              </a:rPr>
              <a:t>Statistic computed from regression of y on X alone </a:t>
            </a:r>
            <a:endParaRPr lang="en-US" altLang="en-US" sz="2400" b="1" smtClean="0">
              <a:latin typeface="Arial" pitchFamily="34" charset="0"/>
              <a:cs typeface="Arial" pitchFamily="34" charset="0"/>
            </a:endParaRPr>
          </a:p>
        </p:txBody>
      </p:sp>
      <p:sp>
        <p:nvSpPr>
          <p:cNvPr id="10" name="TextBox 9"/>
          <p:cNvSpPr txBox="1"/>
          <p:nvPr/>
        </p:nvSpPr>
        <p:spPr>
          <a:xfrm>
            <a:off x="1066800" y="3200400"/>
            <a:ext cx="7620000" cy="1477328"/>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1.  Compute Restricted Regression (y on X alone) and compute</a:t>
            </a:r>
          </a:p>
          <a:p>
            <a:r>
              <a:rPr lang="en-US" b="1" smtClean="0">
                <a:latin typeface="Tahoma" pitchFamily="34" charset="0"/>
                <a:ea typeface="Tahoma" pitchFamily="34" charset="0"/>
                <a:cs typeface="Tahoma" pitchFamily="34" charset="0"/>
              </a:rPr>
              <a:t>     residuals, e</a:t>
            </a:r>
            <a:r>
              <a:rPr lang="en-US" b="1" baseline="-25000" smtClean="0">
                <a:latin typeface="Tahoma" pitchFamily="34" charset="0"/>
                <a:ea typeface="Tahoma" pitchFamily="34" charset="0"/>
                <a:cs typeface="Tahoma" pitchFamily="34" charset="0"/>
              </a:rPr>
              <a:t>0</a:t>
            </a:r>
          </a:p>
          <a:p>
            <a:endParaRPr lang="en-US" b="1" smtClean="0">
              <a:latin typeface="Tahoma" pitchFamily="34" charset="0"/>
              <a:ea typeface="Tahoma" pitchFamily="34" charset="0"/>
              <a:cs typeface="Tahoma" pitchFamily="34" charset="0"/>
            </a:endParaRPr>
          </a:p>
          <a:p>
            <a:r>
              <a:rPr lang="en-US" b="1" smtClean="0">
                <a:latin typeface="Tahoma" pitchFamily="34" charset="0"/>
                <a:ea typeface="Tahoma" pitchFamily="34" charset="0"/>
                <a:cs typeface="Tahoma" pitchFamily="34" charset="0"/>
              </a:rPr>
              <a:t>2.  Regress e</a:t>
            </a:r>
            <a:r>
              <a:rPr lang="en-US" b="1" baseline="-25000" smtClean="0">
                <a:latin typeface="Tahoma" pitchFamily="34" charset="0"/>
                <a:ea typeface="Tahoma" pitchFamily="34" charset="0"/>
                <a:cs typeface="Tahoma" pitchFamily="34" charset="0"/>
              </a:rPr>
              <a:t>0</a:t>
            </a:r>
            <a:r>
              <a:rPr lang="en-US" b="1" smtClean="0">
                <a:latin typeface="Tahoma" pitchFamily="34" charset="0"/>
                <a:ea typeface="Tahoma" pitchFamily="34" charset="0"/>
                <a:cs typeface="Tahoma" pitchFamily="34" charset="0"/>
              </a:rPr>
              <a:t> on (X,Z).  LM = NR</a:t>
            </a:r>
            <a:r>
              <a:rPr lang="en-US" b="1" baseline="30000" smtClean="0">
                <a:latin typeface="Tahoma" pitchFamily="34" charset="0"/>
                <a:ea typeface="Tahoma" pitchFamily="34" charset="0"/>
                <a:cs typeface="Tahoma" pitchFamily="34" charset="0"/>
              </a:rPr>
              <a:t>2</a:t>
            </a:r>
            <a:r>
              <a:rPr lang="en-US" b="1" smtClean="0">
                <a:latin typeface="Tahoma" pitchFamily="34" charset="0"/>
                <a:ea typeface="Tahoma" pitchFamily="34" charset="0"/>
                <a:cs typeface="Tahoma" pitchFamily="34" charset="0"/>
              </a:rPr>
              <a:t> in this regression. (Regress</a:t>
            </a:r>
          </a:p>
          <a:p>
            <a:r>
              <a:rPr lang="en-US" b="1" smtClean="0">
                <a:latin typeface="Tahoma" pitchFamily="34" charset="0"/>
                <a:ea typeface="Tahoma" pitchFamily="34" charset="0"/>
                <a:cs typeface="Tahoma" pitchFamily="34" charset="0"/>
              </a:rPr>
              <a:t>     e</a:t>
            </a:r>
            <a:r>
              <a:rPr lang="en-US" b="1" baseline="-25000" smtClean="0">
                <a:latin typeface="Tahoma" pitchFamily="34" charset="0"/>
                <a:ea typeface="Tahoma" pitchFamily="34" charset="0"/>
                <a:cs typeface="Tahoma" pitchFamily="34" charset="0"/>
              </a:rPr>
              <a:t>0</a:t>
            </a:r>
            <a:r>
              <a:rPr lang="en-US" b="1" smtClean="0">
                <a:latin typeface="Tahoma" pitchFamily="34" charset="0"/>
                <a:ea typeface="Tahoma" pitchFamily="34" charset="0"/>
                <a:cs typeface="Tahoma" pitchFamily="34" charset="0"/>
              </a:rPr>
              <a:t> on the RHS of the unrestricted regression.</a:t>
            </a:r>
            <a:endParaRPr lang="en-US" b="1">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smtClean="0"/>
              <a:t>Application of the Score Test</a:t>
            </a:r>
          </a:p>
        </p:txBody>
      </p:sp>
      <p:sp>
        <p:nvSpPr>
          <p:cNvPr id="80899" name="Rectangle 3"/>
          <p:cNvSpPr>
            <a:spLocks noGrp="1" noChangeArrowheads="1"/>
          </p:cNvSpPr>
          <p:nvPr>
            <p:ph type="body" idx="1"/>
          </p:nvPr>
        </p:nvSpPr>
        <p:spPr>
          <a:xfrm>
            <a:off x="838200" y="1981200"/>
            <a:ext cx="7391400" cy="2514600"/>
          </a:xfrm>
        </p:spPr>
        <p:txBody>
          <a:bodyPr/>
          <a:lstStyle/>
          <a:p>
            <a:pPr eaLnBrk="1" hangingPunct="1">
              <a:buNone/>
            </a:pPr>
            <a:r>
              <a:rPr lang="en-US" altLang="en-US" sz="2400" dirty="0" smtClean="0"/>
              <a:t>Linear Model: </a:t>
            </a:r>
            <a:r>
              <a:rPr lang="en-US" altLang="en-US" sz="2400" b="1" dirty="0" smtClean="0"/>
              <a:t>Y</a:t>
            </a:r>
            <a:r>
              <a:rPr lang="en-US" altLang="en-US" sz="2400" dirty="0" smtClean="0"/>
              <a:t> = </a:t>
            </a:r>
            <a:r>
              <a:rPr lang="en-US" altLang="en-US" sz="2400" b="1" dirty="0" smtClean="0"/>
              <a:t>X</a:t>
            </a:r>
            <a:r>
              <a:rPr lang="en-US" altLang="en-US" sz="2400" b="1" dirty="0" smtClean="0">
                <a:sym typeface="Symbol" panose="05050102010706020507" pitchFamily="18" charset="2"/>
              </a:rPr>
              <a:t></a:t>
            </a:r>
            <a:r>
              <a:rPr lang="en-US" altLang="en-US" sz="2400" dirty="0" smtClean="0">
                <a:sym typeface="Symbol" panose="05050102010706020507" pitchFamily="18" charset="2"/>
              </a:rPr>
              <a:t>+</a:t>
            </a:r>
            <a:r>
              <a:rPr lang="en-US" altLang="en-US" sz="2400" b="1" dirty="0" smtClean="0">
                <a:sym typeface="Symbol" panose="05050102010706020507" pitchFamily="18" charset="2"/>
              </a:rPr>
              <a:t>Z</a:t>
            </a:r>
            <a:r>
              <a:rPr lang="el-GR" altLang="en-US" sz="2400" b="1" dirty="0" smtClean="0">
                <a:sym typeface="Symbol" panose="05050102010706020507" pitchFamily="18" charset="2"/>
              </a:rPr>
              <a:t>δ</a:t>
            </a:r>
            <a:r>
              <a:rPr lang="en-US" altLang="en-US" sz="2400" dirty="0" smtClean="0">
                <a:sym typeface="Symbol" panose="05050102010706020507" pitchFamily="18" charset="2"/>
              </a:rPr>
              <a:t>+</a:t>
            </a:r>
            <a:r>
              <a:rPr lang="el-GR" altLang="en-US" sz="2400" b="1" dirty="0" smtClean="0">
                <a:sym typeface="Symbol" panose="05050102010706020507" pitchFamily="18" charset="2"/>
              </a:rPr>
              <a:t>ε</a:t>
            </a:r>
            <a:r>
              <a:rPr lang="en-US" altLang="en-US" sz="2400" b="1" dirty="0" smtClean="0">
                <a:sym typeface="Symbol" panose="05050102010706020507" pitchFamily="18" charset="2"/>
              </a:rPr>
              <a:t> = W</a:t>
            </a:r>
            <a:r>
              <a:rPr lang="en-US" altLang="en-US" sz="2400" b="1" dirty="0" smtClean="0">
                <a:sym typeface="Symbol"/>
              </a:rPr>
              <a:t> + </a:t>
            </a:r>
            <a:r>
              <a:rPr lang="el-GR" altLang="en-US" sz="2400" b="1" dirty="0" smtClean="0">
                <a:sym typeface="Symbol" panose="05050102010706020507" pitchFamily="18" charset="2"/>
              </a:rPr>
              <a:t>ε</a:t>
            </a:r>
            <a:endParaRPr lang="en-US" altLang="en-US" sz="2400" b="1" dirty="0" smtClean="0">
              <a:sym typeface="Symbol" panose="05050102010706020507" pitchFamily="18" charset="2"/>
            </a:endParaRPr>
          </a:p>
          <a:p>
            <a:pPr lvl="1" eaLnBrk="1" hangingPunct="1"/>
            <a:r>
              <a:rPr lang="en-US" altLang="en-US" sz="2000" dirty="0" smtClean="0">
                <a:sym typeface="Symbol" panose="05050102010706020507" pitchFamily="18" charset="2"/>
              </a:rPr>
              <a:t>Test H</a:t>
            </a:r>
            <a:r>
              <a:rPr lang="en-US" altLang="en-US" sz="2000" baseline="-25000" dirty="0" smtClean="0">
                <a:sym typeface="Symbol" panose="05050102010706020507" pitchFamily="18" charset="2"/>
              </a:rPr>
              <a:t>0</a:t>
            </a:r>
            <a:r>
              <a:rPr lang="en-US" altLang="en-US" sz="2000" dirty="0" smtClean="0">
                <a:sym typeface="Symbol" panose="05050102010706020507" pitchFamily="18" charset="2"/>
              </a:rPr>
              <a:t>: </a:t>
            </a:r>
            <a:r>
              <a:rPr lang="el-GR" altLang="en-US" sz="2000" b="1" dirty="0" smtClean="0">
                <a:sym typeface="Symbol" panose="05050102010706020507" pitchFamily="18" charset="2"/>
              </a:rPr>
              <a:t>δ</a:t>
            </a:r>
            <a:r>
              <a:rPr lang="en-US" altLang="en-US" sz="2000" dirty="0" smtClean="0">
                <a:sym typeface="Symbol" panose="05050102010706020507" pitchFamily="18" charset="2"/>
              </a:rPr>
              <a:t>=</a:t>
            </a:r>
            <a:r>
              <a:rPr lang="en-US" altLang="en-US" sz="2000" b="1" dirty="0" smtClean="0">
                <a:sym typeface="Symbol" panose="05050102010706020507" pitchFamily="18" charset="2"/>
              </a:rPr>
              <a:t>0</a:t>
            </a:r>
          </a:p>
          <a:p>
            <a:pPr lvl="1" eaLnBrk="1" hangingPunct="1"/>
            <a:r>
              <a:rPr lang="en-US" altLang="en-US" sz="2000" dirty="0" smtClean="0">
                <a:sym typeface="Symbol" panose="05050102010706020507" pitchFamily="18" charset="2"/>
              </a:rPr>
              <a:t>Restricted estimator is [</a:t>
            </a:r>
            <a:r>
              <a:rPr lang="en-US" altLang="en-US" sz="2000" b="1" dirty="0" smtClean="0">
                <a:sym typeface="Symbol" panose="05050102010706020507" pitchFamily="18" charset="2"/>
              </a:rPr>
              <a:t>b</a:t>
            </a:r>
            <a:r>
              <a:rPr lang="en-US" altLang="en-US" sz="2000" dirty="0" smtClean="0">
                <a:sym typeface="Symbol" panose="05050102010706020507" pitchFamily="18" charset="2"/>
              </a:rPr>
              <a:t>’,</a:t>
            </a:r>
            <a:r>
              <a:rPr lang="en-US" altLang="en-US" sz="2000" b="1" dirty="0" smtClean="0">
                <a:sym typeface="Symbol" panose="05050102010706020507" pitchFamily="18" charset="2"/>
              </a:rPr>
              <a:t>0</a:t>
            </a:r>
            <a:r>
              <a:rPr lang="en-US" altLang="en-US" sz="2000" dirty="0" smtClean="0">
                <a:sym typeface="Symbol" panose="05050102010706020507" pitchFamily="18" charset="2"/>
              </a:rPr>
              <a:t>’]’</a:t>
            </a:r>
          </a:p>
          <a:p>
            <a:pPr lvl="1" eaLnBrk="1" hangingPunct="1">
              <a:buFont typeface="Wingdings" panose="05000000000000000000" pitchFamily="2" charset="2"/>
              <a:buNone/>
            </a:pPr>
            <a:endParaRPr lang="en-US" altLang="en-US" sz="2000" dirty="0" smtClean="0">
              <a:sym typeface="Symbol" panose="05050102010706020507" pitchFamily="18" charset="2"/>
            </a:endParaRPr>
          </a:p>
          <a:p>
            <a:pPr eaLnBrk="1" hangingPunct="1">
              <a:buFont typeface="Wingdings" panose="05000000000000000000" pitchFamily="2" charset="2"/>
              <a:buNone/>
            </a:pPr>
            <a:r>
              <a:rPr lang="en-US" altLang="en-US" sz="2000" b="1" dirty="0" smtClean="0"/>
              <a:t>NAMELIST ; X = a list… ; Z = a list … ; W = X,Z $ </a:t>
            </a:r>
          </a:p>
          <a:p>
            <a:pPr eaLnBrk="1" hangingPunct="1">
              <a:buFont typeface="Wingdings" panose="05000000000000000000" pitchFamily="2" charset="2"/>
              <a:buNone/>
            </a:pPr>
            <a:r>
              <a:rPr lang="en-US" altLang="en-US" sz="2000" b="1" dirty="0" smtClean="0"/>
              <a:t>REGRESS   ; Lhs = y ; </a:t>
            </a:r>
            <a:r>
              <a:rPr lang="en-US" altLang="en-US" sz="2000" b="1" dirty="0" err="1" smtClean="0"/>
              <a:t>Rhs</a:t>
            </a:r>
            <a:r>
              <a:rPr lang="en-US" altLang="en-US" sz="2000" b="1" dirty="0" smtClean="0"/>
              <a:t> = X ; Res = e $</a:t>
            </a:r>
          </a:p>
          <a:p>
            <a:pPr eaLnBrk="1" hangingPunct="1">
              <a:buFont typeface="Wingdings" panose="05000000000000000000" pitchFamily="2" charset="2"/>
              <a:buNone/>
            </a:pPr>
            <a:r>
              <a:rPr lang="en-US" altLang="en-US" sz="2000" b="1" dirty="0" smtClean="0"/>
              <a:t>CALC          ; List ; LM = N * </a:t>
            </a:r>
            <a:r>
              <a:rPr lang="en-US" altLang="en-US" sz="2000" b="1" dirty="0" err="1" smtClean="0"/>
              <a:t>Rsq</a:t>
            </a:r>
            <a:r>
              <a:rPr lang="en-US" altLang="en-US" sz="2000" b="1" dirty="0" smtClean="0"/>
              <a:t>(</a:t>
            </a:r>
            <a:r>
              <a:rPr lang="en-US" altLang="en-US" sz="2000" b="1" dirty="0" err="1" smtClean="0"/>
              <a:t>W,e</a:t>
            </a:r>
            <a:r>
              <a:rPr lang="en-US" altLang="en-US" sz="2000" b="1" dirty="0" smtClean="0"/>
              <a:t>) $</a:t>
            </a:r>
          </a:p>
          <a:p>
            <a:pPr marL="0" indent="0" eaLnBrk="1" hangingPunct="1">
              <a:buNone/>
            </a:pPr>
            <a:endParaRPr lang="en-US" altLang="en-US" dirty="0" smtClean="0">
              <a:sym typeface="Symbol" panose="05050102010706020507" pitchFamily="18" charset="2"/>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81000" y="762000"/>
            <a:ext cx="8229600" cy="533400"/>
          </a:xfrm>
        </p:spPr>
        <p:txBody>
          <a:bodyPr/>
          <a:lstStyle/>
          <a:p>
            <a:pPr eaLnBrk="1" hangingPunct="1"/>
            <a:r>
              <a:rPr lang="en-US" altLang="en-US" dirty="0" smtClean="0"/>
              <a:t>Regression Specification Tests</a:t>
            </a:r>
          </a:p>
        </p:txBody>
      </p:sp>
      <p:pic>
        <p:nvPicPr>
          <p:cNvPr id="8704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1295400"/>
            <a:ext cx="4395107"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704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295400"/>
            <a:ext cx="4124325" cy="2912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 name="TextBox 5"/>
          <p:cNvSpPr txBox="1"/>
          <p:nvPr/>
        </p:nvSpPr>
        <p:spPr>
          <a:xfrm>
            <a:off x="2209800" y="4572000"/>
            <a:ext cx="5029200" cy="923330"/>
          </a:xfrm>
          <a:prstGeom prst="rect">
            <a:avLst/>
          </a:prstGeom>
          <a:noFill/>
        </p:spPr>
        <p:txBody>
          <a:bodyPr wrap="square" rtlCol="0">
            <a:spAutoFit/>
          </a:bodyPr>
          <a:lstStyle/>
          <a:p>
            <a:r>
              <a:rPr lang="en-US" smtClean="0">
                <a:latin typeface="Tahoma" pitchFamily="34" charset="0"/>
                <a:ea typeface="Tahoma" pitchFamily="34" charset="0"/>
                <a:cs typeface="Tahoma" pitchFamily="34" charset="0"/>
              </a:rPr>
              <a:t>LM                               </a:t>
            </a:r>
            <a:r>
              <a:rPr lang="en-US" dirty="0" smtClean="0">
                <a:latin typeface="Tahoma" pitchFamily="34" charset="0"/>
                <a:ea typeface="Tahoma" pitchFamily="34" charset="0"/>
                <a:cs typeface="Tahoma" pitchFamily="34" charset="0"/>
              </a:rPr>
              <a:t>	       =       41.365</a:t>
            </a:r>
          </a:p>
          <a:p>
            <a:r>
              <a:rPr lang="en-US" dirty="0" smtClean="0">
                <a:latin typeface="Tahoma" pitchFamily="34" charset="0"/>
                <a:ea typeface="Tahoma" pitchFamily="34" charset="0"/>
                <a:cs typeface="Tahoma" pitchFamily="34" charset="0"/>
              </a:rPr>
              <a:t>Wald Test:   Chi-squared [ 10]   =       42.122  </a:t>
            </a:r>
          </a:p>
          <a:p>
            <a:r>
              <a:rPr lang="en-US" dirty="0" smtClean="0">
                <a:latin typeface="Tahoma" pitchFamily="34" charset="0"/>
                <a:ea typeface="Tahoma" pitchFamily="34" charset="0"/>
                <a:cs typeface="Tahoma" pitchFamily="34" charset="0"/>
              </a:rPr>
              <a:t>F Test:         F ratio[10, 1467]   =         4.212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570037"/>
            <a:ext cx="3819525"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200706" name="Picture 2"/>
          <p:cNvPicPr>
            <a:picLocks noChangeAspect="1" noChangeArrowheads="1"/>
          </p:cNvPicPr>
          <p:nvPr/>
        </p:nvPicPr>
        <p:blipFill>
          <a:blip r:embed="rId3" cstate="print"/>
          <a:srcRect/>
          <a:stretch>
            <a:fillRect/>
          </a:stretch>
        </p:blipFill>
        <p:spPr bwMode="auto">
          <a:xfrm>
            <a:off x="4191000" y="3229051"/>
            <a:ext cx="4733925" cy="3196346"/>
          </a:xfrm>
          <a:prstGeom prst="rect">
            <a:avLst/>
          </a:prstGeom>
          <a:noFill/>
          <a:ln w="9525">
            <a:noFill/>
            <a:miter lim="800000"/>
            <a:headEnd/>
            <a:tailEnd/>
          </a:ln>
        </p:spPr>
      </p:pic>
      <p:sp>
        <p:nvSpPr>
          <p:cNvPr id="6" name="TextBox 5"/>
          <p:cNvSpPr txBox="1"/>
          <p:nvPr/>
        </p:nvSpPr>
        <p:spPr>
          <a:xfrm>
            <a:off x="4191000" y="1905000"/>
            <a:ext cx="4724400" cy="923330"/>
          </a:xfrm>
          <a:prstGeom prst="rect">
            <a:avLst/>
          </a:prstGeom>
          <a:noFill/>
        </p:spPr>
        <p:txBody>
          <a:bodyPr wrap="square" rtlCol="0">
            <a:spAutoFit/>
          </a:bodyPr>
          <a:lstStyle/>
          <a:p>
            <a:r>
              <a:rPr lang="en-US" smtClean="0"/>
              <a:t>Wald test based on conventional standard errors:</a:t>
            </a:r>
            <a:r>
              <a:rPr lang="en-US" smtClean="0">
                <a:latin typeface="Tahoma" pitchFamily="34" charset="0"/>
                <a:ea typeface="Tahoma" pitchFamily="34" charset="0"/>
                <a:cs typeface="Tahoma" pitchFamily="34" charset="0"/>
              </a:rPr>
              <a:t> Chi-squared [ 10]   =  42.122,</a:t>
            </a:r>
          </a:p>
          <a:p>
            <a:r>
              <a:rPr lang="en-US" smtClean="0">
                <a:latin typeface="Tahoma" pitchFamily="34" charset="0"/>
                <a:ea typeface="Tahoma" pitchFamily="34" charset="0"/>
                <a:cs typeface="Tahoma" pitchFamily="34" charset="0"/>
              </a:rPr>
              <a:t>P = 0.00001</a:t>
            </a:r>
            <a:endParaRPr lang="en-US"/>
          </a:p>
        </p:txBody>
      </p:sp>
      <p:cxnSp>
        <p:nvCxnSpPr>
          <p:cNvPr id="8" name="Straight Arrow Connector 7"/>
          <p:cNvCxnSpPr/>
          <p:nvPr/>
        </p:nvCxnSpPr>
        <p:spPr bwMode="auto">
          <a:xfrm>
            <a:off x="1676400" y="4343400"/>
            <a:ext cx="24384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2" name="TextBox 1"/>
          <p:cNvSpPr txBox="1"/>
          <p:nvPr/>
        </p:nvSpPr>
        <p:spPr>
          <a:xfrm>
            <a:off x="381000" y="4572000"/>
            <a:ext cx="3657600" cy="923330"/>
          </a:xfrm>
          <a:prstGeom prst="rect">
            <a:avLst/>
          </a:prstGeom>
          <a:noFill/>
        </p:spPr>
        <p:txBody>
          <a:bodyPr wrap="square" rtlCol="0">
            <a:spAutoFit/>
          </a:bodyPr>
          <a:lstStyle/>
          <a:p>
            <a:r>
              <a:rPr lang="en-US" dirty="0" smtClean="0"/>
              <a:t>Wald statistic based on robust covariance matrix  =  10.365.</a:t>
            </a:r>
          </a:p>
          <a:p>
            <a:r>
              <a:rPr lang="en-US" dirty="0" smtClean="0"/>
              <a:t>P  =  0.409!!</a:t>
            </a:r>
            <a:endParaRPr lang="en-US" dirty="0"/>
          </a:p>
        </p:txBody>
      </p:sp>
      <p:sp>
        <p:nvSpPr>
          <p:cNvPr id="7" name="TextBox 6"/>
          <p:cNvSpPr txBox="1"/>
          <p:nvPr/>
        </p:nvSpPr>
        <p:spPr>
          <a:xfrm>
            <a:off x="381000" y="457200"/>
            <a:ext cx="8534400" cy="923330"/>
          </a:xfrm>
          <a:prstGeom prst="rect">
            <a:avLst/>
          </a:prstGeom>
          <a:noFill/>
          <a:ln w="28575">
            <a:solidFill>
              <a:srgbClr val="5F5F5F"/>
            </a:solidFill>
          </a:ln>
        </p:spPr>
        <p:txBody>
          <a:bodyPr wrap="square" rtlCol="0">
            <a:spAutoFit/>
          </a:bodyPr>
          <a:lstStyle/>
          <a:p>
            <a:r>
              <a:rPr lang="en-US" smtClean="0"/>
              <a:t>The Spanish dairy data are a 6 period panel.  We robustify our test by using the cluster corrected covariance matrix.  We were misled by the conventional covariance matrix!  Use WALD with a robust covariance matrix for the test.</a:t>
            </a:r>
            <a:endParaRPr lang="en-US"/>
          </a:p>
        </p:txBody>
      </p:sp>
      <p:sp>
        <p:nvSpPr>
          <p:cNvPr id="9" name="Oval 8"/>
          <p:cNvSpPr/>
          <p:nvPr/>
        </p:nvSpPr>
        <p:spPr bwMode="auto">
          <a:xfrm>
            <a:off x="1524000" y="2362200"/>
            <a:ext cx="609600" cy="609600"/>
          </a:xfrm>
          <a:prstGeom prst="ellipse">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5791200" y="4343400"/>
            <a:ext cx="762000" cy="685800"/>
          </a:xfrm>
          <a:prstGeom prst="ellipse">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39825"/>
          </a:xfrm>
        </p:spPr>
        <p:txBody>
          <a:bodyPr/>
          <a:lstStyle/>
          <a:p>
            <a:r>
              <a:rPr lang="en-US" smtClean="0"/>
              <a:t>Structural Change Test</a:t>
            </a: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1"/>
            <a:ext cx="8229600" cy="685800"/>
          </a:xfrm>
        </p:spPr>
        <p:txBody>
          <a:bodyPr/>
          <a:lstStyle/>
          <a:p>
            <a:pPr eaLnBrk="1" hangingPunct="1"/>
            <a:r>
              <a:rPr lang="en-US" smtClean="0"/>
              <a:t>Application: Wald Tests</a:t>
            </a:r>
          </a:p>
        </p:txBody>
      </p:sp>
      <p:sp>
        <p:nvSpPr>
          <p:cNvPr id="30723" name="Text Box 4"/>
          <p:cNvSpPr txBox="1">
            <a:spLocks noChangeArrowheads="1"/>
          </p:cNvSpPr>
          <p:nvPr/>
        </p:nvSpPr>
        <p:spPr bwMode="auto">
          <a:xfrm>
            <a:off x="1676400" y="1219200"/>
            <a:ext cx="6553200" cy="5262979"/>
          </a:xfrm>
          <a:prstGeom prst="rect">
            <a:avLst/>
          </a:prstGeom>
          <a:noFill/>
          <a:ln w="19050">
            <a:noFill/>
            <a:miter lim="800000"/>
            <a:headEnd/>
            <a:tailEnd/>
          </a:ln>
        </p:spPr>
        <p:txBody>
          <a:bodyPr wrap="square">
            <a:spAutoFit/>
          </a:bodyPr>
          <a:lstStyle/>
          <a:p>
            <a:r>
              <a:rPr lang="en-US" sz="1200" b="1" smtClean="0">
                <a:latin typeface="Courier New" pitchFamily="49" charset="0"/>
              </a:rPr>
              <a:t>Year</a:t>
            </a:r>
            <a:r>
              <a:rPr lang="en-US" sz="1200" b="1">
                <a:latin typeface="Courier New" pitchFamily="49" charset="0"/>
              </a:rPr>
              <a:t>,  G ,     Pg,    Y ,  Pnc ,  Puc ,  Ppt ,  Pd ,   Pn ,   Ps $</a:t>
            </a:r>
          </a:p>
          <a:p>
            <a:r>
              <a:rPr lang="en-US" sz="1200" b="1">
                <a:latin typeface="Courier New" pitchFamily="49" charset="0"/>
              </a:rPr>
              <a:t>1960 129.7   .925  6036  1.045   .836   .810   .444   .331   .302</a:t>
            </a:r>
          </a:p>
          <a:p>
            <a:r>
              <a:rPr lang="en-US" sz="1200" b="1">
                <a:latin typeface="Courier New" pitchFamily="49" charset="0"/>
              </a:rPr>
              <a:t>1961 131.3   .914  6113  1.045   .869   .846   .448   .335   .307</a:t>
            </a:r>
          </a:p>
          <a:p>
            <a:r>
              <a:rPr lang="en-US" sz="1200" b="1">
                <a:latin typeface="Courier New" pitchFamily="49" charset="0"/>
              </a:rPr>
              <a:t>1962 137.1   .919  6271  1.041   .948   .874   .457   .338   .314</a:t>
            </a:r>
          </a:p>
          <a:p>
            <a:r>
              <a:rPr lang="en-US" sz="1200" b="1">
                <a:latin typeface="Courier New" pitchFamily="49" charset="0"/>
              </a:rPr>
              <a:t>1963 141.6   .918  6378  1.035   .960   .885   .463   .343   .320</a:t>
            </a:r>
          </a:p>
          <a:p>
            <a:r>
              <a:rPr lang="en-US" sz="1200" b="1">
                <a:latin typeface="Courier New" pitchFamily="49" charset="0"/>
              </a:rPr>
              <a:t>1964 148.8   .914  6727  1.032  1.001   .901   .470   .347   .325</a:t>
            </a:r>
          </a:p>
          <a:p>
            <a:r>
              <a:rPr lang="en-US" sz="1200" b="1">
                <a:latin typeface="Courier New" pitchFamily="49" charset="0"/>
              </a:rPr>
              <a:t>1965 155.9   .949  7027  1.009   .994   .919   .471   .353   .332</a:t>
            </a:r>
          </a:p>
          <a:p>
            <a:r>
              <a:rPr lang="en-US" sz="1200" b="1">
                <a:latin typeface="Courier New" pitchFamily="49" charset="0"/>
              </a:rPr>
              <a:t>1966 164.9   .970  7280   .991   .970   .952   .475   .366   .342</a:t>
            </a:r>
          </a:p>
          <a:p>
            <a:r>
              <a:rPr lang="en-US" sz="1200" b="1">
                <a:latin typeface="Courier New" pitchFamily="49" charset="0"/>
              </a:rPr>
              <a:t>1967 171.0  1.000  7513  1.000  1.000  1.000   .483   .375   .353</a:t>
            </a:r>
          </a:p>
          <a:p>
            <a:r>
              <a:rPr lang="en-US" sz="1200" b="1">
                <a:latin typeface="Courier New" pitchFamily="49" charset="0"/>
              </a:rPr>
              <a:t>1968 183.4  1.014  7728  1.028  1.028  1.046   .501   .390   .368</a:t>
            </a:r>
          </a:p>
          <a:p>
            <a:r>
              <a:rPr lang="en-US" sz="1200" b="1">
                <a:latin typeface="Courier New" pitchFamily="49" charset="0"/>
              </a:rPr>
              <a:t>1969 195.8  1.047  7891  1.044  1.031  1.127   .514   .409   .386</a:t>
            </a:r>
          </a:p>
          <a:p>
            <a:r>
              <a:rPr lang="en-US" sz="1200" b="1">
                <a:latin typeface="Courier New" pitchFamily="49" charset="0"/>
              </a:rPr>
              <a:t>1970 207.4  1.056  8134  1.076  1.043  1.285   .527   .427   .407</a:t>
            </a:r>
          </a:p>
          <a:p>
            <a:r>
              <a:rPr lang="en-US" sz="1200" b="1">
                <a:latin typeface="Courier New" pitchFamily="49" charset="0"/>
              </a:rPr>
              <a:t>1971 218.3  1.063  8322  1.120  1.102  1.377   .547   .442   .431</a:t>
            </a:r>
          </a:p>
          <a:p>
            <a:r>
              <a:rPr lang="en-US" sz="1200" b="1">
                <a:latin typeface="Courier New" pitchFamily="49" charset="0"/>
              </a:rPr>
              <a:t>1972 226.8  1.076  8562  1.110  1.105  1.434   .555   .458   .451</a:t>
            </a:r>
          </a:p>
          <a:p>
            <a:r>
              <a:rPr lang="en-US" sz="1200" b="1">
                <a:latin typeface="Courier New" pitchFamily="49" charset="0"/>
              </a:rPr>
              <a:t>1973 237.9  1.181  9042  1.111  1.176  1.448   .566   .497   .474</a:t>
            </a:r>
          </a:p>
          <a:p>
            <a:r>
              <a:rPr lang="en-US" sz="1200" b="1">
                <a:latin typeface="Courier New" pitchFamily="49" charset="0"/>
              </a:rPr>
              <a:t>1974 225.8  1.599  8867  1.175  1.226  1.480   .604   .572   .513</a:t>
            </a:r>
          </a:p>
          <a:p>
            <a:r>
              <a:rPr lang="en-US" sz="1200" b="1">
                <a:latin typeface="Courier New" pitchFamily="49" charset="0"/>
              </a:rPr>
              <a:t>1975 232.4  1.708  8944  1.276  1.464  1.586   .659   .615   .556</a:t>
            </a:r>
          </a:p>
          <a:p>
            <a:r>
              <a:rPr lang="en-US" sz="1200" b="1">
                <a:latin typeface="Courier New" pitchFamily="49" charset="0"/>
              </a:rPr>
              <a:t>1976 241.7  1.779  9175  1.357  1.679  1.742   .695   .638   .598</a:t>
            </a:r>
          </a:p>
          <a:p>
            <a:r>
              <a:rPr lang="en-US" sz="1200" b="1">
                <a:latin typeface="Courier New" pitchFamily="49" charset="0"/>
              </a:rPr>
              <a:t>1977 249.2  1.882  9381  1.429  1.828  1.824   .727   .671   .648</a:t>
            </a:r>
          </a:p>
          <a:p>
            <a:r>
              <a:rPr lang="en-US" sz="1200" b="1">
                <a:latin typeface="Courier New" pitchFamily="49" charset="0"/>
              </a:rPr>
              <a:t>1978 261.3  1.963  9735  1.538  1.865  1.878   .769   .719   .698</a:t>
            </a:r>
          </a:p>
          <a:p>
            <a:r>
              <a:rPr lang="en-US" sz="1200" b="1">
                <a:latin typeface="Courier New" pitchFamily="49" charset="0"/>
              </a:rPr>
              <a:t>1979 248.9  2.656  9829  1.660  2.010  2.003   .821   .800   .756</a:t>
            </a:r>
          </a:p>
          <a:p>
            <a:r>
              <a:rPr lang="en-US" sz="1200" b="1">
                <a:latin typeface="Courier New" pitchFamily="49" charset="0"/>
              </a:rPr>
              <a:t>1980 226.8  3.691  9722  1.793  2.081  2.516   .892   .894   .839</a:t>
            </a:r>
          </a:p>
          <a:p>
            <a:r>
              <a:rPr lang="en-US" sz="1200" b="1">
                <a:latin typeface="Courier New" pitchFamily="49" charset="0"/>
              </a:rPr>
              <a:t>1981 225.6  4.109  9769  1.902  2.569  3.120   .957   .969   .926</a:t>
            </a:r>
          </a:p>
          <a:p>
            <a:r>
              <a:rPr lang="en-US" sz="1200" b="1">
                <a:latin typeface="Courier New" pitchFamily="49" charset="0"/>
              </a:rPr>
              <a:t>1982 228.8  3.894  9725  1.976  2.964  3.460  1.000  1.000  1.000</a:t>
            </a:r>
          </a:p>
          <a:p>
            <a:r>
              <a:rPr lang="en-US" sz="1200" b="1">
                <a:latin typeface="Courier New" pitchFamily="49" charset="0"/>
              </a:rPr>
              <a:t>1983 239.6  3.764  9930  2.026  3.297  3.626  1.041  1.021  1.062</a:t>
            </a:r>
          </a:p>
          <a:p>
            <a:r>
              <a:rPr lang="en-US" sz="1200" b="1">
                <a:latin typeface="Courier New" pitchFamily="49" charset="0"/>
              </a:rPr>
              <a:t>1984 244.7  3.707 10421  2.085  3.757  3.852  1.038  1.050  1.117</a:t>
            </a:r>
          </a:p>
          <a:p>
            <a:r>
              <a:rPr lang="en-US" sz="1200" b="1">
                <a:latin typeface="Courier New" pitchFamily="49" charset="0"/>
              </a:rPr>
              <a:t>1985 245.8  3.738 10563  2.152  3.797  4.028  1.045  1.075  1.173</a:t>
            </a:r>
          </a:p>
          <a:p>
            <a:r>
              <a:rPr lang="en-US" sz="1200" b="1">
                <a:latin typeface="Courier New" pitchFamily="49" charset="0"/>
              </a:rPr>
              <a:t>1986 269.4  2.921 10780  2.240  3.632  4.264  1.053  1.069  1.224</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Regression Model</a:t>
            </a:r>
          </a:p>
        </p:txBody>
      </p:sp>
      <p:sp>
        <p:nvSpPr>
          <p:cNvPr id="32771" name="Rectangle 3"/>
          <p:cNvSpPr>
            <a:spLocks noGrp="1" noChangeArrowheads="1"/>
          </p:cNvSpPr>
          <p:nvPr>
            <p:ph type="body" idx="1"/>
          </p:nvPr>
        </p:nvSpPr>
        <p:spPr/>
        <p:txBody>
          <a:bodyPr/>
          <a:lstStyle/>
          <a:p>
            <a:pPr eaLnBrk="1" hangingPunct="1">
              <a:buFont typeface="Wingdings" pitchFamily="2" charset="2"/>
              <a:buNone/>
            </a:pPr>
            <a:r>
              <a:rPr lang="en-US" smtClean="0"/>
              <a:t>Based on the gasoline data:  The regression equation is</a:t>
            </a:r>
          </a:p>
          <a:p>
            <a:pPr eaLnBrk="1" hangingPunct="1">
              <a:buFont typeface="Wingdings" pitchFamily="2" charset="2"/>
              <a:buNone/>
            </a:pPr>
            <a:r>
              <a:rPr lang="en-US" smtClean="0"/>
              <a:t>		g =</a:t>
            </a:r>
            <a:r>
              <a:rPr lang="en-US" smtClean="0">
                <a:sym typeface="Symbol" pitchFamily="18" charset="2"/>
              </a:rPr>
              <a:t></a:t>
            </a:r>
            <a:r>
              <a:rPr lang="en-US" baseline="-25000" smtClean="0"/>
              <a:t>1</a:t>
            </a:r>
            <a:r>
              <a:rPr lang="en-US" smtClean="0"/>
              <a:t> + </a:t>
            </a:r>
            <a:r>
              <a:rPr lang="en-US" smtClean="0">
                <a:sym typeface="Symbol" pitchFamily="18" charset="2"/>
              </a:rPr>
              <a:t></a:t>
            </a:r>
            <a:r>
              <a:rPr lang="en-US" baseline="-25000" smtClean="0"/>
              <a:t>2</a:t>
            </a:r>
            <a:r>
              <a:rPr lang="en-US" smtClean="0"/>
              <a:t>y + </a:t>
            </a:r>
            <a:r>
              <a:rPr lang="en-US" smtClean="0">
                <a:sym typeface="Symbol" pitchFamily="18" charset="2"/>
              </a:rPr>
              <a:t></a:t>
            </a:r>
            <a:r>
              <a:rPr lang="en-US" baseline="-25000" smtClean="0"/>
              <a:t>3</a:t>
            </a:r>
            <a:r>
              <a:rPr lang="en-US" smtClean="0"/>
              <a:t>pg + </a:t>
            </a:r>
            <a:r>
              <a:rPr lang="en-US" smtClean="0">
                <a:sym typeface="Symbol" pitchFamily="18" charset="2"/>
              </a:rPr>
              <a:t></a:t>
            </a:r>
            <a:r>
              <a:rPr lang="en-US" baseline="-25000" smtClean="0"/>
              <a:t>4</a:t>
            </a:r>
            <a:r>
              <a:rPr lang="en-US" smtClean="0"/>
              <a:t>pnc + </a:t>
            </a:r>
            <a:r>
              <a:rPr lang="en-US" smtClean="0">
                <a:sym typeface="Symbol" pitchFamily="18" charset="2"/>
              </a:rPr>
              <a:t></a:t>
            </a:r>
            <a:r>
              <a:rPr lang="en-US" baseline="-25000" smtClean="0"/>
              <a:t>5</a:t>
            </a:r>
            <a:r>
              <a:rPr lang="en-US" smtClean="0"/>
              <a:t>puc +</a:t>
            </a:r>
          </a:p>
          <a:p>
            <a:pPr eaLnBrk="1" hangingPunct="1">
              <a:buFont typeface="Wingdings" pitchFamily="2" charset="2"/>
              <a:buNone/>
            </a:pPr>
            <a:r>
              <a:rPr lang="en-US" smtClean="0"/>
              <a:t>               </a:t>
            </a:r>
            <a:r>
              <a:rPr lang="en-US" smtClean="0">
                <a:sym typeface="Symbol" pitchFamily="18" charset="2"/>
              </a:rPr>
              <a:t></a:t>
            </a:r>
            <a:r>
              <a:rPr lang="en-US" baseline="-25000" smtClean="0"/>
              <a:t>6</a:t>
            </a:r>
            <a:r>
              <a:rPr lang="en-US" smtClean="0"/>
              <a:t>ppt + </a:t>
            </a:r>
            <a:r>
              <a:rPr lang="en-US" smtClean="0">
                <a:sym typeface="Symbol" pitchFamily="18" charset="2"/>
              </a:rPr>
              <a:t></a:t>
            </a:r>
            <a:r>
              <a:rPr lang="en-US" baseline="-25000" smtClean="0"/>
              <a:t>7</a:t>
            </a:r>
            <a:r>
              <a:rPr lang="en-US" smtClean="0"/>
              <a:t>pd + </a:t>
            </a:r>
            <a:r>
              <a:rPr lang="en-US" smtClean="0">
                <a:sym typeface="Symbol" pitchFamily="18" charset="2"/>
              </a:rPr>
              <a:t></a:t>
            </a:r>
            <a:r>
              <a:rPr lang="en-US" baseline="-25000" smtClean="0"/>
              <a:t>8</a:t>
            </a:r>
            <a:r>
              <a:rPr lang="en-US" smtClean="0"/>
              <a:t>pn + </a:t>
            </a:r>
            <a:r>
              <a:rPr lang="en-US" smtClean="0">
                <a:sym typeface="Symbol" pitchFamily="18" charset="2"/>
              </a:rPr>
              <a:t></a:t>
            </a:r>
            <a:r>
              <a:rPr lang="en-US" baseline="-25000" smtClean="0"/>
              <a:t>9</a:t>
            </a:r>
            <a:r>
              <a:rPr lang="en-US" smtClean="0"/>
              <a:t>ps + </a:t>
            </a:r>
            <a:r>
              <a:rPr lang="en-US" smtClean="0">
                <a:sym typeface="Symbol" pitchFamily="18" charset="2"/>
              </a:rPr>
              <a:t></a:t>
            </a:r>
            <a:r>
              <a:rPr lang="en-US" baseline="-25000" smtClean="0"/>
              <a:t>10</a:t>
            </a:r>
            <a:r>
              <a:rPr lang="en-US" smtClean="0"/>
              <a:t>t + </a:t>
            </a:r>
            <a:r>
              <a:rPr lang="en-US" smtClean="0">
                <a:sym typeface="Symbol" pitchFamily="18" charset="2"/>
              </a:rPr>
              <a:t></a:t>
            </a:r>
            <a:endParaRPr lang="en-US" smtClean="0"/>
          </a:p>
          <a:p>
            <a:pPr eaLnBrk="1" hangingPunct="1">
              <a:buFont typeface="Wingdings" pitchFamily="2" charset="2"/>
              <a:buNone/>
            </a:pPr>
            <a:r>
              <a:rPr lang="en-US" smtClean="0"/>
              <a:t>All variables are logs of the raw variables, so that coefficients are elasticities.  The new variable, t, is a time trend, 0,1,…,26, so that </a:t>
            </a:r>
            <a:r>
              <a:rPr lang="en-US" smtClean="0">
                <a:sym typeface="Symbol" pitchFamily="18" charset="2"/>
              </a:rPr>
              <a:t></a:t>
            </a:r>
            <a:r>
              <a:rPr lang="en-US" baseline="-25000" smtClean="0"/>
              <a:t>10</a:t>
            </a:r>
            <a:r>
              <a:rPr lang="en-US" smtClean="0"/>
              <a:t> is the autonomous yearly proportional growth in G.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Structural Change</a:t>
            </a:r>
          </a:p>
        </p:txBody>
      </p:sp>
      <p:sp>
        <p:nvSpPr>
          <p:cNvPr id="26627" name="Rectangle 3"/>
          <p:cNvSpPr>
            <a:spLocks noGrp="1" noChangeArrowheads="1"/>
          </p:cNvSpPr>
          <p:nvPr>
            <p:ph type="body" idx="1"/>
          </p:nvPr>
        </p:nvSpPr>
        <p:spPr/>
        <p:txBody>
          <a:bodyPr/>
          <a:lstStyle/>
          <a:p>
            <a:pPr eaLnBrk="1" hangingPunct="1">
              <a:buFont typeface="Wingdings" pitchFamily="2" charset="2"/>
              <a:buNone/>
            </a:pPr>
            <a:r>
              <a:rPr lang="en-US" sz="2400" smtClean="0"/>
              <a:t>Time series regression,</a:t>
            </a:r>
          </a:p>
          <a:p>
            <a:pPr eaLnBrk="1" hangingPunct="1">
              <a:buFont typeface="Wingdings" pitchFamily="2" charset="2"/>
              <a:buNone/>
            </a:pPr>
            <a:endParaRPr lang="en-US" sz="2400" smtClean="0"/>
          </a:p>
          <a:p>
            <a:pPr eaLnBrk="1" hangingPunct="1">
              <a:buFont typeface="Wingdings" pitchFamily="2" charset="2"/>
              <a:buNone/>
            </a:pPr>
            <a:r>
              <a:rPr lang="en-US" sz="2400" smtClean="0"/>
              <a:t>	LogG  =  </a:t>
            </a:r>
            <a:r>
              <a:rPr lang="en-US" sz="2400" smtClean="0">
                <a:sym typeface="Symbol" pitchFamily="18" charset="2"/>
              </a:rPr>
              <a:t></a:t>
            </a:r>
            <a:r>
              <a:rPr lang="en-US" sz="2400" baseline="-25000" smtClean="0"/>
              <a:t>1</a:t>
            </a:r>
            <a:r>
              <a:rPr lang="en-US" sz="2400" smtClean="0"/>
              <a:t> + </a:t>
            </a:r>
            <a:r>
              <a:rPr lang="en-US" sz="2400" smtClean="0">
                <a:sym typeface="Symbol" pitchFamily="18" charset="2"/>
              </a:rPr>
              <a:t></a:t>
            </a:r>
            <a:r>
              <a:rPr lang="en-US" sz="2400" baseline="-25000" smtClean="0"/>
              <a:t>2</a:t>
            </a:r>
            <a:r>
              <a:rPr lang="en-US" sz="2400" smtClean="0"/>
              <a:t>logY + </a:t>
            </a:r>
            <a:r>
              <a:rPr lang="en-US" sz="2400" smtClean="0">
                <a:sym typeface="Symbol" pitchFamily="18" charset="2"/>
              </a:rPr>
              <a:t></a:t>
            </a:r>
            <a:r>
              <a:rPr lang="en-US" sz="2400" baseline="-25000" smtClean="0"/>
              <a:t>3</a:t>
            </a:r>
            <a:r>
              <a:rPr lang="en-US" sz="2400" smtClean="0"/>
              <a:t>logPG </a:t>
            </a:r>
          </a:p>
          <a:p>
            <a:pPr eaLnBrk="1" hangingPunct="1">
              <a:buFont typeface="Wingdings" pitchFamily="2" charset="2"/>
              <a:buNone/>
            </a:pPr>
            <a:r>
              <a:rPr lang="en-US" sz="2400" smtClean="0"/>
              <a:t>               + </a:t>
            </a:r>
            <a:r>
              <a:rPr lang="en-US" sz="2400" smtClean="0">
                <a:sym typeface="Symbol" pitchFamily="18" charset="2"/>
              </a:rPr>
              <a:t></a:t>
            </a:r>
            <a:r>
              <a:rPr lang="en-US" sz="2400" baseline="-25000" smtClean="0"/>
              <a:t>4</a:t>
            </a:r>
            <a:r>
              <a:rPr lang="en-US" sz="2400" smtClean="0"/>
              <a:t>logPNC + </a:t>
            </a:r>
            <a:r>
              <a:rPr lang="en-US" sz="2400" smtClean="0">
                <a:sym typeface="Symbol" pitchFamily="18" charset="2"/>
              </a:rPr>
              <a:t></a:t>
            </a:r>
            <a:r>
              <a:rPr lang="en-US" sz="2400" baseline="-25000" smtClean="0"/>
              <a:t>5</a:t>
            </a:r>
            <a:r>
              <a:rPr lang="en-US" sz="2400" smtClean="0"/>
              <a:t>logPUC + </a:t>
            </a:r>
            <a:r>
              <a:rPr lang="en-US" sz="2400" smtClean="0">
                <a:sym typeface="Symbol" pitchFamily="18" charset="2"/>
              </a:rPr>
              <a:t></a:t>
            </a:r>
            <a:r>
              <a:rPr lang="en-US" sz="2400" baseline="-25000" smtClean="0"/>
              <a:t>6</a:t>
            </a:r>
            <a:r>
              <a:rPr lang="en-US" sz="2400" smtClean="0"/>
              <a:t>logPPT</a:t>
            </a:r>
          </a:p>
          <a:p>
            <a:pPr eaLnBrk="1" hangingPunct="1">
              <a:buFont typeface="Wingdings" pitchFamily="2" charset="2"/>
              <a:buNone/>
            </a:pPr>
            <a:r>
              <a:rPr lang="en-US" sz="2400" smtClean="0"/>
              <a:t>               + </a:t>
            </a:r>
            <a:r>
              <a:rPr lang="en-US" sz="2400" smtClean="0">
                <a:sym typeface="Symbol" pitchFamily="18" charset="2"/>
              </a:rPr>
              <a:t></a:t>
            </a:r>
            <a:r>
              <a:rPr lang="en-US" sz="2400" baseline="-25000" smtClean="0"/>
              <a:t>7</a:t>
            </a:r>
            <a:r>
              <a:rPr lang="en-US" sz="2400" smtClean="0"/>
              <a:t>logPN + </a:t>
            </a:r>
            <a:r>
              <a:rPr lang="en-US" sz="2400" smtClean="0">
                <a:sym typeface="Symbol" pitchFamily="18" charset="2"/>
              </a:rPr>
              <a:t></a:t>
            </a:r>
            <a:r>
              <a:rPr lang="en-US" sz="2400" baseline="-25000" smtClean="0"/>
              <a:t>8</a:t>
            </a:r>
            <a:r>
              <a:rPr lang="en-US" sz="2400" smtClean="0"/>
              <a:t>logPD + </a:t>
            </a:r>
            <a:r>
              <a:rPr lang="en-US" sz="2400" smtClean="0">
                <a:sym typeface="Symbol" pitchFamily="18" charset="2"/>
              </a:rPr>
              <a:t></a:t>
            </a:r>
            <a:r>
              <a:rPr lang="en-US" sz="2400" baseline="-25000" smtClean="0"/>
              <a:t>9</a:t>
            </a:r>
            <a:r>
              <a:rPr lang="en-US" sz="2400" smtClean="0"/>
              <a:t>logPS +  </a:t>
            </a:r>
            <a:r>
              <a:rPr lang="en-US" sz="2400" smtClean="0">
                <a:sym typeface="Symbol" pitchFamily="18" charset="2"/>
              </a:rPr>
              <a:t></a:t>
            </a:r>
            <a:endParaRPr lang="en-US" sz="2400" smtClean="0"/>
          </a:p>
          <a:p>
            <a:pPr eaLnBrk="1" hangingPunct="1">
              <a:buFont typeface="Wingdings" pitchFamily="2" charset="2"/>
              <a:buNone/>
            </a:pPr>
            <a:endParaRPr lang="en-US" sz="2400" smtClean="0"/>
          </a:p>
          <a:p>
            <a:pPr eaLnBrk="1" hangingPunct="1">
              <a:buFont typeface="Wingdings" pitchFamily="2" charset="2"/>
              <a:buNone/>
            </a:pPr>
            <a:r>
              <a:rPr lang="en-US" sz="2400" smtClean="0"/>
              <a:t>A significant event occurs in October 1973.  We will be interested to know if the model 1960 to 1973 is the same as from 1974 to 1995.  </a:t>
            </a:r>
          </a:p>
        </p:txBody>
      </p:sp>
    </p:spTree>
    <p:extLst>
      <p:ext uri="{BB962C8B-B14F-4D97-AF65-F5344CB8AC3E}">
        <p14:creationId xmlns:p14="http://schemas.microsoft.com/office/powerpoint/2010/main" val="340564346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Data Setup</a:t>
            </a:r>
          </a:p>
        </p:txBody>
      </p:sp>
      <p:sp>
        <p:nvSpPr>
          <p:cNvPr id="31747" name="Rectangle 3"/>
          <p:cNvSpPr>
            <a:spLocks noGrp="1" noChangeArrowheads="1"/>
          </p:cNvSpPr>
          <p:nvPr>
            <p:ph type="body" idx="1"/>
          </p:nvPr>
        </p:nvSpPr>
        <p:spPr>
          <a:xfrm>
            <a:off x="2362200" y="1905000"/>
            <a:ext cx="5791200" cy="4302125"/>
          </a:xfrm>
        </p:spPr>
        <p:txBody>
          <a:bodyPr/>
          <a:lstStyle/>
          <a:p>
            <a:pPr eaLnBrk="1" hangingPunct="1">
              <a:lnSpc>
                <a:spcPct val="80000"/>
              </a:lnSpc>
              <a:buFont typeface="Wingdings" pitchFamily="2" charset="2"/>
              <a:buNone/>
            </a:pPr>
            <a:r>
              <a:rPr lang="en-US" sz="2000" b="1" smtClean="0"/>
              <a:t>Create;</a:t>
            </a:r>
          </a:p>
          <a:p>
            <a:pPr eaLnBrk="1" hangingPunct="1">
              <a:lnSpc>
                <a:spcPct val="80000"/>
              </a:lnSpc>
              <a:buFont typeface="Wingdings" pitchFamily="2" charset="2"/>
              <a:buNone/>
            </a:pPr>
            <a:r>
              <a:rPr lang="en-US" sz="2000" smtClean="0"/>
              <a:t>	G=log(G);</a:t>
            </a:r>
          </a:p>
          <a:p>
            <a:pPr eaLnBrk="1" hangingPunct="1">
              <a:lnSpc>
                <a:spcPct val="80000"/>
              </a:lnSpc>
              <a:buFont typeface="Wingdings" pitchFamily="2" charset="2"/>
              <a:buNone/>
            </a:pPr>
            <a:r>
              <a:rPr lang="en-US" sz="2000" smtClean="0"/>
              <a:t>	Pg=log(PG);</a:t>
            </a:r>
          </a:p>
          <a:p>
            <a:pPr eaLnBrk="1" hangingPunct="1">
              <a:lnSpc>
                <a:spcPct val="80000"/>
              </a:lnSpc>
              <a:buFont typeface="Wingdings" pitchFamily="2" charset="2"/>
              <a:buNone/>
            </a:pPr>
            <a:r>
              <a:rPr lang="en-US" sz="2000" smtClean="0"/>
              <a:t>	y=log(y);</a:t>
            </a:r>
          </a:p>
          <a:p>
            <a:pPr eaLnBrk="1" hangingPunct="1">
              <a:lnSpc>
                <a:spcPct val="80000"/>
              </a:lnSpc>
              <a:buFont typeface="Wingdings" pitchFamily="2" charset="2"/>
              <a:buNone/>
            </a:pPr>
            <a:r>
              <a:rPr lang="en-US" sz="2000" smtClean="0"/>
              <a:t>	pnc=log(pnc);</a:t>
            </a:r>
          </a:p>
          <a:p>
            <a:pPr eaLnBrk="1" hangingPunct="1">
              <a:lnSpc>
                <a:spcPct val="80000"/>
              </a:lnSpc>
              <a:buFont typeface="Wingdings" pitchFamily="2" charset="2"/>
              <a:buNone/>
            </a:pPr>
            <a:r>
              <a:rPr lang="en-US" sz="2000" smtClean="0"/>
              <a:t>	puc=log(puc);</a:t>
            </a:r>
          </a:p>
          <a:p>
            <a:pPr eaLnBrk="1" hangingPunct="1">
              <a:lnSpc>
                <a:spcPct val="80000"/>
              </a:lnSpc>
              <a:buFont typeface="Wingdings" pitchFamily="2" charset="2"/>
              <a:buNone/>
            </a:pPr>
            <a:r>
              <a:rPr lang="en-US" sz="2000" smtClean="0"/>
              <a:t>	ppt=log(ppt);</a:t>
            </a:r>
          </a:p>
          <a:p>
            <a:pPr eaLnBrk="1" hangingPunct="1">
              <a:lnSpc>
                <a:spcPct val="80000"/>
              </a:lnSpc>
              <a:buFont typeface="Wingdings" pitchFamily="2" charset="2"/>
              <a:buNone/>
            </a:pPr>
            <a:r>
              <a:rPr lang="en-US" sz="2000" smtClean="0"/>
              <a:t>	pd=log(pd);</a:t>
            </a:r>
          </a:p>
          <a:p>
            <a:pPr eaLnBrk="1" hangingPunct="1">
              <a:lnSpc>
                <a:spcPct val="80000"/>
              </a:lnSpc>
              <a:buFont typeface="Wingdings" pitchFamily="2" charset="2"/>
              <a:buNone/>
            </a:pPr>
            <a:r>
              <a:rPr lang="en-US" sz="2000" smtClean="0"/>
              <a:t>	pn=log(pn);</a:t>
            </a:r>
          </a:p>
          <a:p>
            <a:pPr eaLnBrk="1" hangingPunct="1">
              <a:lnSpc>
                <a:spcPct val="80000"/>
              </a:lnSpc>
              <a:buFont typeface="Wingdings" pitchFamily="2" charset="2"/>
              <a:buNone/>
            </a:pPr>
            <a:r>
              <a:rPr lang="en-US" sz="2000" smtClean="0"/>
              <a:t>	ps=log(ps);</a:t>
            </a:r>
          </a:p>
          <a:p>
            <a:pPr eaLnBrk="1" hangingPunct="1">
              <a:lnSpc>
                <a:spcPct val="80000"/>
              </a:lnSpc>
              <a:buFont typeface="Wingdings" pitchFamily="2" charset="2"/>
              <a:buNone/>
            </a:pPr>
            <a:r>
              <a:rPr lang="en-US" sz="2000" smtClean="0"/>
              <a:t>	t=year-1960$</a:t>
            </a:r>
          </a:p>
          <a:p>
            <a:pPr eaLnBrk="1" hangingPunct="1">
              <a:lnSpc>
                <a:spcPct val="80000"/>
              </a:lnSpc>
              <a:buFont typeface="Wingdings" pitchFamily="2" charset="2"/>
              <a:buNone/>
            </a:pPr>
            <a:r>
              <a:rPr lang="en-US" sz="2000" b="1" smtClean="0"/>
              <a:t>Namelist;</a:t>
            </a:r>
            <a:r>
              <a:rPr lang="en-US" sz="2000" smtClean="0"/>
              <a:t>X=one,y,pg,pnc,puc,ppt,pd,pn,ps,t$</a:t>
            </a:r>
          </a:p>
          <a:p>
            <a:pPr eaLnBrk="1" hangingPunct="1">
              <a:lnSpc>
                <a:spcPct val="80000"/>
              </a:lnSpc>
              <a:buFont typeface="Wingdings" pitchFamily="2" charset="2"/>
              <a:buNone/>
            </a:pPr>
            <a:r>
              <a:rPr lang="en-US" sz="2000" b="1" smtClean="0"/>
              <a:t>Regress;</a:t>
            </a:r>
            <a:r>
              <a:rPr lang="en-US" sz="2000" smtClean="0"/>
              <a:t>lhs=g;rhs=X$</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04800"/>
            <a:ext cx="8229600" cy="1139825"/>
          </a:xfrm>
        </p:spPr>
        <p:txBody>
          <a:bodyPr/>
          <a:lstStyle/>
          <a:p>
            <a:pPr eaLnBrk="1" hangingPunct="1"/>
            <a:r>
              <a:rPr lang="en-US" smtClean="0"/>
              <a:t>Least Squares Results</a:t>
            </a:r>
          </a:p>
        </p:txBody>
      </p:sp>
      <p:pic>
        <p:nvPicPr>
          <p:cNvPr id="238594" name="Picture 2"/>
          <p:cNvPicPr>
            <a:picLocks noChangeAspect="1" noChangeArrowheads="1"/>
          </p:cNvPicPr>
          <p:nvPr/>
        </p:nvPicPr>
        <p:blipFill>
          <a:blip r:embed="rId3" cstate="print"/>
          <a:srcRect/>
          <a:stretch>
            <a:fillRect/>
          </a:stretch>
        </p:blipFill>
        <p:spPr bwMode="auto">
          <a:xfrm>
            <a:off x="304800" y="1524000"/>
            <a:ext cx="8596744" cy="49929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33400" y="609600"/>
            <a:ext cx="8229600" cy="1139825"/>
          </a:xfrm>
        </p:spPr>
        <p:txBody>
          <a:bodyPr/>
          <a:lstStyle/>
          <a:p>
            <a:pPr eaLnBrk="1" hangingPunct="1"/>
            <a:r>
              <a:rPr lang="en-US" smtClean="0"/>
              <a:t>Covariance Matrix</a:t>
            </a:r>
          </a:p>
        </p:txBody>
      </p:sp>
      <p:pic>
        <p:nvPicPr>
          <p:cNvPr id="46083" name="Picture 3"/>
          <p:cNvPicPr>
            <a:picLocks noChangeAspect="1" noChangeArrowheads="1"/>
          </p:cNvPicPr>
          <p:nvPr/>
        </p:nvPicPr>
        <p:blipFill>
          <a:blip r:embed="rId3" cstate="print"/>
          <a:srcRect/>
          <a:stretch>
            <a:fillRect/>
          </a:stretch>
        </p:blipFill>
        <p:spPr bwMode="auto">
          <a:xfrm>
            <a:off x="314325" y="2166938"/>
            <a:ext cx="8515350" cy="2524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Chow Test</a:t>
            </a:r>
          </a:p>
        </p:txBody>
      </p:sp>
      <p:sp>
        <p:nvSpPr>
          <p:cNvPr id="4" name="TextBox 3"/>
          <p:cNvSpPr txBox="1"/>
          <p:nvPr/>
        </p:nvSpPr>
        <p:spPr>
          <a:xfrm>
            <a:off x="762000" y="1981200"/>
            <a:ext cx="7924800" cy="3416320"/>
          </a:xfrm>
          <a:prstGeom prst="rect">
            <a:avLst/>
          </a:prstGeom>
          <a:noFill/>
        </p:spPr>
        <p:txBody>
          <a:bodyPr wrap="square" rtlCol="0">
            <a:spAutoFit/>
          </a:bodyPr>
          <a:lstStyle/>
          <a:p>
            <a:r>
              <a:rPr lang="en-US" smtClean="0"/>
              <a:t>Structural change test – The CHOW test.  Is the regression model the same in the two subperiods, before and after 1973.  Use 3 regressions to find out.</a:t>
            </a:r>
          </a:p>
          <a:p>
            <a:endParaRPr lang="en-US" smtClean="0"/>
          </a:p>
          <a:p>
            <a:r>
              <a:rPr lang="en-US" smtClean="0"/>
              <a:t>Pooled sum of squares    = 0.0037769400  =  ss01</a:t>
            </a:r>
          </a:p>
          <a:p>
            <a:r>
              <a:rPr lang="en-US" smtClean="0"/>
              <a:t>                      1960-1973  = 0.0000412580  =  ss0</a:t>
            </a:r>
          </a:p>
          <a:p>
            <a:r>
              <a:rPr lang="en-US" smtClean="0"/>
              <a:t>                      1974-1986  = 0.0001343820  =  ss1</a:t>
            </a:r>
          </a:p>
          <a:p>
            <a:endParaRPr lang="en-US" smtClean="0"/>
          </a:p>
          <a:p>
            <a:r>
              <a:rPr lang="en-US" smtClean="0"/>
              <a:t>F[10, 27 – 20]  =  [(ss01 – (ss0 + ss1))/K] / [(ss0 + ss1)/(n0 + n1 – 2K]</a:t>
            </a:r>
          </a:p>
          <a:p>
            <a:r>
              <a:rPr lang="en-US" smtClean="0"/>
              <a:t>                        =  14.353</a:t>
            </a:r>
          </a:p>
          <a:p>
            <a:endParaRPr lang="en-US" smtClean="0"/>
          </a:p>
          <a:p>
            <a:r>
              <a:rPr lang="en-US" smtClean="0"/>
              <a:t>The critical value is 3.637.  The hypothesis of no structural change is rejected.</a:t>
            </a:r>
            <a:endParaRPr lang="en-US"/>
          </a:p>
        </p:txBody>
      </p:sp>
    </p:spTree>
    <p:extLst>
      <p:ext uri="{BB962C8B-B14F-4D97-AF65-F5344CB8AC3E}">
        <p14:creationId xmlns:p14="http://schemas.microsoft.com/office/powerpoint/2010/main" val="329108314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762001"/>
            <a:ext cx="8229600" cy="990600"/>
          </a:xfrm>
        </p:spPr>
        <p:txBody>
          <a:bodyPr/>
          <a:lstStyle/>
          <a:p>
            <a:r>
              <a:rPr lang="en-US" sz="2000" smtClean="0"/>
              <a:t>Residuals Show the Implication of the Restriction </a:t>
            </a:r>
            <a:br>
              <a:rPr lang="en-US" sz="2000" smtClean="0"/>
            </a:br>
            <a:r>
              <a:rPr lang="en-US" sz="2000" smtClean="0"/>
              <a:t>of Equal Coefficients.  Loss of fit in the first period.</a:t>
            </a:r>
          </a:p>
        </p:txBody>
      </p:sp>
      <p:pic>
        <p:nvPicPr>
          <p:cNvPr id="4097" name="Picture 1"/>
          <p:cNvPicPr>
            <a:picLocks noChangeAspect="1" noChangeArrowheads="1"/>
          </p:cNvPicPr>
          <p:nvPr/>
        </p:nvPicPr>
        <p:blipFill>
          <a:blip r:embed="rId3" cstate="print"/>
          <a:srcRect/>
          <a:stretch>
            <a:fillRect/>
          </a:stretch>
        </p:blipFill>
        <p:spPr bwMode="auto">
          <a:xfrm>
            <a:off x="457200" y="1981200"/>
            <a:ext cx="8467725" cy="4314825"/>
          </a:xfrm>
          <a:prstGeom prst="rect">
            <a:avLst/>
          </a:prstGeom>
          <a:noFill/>
          <a:ln w="9525">
            <a:noFill/>
            <a:miter lim="800000"/>
            <a:headEnd/>
            <a:tailEnd/>
          </a:ln>
          <a:effectLst/>
        </p:spPr>
      </p:pic>
    </p:spTree>
    <p:extLst>
      <p:ext uri="{BB962C8B-B14F-4D97-AF65-F5344CB8AC3E}">
        <p14:creationId xmlns:p14="http://schemas.microsoft.com/office/powerpoint/2010/main" val="29225890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200" y="533400"/>
            <a:ext cx="8229600" cy="1139825"/>
          </a:xfrm>
        </p:spPr>
        <p:txBody>
          <a:bodyPr/>
          <a:lstStyle/>
          <a:p>
            <a:pPr eaLnBrk="1" hangingPunct="1"/>
            <a:r>
              <a:rPr lang="en-US" smtClean="0"/>
              <a:t>Algebra for the Chow Test</a:t>
            </a:r>
          </a:p>
        </p:txBody>
      </p:sp>
      <p:graphicFrame>
        <p:nvGraphicFramePr>
          <p:cNvPr id="2050" name="Object 4"/>
          <p:cNvGraphicFramePr>
            <a:graphicFrameLocks noChangeAspect="1"/>
          </p:cNvGraphicFramePr>
          <p:nvPr>
            <p:extLst>
              <p:ext uri="{D42A27DB-BD31-4B8C-83A1-F6EECF244321}">
                <p14:modId xmlns:p14="http://schemas.microsoft.com/office/powerpoint/2010/main" val="4197972484"/>
              </p:ext>
            </p:extLst>
          </p:nvPr>
        </p:nvGraphicFramePr>
        <p:xfrm>
          <a:off x="1257300" y="1752600"/>
          <a:ext cx="7391400" cy="4460875"/>
        </p:xfrm>
        <a:graphic>
          <a:graphicData uri="http://schemas.openxmlformats.org/presentationml/2006/ole">
            <mc:AlternateContent xmlns:mc="http://schemas.openxmlformats.org/markup-compatibility/2006">
              <mc:Choice xmlns:v="urn:schemas-microsoft-com:vml" Requires="v">
                <p:oleObj spid="_x0000_s2070" name="Equation" r:id="rId4" imgW="3556000" imgH="2146300" progId="Equation.DSMT4">
                  <p:embed/>
                </p:oleObj>
              </mc:Choice>
              <mc:Fallback>
                <p:oleObj name="Equation" r:id="rId4" imgW="3556000" imgH="2146300" progId="Equation.DSMT4">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1752600"/>
                        <a:ext cx="7391400" cy="4460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Line 5"/>
          <p:cNvSpPr>
            <a:spLocks noChangeShapeType="1"/>
          </p:cNvSpPr>
          <p:nvPr/>
        </p:nvSpPr>
        <p:spPr bwMode="auto">
          <a:xfrm flipH="1" flipV="1">
            <a:off x="5257800" y="2590800"/>
            <a:ext cx="2286000" cy="3200400"/>
          </a:xfrm>
          <a:prstGeom prst="line">
            <a:avLst/>
          </a:prstGeom>
          <a:noFill/>
          <a:ln w="19050">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57328945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Structural Change Test</a:t>
            </a:r>
            <a:endParaRPr lang="en-US"/>
          </a:p>
        </p:txBody>
      </p:sp>
      <p:graphicFrame>
        <p:nvGraphicFramePr>
          <p:cNvPr id="3" name="Object 2"/>
          <p:cNvGraphicFramePr>
            <a:graphicFrameLocks noChangeAspect="1"/>
          </p:cNvGraphicFramePr>
          <p:nvPr/>
        </p:nvGraphicFramePr>
        <p:xfrm>
          <a:off x="6146800" y="2895600"/>
          <a:ext cx="914400" cy="190500"/>
        </p:xfrm>
        <a:graphic>
          <a:graphicData uri="http://schemas.openxmlformats.org/presentationml/2006/ole">
            <mc:AlternateContent xmlns:mc="http://schemas.openxmlformats.org/markup-compatibility/2006">
              <mc:Choice xmlns:v="urn:schemas-microsoft-com:vml" Requires="v">
                <p:oleObj spid="_x0000_s26650" name="Equation" r:id="rId3" imgW="451710" imgH="652471" progId="Equation.DSMT4">
                  <p:embed/>
                </p:oleObj>
              </mc:Choice>
              <mc:Fallback>
                <p:oleObj name="Equation" r:id="rId3" imgW="451710" imgH="652471" progId="Equation.DSMT4">
                  <p:embed/>
                  <p:pic>
                    <p:nvPicPr>
                      <p:cNvPr id="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6800" y="2895600"/>
                        <a:ext cx="9144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noChangeAspect="1"/>
          </p:cNvGraphicFramePr>
          <p:nvPr/>
        </p:nvGraphicFramePr>
        <p:xfrm>
          <a:off x="1524000" y="1752600"/>
          <a:ext cx="6034088" cy="4403725"/>
        </p:xfrm>
        <a:graphic>
          <a:graphicData uri="http://schemas.openxmlformats.org/presentationml/2006/ole">
            <mc:AlternateContent xmlns:mc="http://schemas.openxmlformats.org/markup-compatibility/2006">
              <mc:Choice xmlns:v="urn:schemas-microsoft-com:vml" Requires="v">
                <p:oleObj spid="_x0000_s26651" name="Equation" r:id="rId5" imgW="3340100" imgH="2438400" progId="Equation.DSMT4">
                  <p:embed/>
                </p:oleObj>
              </mc:Choice>
              <mc:Fallback>
                <p:oleObj name="Equation" r:id="rId5" imgW="3340100" imgH="2438400" progId="Equation.DSMT4">
                  <p:embed/>
                  <p:pic>
                    <p:nvPicPr>
                      <p:cNvPr id="0"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752600"/>
                        <a:ext cx="6034088" cy="440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eaLnBrk="1" hangingPunct="1"/>
            <a:r>
              <a:rPr lang="en-US" smtClean="0"/>
              <a:t>Application – Health and Income</a:t>
            </a:r>
          </a:p>
        </p:txBody>
      </p:sp>
      <p:sp>
        <p:nvSpPr>
          <p:cNvPr id="29699" name="Text Box 3"/>
          <p:cNvSpPr txBox="1">
            <a:spLocks noChangeArrowheads="1"/>
          </p:cNvSpPr>
          <p:nvPr/>
        </p:nvSpPr>
        <p:spPr bwMode="auto">
          <a:xfrm>
            <a:off x="457200" y="1981200"/>
            <a:ext cx="8382000" cy="421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b="1"/>
              <a:t>German Health Care Usage Data, 7,293 Individuals, Varying Numbers of Periods</a:t>
            </a:r>
            <a:r>
              <a:rPr lang="en-US"/>
              <a:t/>
            </a:r>
            <a:br>
              <a:rPr lang="en-US"/>
            </a:br>
            <a:r>
              <a:rPr lang="en-US" b="1"/>
              <a:t>Variables in the file are</a:t>
            </a:r>
            <a:r>
              <a:rPr lang="en-US"/>
              <a:t/>
            </a:r>
            <a:br>
              <a:rPr lang="en-US"/>
            </a:br>
            <a:r>
              <a:rPr lang="en-US"/>
              <a:t>Data downloaded from Journal of Applied Econometrics Archive. This is an unbalanced panel with 7,293 individuals. There are altogether 27,326 observations.  The number of observations ranges from 1 to 7 per family.  (Frequencies are: 1=1525, 2=2158, 3=825, 4=926, 5=1051, 6=1000, 7=987).  The dependent variable of interest is</a:t>
            </a:r>
          </a:p>
          <a:p>
            <a:pPr>
              <a:spcBef>
                <a:spcPct val="50000"/>
              </a:spcBef>
            </a:pPr>
            <a:r>
              <a:rPr lang="en-US"/>
              <a:t>DOCVIS  =  number of visits to the doctor in the observation period</a:t>
            </a:r>
          </a:p>
          <a:p>
            <a:pPr>
              <a:spcBef>
                <a:spcPct val="50000"/>
              </a:spcBef>
            </a:pPr>
            <a:r>
              <a:rPr lang="en-US"/>
              <a:t>HHNINC =  household nominal monthly net income in German marks / 10000.</a:t>
            </a:r>
          </a:p>
          <a:p>
            <a:r>
              <a:rPr lang="en-US"/>
              <a:t>                     (4 observations with income=0 were dropped)</a:t>
            </a:r>
            <a:br>
              <a:rPr lang="en-US"/>
            </a:br>
            <a:r>
              <a:rPr lang="en-US"/>
              <a:t>HHKIDS = children under age 16 in the household = 1; otherwise = 0</a:t>
            </a:r>
            <a:br>
              <a:rPr lang="en-US"/>
            </a:br>
            <a:r>
              <a:rPr lang="en-US"/>
              <a:t>EDUC     =  years of schooling </a:t>
            </a:r>
          </a:p>
          <a:p>
            <a:r>
              <a:rPr lang="en-US"/>
              <a:t>AGE        = age in years</a:t>
            </a:r>
          </a:p>
          <a:p>
            <a:r>
              <a:rPr lang="en-US"/>
              <a:t>MARRIED=marital status</a:t>
            </a:r>
          </a:p>
          <a:p>
            <a:r>
              <a:rPr lang="en-US"/>
              <a:t>WHITEC = 1 if has “white collar” job</a:t>
            </a:r>
          </a:p>
        </p:txBody>
      </p:sp>
    </p:spTree>
    <p:extLst>
      <p:ext uri="{BB962C8B-B14F-4D97-AF65-F5344CB8AC3E}">
        <p14:creationId xmlns:p14="http://schemas.microsoft.com/office/powerpoint/2010/main" val="421728961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457200" y="381000"/>
            <a:ext cx="8229600" cy="1139825"/>
          </a:xfrm>
        </p:spPr>
        <p:txBody>
          <a:bodyPr/>
          <a:lstStyle/>
          <a:p>
            <a:r>
              <a:rPr lang="en-US" smtClean="0"/>
              <a:t>Men</a:t>
            </a:r>
          </a:p>
        </p:txBody>
      </p:sp>
      <p:sp>
        <p:nvSpPr>
          <p:cNvPr id="30723" name="Text Box 5"/>
          <p:cNvSpPr txBox="1">
            <a:spLocks noChangeArrowheads="1"/>
          </p:cNvSpPr>
          <p:nvPr/>
        </p:nvSpPr>
        <p:spPr bwMode="auto">
          <a:xfrm>
            <a:off x="457200" y="1600200"/>
            <a:ext cx="80010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solidFill>
                  <a:srgbClr val="0000FF"/>
                </a:solidFill>
                <a:latin typeface="Courier New" pitchFamily="49" charset="0"/>
              </a:rPr>
              <a:t>+----------------------------------------------------+</a:t>
            </a:r>
          </a:p>
          <a:p>
            <a:r>
              <a:rPr lang="en-US" sz="1400" b="1">
                <a:solidFill>
                  <a:srgbClr val="0000FF"/>
                </a:solidFill>
                <a:latin typeface="Courier New" pitchFamily="49" charset="0"/>
              </a:rPr>
              <a:t>| Ordinary    least squares regression               |</a:t>
            </a:r>
          </a:p>
          <a:p>
            <a:r>
              <a:rPr lang="en-US" sz="1400" b="1">
                <a:solidFill>
                  <a:srgbClr val="0000FF"/>
                </a:solidFill>
                <a:latin typeface="Courier New" pitchFamily="49" charset="0"/>
              </a:rPr>
              <a:t>| LHS=HHNINC   Mean                 =   .3590541     |</a:t>
            </a:r>
          </a:p>
          <a:p>
            <a:r>
              <a:rPr lang="en-US" sz="1400" b="1">
                <a:solidFill>
                  <a:srgbClr val="0000FF"/>
                </a:solidFill>
                <a:latin typeface="Courier New" pitchFamily="49" charset="0"/>
              </a:rPr>
              <a:t>|              Standard deviation   =   .1735639     |</a:t>
            </a:r>
          </a:p>
          <a:p>
            <a:r>
              <a:rPr lang="en-US" sz="1400" b="1">
                <a:solidFill>
                  <a:srgbClr val="0000FF"/>
                </a:solidFill>
                <a:latin typeface="Courier New" pitchFamily="49" charset="0"/>
              </a:rPr>
              <a:t>|              Number of observs.   =      14243     |</a:t>
            </a:r>
          </a:p>
          <a:p>
            <a:r>
              <a:rPr lang="en-US" sz="1400" b="1">
                <a:solidFill>
                  <a:srgbClr val="0000FF"/>
                </a:solidFill>
                <a:latin typeface="Courier New" pitchFamily="49" charset="0"/>
              </a:rPr>
              <a:t>| Model size   Parameters           =          5     |</a:t>
            </a:r>
          </a:p>
          <a:p>
            <a:r>
              <a:rPr lang="en-US" sz="1400" b="1">
                <a:solidFill>
                  <a:srgbClr val="0000FF"/>
                </a:solidFill>
                <a:latin typeface="Courier New" pitchFamily="49" charset="0"/>
              </a:rPr>
              <a:t>|              Degrees of freedom   =      14238     |</a:t>
            </a:r>
          </a:p>
          <a:p>
            <a:r>
              <a:rPr lang="en-US" sz="1400" b="1">
                <a:solidFill>
                  <a:srgbClr val="0000FF"/>
                </a:solidFill>
                <a:latin typeface="Courier New" pitchFamily="49" charset="0"/>
              </a:rPr>
              <a:t>| Residuals    Sum of squares       =   379.8470     |</a:t>
            </a:r>
          </a:p>
          <a:p>
            <a:r>
              <a:rPr lang="en-US" sz="1400" b="1">
                <a:solidFill>
                  <a:srgbClr val="0000FF"/>
                </a:solidFill>
                <a:latin typeface="Courier New" pitchFamily="49" charset="0"/>
              </a:rPr>
              <a:t>|              Standard error of e  =   .1633352     |</a:t>
            </a:r>
          </a:p>
          <a:p>
            <a:r>
              <a:rPr lang="en-US" sz="1400" b="1">
                <a:solidFill>
                  <a:srgbClr val="0000FF"/>
                </a:solidFill>
                <a:latin typeface="Courier New" pitchFamily="49" charset="0"/>
              </a:rPr>
              <a:t>| Fit          R-squared            =   .1146423     |</a:t>
            </a:r>
          </a:p>
          <a:p>
            <a:r>
              <a:rPr lang="en-US" sz="1400" b="1">
                <a:solidFill>
                  <a:srgbClr val="0000FF"/>
                </a:solidFill>
                <a:latin typeface="Courier New" pitchFamily="49" charset="0"/>
              </a:rPr>
              <a:t>|              Adjusted R-squared   =   .1143936     |</a:t>
            </a:r>
          </a:p>
          <a:p>
            <a:r>
              <a:rPr lang="en-US" sz="1400" b="1">
                <a:solidFill>
                  <a:srgbClr val="0000FF"/>
                </a:solidFill>
                <a:latin typeface="Courier New" pitchFamily="49" charset="0"/>
              </a:rPr>
              <a:t>+----------------------------------------------------+</a:t>
            </a:r>
          </a:p>
          <a:p>
            <a:r>
              <a:rPr lang="en-US" sz="1400" b="1">
                <a:solidFill>
                  <a:srgbClr val="0000FF"/>
                </a:solidFill>
                <a:latin typeface="Courier New" pitchFamily="49" charset="0"/>
              </a:rPr>
              <a:t>+--------+--------------+----------------+--------+--------+----------+</a:t>
            </a:r>
          </a:p>
          <a:p>
            <a:r>
              <a:rPr lang="en-US" sz="1400" b="1">
                <a:solidFill>
                  <a:srgbClr val="0000FF"/>
                </a:solidFill>
                <a:latin typeface="Courier New" pitchFamily="49" charset="0"/>
              </a:rPr>
              <a:t>|Variable| Coefficient  | Standard Error |b/St.Er.|P[|Z|&gt;z]| Mean of X|</a:t>
            </a:r>
          </a:p>
          <a:p>
            <a:r>
              <a:rPr lang="en-US" sz="1400" b="1">
                <a:solidFill>
                  <a:srgbClr val="0000FF"/>
                </a:solidFill>
                <a:latin typeface="Courier New" pitchFamily="49" charset="0"/>
              </a:rPr>
              <a:t>+--------+--------------+----------------+--------+--------+----------+</a:t>
            </a:r>
          </a:p>
          <a:p>
            <a:r>
              <a:rPr lang="en-US" sz="1400" b="1">
                <a:solidFill>
                  <a:srgbClr val="0000FF"/>
                </a:solidFill>
                <a:latin typeface="Courier New" pitchFamily="49" charset="0"/>
              </a:rPr>
              <a:t>|Constant|     .04169***       .00894        4.662   .0000            |</a:t>
            </a:r>
          </a:p>
          <a:p>
            <a:r>
              <a:rPr lang="en-US" sz="1400" b="1">
                <a:solidFill>
                  <a:srgbClr val="0000FF"/>
                </a:solidFill>
                <a:latin typeface="Courier New" pitchFamily="49" charset="0"/>
              </a:rPr>
              <a:t>|AGE     |     .00086***       .00013        6.654   .0000     42.6528|</a:t>
            </a:r>
          </a:p>
          <a:p>
            <a:r>
              <a:rPr lang="en-US" sz="1400" b="1">
                <a:solidFill>
                  <a:srgbClr val="0000FF"/>
                </a:solidFill>
                <a:latin typeface="Courier New" pitchFamily="49" charset="0"/>
              </a:rPr>
              <a:t>|EDUC    |     .02044***       .00058       35.528   .0000     11.7287|</a:t>
            </a:r>
          </a:p>
          <a:p>
            <a:r>
              <a:rPr lang="en-US" sz="1400" b="1">
                <a:solidFill>
                  <a:srgbClr val="0000FF"/>
                </a:solidFill>
                <a:latin typeface="Courier New" pitchFamily="49" charset="0"/>
              </a:rPr>
              <a:t>|MARRIED |     .03825***       .00341       11.203   .0000      .76515|</a:t>
            </a:r>
          </a:p>
          <a:p>
            <a:r>
              <a:rPr lang="en-US" sz="1400" b="1">
                <a:solidFill>
                  <a:srgbClr val="0000FF"/>
                </a:solidFill>
                <a:latin typeface="Courier New" pitchFamily="49" charset="0"/>
              </a:rPr>
              <a:t>|WHITEC  |     .03969***       .00305       13.002   .0000      .29994|</a:t>
            </a:r>
          </a:p>
          <a:p>
            <a:r>
              <a:rPr lang="en-US" sz="1400" b="1">
                <a:solidFill>
                  <a:srgbClr val="0000FF"/>
                </a:solidFill>
                <a:latin typeface="Courier New" pitchFamily="49" charset="0"/>
              </a:rPr>
              <a:t>+--------+------------------------------------------------------------+</a:t>
            </a:r>
          </a:p>
        </p:txBody>
      </p:sp>
      <p:cxnSp>
        <p:nvCxnSpPr>
          <p:cNvPr id="7" name="Straight Arrow Connector 6"/>
          <p:cNvCxnSpPr/>
          <p:nvPr/>
        </p:nvCxnSpPr>
        <p:spPr bwMode="auto">
          <a:xfrm rot="10800000">
            <a:off x="5715000" y="3248025"/>
            <a:ext cx="838200" cy="1588"/>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9809886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1139825"/>
          </a:xfrm>
        </p:spPr>
        <p:txBody>
          <a:bodyPr/>
          <a:lstStyle/>
          <a:p>
            <a:r>
              <a:rPr lang="en-US" smtClean="0"/>
              <a:t>Women</a:t>
            </a:r>
          </a:p>
        </p:txBody>
      </p:sp>
      <p:sp>
        <p:nvSpPr>
          <p:cNvPr id="31747" name="Text Box 3"/>
          <p:cNvSpPr txBox="1">
            <a:spLocks noChangeArrowheads="1"/>
          </p:cNvSpPr>
          <p:nvPr/>
        </p:nvSpPr>
        <p:spPr bwMode="auto">
          <a:xfrm>
            <a:off x="533400" y="1752600"/>
            <a:ext cx="80010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solidFill>
                  <a:srgbClr val="0000FF"/>
                </a:solidFill>
                <a:latin typeface="Courier New" pitchFamily="49" charset="0"/>
              </a:rPr>
              <a:t>+----------------------------------------------------+</a:t>
            </a:r>
          </a:p>
          <a:p>
            <a:r>
              <a:rPr lang="en-US" sz="1400" b="1">
                <a:solidFill>
                  <a:srgbClr val="0000FF"/>
                </a:solidFill>
                <a:latin typeface="Courier New" pitchFamily="49" charset="0"/>
              </a:rPr>
              <a:t>| Ordinary    least squares regression               |</a:t>
            </a:r>
          </a:p>
          <a:p>
            <a:r>
              <a:rPr lang="en-US" sz="1400" b="1">
                <a:solidFill>
                  <a:srgbClr val="0000FF"/>
                </a:solidFill>
                <a:latin typeface="Courier New" pitchFamily="49" charset="0"/>
              </a:rPr>
              <a:t>| LHS=HHNINC   Mean                 =   .3444951     |</a:t>
            </a:r>
          </a:p>
          <a:p>
            <a:r>
              <a:rPr lang="en-US" sz="1400" b="1">
                <a:solidFill>
                  <a:srgbClr val="0000FF"/>
                </a:solidFill>
                <a:latin typeface="Courier New" pitchFamily="49" charset="0"/>
              </a:rPr>
              <a:t>|              Standard deviation   =   .1801790     |</a:t>
            </a:r>
          </a:p>
          <a:p>
            <a:r>
              <a:rPr lang="en-US" sz="1400" b="1">
                <a:solidFill>
                  <a:srgbClr val="0000FF"/>
                </a:solidFill>
                <a:latin typeface="Courier New" pitchFamily="49" charset="0"/>
              </a:rPr>
              <a:t>|              Number of observs.   =      13083     |</a:t>
            </a:r>
          </a:p>
          <a:p>
            <a:r>
              <a:rPr lang="en-US" sz="1400" b="1">
                <a:solidFill>
                  <a:srgbClr val="0000FF"/>
                </a:solidFill>
                <a:latin typeface="Courier New" pitchFamily="49" charset="0"/>
              </a:rPr>
              <a:t>| Model size   Parameters           =          5     |</a:t>
            </a:r>
          </a:p>
          <a:p>
            <a:r>
              <a:rPr lang="en-US" sz="1400" b="1">
                <a:solidFill>
                  <a:srgbClr val="0000FF"/>
                </a:solidFill>
                <a:latin typeface="Courier New" pitchFamily="49" charset="0"/>
              </a:rPr>
              <a:t>|              Degrees of freedom   =      13078     |</a:t>
            </a:r>
          </a:p>
          <a:p>
            <a:r>
              <a:rPr lang="en-US" sz="1400" b="1">
                <a:solidFill>
                  <a:srgbClr val="0000FF"/>
                </a:solidFill>
                <a:latin typeface="Courier New" pitchFamily="49" charset="0"/>
              </a:rPr>
              <a:t>| Residuals    Sum of squares       =   363.8789     |</a:t>
            </a:r>
          </a:p>
          <a:p>
            <a:r>
              <a:rPr lang="en-US" sz="1400" b="1">
                <a:solidFill>
                  <a:srgbClr val="0000FF"/>
                </a:solidFill>
                <a:latin typeface="Courier New" pitchFamily="49" charset="0"/>
              </a:rPr>
              <a:t>|              Standard error of e  =   .1668045     |</a:t>
            </a:r>
          </a:p>
          <a:p>
            <a:r>
              <a:rPr lang="en-US" sz="1400" b="1">
                <a:solidFill>
                  <a:srgbClr val="0000FF"/>
                </a:solidFill>
                <a:latin typeface="Courier New" pitchFamily="49" charset="0"/>
              </a:rPr>
              <a:t>| Fit          R-squared            =   .1432098     |</a:t>
            </a:r>
          </a:p>
          <a:p>
            <a:r>
              <a:rPr lang="en-US" sz="1400" b="1">
                <a:solidFill>
                  <a:srgbClr val="0000FF"/>
                </a:solidFill>
                <a:latin typeface="Courier New" pitchFamily="49" charset="0"/>
              </a:rPr>
              <a:t>|              Adjusted R-squared   =   .1429477     |</a:t>
            </a:r>
          </a:p>
          <a:p>
            <a:r>
              <a:rPr lang="en-US" sz="1400" b="1">
                <a:solidFill>
                  <a:srgbClr val="0000FF"/>
                </a:solidFill>
                <a:latin typeface="Courier New" pitchFamily="49" charset="0"/>
              </a:rPr>
              <a:t>+----------------------------------------------------+</a:t>
            </a:r>
          </a:p>
          <a:p>
            <a:r>
              <a:rPr lang="en-US" sz="1400" b="1">
                <a:solidFill>
                  <a:srgbClr val="0000FF"/>
                </a:solidFill>
                <a:latin typeface="Courier New" pitchFamily="49" charset="0"/>
              </a:rPr>
              <a:t>+--------+--------------+----------------+--------+--------+----------+</a:t>
            </a:r>
          </a:p>
          <a:p>
            <a:r>
              <a:rPr lang="en-US" sz="1400" b="1">
                <a:solidFill>
                  <a:srgbClr val="0000FF"/>
                </a:solidFill>
                <a:latin typeface="Courier New" pitchFamily="49" charset="0"/>
              </a:rPr>
              <a:t>|Variable| Coefficient  | Standard Error |b/St.Er.|P[|Z|&gt;z]| Mean of X|</a:t>
            </a:r>
          </a:p>
          <a:p>
            <a:r>
              <a:rPr lang="en-US" sz="1400" b="1">
                <a:solidFill>
                  <a:srgbClr val="0000FF"/>
                </a:solidFill>
                <a:latin typeface="Courier New" pitchFamily="49" charset="0"/>
              </a:rPr>
              <a:t>+--------+--------------+----------------+--------+--------+----------+</a:t>
            </a:r>
          </a:p>
          <a:p>
            <a:r>
              <a:rPr lang="en-US" sz="1400" b="1">
                <a:solidFill>
                  <a:srgbClr val="0000FF"/>
                </a:solidFill>
                <a:latin typeface="Courier New" pitchFamily="49" charset="0"/>
              </a:rPr>
              <a:t>|Constant|     .01191          .01158        1.029   .3036            |</a:t>
            </a:r>
          </a:p>
          <a:p>
            <a:r>
              <a:rPr lang="en-US" sz="1400" b="1">
                <a:solidFill>
                  <a:srgbClr val="0000FF"/>
                </a:solidFill>
                <a:latin typeface="Courier New" pitchFamily="49" charset="0"/>
              </a:rPr>
              <a:t>|AGE     |     .00026*         .00014        1.875   .0608     44.4760|</a:t>
            </a:r>
          </a:p>
          <a:p>
            <a:r>
              <a:rPr lang="en-US" sz="1400" b="1">
                <a:solidFill>
                  <a:srgbClr val="0000FF"/>
                </a:solidFill>
                <a:latin typeface="Courier New" pitchFamily="49" charset="0"/>
              </a:rPr>
              <a:t>|EDUC    |     .01941***       .00072       26.803   .0000     10.8764|</a:t>
            </a:r>
          </a:p>
          <a:p>
            <a:r>
              <a:rPr lang="en-US" sz="1400" b="1">
                <a:solidFill>
                  <a:srgbClr val="0000FF"/>
                </a:solidFill>
                <a:latin typeface="Courier New" pitchFamily="49" charset="0"/>
              </a:rPr>
              <a:t>|MARRIED |     .12081***       .00343       35.227   .0000      .75151|</a:t>
            </a:r>
          </a:p>
          <a:p>
            <a:r>
              <a:rPr lang="en-US" sz="1400" b="1">
                <a:solidFill>
                  <a:srgbClr val="0000FF"/>
                </a:solidFill>
                <a:latin typeface="Courier New" pitchFamily="49" charset="0"/>
              </a:rPr>
              <a:t>|WHITEC  |     .06445***       .00334       19.310   .0000      .29924|</a:t>
            </a:r>
          </a:p>
          <a:p>
            <a:r>
              <a:rPr lang="en-US" sz="1400" b="1">
                <a:solidFill>
                  <a:srgbClr val="0000FF"/>
                </a:solidFill>
                <a:latin typeface="Courier New" pitchFamily="49" charset="0"/>
              </a:rPr>
              <a:t>+--------+------------------------------------------------------------+</a:t>
            </a:r>
          </a:p>
        </p:txBody>
      </p:sp>
      <p:cxnSp>
        <p:nvCxnSpPr>
          <p:cNvPr id="4" name="Straight Arrow Connector 3"/>
          <p:cNvCxnSpPr/>
          <p:nvPr/>
        </p:nvCxnSpPr>
        <p:spPr bwMode="auto">
          <a:xfrm rot="10800000">
            <a:off x="5867400" y="3389312"/>
            <a:ext cx="838200" cy="1588"/>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422775578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457200"/>
            <a:ext cx="8229600" cy="1139825"/>
          </a:xfrm>
        </p:spPr>
        <p:txBody>
          <a:bodyPr/>
          <a:lstStyle/>
          <a:p>
            <a:r>
              <a:rPr lang="en-US" smtClean="0"/>
              <a:t>All</a:t>
            </a:r>
          </a:p>
        </p:txBody>
      </p:sp>
      <p:sp>
        <p:nvSpPr>
          <p:cNvPr id="32771" name="Text Box 3"/>
          <p:cNvSpPr txBox="1">
            <a:spLocks noChangeArrowheads="1"/>
          </p:cNvSpPr>
          <p:nvPr/>
        </p:nvSpPr>
        <p:spPr bwMode="auto">
          <a:xfrm>
            <a:off x="533400" y="1752600"/>
            <a:ext cx="80010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solidFill>
                  <a:srgbClr val="0000FF"/>
                </a:solidFill>
                <a:latin typeface="Courier New" pitchFamily="49" charset="0"/>
              </a:rPr>
              <a:t>+----------------------------------------------------+</a:t>
            </a:r>
          </a:p>
          <a:p>
            <a:r>
              <a:rPr lang="en-US" sz="1400" b="1">
                <a:solidFill>
                  <a:srgbClr val="0000FF"/>
                </a:solidFill>
                <a:latin typeface="Courier New" pitchFamily="49" charset="0"/>
              </a:rPr>
              <a:t>| Ordinary    least squares regression               |</a:t>
            </a:r>
          </a:p>
          <a:p>
            <a:r>
              <a:rPr lang="en-US" sz="1400" b="1">
                <a:solidFill>
                  <a:srgbClr val="0000FF"/>
                </a:solidFill>
                <a:latin typeface="Courier New" pitchFamily="49" charset="0"/>
              </a:rPr>
              <a:t>| LHS=HHNINC   Mean                 =   .3520836     |</a:t>
            </a:r>
          </a:p>
          <a:p>
            <a:r>
              <a:rPr lang="en-US" sz="1400" b="1">
                <a:solidFill>
                  <a:srgbClr val="0000FF"/>
                </a:solidFill>
                <a:latin typeface="Courier New" pitchFamily="49" charset="0"/>
              </a:rPr>
              <a:t>|              Standard deviation   =   .1769083     |</a:t>
            </a:r>
          </a:p>
          <a:p>
            <a:r>
              <a:rPr lang="en-US" sz="1400" b="1">
                <a:solidFill>
                  <a:srgbClr val="0000FF"/>
                </a:solidFill>
                <a:latin typeface="Courier New" pitchFamily="49" charset="0"/>
              </a:rPr>
              <a:t>|              Number of observs.   =      27326     |</a:t>
            </a:r>
          </a:p>
          <a:p>
            <a:r>
              <a:rPr lang="en-US" sz="1400" b="1">
                <a:solidFill>
                  <a:srgbClr val="0000FF"/>
                </a:solidFill>
                <a:latin typeface="Courier New" pitchFamily="49" charset="0"/>
              </a:rPr>
              <a:t>| Model size   Parameters           =          5     |</a:t>
            </a:r>
          </a:p>
          <a:p>
            <a:r>
              <a:rPr lang="en-US" sz="1400" b="1">
                <a:solidFill>
                  <a:srgbClr val="0000FF"/>
                </a:solidFill>
                <a:latin typeface="Courier New" pitchFamily="49" charset="0"/>
              </a:rPr>
              <a:t>|              Degrees of freedom   =      27321     |</a:t>
            </a:r>
          </a:p>
          <a:p>
            <a:r>
              <a:rPr lang="en-US" sz="1400" b="1">
                <a:solidFill>
                  <a:srgbClr val="0000FF"/>
                </a:solidFill>
                <a:latin typeface="Courier New" pitchFamily="49" charset="0"/>
              </a:rPr>
              <a:t>| Residuals    Sum of squares       =   752.4767     | All</a:t>
            </a:r>
          </a:p>
          <a:p>
            <a:r>
              <a:rPr lang="en-US" sz="1400" b="1">
                <a:solidFill>
                  <a:srgbClr val="0000FF"/>
                </a:solidFill>
                <a:latin typeface="Courier New" pitchFamily="49" charset="0"/>
              </a:rPr>
              <a:t>| Residuals    Sum of squares       =   379.8470     | Men</a:t>
            </a:r>
          </a:p>
          <a:p>
            <a:r>
              <a:rPr lang="en-US" sz="1400" b="1">
                <a:solidFill>
                  <a:srgbClr val="0000FF"/>
                </a:solidFill>
                <a:latin typeface="Courier New" pitchFamily="49" charset="0"/>
              </a:rPr>
              <a:t>| Residuals    Sum of squares       =   363.8789     | Women</a:t>
            </a:r>
          </a:p>
          <a:p>
            <a:r>
              <a:rPr lang="en-US" sz="1400" b="1">
                <a:solidFill>
                  <a:srgbClr val="0000FF"/>
                </a:solidFill>
                <a:latin typeface="Courier New" pitchFamily="49" charset="0"/>
              </a:rPr>
              <a:t>+----------------------------------------------------+</a:t>
            </a:r>
          </a:p>
          <a:p>
            <a:r>
              <a:rPr lang="en-US" sz="1400" b="1">
                <a:solidFill>
                  <a:srgbClr val="0000FF"/>
                </a:solidFill>
                <a:latin typeface="Courier New" pitchFamily="49" charset="0"/>
              </a:rPr>
              <a:t>+--------+--------------+----------------+--------+--------+----------+</a:t>
            </a:r>
          </a:p>
          <a:p>
            <a:r>
              <a:rPr lang="en-US" sz="1400" b="1">
                <a:solidFill>
                  <a:srgbClr val="0000FF"/>
                </a:solidFill>
                <a:latin typeface="Courier New" pitchFamily="49" charset="0"/>
              </a:rPr>
              <a:t>|Variable| Coefficient  | Standard Error |b/St.Er.|P[|Z|&gt;z]| Mean of X|</a:t>
            </a:r>
          </a:p>
          <a:p>
            <a:r>
              <a:rPr lang="en-US" sz="1400" b="1">
                <a:solidFill>
                  <a:srgbClr val="0000FF"/>
                </a:solidFill>
                <a:latin typeface="Courier New" pitchFamily="49" charset="0"/>
              </a:rPr>
              <a:t>+--------+--------------+----------------+--------+--------+----------+</a:t>
            </a:r>
          </a:p>
          <a:p>
            <a:r>
              <a:rPr lang="en-US" sz="1400" b="1">
                <a:solidFill>
                  <a:srgbClr val="0000FF"/>
                </a:solidFill>
                <a:latin typeface="Courier New" pitchFamily="49" charset="0"/>
              </a:rPr>
              <a:t>|Constant|     .04186***       .00704        5.949   .0000            |</a:t>
            </a:r>
          </a:p>
          <a:p>
            <a:r>
              <a:rPr lang="en-US" sz="1400" b="1">
                <a:solidFill>
                  <a:srgbClr val="0000FF"/>
                </a:solidFill>
                <a:latin typeface="Courier New" pitchFamily="49" charset="0"/>
              </a:rPr>
              <a:t>|AGE     |     .00030***     .919581D-04     3.209   .0013     43.5257|</a:t>
            </a:r>
          </a:p>
          <a:p>
            <a:r>
              <a:rPr lang="en-US" sz="1400" b="1">
                <a:solidFill>
                  <a:srgbClr val="0000FF"/>
                </a:solidFill>
                <a:latin typeface="Courier New" pitchFamily="49" charset="0"/>
              </a:rPr>
              <a:t>|EDUC    |     .01967***       .00045       44.180   .0000     11.3206|</a:t>
            </a:r>
          </a:p>
          <a:p>
            <a:r>
              <a:rPr lang="en-US" sz="1400" b="1">
                <a:solidFill>
                  <a:srgbClr val="0000FF"/>
                </a:solidFill>
                <a:latin typeface="Courier New" pitchFamily="49" charset="0"/>
              </a:rPr>
              <a:t>|MARRIED |     .07947***       .00239       33.192   .0000      .75862|</a:t>
            </a:r>
          </a:p>
          <a:p>
            <a:r>
              <a:rPr lang="en-US" sz="1400" b="1">
                <a:solidFill>
                  <a:srgbClr val="0000FF"/>
                </a:solidFill>
                <a:latin typeface="Courier New" pitchFamily="49" charset="0"/>
              </a:rPr>
              <a:t>|WHITEC  |     .04819***       .00225       21.465   .0000      .29960|</a:t>
            </a:r>
          </a:p>
          <a:p>
            <a:r>
              <a:rPr lang="en-US" sz="1400" b="1">
                <a:solidFill>
                  <a:srgbClr val="0000FF"/>
                </a:solidFill>
                <a:latin typeface="Courier New" pitchFamily="49" charset="0"/>
              </a:rPr>
              <a:t>+--------+------------------------------------------------------------+</a:t>
            </a:r>
          </a:p>
        </p:txBody>
      </p:sp>
      <p:cxnSp>
        <p:nvCxnSpPr>
          <p:cNvPr id="4" name="Straight Arrow Connector 3"/>
          <p:cNvCxnSpPr/>
          <p:nvPr/>
        </p:nvCxnSpPr>
        <p:spPr bwMode="auto">
          <a:xfrm rot="10800000">
            <a:off x="6934200" y="3398837"/>
            <a:ext cx="838200" cy="1588"/>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13617721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838200"/>
            <a:ext cx="8229600" cy="1139825"/>
          </a:xfrm>
        </p:spPr>
        <p:txBody>
          <a:bodyPr/>
          <a:lstStyle/>
          <a:p>
            <a:r>
              <a:rPr lang="en-US" smtClean="0"/>
              <a:t>F Statistic for Chow Test</a:t>
            </a:r>
          </a:p>
        </p:txBody>
      </p:sp>
      <p:sp>
        <p:nvSpPr>
          <p:cNvPr id="33795" name="Text Box 4"/>
          <p:cNvSpPr txBox="1">
            <a:spLocks noChangeArrowheads="1"/>
          </p:cNvSpPr>
          <p:nvPr/>
        </p:nvSpPr>
        <p:spPr bwMode="auto">
          <a:xfrm>
            <a:off x="1600200" y="2286000"/>
            <a:ext cx="6248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600" b="1">
                <a:latin typeface="Courier New" pitchFamily="49" charset="0"/>
              </a:rPr>
              <a:t>--&gt; Calc     ; k = col(x)</a:t>
            </a:r>
          </a:p>
          <a:p>
            <a:r>
              <a:rPr lang="en-US" sz="1600" b="1">
                <a:latin typeface="Courier New" pitchFamily="49" charset="0"/>
              </a:rPr>
              <a:t>             ; List; dfd = (tm + tf - 2*k)</a:t>
            </a:r>
          </a:p>
          <a:p>
            <a:r>
              <a:rPr lang="en-US" sz="1600" b="1">
                <a:latin typeface="Courier New" pitchFamily="49" charset="0"/>
              </a:rPr>
              <a:t>             ; Chowtest = ((sall - sm - sf)/k) / </a:t>
            </a:r>
            <a:endParaRPr lang="en-US" sz="1600" b="1" smtClean="0">
              <a:latin typeface="Courier New" pitchFamily="49" charset="0"/>
            </a:endParaRPr>
          </a:p>
          <a:p>
            <a:r>
              <a:rPr lang="en-US" sz="1600" b="1" smtClean="0">
                <a:latin typeface="Courier New" pitchFamily="49" charset="0"/>
              </a:rPr>
              <a:t>                          ((</a:t>
            </a:r>
            <a:r>
              <a:rPr lang="en-US" sz="1600" b="1">
                <a:latin typeface="Courier New" pitchFamily="49" charset="0"/>
              </a:rPr>
              <a:t>sm+sf)/dfd)</a:t>
            </a:r>
          </a:p>
          <a:p>
            <a:r>
              <a:rPr lang="en-US" sz="1600" b="1">
                <a:latin typeface="Courier New" pitchFamily="49" charset="0"/>
              </a:rPr>
              <a:t>             ; FCrit = Ftb(.95,k,dfd)  $</a:t>
            </a:r>
          </a:p>
          <a:p>
            <a:endParaRPr lang="en-US" sz="1600" b="1">
              <a:latin typeface="Courier New" pitchFamily="49" charset="0"/>
            </a:endParaRPr>
          </a:p>
          <a:p>
            <a:r>
              <a:rPr lang="en-US" sz="1600" b="1">
                <a:latin typeface="Courier New" pitchFamily="49" charset="0"/>
              </a:rPr>
              <a:t>DFD       =  27316.000000</a:t>
            </a:r>
          </a:p>
          <a:p>
            <a:r>
              <a:rPr lang="en-US" sz="1600" b="1">
                <a:latin typeface="Courier New" pitchFamily="49" charset="0"/>
              </a:rPr>
              <a:t>CHOWTEST  =     64.281630</a:t>
            </a:r>
          </a:p>
          <a:p>
            <a:r>
              <a:rPr lang="en-US" sz="1600" b="1">
                <a:latin typeface="Courier New" pitchFamily="49" charset="0"/>
              </a:rPr>
              <a:t>FCRIT     =      2.214100</a:t>
            </a:r>
          </a:p>
        </p:txBody>
      </p:sp>
    </p:spTree>
    <p:extLst>
      <p:ext uri="{BB962C8B-B14F-4D97-AF65-F5344CB8AC3E}">
        <p14:creationId xmlns:p14="http://schemas.microsoft.com/office/powerpoint/2010/main" val="5144678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1139825"/>
          </a:xfrm>
        </p:spPr>
        <p:txBody>
          <a:bodyPr/>
          <a:lstStyle/>
          <a:p>
            <a:r>
              <a:rPr lang="en-US" smtClean="0"/>
              <a:t>Use Dummy Variables (and Base</a:t>
            </a:r>
            <a:br>
              <a:rPr lang="en-US" smtClean="0"/>
            </a:br>
            <a:r>
              <a:rPr lang="en-US" smtClean="0"/>
              <a:t>the Test on a Robust Covariance Matrix)</a:t>
            </a:r>
            <a:endParaRPr lang="en-US"/>
          </a:p>
        </p:txBody>
      </p:sp>
      <p:pic>
        <p:nvPicPr>
          <p:cNvPr id="27650" name="Picture 2"/>
          <p:cNvPicPr>
            <a:picLocks noChangeAspect="1" noChangeArrowheads="1"/>
          </p:cNvPicPr>
          <p:nvPr/>
        </p:nvPicPr>
        <p:blipFill>
          <a:blip r:embed="rId2" cstate="print"/>
          <a:srcRect/>
          <a:stretch>
            <a:fillRect/>
          </a:stretch>
        </p:blipFill>
        <p:spPr bwMode="auto">
          <a:xfrm>
            <a:off x="533400" y="2590800"/>
            <a:ext cx="8033273" cy="2209800"/>
          </a:xfrm>
          <a:prstGeom prst="rect">
            <a:avLst/>
          </a:prstGeom>
          <a:noFill/>
          <a:ln w="9525">
            <a:noFill/>
            <a:miter lim="800000"/>
            <a:headEnd/>
            <a:tailEnd/>
          </a:ln>
          <a:effectLst/>
        </p:spPr>
      </p:pic>
    </p:spTree>
    <p:extLst>
      <p:ext uri="{BB962C8B-B14F-4D97-AF65-F5344CB8AC3E}">
        <p14:creationId xmlns:p14="http://schemas.microsoft.com/office/powerpoint/2010/main" val="133530502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39825"/>
          </a:xfrm>
        </p:spPr>
        <p:txBody>
          <a:bodyPr/>
          <a:lstStyle/>
          <a:p>
            <a:r>
              <a:rPr lang="en-US" smtClean="0"/>
              <a:t>Wald Test for Difference</a:t>
            </a:r>
            <a:endParaRPr lang="en-US"/>
          </a:p>
        </p:txBody>
      </p:sp>
      <p:pic>
        <p:nvPicPr>
          <p:cNvPr id="28674" name="Picture 2"/>
          <p:cNvPicPr>
            <a:picLocks noChangeAspect="1" noChangeArrowheads="1"/>
          </p:cNvPicPr>
          <p:nvPr/>
        </p:nvPicPr>
        <p:blipFill>
          <a:blip r:embed="rId2" cstate="print"/>
          <a:srcRect/>
          <a:stretch>
            <a:fillRect/>
          </a:stretch>
        </p:blipFill>
        <p:spPr bwMode="auto">
          <a:xfrm>
            <a:off x="1423988" y="1228725"/>
            <a:ext cx="6296025" cy="4400550"/>
          </a:xfrm>
          <a:prstGeom prst="rect">
            <a:avLst/>
          </a:prstGeom>
          <a:noFill/>
          <a:ln w="9525">
            <a:noFill/>
            <a:miter lim="800000"/>
            <a:headEnd/>
            <a:tailEnd/>
          </a:ln>
          <a:effectLst/>
        </p:spPr>
      </p:pic>
      <p:cxnSp>
        <p:nvCxnSpPr>
          <p:cNvPr id="4" name="Straight Arrow Connector 3"/>
          <p:cNvCxnSpPr/>
          <p:nvPr/>
        </p:nvCxnSpPr>
        <p:spPr bwMode="auto">
          <a:xfrm rot="10800000">
            <a:off x="5457825" y="2819400"/>
            <a:ext cx="838200" cy="1588"/>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18707036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Specification Test: Normality of </a:t>
            </a:r>
            <a:r>
              <a:rPr lang="en-US" sz="4400" smtClean="0">
                <a:sym typeface="Symbol"/>
              </a:rPr>
              <a:t></a:t>
            </a:r>
            <a:endParaRPr lang="en-US" sz="4400"/>
          </a:p>
        </p:txBody>
      </p:sp>
      <p:sp>
        <p:nvSpPr>
          <p:cNvPr id="3" name="Content Placeholder 2"/>
          <p:cNvSpPr>
            <a:spLocks noGrp="1"/>
          </p:cNvSpPr>
          <p:nvPr>
            <p:ph idx="1"/>
          </p:nvPr>
        </p:nvSpPr>
        <p:spPr>
          <a:xfrm>
            <a:off x="533400" y="1793875"/>
            <a:ext cx="8229600" cy="3082925"/>
          </a:xfrm>
        </p:spPr>
        <p:txBody>
          <a:bodyPr/>
          <a:lstStyle/>
          <a:p>
            <a:r>
              <a:rPr lang="en-US" sz="2400" smtClean="0"/>
              <a:t>Specification test for distribution</a:t>
            </a:r>
          </a:p>
          <a:p>
            <a:r>
              <a:rPr lang="en-US" sz="2400" smtClean="0"/>
              <a:t>Standard tests:</a:t>
            </a:r>
          </a:p>
          <a:p>
            <a:pPr lvl="1"/>
            <a:r>
              <a:rPr lang="en-US" sz="2000" smtClean="0"/>
              <a:t>Kolmogorov-Smirnov: compare empirical cdf of X to normal with same mean and variance</a:t>
            </a:r>
          </a:p>
          <a:p>
            <a:pPr lvl="1"/>
            <a:r>
              <a:rPr lang="en-US" sz="2000" smtClean="0"/>
              <a:t>Bowman-Shenton: Compare third and fourth moments of X to normal, 0 (no skewness) and 3</a:t>
            </a:r>
            <a:r>
              <a:rPr lang="en-US" sz="2000" smtClean="0">
                <a:sym typeface="Symbol"/>
              </a:rPr>
              <a:t></a:t>
            </a:r>
            <a:r>
              <a:rPr lang="en-US" sz="2000" baseline="30000" smtClean="0">
                <a:sym typeface="Symbol"/>
              </a:rPr>
              <a:t>4</a:t>
            </a:r>
            <a:r>
              <a:rPr lang="en-US" sz="2000" smtClean="0">
                <a:sym typeface="Symbol"/>
              </a:rPr>
              <a:t> (meso kurtosis)</a:t>
            </a:r>
          </a:p>
          <a:p>
            <a:r>
              <a:rPr lang="en-US" sz="2400" smtClean="0">
                <a:sym typeface="Symbol"/>
              </a:rPr>
              <a:t>Bera-Jarque – adapted Bowman/Shenton to linear regression residuals</a:t>
            </a:r>
            <a:endParaRPr lang="en-US" sz="2400"/>
          </a:p>
        </p:txBody>
      </p:sp>
    </p:spTree>
    <p:extLst>
      <p:ext uri="{BB962C8B-B14F-4D97-AF65-F5344CB8AC3E}">
        <p14:creationId xmlns:p14="http://schemas.microsoft.com/office/powerpoint/2010/main" val="306105652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530225"/>
          </a:xfrm>
        </p:spPr>
        <p:txBody>
          <a:bodyPr/>
          <a:lstStyle/>
          <a:p>
            <a:r>
              <a:rPr lang="en-US" smtClean="0"/>
              <a:t>Testing for Normality</a:t>
            </a:r>
            <a:endParaRPr lang="en-US"/>
          </a:p>
        </p:txBody>
      </p:sp>
      <p:graphicFrame>
        <p:nvGraphicFramePr>
          <p:cNvPr id="30722" name="Object 2"/>
          <p:cNvGraphicFramePr>
            <a:graphicFrameLocks noChangeAspect="1"/>
          </p:cNvGraphicFramePr>
          <p:nvPr>
            <p:extLst>
              <p:ext uri="{D42A27DB-BD31-4B8C-83A1-F6EECF244321}">
                <p14:modId xmlns:p14="http://schemas.microsoft.com/office/powerpoint/2010/main" val="1511344483"/>
              </p:ext>
            </p:extLst>
          </p:nvPr>
        </p:nvGraphicFramePr>
        <p:xfrm>
          <a:off x="1676400" y="2362200"/>
          <a:ext cx="6369113" cy="3200400"/>
        </p:xfrm>
        <a:graphic>
          <a:graphicData uri="http://schemas.openxmlformats.org/presentationml/2006/ole">
            <mc:AlternateContent xmlns:mc="http://schemas.openxmlformats.org/markup-compatibility/2006">
              <mc:Choice xmlns:v="urn:schemas-microsoft-com:vml" Requires="v">
                <p:oleObj spid="_x0000_s442375" name="Equation" r:id="rId3" imgW="2552400" imgH="1282680" progId="Equation.DSMT4">
                  <p:embed/>
                </p:oleObj>
              </mc:Choice>
              <mc:Fallback>
                <p:oleObj name="Equation" r:id="rId3" imgW="2552400" imgH="128268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362200"/>
                        <a:ext cx="6369113"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533400"/>
            <a:ext cx="8229600" cy="1139825"/>
          </a:xfrm>
        </p:spPr>
        <p:txBody>
          <a:bodyPr/>
          <a:lstStyle/>
          <a:p>
            <a:pPr algn="ctr"/>
            <a:r>
              <a:rPr lang="en-US" smtClean="0"/>
              <a:t>The Stochastic Frontier Model</a:t>
            </a:r>
          </a:p>
        </p:txBody>
      </p:sp>
      <p:graphicFrame>
        <p:nvGraphicFramePr>
          <p:cNvPr id="1026" name="Object 2"/>
          <p:cNvGraphicFramePr>
            <a:graphicFrameLocks noChangeAspect="1"/>
          </p:cNvGraphicFramePr>
          <p:nvPr/>
        </p:nvGraphicFramePr>
        <p:xfrm>
          <a:off x="2057400" y="1905000"/>
          <a:ext cx="4125913" cy="1804988"/>
        </p:xfrm>
        <a:graphic>
          <a:graphicData uri="http://schemas.openxmlformats.org/presentationml/2006/ole">
            <mc:AlternateContent xmlns:mc="http://schemas.openxmlformats.org/markup-compatibility/2006">
              <mc:Choice xmlns:v="urn:schemas-microsoft-com:vml" Requires="v">
                <p:oleObj spid="_x0000_s443399" name="Equation" r:id="rId4" imgW="1625600" imgH="711200" progId="Equation.DSMT4">
                  <p:embed/>
                </p:oleObj>
              </mc:Choice>
              <mc:Fallback>
                <p:oleObj name="Equation" r:id="rId4" imgW="1625600" imgH="711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905000"/>
                        <a:ext cx="4125913" cy="1804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5"/>
          <p:cNvSpPr>
            <a:spLocks noChangeArrowheads="1"/>
          </p:cNvSpPr>
          <p:nvPr/>
        </p:nvSpPr>
        <p:spPr bwMode="auto">
          <a:xfrm>
            <a:off x="762000" y="3810000"/>
            <a:ext cx="7543800" cy="1938992"/>
          </a:xfrm>
          <a:prstGeom prst="rect">
            <a:avLst/>
          </a:prstGeom>
          <a:noFill/>
          <a:ln w="19050">
            <a:noFill/>
            <a:miter lim="800000"/>
            <a:headEnd/>
            <a:tailEnd/>
          </a:ln>
        </p:spPr>
        <p:txBody>
          <a:bodyPr anchor="ctr">
            <a:spAutoFit/>
          </a:bodyPr>
          <a:lstStyle/>
          <a:p>
            <a:pPr algn="just" eaLnBrk="1" hangingPunct="1">
              <a:tabLst>
                <a:tab pos="-457200" algn="l"/>
              </a:tabLst>
            </a:pPr>
            <a:r>
              <a:rPr lang="en-US" sz="2400" smtClean="0">
                <a:latin typeface="Tahoma" pitchFamily="34" charset="0"/>
              </a:rPr>
              <a:t>             u</a:t>
            </a:r>
            <a:r>
              <a:rPr lang="en-US" sz="2400" baseline="-25000" smtClean="0">
                <a:latin typeface="Tahoma" pitchFamily="34" charset="0"/>
              </a:rPr>
              <a:t>i</a:t>
            </a:r>
            <a:r>
              <a:rPr lang="en-US" sz="2400" smtClean="0">
                <a:latin typeface="Tahoma" pitchFamily="34" charset="0"/>
              </a:rPr>
              <a:t> </a:t>
            </a:r>
            <a:r>
              <a:rPr lang="en-US" sz="2400">
                <a:latin typeface="Tahoma" pitchFamily="34" charset="0"/>
              </a:rPr>
              <a:t>&gt; 0, </a:t>
            </a:r>
            <a:r>
              <a:rPr lang="en-US" sz="2400" smtClean="0">
                <a:latin typeface="Tahoma" pitchFamily="34" charset="0"/>
              </a:rPr>
              <a:t>usually assumed to be |N[0,</a:t>
            </a:r>
            <a:r>
              <a:rPr lang="en-US" sz="2400" smtClean="0">
                <a:latin typeface="Tahoma" pitchFamily="34" charset="0"/>
                <a:sym typeface="Symbol"/>
              </a:rPr>
              <a:t>]|</a:t>
            </a:r>
            <a:endParaRPr lang="en-US" sz="2400" smtClean="0">
              <a:latin typeface="Tahoma" pitchFamily="34" charset="0"/>
            </a:endParaRPr>
          </a:p>
          <a:p>
            <a:pPr algn="just" eaLnBrk="1" hangingPunct="1">
              <a:tabLst>
                <a:tab pos="-457200" algn="l"/>
              </a:tabLst>
            </a:pPr>
            <a:r>
              <a:rPr lang="en-US" sz="2400" smtClean="0">
                <a:latin typeface="Tahoma" pitchFamily="34" charset="0"/>
              </a:rPr>
              <a:t>             v</a:t>
            </a:r>
            <a:r>
              <a:rPr lang="en-US" sz="2400" baseline="-25000" smtClean="0">
                <a:latin typeface="Tahoma" pitchFamily="34" charset="0"/>
              </a:rPr>
              <a:t>i </a:t>
            </a:r>
            <a:r>
              <a:rPr lang="en-US" sz="2400">
                <a:latin typeface="Tahoma" pitchFamily="34" charset="0"/>
              </a:rPr>
              <a:t>may take any value.  </a:t>
            </a:r>
            <a:endParaRPr lang="en-US" sz="2400" smtClean="0">
              <a:latin typeface="Tahoma" pitchFamily="34" charset="0"/>
            </a:endParaRPr>
          </a:p>
          <a:p>
            <a:pPr algn="just" eaLnBrk="1" hangingPunct="1">
              <a:tabLst>
                <a:tab pos="-457200" algn="l"/>
              </a:tabLst>
            </a:pPr>
            <a:endParaRPr lang="en-US" sz="2400" smtClean="0">
              <a:latin typeface="Tahoma" pitchFamily="34" charset="0"/>
            </a:endParaRPr>
          </a:p>
          <a:p>
            <a:pPr algn="just" eaLnBrk="1" hangingPunct="1">
              <a:tabLst>
                <a:tab pos="-457200" algn="l"/>
              </a:tabLst>
            </a:pPr>
            <a:r>
              <a:rPr lang="en-US" sz="2400" smtClean="0">
                <a:latin typeface="Tahoma" pitchFamily="34" charset="0"/>
              </a:rPr>
              <a:t>A </a:t>
            </a:r>
            <a:r>
              <a:rPr lang="en-US" sz="2400">
                <a:latin typeface="Tahoma" pitchFamily="34" charset="0"/>
              </a:rPr>
              <a:t>symmetric distribution, such as the normal distribution, is usually assumed for </a:t>
            </a:r>
            <a:r>
              <a:rPr lang="en-US" sz="2400"/>
              <a:t>v</a:t>
            </a:r>
            <a:r>
              <a:rPr lang="en-US" sz="2400" baseline="-25000"/>
              <a:t>i</a:t>
            </a:r>
            <a:r>
              <a:rPr lang="en-US" sz="2400" smtClean="0">
                <a:latin typeface="Tahoma" pitchFamily="34" charset="0"/>
              </a:rPr>
              <a:t>.</a:t>
            </a:r>
            <a:endParaRPr lang="en-US" sz="2400">
              <a:latin typeface="Tahoma" pitchFamily="34" charset="0"/>
              <a:sym typeface="Symbol" pitchFamily="18" charset="2"/>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18990153"/>
              </p:ext>
            </p:extLst>
          </p:nvPr>
        </p:nvGraphicFramePr>
        <p:xfrm>
          <a:off x="457200" y="2438400"/>
          <a:ext cx="3902299" cy="2743200"/>
        </p:xfrm>
        <a:graphic>
          <a:graphicData uri="http://schemas.openxmlformats.org/presentationml/2006/ole">
            <mc:AlternateContent xmlns:mc="http://schemas.openxmlformats.org/markup-compatibility/2006">
              <mc:Choice xmlns:v="urn:schemas-microsoft-com:vml" Requires="v">
                <p:oleObj spid="_x0000_s444428" name="Equation" r:id="rId3" imgW="2565360" imgH="1803240" progId="Equation.DSMT4">
                  <p:embed/>
                </p:oleObj>
              </mc:Choice>
              <mc:Fallback>
                <p:oleObj name="Equation" r:id="rId3" imgW="2565360" imgH="18032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438400"/>
                        <a:ext cx="3902299" cy="274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5" cstate="print"/>
          <a:stretch>
            <a:fillRect/>
          </a:stretch>
        </p:blipFill>
        <p:spPr>
          <a:xfrm>
            <a:off x="4572000" y="2362200"/>
            <a:ext cx="4434201" cy="2871788"/>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692179226"/>
              </p:ext>
            </p:extLst>
          </p:nvPr>
        </p:nvGraphicFramePr>
        <p:xfrm>
          <a:off x="5791200" y="5233988"/>
          <a:ext cx="2370667" cy="762000"/>
        </p:xfrm>
        <a:graphic>
          <a:graphicData uri="http://schemas.openxmlformats.org/presentationml/2006/ole">
            <mc:AlternateContent xmlns:mc="http://schemas.openxmlformats.org/markup-compatibility/2006">
              <mc:Choice xmlns:v="urn:schemas-microsoft-com:vml" Requires="v">
                <p:oleObj spid="_x0000_s444429" name="Equation" r:id="rId6" imgW="711000" imgH="228600" progId="Equation.DSMT4">
                  <p:embed/>
                </p:oleObj>
              </mc:Choice>
              <mc:Fallback>
                <p:oleObj name="Equation" r:id="rId6" imgW="711000" imgH="22860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5233988"/>
                        <a:ext cx="2370667"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4865089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533400"/>
            <a:ext cx="8229600" cy="1139825"/>
          </a:xfrm>
        </p:spPr>
        <p:txBody>
          <a:bodyPr/>
          <a:lstStyle/>
          <a:p>
            <a:pPr algn="ctr"/>
            <a:r>
              <a:rPr lang="en-US" sz="3700" smtClean="0"/>
              <a:t>Application to Spanish Dairy Farms</a:t>
            </a:r>
          </a:p>
        </p:txBody>
      </p:sp>
      <p:sp>
        <p:nvSpPr>
          <p:cNvPr id="18435" name="Rectangle 3"/>
          <p:cNvSpPr>
            <a:spLocks noChangeArrowheads="1"/>
          </p:cNvSpPr>
          <p:nvPr/>
        </p:nvSpPr>
        <p:spPr bwMode="auto">
          <a:xfrm>
            <a:off x="0" y="2074863"/>
            <a:ext cx="9144000" cy="0"/>
          </a:xfrm>
          <a:prstGeom prst="rect">
            <a:avLst/>
          </a:prstGeom>
          <a:noFill/>
          <a:ln w="9525">
            <a:noFill/>
            <a:miter lim="800000"/>
            <a:headEnd/>
            <a:tailEnd/>
          </a:ln>
        </p:spPr>
        <p:txBody>
          <a:bodyPr wrap="none" anchor="ctr">
            <a:spAutoFit/>
          </a:bodyPr>
          <a:lstStyle/>
          <a:p>
            <a:pPr eaLnBrk="1" hangingPunct="1">
              <a:tabLst>
                <a:tab pos="360363" algn="l"/>
              </a:tabLst>
            </a:pPr>
            <a:endParaRPr lang="en-US"/>
          </a:p>
        </p:txBody>
      </p:sp>
      <p:graphicFrame>
        <p:nvGraphicFramePr>
          <p:cNvPr id="648196" name="Group 4"/>
          <p:cNvGraphicFramePr>
            <a:graphicFrameLocks noGrp="1"/>
          </p:cNvGraphicFramePr>
          <p:nvPr/>
        </p:nvGraphicFramePr>
        <p:xfrm>
          <a:off x="762000" y="2320607"/>
          <a:ext cx="7543800" cy="3927793"/>
        </p:xfrm>
        <a:graphic>
          <a:graphicData uri="http://schemas.openxmlformats.org/drawingml/2006/table">
            <a:tbl>
              <a:tblPr/>
              <a:tblGrid>
                <a:gridCol w="7620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1012825">
                  <a:extLst>
                    <a:ext uri="{9D8B030D-6E8A-4147-A177-3AD203B41FA5}">
                      <a16:colId xmlns:a16="http://schemas.microsoft.com/office/drawing/2014/main" val="20002"/>
                    </a:ext>
                  </a:extLst>
                </a:gridCol>
                <a:gridCol w="1044575">
                  <a:extLst>
                    <a:ext uri="{9D8B030D-6E8A-4147-A177-3AD203B41FA5}">
                      <a16:colId xmlns:a16="http://schemas.microsoft.com/office/drawing/2014/main" val="20003"/>
                    </a:ext>
                  </a:extLst>
                </a:gridCol>
                <a:gridCol w="1081088">
                  <a:extLst>
                    <a:ext uri="{9D8B030D-6E8A-4147-A177-3AD203B41FA5}">
                      <a16:colId xmlns:a16="http://schemas.microsoft.com/office/drawing/2014/main" val="20004"/>
                    </a:ext>
                  </a:extLst>
                </a:gridCol>
                <a:gridCol w="1204912">
                  <a:extLst>
                    <a:ext uri="{9D8B030D-6E8A-4147-A177-3AD203B41FA5}">
                      <a16:colId xmlns:a16="http://schemas.microsoft.com/office/drawing/2014/main" val="20005"/>
                    </a:ext>
                  </a:extLst>
                </a:gridCol>
              </a:tblGrid>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Input</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Units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Mean</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Std. Dev.</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Minimum</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Maximum</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51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Milk</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Milk production (liters)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131,108</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92,539</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14,110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727,281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663">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Cows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of milking cows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2.12</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11.27</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82.3</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Labor</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 man-equivalent units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1.67</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0.55</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4838">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Land</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Hectares of land devoted to pasture and crops.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12.99</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6.17</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2.0</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Feed</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Tahoma" pitchFamily="34" charset="0"/>
                          <a:cs typeface="Times New Roman" pitchFamily="18" charset="0"/>
                        </a:rPr>
                        <a:t>Total amount of feedstuffs fed to dairy cows (tons)</a:t>
                      </a:r>
                      <a:endParaRPr kumimoji="0" lang="en-US" sz="15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57,941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47,981</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3,924.14</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5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376,732</a:t>
                      </a:r>
                      <a:endParaRPr kumimoji="0" lang="en-US" sz="1500" b="1" i="0" u="none" strike="noStrike" cap="none" normalizeH="0" baseline="0" smtClean="0">
                        <a:ln>
                          <a:noFill/>
                        </a:ln>
                        <a:solidFill>
                          <a:schemeClr val="tx1"/>
                        </a:solidFill>
                        <a:effectLst/>
                        <a:latin typeface="Arial"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8487" name="Rectangle 55"/>
          <p:cNvSpPr>
            <a:spLocks noChangeArrowheads="1"/>
          </p:cNvSpPr>
          <p:nvPr/>
        </p:nvSpPr>
        <p:spPr bwMode="auto">
          <a:xfrm>
            <a:off x="0" y="4781550"/>
            <a:ext cx="9144000" cy="0"/>
          </a:xfrm>
          <a:prstGeom prst="rect">
            <a:avLst/>
          </a:prstGeom>
          <a:noFill/>
          <a:ln w="9525">
            <a:noFill/>
            <a:miter lim="800000"/>
            <a:headEnd/>
            <a:tailEnd/>
          </a:ln>
        </p:spPr>
        <p:txBody>
          <a:bodyPr wrap="none" anchor="ctr">
            <a:spAutoFit/>
          </a:bodyPr>
          <a:lstStyle/>
          <a:p>
            <a:pPr eaLnBrk="1" hangingPunct="1"/>
            <a:endParaRPr lang="en-US"/>
          </a:p>
        </p:txBody>
      </p:sp>
      <p:sp>
        <p:nvSpPr>
          <p:cNvPr id="18488" name="Text Box 56"/>
          <p:cNvSpPr txBox="1">
            <a:spLocks noChangeArrowheads="1"/>
          </p:cNvSpPr>
          <p:nvPr/>
        </p:nvSpPr>
        <p:spPr bwMode="auto">
          <a:xfrm>
            <a:off x="762000" y="1843088"/>
            <a:ext cx="7239000" cy="366712"/>
          </a:xfrm>
          <a:prstGeom prst="rect">
            <a:avLst/>
          </a:prstGeom>
          <a:noFill/>
          <a:ln w="9525">
            <a:noFill/>
            <a:miter lim="800000"/>
            <a:headEnd/>
            <a:tailEnd/>
          </a:ln>
        </p:spPr>
        <p:txBody>
          <a:bodyPr>
            <a:spAutoFit/>
          </a:bodyPr>
          <a:lstStyle/>
          <a:p>
            <a:pPr eaLnBrk="1" hangingPunct="1">
              <a:spcBef>
                <a:spcPct val="50000"/>
              </a:spcBef>
            </a:pPr>
            <a:r>
              <a:rPr lang="en-US" b="1"/>
              <a:t>N = 247 farms, T = 6 years (1993-1998)</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Stochastic Frontier Model</a:t>
            </a:r>
            <a:endParaRPr lang="en-US"/>
          </a:p>
        </p:txBody>
      </p:sp>
      <p:pic>
        <p:nvPicPr>
          <p:cNvPr id="32770" name="Picture 2"/>
          <p:cNvPicPr>
            <a:picLocks noChangeAspect="1" noChangeArrowheads="1"/>
          </p:cNvPicPr>
          <p:nvPr/>
        </p:nvPicPr>
        <p:blipFill>
          <a:blip r:embed="rId2" cstate="print"/>
          <a:srcRect/>
          <a:stretch>
            <a:fillRect/>
          </a:stretch>
        </p:blipFill>
        <p:spPr bwMode="auto">
          <a:xfrm>
            <a:off x="836258" y="1905000"/>
            <a:ext cx="7850542"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1066800" y="1219200"/>
            <a:ext cx="7137400" cy="4941887"/>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838200" y="1524000"/>
            <a:ext cx="7911101" cy="4191000"/>
          </a:xfrm>
          <a:prstGeom prst="rect">
            <a:avLst/>
          </a:prstGeom>
          <a:noFill/>
          <a:ln w="9525">
            <a:noFill/>
            <a:miter lim="800000"/>
            <a:headEnd/>
            <a:tailEnd/>
          </a:ln>
          <a:effectLst/>
        </p:spPr>
      </p:pic>
      <p:cxnSp>
        <p:nvCxnSpPr>
          <p:cNvPr id="4" name="Straight Arrow Connector 3"/>
          <p:cNvCxnSpPr/>
          <p:nvPr/>
        </p:nvCxnSpPr>
        <p:spPr bwMode="auto">
          <a:xfrm rot="5400000">
            <a:off x="5524500" y="3390900"/>
            <a:ext cx="2057400" cy="121920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1"/>
            <a:ext cx="8229600" cy="762000"/>
          </a:xfrm>
        </p:spPr>
        <p:txBody>
          <a:bodyPr/>
          <a:lstStyle/>
          <a:p>
            <a:r>
              <a:rPr lang="en-US" smtClean="0"/>
              <a:t>Appendix</a:t>
            </a:r>
            <a:br>
              <a:rPr lang="en-US" smtClean="0"/>
            </a:br>
            <a:r>
              <a:rPr lang="en-US" smtClean="0"/>
              <a:t>Miscellaneous Results</a:t>
            </a:r>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1371600"/>
            <a:ext cx="8229600" cy="530225"/>
          </a:xfrm>
        </p:spPr>
        <p:txBody>
          <a:bodyPr/>
          <a:lstStyle/>
          <a:p>
            <a:pPr eaLnBrk="1" hangingPunct="1"/>
            <a:r>
              <a:rPr lang="en-US" smtClean="0"/>
              <a:t>Nonlinear Restrictions</a:t>
            </a:r>
          </a:p>
        </p:txBody>
      </p:sp>
      <p:sp>
        <p:nvSpPr>
          <p:cNvPr id="36867" name="Rectangle 3"/>
          <p:cNvSpPr>
            <a:spLocks noGrp="1" noChangeArrowheads="1"/>
          </p:cNvSpPr>
          <p:nvPr>
            <p:ph type="body" idx="1"/>
          </p:nvPr>
        </p:nvSpPr>
        <p:spPr>
          <a:xfrm>
            <a:off x="914400" y="2209800"/>
            <a:ext cx="7620000" cy="2743200"/>
          </a:xfrm>
        </p:spPr>
        <p:txBody>
          <a:bodyPr/>
          <a:lstStyle/>
          <a:p>
            <a:pPr eaLnBrk="1" hangingPunct="1">
              <a:buFont typeface="Wingdings" pitchFamily="2" charset="2"/>
              <a:buNone/>
            </a:pPr>
            <a:r>
              <a:rPr lang="en-US" smtClean="0"/>
              <a:t>I am interested in testing the hypothesis that certain ratios of elasticities are equal. In particular,</a:t>
            </a:r>
          </a:p>
          <a:p>
            <a:pPr eaLnBrk="1" hangingPunct="1">
              <a:buFont typeface="Wingdings" pitchFamily="2" charset="2"/>
              <a:buNone/>
            </a:pPr>
            <a:r>
              <a:rPr lang="en-US" smtClean="0"/>
              <a:t>	</a:t>
            </a:r>
            <a:r>
              <a:rPr lang="en-US" smtClean="0">
                <a:sym typeface="Symbol" pitchFamily="18" charset="2"/>
              </a:rPr>
              <a:t></a:t>
            </a:r>
            <a:r>
              <a:rPr lang="en-US" baseline="-25000" smtClean="0"/>
              <a:t>1</a:t>
            </a:r>
            <a:r>
              <a:rPr lang="en-US" smtClean="0"/>
              <a:t> = </a:t>
            </a:r>
            <a:r>
              <a:rPr lang="en-US" smtClean="0">
                <a:sym typeface="Symbol" pitchFamily="18" charset="2"/>
              </a:rPr>
              <a:t></a:t>
            </a:r>
            <a:r>
              <a:rPr lang="en-US" baseline="-25000" smtClean="0"/>
              <a:t>4</a:t>
            </a:r>
            <a:r>
              <a:rPr lang="en-US" smtClean="0"/>
              <a:t>/</a:t>
            </a:r>
            <a:r>
              <a:rPr lang="en-US" smtClean="0">
                <a:sym typeface="Symbol" pitchFamily="18" charset="2"/>
              </a:rPr>
              <a:t></a:t>
            </a:r>
            <a:r>
              <a:rPr lang="en-US" baseline="-25000" smtClean="0"/>
              <a:t>5</a:t>
            </a:r>
            <a:r>
              <a:rPr lang="en-US" smtClean="0"/>
              <a:t>  -  </a:t>
            </a:r>
            <a:r>
              <a:rPr lang="en-US" smtClean="0">
                <a:sym typeface="Symbol" pitchFamily="18" charset="2"/>
              </a:rPr>
              <a:t></a:t>
            </a:r>
            <a:r>
              <a:rPr lang="en-US" baseline="-25000" smtClean="0"/>
              <a:t>7</a:t>
            </a:r>
            <a:r>
              <a:rPr lang="en-US" smtClean="0"/>
              <a:t>/</a:t>
            </a:r>
            <a:r>
              <a:rPr lang="en-US" smtClean="0">
                <a:sym typeface="Symbol" pitchFamily="18" charset="2"/>
              </a:rPr>
              <a:t></a:t>
            </a:r>
            <a:r>
              <a:rPr lang="en-US" baseline="-25000" smtClean="0"/>
              <a:t>8</a:t>
            </a:r>
            <a:r>
              <a:rPr lang="en-US" smtClean="0"/>
              <a:t> = 0</a:t>
            </a:r>
          </a:p>
          <a:p>
            <a:pPr eaLnBrk="1" hangingPunct="1">
              <a:buFont typeface="Wingdings" pitchFamily="2" charset="2"/>
              <a:buNone/>
            </a:pPr>
            <a:r>
              <a:rPr lang="en-US" smtClean="0"/>
              <a:t>	</a:t>
            </a:r>
            <a:r>
              <a:rPr lang="en-US" smtClean="0">
                <a:sym typeface="Symbol" pitchFamily="18" charset="2"/>
              </a:rPr>
              <a:t></a:t>
            </a:r>
            <a:r>
              <a:rPr lang="en-US" baseline="-25000" smtClean="0"/>
              <a:t>2</a:t>
            </a:r>
            <a:r>
              <a:rPr lang="en-US" smtClean="0"/>
              <a:t> = </a:t>
            </a:r>
            <a:r>
              <a:rPr lang="en-US" smtClean="0">
                <a:sym typeface="Symbol" pitchFamily="18" charset="2"/>
              </a:rPr>
              <a:t></a:t>
            </a:r>
            <a:r>
              <a:rPr lang="en-US" baseline="-25000" smtClean="0"/>
              <a:t>4</a:t>
            </a:r>
            <a:r>
              <a:rPr lang="en-US" smtClean="0"/>
              <a:t>/</a:t>
            </a:r>
            <a:r>
              <a:rPr lang="en-US" smtClean="0">
                <a:sym typeface="Symbol" pitchFamily="18" charset="2"/>
              </a:rPr>
              <a:t></a:t>
            </a:r>
            <a:r>
              <a:rPr lang="en-US" baseline="-25000" smtClean="0"/>
              <a:t>5</a:t>
            </a:r>
            <a:r>
              <a:rPr lang="en-US" smtClean="0"/>
              <a:t>  -  </a:t>
            </a:r>
            <a:r>
              <a:rPr lang="en-US" smtClean="0">
                <a:sym typeface="Symbol" pitchFamily="18" charset="2"/>
              </a:rPr>
              <a:t></a:t>
            </a:r>
            <a:r>
              <a:rPr lang="en-US" baseline="-25000" smtClean="0"/>
              <a:t>9</a:t>
            </a:r>
            <a:r>
              <a:rPr lang="en-US" smtClean="0"/>
              <a:t>/</a:t>
            </a:r>
            <a:r>
              <a:rPr lang="en-US" smtClean="0">
                <a:sym typeface="Symbol" pitchFamily="18" charset="2"/>
              </a:rPr>
              <a:t></a:t>
            </a:r>
            <a:r>
              <a:rPr lang="en-US" baseline="-25000" smtClean="0"/>
              <a:t>8</a:t>
            </a:r>
            <a:r>
              <a:rPr lang="en-US" smtClean="0"/>
              <a:t> = 0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Setting Up the Wald Statistic</a:t>
            </a:r>
          </a:p>
        </p:txBody>
      </p:sp>
      <p:sp>
        <p:nvSpPr>
          <p:cNvPr id="37891" name="Rectangle 3"/>
          <p:cNvSpPr>
            <a:spLocks noGrp="1" noChangeArrowheads="1"/>
          </p:cNvSpPr>
          <p:nvPr>
            <p:ph type="body" idx="1"/>
          </p:nvPr>
        </p:nvSpPr>
        <p:spPr>
          <a:xfrm>
            <a:off x="533400" y="1793875"/>
            <a:ext cx="8229600" cy="3463925"/>
          </a:xfrm>
        </p:spPr>
        <p:txBody>
          <a:bodyPr/>
          <a:lstStyle/>
          <a:p>
            <a:pPr eaLnBrk="1" hangingPunct="1">
              <a:lnSpc>
                <a:spcPct val="80000"/>
              </a:lnSpc>
              <a:buFont typeface="Wingdings" pitchFamily="2" charset="2"/>
              <a:buNone/>
            </a:pPr>
            <a:r>
              <a:rPr lang="en-US" sz="1600" smtClean="0"/>
              <a:t>To do the Wald test, I first need to estimate the asymptotic covariance matrix for the sample estimates of </a:t>
            </a:r>
            <a:r>
              <a:rPr lang="en-US" sz="1600" smtClean="0">
                <a:sym typeface="Symbol" pitchFamily="18" charset="2"/>
              </a:rPr>
              <a:t></a:t>
            </a:r>
            <a:r>
              <a:rPr lang="en-US" sz="1600" baseline="-25000" smtClean="0"/>
              <a:t>1</a:t>
            </a:r>
            <a:r>
              <a:rPr lang="en-US" sz="1600" smtClean="0"/>
              <a:t> and </a:t>
            </a:r>
            <a:r>
              <a:rPr lang="en-US" sz="1600" smtClean="0">
                <a:sym typeface="Symbol" pitchFamily="18" charset="2"/>
              </a:rPr>
              <a:t></a:t>
            </a:r>
            <a:r>
              <a:rPr lang="en-US" sz="1600" baseline="-25000" smtClean="0"/>
              <a:t>2</a:t>
            </a:r>
            <a:r>
              <a:rPr lang="en-US" sz="1600" smtClean="0"/>
              <a:t>.  After estimating the regression by least squares, the estimates are </a:t>
            </a:r>
          </a:p>
          <a:p>
            <a:pPr eaLnBrk="1" hangingPunct="1">
              <a:lnSpc>
                <a:spcPct val="80000"/>
              </a:lnSpc>
              <a:buFont typeface="Wingdings" pitchFamily="2" charset="2"/>
              <a:buNone/>
            </a:pPr>
            <a:r>
              <a:rPr lang="en-US" sz="1600" smtClean="0"/>
              <a:t>                                          f</a:t>
            </a:r>
            <a:r>
              <a:rPr lang="en-US" sz="1600" baseline="-25000" smtClean="0"/>
              <a:t>1  </a:t>
            </a:r>
            <a:r>
              <a:rPr lang="en-US" sz="1600" smtClean="0"/>
              <a:t>= b</a:t>
            </a:r>
            <a:r>
              <a:rPr lang="en-US" sz="1600" baseline="-25000" smtClean="0"/>
              <a:t>4</a:t>
            </a:r>
            <a:r>
              <a:rPr lang="en-US" sz="1600" smtClean="0"/>
              <a:t>/b</a:t>
            </a:r>
            <a:r>
              <a:rPr lang="en-US" sz="1600" baseline="-25000" smtClean="0"/>
              <a:t>5</a:t>
            </a:r>
            <a:r>
              <a:rPr lang="en-US" sz="1600" smtClean="0"/>
              <a:t>  -  b</a:t>
            </a:r>
            <a:r>
              <a:rPr lang="en-US" sz="1600" baseline="-25000" smtClean="0"/>
              <a:t>7</a:t>
            </a:r>
            <a:r>
              <a:rPr lang="en-US" sz="1600" smtClean="0"/>
              <a:t>/b</a:t>
            </a:r>
            <a:r>
              <a:rPr lang="en-US" sz="1600" baseline="-25000" smtClean="0"/>
              <a:t>8</a:t>
            </a:r>
            <a:r>
              <a:rPr lang="en-US" sz="1600" smtClean="0"/>
              <a:t> </a:t>
            </a:r>
          </a:p>
          <a:p>
            <a:pPr eaLnBrk="1" hangingPunct="1">
              <a:lnSpc>
                <a:spcPct val="80000"/>
              </a:lnSpc>
              <a:buFont typeface="Wingdings" pitchFamily="2" charset="2"/>
              <a:buNone/>
            </a:pPr>
            <a:r>
              <a:rPr lang="en-US" sz="1600" smtClean="0"/>
              <a:t>                                          f</a:t>
            </a:r>
            <a:r>
              <a:rPr lang="en-US" sz="1600" baseline="-25000" smtClean="0"/>
              <a:t>2</a:t>
            </a:r>
            <a:r>
              <a:rPr lang="en-US" sz="1600" smtClean="0"/>
              <a:t> = b</a:t>
            </a:r>
            <a:r>
              <a:rPr lang="en-US" sz="1600" baseline="-25000" smtClean="0"/>
              <a:t>4</a:t>
            </a:r>
            <a:r>
              <a:rPr lang="en-US" sz="1600" smtClean="0"/>
              <a:t>/b</a:t>
            </a:r>
            <a:r>
              <a:rPr lang="en-US" sz="1600" baseline="-25000" smtClean="0"/>
              <a:t>5</a:t>
            </a:r>
            <a:r>
              <a:rPr lang="en-US" sz="1600" smtClean="0"/>
              <a:t>  -  b</a:t>
            </a:r>
            <a:r>
              <a:rPr lang="en-US" sz="1600" baseline="-25000" smtClean="0"/>
              <a:t>9</a:t>
            </a:r>
            <a:r>
              <a:rPr lang="en-US" sz="1600" smtClean="0"/>
              <a:t>/b</a:t>
            </a:r>
            <a:r>
              <a:rPr lang="en-US" sz="1600" baseline="-25000" smtClean="0"/>
              <a:t>8</a:t>
            </a:r>
            <a:r>
              <a:rPr lang="en-US" sz="1600" smtClean="0"/>
              <a:t>.  </a:t>
            </a:r>
          </a:p>
          <a:p>
            <a:pPr eaLnBrk="1" hangingPunct="1">
              <a:lnSpc>
                <a:spcPct val="80000"/>
              </a:lnSpc>
              <a:buFont typeface="Wingdings" pitchFamily="2" charset="2"/>
              <a:buNone/>
            </a:pPr>
            <a:endParaRPr lang="en-US" sz="1600" smtClean="0"/>
          </a:p>
          <a:p>
            <a:pPr>
              <a:lnSpc>
                <a:spcPct val="80000"/>
              </a:lnSpc>
              <a:buNone/>
            </a:pPr>
            <a:r>
              <a:rPr lang="en-US" sz="1600" smtClean="0"/>
              <a:t>Then, using the delta method, I will estimate the asymptotic variances of f</a:t>
            </a:r>
            <a:r>
              <a:rPr lang="en-US" sz="1600" baseline="-25000" smtClean="0"/>
              <a:t>1</a:t>
            </a:r>
            <a:r>
              <a:rPr lang="en-US" sz="1600" smtClean="0"/>
              <a:t> and f</a:t>
            </a:r>
            <a:r>
              <a:rPr lang="en-US" sz="1600" baseline="-25000" smtClean="0"/>
              <a:t>2</a:t>
            </a:r>
            <a:r>
              <a:rPr lang="en-US" sz="1600" smtClean="0"/>
              <a:t> and the asymptotic covariance of f</a:t>
            </a:r>
            <a:r>
              <a:rPr lang="en-US" sz="1600" baseline="-25000" smtClean="0"/>
              <a:t>1 </a:t>
            </a:r>
            <a:r>
              <a:rPr lang="en-US" sz="1600" smtClean="0"/>
              <a:t>and f</a:t>
            </a:r>
            <a:r>
              <a:rPr lang="en-US" sz="1600" baseline="-25000" smtClean="0"/>
              <a:t>2</a:t>
            </a:r>
            <a:r>
              <a:rPr lang="en-US" sz="1600" smtClean="0"/>
              <a:t>.   For this, write f</a:t>
            </a:r>
            <a:r>
              <a:rPr lang="en-US" sz="1600" baseline="-25000" smtClean="0"/>
              <a:t>1</a:t>
            </a:r>
            <a:r>
              <a:rPr lang="en-US" sz="1600" smtClean="0"/>
              <a:t> = f</a:t>
            </a:r>
            <a:r>
              <a:rPr lang="en-US" sz="1600" baseline="-25000" smtClean="0"/>
              <a:t>1</a:t>
            </a:r>
            <a:r>
              <a:rPr lang="en-US" sz="1600" smtClean="0"/>
              <a:t>(</a:t>
            </a:r>
            <a:r>
              <a:rPr lang="en-US" sz="1600" b="1" smtClean="0"/>
              <a:t>b</a:t>
            </a:r>
            <a:r>
              <a:rPr lang="en-US" sz="1600" smtClean="0"/>
              <a:t>), that is a function of the entire 10</a:t>
            </a:r>
            <a:r>
              <a:rPr lang="en-US" sz="1600" smtClean="0">
                <a:sym typeface="Symbol" pitchFamily="18" charset="2"/>
              </a:rPr>
              <a:t></a:t>
            </a:r>
            <a:r>
              <a:rPr lang="en-US" sz="1600" smtClean="0"/>
              <a:t>1 coefficient vector.  Then, I compute the 1</a:t>
            </a:r>
            <a:r>
              <a:rPr lang="en-US" sz="1600" smtClean="0">
                <a:sym typeface="Symbol" pitchFamily="18" charset="2"/>
              </a:rPr>
              <a:t></a:t>
            </a:r>
            <a:r>
              <a:rPr lang="en-US" sz="1600" smtClean="0"/>
              <a:t>10 derivative vectors, </a:t>
            </a:r>
            <a:br>
              <a:rPr lang="en-US" sz="1600" smtClean="0"/>
            </a:br>
            <a:r>
              <a:rPr lang="en-US" sz="1600" b="1" smtClean="0"/>
              <a:t>d</a:t>
            </a:r>
            <a:r>
              <a:rPr lang="en-US" sz="1600" baseline="-25000" smtClean="0"/>
              <a:t>1</a:t>
            </a:r>
            <a:r>
              <a:rPr lang="en-US" sz="1600" smtClean="0"/>
              <a:t> = </a:t>
            </a:r>
            <a:r>
              <a:rPr lang="en-US" sz="1600" smtClean="0">
                <a:sym typeface="Symbol" pitchFamily="18" charset="2"/>
              </a:rPr>
              <a:t></a:t>
            </a:r>
            <a:r>
              <a:rPr lang="en-US" sz="1600" smtClean="0"/>
              <a:t>f</a:t>
            </a:r>
            <a:r>
              <a:rPr lang="en-US" sz="1600" baseline="-25000" smtClean="0"/>
              <a:t>1</a:t>
            </a:r>
            <a:r>
              <a:rPr lang="en-US" sz="1600" smtClean="0"/>
              <a:t>(</a:t>
            </a:r>
            <a:r>
              <a:rPr lang="en-US" sz="1600" b="1" smtClean="0"/>
              <a:t>b</a:t>
            </a:r>
            <a:r>
              <a:rPr lang="en-US" sz="1600" smtClean="0"/>
              <a:t>)/</a:t>
            </a:r>
            <a:r>
              <a:rPr lang="en-US" sz="1600" smtClean="0">
                <a:sym typeface="Symbol" pitchFamily="18" charset="2"/>
              </a:rPr>
              <a:t></a:t>
            </a:r>
            <a:r>
              <a:rPr lang="en-US" sz="1600" b="1" smtClean="0"/>
              <a:t>b</a:t>
            </a:r>
            <a:r>
              <a:rPr lang="en-US" sz="1600" b="1" smtClean="0">
                <a:sym typeface="Symbol" pitchFamily="18" charset="2"/>
              </a:rPr>
              <a:t>  </a:t>
            </a:r>
            <a:r>
              <a:rPr lang="en-US" sz="1600" smtClean="0">
                <a:sym typeface="Symbol" pitchFamily="18" charset="2"/>
              </a:rPr>
              <a:t>and</a:t>
            </a:r>
            <a:r>
              <a:rPr lang="en-US" sz="1600" b="1" smtClean="0">
                <a:sym typeface="Symbol" pitchFamily="18" charset="2"/>
              </a:rPr>
              <a:t>  </a:t>
            </a:r>
            <a:r>
              <a:rPr lang="en-US" sz="1600" b="1" smtClean="0"/>
              <a:t>d</a:t>
            </a:r>
            <a:r>
              <a:rPr lang="en-US" sz="1600" b="1" baseline="-25000" smtClean="0"/>
              <a:t>2</a:t>
            </a:r>
            <a:r>
              <a:rPr lang="en-US" sz="1600" smtClean="0"/>
              <a:t> = </a:t>
            </a:r>
            <a:r>
              <a:rPr lang="en-US" sz="1600" smtClean="0">
                <a:sym typeface="Symbol" pitchFamily="18" charset="2"/>
              </a:rPr>
              <a:t></a:t>
            </a:r>
            <a:r>
              <a:rPr lang="en-US" sz="1600" smtClean="0"/>
              <a:t>f</a:t>
            </a:r>
            <a:r>
              <a:rPr lang="en-US" sz="1600" baseline="-25000" smtClean="0"/>
              <a:t>2</a:t>
            </a:r>
            <a:r>
              <a:rPr lang="en-US" sz="1600" smtClean="0"/>
              <a:t>(</a:t>
            </a:r>
            <a:r>
              <a:rPr lang="en-US" sz="1600" b="1" smtClean="0"/>
              <a:t>b</a:t>
            </a:r>
            <a:r>
              <a:rPr lang="en-US" sz="1600" smtClean="0"/>
              <a:t>)/</a:t>
            </a:r>
            <a:r>
              <a:rPr lang="en-US" sz="1600" smtClean="0">
                <a:sym typeface="Symbol" pitchFamily="18" charset="2"/>
              </a:rPr>
              <a:t></a:t>
            </a:r>
            <a:r>
              <a:rPr lang="en-US" sz="1600" b="1" smtClean="0"/>
              <a:t>b</a:t>
            </a:r>
            <a:r>
              <a:rPr lang="en-US" sz="1600" b="1" smtClean="0">
                <a:sym typeface="Symbol" pitchFamily="18" charset="2"/>
              </a:rPr>
              <a:t></a:t>
            </a:r>
            <a:r>
              <a:rPr lang="en-US" sz="1600" smtClean="0"/>
              <a:t>   These vectors are</a:t>
            </a:r>
          </a:p>
          <a:p>
            <a:pPr>
              <a:lnSpc>
                <a:spcPct val="80000"/>
              </a:lnSpc>
              <a:buNone/>
            </a:pPr>
            <a:endParaRPr lang="en-US" sz="1600" smtClean="0"/>
          </a:p>
          <a:p>
            <a:pPr eaLnBrk="1" hangingPunct="1">
              <a:lnSpc>
                <a:spcPct val="80000"/>
              </a:lnSpc>
              <a:buFont typeface="Wingdings" pitchFamily="2" charset="2"/>
              <a:buNone/>
            </a:pPr>
            <a:r>
              <a:rPr lang="en-US" sz="1600" smtClean="0"/>
              <a:t>                  1    2   3     4         5      6     7        8        9       10</a:t>
            </a:r>
          </a:p>
          <a:p>
            <a:pPr eaLnBrk="1" hangingPunct="1">
              <a:lnSpc>
                <a:spcPct val="80000"/>
              </a:lnSpc>
              <a:buFont typeface="Wingdings" pitchFamily="2" charset="2"/>
              <a:buNone/>
            </a:pPr>
            <a:r>
              <a:rPr lang="en-US" sz="1600" b="1" smtClean="0"/>
              <a:t>           d</a:t>
            </a:r>
            <a:r>
              <a:rPr lang="en-US" sz="1600" baseline="-25000" smtClean="0"/>
              <a:t>1</a:t>
            </a:r>
            <a:r>
              <a:rPr lang="en-US" sz="1600" smtClean="0"/>
              <a:t> = 0,  0,  0,  1/b</a:t>
            </a:r>
            <a:r>
              <a:rPr lang="en-US" sz="1600" baseline="-25000" smtClean="0"/>
              <a:t>5</a:t>
            </a:r>
            <a:r>
              <a:rPr lang="en-US" sz="1600" smtClean="0"/>
              <a:t>, -b</a:t>
            </a:r>
            <a:r>
              <a:rPr lang="en-US" sz="1600" baseline="-25000" smtClean="0"/>
              <a:t>4</a:t>
            </a:r>
            <a:r>
              <a:rPr lang="en-US" sz="1600" smtClean="0"/>
              <a:t>/b</a:t>
            </a:r>
            <a:r>
              <a:rPr lang="en-US" sz="1600" baseline="-25000" smtClean="0"/>
              <a:t>5</a:t>
            </a:r>
            <a:r>
              <a:rPr lang="en-US" sz="1600" baseline="30000" smtClean="0"/>
              <a:t>2</a:t>
            </a:r>
            <a:r>
              <a:rPr lang="en-US" sz="1600" smtClean="0"/>
              <a:t>,  0, -1/b</a:t>
            </a:r>
            <a:r>
              <a:rPr lang="en-US" sz="1600" baseline="-25000" smtClean="0"/>
              <a:t>8</a:t>
            </a:r>
            <a:r>
              <a:rPr lang="en-US" sz="1600" smtClean="0"/>
              <a:t>, b</a:t>
            </a:r>
            <a:r>
              <a:rPr lang="en-US" sz="1600" baseline="-25000" smtClean="0"/>
              <a:t>7</a:t>
            </a:r>
            <a:r>
              <a:rPr lang="en-US" sz="1600" smtClean="0"/>
              <a:t>/b</a:t>
            </a:r>
            <a:r>
              <a:rPr lang="en-US" sz="1600" baseline="-25000" smtClean="0"/>
              <a:t>8</a:t>
            </a:r>
            <a:r>
              <a:rPr lang="en-US" sz="1600" baseline="30000" smtClean="0"/>
              <a:t>2</a:t>
            </a:r>
            <a:r>
              <a:rPr lang="en-US" sz="1600" smtClean="0"/>
              <a:t>,    0,       0</a:t>
            </a:r>
          </a:p>
          <a:p>
            <a:pPr eaLnBrk="1" hangingPunct="1">
              <a:lnSpc>
                <a:spcPct val="80000"/>
              </a:lnSpc>
              <a:buFont typeface="Wingdings" pitchFamily="2" charset="2"/>
              <a:buNone/>
            </a:pPr>
            <a:r>
              <a:rPr lang="en-US" sz="1600" smtClean="0"/>
              <a:t>           </a:t>
            </a:r>
            <a:r>
              <a:rPr lang="en-US" sz="1600" b="1" smtClean="0"/>
              <a:t>d</a:t>
            </a:r>
            <a:r>
              <a:rPr lang="en-US" sz="1600" baseline="-25000" smtClean="0"/>
              <a:t>2</a:t>
            </a:r>
            <a:r>
              <a:rPr lang="en-US" sz="1600" smtClean="0"/>
              <a:t> = 0,  0,  0,  1/b</a:t>
            </a:r>
            <a:r>
              <a:rPr lang="en-US" sz="1600" baseline="-25000" smtClean="0"/>
              <a:t>5</a:t>
            </a:r>
            <a:r>
              <a:rPr lang="en-US" sz="1600" smtClean="0"/>
              <a:t>, -b</a:t>
            </a:r>
            <a:r>
              <a:rPr lang="en-US" sz="1600" baseline="-25000" smtClean="0"/>
              <a:t>4</a:t>
            </a:r>
            <a:r>
              <a:rPr lang="en-US" sz="1600" smtClean="0"/>
              <a:t>/b</a:t>
            </a:r>
            <a:r>
              <a:rPr lang="en-US" sz="1600" baseline="-25000" smtClean="0"/>
              <a:t>5</a:t>
            </a:r>
            <a:r>
              <a:rPr lang="en-US" sz="1600" baseline="30000" smtClean="0"/>
              <a:t>2</a:t>
            </a:r>
            <a:r>
              <a:rPr lang="en-US" sz="1600" smtClean="0"/>
              <a:t>,  0,   0,    b</a:t>
            </a:r>
            <a:r>
              <a:rPr lang="en-US" sz="1600" baseline="-25000" smtClean="0"/>
              <a:t>9</a:t>
            </a:r>
            <a:r>
              <a:rPr lang="en-US" sz="1600" smtClean="0"/>
              <a:t>/b</a:t>
            </a:r>
            <a:r>
              <a:rPr lang="en-US" sz="1600" baseline="-25000" smtClean="0"/>
              <a:t>8</a:t>
            </a:r>
            <a:r>
              <a:rPr lang="en-US" sz="1600" baseline="30000" smtClean="0"/>
              <a:t>2</a:t>
            </a:r>
            <a:r>
              <a:rPr lang="en-US" sz="1600" smtClean="0"/>
              <a:t>,  -1/b</a:t>
            </a:r>
            <a:r>
              <a:rPr lang="en-US" sz="1600" baseline="-25000" smtClean="0"/>
              <a:t>8</a:t>
            </a:r>
            <a:r>
              <a:rPr lang="en-US" sz="1600" smtClean="0"/>
              <a:t>,    0</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Wald Statistics</a:t>
            </a:r>
          </a:p>
        </p:txBody>
      </p:sp>
      <p:sp>
        <p:nvSpPr>
          <p:cNvPr id="38915" name="Rectangle 3"/>
          <p:cNvSpPr>
            <a:spLocks noGrp="1" noChangeArrowheads="1"/>
          </p:cNvSpPr>
          <p:nvPr>
            <p:ph type="body" idx="1"/>
          </p:nvPr>
        </p:nvSpPr>
        <p:spPr/>
        <p:txBody>
          <a:bodyPr/>
          <a:lstStyle/>
          <a:p>
            <a:pPr eaLnBrk="1" hangingPunct="1">
              <a:buFont typeface="Wingdings" pitchFamily="2" charset="2"/>
              <a:buNone/>
            </a:pPr>
            <a:r>
              <a:rPr lang="en-US" sz="2400" smtClean="0"/>
              <a:t>Then, </a:t>
            </a:r>
            <a:r>
              <a:rPr lang="en-US" sz="2400" b="1" smtClean="0"/>
              <a:t>D</a:t>
            </a:r>
            <a:r>
              <a:rPr lang="en-US" sz="2400" smtClean="0"/>
              <a:t> = the 2</a:t>
            </a:r>
            <a:r>
              <a:rPr lang="en-US" sz="2400" smtClean="0">
                <a:sym typeface="Symbol" pitchFamily="18" charset="2"/>
              </a:rPr>
              <a:t></a:t>
            </a:r>
            <a:r>
              <a:rPr lang="en-US" sz="2400" smtClean="0"/>
              <a:t>10 matrix with first row </a:t>
            </a:r>
            <a:r>
              <a:rPr lang="en-US" sz="2400" b="1" smtClean="0"/>
              <a:t>d</a:t>
            </a:r>
            <a:r>
              <a:rPr lang="en-US" sz="2400" baseline="-25000" smtClean="0"/>
              <a:t>1</a:t>
            </a:r>
            <a:r>
              <a:rPr lang="en-US" sz="2400" smtClean="0"/>
              <a:t> and second row </a:t>
            </a:r>
            <a:r>
              <a:rPr lang="en-US" sz="2400" b="1" smtClean="0"/>
              <a:t>d</a:t>
            </a:r>
            <a:r>
              <a:rPr lang="en-US" sz="2400" baseline="-25000" smtClean="0"/>
              <a:t>2</a:t>
            </a:r>
            <a:r>
              <a:rPr lang="en-US" sz="2400" smtClean="0"/>
              <a:t>.  The estimator of the asymptotic covariance matrix of [f</a:t>
            </a:r>
            <a:r>
              <a:rPr lang="en-US" sz="2400" baseline="-25000" smtClean="0"/>
              <a:t>1</a:t>
            </a:r>
            <a:r>
              <a:rPr lang="en-US" sz="2400" smtClean="0"/>
              <a:t>,f</a:t>
            </a:r>
            <a:r>
              <a:rPr lang="en-US" sz="2400" baseline="-25000" smtClean="0"/>
              <a:t>2</a:t>
            </a:r>
            <a:r>
              <a:rPr lang="en-US" sz="2400" smtClean="0"/>
              <a:t>]</a:t>
            </a:r>
            <a:r>
              <a:rPr lang="en-US" sz="2400" b="1" smtClean="0">
                <a:sym typeface="Symbol" pitchFamily="18" charset="2"/>
              </a:rPr>
              <a:t></a:t>
            </a:r>
            <a:r>
              <a:rPr lang="en-US" sz="2400" smtClean="0"/>
              <a:t> (a 2</a:t>
            </a:r>
            <a:r>
              <a:rPr lang="en-US" sz="2400" smtClean="0">
                <a:sym typeface="Symbol" pitchFamily="18" charset="2"/>
              </a:rPr>
              <a:t></a:t>
            </a:r>
            <a:r>
              <a:rPr lang="en-US" sz="2400" smtClean="0"/>
              <a:t>1 column vector) is </a:t>
            </a:r>
            <a:br>
              <a:rPr lang="en-US" sz="2400" smtClean="0"/>
            </a:br>
            <a:r>
              <a:rPr lang="en-US" sz="2400" b="1" smtClean="0"/>
              <a:t>V</a:t>
            </a:r>
            <a:r>
              <a:rPr lang="en-US" sz="2400" smtClean="0"/>
              <a:t>  =  </a:t>
            </a:r>
            <a:r>
              <a:rPr lang="en-US" sz="2400" b="1" smtClean="0"/>
              <a:t>D</a:t>
            </a:r>
            <a:r>
              <a:rPr lang="en-US" sz="2400" smtClean="0"/>
              <a:t> </a:t>
            </a:r>
            <a:r>
              <a:rPr lang="en-US" sz="2400" smtClean="0">
                <a:sym typeface="Symbol" pitchFamily="18" charset="2"/>
              </a:rPr>
              <a:t></a:t>
            </a:r>
            <a:r>
              <a:rPr lang="en-US" sz="2400" smtClean="0"/>
              <a:t> s</a:t>
            </a:r>
            <a:r>
              <a:rPr lang="en-US" sz="2400" baseline="30000" smtClean="0"/>
              <a:t>2</a:t>
            </a:r>
            <a:r>
              <a:rPr lang="en-US" sz="2400" smtClean="0"/>
              <a:t> (</a:t>
            </a:r>
            <a:r>
              <a:rPr lang="en-US" sz="2400" b="1" smtClean="0"/>
              <a:t>X</a:t>
            </a:r>
            <a:r>
              <a:rPr lang="en-US" sz="2400" b="1" smtClean="0">
                <a:sym typeface="Symbol" pitchFamily="18" charset="2"/>
              </a:rPr>
              <a:t></a:t>
            </a:r>
            <a:r>
              <a:rPr lang="en-US" sz="2400" b="1" smtClean="0"/>
              <a:t>X</a:t>
            </a:r>
            <a:r>
              <a:rPr lang="en-US" sz="2400" smtClean="0"/>
              <a:t>)</a:t>
            </a:r>
            <a:r>
              <a:rPr lang="en-US" sz="2400" baseline="30000" smtClean="0"/>
              <a:t>-1</a:t>
            </a:r>
            <a:r>
              <a:rPr lang="en-US" sz="2400" smtClean="0"/>
              <a:t> </a:t>
            </a:r>
            <a:r>
              <a:rPr lang="en-US" sz="2400" smtClean="0">
                <a:sym typeface="Symbol" pitchFamily="18" charset="2"/>
              </a:rPr>
              <a:t></a:t>
            </a:r>
            <a:r>
              <a:rPr lang="en-US" sz="2400" smtClean="0"/>
              <a:t> </a:t>
            </a:r>
            <a:r>
              <a:rPr lang="en-US" sz="2400" b="1" smtClean="0"/>
              <a:t>D</a:t>
            </a:r>
            <a:r>
              <a:rPr lang="en-US" sz="2400" b="1" smtClean="0">
                <a:sym typeface="Symbol" pitchFamily="18" charset="2"/>
              </a:rPr>
              <a:t></a:t>
            </a:r>
            <a:r>
              <a:rPr lang="en-US" sz="2400" b="1" smtClean="0"/>
              <a:t>.</a:t>
            </a:r>
            <a:r>
              <a:rPr lang="en-US" sz="2400" smtClean="0"/>
              <a:t>  Finally, the Wald test of the hypothesis that </a:t>
            </a:r>
            <a:r>
              <a:rPr lang="en-US" sz="2400" b="1" smtClean="0">
                <a:sym typeface="Symbol" pitchFamily="18" charset="2"/>
              </a:rPr>
              <a:t></a:t>
            </a:r>
            <a:r>
              <a:rPr lang="en-US" sz="2400" smtClean="0"/>
              <a:t> = 0 is carried out by using the chi-squared statistic W = (</a:t>
            </a:r>
            <a:r>
              <a:rPr lang="en-US" sz="2400" b="1" smtClean="0"/>
              <a:t>f-0)</a:t>
            </a:r>
            <a:r>
              <a:rPr lang="en-US" sz="2400" b="1" smtClean="0">
                <a:sym typeface="Symbol" pitchFamily="18" charset="2"/>
              </a:rPr>
              <a:t></a:t>
            </a:r>
            <a:r>
              <a:rPr lang="en-US" sz="2400" b="1" smtClean="0"/>
              <a:t>V</a:t>
            </a:r>
            <a:r>
              <a:rPr lang="en-US" sz="2400" b="1" baseline="30000" smtClean="0"/>
              <a:t>-1</a:t>
            </a:r>
            <a:r>
              <a:rPr lang="en-US" sz="2400" b="1" smtClean="0"/>
              <a:t>(f-0)</a:t>
            </a:r>
            <a:r>
              <a:rPr lang="en-US" sz="2400" smtClean="0"/>
              <a:t>.  This is a chi-squared statistic with 2 degrees of freedom.   The critical value from the chi-squared table is 5.99, so if my sample chi-squared statistic is greater than 5.99, I reject the hypothesis.</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1447800"/>
            <a:ext cx="8229600" cy="530225"/>
          </a:xfrm>
        </p:spPr>
        <p:txBody>
          <a:bodyPr/>
          <a:lstStyle/>
          <a:p>
            <a:pPr eaLnBrk="1" hangingPunct="1"/>
            <a:r>
              <a:rPr lang="en-US" smtClean="0"/>
              <a:t>Wald Test</a:t>
            </a:r>
          </a:p>
        </p:txBody>
      </p:sp>
      <p:sp>
        <p:nvSpPr>
          <p:cNvPr id="39939" name="Rectangle 3"/>
          <p:cNvSpPr>
            <a:spLocks noGrp="1" noChangeArrowheads="1"/>
          </p:cNvSpPr>
          <p:nvPr>
            <p:ph type="body" idx="1"/>
          </p:nvPr>
        </p:nvSpPr>
        <p:spPr>
          <a:xfrm>
            <a:off x="457200" y="2514600"/>
            <a:ext cx="8229600" cy="2895600"/>
          </a:xfrm>
        </p:spPr>
        <p:txBody>
          <a:bodyPr/>
          <a:lstStyle/>
          <a:p>
            <a:pPr eaLnBrk="1" hangingPunct="1">
              <a:buFont typeface="Wingdings" pitchFamily="2" charset="2"/>
              <a:buNone/>
            </a:pPr>
            <a:r>
              <a:rPr lang="en-US" smtClean="0"/>
              <a:t>    In the example below, to make this a little simpler, I computed the 10 variable regression, then extracted the 5</a:t>
            </a:r>
            <a:r>
              <a:rPr lang="en-US" smtClean="0">
                <a:sym typeface="Symbol" pitchFamily="18" charset="2"/>
              </a:rPr>
              <a:t></a:t>
            </a:r>
            <a:r>
              <a:rPr lang="en-US" smtClean="0"/>
              <a:t>1 subvector of the coefficient vector </a:t>
            </a:r>
            <a:r>
              <a:rPr lang="en-US" b="1" smtClean="0"/>
              <a:t>c</a:t>
            </a:r>
            <a:r>
              <a:rPr lang="en-US" smtClean="0"/>
              <a:t> = (b</a:t>
            </a:r>
            <a:r>
              <a:rPr lang="en-US" baseline="-25000" smtClean="0"/>
              <a:t>4</a:t>
            </a:r>
            <a:r>
              <a:rPr lang="en-US" smtClean="0"/>
              <a:t>,b</a:t>
            </a:r>
            <a:r>
              <a:rPr lang="en-US" baseline="-25000" smtClean="0"/>
              <a:t>5</a:t>
            </a:r>
            <a:r>
              <a:rPr lang="en-US" smtClean="0"/>
              <a:t>,b</a:t>
            </a:r>
            <a:r>
              <a:rPr lang="en-US" baseline="-25000" smtClean="0"/>
              <a:t>7</a:t>
            </a:r>
            <a:r>
              <a:rPr lang="en-US" smtClean="0"/>
              <a:t>,b</a:t>
            </a:r>
            <a:r>
              <a:rPr lang="en-US" baseline="-25000" smtClean="0"/>
              <a:t>8</a:t>
            </a:r>
            <a:r>
              <a:rPr lang="en-US" smtClean="0"/>
              <a:t>,b</a:t>
            </a:r>
            <a:r>
              <a:rPr lang="en-US" baseline="-25000" smtClean="0"/>
              <a:t>9</a:t>
            </a:r>
            <a:r>
              <a:rPr lang="en-US" smtClean="0"/>
              <a:t>) and its associated part of the 10</a:t>
            </a:r>
            <a:r>
              <a:rPr lang="en-US" smtClean="0">
                <a:sym typeface="Symbol" pitchFamily="18" charset="2"/>
              </a:rPr>
              <a:t></a:t>
            </a:r>
            <a:r>
              <a:rPr lang="en-US" smtClean="0"/>
              <a:t>10 covariance matrix.  Then, I manipulated this smaller set of values.</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Application of the Wald Statistic</a:t>
            </a:r>
          </a:p>
        </p:txBody>
      </p:sp>
      <p:sp>
        <p:nvSpPr>
          <p:cNvPr id="40963" name="Rectangle 3"/>
          <p:cNvSpPr>
            <a:spLocks noGrp="1" noChangeArrowheads="1"/>
          </p:cNvSpPr>
          <p:nvPr>
            <p:ph type="body" idx="1"/>
          </p:nvPr>
        </p:nvSpPr>
        <p:spPr>
          <a:xfrm>
            <a:off x="1676400" y="1828800"/>
            <a:ext cx="6705600" cy="4302125"/>
          </a:xfrm>
        </p:spPr>
        <p:txBody>
          <a:bodyPr/>
          <a:lstStyle/>
          <a:p>
            <a:pPr eaLnBrk="1" hangingPunct="1">
              <a:lnSpc>
                <a:spcPct val="80000"/>
              </a:lnSpc>
              <a:buFont typeface="Wingdings" pitchFamily="2" charset="2"/>
              <a:buNone/>
            </a:pPr>
            <a:r>
              <a:rPr lang="en-US" sz="1400" smtClean="0"/>
              <a:t>?  Extract subvector and submatrix for the test</a:t>
            </a:r>
          </a:p>
          <a:p>
            <a:pPr eaLnBrk="1" hangingPunct="1">
              <a:lnSpc>
                <a:spcPct val="80000"/>
              </a:lnSpc>
              <a:buFont typeface="Wingdings" pitchFamily="2" charset="2"/>
              <a:buNone/>
            </a:pPr>
            <a:r>
              <a:rPr lang="en-US" sz="1400" smtClean="0"/>
              <a:t>matrix;list ; c  =b(4:9)]$</a:t>
            </a:r>
          </a:p>
          <a:p>
            <a:pPr eaLnBrk="1" hangingPunct="1">
              <a:lnSpc>
                <a:spcPct val="80000"/>
              </a:lnSpc>
              <a:buFont typeface="Wingdings" pitchFamily="2" charset="2"/>
              <a:buNone/>
            </a:pPr>
            <a:r>
              <a:rPr lang="en-US" sz="1400" smtClean="0"/>
              <a:t>matrix;list ; vc=varb(4:9,4:9)</a:t>
            </a:r>
          </a:p>
          <a:p>
            <a:pPr eaLnBrk="1" hangingPunct="1">
              <a:lnSpc>
                <a:spcPct val="80000"/>
              </a:lnSpc>
              <a:buFont typeface="Wingdings" pitchFamily="2" charset="2"/>
              <a:buNone/>
            </a:pPr>
            <a:r>
              <a:rPr lang="en-US" sz="1400" smtClean="0"/>
              <a:t>?  Compute derivatives</a:t>
            </a:r>
          </a:p>
          <a:p>
            <a:pPr eaLnBrk="1" hangingPunct="1">
              <a:lnSpc>
                <a:spcPct val="80000"/>
              </a:lnSpc>
              <a:buFont typeface="Wingdings" pitchFamily="2" charset="2"/>
              <a:buNone/>
            </a:pPr>
            <a:r>
              <a:rPr lang="en-US" sz="1400" smtClean="0"/>
              <a:t>calc  ;list </a:t>
            </a:r>
          </a:p>
          <a:p>
            <a:pPr eaLnBrk="1" hangingPunct="1">
              <a:lnSpc>
                <a:spcPct val="80000"/>
              </a:lnSpc>
              <a:buFont typeface="Wingdings" pitchFamily="2" charset="2"/>
              <a:buNone/>
            </a:pPr>
            <a:r>
              <a:rPr lang="en-US" sz="1400" smtClean="0"/>
              <a:t>; g11=1/c(2); g12=-c(1)*g11*g11; g13=-1/c(4) ; g14=c(3)*g13*g13 ;  g15=0</a:t>
            </a:r>
          </a:p>
          <a:p>
            <a:pPr eaLnBrk="1" hangingPunct="1">
              <a:lnSpc>
                <a:spcPct val="80000"/>
              </a:lnSpc>
              <a:buFont typeface="Wingdings" pitchFamily="2" charset="2"/>
              <a:buNone/>
            </a:pPr>
            <a:r>
              <a:rPr lang="en-US" sz="1400" smtClean="0"/>
              <a:t>; g21=   g11 ; g22=g12                ; g23=0         ; g24=c(5)/c(4)^2      ; g25=-1/c(4)$</a:t>
            </a:r>
          </a:p>
          <a:p>
            <a:pPr eaLnBrk="1" hangingPunct="1">
              <a:lnSpc>
                <a:spcPct val="80000"/>
              </a:lnSpc>
              <a:buFont typeface="Wingdings" pitchFamily="2" charset="2"/>
              <a:buNone/>
            </a:pPr>
            <a:r>
              <a:rPr lang="en-US" sz="1400" smtClean="0"/>
              <a:t>?  Move derivatives to matrix</a:t>
            </a:r>
          </a:p>
          <a:p>
            <a:pPr eaLnBrk="1" hangingPunct="1">
              <a:lnSpc>
                <a:spcPct val="80000"/>
              </a:lnSpc>
              <a:buFont typeface="Wingdings" pitchFamily="2" charset="2"/>
              <a:buNone/>
            </a:pPr>
            <a:r>
              <a:rPr lang="en-US" sz="1400" smtClean="0"/>
              <a:t>matrix;list; dfdc=[g11,g12,g13,g14,g15 / g21,g22,g23,g24,g25]$</a:t>
            </a:r>
          </a:p>
          <a:p>
            <a:pPr eaLnBrk="1" hangingPunct="1">
              <a:lnSpc>
                <a:spcPct val="80000"/>
              </a:lnSpc>
              <a:buFont typeface="Wingdings" pitchFamily="2" charset="2"/>
              <a:buNone/>
            </a:pPr>
            <a:r>
              <a:rPr lang="en-US" sz="1400" smtClean="0"/>
              <a:t>?  Compute functions, then move to matrix and compute Wald statistic</a:t>
            </a:r>
          </a:p>
          <a:p>
            <a:pPr eaLnBrk="1" hangingPunct="1">
              <a:lnSpc>
                <a:spcPct val="80000"/>
              </a:lnSpc>
              <a:buFont typeface="Wingdings" pitchFamily="2" charset="2"/>
              <a:buNone/>
            </a:pPr>
            <a:r>
              <a:rPr lang="en-US" sz="1400" smtClean="0"/>
              <a:t>calc;list ; f1=c(1)/c(2) - c(3)/c(4)</a:t>
            </a:r>
          </a:p>
          <a:p>
            <a:pPr eaLnBrk="1" hangingPunct="1">
              <a:lnSpc>
                <a:spcPct val="80000"/>
              </a:lnSpc>
              <a:buFont typeface="Wingdings" pitchFamily="2" charset="2"/>
              <a:buNone/>
            </a:pPr>
            <a:r>
              <a:rPr lang="en-US" sz="1400" smtClean="0"/>
              <a:t>             ; f2=c(1)/c(2) - c(5)/c(4) $</a:t>
            </a:r>
          </a:p>
          <a:p>
            <a:pPr eaLnBrk="1" hangingPunct="1">
              <a:lnSpc>
                <a:spcPct val="80000"/>
              </a:lnSpc>
              <a:buFont typeface="Wingdings" pitchFamily="2" charset="2"/>
              <a:buNone/>
            </a:pPr>
            <a:r>
              <a:rPr lang="en-US" sz="1400" smtClean="0"/>
              <a:t>matrix ; list; f = [f1/f2]$</a:t>
            </a:r>
          </a:p>
          <a:p>
            <a:pPr eaLnBrk="1" hangingPunct="1">
              <a:lnSpc>
                <a:spcPct val="80000"/>
              </a:lnSpc>
              <a:buFont typeface="Wingdings" pitchFamily="2" charset="2"/>
              <a:buNone/>
            </a:pPr>
            <a:r>
              <a:rPr lang="en-US" sz="1400" smtClean="0"/>
              <a:t>matrix ; list; vf=dfdc * vc * dfdc' $</a:t>
            </a:r>
          </a:p>
          <a:p>
            <a:pPr eaLnBrk="1" hangingPunct="1">
              <a:lnSpc>
                <a:spcPct val="80000"/>
              </a:lnSpc>
              <a:buFont typeface="Wingdings" pitchFamily="2" charset="2"/>
              <a:buNone/>
            </a:pPr>
            <a:r>
              <a:rPr lang="en-US" sz="1400" smtClean="0"/>
              <a:t>matrix ; list ; wald = f' * &lt;vf&gt; * f$</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Computations</a:t>
            </a:r>
          </a:p>
        </p:txBody>
      </p:sp>
      <p:sp>
        <p:nvSpPr>
          <p:cNvPr id="41987"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1000" b="1" smtClean="0">
                <a:latin typeface="Courier New" pitchFamily="49" charset="0"/>
              </a:rPr>
              <a:t>Matrix C        is    5 rows by    1 columns.</a:t>
            </a:r>
          </a:p>
          <a:p>
            <a:pPr eaLnBrk="1" hangingPunct="1">
              <a:lnSpc>
                <a:spcPct val="80000"/>
              </a:lnSpc>
              <a:buFont typeface="Wingdings" pitchFamily="2" charset="2"/>
              <a:buNone/>
            </a:pPr>
            <a:r>
              <a:rPr lang="en-US" sz="1000" b="1" smtClean="0">
                <a:latin typeface="Courier New" pitchFamily="49" charset="0"/>
              </a:rPr>
              <a:t>                 1</a:t>
            </a:r>
          </a:p>
          <a:p>
            <a:pPr eaLnBrk="1" hangingPunct="1">
              <a:lnSpc>
                <a:spcPct val="80000"/>
              </a:lnSpc>
              <a:buFont typeface="Wingdings" pitchFamily="2" charset="2"/>
              <a:buNone/>
            </a:pPr>
            <a:r>
              <a:rPr lang="en-US" sz="1000" b="1" smtClean="0">
                <a:latin typeface="Courier New" pitchFamily="49" charset="0"/>
              </a:rPr>
              <a:t>     1   -0.2948  -0.2015   1.506   0.9995  -0.8179</a:t>
            </a:r>
          </a:p>
          <a:p>
            <a:pPr eaLnBrk="1" hangingPunct="1">
              <a:lnSpc>
                <a:spcPct val="80000"/>
              </a:lnSpc>
              <a:buFont typeface="Wingdings" pitchFamily="2" charset="2"/>
              <a:buNone/>
            </a:pPr>
            <a:r>
              <a:rPr lang="en-US" sz="1000" b="1" smtClean="0">
                <a:latin typeface="Courier New" pitchFamily="49" charset="0"/>
              </a:rPr>
              <a:t>Matrix VC       is    5 rows by    5 columns.</a:t>
            </a:r>
          </a:p>
          <a:p>
            <a:pPr eaLnBrk="1" hangingPunct="1">
              <a:lnSpc>
                <a:spcPct val="80000"/>
              </a:lnSpc>
              <a:buFont typeface="Wingdings" pitchFamily="2" charset="2"/>
              <a:buNone/>
            </a:pPr>
            <a:r>
              <a:rPr lang="en-US" sz="1000" b="1" smtClean="0">
                <a:latin typeface="Courier New" pitchFamily="49" charset="0"/>
              </a:rPr>
              <a:t>                 1           2           3           4           5</a:t>
            </a:r>
          </a:p>
          <a:p>
            <a:pPr eaLnBrk="1" hangingPunct="1">
              <a:lnSpc>
                <a:spcPct val="80000"/>
              </a:lnSpc>
              <a:buFont typeface="Wingdings" pitchFamily="2" charset="2"/>
              <a:buNone/>
            </a:pPr>
            <a:r>
              <a:rPr lang="en-US" sz="1000" b="1" smtClean="0">
                <a:latin typeface="Courier New" pitchFamily="49" charset="0"/>
              </a:rPr>
              <a:t>     1    0.6655E-01  0.9479E-02 -0.4070E-01  0.4182E-01 -0.9888E-01</a:t>
            </a:r>
          </a:p>
          <a:p>
            <a:pPr eaLnBrk="1" hangingPunct="1">
              <a:lnSpc>
                <a:spcPct val="80000"/>
              </a:lnSpc>
              <a:buFont typeface="Wingdings" pitchFamily="2" charset="2"/>
              <a:buNone/>
            </a:pPr>
            <a:r>
              <a:rPr lang="en-US" sz="1000" b="1" smtClean="0">
                <a:latin typeface="Courier New" pitchFamily="49" charset="0"/>
              </a:rPr>
              <a:t>     2    0.9479E-02  0.5499E-02 -0.9155E-02  0.1355E-01 -0.2270E-01</a:t>
            </a:r>
          </a:p>
          <a:p>
            <a:pPr eaLnBrk="1" hangingPunct="1">
              <a:lnSpc>
                <a:spcPct val="80000"/>
              </a:lnSpc>
              <a:buFont typeface="Wingdings" pitchFamily="2" charset="2"/>
              <a:buNone/>
            </a:pPr>
            <a:r>
              <a:rPr lang="en-US" sz="1000" b="1" smtClean="0">
                <a:latin typeface="Courier New" pitchFamily="49" charset="0"/>
              </a:rPr>
              <a:t>     3   -0.4070E-01 -0.9155E-02  0.8848E-01 -0.2673E-01  0.3145E-01</a:t>
            </a:r>
          </a:p>
          <a:p>
            <a:pPr eaLnBrk="1" hangingPunct="1">
              <a:lnSpc>
                <a:spcPct val="80000"/>
              </a:lnSpc>
              <a:buFont typeface="Wingdings" pitchFamily="2" charset="2"/>
              <a:buNone/>
            </a:pPr>
            <a:r>
              <a:rPr lang="en-US" sz="1000" b="1" smtClean="0">
                <a:latin typeface="Courier New" pitchFamily="49" charset="0"/>
              </a:rPr>
              <a:t>     4    0.4182E-01  0.1355E-01 -0.2673E-01  0.7308E-01 -0.1038</a:t>
            </a:r>
          </a:p>
          <a:p>
            <a:pPr eaLnBrk="1" hangingPunct="1">
              <a:lnSpc>
                <a:spcPct val="80000"/>
              </a:lnSpc>
              <a:buFont typeface="Wingdings" pitchFamily="2" charset="2"/>
              <a:buNone/>
            </a:pPr>
            <a:r>
              <a:rPr lang="en-US" sz="1000" b="1" smtClean="0">
                <a:latin typeface="Courier New" pitchFamily="49" charset="0"/>
              </a:rPr>
              <a:t>     5   -0.9888E-01 -0.2270E-01  0.3145E-01 -0.1038      0.2134</a:t>
            </a:r>
          </a:p>
          <a:p>
            <a:pPr eaLnBrk="1" hangingPunct="1">
              <a:lnSpc>
                <a:spcPct val="80000"/>
              </a:lnSpc>
              <a:buFont typeface="Wingdings" pitchFamily="2" charset="2"/>
              <a:buNone/>
            </a:pPr>
            <a:r>
              <a:rPr lang="en-US" sz="1000" b="1" smtClean="0">
                <a:latin typeface="Courier New" pitchFamily="49" charset="0"/>
              </a:rPr>
              <a:t> G11 =  -4.96184        G12 =  7.25755      G13= -1.00054    G14     =   1.50770   G15     =  0.000000</a:t>
            </a:r>
          </a:p>
          <a:p>
            <a:pPr eaLnBrk="1" hangingPunct="1">
              <a:lnSpc>
                <a:spcPct val="80000"/>
              </a:lnSpc>
              <a:buFont typeface="Wingdings" pitchFamily="2" charset="2"/>
              <a:buNone/>
            </a:pPr>
            <a:r>
              <a:rPr lang="en-US" sz="1000" b="1" smtClean="0">
                <a:latin typeface="Courier New" pitchFamily="49" charset="0"/>
              </a:rPr>
              <a:t> G21 =  -4.96184        G22 =  7.25755      G23 = 0          G24     = -0.818753  G25     =  -1.00054</a:t>
            </a:r>
          </a:p>
          <a:p>
            <a:pPr eaLnBrk="1" hangingPunct="1">
              <a:lnSpc>
                <a:spcPct val="80000"/>
              </a:lnSpc>
              <a:buFont typeface="Wingdings" pitchFamily="2" charset="2"/>
              <a:buNone/>
            </a:pPr>
            <a:r>
              <a:rPr lang="en-US" sz="1000" b="1" smtClean="0">
                <a:latin typeface="Courier New" pitchFamily="49" charset="0"/>
              </a:rPr>
              <a:t>DFDC=[G11,G12,G13,G14,G15/G21,G22,G23,G24,G25]</a:t>
            </a:r>
          </a:p>
          <a:p>
            <a:pPr eaLnBrk="1" hangingPunct="1">
              <a:lnSpc>
                <a:spcPct val="80000"/>
              </a:lnSpc>
              <a:buFont typeface="Wingdings" pitchFamily="2" charset="2"/>
              <a:buNone/>
            </a:pPr>
            <a:r>
              <a:rPr lang="en-US" sz="1000" b="1" smtClean="0">
                <a:latin typeface="Courier New" pitchFamily="49" charset="0"/>
              </a:rPr>
              <a:t>Matrix DFDC     is    2 rows by    5 columns.</a:t>
            </a:r>
          </a:p>
          <a:p>
            <a:pPr eaLnBrk="1" hangingPunct="1">
              <a:lnSpc>
                <a:spcPct val="80000"/>
              </a:lnSpc>
              <a:buFont typeface="Wingdings" pitchFamily="2" charset="2"/>
              <a:buNone/>
            </a:pPr>
            <a:r>
              <a:rPr lang="en-US" sz="1000" b="1" smtClean="0">
                <a:latin typeface="Courier New" pitchFamily="49" charset="0"/>
              </a:rPr>
              <a:t>                 1           2           3           4           5</a:t>
            </a:r>
          </a:p>
          <a:p>
            <a:pPr eaLnBrk="1" hangingPunct="1">
              <a:lnSpc>
                <a:spcPct val="80000"/>
              </a:lnSpc>
              <a:buFont typeface="Wingdings" pitchFamily="2" charset="2"/>
              <a:buNone/>
            </a:pPr>
            <a:r>
              <a:rPr lang="en-US" sz="1000" b="1" smtClean="0">
                <a:latin typeface="Courier New" pitchFamily="49" charset="0"/>
              </a:rPr>
              <a:t>     1    -4.962       7.258      -1.001       1.508      0.0000</a:t>
            </a:r>
          </a:p>
          <a:p>
            <a:pPr eaLnBrk="1" hangingPunct="1">
              <a:lnSpc>
                <a:spcPct val="80000"/>
              </a:lnSpc>
              <a:buFont typeface="Wingdings" pitchFamily="2" charset="2"/>
              <a:buNone/>
            </a:pPr>
            <a:r>
              <a:rPr lang="en-US" sz="1000" b="1" smtClean="0">
                <a:latin typeface="Courier New" pitchFamily="49" charset="0"/>
              </a:rPr>
              <a:t>     2    -4.962       7.258      0.0000     -0.8188      -1.001</a:t>
            </a:r>
          </a:p>
          <a:p>
            <a:pPr eaLnBrk="1" hangingPunct="1">
              <a:lnSpc>
                <a:spcPct val="80000"/>
              </a:lnSpc>
              <a:buFont typeface="Wingdings" pitchFamily="2" charset="2"/>
              <a:buNone/>
            </a:pPr>
            <a:r>
              <a:rPr lang="en-US" sz="1000" b="1" smtClean="0">
                <a:latin typeface="Courier New" pitchFamily="49" charset="0"/>
              </a:rPr>
              <a:t>F1= -0.442126E-01</a:t>
            </a:r>
          </a:p>
          <a:p>
            <a:pPr eaLnBrk="1" hangingPunct="1">
              <a:lnSpc>
                <a:spcPct val="80000"/>
              </a:lnSpc>
              <a:buFont typeface="Wingdings" pitchFamily="2" charset="2"/>
              <a:buNone/>
            </a:pPr>
            <a:r>
              <a:rPr lang="en-US" sz="1000" b="1" smtClean="0">
                <a:latin typeface="Courier New" pitchFamily="49" charset="0"/>
              </a:rPr>
              <a:t>F2=  2.28098</a:t>
            </a:r>
          </a:p>
          <a:p>
            <a:pPr eaLnBrk="1" hangingPunct="1">
              <a:lnSpc>
                <a:spcPct val="80000"/>
              </a:lnSpc>
              <a:buFont typeface="Wingdings" pitchFamily="2" charset="2"/>
              <a:buNone/>
            </a:pPr>
            <a:r>
              <a:rPr lang="en-US" sz="1000" b="1" smtClean="0">
                <a:latin typeface="Courier New" pitchFamily="49" charset="0"/>
              </a:rPr>
              <a:t>F=[F1/F2]</a:t>
            </a:r>
          </a:p>
          <a:p>
            <a:pPr eaLnBrk="1" hangingPunct="1">
              <a:lnSpc>
                <a:spcPct val="80000"/>
              </a:lnSpc>
              <a:buFont typeface="Wingdings" pitchFamily="2" charset="2"/>
              <a:buNone/>
            </a:pPr>
            <a:r>
              <a:rPr lang="en-US" sz="1000" b="1" smtClean="0">
                <a:latin typeface="Courier New" pitchFamily="49" charset="0"/>
              </a:rPr>
              <a:t>VF=DFDC*VC*DFDC'</a:t>
            </a:r>
          </a:p>
          <a:p>
            <a:pPr eaLnBrk="1" hangingPunct="1">
              <a:lnSpc>
                <a:spcPct val="80000"/>
              </a:lnSpc>
              <a:buFont typeface="Wingdings" pitchFamily="2" charset="2"/>
              <a:buNone/>
            </a:pPr>
            <a:r>
              <a:rPr lang="en-US" sz="1000" b="1" smtClean="0">
                <a:latin typeface="Courier New" pitchFamily="49" charset="0"/>
              </a:rPr>
              <a:t>Matrix VF       is    2 rows by    2 columns.</a:t>
            </a:r>
          </a:p>
          <a:p>
            <a:pPr eaLnBrk="1" hangingPunct="1">
              <a:lnSpc>
                <a:spcPct val="80000"/>
              </a:lnSpc>
              <a:buFont typeface="Wingdings" pitchFamily="2" charset="2"/>
              <a:buNone/>
            </a:pPr>
            <a:r>
              <a:rPr lang="en-US" sz="1000" b="1" smtClean="0">
                <a:latin typeface="Courier New" pitchFamily="49" charset="0"/>
              </a:rPr>
              <a:t>                 1           2</a:t>
            </a:r>
          </a:p>
          <a:p>
            <a:pPr eaLnBrk="1" hangingPunct="1">
              <a:lnSpc>
                <a:spcPct val="80000"/>
              </a:lnSpc>
              <a:buFont typeface="Wingdings" pitchFamily="2" charset="2"/>
              <a:buNone/>
            </a:pPr>
            <a:r>
              <a:rPr lang="en-US" sz="1000" b="1" smtClean="0">
                <a:latin typeface="Courier New" pitchFamily="49" charset="0"/>
              </a:rPr>
              <a:t>     1    0.9804      0.7846</a:t>
            </a:r>
          </a:p>
          <a:p>
            <a:pPr eaLnBrk="1" hangingPunct="1">
              <a:lnSpc>
                <a:spcPct val="80000"/>
              </a:lnSpc>
              <a:buFont typeface="Wingdings" pitchFamily="2" charset="2"/>
              <a:buNone/>
            </a:pPr>
            <a:r>
              <a:rPr lang="en-US" sz="1000" b="1" smtClean="0">
                <a:latin typeface="Courier New" pitchFamily="49" charset="0"/>
              </a:rPr>
              <a:t>     2    0.7846      0.8648</a:t>
            </a:r>
          </a:p>
          <a:p>
            <a:pPr eaLnBrk="1" hangingPunct="1">
              <a:lnSpc>
                <a:spcPct val="80000"/>
              </a:lnSpc>
              <a:buFont typeface="Wingdings" pitchFamily="2" charset="2"/>
              <a:buNone/>
            </a:pPr>
            <a:r>
              <a:rPr lang="en-US" sz="1000" b="1" smtClean="0">
                <a:latin typeface="Courier New" pitchFamily="49" charset="0"/>
              </a:rPr>
              <a:t>WALD   Matrix Result   is    1 rows by    1 columns.</a:t>
            </a:r>
          </a:p>
          <a:p>
            <a:pPr eaLnBrk="1" hangingPunct="1">
              <a:lnSpc>
                <a:spcPct val="80000"/>
              </a:lnSpc>
              <a:buFont typeface="Wingdings" pitchFamily="2" charset="2"/>
              <a:buNone/>
            </a:pPr>
            <a:r>
              <a:rPr lang="en-US" sz="1000" b="1" smtClean="0">
                <a:latin typeface="Courier New" pitchFamily="49" charset="0"/>
              </a:rPr>
              <a:t>                 1</a:t>
            </a:r>
          </a:p>
          <a:p>
            <a:pPr eaLnBrk="1" hangingPunct="1">
              <a:lnSpc>
                <a:spcPct val="80000"/>
              </a:lnSpc>
              <a:buFont typeface="Wingdings" pitchFamily="2" charset="2"/>
              <a:buNone/>
            </a:pPr>
            <a:r>
              <a:rPr lang="en-US" sz="1000" b="1" smtClean="0">
                <a:latin typeface="Courier New" pitchFamily="49" charset="0"/>
              </a:rPr>
              <a:t>     1     22.65</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p:cNvSpPr>
            <a:spLocks noGrp="1" noChangeArrowheads="1"/>
          </p:cNvSpPr>
          <p:nvPr>
            <p:ph type="title"/>
          </p:nvPr>
        </p:nvSpPr>
        <p:spPr>
          <a:xfrm>
            <a:off x="533400" y="457200"/>
            <a:ext cx="8229600" cy="1139825"/>
          </a:xfrm>
        </p:spPr>
        <p:txBody>
          <a:bodyPr/>
          <a:lstStyle/>
          <a:p>
            <a:pPr eaLnBrk="1" hangingPunct="1"/>
            <a:r>
              <a:rPr lang="en-US" smtClean="0"/>
              <a:t>Noninvariance of the Wald Test</a:t>
            </a:r>
          </a:p>
        </p:txBody>
      </p:sp>
      <p:graphicFrame>
        <p:nvGraphicFramePr>
          <p:cNvPr id="10242" name="Object 5"/>
          <p:cNvGraphicFramePr>
            <a:graphicFrameLocks noChangeAspect="1"/>
          </p:cNvGraphicFramePr>
          <p:nvPr>
            <p:extLst>
              <p:ext uri="{D42A27DB-BD31-4B8C-83A1-F6EECF244321}">
                <p14:modId xmlns:p14="http://schemas.microsoft.com/office/powerpoint/2010/main" val="3958296889"/>
              </p:ext>
            </p:extLst>
          </p:nvPr>
        </p:nvGraphicFramePr>
        <p:xfrm>
          <a:off x="1409700" y="1600140"/>
          <a:ext cx="6781800" cy="4705350"/>
        </p:xfrm>
        <a:graphic>
          <a:graphicData uri="http://schemas.openxmlformats.org/presentationml/2006/ole">
            <mc:AlternateContent xmlns:mc="http://schemas.openxmlformats.org/markup-compatibility/2006">
              <mc:Choice xmlns:v="urn:schemas-microsoft-com:vml" Requires="v">
                <p:oleObj spid="_x0000_s317447" name="Bitmap Image" r:id="rId4" imgW="6314286" imgH="4382112" progId="PBrush">
                  <p:embed/>
                </p:oleObj>
              </mc:Choice>
              <mc:Fallback>
                <p:oleObj name="Bitmap Image" r:id="rId4" imgW="6314286" imgH="4382112" progId="PBrus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9700" y="1600140"/>
                        <a:ext cx="6781800"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229600" cy="530225"/>
          </a:xfrm>
        </p:spPr>
        <p:txBody>
          <a:bodyPr/>
          <a:lstStyle/>
          <a:p>
            <a:r>
              <a:rPr lang="en-US" smtClean="0"/>
              <a:t>Nonnested Regression Models</a:t>
            </a:r>
            <a:endParaRPr lang="en-US"/>
          </a:p>
        </p:txBody>
      </p:sp>
      <p:sp>
        <p:nvSpPr>
          <p:cNvPr id="3" name="Content Placeholder 2"/>
          <p:cNvSpPr>
            <a:spLocks noGrp="1"/>
          </p:cNvSpPr>
          <p:nvPr>
            <p:ph idx="1"/>
          </p:nvPr>
        </p:nvSpPr>
        <p:spPr>
          <a:xfrm>
            <a:off x="533400" y="2209800"/>
            <a:ext cx="8229600" cy="3463925"/>
          </a:xfrm>
        </p:spPr>
        <p:txBody>
          <a:bodyPr/>
          <a:lstStyle/>
          <a:p>
            <a:r>
              <a:rPr lang="en-US" smtClean="0"/>
              <a:t>Davidson and MacKinnon:  If model A is correct, then predictions from model B will not add to the fit of model A to the data.</a:t>
            </a:r>
          </a:p>
          <a:p>
            <a:endParaRPr lang="en-US" smtClean="0"/>
          </a:p>
          <a:p>
            <a:r>
              <a:rPr lang="en-US" smtClean="0"/>
              <a:t>Vuong:  If model A is correct, then the likelihood function will generally favor model A and not model B</a:t>
            </a:r>
            <a:endParaRPr lang="en-US"/>
          </a:p>
        </p:txBody>
      </p:sp>
    </p:spTree>
    <p:extLst>
      <p:ext uri="{BB962C8B-B14F-4D97-AF65-F5344CB8AC3E}">
        <p14:creationId xmlns:p14="http://schemas.microsoft.com/office/powerpoint/2010/main" val="354268026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Davidson and MacKinnon Strategy</a:t>
            </a:r>
            <a:endParaRPr lang="en-US"/>
          </a:p>
        </p:txBody>
      </p:sp>
      <p:sp>
        <p:nvSpPr>
          <p:cNvPr id="3" name="Content Placeholder 2"/>
          <p:cNvSpPr>
            <a:spLocks noGrp="1"/>
          </p:cNvSpPr>
          <p:nvPr>
            <p:ph idx="1"/>
          </p:nvPr>
        </p:nvSpPr>
        <p:spPr/>
        <p:txBody>
          <a:bodyPr/>
          <a:lstStyle/>
          <a:p>
            <a:r>
              <a:rPr lang="en-US" smtClean="0"/>
              <a:t>Obtain predictions from model A  =  AFit</a:t>
            </a:r>
          </a:p>
          <a:p>
            <a:r>
              <a:rPr lang="en-US" smtClean="0"/>
              <a:t>Obtain predictions from model B  =  Bfit</a:t>
            </a:r>
          </a:p>
          <a:p>
            <a:r>
              <a:rPr lang="en-US" smtClean="0"/>
              <a:t>If A is correct, in the combined model (A,Bfit), Bfit should not be significant.</a:t>
            </a:r>
          </a:p>
          <a:p>
            <a:r>
              <a:rPr lang="en-US" smtClean="0"/>
              <a:t>If B is correct, in the combined model (B,Afit), Afit should not be significant.</a:t>
            </a:r>
          </a:p>
          <a:p>
            <a:r>
              <a:rPr lang="en-US" smtClean="0"/>
              <a:t>(Unfortunately), all four combinations of significance and not are possible.</a:t>
            </a:r>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Application</a:t>
            </a:r>
          </a:p>
        </p:txBody>
      </p:sp>
      <p:sp>
        <p:nvSpPr>
          <p:cNvPr id="26627" name="Rectangle 3"/>
          <p:cNvSpPr>
            <a:spLocks noGrp="1" noChangeArrowheads="1"/>
          </p:cNvSpPr>
          <p:nvPr>
            <p:ph type="body" idx="1"/>
          </p:nvPr>
        </p:nvSpPr>
        <p:spPr/>
        <p:txBody>
          <a:bodyPr/>
          <a:lstStyle/>
          <a:p>
            <a:pPr eaLnBrk="1" hangingPunct="1">
              <a:buFont typeface="Wingdings" pitchFamily="2" charset="2"/>
              <a:buNone/>
            </a:pPr>
            <a:r>
              <a:rPr lang="en-US" sz="2400" smtClean="0"/>
              <a:t>Model A</a:t>
            </a:r>
          </a:p>
          <a:p>
            <a:pPr eaLnBrk="1" hangingPunct="1">
              <a:buFont typeface="Wingdings" pitchFamily="2" charset="2"/>
              <a:buNone/>
            </a:pPr>
            <a:r>
              <a:rPr lang="en-US" sz="2400" smtClean="0"/>
              <a:t>	LogG(t)  =  </a:t>
            </a:r>
            <a:r>
              <a:rPr lang="en-US" sz="2400" smtClean="0">
                <a:sym typeface="Symbol" pitchFamily="18" charset="2"/>
              </a:rPr>
              <a:t></a:t>
            </a:r>
            <a:r>
              <a:rPr lang="en-US" sz="2400" baseline="-25000" smtClean="0"/>
              <a:t>1</a:t>
            </a:r>
            <a:r>
              <a:rPr lang="en-US" sz="2400" smtClean="0"/>
              <a:t> + </a:t>
            </a:r>
            <a:r>
              <a:rPr lang="en-US" sz="2400" smtClean="0">
                <a:sym typeface="Symbol" pitchFamily="18" charset="2"/>
              </a:rPr>
              <a:t></a:t>
            </a:r>
            <a:r>
              <a:rPr lang="en-US" sz="2400" baseline="-25000" smtClean="0"/>
              <a:t>2</a:t>
            </a:r>
            <a:r>
              <a:rPr lang="en-US" sz="2400" smtClean="0"/>
              <a:t>logY(t) + </a:t>
            </a:r>
            <a:r>
              <a:rPr lang="en-US" sz="2400" smtClean="0">
                <a:sym typeface="Symbol" pitchFamily="18" charset="2"/>
              </a:rPr>
              <a:t></a:t>
            </a:r>
            <a:r>
              <a:rPr lang="en-US" sz="2400" baseline="-25000" smtClean="0"/>
              <a:t>3</a:t>
            </a:r>
            <a:r>
              <a:rPr lang="en-US" sz="2400" smtClean="0"/>
              <a:t>logPG(t) </a:t>
            </a:r>
          </a:p>
          <a:p>
            <a:pPr eaLnBrk="1" hangingPunct="1">
              <a:buFont typeface="Wingdings" pitchFamily="2" charset="2"/>
              <a:buNone/>
            </a:pPr>
            <a:r>
              <a:rPr lang="en-US" sz="2400" smtClean="0"/>
              <a:t>               + </a:t>
            </a:r>
            <a:r>
              <a:rPr lang="en-US" sz="2400" smtClean="0">
                <a:sym typeface="Symbol" pitchFamily="18" charset="2"/>
              </a:rPr>
              <a:t></a:t>
            </a:r>
            <a:r>
              <a:rPr lang="en-US" sz="2400" baseline="-25000" smtClean="0"/>
              <a:t>4</a:t>
            </a:r>
            <a:r>
              <a:rPr lang="en-US" sz="2400" smtClean="0"/>
              <a:t>logPNC(t) + </a:t>
            </a:r>
            <a:r>
              <a:rPr lang="en-US" sz="2400" smtClean="0">
                <a:sym typeface="Symbol" pitchFamily="18" charset="2"/>
              </a:rPr>
              <a:t></a:t>
            </a:r>
            <a:r>
              <a:rPr lang="en-US" sz="2400" baseline="-25000" smtClean="0"/>
              <a:t>5</a:t>
            </a:r>
            <a:r>
              <a:rPr lang="en-US" sz="2400" smtClean="0"/>
              <a:t>logPUC(t) + </a:t>
            </a:r>
            <a:r>
              <a:rPr lang="en-US" sz="2400" smtClean="0">
                <a:sym typeface="Symbol" pitchFamily="18" charset="2"/>
              </a:rPr>
              <a:t></a:t>
            </a:r>
            <a:r>
              <a:rPr lang="en-US" sz="2400" baseline="-25000" smtClean="0"/>
              <a:t>6</a:t>
            </a:r>
            <a:r>
              <a:rPr lang="en-US" sz="2400" smtClean="0"/>
              <a:t>logPPT(t)</a:t>
            </a:r>
          </a:p>
          <a:p>
            <a:pPr eaLnBrk="1" hangingPunct="1">
              <a:buFont typeface="Wingdings" pitchFamily="2" charset="2"/>
              <a:buNone/>
            </a:pPr>
            <a:r>
              <a:rPr lang="en-US" sz="2400" smtClean="0"/>
              <a:t>               + </a:t>
            </a:r>
            <a:r>
              <a:rPr lang="en-US" sz="2400" smtClean="0">
                <a:solidFill>
                  <a:srgbClr val="FF0000"/>
                </a:solidFill>
                <a:sym typeface="Symbol" pitchFamily="18" charset="2"/>
              </a:rPr>
              <a:t></a:t>
            </a:r>
            <a:r>
              <a:rPr lang="en-US" sz="2400" baseline="-25000" smtClean="0">
                <a:solidFill>
                  <a:srgbClr val="FF0000"/>
                </a:solidFill>
              </a:rPr>
              <a:t>7</a:t>
            </a:r>
            <a:r>
              <a:rPr lang="en-US" sz="2400" smtClean="0">
                <a:solidFill>
                  <a:srgbClr val="FF0000"/>
                </a:solidFill>
              </a:rPr>
              <a:t>logG(t-1) </a:t>
            </a:r>
            <a:r>
              <a:rPr lang="en-US" sz="2400" smtClean="0"/>
              <a:t>+  </a:t>
            </a:r>
            <a:r>
              <a:rPr lang="en-US" sz="2400" smtClean="0">
                <a:sym typeface="Symbol" pitchFamily="18" charset="2"/>
              </a:rPr>
              <a:t></a:t>
            </a:r>
            <a:endParaRPr lang="en-US" sz="2400" smtClean="0"/>
          </a:p>
          <a:p>
            <a:pPr eaLnBrk="1" hangingPunct="1">
              <a:buFont typeface="Wingdings" pitchFamily="2" charset="2"/>
              <a:buNone/>
            </a:pPr>
            <a:r>
              <a:rPr lang="en-US" sz="2400" smtClean="0"/>
              <a:t>Model B</a:t>
            </a:r>
          </a:p>
          <a:p>
            <a:pPr>
              <a:buNone/>
            </a:pPr>
            <a:r>
              <a:rPr lang="en-US" sz="2400" smtClean="0"/>
              <a:t>	LogG(t)  =  </a:t>
            </a:r>
            <a:r>
              <a:rPr lang="en-US" sz="2400" smtClean="0">
                <a:sym typeface="Symbol"/>
              </a:rPr>
              <a:t></a:t>
            </a:r>
            <a:r>
              <a:rPr lang="en-US" sz="2400" baseline="-25000" smtClean="0"/>
              <a:t>1</a:t>
            </a:r>
            <a:r>
              <a:rPr lang="en-US" sz="2400" smtClean="0"/>
              <a:t> + </a:t>
            </a:r>
            <a:r>
              <a:rPr lang="en-US" sz="2400" smtClean="0">
                <a:sym typeface="Symbol"/>
              </a:rPr>
              <a:t></a:t>
            </a:r>
            <a:r>
              <a:rPr lang="en-US" sz="2400" baseline="-25000" smtClean="0"/>
              <a:t>2</a:t>
            </a:r>
            <a:r>
              <a:rPr lang="en-US" sz="2400" smtClean="0"/>
              <a:t>logY(t) + </a:t>
            </a:r>
            <a:r>
              <a:rPr lang="en-US" sz="2400" smtClean="0">
                <a:sym typeface="Symbol"/>
              </a:rPr>
              <a:t></a:t>
            </a:r>
            <a:r>
              <a:rPr lang="en-US" sz="2400" baseline="-25000" smtClean="0"/>
              <a:t>3</a:t>
            </a:r>
            <a:r>
              <a:rPr lang="en-US" sz="2400" smtClean="0"/>
              <a:t>logPG(t) </a:t>
            </a:r>
          </a:p>
          <a:p>
            <a:pPr>
              <a:buNone/>
            </a:pPr>
            <a:r>
              <a:rPr lang="en-US" sz="2400" smtClean="0"/>
              <a:t>               + </a:t>
            </a:r>
            <a:r>
              <a:rPr lang="en-US" sz="2400" smtClean="0">
                <a:sym typeface="Symbol"/>
              </a:rPr>
              <a:t></a:t>
            </a:r>
            <a:r>
              <a:rPr lang="en-US" sz="2400" baseline="-25000" smtClean="0"/>
              <a:t>4</a:t>
            </a:r>
            <a:r>
              <a:rPr lang="en-US" sz="2400" smtClean="0"/>
              <a:t>logPNC(t) + </a:t>
            </a:r>
            <a:r>
              <a:rPr lang="en-US" sz="2400" smtClean="0">
                <a:sym typeface="Symbol"/>
              </a:rPr>
              <a:t></a:t>
            </a:r>
            <a:r>
              <a:rPr lang="en-US" sz="2400" baseline="-25000" smtClean="0"/>
              <a:t>5</a:t>
            </a:r>
            <a:r>
              <a:rPr lang="en-US" sz="2400" smtClean="0"/>
              <a:t>logPUC(t) + </a:t>
            </a:r>
            <a:r>
              <a:rPr lang="en-US" sz="2400" smtClean="0">
                <a:sym typeface="Symbol"/>
              </a:rPr>
              <a:t></a:t>
            </a:r>
            <a:r>
              <a:rPr lang="en-US" sz="2400" baseline="-25000" smtClean="0"/>
              <a:t>6</a:t>
            </a:r>
            <a:r>
              <a:rPr lang="en-US" sz="2400" smtClean="0"/>
              <a:t>logPPT(t)</a:t>
            </a:r>
          </a:p>
          <a:p>
            <a:pPr>
              <a:buNone/>
            </a:pPr>
            <a:r>
              <a:rPr lang="en-US" sz="2400" smtClean="0"/>
              <a:t>               + </a:t>
            </a:r>
            <a:r>
              <a:rPr lang="en-US" sz="2400" smtClean="0">
                <a:solidFill>
                  <a:srgbClr val="FF0000"/>
                </a:solidFill>
                <a:sym typeface="Symbol"/>
              </a:rPr>
              <a:t></a:t>
            </a:r>
            <a:r>
              <a:rPr lang="en-US" sz="2400" baseline="-25000" smtClean="0">
                <a:solidFill>
                  <a:srgbClr val="FF0000"/>
                </a:solidFill>
              </a:rPr>
              <a:t>7</a:t>
            </a:r>
            <a:r>
              <a:rPr lang="en-US" sz="2400" smtClean="0">
                <a:solidFill>
                  <a:srgbClr val="FF0000"/>
                </a:solidFill>
              </a:rPr>
              <a:t>logY(t-1) </a:t>
            </a:r>
            <a:r>
              <a:rPr lang="en-US" sz="2400" smtClean="0"/>
              <a:t>+  </a:t>
            </a:r>
            <a:r>
              <a:rPr lang="en-US" sz="2400" smtClean="0">
                <a:sym typeface="Symbol" pitchFamily="18" charset="2"/>
              </a:rPr>
              <a:t>w</a:t>
            </a:r>
            <a:endParaRPr lang="en-US" sz="2400" smtClean="0"/>
          </a:p>
          <a:p>
            <a:pPr eaLnBrk="1" hangingPunct="1">
              <a:buFont typeface="Wingdings" pitchFamily="2" charset="2"/>
              <a:buNone/>
            </a:pPr>
            <a:endParaRPr lang="en-US" sz="2400" smtClean="0"/>
          </a:p>
        </p:txBody>
      </p:sp>
    </p:spTree>
    <p:extLst>
      <p:ext uri="{BB962C8B-B14F-4D97-AF65-F5344CB8AC3E}">
        <p14:creationId xmlns:p14="http://schemas.microsoft.com/office/powerpoint/2010/main" val="340564346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 does not add to Model A</a:t>
            </a:r>
            <a:endParaRPr lang="en-US"/>
          </a:p>
        </p:txBody>
      </p:sp>
      <p:pic>
        <p:nvPicPr>
          <p:cNvPr id="34818" name="Picture 2"/>
          <p:cNvPicPr>
            <a:picLocks noChangeAspect="1" noChangeArrowheads="1"/>
          </p:cNvPicPr>
          <p:nvPr/>
        </p:nvPicPr>
        <p:blipFill>
          <a:blip r:embed="rId2" cstate="print"/>
          <a:srcRect/>
          <a:stretch>
            <a:fillRect/>
          </a:stretch>
        </p:blipFill>
        <p:spPr bwMode="auto">
          <a:xfrm>
            <a:off x="762000" y="1676400"/>
            <a:ext cx="7676925" cy="43100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Does Add to Model B</a:t>
            </a:r>
            <a:endParaRPr lang="en-US"/>
          </a:p>
        </p:txBody>
      </p:sp>
      <p:pic>
        <p:nvPicPr>
          <p:cNvPr id="35842" name="Picture 2"/>
          <p:cNvPicPr>
            <a:picLocks noChangeAspect="1" noChangeArrowheads="1"/>
          </p:cNvPicPr>
          <p:nvPr/>
        </p:nvPicPr>
        <p:blipFill>
          <a:blip r:embed="rId2" cstate="print"/>
          <a:srcRect/>
          <a:stretch>
            <a:fillRect/>
          </a:stretch>
        </p:blipFill>
        <p:spPr bwMode="auto">
          <a:xfrm>
            <a:off x="914400" y="1676400"/>
            <a:ext cx="7832513" cy="441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Voung</a:t>
            </a:r>
            <a:endParaRPr lang="en-US"/>
          </a:p>
        </p:txBody>
      </p:sp>
      <p:sp>
        <p:nvSpPr>
          <p:cNvPr id="3" name="Content Placeholder 2"/>
          <p:cNvSpPr>
            <a:spLocks noGrp="1"/>
          </p:cNvSpPr>
          <p:nvPr>
            <p:ph idx="1"/>
          </p:nvPr>
        </p:nvSpPr>
        <p:spPr>
          <a:xfrm>
            <a:off x="533400" y="1793875"/>
            <a:ext cx="8229600" cy="3921125"/>
          </a:xfrm>
        </p:spPr>
        <p:txBody>
          <a:bodyPr/>
          <a:lstStyle/>
          <a:p>
            <a:r>
              <a:rPr lang="en-US" smtClean="0"/>
              <a:t>Log density for an observation is</a:t>
            </a:r>
            <a:br>
              <a:rPr lang="en-US" smtClean="0"/>
            </a:br>
            <a:r>
              <a:rPr lang="en-US" smtClean="0"/>
              <a:t>L</a:t>
            </a:r>
            <a:r>
              <a:rPr lang="en-US" baseline="-25000" smtClean="0"/>
              <a:t>i</a:t>
            </a:r>
            <a:r>
              <a:rPr lang="en-US" smtClean="0"/>
              <a:t> = -.5*[log(2</a:t>
            </a:r>
            <a:r>
              <a:rPr lang="en-US" smtClean="0">
                <a:sym typeface="Symbol"/>
              </a:rPr>
              <a:t>) + log(s</a:t>
            </a:r>
            <a:r>
              <a:rPr lang="en-US" baseline="30000" smtClean="0">
                <a:sym typeface="Symbol"/>
              </a:rPr>
              <a:t>2</a:t>
            </a:r>
            <a:r>
              <a:rPr lang="en-US" smtClean="0">
                <a:sym typeface="Symbol"/>
              </a:rPr>
              <a:t>) + e</a:t>
            </a:r>
            <a:r>
              <a:rPr lang="en-US" baseline="-25000" smtClean="0">
                <a:sym typeface="Symbol"/>
              </a:rPr>
              <a:t>i</a:t>
            </a:r>
            <a:r>
              <a:rPr lang="en-US" baseline="30000" smtClean="0">
                <a:sym typeface="Symbol"/>
              </a:rPr>
              <a:t>2</a:t>
            </a:r>
            <a:r>
              <a:rPr lang="en-US" smtClean="0">
                <a:sym typeface="Symbol"/>
              </a:rPr>
              <a:t>/s</a:t>
            </a:r>
            <a:r>
              <a:rPr lang="en-US" baseline="30000" smtClean="0">
                <a:sym typeface="Symbol"/>
              </a:rPr>
              <a:t>2</a:t>
            </a:r>
            <a:r>
              <a:rPr lang="en-US" smtClean="0">
                <a:sym typeface="Symbol"/>
              </a:rPr>
              <a:t>]</a:t>
            </a:r>
            <a:endParaRPr lang="en-US" smtClean="0"/>
          </a:p>
          <a:p>
            <a:r>
              <a:rPr lang="en-US" smtClean="0"/>
              <a:t>Compute Li(A) and Li(B) for each observation</a:t>
            </a:r>
          </a:p>
          <a:p>
            <a:r>
              <a:rPr lang="en-US" smtClean="0"/>
              <a:t>Compute D</a:t>
            </a:r>
            <a:r>
              <a:rPr lang="en-US" baseline="-25000" smtClean="0"/>
              <a:t>i</a:t>
            </a:r>
            <a:r>
              <a:rPr lang="en-US" smtClean="0"/>
              <a:t> = L</a:t>
            </a:r>
            <a:r>
              <a:rPr lang="en-US" baseline="-25000" smtClean="0"/>
              <a:t>i</a:t>
            </a:r>
            <a:r>
              <a:rPr lang="en-US" smtClean="0"/>
              <a:t>(A) – L</a:t>
            </a:r>
            <a:r>
              <a:rPr lang="en-US" baseline="-25000" smtClean="0"/>
              <a:t>i</a:t>
            </a:r>
            <a:r>
              <a:rPr lang="en-US" smtClean="0"/>
              <a:t>(B)</a:t>
            </a:r>
          </a:p>
          <a:p>
            <a:r>
              <a:rPr lang="en-US" smtClean="0"/>
              <a:t>Test hypothesis that mean of D</a:t>
            </a:r>
            <a:r>
              <a:rPr lang="en-US" baseline="-25000" smtClean="0"/>
              <a:t>i</a:t>
            </a:r>
            <a:r>
              <a:rPr lang="en-US" smtClean="0"/>
              <a:t> equals zero using familiar “z” test.</a:t>
            </a:r>
          </a:p>
          <a:p>
            <a:r>
              <a:rPr lang="en-US" smtClean="0"/>
              <a:t>Test statistic &gt; +2 favors model A, &lt; -2 favors model B, in between is inconclusive.</a:t>
            </a:r>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a:stretch>
            <a:fillRect/>
          </a:stretch>
        </p:blipFill>
        <p:spPr bwMode="auto">
          <a:xfrm>
            <a:off x="1524000" y="1219200"/>
            <a:ext cx="5789579" cy="3338776"/>
          </a:xfrm>
          <a:prstGeom prst="rect">
            <a:avLst/>
          </a:prstGeom>
          <a:noFill/>
          <a:ln w="9525">
            <a:noFill/>
            <a:miter lim="800000"/>
            <a:headEnd/>
            <a:tailEnd/>
          </a:ln>
          <a:effectLst/>
        </p:spPr>
      </p:pic>
      <p:pic>
        <p:nvPicPr>
          <p:cNvPr id="36867" name="Picture 3"/>
          <p:cNvPicPr>
            <a:picLocks noChangeAspect="1" noChangeArrowheads="1"/>
          </p:cNvPicPr>
          <p:nvPr/>
        </p:nvPicPr>
        <p:blipFill>
          <a:blip r:embed="rId3" cstate="print"/>
          <a:srcRect/>
          <a:stretch>
            <a:fillRect/>
          </a:stretch>
        </p:blipFill>
        <p:spPr bwMode="auto">
          <a:xfrm>
            <a:off x="1447800" y="4724400"/>
            <a:ext cx="6082393" cy="114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Oaxaca Decomposition</a:t>
            </a:r>
          </a:p>
        </p:txBody>
      </p:sp>
      <p:sp>
        <p:nvSpPr>
          <p:cNvPr id="11267"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2400" smtClean="0"/>
              <a:t>Two groups, two regression models:  (Two time periods, men vs. women, two countries, etc.)</a:t>
            </a:r>
          </a:p>
          <a:p>
            <a:pPr eaLnBrk="1" hangingPunct="1">
              <a:lnSpc>
                <a:spcPct val="80000"/>
              </a:lnSpc>
              <a:buFont typeface="Wingdings" pitchFamily="2" charset="2"/>
              <a:buNone/>
            </a:pPr>
            <a:r>
              <a:rPr lang="en-US" sz="2400" b="1" smtClean="0"/>
              <a:t>    y</a:t>
            </a:r>
            <a:r>
              <a:rPr lang="en-US" sz="2400" b="1" baseline="-25000" smtClean="0"/>
              <a:t>1</a:t>
            </a:r>
            <a:r>
              <a:rPr lang="en-US" sz="2400" b="1" smtClean="0"/>
              <a:t>  =  X</a:t>
            </a:r>
            <a:r>
              <a:rPr lang="en-US" sz="2400" b="1" baseline="-25000" smtClean="0"/>
              <a:t>1</a:t>
            </a:r>
            <a:r>
              <a:rPr lang="en-US" sz="2400" b="1" smtClean="0">
                <a:sym typeface="Symbol" pitchFamily="18" charset="2"/>
              </a:rPr>
              <a:t></a:t>
            </a:r>
            <a:r>
              <a:rPr lang="en-US" sz="2400" b="1" baseline="-25000" smtClean="0"/>
              <a:t>1</a:t>
            </a:r>
            <a:r>
              <a:rPr lang="en-US" sz="2400" b="1" smtClean="0"/>
              <a:t>  +  </a:t>
            </a:r>
            <a:r>
              <a:rPr lang="en-US" sz="2400" b="1" smtClean="0">
                <a:sym typeface="Symbol" pitchFamily="18" charset="2"/>
              </a:rPr>
              <a:t></a:t>
            </a:r>
            <a:r>
              <a:rPr lang="en-US" sz="2400" b="1" baseline="-25000" smtClean="0"/>
              <a:t>1</a:t>
            </a:r>
            <a:r>
              <a:rPr lang="en-US" sz="2400" smtClean="0"/>
              <a:t>  and </a:t>
            </a:r>
            <a:r>
              <a:rPr lang="en-US" sz="2400" b="1" smtClean="0"/>
              <a:t>y</a:t>
            </a:r>
            <a:r>
              <a:rPr lang="en-US" sz="2400" b="1" baseline="-25000" smtClean="0"/>
              <a:t>2</a:t>
            </a:r>
            <a:r>
              <a:rPr lang="en-US" sz="2400" b="1" smtClean="0"/>
              <a:t>  =  X</a:t>
            </a:r>
            <a:r>
              <a:rPr lang="en-US" sz="2400" b="1" baseline="-25000" smtClean="0"/>
              <a:t>2</a:t>
            </a:r>
            <a:r>
              <a:rPr lang="en-US" sz="2400" b="1" smtClean="0">
                <a:sym typeface="Symbol" pitchFamily="18" charset="2"/>
              </a:rPr>
              <a:t></a:t>
            </a:r>
            <a:r>
              <a:rPr lang="en-US" sz="2400" b="1" baseline="-25000" smtClean="0"/>
              <a:t>2</a:t>
            </a:r>
            <a:r>
              <a:rPr lang="en-US" sz="2400" b="1" smtClean="0"/>
              <a:t>  +  </a:t>
            </a:r>
            <a:r>
              <a:rPr lang="en-US" sz="2400" b="1" smtClean="0">
                <a:sym typeface="Symbol" pitchFamily="18" charset="2"/>
              </a:rPr>
              <a:t></a:t>
            </a:r>
            <a:r>
              <a:rPr lang="en-US" sz="2400" b="1" baseline="-25000" smtClean="0"/>
              <a:t>2</a:t>
            </a:r>
            <a:endParaRPr lang="en-US" sz="2400" baseline="-25000" smtClean="0"/>
          </a:p>
          <a:p>
            <a:pPr eaLnBrk="1" hangingPunct="1">
              <a:lnSpc>
                <a:spcPct val="80000"/>
              </a:lnSpc>
              <a:buFont typeface="Wingdings" pitchFamily="2" charset="2"/>
              <a:buNone/>
            </a:pPr>
            <a:r>
              <a:rPr lang="en-US" sz="2400" smtClean="0"/>
              <a:t>Consider mean values, 	</a:t>
            </a:r>
          </a:p>
          <a:p>
            <a:pPr eaLnBrk="1" hangingPunct="1">
              <a:lnSpc>
                <a:spcPct val="80000"/>
              </a:lnSpc>
              <a:buFont typeface="Wingdings" pitchFamily="2" charset="2"/>
              <a:buNone/>
            </a:pPr>
            <a:r>
              <a:rPr lang="en-US" sz="2400" smtClean="0"/>
              <a:t>       y</a:t>
            </a:r>
            <a:r>
              <a:rPr lang="en-US" sz="2400" baseline="-25000" smtClean="0"/>
              <a:t>1</a:t>
            </a:r>
            <a:r>
              <a:rPr lang="en-US" sz="2400" smtClean="0"/>
              <a:t>* =  E[y</a:t>
            </a:r>
            <a:r>
              <a:rPr lang="en-US" sz="2400" baseline="-25000" smtClean="0"/>
              <a:t>1</a:t>
            </a:r>
            <a:r>
              <a:rPr lang="en-US" sz="2400" smtClean="0"/>
              <a:t>|mean x</a:t>
            </a:r>
            <a:r>
              <a:rPr lang="en-US" sz="2400" baseline="-25000" smtClean="0"/>
              <a:t>1</a:t>
            </a:r>
            <a:r>
              <a:rPr lang="en-US" sz="2400" smtClean="0"/>
              <a:t>]   =  x</a:t>
            </a:r>
            <a:r>
              <a:rPr lang="en-US" sz="2400" baseline="-25000" smtClean="0"/>
              <a:t>1</a:t>
            </a:r>
            <a:r>
              <a:rPr lang="en-US" sz="2400" smtClean="0"/>
              <a:t>*</a:t>
            </a:r>
            <a:r>
              <a:rPr lang="en-US" sz="2400" smtClean="0">
                <a:sym typeface="Symbol" pitchFamily="18" charset="2"/>
              </a:rPr>
              <a:t> </a:t>
            </a:r>
            <a:r>
              <a:rPr lang="en-US" sz="2400" b="1" smtClean="0">
                <a:sym typeface="Symbol" pitchFamily="18" charset="2"/>
              </a:rPr>
              <a:t></a:t>
            </a:r>
            <a:r>
              <a:rPr lang="en-US" sz="2400" baseline="-25000" smtClean="0"/>
              <a:t>1</a:t>
            </a:r>
            <a:r>
              <a:rPr lang="en-US" sz="2400" smtClean="0"/>
              <a:t> </a:t>
            </a:r>
          </a:p>
          <a:p>
            <a:pPr eaLnBrk="1" hangingPunct="1">
              <a:lnSpc>
                <a:spcPct val="80000"/>
              </a:lnSpc>
              <a:buFont typeface="Wingdings" pitchFamily="2" charset="2"/>
              <a:buNone/>
            </a:pPr>
            <a:r>
              <a:rPr lang="en-US" sz="2400" smtClean="0"/>
              <a:t>       y</a:t>
            </a:r>
            <a:r>
              <a:rPr lang="en-US" sz="2400" baseline="-25000" smtClean="0"/>
              <a:t>2</a:t>
            </a:r>
            <a:r>
              <a:rPr lang="en-US" sz="2400" smtClean="0"/>
              <a:t>* =  E[y</a:t>
            </a:r>
            <a:r>
              <a:rPr lang="en-US" sz="2400" baseline="-25000" smtClean="0"/>
              <a:t>2</a:t>
            </a:r>
            <a:r>
              <a:rPr lang="en-US" sz="2400" smtClean="0"/>
              <a:t>|mean x</a:t>
            </a:r>
            <a:r>
              <a:rPr lang="en-US" sz="2400" baseline="-25000" smtClean="0"/>
              <a:t>2</a:t>
            </a:r>
            <a:r>
              <a:rPr lang="en-US" sz="2400" smtClean="0"/>
              <a:t>]   =  x</a:t>
            </a:r>
            <a:r>
              <a:rPr lang="en-US" sz="2400" baseline="-25000" smtClean="0"/>
              <a:t>2</a:t>
            </a:r>
            <a:r>
              <a:rPr lang="en-US" sz="2400" smtClean="0"/>
              <a:t>*</a:t>
            </a:r>
            <a:r>
              <a:rPr lang="en-US" sz="2400" smtClean="0">
                <a:sym typeface="Symbol" pitchFamily="18" charset="2"/>
              </a:rPr>
              <a:t> </a:t>
            </a:r>
            <a:r>
              <a:rPr lang="en-US" sz="2400" b="1" smtClean="0">
                <a:sym typeface="Symbol" pitchFamily="18" charset="2"/>
              </a:rPr>
              <a:t></a:t>
            </a:r>
            <a:r>
              <a:rPr lang="en-US" sz="2400" baseline="-25000" smtClean="0"/>
              <a:t>2</a:t>
            </a:r>
          </a:p>
          <a:p>
            <a:pPr eaLnBrk="1" hangingPunct="1">
              <a:lnSpc>
                <a:spcPct val="80000"/>
              </a:lnSpc>
              <a:buFont typeface="Wingdings" pitchFamily="2" charset="2"/>
              <a:buNone/>
            </a:pPr>
            <a:r>
              <a:rPr lang="en-US" sz="2400" smtClean="0"/>
              <a:t>Now, explain why y</a:t>
            </a:r>
            <a:r>
              <a:rPr lang="en-US" sz="2400" baseline="-25000" smtClean="0"/>
              <a:t>1</a:t>
            </a:r>
            <a:r>
              <a:rPr lang="en-US" sz="2400" smtClean="0"/>
              <a:t>* is different from y</a:t>
            </a:r>
            <a:r>
              <a:rPr lang="en-US" sz="2400" baseline="-25000" smtClean="0"/>
              <a:t>2</a:t>
            </a:r>
            <a:r>
              <a:rPr lang="en-US" sz="2400" smtClean="0"/>
              <a:t>*.  (I.e., departing from y</a:t>
            </a:r>
            <a:r>
              <a:rPr lang="en-US" sz="2400" baseline="-25000" smtClean="0"/>
              <a:t>2</a:t>
            </a:r>
            <a:r>
              <a:rPr lang="en-US" sz="2400" smtClean="0"/>
              <a:t>, why is y</a:t>
            </a:r>
            <a:r>
              <a:rPr lang="en-US" sz="2400" baseline="-25000" smtClean="0"/>
              <a:t>1</a:t>
            </a:r>
            <a:r>
              <a:rPr lang="en-US" sz="2400" smtClean="0"/>
              <a:t> different?)    (Could reverse the roles of 1 and 2.)</a:t>
            </a:r>
          </a:p>
          <a:p>
            <a:pPr eaLnBrk="1" hangingPunct="1">
              <a:lnSpc>
                <a:spcPct val="80000"/>
              </a:lnSpc>
              <a:buFont typeface="Wingdings" pitchFamily="2" charset="2"/>
              <a:buNone/>
            </a:pPr>
            <a:r>
              <a:rPr lang="en-US" sz="2400" smtClean="0"/>
              <a:t>      y</a:t>
            </a:r>
            <a:r>
              <a:rPr lang="en-US" sz="2400" baseline="-25000" smtClean="0"/>
              <a:t>1</a:t>
            </a:r>
            <a:r>
              <a:rPr lang="en-US" sz="2400" smtClean="0"/>
              <a:t>*  -  y</a:t>
            </a:r>
            <a:r>
              <a:rPr lang="en-US" sz="2400" baseline="-25000" smtClean="0"/>
              <a:t>2</a:t>
            </a:r>
            <a:r>
              <a:rPr lang="en-US" sz="2400" smtClean="0"/>
              <a:t>*  = </a:t>
            </a:r>
            <a:r>
              <a:rPr lang="en-US" sz="2400" b="1" smtClean="0"/>
              <a:t>x</a:t>
            </a:r>
            <a:r>
              <a:rPr lang="en-US" sz="2400" baseline="-25000" smtClean="0"/>
              <a:t>1</a:t>
            </a:r>
            <a:r>
              <a:rPr lang="en-US" sz="2400" smtClean="0"/>
              <a:t>*</a:t>
            </a:r>
            <a:r>
              <a:rPr lang="en-US" sz="2400" smtClean="0">
                <a:sym typeface="Symbol" pitchFamily="18" charset="2"/>
              </a:rPr>
              <a:t> </a:t>
            </a:r>
            <a:r>
              <a:rPr lang="en-US" sz="2400" b="1" smtClean="0">
                <a:sym typeface="Symbol" pitchFamily="18" charset="2"/>
              </a:rPr>
              <a:t></a:t>
            </a:r>
            <a:r>
              <a:rPr lang="en-US" sz="2400" baseline="-25000" smtClean="0"/>
              <a:t>1</a:t>
            </a:r>
            <a:r>
              <a:rPr lang="en-US" sz="2400" smtClean="0"/>
              <a:t> - </a:t>
            </a:r>
            <a:r>
              <a:rPr lang="en-US" sz="2400" b="1" smtClean="0"/>
              <a:t>x</a:t>
            </a:r>
            <a:r>
              <a:rPr lang="en-US" sz="2400" baseline="-25000" smtClean="0"/>
              <a:t>2</a:t>
            </a:r>
            <a:r>
              <a:rPr lang="en-US" sz="2400" smtClean="0"/>
              <a:t>*</a:t>
            </a:r>
            <a:r>
              <a:rPr lang="en-US" sz="2400" smtClean="0">
                <a:sym typeface="Symbol" pitchFamily="18" charset="2"/>
              </a:rPr>
              <a:t> </a:t>
            </a:r>
            <a:r>
              <a:rPr lang="en-US" sz="2400" b="1" smtClean="0">
                <a:sym typeface="Symbol" pitchFamily="18" charset="2"/>
              </a:rPr>
              <a:t></a:t>
            </a:r>
            <a:r>
              <a:rPr lang="en-US" sz="2400" baseline="-25000" smtClean="0"/>
              <a:t>2</a:t>
            </a:r>
          </a:p>
          <a:p>
            <a:pPr eaLnBrk="1" hangingPunct="1">
              <a:lnSpc>
                <a:spcPct val="80000"/>
              </a:lnSpc>
              <a:buFont typeface="Wingdings" pitchFamily="2" charset="2"/>
              <a:buNone/>
            </a:pPr>
            <a:r>
              <a:rPr lang="en-US" sz="2400" smtClean="0"/>
              <a:t>                      = </a:t>
            </a:r>
            <a:r>
              <a:rPr lang="en-US" sz="2400" b="1" smtClean="0"/>
              <a:t>x</a:t>
            </a:r>
            <a:r>
              <a:rPr lang="en-US" sz="2400" baseline="-25000" smtClean="0"/>
              <a:t>1</a:t>
            </a:r>
            <a:r>
              <a:rPr lang="en-US" sz="2400" smtClean="0"/>
              <a:t>*</a:t>
            </a:r>
            <a:r>
              <a:rPr lang="en-US" sz="2400" smtClean="0">
                <a:sym typeface="Symbol" pitchFamily="18" charset="2"/>
              </a:rPr>
              <a:t></a:t>
            </a:r>
            <a:r>
              <a:rPr lang="en-US" sz="2400" smtClean="0"/>
              <a:t>(</a:t>
            </a:r>
            <a:r>
              <a:rPr lang="en-US" sz="2400" b="1" smtClean="0">
                <a:sym typeface="Symbol" pitchFamily="18" charset="2"/>
              </a:rPr>
              <a:t></a:t>
            </a:r>
            <a:r>
              <a:rPr lang="en-US" sz="2400" baseline="-25000" smtClean="0"/>
              <a:t>1</a:t>
            </a:r>
            <a:r>
              <a:rPr lang="en-US" sz="2400" smtClean="0"/>
              <a:t> - </a:t>
            </a:r>
            <a:r>
              <a:rPr lang="en-US" sz="2400" b="1" smtClean="0">
                <a:sym typeface="Symbol" pitchFamily="18" charset="2"/>
              </a:rPr>
              <a:t></a:t>
            </a:r>
            <a:r>
              <a:rPr lang="en-US" sz="2400" baseline="-25000" smtClean="0"/>
              <a:t>2</a:t>
            </a:r>
            <a:r>
              <a:rPr lang="en-US" sz="2400" smtClean="0"/>
              <a:t>)          +  (</a:t>
            </a:r>
            <a:r>
              <a:rPr lang="en-US" sz="2400" b="1" smtClean="0"/>
              <a:t>x</a:t>
            </a:r>
            <a:r>
              <a:rPr lang="en-US" sz="2400" baseline="-25000" smtClean="0"/>
              <a:t>1</a:t>
            </a:r>
            <a:r>
              <a:rPr lang="en-US" sz="2400" smtClean="0"/>
              <a:t>* - </a:t>
            </a:r>
            <a:r>
              <a:rPr lang="en-US" sz="2400" b="1" smtClean="0"/>
              <a:t>x</a:t>
            </a:r>
            <a:r>
              <a:rPr lang="en-US" sz="2400" baseline="-25000" smtClean="0"/>
              <a:t>2</a:t>
            </a:r>
            <a:r>
              <a:rPr lang="en-US" sz="2400" smtClean="0"/>
              <a:t>*)</a:t>
            </a:r>
            <a:r>
              <a:rPr lang="en-US" sz="2400" smtClean="0">
                <a:sym typeface="Symbol" pitchFamily="18" charset="2"/>
              </a:rPr>
              <a:t> </a:t>
            </a:r>
            <a:r>
              <a:rPr lang="en-US" sz="2400" b="1" smtClean="0">
                <a:sym typeface="Symbol" pitchFamily="18" charset="2"/>
              </a:rPr>
              <a:t></a:t>
            </a:r>
            <a:r>
              <a:rPr lang="en-US" sz="2400" baseline="-25000" smtClean="0"/>
              <a:t>2</a:t>
            </a:r>
          </a:p>
          <a:p>
            <a:pPr eaLnBrk="1" hangingPunct="1">
              <a:lnSpc>
                <a:spcPct val="80000"/>
              </a:lnSpc>
              <a:buFont typeface="Wingdings" pitchFamily="2" charset="2"/>
              <a:buNone/>
            </a:pPr>
            <a:r>
              <a:rPr lang="en-US" sz="2400" smtClean="0"/>
              <a:t>                      (change in model)	   (change in conditions)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0" y="533400"/>
            <a:ext cx="8229600" cy="1143000"/>
          </a:xfrm>
        </p:spPr>
        <p:txBody>
          <a:bodyPr/>
          <a:lstStyle/>
          <a:p>
            <a:pPr eaLnBrk="1" hangingPunct="1"/>
            <a:r>
              <a:rPr lang="en-US" b="1" smtClean="0"/>
              <a:t>The Oaxaca Decomposition</a:t>
            </a:r>
          </a:p>
        </p:txBody>
      </p:sp>
      <p:graphicFrame>
        <p:nvGraphicFramePr>
          <p:cNvPr id="2050" name="Object 4"/>
          <p:cNvGraphicFramePr>
            <a:graphicFrameLocks noChangeAspect="1"/>
          </p:cNvGraphicFramePr>
          <p:nvPr/>
        </p:nvGraphicFramePr>
        <p:xfrm>
          <a:off x="695325" y="2003425"/>
          <a:ext cx="8067675" cy="4156075"/>
        </p:xfrm>
        <a:graphic>
          <a:graphicData uri="http://schemas.openxmlformats.org/presentationml/2006/ole">
            <mc:AlternateContent xmlns:mc="http://schemas.openxmlformats.org/markup-compatibility/2006">
              <mc:Choice xmlns:v="urn:schemas-microsoft-com:vml" Requires="v">
                <p:oleObj spid="_x0000_s296967" name="Equation" r:id="rId4" imgW="4025900" imgH="2146300" progId="Equation.DSMT4">
                  <p:embed/>
                </p:oleObj>
              </mc:Choice>
              <mc:Fallback>
                <p:oleObj name="Equation" r:id="rId4" imgW="4025900" imgH="21463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325" y="2003425"/>
                        <a:ext cx="8067675" cy="415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Application - Income</a:t>
            </a:r>
          </a:p>
        </p:txBody>
      </p:sp>
      <p:sp>
        <p:nvSpPr>
          <p:cNvPr id="12291" name="Text Box 4"/>
          <p:cNvSpPr txBox="1">
            <a:spLocks noChangeArrowheads="1"/>
          </p:cNvSpPr>
          <p:nvPr/>
        </p:nvSpPr>
        <p:spPr bwMode="auto">
          <a:xfrm>
            <a:off x="533400" y="1371600"/>
            <a:ext cx="8382000" cy="4524315"/>
          </a:xfrm>
          <a:prstGeom prst="rect">
            <a:avLst/>
          </a:prstGeom>
          <a:noFill/>
          <a:ln w="19050">
            <a:noFill/>
            <a:miter lim="800000"/>
            <a:headEnd/>
            <a:tailEnd/>
          </a:ln>
        </p:spPr>
        <p:txBody>
          <a:bodyPr>
            <a:spAutoFit/>
          </a:bodyPr>
          <a:lstStyle/>
          <a:p>
            <a:pPr>
              <a:spcBef>
                <a:spcPct val="50000"/>
              </a:spcBef>
            </a:pPr>
            <a:r>
              <a:rPr lang="en-US" b="1"/>
              <a:t>German Health Care Usage Data, 7,293 Individuals, Varying Numbers of Periods</a:t>
            </a:r>
            <a:r>
              <a:rPr lang="en-US"/>
              <a:t/>
            </a:r>
            <a:br>
              <a:rPr lang="en-US"/>
            </a:br>
            <a:r>
              <a:rPr lang="en-US" b="1"/>
              <a:t>Variables in the file are</a:t>
            </a:r>
            <a:r>
              <a:rPr lang="en-US"/>
              <a:t/>
            </a:r>
            <a:br>
              <a:rPr lang="en-US"/>
            </a:br>
            <a:r>
              <a:rPr lang="en-US"/>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a:t>
            </a:r>
            <a:br>
              <a:rPr lang="en-US"/>
            </a:br>
            <a:r>
              <a:rPr lang="en-US"/>
              <a:t>HHNINC =  household nominal monthly net income in German marks / 10000.</a:t>
            </a:r>
          </a:p>
          <a:p>
            <a:r>
              <a:rPr lang="en-US"/>
              <a:t>                     (4 observations with income=0 were dropped)</a:t>
            </a:r>
            <a:br>
              <a:rPr lang="en-US"/>
            </a:br>
            <a:r>
              <a:rPr lang="en-US"/>
              <a:t>HHKIDS = children under age 16 in the household = 1; otherwise = 0</a:t>
            </a:r>
            <a:br>
              <a:rPr lang="en-US"/>
            </a:br>
            <a:r>
              <a:rPr lang="en-US"/>
              <a:t>EDUC =  years of schooling </a:t>
            </a:r>
          </a:p>
          <a:p>
            <a:r>
              <a:rPr lang="en-US"/>
              <a:t>AGE = age in years</a:t>
            </a:r>
          </a:p>
          <a:p>
            <a:r>
              <a:rPr lang="en-US"/>
              <a:t>MARRIED = 1 if married, 0 if not</a:t>
            </a:r>
          </a:p>
          <a:p>
            <a:r>
              <a:rPr lang="en-US"/>
              <a:t>FEMALE = 1 if female, 0 if male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81000" y="838200"/>
            <a:ext cx="8229600" cy="1139825"/>
          </a:xfrm>
        </p:spPr>
        <p:txBody>
          <a:bodyPr/>
          <a:lstStyle/>
          <a:p>
            <a:r>
              <a:rPr lang="en-US" smtClean="0"/>
              <a:t>Regression: Female=0 (Men)</a:t>
            </a:r>
          </a:p>
        </p:txBody>
      </p:sp>
      <p:pic>
        <p:nvPicPr>
          <p:cNvPr id="13315" name="Picture 2"/>
          <p:cNvPicPr>
            <a:picLocks noChangeAspect="1" noChangeArrowheads="1"/>
          </p:cNvPicPr>
          <p:nvPr/>
        </p:nvPicPr>
        <p:blipFill>
          <a:blip r:embed="rId2" cstate="print"/>
          <a:srcRect/>
          <a:stretch>
            <a:fillRect/>
          </a:stretch>
        </p:blipFill>
        <p:spPr bwMode="auto">
          <a:xfrm>
            <a:off x="1447800" y="2057400"/>
            <a:ext cx="6162675" cy="3867150"/>
          </a:xfrm>
          <a:prstGeom prst="rect">
            <a:avLst/>
          </a:prstGeom>
          <a:noFill/>
          <a:ln w="19050">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841375"/>
            <a:ext cx="8229600" cy="1139825"/>
          </a:xfrm>
        </p:spPr>
        <p:txBody>
          <a:bodyPr/>
          <a:lstStyle/>
          <a:p>
            <a:r>
              <a:rPr lang="en-US" smtClean="0"/>
              <a:t>Regression Female=1 (Women)</a:t>
            </a:r>
          </a:p>
        </p:txBody>
      </p:sp>
      <p:pic>
        <p:nvPicPr>
          <p:cNvPr id="14339" name="Picture 2"/>
          <p:cNvPicPr>
            <a:picLocks noChangeAspect="1" noChangeArrowheads="1"/>
          </p:cNvPicPr>
          <p:nvPr/>
        </p:nvPicPr>
        <p:blipFill>
          <a:blip r:embed="rId2" cstate="print"/>
          <a:srcRect/>
          <a:stretch>
            <a:fillRect/>
          </a:stretch>
        </p:blipFill>
        <p:spPr bwMode="auto">
          <a:xfrm>
            <a:off x="1447800" y="2057400"/>
            <a:ext cx="6115050" cy="3829050"/>
          </a:xfrm>
          <a:prstGeom prst="rect">
            <a:avLst/>
          </a:prstGeom>
          <a:noFill/>
          <a:ln w="19050">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609600"/>
            <a:ext cx="8229600" cy="1139825"/>
          </a:xfrm>
        </p:spPr>
        <p:txBody>
          <a:bodyPr/>
          <a:lstStyle/>
          <a:p>
            <a:r>
              <a:rPr lang="en-US" smtClean="0"/>
              <a:t>Pooled Regression</a:t>
            </a:r>
          </a:p>
        </p:txBody>
      </p:sp>
      <p:pic>
        <p:nvPicPr>
          <p:cNvPr id="15363" name="Picture 2"/>
          <p:cNvPicPr>
            <a:picLocks noChangeAspect="1" noChangeArrowheads="1"/>
          </p:cNvPicPr>
          <p:nvPr/>
        </p:nvPicPr>
        <p:blipFill>
          <a:blip r:embed="rId2" cstate="print"/>
          <a:srcRect/>
          <a:stretch>
            <a:fillRect/>
          </a:stretch>
        </p:blipFill>
        <p:spPr bwMode="auto">
          <a:xfrm>
            <a:off x="1447800" y="1981200"/>
            <a:ext cx="6162675" cy="3829050"/>
          </a:xfrm>
          <a:prstGeom prst="rect">
            <a:avLst/>
          </a:prstGeom>
          <a:noFill/>
          <a:ln w="19050">
            <a:noFill/>
            <a:miter lim="800000"/>
            <a:headEnd/>
            <a:tailEnd/>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381000"/>
            <a:ext cx="8229600" cy="1139825"/>
          </a:xfrm>
        </p:spPr>
        <p:txBody>
          <a:bodyPr/>
          <a:lstStyle/>
          <a:p>
            <a:r>
              <a:rPr lang="en-US" smtClean="0"/>
              <a:t>Application</a:t>
            </a:r>
          </a:p>
        </p:txBody>
      </p:sp>
      <p:sp>
        <p:nvSpPr>
          <p:cNvPr id="16387" name="TextBox 2"/>
          <p:cNvSpPr txBox="1">
            <a:spLocks noChangeArrowheads="1"/>
          </p:cNvSpPr>
          <p:nvPr/>
        </p:nvSpPr>
        <p:spPr bwMode="auto">
          <a:xfrm>
            <a:off x="457200" y="1524000"/>
            <a:ext cx="8382000" cy="4708525"/>
          </a:xfrm>
          <a:prstGeom prst="rect">
            <a:avLst/>
          </a:prstGeom>
          <a:noFill/>
          <a:ln w="9525">
            <a:noFill/>
            <a:miter lim="800000"/>
            <a:headEnd/>
            <a:tailEnd/>
          </a:ln>
        </p:spPr>
        <p:txBody>
          <a:bodyPr>
            <a:spAutoFit/>
          </a:bodyPr>
          <a:lstStyle/>
          <a:p>
            <a:r>
              <a:rPr lang="en-US" sz="1200" b="1">
                <a:latin typeface="Courier New" pitchFamily="49" charset="0"/>
                <a:cs typeface="Courier New" pitchFamily="49" charset="0"/>
              </a:rPr>
              <a:t>namelist ; X = one,age,educ,married,hhkids$</a:t>
            </a:r>
          </a:p>
          <a:p>
            <a:r>
              <a:rPr lang="en-US" sz="1200" b="1">
                <a:solidFill>
                  <a:srgbClr val="FF0000"/>
                </a:solidFill>
                <a:latin typeface="Courier New" pitchFamily="49" charset="0"/>
                <a:cs typeface="Courier New" pitchFamily="49" charset="0"/>
              </a:rPr>
              <a:t>? Get results for females</a:t>
            </a:r>
          </a:p>
          <a:p>
            <a:r>
              <a:rPr lang="en-US" sz="1200" b="1">
                <a:latin typeface="Courier New" pitchFamily="49" charset="0"/>
                <a:cs typeface="Courier New" pitchFamily="49" charset="0"/>
              </a:rPr>
              <a:t>include  ; new ; female=1$                       </a:t>
            </a:r>
            <a:r>
              <a:rPr lang="en-US" sz="1200" b="1">
                <a:solidFill>
                  <a:srgbClr val="FF0000"/>
                </a:solidFill>
                <a:latin typeface="Courier New" pitchFamily="49" charset="0"/>
                <a:cs typeface="Courier New" pitchFamily="49" charset="0"/>
              </a:rPr>
              <a:t>Subsample females</a:t>
            </a:r>
          </a:p>
          <a:p>
            <a:r>
              <a:rPr lang="en-US" sz="1200" b="1">
                <a:latin typeface="Courier New" pitchFamily="49" charset="0"/>
                <a:cs typeface="Courier New" pitchFamily="49" charset="0"/>
              </a:rPr>
              <a:t>regr     ; lhs=hhninc;rhs=x$                     </a:t>
            </a:r>
            <a:r>
              <a:rPr lang="en-US" sz="1200" b="1">
                <a:solidFill>
                  <a:srgbClr val="FF0000"/>
                </a:solidFill>
                <a:latin typeface="Courier New" pitchFamily="49" charset="0"/>
                <a:cs typeface="Courier New" pitchFamily="49" charset="0"/>
              </a:rPr>
              <a:t>Regression</a:t>
            </a:r>
          </a:p>
          <a:p>
            <a:r>
              <a:rPr lang="en-US" sz="1200" b="1">
                <a:latin typeface="Courier New" pitchFamily="49" charset="0"/>
                <a:cs typeface="Courier New" pitchFamily="49" charset="0"/>
              </a:rPr>
              <a:t>matrix   ; bf=b ; vf = varb ; xbarf = mean(x) $  </a:t>
            </a:r>
            <a:r>
              <a:rPr lang="en-US" sz="1200" b="1">
                <a:solidFill>
                  <a:srgbClr val="FF0000"/>
                </a:solidFill>
                <a:latin typeface="Courier New" pitchFamily="49" charset="0"/>
                <a:cs typeface="Courier New" pitchFamily="49" charset="0"/>
              </a:rPr>
              <a:t>Coefficients, variance, mean X</a:t>
            </a:r>
          </a:p>
          <a:p>
            <a:r>
              <a:rPr lang="en-US" sz="1200" b="1">
                <a:latin typeface="Courier New" pitchFamily="49" charset="0"/>
                <a:cs typeface="Courier New" pitchFamily="49" charset="0"/>
              </a:rPr>
              <a:t>calc     ; meanincf = bf'xbarf $                 </a:t>
            </a:r>
            <a:r>
              <a:rPr lang="en-US" sz="1200" b="1">
                <a:solidFill>
                  <a:srgbClr val="FF0000"/>
                </a:solidFill>
                <a:latin typeface="Courier New" pitchFamily="49" charset="0"/>
                <a:cs typeface="Courier New" pitchFamily="49" charset="0"/>
              </a:rPr>
              <a:t>Mean prediction for females</a:t>
            </a:r>
          </a:p>
          <a:p>
            <a:r>
              <a:rPr lang="en-US" sz="1200" b="1">
                <a:solidFill>
                  <a:srgbClr val="FF0000"/>
                </a:solidFill>
                <a:latin typeface="Courier New" pitchFamily="49" charset="0"/>
                <a:cs typeface="Courier New" pitchFamily="49" charset="0"/>
              </a:rPr>
              <a:t>? Get results for males</a:t>
            </a:r>
          </a:p>
          <a:p>
            <a:r>
              <a:rPr lang="en-US" sz="1200" b="1">
                <a:latin typeface="Courier New" pitchFamily="49" charset="0"/>
                <a:cs typeface="Courier New" pitchFamily="49" charset="0"/>
              </a:rPr>
              <a:t>include  ; new ; female=0$                       </a:t>
            </a:r>
            <a:r>
              <a:rPr lang="en-US" sz="1200" b="1">
                <a:solidFill>
                  <a:srgbClr val="FF0000"/>
                </a:solidFill>
                <a:latin typeface="Courier New" pitchFamily="49" charset="0"/>
                <a:cs typeface="Courier New" pitchFamily="49" charset="0"/>
              </a:rPr>
              <a:t>Subsample males</a:t>
            </a:r>
          </a:p>
          <a:p>
            <a:r>
              <a:rPr lang="en-US" sz="1200" b="1">
                <a:latin typeface="Courier New" pitchFamily="49" charset="0"/>
                <a:cs typeface="Courier New" pitchFamily="49" charset="0"/>
              </a:rPr>
              <a:t>regr     ; lhs=hhninc;rhs=x$                     </a:t>
            </a:r>
            <a:r>
              <a:rPr lang="en-US" sz="1200" b="1">
                <a:solidFill>
                  <a:srgbClr val="FF0000"/>
                </a:solidFill>
                <a:latin typeface="Courier New" pitchFamily="49" charset="0"/>
                <a:cs typeface="Courier New" pitchFamily="49" charset="0"/>
              </a:rPr>
              <a:t>Regression</a:t>
            </a:r>
          </a:p>
          <a:p>
            <a:r>
              <a:rPr lang="en-US" sz="1200" b="1">
                <a:latin typeface="Courier New" pitchFamily="49" charset="0"/>
                <a:cs typeface="Courier New" pitchFamily="49" charset="0"/>
              </a:rPr>
              <a:t>matrix   ; bm=b ; vm = varb ; xbarm = mean(x) $  </a:t>
            </a:r>
            <a:r>
              <a:rPr lang="en-US" sz="1200" b="1">
                <a:solidFill>
                  <a:srgbClr val="FF0000"/>
                </a:solidFill>
                <a:latin typeface="Courier New" pitchFamily="49" charset="0"/>
                <a:cs typeface="Courier New" pitchFamily="49" charset="0"/>
              </a:rPr>
              <a:t>Coefficients, etc.</a:t>
            </a:r>
          </a:p>
          <a:p>
            <a:r>
              <a:rPr lang="en-US" sz="1200" b="1">
                <a:latin typeface="Courier New" pitchFamily="49" charset="0"/>
                <a:cs typeface="Courier New" pitchFamily="49" charset="0"/>
              </a:rPr>
              <a:t>calc     ; meanincm = bm'xbarm $                 </a:t>
            </a:r>
            <a:r>
              <a:rPr lang="en-US" sz="1200" b="1">
                <a:solidFill>
                  <a:srgbClr val="FF0000"/>
                </a:solidFill>
                <a:latin typeface="Courier New" pitchFamily="49" charset="0"/>
                <a:cs typeface="Courier New" pitchFamily="49" charset="0"/>
              </a:rPr>
              <a:t>Mean prediction for males</a:t>
            </a:r>
          </a:p>
          <a:p>
            <a:r>
              <a:rPr lang="en-US" sz="1200" b="1">
                <a:solidFill>
                  <a:srgbClr val="FF0000"/>
                </a:solidFill>
                <a:latin typeface="Courier New" pitchFamily="49" charset="0"/>
                <a:cs typeface="Courier New" pitchFamily="49" charset="0"/>
              </a:rPr>
              <a:t>? Examine difference in mean predicted income</a:t>
            </a:r>
          </a:p>
          <a:p>
            <a:r>
              <a:rPr lang="en-US" sz="1200" b="1">
                <a:latin typeface="Courier New" pitchFamily="49" charset="0"/>
                <a:cs typeface="Courier New" pitchFamily="49" charset="0"/>
              </a:rPr>
              <a:t>calc     ; list </a:t>
            </a:r>
          </a:p>
          <a:p>
            <a:r>
              <a:rPr lang="en-US" sz="1200" b="1">
                <a:latin typeface="Courier New" pitchFamily="49" charset="0"/>
                <a:cs typeface="Courier New" pitchFamily="49" charset="0"/>
              </a:rPr>
              <a:t>         ; meanincm ; meanincf                   </a:t>
            </a:r>
            <a:r>
              <a:rPr lang="en-US" sz="1200" b="1">
                <a:solidFill>
                  <a:srgbClr val="FF0000"/>
                </a:solidFill>
                <a:latin typeface="Courier New" pitchFamily="49" charset="0"/>
                <a:cs typeface="Courier New" pitchFamily="49" charset="0"/>
              </a:rPr>
              <a:t>Display means</a:t>
            </a:r>
          </a:p>
          <a:p>
            <a:r>
              <a:rPr lang="en-US" sz="1200" b="1">
                <a:latin typeface="Courier New" pitchFamily="49" charset="0"/>
                <a:cs typeface="Courier New" pitchFamily="49" charset="0"/>
              </a:rPr>
              <a:t>         ; diff = xbarm'bm - xbarf'bf $          </a:t>
            </a:r>
            <a:r>
              <a:rPr lang="en-US" sz="1200" b="1">
                <a:solidFill>
                  <a:srgbClr val="FF0000"/>
                </a:solidFill>
                <a:latin typeface="Courier New" pitchFamily="49" charset="0"/>
                <a:cs typeface="Courier New" pitchFamily="49" charset="0"/>
              </a:rPr>
              <a:t>Difference in means</a:t>
            </a:r>
          </a:p>
          <a:p>
            <a:r>
              <a:rPr lang="en-US" sz="1200" b="1">
                <a:latin typeface="Courier New" pitchFamily="49" charset="0"/>
                <a:cs typeface="Courier New" pitchFamily="49" charset="0"/>
              </a:rPr>
              <a:t>matrix   ; vdiff = xbarm'[vm]xbarm + xbarf'[vf]xbarf $ </a:t>
            </a:r>
            <a:r>
              <a:rPr lang="en-US" sz="1200" b="1">
                <a:solidFill>
                  <a:srgbClr val="FF0000"/>
                </a:solidFill>
                <a:latin typeface="Courier New" pitchFamily="49" charset="0"/>
                <a:cs typeface="Courier New" pitchFamily="49" charset="0"/>
              </a:rPr>
              <a:t>Variance of difference</a:t>
            </a:r>
          </a:p>
          <a:p>
            <a:r>
              <a:rPr lang="de-DE" sz="1200" b="1">
                <a:latin typeface="Courier New" pitchFamily="49" charset="0"/>
                <a:cs typeface="Courier New" pitchFamily="49" charset="0"/>
              </a:rPr>
              <a:t>calc     ; list ; diffwald = diff^2 / vdiff $          </a:t>
            </a:r>
            <a:r>
              <a:rPr lang="de-DE" sz="1200" b="1">
                <a:solidFill>
                  <a:srgbClr val="FF0000"/>
                </a:solidFill>
                <a:latin typeface="Courier New" pitchFamily="49" charset="0"/>
                <a:cs typeface="Courier New" pitchFamily="49" charset="0"/>
              </a:rPr>
              <a:t>Wald test of difference = 0</a:t>
            </a:r>
          </a:p>
          <a:p>
            <a:r>
              <a:rPr lang="en-US" sz="1200" b="1">
                <a:solidFill>
                  <a:srgbClr val="FF0000"/>
                </a:solidFill>
                <a:latin typeface="Courier New" pitchFamily="49" charset="0"/>
                <a:cs typeface="Courier New" pitchFamily="49" charset="0"/>
              </a:rPr>
              <a:t>? “Discrimination” component of difference</a:t>
            </a:r>
          </a:p>
          <a:p>
            <a:r>
              <a:rPr lang="en-US" sz="1200" b="1">
                <a:latin typeface="Courier New" pitchFamily="49" charset="0"/>
                <a:cs typeface="Courier New" pitchFamily="49" charset="0"/>
              </a:rPr>
              <a:t>matrix   ; db = bm-bf  ; discrim = xbarm'db      </a:t>
            </a:r>
            <a:r>
              <a:rPr lang="en-US" sz="1200" b="1">
                <a:solidFill>
                  <a:srgbClr val="FF0000"/>
                </a:solidFill>
                <a:latin typeface="Courier New" pitchFamily="49" charset="0"/>
                <a:cs typeface="Courier New" pitchFamily="49" charset="0"/>
              </a:rPr>
              <a:t>Difference in coeffs., discrimination</a:t>
            </a:r>
          </a:p>
          <a:p>
            <a:r>
              <a:rPr lang="en-US" sz="1200" b="1">
                <a:latin typeface="Courier New" pitchFamily="49" charset="0"/>
                <a:cs typeface="Courier New" pitchFamily="49" charset="0"/>
              </a:rPr>
              <a:t>         ; vdb = vm+vf ; vdiscrim = xbarm'[vdb]xbarm $ </a:t>
            </a:r>
            <a:r>
              <a:rPr lang="en-US" sz="1200" b="1">
                <a:solidFill>
                  <a:srgbClr val="FF0000"/>
                </a:solidFill>
                <a:latin typeface="Courier New" pitchFamily="49" charset="0"/>
                <a:cs typeface="Courier New" pitchFamily="49" charset="0"/>
              </a:rPr>
              <a:t>Variance of discrimination</a:t>
            </a:r>
          </a:p>
          <a:p>
            <a:r>
              <a:rPr lang="en-US" sz="1200" b="1">
                <a:latin typeface="Courier New" pitchFamily="49" charset="0"/>
                <a:cs typeface="Courier New" pitchFamily="49" charset="0"/>
              </a:rPr>
              <a:t>calc     ; list ; discrim ; dwald = discrim^2 / vdiscrim $ </a:t>
            </a:r>
            <a:r>
              <a:rPr lang="en-US" sz="1200" b="1">
                <a:solidFill>
                  <a:srgbClr val="FF0000"/>
                </a:solidFill>
                <a:latin typeface="Courier New" pitchFamily="49" charset="0"/>
                <a:cs typeface="Courier New" pitchFamily="49" charset="0"/>
              </a:rPr>
              <a:t>Walt test that D = 0.</a:t>
            </a:r>
          </a:p>
          <a:p>
            <a:r>
              <a:rPr lang="en-US" sz="1200" b="1">
                <a:solidFill>
                  <a:srgbClr val="FF0000"/>
                </a:solidFill>
                <a:latin typeface="Courier New" pitchFamily="49" charset="0"/>
                <a:cs typeface="Courier New" pitchFamily="49" charset="0"/>
              </a:rPr>
              <a:t>? “Difference due difference in X”</a:t>
            </a:r>
          </a:p>
          <a:p>
            <a:r>
              <a:rPr lang="en-US" sz="1200" b="1">
                <a:latin typeface="Courier New" pitchFamily="49" charset="0"/>
                <a:cs typeface="Courier New" pitchFamily="49" charset="0"/>
              </a:rPr>
              <a:t>matrix   ; dx = xbarm - xbarf $                  </a:t>
            </a:r>
            <a:r>
              <a:rPr lang="en-US" sz="1200" b="1">
                <a:solidFill>
                  <a:srgbClr val="FF0000"/>
                </a:solidFill>
                <a:latin typeface="Courier New" pitchFamily="49" charset="0"/>
                <a:cs typeface="Courier New" pitchFamily="49" charset="0"/>
              </a:rPr>
              <a:t>Difference in characteristics</a:t>
            </a:r>
          </a:p>
          <a:p>
            <a:r>
              <a:rPr lang="pt-BR" sz="1200" b="1">
                <a:latin typeface="Courier New" pitchFamily="49" charset="0"/>
                <a:cs typeface="Courier New" pitchFamily="49" charset="0"/>
              </a:rPr>
              <a:t>matrix   ; qual = dx'bf ; vqual = dx'[vf]dx $    </a:t>
            </a:r>
            <a:r>
              <a:rPr lang="pt-BR" sz="1200" b="1">
                <a:solidFill>
                  <a:srgbClr val="FF0000"/>
                </a:solidFill>
                <a:latin typeface="Courier New" pitchFamily="49" charset="0"/>
                <a:cs typeface="Courier New" pitchFamily="49" charset="0"/>
              </a:rPr>
              <a:t>Contribution to total difference</a:t>
            </a:r>
          </a:p>
          <a:p>
            <a:r>
              <a:rPr lang="pt-BR" sz="1200" b="1">
                <a:latin typeface="Courier New" pitchFamily="49" charset="0"/>
                <a:cs typeface="Courier New" pitchFamily="49" charset="0"/>
              </a:rPr>
              <a:t>calc     ; list ; qual ; qualwald = qual^2/vqual $  </a:t>
            </a:r>
            <a:r>
              <a:rPr lang="pt-BR" sz="1200" b="1">
                <a:solidFill>
                  <a:srgbClr val="FF0000"/>
                </a:solidFill>
                <a:latin typeface="Courier New" pitchFamily="49" charset="0"/>
                <a:cs typeface="Courier New" pitchFamily="49" charset="0"/>
              </a:rPr>
              <a:t>Wald test.</a:t>
            </a:r>
          </a:p>
        </p:txBody>
      </p:sp>
      <p:sp>
        <p:nvSpPr>
          <p:cNvPr id="4" name="Rectangle 3"/>
          <p:cNvSpPr/>
          <p:nvPr/>
        </p:nvSpPr>
        <p:spPr bwMode="auto">
          <a:xfrm>
            <a:off x="457200" y="4495800"/>
            <a:ext cx="7772400" cy="2286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457200" y="5181600"/>
            <a:ext cx="7772400" cy="2286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457200" y="5943600"/>
            <a:ext cx="7772400" cy="2286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81000" y="838200"/>
            <a:ext cx="8229600" cy="1139825"/>
          </a:xfrm>
        </p:spPr>
        <p:txBody>
          <a:bodyPr/>
          <a:lstStyle/>
          <a:p>
            <a:r>
              <a:rPr lang="en-US" smtClean="0"/>
              <a:t>Results</a:t>
            </a:r>
          </a:p>
        </p:txBody>
      </p:sp>
      <p:sp>
        <p:nvSpPr>
          <p:cNvPr id="17411" name="TextBox 2"/>
          <p:cNvSpPr txBox="1">
            <a:spLocks noChangeArrowheads="1"/>
          </p:cNvSpPr>
          <p:nvPr/>
        </p:nvSpPr>
        <p:spPr bwMode="auto">
          <a:xfrm>
            <a:off x="1295400" y="2133600"/>
            <a:ext cx="6477000" cy="4370388"/>
          </a:xfrm>
          <a:prstGeom prst="rect">
            <a:avLst/>
          </a:prstGeom>
          <a:noFill/>
          <a:ln w="9525">
            <a:noFill/>
            <a:miter lim="800000"/>
            <a:headEnd/>
            <a:tailEnd/>
          </a:ln>
        </p:spPr>
        <p:txBody>
          <a:bodyPr>
            <a:spAutoFit/>
          </a:bodyPr>
          <a:lstStyle/>
          <a:p>
            <a:r>
              <a:rPr lang="en-US" sz="2000" b="1">
                <a:latin typeface="Courier New" pitchFamily="49" charset="0"/>
                <a:cs typeface="Courier New" pitchFamily="49" charset="0"/>
              </a:rPr>
              <a:t>+------------------------------------+</a:t>
            </a:r>
          </a:p>
          <a:p>
            <a:r>
              <a:rPr lang="en-US" sz="2000" b="1">
                <a:latin typeface="Courier New" pitchFamily="49" charset="0"/>
                <a:cs typeface="Courier New" pitchFamily="49" charset="0"/>
              </a:rPr>
              <a:t>| Listed Calculator Results          |</a:t>
            </a:r>
          </a:p>
          <a:p>
            <a:r>
              <a:rPr lang="en-US" sz="2000" b="1">
                <a:latin typeface="Courier New" pitchFamily="49" charset="0"/>
                <a:cs typeface="Courier New" pitchFamily="49" charset="0"/>
              </a:rPr>
              <a:t>+------------------------------------+</a:t>
            </a:r>
          </a:p>
          <a:p>
            <a:r>
              <a:rPr lang="en-US" sz="2000" b="1">
                <a:latin typeface="Courier New" pitchFamily="49" charset="0"/>
                <a:cs typeface="Courier New" pitchFamily="49" charset="0"/>
              </a:rPr>
              <a:t>MEANINCM =       .359054</a:t>
            </a:r>
          </a:p>
          <a:p>
            <a:r>
              <a:rPr lang="en-US" sz="2000" b="1">
                <a:latin typeface="Courier New" pitchFamily="49" charset="0"/>
                <a:cs typeface="Courier New" pitchFamily="49" charset="0"/>
              </a:rPr>
              <a:t>MEANINCF =       .344495</a:t>
            </a:r>
          </a:p>
          <a:p>
            <a:r>
              <a:rPr lang="en-US" sz="2000" b="1">
                <a:latin typeface="Courier New" pitchFamily="49" charset="0"/>
                <a:cs typeface="Courier New" pitchFamily="49" charset="0"/>
              </a:rPr>
              <a:t>DIFF     =       .014559</a:t>
            </a:r>
          </a:p>
          <a:p>
            <a:r>
              <a:rPr lang="en-US" sz="2000" b="1">
                <a:latin typeface="Courier New" pitchFamily="49" charset="0"/>
                <a:cs typeface="Courier New" pitchFamily="49" charset="0"/>
              </a:rPr>
              <a:t>DIFFWALD =     52.006502</a:t>
            </a:r>
          </a:p>
          <a:p>
            <a:endParaRPr lang="en-US" sz="2000" b="1">
              <a:latin typeface="Courier New" pitchFamily="49" charset="0"/>
              <a:cs typeface="Courier New" pitchFamily="49" charset="0"/>
            </a:endParaRPr>
          </a:p>
          <a:p>
            <a:r>
              <a:rPr lang="en-US" sz="2000" b="1">
                <a:latin typeface="Courier New" pitchFamily="49" charset="0"/>
                <a:cs typeface="Courier New" pitchFamily="49" charset="0"/>
              </a:rPr>
              <a:t>DISCRIM  =      -.005693</a:t>
            </a:r>
          </a:p>
          <a:p>
            <a:r>
              <a:rPr lang="en-US" sz="2000" b="1">
                <a:latin typeface="Courier New" pitchFamily="49" charset="0"/>
                <a:cs typeface="Courier New" pitchFamily="49" charset="0"/>
              </a:rPr>
              <a:t>DWALD    =      7.268757</a:t>
            </a:r>
          </a:p>
          <a:p>
            <a:endParaRPr lang="en-US" sz="2000" b="1">
              <a:latin typeface="Courier New" pitchFamily="49" charset="0"/>
              <a:cs typeface="Courier New" pitchFamily="49" charset="0"/>
            </a:endParaRPr>
          </a:p>
          <a:p>
            <a:r>
              <a:rPr lang="en-US" sz="2000" b="1">
                <a:latin typeface="Courier New" pitchFamily="49" charset="0"/>
                <a:cs typeface="Courier New" pitchFamily="49" charset="0"/>
              </a:rPr>
              <a:t>QUAL     =       .020252</a:t>
            </a:r>
          </a:p>
          <a:p>
            <a:r>
              <a:rPr lang="en-US" sz="2000" b="1">
                <a:latin typeface="Courier New" pitchFamily="49" charset="0"/>
                <a:cs typeface="Courier New" pitchFamily="49" charset="0"/>
              </a:rPr>
              <a:t>QUALWALD =   1071.053640</a:t>
            </a:r>
          </a:p>
          <a:p>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384175"/>
            <a:ext cx="8229600" cy="1139825"/>
          </a:xfrm>
        </p:spPr>
        <p:txBody>
          <a:bodyPr/>
          <a:lstStyle/>
          <a:p>
            <a:r>
              <a:rPr lang="en-US" smtClean="0"/>
              <a:t>Decompositions</a:t>
            </a:r>
          </a:p>
        </p:txBody>
      </p:sp>
      <p:pic>
        <p:nvPicPr>
          <p:cNvPr id="18435" name="Picture 2"/>
          <p:cNvPicPr>
            <a:picLocks noChangeAspect="1" noChangeArrowheads="1"/>
          </p:cNvPicPr>
          <p:nvPr/>
        </p:nvPicPr>
        <p:blipFill>
          <a:blip r:embed="rId2" cstate="print"/>
          <a:srcRect/>
          <a:stretch>
            <a:fillRect/>
          </a:stretch>
        </p:blipFill>
        <p:spPr bwMode="auto">
          <a:xfrm>
            <a:off x="1524000" y="1524000"/>
            <a:ext cx="6532563" cy="4648200"/>
          </a:xfrm>
          <a:prstGeom prst="rect">
            <a:avLst/>
          </a:prstGeom>
          <a:noFill/>
          <a:ln w="19050">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533400"/>
            <a:ext cx="8229600" cy="762000"/>
          </a:xfrm>
        </p:spPr>
        <p:txBody>
          <a:bodyPr/>
          <a:lstStyle/>
          <a:p>
            <a:pPr eaLnBrk="1" hangingPunct="1"/>
            <a:r>
              <a:rPr lang="en-US" altLang="en-US" smtClean="0"/>
              <a:t>Likelihood Ratio Test</a:t>
            </a:r>
          </a:p>
        </p:txBody>
      </p:sp>
      <p:sp>
        <p:nvSpPr>
          <p:cNvPr id="72707" name="Rectangle 3"/>
          <p:cNvSpPr>
            <a:spLocks noGrp="1" noChangeArrowheads="1"/>
          </p:cNvSpPr>
          <p:nvPr>
            <p:ph type="body" idx="1"/>
          </p:nvPr>
        </p:nvSpPr>
        <p:spPr>
          <a:xfrm>
            <a:off x="457200" y="1295400"/>
            <a:ext cx="8229600" cy="4302125"/>
          </a:xfrm>
        </p:spPr>
        <p:txBody>
          <a:bodyPr/>
          <a:lstStyle/>
          <a:p>
            <a:pPr eaLnBrk="1" hangingPunct="1"/>
            <a:r>
              <a:rPr lang="en-US" altLang="en-US" sz="2400" smtClean="0"/>
              <a:t>The normality assumption</a:t>
            </a:r>
          </a:p>
          <a:p>
            <a:pPr eaLnBrk="1" hangingPunct="1"/>
            <a:r>
              <a:rPr lang="en-US" altLang="en-US" sz="2400" smtClean="0"/>
              <a:t>Does it work ‘approximately?’</a:t>
            </a:r>
          </a:p>
          <a:p>
            <a:pPr eaLnBrk="1" hangingPunct="1"/>
            <a:r>
              <a:rPr lang="en-US" altLang="en-US" sz="2400" smtClean="0"/>
              <a:t>For any regression model y</a:t>
            </a:r>
            <a:r>
              <a:rPr lang="en-US" altLang="en-US" sz="2400" baseline="-25000" smtClean="0"/>
              <a:t>i</a:t>
            </a:r>
            <a:r>
              <a:rPr lang="en-US" altLang="en-US" sz="2400" smtClean="0"/>
              <a:t> = h(</a:t>
            </a:r>
            <a:r>
              <a:rPr lang="en-US" altLang="en-US" sz="2400" b="1" smtClean="0"/>
              <a:t>x</a:t>
            </a:r>
            <a:r>
              <a:rPr lang="en-US" altLang="en-US" sz="2400" baseline="-25000" smtClean="0"/>
              <a:t>i</a:t>
            </a:r>
            <a:r>
              <a:rPr lang="en-US" altLang="en-US" sz="2400" smtClean="0"/>
              <a:t>,</a:t>
            </a:r>
            <a:r>
              <a:rPr lang="en-US" altLang="en-US" sz="2400" b="1" smtClean="0">
                <a:sym typeface="Symbol" panose="05050102010706020507" pitchFamily="18" charset="2"/>
              </a:rPr>
              <a:t></a:t>
            </a:r>
            <a:r>
              <a:rPr lang="en-US" altLang="en-US" sz="2400" smtClean="0">
                <a:sym typeface="Symbol" panose="05050102010706020507" pitchFamily="18" charset="2"/>
              </a:rPr>
              <a:t>)+</a:t>
            </a:r>
            <a:r>
              <a:rPr lang="el-GR" altLang="en-US" sz="2400" smtClean="0">
                <a:sym typeface="Symbol" panose="05050102010706020507" pitchFamily="18" charset="2"/>
              </a:rPr>
              <a:t>ε</a:t>
            </a:r>
            <a:r>
              <a:rPr lang="en-US" altLang="en-US" sz="2400" baseline="-25000" smtClean="0">
                <a:sym typeface="Symbol" panose="05050102010706020507" pitchFamily="18" charset="2"/>
              </a:rPr>
              <a:t>i</a:t>
            </a:r>
            <a:r>
              <a:rPr lang="en-US" altLang="en-US" sz="2400" smtClean="0">
                <a:sym typeface="Symbol" panose="05050102010706020507" pitchFamily="18" charset="2"/>
              </a:rPr>
              <a:t> where </a:t>
            </a:r>
            <a:br>
              <a:rPr lang="en-US" altLang="en-US" sz="2400" smtClean="0">
                <a:sym typeface="Symbol" panose="05050102010706020507" pitchFamily="18" charset="2"/>
              </a:rPr>
            </a:br>
            <a:r>
              <a:rPr lang="el-GR" altLang="en-US" sz="2400" smtClean="0">
                <a:sym typeface="Symbol" panose="05050102010706020507" pitchFamily="18" charset="2"/>
              </a:rPr>
              <a:t>ε</a:t>
            </a:r>
            <a:r>
              <a:rPr lang="en-US" altLang="en-US" sz="2400" baseline="-25000" smtClean="0">
                <a:sym typeface="Symbol" panose="05050102010706020507" pitchFamily="18" charset="2"/>
              </a:rPr>
              <a:t>i</a:t>
            </a:r>
            <a:r>
              <a:rPr lang="en-US" altLang="en-US" sz="2400" smtClean="0">
                <a:sym typeface="Symbol" panose="05050102010706020507" pitchFamily="18" charset="2"/>
              </a:rPr>
              <a:t> ~N[0,</a:t>
            </a:r>
            <a:r>
              <a:rPr lang="en-US" altLang="en-US" sz="2400" baseline="30000" smtClean="0">
                <a:sym typeface="Symbol" panose="05050102010706020507" pitchFamily="18" charset="2"/>
              </a:rPr>
              <a:t>2</a:t>
            </a:r>
            <a:r>
              <a:rPr lang="en-US" altLang="en-US" sz="2400" smtClean="0">
                <a:sym typeface="Symbol" panose="05050102010706020507" pitchFamily="18" charset="2"/>
              </a:rPr>
              <a:t>], (linear or nonlinear), at the linear (or nonlinear) least squares estimator, however computed, with or without restrictions,</a:t>
            </a:r>
          </a:p>
        </p:txBody>
      </p:sp>
      <p:graphicFrame>
        <p:nvGraphicFramePr>
          <p:cNvPr id="72708" name="Object 4"/>
          <p:cNvGraphicFramePr>
            <a:graphicFrameLocks noChangeAspect="1"/>
          </p:cNvGraphicFramePr>
          <p:nvPr/>
        </p:nvGraphicFramePr>
        <p:xfrm>
          <a:off x="990600" y="3733800"/>
          <a:ext cx="6943725" cy="515938"/>
        </p:xfrm>
        <a:graphic>
          <a:graphicData uri="http://schemas.openxmlformats.org/presentationml/2006/ole">
            <mc:AlternateContent xmlns:mc="http://schemas.openxmlformats.org/markup-compatibility/2006">
              <mc:Choice xmlns:v="urn:schemas-microsoft-com:vml" Requires="v">
                <p:oleObj spid="_x0000_s321548" name="Equation" r:id="rId4" imgW="3251200" imgH="241300" progId="Equation.DSMT4">
                  <p:embed/>
                </p:oleObj>
              </mc:Choice>
              <mc:Fallback>
                <p:oleObj name="Equation" r:id="rId4" imgW="3251200" imgH="2413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733800"/>
                        <a:ext cx="6943725" cy="515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09" name="Text Box 5"/>
          <p:cNvSpPr txBox="1">
            <a:spLocks noChangeArrowheads="1"/>
          </p:cNvSpPr>
          <p:nvPr/>
        </p:nvSpPr>
        <p:spPr bwMode="auto">
          <a:xfrm>
            <a:off x="914400" y="4343400"/>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2400">
                <a:latin typeface="Tahoma" panose="020B0604030504040204" pitchFamily="34" charset="0"/>
              </a:rPr>
              <a:t>This forms the basis for likelihood ratio tests. </a:t>
            </a:r>
          </a:p>
        </p:txBody>
      </p:sp>
      <p:graphicFrame>
        <p:nvGraphicFramePr>
          <p:cNvPr id="72710" name="Object 6"/>
          <p:cNvGraphicFramePr>
            <a:graphicFrameLocks noChangeAspect="1"/>
          </p:cNvGraphicFramePr>
          <p:nvPr/>
        </p:nvGraphicFramePr>
        <p:xfrm>
          <a:off x="1905000" y="4876800"/>
          <a:ext cx="4651375" cy="1514475"/>
        </p:xfrm>
        <a:graphic>
          <a:graphicData uri="http://schemas.openxmlformats.org/presentationml/2006/ole">
            <mc:AlternateContent xmlns:mc="http://schemas.openxmlformats.org/markup-compatibility/2006">
              <mc:Choice xmlns:v="urn:schemas-microsoft-com:vml" Requires="v">
                <p:oleObj spid="_x0000_s321549" name="Equation" r:id="rId6" imgW="2260600" imgH="736600" progId="Equation.DSMT4">
                  <p:embed/>
                </p:oleObj>
              </mc:Choice>
              <mc:Fallback>
                <p:oleObj name="Equation" r:id="rId6" imgW="2260600" imgH="73660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876800"/>
                        <a:ext cx="4651375" cy="151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524000"/>
            <a:ext cx="41814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475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52575"/>
            <a:ext cx="41433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4756" name="Oval 5"/>
          <p:cNvSpPr>
            <a:spLocks noChangeArrowheads="1"/>
          </p:cNvSpPr>
          <p:nvPr/>
        </p:nvSpPr>
        <p:spPr bwMode="auto">
          <a:xfrm>
            <a:off x="3200400" y="2743200"/>
            <a:ext cx="1371600" cy="533400"/>
          </a:xfrm>
          <a:prstGeom prst="ellipse">
            <a:avLst/>
          </a:prstGeom>
          <a:solidFill>
            <a:srgbClr val="FF2121">
              <a:alpha val="1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74757" name="Oval 6"/>
          <p:cNvSpPr>
            <a:spLocks noChangeArrowheads="1"/>
          </p:cNvSpPr>
          <p:nvPr/>
        </p:nvSpPr>
        <p:spPr bwMode="auto">
          <a:xfrm>
            <a:off x="7391400" y="2667000"/>
            <a:ext cx="1371600" cy="533400"/>
          </a:xfrm>
          <a:prstGeom prst="ellipse">
            <a:avLst/>
          </a:prstGeom>
          <a:solidFill>
            <a:srgbClr val="FF2121">
              <a:alpha val="1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6" name="TextBox 5"/>
          <p:cNvSpPr txBox="1"/>
          <p:nvPr/>
        </p:nvSpPr>
        <p:spPr>
          <a:xfrm>
            <a:off x="457200" y="4724400"/>
            <a:ext cx="3962400" cy="381000"/>
          </a:xfrm>
          <a:prstGeom prst="rect">
            <a:avLst/>
          </a:prstGeom>
          <a:noFill/>
        </p:spPr>
        <p:txBody>
          <a:bodyPr wrap="square" rtlCol="0">
            <a:spAutoFit/>
          </a:bodyPr>
          <a:lstStyle/>
          <a:p>
            <a:r>
              <a:rPr lang="en-US" smtClean="0"/>
              <a:t>LR = 2(830.653 – 809.676) = 41.954</a:t>
            </a:r>
            <a:endParaRPr lang="en-US"/>
          </a:p>
        </p:txBody>
      </p:sp>
      <p:sp>
        <p:nvSpPr>
          <p:cNvPr id="7" name="Rectangle 2"/>
          <p:cNvSpPr txBox="1">
            <a:spLocks noChangeArrowheads="1"/>
          </p:cNvSpPr>
          <p:nvPr/>
        </p:nvSpPr>
        <p:spPr>
          <a:xfrm>
            <a:off x="457200" y="762000"/>
            <a:ext cx="8229600" cy="762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smtClean="0">
                <a:ln>
                  <a:noFill/>
                </a:ln>
                <a:solidFill>
                  <a:schemeClr val="tx2"/>
                </a:solidFill>
                <a:effectLst/>
                <a:uLnTx/>
                <a:uFillTx/>
                <a:latin typeface="+mj-lt"/>
                <a:ea typeface="+mj-ea"/>
                <a:cs typeface="+mj-cs"/>
              </a:rPr>
              <a:t>Likelihood Ratio Test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4681</TotalTime>
  <Words>6092</Words>
  <Application>Microsoft Office PowerPoint</Application>
  <PresentationFormat>On-screen Show (4:3)</PresentationFormat>
  <Paragraphs>927</Paragraphs>
  <Slides>118</Slides>
  <Notes>75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118</vt:i4>
      </vt:variant>
    </vt:vector>
  </HeadingPairs>
  <TitlesOfParts>
    <vt:vector size="128" baseType="lpstr">
      <vt:lpstr>Arial</vt:lpstr>
      <vt:lpstr>Courier New</vt:lpstr>
      <vt:lpstr>Symbol</vt:lpstr>
      <vt:lpstr>Tahoma</vt:lpstr>
      <vt:lpstr>Times New Roman</vt:lpstr>
      <vt:lpstr>Verdana</vt:lpstr>
      <vt:lpstr>Wingdings</vt:lpstr>
      <vt:lpstr>Level</vt:lpstr>
      <vt:lpstr>Equation</vt:lpstr>
      <vt:lpstr>Bitmap Image</vt:lpstr>
      <vt:lpstr>Econometrics I</vt:lpstr>
      <vt:lpstr>PowerPoint Presentation</vt:lpstr>
      <vt:lpstr>PowerPoint Presentation</vt:lpstr>
      <vt:lpstr>PowerPoint Presentation</vt:lpstr>
      <vt:lpstr>Econometrics I</vt:lpstr>
      <vt:lpstr>Classical Hypothesis Testing</vt:lpstr>
      <vt:lpstr>Types of Tests</vt:lpstr>
      <vt:lpstr>Hypothesis Testing</vt:lpstr>
      <vt:lpstr>Broad Approaches</vt:lpstr>
      <vt:lpstr>Inference in the Linear Model</vt:lpstr>
      <vt:lpstr>Testable Implications of a Theory</vt:lpstr>
      <vt:lpstr>The General Linear Hypothesis:  H0: R - q = 0</vt:lpstr>
      <vt:lpstr>Neyman – Pearson Classical Methodology</vt:lpstr>
      <vt:lpstr>Testing Fundamentals - I</vt:lpstr>
      <vt:lpstr>Distribution Under the Null</vt:lpstr>
      <vt:lpstr>A Simulation Experiment</vt:lpstr>
      <vt:lpstr>Simulation Results</vt:lpstr>
      <vt:lpstr>Testing Fundamentals - II</vt:lpstr>
      <vt:lpstr>Power of a Test</vt:lpstr>
      <vt:lpstr>3 Approaches to Defining the Rejection Region</vt:lpstr>
      <vt:lpstr>Testing Strategy</vt:lpstr>
      <vt:lpstr>Robust Tests</vt:lpstr>
      <vt:lpstr>PowerPoint Presentation</vt:lpstr>
      <vt:lpstr>Robustness</vt:lpstr>
      <vt:lpstr>Robust Inference Strategy</vt:lpstr>
      <vt:lpstr>The Nonrobust F Statistic</vt:lpstr>
      <vt:lpstr>Application - 1</vt:lpstr>
      <vt:lpstr>Full Model by Least Squares</vt:lpstr>
      <vt:lpstr>Testing a Hypothesis Using  a Confidence Interval</vt:lpstr>
      <vt:lpstr>Test About One Parameter</vt:lpstr>
      <vt:lpstr>Test a Hypothesis About a Coefficient Confidence intervals are often displayed in results</vt:lpstr>
      <vt:lpstr>A Distance Measure</vt:lpstr>
      <vt:lpstr>Test Statistic Based on Fit Measures</vt:lpstr>
      <vt:lpstr>Hypothesis Test: Sum of Coefficients = 0?</vt:lpstr>
      <vt:lpstr>Restricted Regression</vt:lpstr>
      <vt:lpstr>Joint Hypotheses</vt:lpstr>
      <vt:lpstr>Basing the Test on R2</vt:lpstr>
      <vt:lpstr>An important relationship between t and F</vt:lpstr>
      <vt:lpstr>For one restriction, F = t2</vt:lpstr>
      <vt:lpstr>PowerPoint Presentation</vt:lpstr>
      <vt:lpstr>The Wald Statistic</vt:lpstr>
      <vt:lpstr>Wald Test Statistics</vt:lpstr>
      <vt:lpstr>General Result for the Wald Statistic Full Rank Quadratic Form</vt:lpstr>
      <vt:lpstr>Building the Wald Statistic-1</vt:lpstr>
      <vt:lpstr>Building the Wald Statistic-2</vt:lpstr>
      <vt:lpstr>General Result for Wald Distance</vt:lpstr>
      <vt:lpstr>Test Statistics</vt:lpstr>
      <vt:lpstr>JF is a Wald Statistic</vt:lpstr>
      <vt:lpstr>The Wald Statistic is Robust</vt:lpstr>
      <vt:lpstr>PowerPoint Presentation</vt:lpstr>
      <vt:lpstr>Hypothesis Test: Sum of Coefficients</vt:lpstr>
      <vt:lpstr>Wald Test</vt:lpstr>
      <vt:lpstr>Wald Statistic for 2 Restrictions</vt:lpstr>
      <vt:lpstr>Example: Panel Data on Spanish Dairy Farms</vt:lpstr>
      <vt:lpstr>Application</vt:lpstr>
      <vt:lpstr>    Translog Regression Model</vt:lpstr>
      <vt:lpstr>Wald Tests</vt:lpstr>
      <vt:lpstr>PowerPoint Presentation</vt:lpstr>
      <vt:lpstr>PowerPoint Presentation</vt:lpstr>
      <vt:lpstr>PowerPoint Presentation</vt:lpstr>
      <vt:lpstr>Score or LM Test: General</vt:lpstr>
      <vt:lpstr>Restricted regression and derivatives for the LM Test</vt:lpstr>
      <vt:lpstr>Computing the LM Statistic Testing z = 0 in y=Xx+Zz+ Statistic computed from regression of y on X alone </vt:lpstr>
      <vt:lpstr>Application of the Score Test</vt:lpstr>
      <vt:lpstr>Regression Specification Tests</vt:lpstr>
      <vt:lpstr>PowerPoint Presentation</vt:lpstr>
      <vt:lpstr>Structural Change Test</vt:lpstr>
      <vt:lpstr>Application: Wald Tests</vt:lpstr>
      <vt:lpstr>Regression Model</vt:lpstr>
      <vt:lpstr>Structural Change</vt:lpstr>
      <vt:lpstr>Data Setup</vt:lpstr>
      <vt:lpstr>Least Squares Results</vt:lpstr>
      <vt:lpstr>Covariance Matrix</vt:lpstr>
      <vt:lpstr>Chow Test</vt:lpstr>
      <vt:lpstr>Residuals Show the Implication of the Restriction  of Equal Coefficients.  Loss of fit in the first period.</vt:lpstr>
      <vt:lpstr>Algebra for the Chow Test</vt:lpstr>
      <vt:lpstr>Structural Change Test</vt:lpstr>
      <vt:lpstr>Application – Health and Income</vt:lpstr>
      <vt:lpstr>Men</vt:lpstr>
      <vt:lpstr>Women</vt:lpstr>
      <vt:lpstr>All</vt:lpstr>
      <vt:lpstr>F Statistic for Chow Test</vt:lpstr>
      <vt:lpstr>Use Dummy Variables (and Base the Test on a Robust Covariance Matrix)</vt:lpstr>
      <vt:lpstr>Wald Test for Difference</vt:lpstr>
      <vt:lpstr>Specification Test: Normality of </vt:lpstr>
      <vt:lpstr>Testing for Normality</vt:lpstr>
      <vt:lpstr>The Stochastic Frontier Model</vt:lpstr>
      <vt:lpstr>PowerPoint Presentation</vt:lpstr>
      <vt:lpstr>Application to Spanish Dairy Farms</vt:lpstr>
      <vt:lpstr>Stochastic Frontier Model</vt:lpstr>
      <vt:lpstr>PowerPoint Presentation</vt:lpstr>
      <vt:lpstr>PowerPoint Presentation</vt:lpstr>
      <vt:lpstr>Appendix Miscellaneous Results</vt:lpstr>
      <vt:lpstr>Nonlinear Restrictions</vt:lpstr>
      <vt:lpstr>Setting Up the Wald Statistic</vt:lpstr>
      <vt:lpstr>Wald Statistics</vt:lpstr>
      <vt:lpstr>Wald Test</vt:lpstr>
      <vt:lpstr>Application of the Wald Statistic</vt:lpstr>
      <vt:lpstr>Computations</vt:lpstr>
      <vt:lpstr>Noninvariance of the Wald Test</vt:lpstr>
      <vt:lpstr>Nonnested Regression Models</vt:lpstr>
      <vt:lpstr>Davidson and MacKinnon Strategy</vt:lpstr>
      <vt:lpstr>Application</vt:lpstr>
      <vt:lpstr>B does not add to Model A</vt:lpstr>
      <vt:lpstr>A Does Add to Model B</vt:lpstr>
      <vt:lpstr>Voung</vt:lpstr>
      <vt:lpstr>PowerPoint Presentation</vt:lpstr>
      <vt:lpstr>Oaxaca Decomposition</vt:lpstr>
      <vt:lpstr>The Oaxaca Decomposition</vt:lpstr>
      <vt:lpstr>Application - Income</vt:lpstr>
      <vt:lpstr>Regression: Female=0 (Men)</vt:lpstr>
      <vt:lpstr>Regression Female=1 (Women)</vt:lpstr>
      <vt:lpstr>Pooled Regression</vt:lpstr>
      <vt:lpstr>Application</vt:lpstr>
      <vt:lpstr>Results</vt:lpstr>
      <vt:lpstr>Decompositions</vt:lpstr>
      <vt:lpstr>Likelihood Ratio Test</vt:lpstr>
      <vt:lpstr>PowerPoint Presentation</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86</cp:revision>
  <dcterms:created xsi:type="dcterms:W3CDTF">2007-07-27T17:18:39Z</dcterms:created>
  <dcterms:modified xsi:type="dcterms:W3CDTF">2017-10-17T16:15:12Z</dcterms:modified>
</cp:coreProperties>
</file>