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72"/>
  </p:notesMasterIdLst>
  <p:handoutMasterIdLst>
    <p:handoutMasterId r:id="rId73"/>
  </p:handoutMasterIdLst>
  <p:sldIdLst>
    <p:sldId id="258" r:id="rId2"/>
    <p:sldId id="271" r:id="rId3"/>
    <p:sldId id="416" r:id="rId4"/>
    <p:sldId id="421" r:id="rId5"/>
    <p:sldId id="422" r:id="rId6"/>
    <p:sldId id="398" r:id="rId7"/>
    <p:sldId id="399" r:id="rId8"/>
    <p:sldId id="400" r:id="rId9"/>
    <p:sldId id="401" r:id="rId10"/>
    <p:sldId id="402" r:id="rId11"/>
    <p:sldId id="403" r:id="rId12"/>
    <p:sldId id="423" r:id="rId13"/>
    <p:sldId id="424" r:id="rId14"/>
    <p:sldId id="425" r:id="rId15"/>
    <p:sldId id="305" r:id="rId16"/>
    <p:sldId id="366" r:id="rId17"/>
    <p:sldId id="307" r:id="rId18"/>
    <p:sldId id="308" r:id="rId19"/>
    <p:sldId id="309" r:id="rId20"/>
    <p:sldId id="431" r:id="rId21"/>
    <p:sldId id="429" r:id="rId22"/>
    <p:sldId id="428" r:id="rId23"/>
    <p:sldId id="359" r:id="rId24"/>
    <p:sldId id="360" r:id="rId25"/>
    <p:sldId id="329" r:id="rId26"/>
    <p:sldId id="363" r:id="rId27"/>
    <p:sldId id="314" r:id="rId28"/>
    <p:sldId id="315" r:id="rId29"/>
    <p:sldId id="408" r:id="rId30"/>
    <p:sldId id="364" r:id="rId31"/>
    <p:sldId id="365" r:id="rId32"/>
    <p:sldId id="410" r:id="rId33"/>
    <p:sldId id="411" r:id="rId34"/>
    <p:sldId id="272" r:id="rId35"/>
    <p:sldId id="273" r:id="rId36"/>
    <p:sldId id="276" r:id="rId37"/>
    <p:sldId id="280" r:id="rId38"/>
    <p:sldId id="277" r:id="rId39"/>
    <p:sldId id="278" r:id="rId40"/>
    <p:sldId id="279" r:id="rId41"/>
    <p:sldId id="281" r:id="rId42"/>
    <p:sldId id="282" r:id="rId43"/>
    <p:sldId id="283" r:id="rId44"/>
    <p:sldId id="430" r:id="rId45"/>
    <p:sldId id="284" r:id="rId46"/>
    <p:sldId id="285" r:id="rId47"/>
    <p:sldId id="417" r:id="rId48"/>
    <p:sldId id="286" r:id="rId49"/>
    <p:sldId id="287" r:id="rId50"/>
    <p:sldId id="288" r:id="rId51"/>
    <p:sldId id="289" r:id="rId52"/>
    <p:sldId id="412" r:id="rId53"/>
    <p:sldId id="413" r:id="rId54"/>
    <p:sldId id="420" r:id="rId55"/>
    <p:sldId id="426" r:id="rId56"/>
    <p:sldId id="290" r:id="rId57"/>
    <p:sldId id="418" r:id="rId58"/>
    <p:sldId id="414" r:id="rId59"/>
    <p:sldId id="415" r:id="rId60"/>
    <p:sldId id="435" r:id="rId61"/>
    <p:sldId id="436" r:id="rId62"/>
    <p:sldId id="434" r:id="rId63"/>
    <p:sldId id="432" r:id="rId64"/>
    <p:sldId id="433" r:id="rId65"/>
    <p:sldId id="293" r:id="rId66"/>
    <p:sldId id="419" r:id="rId67"/>
    <p:sldId id="371" r:id="rId68"/>
    <p:sldId id="367" r:id="rId69"/>
    <p:sldId id="294" r:id="rId70"/>
    <p:sldId id="295" r:id="rId7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5F5F5F"/>
    <a:srgbClr val="99CC00"/>
    <a:srgbClr val="7030A0"/>
    <a:srgbClr val="000000"/>
    <a:srgbClr val="E6E6E6"/>
    <a:srgbClr val="99CCCC"/>
    <a:srgbClr val="FFFF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2160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59" y="4416108"/>
            <a:ext cx="5607684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92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76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18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41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75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1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54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86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9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07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5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49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34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91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972560" y="8831581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1" tIns="46586" rIns="93171" bIns="46586" anchor="b"/>
          <a:lstStyle/>
          <a:p>
            <a:pPr algn="r" eaLnBrk="1" hangingPunct="1"/>
            <a:fld id="{2152B732-800D-47B2-88DB-5A6E395CB4DA}" type="slidenum">
              <a:rPr lang="en-US" sz="1200"/>
              <a:pPr algn="r" eaLnBrk="1" hangingPunct="1"/>
              <a:t>15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17379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8049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9CD0EE-4DC3-4B4B-B786-AD6ADBF15B4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4769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F74FDA-0509-41B2-955A-CE556B58AA9C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6150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248333-F466-4CCA-874A-F4F10E64E2D9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9931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75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23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B02BE-2988-4241-B641-C3E9631C0778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45844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27D012-5BB7-4738-B8ED-BDE7D7ED51C4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44585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09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1699B-A1D5-4B9F-9D30-1ED8AAB74B14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320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150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930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261708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34863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53762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50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488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EC725-0339-4F91-8802-2DC6F070A93E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4744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E27B9-62D7-4BEA-903A-27C4A6AC568E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055356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90A64-D81F-4EC1-B84F-7EA32D7A5E21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330630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53EEE-9F7A-4DDC-AF6B-7164631F008A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64846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7D2B1A-64D5-4D9A-A35C-CC91515D99F0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28305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4D629F-5EB2-4C03-8B14-74EE357D738F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89741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1919E8-B44E-4F7F-8C05-37AB95E7E71A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015731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0FE742-C01E-45F5-8751-94BD67E09E91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15093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AA5F37-3A6D-4E44-B1C6-273441EFECC9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49874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044B78-F75A-4A3C-94C1-427BBA47AB41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93732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231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19B13-E6A9-4C78-9DA3-91148F7F4A67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25129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55041-5387-484C-8AD8-D74D2EF7C7A7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585574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249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C9B06-1DEE-4178-BC27-75E854A09C78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26509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460CE-E59D-4452-9325-EAFEF91A1DA6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774693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F7CF5-0F0D-4DB9-96DB-8A8D70BA480C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7746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4C238-C065-4D3E-AD4A-F93543FBAD93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42091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72FF55-DA0E-4A8A-8B83-2BCB21427CEE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984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6C2B8-D305-47B6-A117-5EE05659A8FD}" type="slidenum">
              <a:rPr lang="en-US" smtClean="0"/>
              <a:pPr/>
              <a:t>53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15351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161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231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972773" y="8832216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1" tIns="46586" rIns="93171" bIns="46586" anchor="b"/>
          <a:lstStyle/>
          <a:p>
            <a:pPr algn="r" defTabSz="931670" eaLnBrk="1" hangingPunct="1"/>
            <a:fld id="{8E3CACD9-8ECB-42C4-AACC-1DDD5B3E61AC}" type="slidenum">
              <a:rPr lang="en-US" sz="1200"/>
              <a:pPr algn="r" defTabSz="931670" eaLnBrk="1" hangingPunct="1"/>
              <a:t>56</a:t>
            </a:fld>
            <a:endParaRPr 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52317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223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433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506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6C2B8-D305-47B6-A117-5EE05659A8FD}" type="slidenum">
              <a:rPr lang="en-US" smtClean="0"/>
              <a:pPr/>
              <a:t>62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176185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3527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422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0407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6336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966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001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8341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F0715-B755-4255-9FF5-B88A10DBD778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7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7154091" y="6550223"/>
            <a:ext cx="1981200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12: Endogeneity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12-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/54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0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2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5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7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dirty="0" smtClean="0"/>
              <a:t>Econometrics I</a:t>
            </a:r>
            <a:endParaRPr lang="en-US" sz="4800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 dirty="0"/>
              <a:t>Professor William Greene</a:t>
            </a:r>
          </a:p>
          <a:p>
            <a:r>
              <a:rPr lang="en-US" sz="2600" dirty="0"/>
              <a:t>Stern School of Business</a:t>
            </a:r>
          </a:p>
          <a:p>
            <a:r>
              <a:rPr lang="en-US" sz="2600" dirty="0" smtClean="0"/>
              <a:t>Department </a:t>
            </a:r>
            <a:r>
              <a:rPr lang="en-US" sz="2600" dirty="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dirty="0" smtClean="0"/>
              <a:t>Econometrics I</a:t>
            </a:r>
            <a:endParaRPr lang="en-US" sz="4000" dirty="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438400" y="4114800"/>
            <a:ext cx="4343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Part </a:t>
            </a:r>
            <a:r>
              <a:rPr lang="en-US" sz="3200" b="1" dirty="0" smtClean="0"/>
              <a:t>12 –</a:t>
            </a:r>
            <a:r>
              <a:rPr lang="en-US" sz="3200" b="1" dirty="0" err="1" smtClean="0"/>
              <a:t>Endogeneity</a:t>
            </a:r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      and IV Estimation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“Endogeneity”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286000"/>
            <a:ext cx="6400800" cy="2778125"/>
          </a:xfrm>
        </p:spPr>
        <p:txBody>
          <a:bodyPr/>
          <a:lstStyle/>
          <a:p>
            <a:r>
              <a:rPr lang="en-US" smtClean="0"/>
              <a:t>Omitted Variables</a:t>
            </a:r>
          </a:p>
          <a:p>
            <a:r>
              <a:rPr lang="en-US" smtClean="0"/>
              <a:t>Ignored “Heterogeneity”</a:t>
            </a:r>
          </a:p>
          <a:p>
            <a:r>
              <a:rPr lang="en-US" smtClean="0"/>
              <a:t>Measurement Error</a:t>
            </a:r>
          </a:p>
          <a:p>
            <a:r>
              <a:rPr lang="en-US" smtClean="0"/>
              <a:t>Endogenous “Treatment Effects”</a:t>
            </a:r>
          </a:p>
          <a:p>
            <a:r>
              <a:rPr lang="en-US" smtClean="0"/>
              <a:t>Nonrandom Sampling (or Attrition)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371600"/>
            <a:ext cx="87325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two of my projects, I was asked by reviewers to address the </a:t>
            </a:r>
            <a:r>
              <a:rPr lang="en-US" dirty="0" err="1"/>
              <a:t>endogeneity</a:t>
            </a:r>
            <a:r>
              <a:rPr lang="en-US" dirty="0"/>
              <a:t> concerns. In one project, I regress employee departure on project termination. Arguably project termination is not exogenous. In the other, I regress firms’ charitable giving in specific countries on their business activities in the local community. Again, business presence in countries are not exogenous. The problem is, both papers used non-linear models (Hazard model in one, and hurdle model in the other), which are required by the data I have. Are you aware of any econometric methods to deal with </a:t>
            </a:r>
            <a:r>
              <a:rPr lang="en-US" dirty="0" err="1"/>
              <a:t>endogeneity</a:t>
            </a:r>
            <a:r>
              <a:rPr lang="en-US" dirty="0"/>
              <a:t> in non-linear models? My search online did not go anywhere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Hazard Model:  Not a linear model.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Prob</a:t>
            </a:r>
            <a:r>
              <a:rPr lang="en-US" b="1" dirty="0" smtClean="0">
                <a:solidFill>
                  <a:srgbClr val="FF0000"/>
                </a:solidFill>
              </a:rPr>
              <a:t>[event happens in time interval t to t+</a:t>
            </a:r>
            <a:r>
              <a:rPr lang="el-GR" b="1" dirty="0" smtClean="0">
                <a:solidFill>
                  <a:srgbClr val="FF0000"/>
                </a:solidFill>
              </a:rPr>
              <a:t>Δ</a:t>
            </a:r>
            <a:r>
              <a:rPr lang="en-US" b="1" dirty="0" smtClean="0">
                <a:solidFill>
                  <a:srgbClr val="FF0000"/>
                </a:solidFill>
              </a:rPr>
              <a:t>| event happens after time t] =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       		a function of (x’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4281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have been asked this question (or ones like it) dozens of times.  I think the issue is getting </a:t>
            </a:r>
            <a:r>
              <a:rPr lang="en-US" dirty="0" smtClean="0"/>
              <a:t>way </a:t>
            </a:r>
            <a:r>
              <a:rPr lang="en-US" dirty="0"/>
              <a:t>overplayed.  But, I'm not the majority voice, so you are going to have to deal with </a:t>
            </a:r>
            <a:r>
              <a:rPr lang="en-US" dirty="0" smtClean="0"/>
              <a:t>this. </a:t>
            </a:r>
          </a:p>
          <a:p>
            <a:r>
              <a:rPr lang="en-US" dirty="0" smtClean="0"/>
              <a:t>Step </a:t>
            </a:r>
            <a:r>
              <a:rPr lang="en-US" dirty="0"/>
              <a:t>1: you or the referee need to figure out (make a case for) by what construction </a:t>
            </a:r>
            <a:r>
              <a:rPr lang="en-US" dirty="0" smtClean="0"/>
              <a:t>is "project </a:t>
            </a:r>
            <a:r>
              <a:rPr lang="en-US" dirty="0"/>
              <a:t>termination" endogenous.  What is correlated with what **in your hazard model** </a:t>
            </a:r>
            <a:r>
              <a:rPr lang="en-US" dirty="0" smtClean="0"/>
              <a:t>that </a:t>
            </a:r>
            <a:r>
              <a:rPr lang="en-US" dirty="0"/>
              <a:t>makes the variable </a:t>
            </a:r>
            <a:r>
              <a:rPr lang="en-US" dirty="0" smtClean="0"/>
              <a:t>endogenous?</a:t>
            </a:r>
            <a:r>
              <a:rPr lang="en-US" dirty="0"/>
              <a:t>  There must be a second equation that implies </a:t>
            </a:r>
            <a:r>
              <a:rPr lang="en-US" dirty="0" smtClean="0"/>
              <a:t>that project </a:t>
            </a:r>
            <a:r>
              <a:rPr lang="en-US" dirty="0"/>
              <a:t>termination is endogenous.  What is it?  What unobservable in that equation </a:t>
            </a:r>
            <a:r>
              <a:rPr lang="en-US" dirty="0" smtClean="0"/>
              <a:t>is correlated </a:t>
            </a:r>
            <a:r>
              <a:rPr lang="en-US" dirty="0"/>
              <a:t>with what unobservable in the hazard model that makes it endogenous.  </a:t>
            </a:r>
            <a:r>
              <a:rPr lang="en-US" dirty="0" smtClean="0"/>
              <a:t>Same questions </a:t>
            </a:r>
            <a:r>
              <a:rPr lang="en-US" dirty="0"/>
              <a:t>for your hurdle model.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3429000"/>
            <a:ext cx="792480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By what construction is SNAP endogenous in the HEALTH equation?</a:t>
            </a:r>
          </a:p>
          <a:p>
            <a:endParaRPr lang="en-US" sz="2800" dirty="0"/>
          </a:p>
          <a:p>
            <a:r>
              <a:rPr lang="en-US" sz="2800" dirty="0" smtClean="0"/>
              <a:t>SNAP    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SNAP</a:t>
            </a:r>
            <a:r>
              <a:rPr lang="en-US" sz="2800" dirty="0" smtClean="0"/>
              <a:t>     +       Z</a:t>
            </a:r>
            <a:r>
              <a:rPr lang="el-GR" sz="2800" dirty="0" smtClean="0"/>
              <a:t>δ</a:t>
            </a:r>
            <a:r>
              <a:rPr lang="en-US" sz="2800" dirty="0" smtClean="0"/>
              <a:t>    	+  </a:t>
            </a:r>
            <a:r>
              <a:rPr lang="el-GR" sz="2800" dirty="0" smtClean="0"/>
              <a:t>ε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HEALTH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HEALTH</a:t>
            </a:r>
            <a:r>
              <a:rPr lang="en-US" sz="2800" dirty="0" smtClean="0"/>
              <a:t>  +  </a:t>
            </a:r>
            <a:r>
              <a:rPr lang="el-GR" sz="2800" dirty="0" smtClean="0"/>
              <a:t>η</a:t>
            </a:r>
            <a:r>
              <a:rPr lang="en-US" sz="2800" dirty="0" smtClean="0"/>
              <a:t>SNAP  	+  v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6896100" y="5181600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5410200" y="5181600"/>
            <a:ext cx="1371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671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altLang="en-US" u="sng" dirty="0" smtClean="0">
                <a:latin typeface="Arial" charset="0"/>
                <a:cs typeface="Arial" charset="0"/>
              </a:rPr>
              <a:t>Source of </a:t>
            </a:r>
            <a:r>
              <a:rPr lang="en-US" altLang="en-US" u="sng" dirty="0" err="1" smtClean="0">
                <a:latin typeface="Arial" charset="0"/>
                <a:cs typeface="Arial" charset="0"/>
              </a:rPr>
              <a:t>Endogeneity</a:t>
            </a:r>
            <a:r>
              <a:rPr lang="en-US" altLang="en-US" u="sng" dirty="0" smtClean="0">
                <a:latin typeface="Arial" charset="0"/>
                <a:cs typeface="Arial" charset="0"/>
              </a:rPr>
              <a:t>: Omitted Variable</a:t>
            </a:r>
            <a:r>
              <a:rPr lang="en-US" altLang="en-US" dirty="0" smtClean="0">
                <a:latin typeface="Arial" charset="0"/>
                <a:cs typeface="Arial" charset="0"/>
              </a:rPr>
              <a:t/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Aggregate Data and Multinomial Choice:</a:t>
            </a:r>
            <a:r>
              <a:rPr lang="en-US" altLang="en-US" sz="1200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latin typeface="Arial" charset="0"/>
                <a:cs typeface="Arial" charset="0"/>
              </a:rPr>
              <a:t/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The Model of Berry, </a:t>
            </a:r>
            <a:r>
              <a:rPr lang="en-US" altLang="en-US" dirty="0" err="1" smtClean="0">
                <a:latin typeface="Arial" charset="0"/>
                <a:cs typeface="Arial" charset="0"/>
              </a:rPr>
              <a:t>Levinsohn</a:t>
            </a:r>
            <a:r>
              <a:rPr lang="en-US" altLang="en-US" dirty="0" smtClean="0">
                <a:latin typeface="Arial" charset="0"/>
                <a:cs typeface="Arial" charset="0"/>
              </a:rPr>
              <a:t> and </a:t>
            </a:r>
            <a:r>
              <a:rPr lang="en-US" altLang="en-US" dirty="0" err="1" smtClean="0">
                <a:latin typeface="Arial" charset="0"/>
                <a:cs typeface="Arial" charset="0"/>
              </a:rPr>
              <a:t>Pakes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273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07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533400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Theoretical Foundation</a:t>
            </a:r>
          </a:p>
        </p:txBody>
      </p:sp>
      <p:sp>
        <p:nvSpPr>
          <p:cNvPr id="6963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02125"/>
          </a:xfrm>
        </p:spPr>
        <p:txBody>
          <a:bodyPr/>
          <a:lstStyle/>
          <a:p>
            <a:r>
              <a:rPr lang="en-US" altLang="en-US" sz="2000" smtClean="0"/>
              <a:t>Consumer market for J differentiated brands of a good</a:t>
            </a:r>
          </a:p>
          <a:p>
            <a:pPr lvl="1"/>
            <a:r>
              <a:rPr lang="en-US" altLang="en-US" sz="2000" smtClean="0"/>
              <a:t>j =1,…, J</a:t>
            </a:r>
            <a:r>
              <a:rPr lang="en-US" altLang="en-US" sz="2000" baseline="-25000" smtClean="0"/>
              <a:t>t</a:t>
            </a:r>
            <a:r>
              <a:rPr lang="en-US" altLang="en-US" sz="2000" smtClean="0"/>
              <a:t> brands or types</a:t>
            </a:r>
          </a:p>
          <a:p>
            <a:pPr lvl="1"/>
            <a:r>
              <a:rPr lang="en-US" altLang="en-US" sz="2000" smtClean="0"/>
              <a:t>i = 1,…, N consumers</a:t>
            </a:r>
          </a:p>
          <a:p>
            <a:pPr lvl="1"/>
            <a:r>
              <a:rPr lang="en-US" altLang="en-US" sz="2000" smtClean="0"/>
              <a:t>t = i,…,T “markets”  (like panel data)</a:t>
            </a:r>
          </a:p>
          <a:p>
            <a:r>
              <a:rPr lang="en-US" altLang="en-US" sz="2000" smtClean="0"/>
              <a:t>Consumer i’s utility for brand j (in market t) depends on</a:t>
            </a:r>
          </a:p>
          <a:p>
            <a:pPr lvl="1"/>
            <a:r>
              <a:rPr lang="en-US" altLang="en-US" sz="2000" smtClean="0"/>
              <a:t>p = price</a:t>
            </a:r>
          </a:p>
          <a:p>
            <a:pPr lvl="1"/>
            <a:r>
              <a:rPr lang="en-US" altLang="en-US" sz="2000" b="1" smtClean="0"/>
              <a:t>x</a:t>
            </a:r>
            <a:r>
              <a:rPr lang="en-US" altLang="en-US" sz="2000" smtClean="0"/>
              <a:t> = observable attributes</a:t>
            </a:r>
          </a:p>
          <a:p>
            <a:pPr lvl="1"/>
            <a:r>
              <a:rPr lang="en-US" altLang="en-US" sz="2000" smtClean="0"/>
              <a:t>f  = unobserved attributes</a:t>
            </a:r>
          </a:p>
          <a:p>
            <a:pPr lvl="1"/>
            <a:r>
              <a:rPr lang="en-US" altLang="en-US" sz="2000" smtClean="0"/>
              <a:t>w = unobserved heterogeneity across consumers</a:t>
            </a:r>
          </a:p>
          <a:p>
            <a:pPr lvl="1"/>
            <a:r>
              <a:rPr lang="el-GR" altLang="en-US" sz="2000" smtClean="0"/>
              <a:t>ε</a:t>
            </a:r>
            <a:r>
              <a:rPr lang="en-US" altLang="en-US" sz="2000" smtClean="0"/>
              <a:t> = idiosyncratic aspects of consumer preferences </a:t>
            </a:r>
          </a:p>
          <a:p>
            <a:r>
              <a:rPr lang="en-US" altLang="en-US" sz="2000" smtClean="0"/>
              <a:t>Observed data consist of aggregate choices, prices and features of the brands.</a:t>
            </a:r>
          </a:p>
        </p:txBody>
      </p:sp>
    </p:spTree>
    <p:extLst>
      <p:ext uri="{BB962C8B-B14F-4D97-AF65-F5344CB8AC3E}">
        <p14:creationId xmlns:p14="http://schemas.microsoft.com/office/powerpoint/2010/main" val="27794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BLP Automobile Market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629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33400" y="408305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>
                <a:latin typeface="Arial" charset="0"/>
              </a:rPr>
              <a:t>t</a:t>
            </a:r>
          </a:p>
        </p:txBody>
      </p:sp>
      <p:sp>
        <p:nvSpPr>
          <p:cNvPr id="70661" name="Left Brace 2"/>
          <p:cNvSpPr>
            <a:spLocks/>
          </p:cNvSpPr>
          <p:nvPr/>
        </p:nvSpPr>
        <p:spPr bwMode="auto">
          <a:xfrm>
            <a:off x="914400" y="2590800"/>
            <a:ext cx="304800" cy="3581400"/>
          </a:xfrm>
          <a:prstGeom prst="leftBrace">
            <a:avLst>
              <a:gd name="adj1" fmla="val 8323"/>
              <a:gd name="adj2" fmla="val 50000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0662" name="TextBox 3"/>
          <p:cNvSpPr txBox="1">
            <a:spLocks noChangeArrowheads="1"/>
          </p:cNvSpPr>
          <p:nvPr/>
        </p:nvSpPr>
        <p:spPr bwMode="auto">
          <a:xfrm>
            <a:off x="1828800" y="1524000"/>
            <a:ext cx="5638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altLang="en-US" sz="3200" b="1" smtClean="0">
                <a:latin typeface="Arial" charset="0"/>
              </a:rPr>
              <a:t>J</a:t>
            </a:r>
            <a:r>
              <a:rPr lang="en-US" altLang="en-US" sz="3200" b="1" baseline="-25000" smtClean="0">
                <a:latin typeface="Arial" charset="0"/>
              </a:rPr>
              <a:t>t</a:t>
            </a:r>
            <a:r>
              <a:rPr lang="en-US" altLang="en-US" sz="3200" b="1" smtClean="0">
                <a:latin typeface="Arial" charset="0"/>
              </a:rPr>
              <a:t>  N   P                            X</a:t>
            </a:r>
            <a:endParaRPr lang="en-US" altLang="en-US" sz="3200" b="1" baseline="-2500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52600" y="1600200"/>
            <a:ext cx="6019800" cy="9906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9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Random Utility Model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543800" cy="3505200"/>
          </a:xfrm>
        </p:spPr>
        <p:txBody>
          <a:bodyPr/>
          <a:lstStyle/>
          <a:p>
            <a:r>
              <a:rPr lang="en-US" altLang="en-US" sz="2000" dirty="0" smtClean="0"/>
              <a:t>Utility</a:t>
            </a:r>
            <a:r>
              <a:rPr lang="en-US" altLang="en-US" sz="2000" smtClean="0"/>
              <a:t>:  U</a:t>
            </a:r>
            <a:r>
              <a:rPr lang="en-US" altLang="en-US" sz="2000" baseline="-25000" smtClean="0"/>
              <a:t>ijt</a:t>
            </a:r>
            <a:r>
              <a:rPr lang="en-US" altLang="en-US" sz="2000" smtClean="0"/>
              <a:t>=U(w</a:t>
            </a:r>
            <a:r>
              <a:rPr lang="en-US" altLang="en-US" sz="2000" baseline="-25000" smtClean="0"/>
              <a:t>i</a:t>
            </a:r>
            <a:r>
              <a:rPr lang="en-US" altLang="en-US" sz="2000" smtClean="0"/>
              <a:t>,p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b="1" smtClean="0"/>
              <a:t>x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,f</a:t>
            </a:r>
            <a:r>
              <a:rPr lang="en-US" altLang="en-US" sz="2000" baseline="-25000" smtClean="0"/>
              <a:t>jt</a:t>
            </a:r>
            <a:r>
              <a:rPr lang="en-US" altLang="en-US" sz="2000" smtClean="0"/>
              <a:t>,</a:t>
            </a:r>
            <a:r>
              <a:rPr lang="en-US" altLang="en-US" sz="2000" smtClean="0">
                <a:sym typeface="Symbol"/>
              </a:rPr>
              <a:t></a:t>
            </a:r>
            <a:r>
              <a:rPr lang="en-US" altLang="en-US" sz="2000" baseline="-25000" smtClean="0">
                <a:sym typeface="Symbol"/>
              </a:rPr>
              <a:t>ijt</a:t>
            </a:r>
            <a:r>
              <a:rPr lang="en-US" altLang="en-US" sz="2000" smtClean="0"/>
              <a:t> |</a:t>
            </a:r>
            <a:r>
              <a:rPr lang="en-US" altLang="en-US" sz="2000" b="1" smtClean="0">
                <a:sym typeface="Symbol" pitchFamily="18" charset="2"/>
              </a:rPr>
              <a:t></a:t>
            </a:r>
            <a:r>
              <a:rPr lang="en-US" altLang="en-US" sz="2000" dirty="0" smtClean="0"/>
              <a:t>), </a:t>
            </a:r>
            <a:r>
              <a:rPr lang="en-US" altLang="en-US" sz="2000" dirty="0" err="1" smtClean="0"/>
              <a:t>i</a:t>
            </a:r>
            <a:r>
              <a:rPr lang="en-US" altLang="en-US" sz="2000" dirty="0" smtClean="0"/>
              <a:t> = 1,…,(</a:t>
            </a:r>
            <a:r>
              <a:rPr lang="en-US" altLang="en-US" sz="2000" smtClean="0"/>
              <a:t>large) N</a:t>
            </a:r>
            <a:r>
              <a:rPr lang="en-US" altLang="en-US" sz="2000" dirty="0" smtClean="0"/>
              <a:t>,  j=1,…,J</a:t>
            </a:r>
          </a:p>
          <a:p>
            <a:pPr lvl="1"/>
            <a:r>
              <a:rPr lang="en-US" altLang="en-US" sz="1600" dirty="0" err="1" smtClean="0"/>
              <a:t>w</a:t>
            </a:r>
            <a:r>
              <a:rPr lang="en-US" altLang="en-US" sz="1600" baseline="-25000" dirty="0" err="1" smtClean="0"/>
              <a:t>i</a:t>
            </a:r>
            <a:r>
              <a:rPr lang="en-US" altLang="en-US" sz="1600" dirty="0" smtClean="0"/>
              <a:t> = individual heterogeneity; time (market) invariant.  w has a continuous distribution across the population.</a:t>
            </a:r>
          </a:p>
          <a:p>
            <a:pPr lvl="1"/>
            <a:r>
              <a:rPr lang="en-US" altLang="en-US" sz="1600" dirty="0" err="1" smtClean="0"/>
              <a:t>p</a:t>
            </a:r>
            <a:r>
              <a:rPr lang="en-US" altLang="en-US" sz="1600" baseline="-25000" dirty="0" err="1" smtClean="0"/>
              <a:t>jt</a:t>
            </a:r>
            <a:r>
              <a:rPr lang="en-US" altLang="en-US" sz="1600" dirty="0" smtClean="0"/>
              <a:t>, </a:t>
            </a:r>
            <a:r>
              <a:rPr lang="en-US" altLang="en-US" sz="1600" b="1" dirty="0" err="1" smtClean="0"/>
              <a:t>x</a:t>
            </a:r>
            <a:r>
              <a:rPr lang="en-US" altLang="en-US" sz="1600" baseline="-25000" dirty="0" err="1" smtClean="0"/>
              <a:t>jt</a:t>
            </a:r>
            <a:r>
              <a:rPr lang="en-US" altLang="en-US" sz="1600" dirty="0" smtClean="0"/>
              <a:t>, </a:t>
            </a:r>
            <a:r>
              <a:rPr lang="en-US" altLang="en-US" sz="1600" dirty="0" err="1" smtClean="0"/>
              <a:t>f</a:t>
            </a:r>
            <a:r>
              <a:rPr lang="en-US" altLang="en-US" sz="1600" baseline="-25000" dirty="0" err="1" smtClean="0"/>
              <a:t>jt</a:t>
            </a:r>
            <a:r>
              <a:rPr lang="en-US" altLang="en-US" sz="1600" dirty="0" smtClean="0"/>
              <a:t>, = price, observed attributes, unobserved features of brand j; all may vary through time (across markets)</a:t>
            </a:r>
          </a:p>
          <a:p>
            <a:r>
              <a:rPr lang="en-US" altLang="en-US" sz="2000" dirty="0" smtClean="0"/>
              <a:t>Revealed Preference:  Choice j provides maximum utility</a:t>
            </a:r>
          </a:p>
          <a:p>
            <a:r>
              <a:rPr lang="en-US" altLang="en-US" sz="2000" dirty="0" smtClean="0"/>
              <a:t>Across the population, given market t, set of prices </a:t>
            </a:r>
            <a:r>
              <a:rPr lang="en-US" altLang="en-US" sz="2000" b="1" dirty="0" err="1" smtClean="0"/>
              <a:t>p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smtClean="0"/>
              <a:t> and features (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err="1" smtClean="0"/>
              <a:t>,</a:t>
            </a:r>
            <a:r>
              <a:rPr lang="en-US" altLang="en-US" sz="2000" b="1" dirty="0" err="1" smtClean="0"/>
              <a:t>f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smtClean="0"/>
              <a:t>), there is a set of values of </a:t>
            </a:r>
            <a:r>
              <a:rPr lang="en-US" altLang="en-US" sz="2000" dirty="0" err="1" smtClean="0"/>
              <a:t>w</a:t>
            </a:r>
            <a:r>
              <a:rPr lang="en-US" altLang="en-US" sz="2000" baseline="-25000" dirty="0" err="1" smtClean="0"/>
              <a:t>i</a:t>
            </a:r>
            <a:r>
              <a:rPr lang="en-US" altLang="en-US" sz="2000" dirty="0" smtClean="0"/>
              <a:t> that induces choice j, for each j=1,…,</a:t>
            </a:r>
            <a:r>
              <a:rPr lang="en-US" altLang="en-US" sz="2000" dirty="0" err="1" smtClean="0"/>
              <a:t>J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smtClean="0"/>
              <a:t>; then, </a:t>
            </a:r>
            <a:r>
              <a:rPr lang="en-US" altLang="en-US" sz="2000" dirty="0" err="1" smtClean="0"/>
              <a:t>s</a:t>
            </a:r>
            <a:r>
              <a:rPr lang="en-US" altLang="en-US" sz="2000" baseline="-25000" dirty="0" err="1" smtClean="0"/>
              <a:t>j</a:t>
            </a:r>
            <a:r>
              <a:rPr lang="en-US" altLang="en-US" sz="2000" dirty="0" smtClean="0"/>
              <a:t>(</a:t>
            </a:r>
            <a:r>
              <a:rPr lang="en-US" altLang="en-US" sz="2000" b="1" dirty="0" err="1" smtClean="0"/>
              <a:t>p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err="1" smtClean="0"/>
              <a:t>,</a:t>
            </a:r>
            <a:r>
              <a:rPr lang="en-US" altLang="en-US" sz="2000" b="1" dirty="0" err="1" smtClean="0"/>
              <a:t>X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err="1" smtClean="0"/>
              <a:t>,</a:t>
            </a:r>
            <a:r>
              <a:rPr lang="en-US" altLang="en-US" sz="2000" b="1" dirty="0" err="1" smtClean="0"/>
              <a:t>f</a:t>
            </a:r>
            <a:r>
              <a:rPr lang="en-US" altLang="en-US" sz="2000" baseline="-25000" dirty="0" err="1" smtClean="0"/>
              <a:t>t</a:t>
            </a:r>
            <a:r>
              <a:rPr lang="en-US" altLang="en-US" sz="2000" dirty="0" smtClean="0"/>
              <a:t>|</a:t>
            </a:r>
            <a:r>
              <a:rPr lang="en-US" altLang="en-US" sz="2000" b="1" dirty="0" smtClean="0">
                <a:sym typeface="Symbol" pitchFamily="18" charset="2"/>
              </a:rPr>
              <a:t></a:t>
            </a:r>
            <a:r>
              <a:rPr lang="en-US" altLang="en-US" sz="2000" dirty="0" smtClean="0"/>
              <a:t>) is the market share of brand j in market t.</a:t>
            </a:r>
          </a:p>
          <a:p>
            <a:r>
              <a:rPr lang="en-US" altLang="en-US" sz="2000" dirty="0" smtClean="0"/>
              <a:t>There is an outside good that attracts a </a:t>
            </a:r>
            <a:r>
              <a:rPr lang="en-US" altLang="en-US" sz="2000" dirty="0" err="1" smtClean="0"/>
              <a:t>nonnegligible</a:t>
            </a:r>
            <a:r>
              <a:rPr lang="en-US" altLang="en-US" sz="2000" dirty="0" smtClean="0"/>
              <a:t> market share, j=0.  Therefore, </a:t>
            </a:r>
          </a:p>
        </p:txBody>
      </p:sp>
      <p:graphicFrame>
        <p:nvGraphicFramePr>
          <p:cNvPr id="7168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944633"/>
              </p:ext>
            </p:extLst>
          </p:nvPr>
        </p:nvGraphicFramePr>
        <p:xfrm>
          <a:off x="3733800" y="5257800"/>
          <a:ext cx="2552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9" name="Equation" r:id="rId4" imgW="1701800" imgH="304800" progId="Equation.DSMT4">
                  <p:embed/>
                </p:oleObj>
              </mc:Choice>
              <mc:Fallback>
                <p:oleObj name="Equation" r:id="rId4" imgW="1701800" imgH="3048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257800"/>
                        <a:ext cx="2552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181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charset="0"/>
                <a:cs typeface="Arial" charset="0"/>
              </a:rPr>
              <a:t>Endogenous Prices: Demand side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82000" cy="3505200"/>
          </a:xfrm>
        </p:spPr>
        <p:txBody>
          <a:bodyPr/>
          <a:lstStyle/>
          <a:p>
            <a:r>
              <a:rPr lang="en-US" altLang="en-US" smtClean="0"/>
              <a:t>U</a:t>
            </a:r>
            <a:r>
              <a:rPr lang="en-US" altLang="en-US" baseline="-25000" smtClean="0"/>
              <a:t>ijt</a:t>
            </a:r>
            <a:r>
              <a:rPr lang="en-US" altLang="en-US" smtClean="0"/>
              <a:t>=U(w</a:t>
            </a:r>
            <a:r>
              <a:rPr lang="en-US" altLang="en-US" baseline="-25000" smtClean="0"/>
              <a:t>i</a:t>
            </a:r>
            <a:r>
              <a:rPr lang="en-US" altLang="en-US" smtClean="0"/>
              <a:t>,p</a:t>
            </a:r>
            <a:r>
              <a:rPr lang="en-US" altLang="en-US" baseline="-25000" smtClean="0"/>
              <a:t>jt</a:t>
            </a:r>
            <a:r>
              <a:rPr lang="en-US" altLang="en-US" smtClean="0"/>
              <a:t>,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jt</a:t>
            </a:r>
            <a:r>
              <a:rPr lang="en-US" altLang="en-US" smtClean="0"/>
              <a:t>,f</a:t>
            </a:r>
            <a:r>
              <a:rPr lang="en-US" altLang="en-US" baseline="-25000" smtClean="0"/>
              <a:t>jt</a:t>
            </a:r>
            <a:r>
              <a:rPr lang="en-US" altLang="en-US" smtClean="0"/>
              <a:t>,</a:t>
            </a:r>
            <a:r>
              <a:rPr lang="en-US" altLang="en-US" smtClean="0">
                <a:sym typeface="Symbol"/>
              </a:rPr>
              <a:t></a:t>
            </a:r>
            <a:r>
              <a:rPr lang="en-US" altLang="en-US" baseline="-25000" smtClean="0"/>
              <a:t>ijt</a:t>
            </a:r>
            <a:r>
              <a:rPr lang="en-US" altLang="en-US" smtClean="0"/>
              <a:t> |</a:t>
            </a:r>
            <a:r>
              <a:rPr lang="en-US" altLang="en-US" b="1" smtClean="0">
                <a:sym typeface="Symbol" pitchFamily="18" charset="2"/>
              </a:rPr>
              <a:t></a:t>
            </a:r>
            <a:r>
              <a:rPr lang="en-US" altLang="en-US" smtClean="0"/>
              <a:t>) = </a:t>
            </a:r>
            <a:r>
              <a:rPr lang="en-US" altLang="en-US" b="1" dirty="0" err="1" smtClean="0"/>
              <a:t>x</a:t>
            </a:r>
            <a:r>
              <a:rPr lang="en-US" altLang="en-US" baseline="-25000" dirty="0" err="1" smtClean="0"/>
              <a:t>jt</a:t>
            </a:r>
            <a:r>
              <a:rPr lang="en-US" altLang="en-US" dirty="0" smtClean="0"/>
              <a:t>'</a:t>
            </a:r>
            <a:r>
              <a:rPr lang="el-GR" altLang="en-US" b="1" dirty="0" smtClean="0"/>
              <a:t>β</a:t>
            </a:r>
            <a:r>
              <a:rPr lang="en-US" altLang="en-US" baseline="-25000" dirty="0" err="1" smtClean="0"/>
              <a:t>i</a:t>
            </a:r>
            <a:r>
              <a:rPr lang="en-US" altLang="en-US" dirty="0" smtClean="0"/>
              <a:t> – </a:t>
            </a:r>
            <a:r>
              <a:rPr lang="el-GR" altLang="en-US" dirty="0" smtClean="0"/>
              <a:t>α</a:t>
            </a:r>
            <a:r>
              <a:rPr lang="en-US" altLang="en-US" dirty="0" err="1" smtClean="0">
                <a:solidFill>
                  <a:srgbClr val="FF0000"/>
                </a:solidFill>
              </a:rPr>
              <a:t>p</a:t>
            </a:r>
            <a:r>
              <a:rPr lang="en-US" altLang="en-US" baseline="-25000" dirty="0" err="1" smtClean="0">
                <a:solidFill>
                  <a:srgbClr val="FF0000"/>
                </a:solidFill>
              </a:rPr>
              <a:t>j</a:t>
            </a:r>
            <a:r>
              <a:rPr lang="en-US" altLang="en-US" dirty="0" smtClean="0"/>
              <a:t> + </a:t>
            </a:r>
            <a:r>
              <a:rPr lang="en-US" altLang="en-US" dirty="0" err="1" smtClean="0">
                <a:solidFill>
                  <a:srgbClr val="FF0000"/>
                </a:solidFill>
              </a:rPr>
              <a:t>f</a:t>
            </a:r>
            <a:r>
              <a:rPr lang="en-US" altLang="en-US" baseline="-25000" dirty="0" err="1" smtClean="0">
                <a:solidFill>
                  <a:srgbClr val="FF0000"/>
                </a:solidFill>
              </a:rPr>
              <a:t>jt</a:t>
            </a:r>
            <a:r>
              <a:rPr lang="en-US" altLang="en-US" dirty="0" smtClean="0"/>
              <a:t> + </a:t>
            </a:r>
            <a:r>
              <a:rPr lang="el-GR" altLang="en-US" dirty="0" smtClean="0"/>
              <a:t>ε</a:t>
            </a:r>
            <a:r>
              <a:rPr lang="en-US" altLang="en-US" baseline="-25000" dirty="0" err="1" smtClean="0"/>
              <a:t>ijt</a:t>
            </a:r>
            <a:endParaRPr lang="en-US" altLang="en-US" dirty="0" smtClean="0"/>
          </a:p>
          <a:p>
            <a:r>
              <a:rPr lang="en-US" altLang="en-US" smtClean="0"/>
              <a:t>f</a:t>
            </a:r>
            <a:r>
              <a:rPr lang="en-US" altLang="en-US" baseline="-25000" smtClean="0"/>
              <a:t>jt</a:t>
            </a:r>
            <a:r>
              <a:rPr lang="en-US" altLang="en-US" smtClean="0"/>
              <a:t> </a:t>
            </a:r>
            <a:r>
              <a:rPr lang="en-US" altLang="en-US" dirty="0" smtClean="0"/>
              <a:t>is unobserved features of model j</a:t>
            </a:r>
          </a:p>
          <a:p>
            <a:r>
              <a:rPr lang="en-US" altLang="en-US" dirty="0" smtClean="0"/>
              <a:t>Utility responds to the </a:t>
            </a:r>
            <a:r>
              <a:rPr lang="en-US" altLang="en-US" smtClean="0"/>
              <a:t>unobserved </a:t>
            </a:r>
            <a:r>
              <a:rPr lang="en-US" altLang="en-US" smtClean="0">
                <a:solidFill>
                  <a:srgbClr val="FF0000"/>
                </a:solidFill>
              </a:rPr>
              <a:t>f</a:t>
            </a:r>
            <a:r>
              <a:rPr lang="en-US" altLang="en-US" baseline="-25000" smtClean="0">
                <a:solidFill>
                  <a:srgbClr val="FF0000"/>
                </a:solidFill>
              </a:rPr>
              <a:t>jt</a:t>
            </a:r>
            <a:r>
              <a:rPr lang="en-US" altLang="en-US" smtClean="0"/>
              <a:t> </a:t>
            </a:r>
            <a:endParaRPr lang="en-US" altLang="en-US" dirty="0" smtClean="0"/>
          </a:p>
          <a:p>
            <a:r>
              <a:rPr lang="en-US" altLang="en-US" smtClean="0"/>
              <a:t>Price </a:t>
            </a:r>
            <a:r>
              <a:rPr lang="en-US" altLang="en-US" smtClean="0">
                <a:solidFill>
                  <a:srgbClr val="FF0000"/>
                </a:solidFill>
              </a:rPr>
              <a:t>p</a:t>
            </a:r>
            <a:r>
              <a:rPr lang="en-US" altLang="en-US" baseline="-25000" smtClean="0">
                <a:solidFill>
                  <a:srgbClr val="FF0000"/>
                </a:solidFill>
              </a:rPr>
              <a:t>jt</a:t>
            </a:r>
            <a:r>
              <a:rPr lang="en-US" altLang="en-US" smtClean="0"/>
              <a:t> </a:t>
            </a:r>
            <a:r>
              <a:rPr lang="en-US" altLang="en-US" dirty="0" smtClean="0"/>
              <a:t>is partly determined by </a:t>
            </a:r>
            <a:r>
              <a:rPr lang="en-US" altLang="en-US" smtClean="0"/>
              <a:t>features f</a:t>
            </a:r>
            <a:r>
              <a:rPr lang="en-US" altLang="en-US" baseline="-25000" smtClean="0"/>
              <a:t>jt</a:t>
            </a:r>
            <a:r>
              <a:rPr lang="en-US" altLang="en-US" smtClean="0"/>
              <a:t>.</a:t>
            </a:r>
            <a:endParaRPr lang="en-US" altLang="en-US" dirty="0" smtClean="0"/>
          </a:p>
          <a:p>
            <a:r>
              <a:rPr lang="en-US" altLang="en-US" dirty="0" smtClean="0">
                <a:solidFill>
                  <a:srgbClr val="FF0000"/>
                </a:solidFill>
              </a:rPr>
              <a:t>In a choice model based on observables, price is correlated with the </a:t>
            </a:r>
            <a:r>
              <a:rPr lang="en-US" altLang="en-US" dirty="0" err="1" smtClean="0">
                <a:solidFill>
                  <a:srgbClr val="FF0000"/>
                </a:solidFill>
              </a:rPr>
              <a:t>unobservables</a:t>
            </a:r>
            <a:r>
              <a:rPr lang="en-US" altLang="en-US" dirty="0" smtClean="0">
                <a:solidFill>
                  <a:srgbClr val="FF0000"/>
                </a:solidFill>
              </a:rPr>
              <a:t> that determine the observed choices.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096000" y="2133600"/>
            <a:ext cx="1524000" cy="6096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29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763000" cy="11430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latin typeface="Arial" pitchFamily="34" charset="0"/>
                <a:cs typeface="Arial" pitchFamily="34" charset="0"/>
              </a:rPr>
              <a:t>An Early Study of an Endogeneity Problem</a:t>
            </a:r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sz="1800" dirty="0" smtClean="0"/>
              <a:t>(Snow, J., On the Mode of Communication of Cholera, 1855)</a:t>
            </a:r>
            <a:br>
              <a:rPr lang="en-US" altLang="en-US" sz="1800" dirty="0" smtClean="0"/>
            </a:br>
            <a:r>
              <a:rPr lang="en-US" altLang="en-US" sz="1800" dirty="0" smtClean="0"/>
              <a:t>http://www.ph.ucla.edu/epi/snow/snowbook3.html</a:t>
            </a:r>
            <a:endParaRPr lang="en-US" altLang="en-US" sz="2800" dirty="0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000" dirty="0" smtClean="0"/>
              <a:t>London Cholera epidemic, ca 1853-4</a:t>
            </a:r>
          </a:p>
          <a:p>
            <a:pPr eaLnBrk="1" hangingPunct="1">
              <a:defRPr/>
            </a:pPr>
            <a:r>
              <a:rPr lang="en-US" altLang="en-US" sz="2000" dirty="0" smtClean="0"/>
              <a:t>Cholera = f(</a:t>
            </a:r>
            <a:r>
              <a:rPr lang="en-US" altLang="en-US" sz="2000" dirty="0" smtClean="0">
                <a:solidFill>
                  <a:srgbClr val="FF0000"/>
                </a:solidFill>
              </a:rPr>
              <a:t>Water </a:t>
            </a:r>
            <a:r>
              <a:rPr lang="en-US" altLang="en-US" sz="2000" dirty="0" err="1" smtClean="0">
                <a:solidFill>
                  <a:srgbClr val="FF0000"/>
                </a:solidFill>
              </a:rPr>
              <a:t>Purity</a:t>
            </a:r>
            <a:r>
              <a:rPr lang="en-US" altLang="en-US" sz="2000" dirty="0" err="1" smtClean="0"/>
              <a:t>,u</a:t>
            </a:r>
            <a:r>
              <a:rPr lang="en-US" altLang="en-US" sz="2000" dirty="0" smtClean="0"/>
              <a:t>) + </a:t>
            </a:r>
            <a:r>
              <a:rPr lang="el-GR" altLang="en-US" sz="2000" dirty="0" smtClean="0">
                <a:cs typeface="Tahoma" pitchFamily="34" charset="0"/>
              </a:rPr>
              <a:t>ε</a:t>
            </a:r>
            <a:r>
              <a:rPr lang="en-US" altLang="en-US" sz="2000" dirty="0" smtClean="0">
                <a:cs typeface="Tahoma" pitchFamily="34" charset="0"/>
              </a:rPr>
              <a:t>.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cs typeface="Tahoma" pitchFamily="34" charset="0"/>
              </a:rPr>
              <a:t>What is the ‘Causal’ effect of water purity on cholera?</a:t>
            </a:r>
          </a:p>
          <a:p>
            <a:pPr lvl="1" eaLnBrk="1" hangingPunct="1">
              <a:defRPr/>
            </a:pPr>
            <a:r>
              <a:rPr lang="en-US" altLang="en-US" sz="2000" dirty="0" smtClean="0">
                <a:cs typeface="Tahoma" pitchFamily="34" charset="0"/>
              </a:rPr>
              <a:t>Purity=f(cholera prone environment (poor, garbage in streets, rodents, etc.). Regression does not work.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000" dirty="0" smtClean="0">
                <a:cs typeface="Tahoma" pitchFamily="34" charset="0"/>
              </a:rPr>
              <a:t>    Two London water companies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en-US" dirty="0" smtClean="0">
                <a:cs typeface="Tahoma" pitchFamily="34" charset="0"/>
              </a:rPr>
              <a:t>         </a:t>
            </a:r>
            <a:r>
              <a:rPr lang="en-US" altLang="en-US" sz="2000" b="1" baseline="-25000" dirty="0" smtClean="0">
                <a:cs typeface="Tahoma" pitchFamily="34" charset="0"/>
              </a:rPr>
              <a:t>Lambeth</a:t>
            </a:r>
            <a:r>
              <a:rPr lang="en-US" altLang="en-US" baseline="-25000" dirty="0" smtClean="0">
                <a:cs typeface="Tahoma" pitchFamily="34" charset="0"/>
              </a:rPr>
              <a:t>                   </a:t>
            </a:r>
            <a:r>
              <a:rPr lang="en-US" altLang="en-US" sz="2000" b="1" baseline="-25000" dirty="0" err="1" smtClean="0">
                <a:cs typeface="Tahoma" pitchFamily="34" charset="0"/>
              </a:rPr>
              <a:t>Southwark</a:t>
            </a:r>
            <a:r>
              <a:rPr lang="en-US" altLang="en-US" sz="2000" b="1" baseline="-25000" dirty="0" smtClean="0">
                <a:cs typeface="Tahoma" pitchFamily="34" charset="0"/>
              </a:rPr>
              <a:t> &amp; Vauxhall</a:t>
            </a:r>
            <a:endParaRPr lang="en-US" altLang="en-US" sz="2000" b="1" dirty="0" smtClean="0">
              <a:cs typeface="Tahoma" pitchFamily="34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 smtClean="0">
                <a:cs typeface="Tahoma" pitchFamily="34" charset="0"/>
              </a:rPr>
              <a:t>                                    </a:t>
            </a:r>
            <a:br>
              <a:rPr lang="en-US" altLang="en-US" dirty="0" smtClean="0">
                <a:cs typeface="Tahoma" pitchFamily="34" charset="0"/>
              </a:rPr>
            </a:br>
            <a:r>
              <a:rPr lang="en-US" altLang="en-US" dirty="0" smtClean="0">
                <a:cs typeface="Tahoma" pitchFamily="34" charset="0"/>
              </a:rPr>
              <a:t>               </a:t>
            </a:r>
            <a:r>
              <a:rPr lang="en-US" altLang="en-US" sz="2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Main sewage discharge</a:t>
            </a:r>
            <a:endParaRPr lang="el-GR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 flipV="1">
            <a:off x="3124200" y="4876800"/>
            <a:ext cx="0" cy="1524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88" name="Text Box 27"/>
          <p:cNvSpPr txBox="1">
            <a:spLocks noChangeArrowheads="1"/>
          </p:cNvSpPr>
          <p:nvPr/>
        </p:nvSpPr>
        <p:spPr bwMode="auto">
          <a:xfrm>
            <a:off x="304800" y="5181600"/>
            <a:ext cx="8763000" cy="133882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cs typeface="Arial" panose="020B0604020202020204" pitchFamily="34" charset="0"/>
              </a:rPr>
              <a:t>Paul </a:t>
            </a:r>
            <a:r>
              <a:rPr lang="en-US" altLang="en-US" dirty="0" err="1">
                <a:cs typeface="Arial" panose="020B0604020202020204" pitchFamily="34" charset="0"/>
              </a:rPr>
              <a:t>Grootendorst</a:t>
            </a:r>
            <a:r>
              <a:rPr lang="en-US" altLang="en-US" dirty="0">
                <a:cs typeface="Arial" panose="020B0604020202020204" pitchFamily="34" charset="0"/>
              </a:rPr>
              <a:t>: A Review of Instrumental Variables Estimation of Treatment Effects…</a:t>
            </a:r>
            <a:br>
              <a:rPr lang="en-US" altLang="en-US" dirty="0">
                <a:cs typeface="Arial" panose="020B0604020202020204" pitchFamily="34" charset="0"/>
              </a:rPr>
            </a:br>
            <a:r>
              <a:rPr lang="en-US" altLang="en-US" dirty="0">
                <a:cs typeface="Arial" panose="020B0604020202020204" pitchFamily="34" charset="0"/>
              </a:rPr>
              <a:t>http://</a:t>
            </a:r>
            <a:r>
              <a:rPr lang="en-US" altLang="en-US" dirty="0" smtClean="0">
                <a:cs typeface="Arial" panose="020B0604020202020204" pitchFamily="34" charset="0"/>
              </a:rPr>
              <a:t>individual.utoronto.ca/grootendorst/pdf/IV_Paper_Sept6_2007.pdf</a:t>
            </a:r>
          </a:p>
          <a:p>
            <a:pPr>
              <a:spcBef>
                <a:spcPct val="50000"/>
              </a:spcBef>
            </a:pPr>
            <a:r>
              <a:rPr lang="en-US" dirty="0"/>
              <a:t>A review of instrumental variables estimation in the applied health sciences. </a:t>
            </a:r>
            <a:r>
              <a:rPr lang="en-US" i="1" dirty="0"/>
              <a:t>Health Services and Outcomes Research Methodology</a:t>
            </a:r>
            <a:r>
              <a:rPr lang="en-US" dirty="0"/>
              <a:t> 2007; 7(3-4):159-179.</a:t>
            </a: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1289" name="Flowchart: Punched Tape 1"/>
          <p:cNvSpPr>
            <a:spLocks noChangeArrowheads="1"/>
          </p:cNvSpPr>
          <p:nvPr/>
        </p:nvSpPr>
        <p:spPr bwMode="auto">
          <a:xfrm>
            <a:off x="1257300" y="4410366"/>
            <a:ext cx="1857952" cy="237834"/>
          </a:xfrm>
          <a:prstGeom prst="flowChartPunchedTape">
            <a:avLst/>
          </a:prstGeom>
          <a:solidFill>
            <a:srgbClr val="CCECFF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0" name="Flowchart: Punched Tape 28"/>
          <p:cNvSpPr>
            <a:spLocks noChangeArrowheads="1"/>
          </p:cNvSpPr>
          <p:nvPr/>
        </p:nvSpPr>
        <p:spPr bwMode="auto">
          <a:xfrm>
            <a:off x="3124200" y="4352925"/>
            <a:ext cx="2209800" cy="276224"/>
          </a:xfrm>
          <a:prstGeom prst="flowChartPunchedTape">
            <a:avLst/>
          </a:prstGeom>
          <a:solidFill>
            <a:srgbClr val="996633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1" name="Down Arrow Callout 2"/>
          <p:cNvSpPr>
            <a:spLocks noChangeArrowheads="1"/>
          </p:cNvSpPr>
          <p:nvPr/>
        </p:nvSpPr>
        <p:spPr bwMode="auto">
          <a:xfrm>
            <a:off x="2821712" y="4114800"/>
            <a:ext cx="533400" cy="304800"/>
          </a:xfrm>
          <a:prstGeom prst="downArrowCallout">
            <a:avLst>
              <a:gd name="adj1" fmla="val 25002"/>
              <a:gd name="adj2" fmla="val 25002"/>
              <a:gd name="adj3" fmla="val 25000"/>
              <a:gd name="adj4" fmla="val 64977"/>
            </a:avLst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2" name="TextBox 3"/>
          <p:cNvSpPr txBox="1">
            <a:spLocks noChangeArrowheads="1"/>
          </p:cNvSpPr>
          <p:nvPr/>
        </p:nvSpPr>
        <p:spPr bwMode="auto">
          <a:xfrm>
            <a:off x="228600" y="4491038"/>
            <a:ext cx="838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River Thames</a:t>
            </a:r>
          </a:p>
        </p:txBody>
      </p:sp>
      <p:sp>
        <p:nvSpPr>
          <p:cNvPr id="11293" name="Rectangle 4"/>
          <p:cNvSpPr>
            <a:spLocks noChangeArrowheads="1"/>
          </p:cNvSpPr>
          <p:nvPr/>
        </p:nvSpPr>
        <p:spPr bwMode="auto">
          <a:xfrm>
            <a:off x="1371600" y="3810000"/>
            <a:ext cx="1066800" cy="304800"/>
          </a:xfrm>
          <a:prstGeom prst="rect">
            <a:avLst/>
          </a:prstGeom>
          <a:solidFill>
            <a:srgbClr val="CCECFF">
              <a:alpha val="4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3" name="Rectangle 32"/>
          <p:cNvSpPr/>
          <p:nvPr/>
        </p:nvSpPr>
        <p:spPr bwMode="auto">
          <a:xfrm>
            <a:off x="3429000" y="3810000"/>
            <a:ext cx="1981200" cy="304800"/>
          </a:xfrm>
          <a:prstGeom prst="rect">
            <a:avLst/>
          </a:prstGeom>
          <a:solidFill>
            <a:schemeClr val="accent1">
              <a:lumMod val="40000"/>
              <a:lumOff val="60000"/>
              <a:alpha val="47059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11295" name="Down Arrow 5"/>
          <p:cNvSpPr>
            <a:spLocks noChangeArrowheads="1"/>
          </p:cNvSpPr>
          <p:nvPr/>
        </p:nvSpPr>
        <p:spPr bwMode="auto">
          <a:xfrm rot="16200000">
            <a:off x="1514475" y="4352925"/>
            <a:ext cx="152400" cy="43815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0066FF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96" name="Down Arrow 35"/>
          <p:cNvSpPr>
            <a:spLocks noChangeArrowheads="1"/>
          </p:cNvSpPr>
          <p:nvPr/>
        </p:nvSpPr>
        <p:spPr bwMode="auto">
          <a:xfrm rot="16200000">
            <a:off x="3724275" y="4276725"/>
            <a:ext cx="152400" cy="438150"/>
          </a:xfrm>
          <a:prstGeom prst="downArrow">
            <a:avLst>
              <a:gd name="adj1" fmla="val 50000"/>
              <a:gd name="adj2" fmla="val 50006"/>
            </a:avLst>
          </a:prstGeom>
          <a:solidFill>
            <a:srgbClr val="CC99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657600"/>
            <a:ext cx="1913948" cy="1459909"/>
          </a:xfrm>
          <a:prstGeom prst="rect">
            <a:avLst/>
          </a:prstGeom>
        </p:spPr>
      </p:pic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1295400" y="4648200"/>
            <a:ext cx="4648200" cy="0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>
            <a:off x="4114800" y="4572000"/>
            <a:ext cx="1676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762360"/>
              </p:ext>
            </p:extLst>
          </p:nvPr>
        </p:nvGraphicFramePr>
        <p:xfrm>
          <a:off x="414338" y="457200"/>
          <a:ext cx="8682037" cy="593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52" name="Equation" r:id="rId4" imgW="4647960" imgH="3174840" progId="Equation.DSMT4">
                  <p:embed/>
                </p:oleObj>
              </mc:Choice>
              <mc:Fallback>
                <p:oleObj name="Equation" r:id="rId4" imgW="4647960" imgH="31748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457200"/>
                        <a:ext cx="8682037" cy="5932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30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58800" y="1244600"/>
          <a:ext cx="7993063" cy="485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6" name="Equation" r:id="rId4" imgW="4978400" imgH="3022600" progId="Equation.DSMT4">
                  <p:embed/>
                </p:oleObj>
              </mc:Choice>
              <mc:Fallback>
                <p:oleObj name="Equation" r:id="rId4" imgW="4978400" imgH="3022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1244600"/>
                        <a:ext cx="7993063" cy="485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482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381000" y="1981200"/>
          <a:ext cx="8106396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00" name="Equation" r:id="rId4" imgW="5879880" imgH="2489040" progId="Equation.DSMT4">
                  <p:embed/>
                </p:oleObj>
              </mc:Choice>
              <mc:Fallback>
                <p:oleObj name="Equation" r:id="rId4" imgW="5879880" imgH="2489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81200"/>
                        <a:ext cx="8106396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956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Data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2296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</a:t>
            </a:r>
            <a:r>
              <a:rPr lang="en-US" sz="1600" smtClean="0">
                <a:latin typeface="Tahoma" pitchFamily="34" charset="0"/>
              </a:rPr>
              <a:t>education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28638" y="457200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33400" y="42672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sz="2400" smtClean="0"/>
              <a:t>Specification: Quadratic Effect of Experience</a:t>
            </a:r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336" cy="507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228600" y="3860800"/>
            <a:ext cx="8001000" cy="2286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7428" y="4086225"/>
            <a:ext cx="8001000" cy="3810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smtClean="0"/>
              <a:t>The Effect of Education on LWAGE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295400" y="2514600"/>
          <a:ext cx="642143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Equation" r:id="rId4" imgW="3302000" imgH="1155700" progId="Equation.DSMT4">
                  <p:embed/>
                </p:oleObj>
              </mc:Choice>
              <mc:Fallback>
                <p:oleObj name="Equation" r:id="rId4" imgW="3302000" imgH="11557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642143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8" name="Straight Arrow Connector 4"/>
          <p:cNvCxnSpPr>
            <a:cxnSpLocks noChangeShapeType="1"/>
          </p:cNvCxnSpPr>
          <p:nvPr/>
        </p:nvCxnSpPr>
        <p:spPr bwMode="auto">
          <a:xfrm flipV="1">
            <a:off x="3733800" y="2971800"/>
            <a:ext cx="3505200" cy="609600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</p:spPr>
      </p:cxnSp>
      <p:cxnSp>
        <p:nvCxnSpPr>
          <p:cNvPr id="1029" name="Straight Arrow Connector 6"/>
          <p:cNvCxnSpPr>
            <a:cxnSpLocks noChangeShapeType="1"/>
          </p:cNvCxnSpPr>
          <p:nvPr/>
        </p:nvCxnSpPr>
        <p:spPr bwMode="auto">
          <a:xfrm rot="5400000">
            <a:off x="6745287" y="3694113"/>
            <a:ext cx="1600200" cy="3175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 type="arrow" w="med" len="med"/>
            <a:tailEnd type="arrow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39825"/>
          </a:xfrm>
        </p:spPr>
        <p:txBody>
          <a:bodyPr/>
          <a:lstStyle/>
          <a:p>
            <a:r>
              <a:rPr lang="en-US" smtClean="0"/>
              <a:t>What Influences LWAGE?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35025" y="1981200"/>
          <a:ext cx="7091363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4" imgW="3644900" imgH="1879600" progId="Equation.DSMT4">
                  <p:embed/>
                </p:oleObj>
              </mc:Choice>
              <mc:Fallback>
                <p:oleObj name="Equation" r:id="rId4" imgW="3644900" imgH="18796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1981200"/>
                        <a:ext cx="7091363" cy="407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838200"/>
          </a:xfrm>
        </p:spPr>
        <p:txBody>
          <a:bodyPr/>
          <a:lstStyle/>
          <a:p>
            <a:r>
              <a:rPr lang="en-US" smtClean="0"/>
              <a:t>An Exogenous Influence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885825" y="1625600"/>
          <a:ext cx="7040563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4" imgW="3962400" imgH="2311400" progId="Equation.DSMT4">
                  <p:embed/>
                </p:oleObj>
              </mc:Choice>
              <mc:Fallback>
                <p:oleObj name="Equation" r:id="rId4" imgW="3962400" imgH="23114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1625600"/>
                        <a:ext cx="7040563" cy="459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838200" y="5791200"/>
            <a:ext cx="7086600" cy="533400"/>
          </a:xfrm>
          <a:prstGeom prst="rect">
            <a:avLst/>
          </a:prstGeom>
          <a:solidFill>
            <a:srgbClr val="CCECFF">
              <a:alpha val="35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solidFill>
                <a:srgbClr val="CCECFF">
                  <a:alpha val="34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223722"/>
              </p:ext>
            </p:extLst>
          </p:nvPr>
        </p:nvGraphicFramePr>
        <p:xfrm>
          <a:off x="1800225" y="457200"/>
          <a:ext cx="5943600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2" name="Equation" r:id="rId3" imgW="3619440" imgH="1701720" progId="Equation.DSMT4">
                  <p:embed/>
                </p:oleObj>
              </mc:Choice>
              <mc:Fallback>
                <p:oleObj name="Equation" r:id="rId3" imgW="3619440" imgH="170172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0225" y="457200"/>
                        <a:ext cx="5943600" cy="279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7" y="3362325"/>
            <a:ext cx="8239125" cy="204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54102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“y” is cholera prevalence (the outcome)</a:t>
            </a:r>
          </a:p>
          <a:p>
            <a:r>
              <a:rPr lang="en-US" dirty="0" smtClean="0"/>
              <a:t>“x” is presence of bad water (the cause)</a:t>
            </a:r>
          </a:p>
          <a:p>
            <a:r>
              <a:rPr lang="en-US" dirty="0" smtClean="0"/>
              <a:t>“z” is Lambeth is the water supplier (the instrument)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31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have been asked this question (or ones like it) dozens of times.  I think the issue is getting </a:t>
            </a:r>
            <a:r>
              <a:rPr lang="en-US" dirty="0" smtClean="0"/>
              <a:t>way </a:t>
            </a:r>
            <a:r>
              <a:rPr lang="en-US" dirty="0"/>
              <a:t>overplayed.  But, I'm not the majority voice, so you are going to have to deal with </a:t>
            </a:r>
            <a:r>
              <a:rPr lang="en-US" dirty="0" smtClean="0"/>
              <a:t>this. </a:t>
            </a:r>
          </a:p>
          <a:p>
            <a:r>
              <a:rPr lang="en-US" dirty="0" smtClean="0"/>
              <a:t>Step </a:t>
            </a:r>
            <a:r>
              <a:rPr lang="en-US" dirty="0"/>
              <a:t>1: you or the referee need to figure out (make a case for) by what construction </a:t>
            </a:r>
            <a:r>
              <a:rPr lang="en-US" dirty="0" smtClean="0"/>
              <a:t>is "project </a:t>
            </a:r>
            <a:r>
              <a:rPr lang="en-US" dirty="0"/>
              <a:t>termination" endogenous.  What is correlated with what **in your hazard model** </a:t>
            </a:r>
            <a:r>
              <a:rPr lang="en-US" dirty="0" smtClean="0"/>
              <a:t>that </a:t>
            </a:r>
            <a:r>
              <a:rPr lang="en-US" dirty="0"/>
              <a:t>makes the variable </a:t>
            </a:r>
            <a:r>
              <a:rPr lang="en-US" dirty="0" smtClean="0"/>
              <a:t>endogenous?</a:t>
            </a:r>
            <a:r>
              <a:rPr lang="en-US" dirty="0"/>
              <a:t>  There must be a second equation that implies </a:t>
            </a:r>
            <a:r>
              <a:rPr lang="en-US" dirty="0" smtClean="0"/>
              <a:t>that project </a:t>
            </a:r>
            <a:r>
              <a:rPr lang="en-US" dirty="0"/>
              <a:t>termination is endogenous.  What is it?  What unobservable in that equation </a:t>
            </a:r>
            <a:r>
              <a:rPr lang="en-US" dirty="0" smtClean="0"/>
              <a:t>is correlated </a:t>
            </a:r>
            <a:r>
              <a:rPr lang="en-US" dirty="0"/>
              <a:t>with what unobservable in the hazard model that makes it endogenous.  </a:t>
            </a:r>
            <a:r>
              <a:rPr lang="en-US" dirty="0" smtClean="0"/>
              <a:t>Same questions </a:t>
            </a:r>
            <a:r>
              <a:rPr lang="en-US" dirty="0"/>
              <a:t>for your hurdle model.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3429000"/>
            <a:ext cx="792480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By what construction is SNAP endogenous in the HEALTH equation?</a:t>
            </a:r>
          </a:p>
          <a:p>
            <a:endParaRPr lang="en-US" sz="2800" dirty="0"/>
          </a:p>
          <a:p>
            <a:r>
              <a:rPr lang="en-US" sz="2800" dirty="0" smtClean="0"/>
              <a:t>SNAP    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SNAP</a:t>
            </a:r>
            <a:r>
              <a:rPr lang="en-US" sz="2800" dirty="0" smtClean="0"/>
              <a:t>     +       Z</a:t>
            </a:r>
            <a:r>
              <a:rPr lang="el-GR" sz="2800" dirty="0" smtClean="0"/>
              <a:t>δ</a:t>
            </a:r>
            <a:r>
              <a:rPr lang="en-US" sz="2800" dirty="0" smtClean="0"/>
              <a:t>    	+  </a:t>
            </a:r>
            <a:r>
              <a:rPr lang="el-GR" sz="2800" dirty="0" smtClean="0"/>
              <a:t>ε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HEALTH  =  X</a:t>
            </a:r>
            <a:r>
              <a:rPr lang="el-GR" sz="2800" dirty="0" smtClean="0"/>
              <a:t>β</a:t>
            </a:r>
            <a:r>
              <a:rPr lang="en-US" sz="2800" baseline="-25000" dirty="0" smtClean="0"/>
              <a:t>HEALTH</a:t>
            </a:r>
            <a:r>
              <a:rPr lang="en-US" sz="2800" dirty="0" smtClean="0"/>
              <a:t>  +  </a:t>
            </a:r>
            <a:r>
              <a:rPr lang="el-GR" sz="2800" dirty="0" smtClean="0"/>
              <a:t>η</a:t>
            </a:r>
            <a:r>
              <a:rPr lang="en-US" sz="2800" dirty="0" smtClean="0"/>
              <a:t>SNAP  	+  v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6896100" y="5181600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5410200" y="5181600"/>
            <a:ext cx="1371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6719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81000"/>
            <a:ext cx="6076950" cy="62360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143000" y="5181600"/>
            <a:ext cx="6076950" cy="13592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823116"/>
            <a:ext cx="6076950" cy="730084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>
            <a:off x="685800" y="762000"/>
            <a:ext cx="381000" cy="4267200"/>
          </a:xfrm>
          <a:prstGeom prst="leftBrace">
            <a:avLst/>
          </a:prstGeom>
          <a:solidFill>
            <a:srgbClr val="5F5F5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>
            <a:off x="685800" y="5181600"/>
            <a:ext cx="381000" cy="685800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00B0F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705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X</a:t>
            </a:r>
            <a:endParaRPr 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304800" y="5345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Z</a:t>
            </a:r>
            <a:endParaRPr lang="en-US" b="1"/>
          </a:p>
        </p:txBody>
      </p:sp>
      <p:pic>
        <p:nvPicPr>
          <p:cNvPr id="269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628649"/>
            <a:ext cx="25146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5700" y="2343150"/>
            <a:ext cx="2590800" cy="309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3733800" y="609600"/>
            <a:ext cx="2514600" cy="48006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657600" y="5029200"/>
            <a:ext cx="2667000" cy="457200"/>
          </a:xfrm>
          <a:prstGeom prst="ellips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21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Instrumental 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Structure</a:t>
            </a:r>
          </a:p>
          <a:p>
            <a:pPr lvl="1">
              <a:defRPr/>
            </a:pPr>
            <a:r>
              <a:rPr lang="en-US" dirty="0" smtClean="0"/>
              <a:t>LWAGE (</a:t>
            </a:r>
            <a:r>
              <a:rPr lang="en-US" b="1" dirty="0" smtClean="0"/>
              <a:t>ED,EXP,EXPSQ,WKS,OCC,</a:t>
            </a:r>
            <a:br>
              <a:rPr lang="en-US" b="1" dirty="0" smtClean="0"/>
            </a:br>
            <a:r>
              <a:rPr lang="en-US" b="1" smtClean="0"/>
              <a:t>               SOUTH,SMSA,UNION</a:t>
            </a:r>
            <a:r>
              <a:rPr lang="en-US" dirty="0" smtClean="0"/>
              <a:t>)</a:t>
            </a:r>
          </a:p>
          <a:p>
            <a:pPr lvl="1">
              <a:defRPr/>
            </a:pPr>
            <a:r>
              <a:rPr lang="en-US" dirty="0" smtClean="0"/>
              <a:t>ED (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</a:t>
            </a:r>
          </a:p>
          <a:p>
            <a:pPr lvl="1">
              <a:defRPr/>
            </a:pPr>
            <a:endParaRPr lang="en-US" dirty="0" smtClean="0"/>
          </a:p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LWAGE[ </a:t>
            </a:r>
            <a:r>
              <a:rPr lang="en-US" sz="2800" b="1" dirty="0" smtClean="0"/>
              <a:t>ED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0066FF"/>
                </a:solidFill>
              </a:rPr>
              <a:t>MS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0066FF"/>
                </a:solidFill>
              </a:rPr>
              <a:t>FEM</a:t>
            </a:r>
            <a:r>
              <a:rPr lang="en-US" sz="2800" dirty="0" smtClean="0"/>
              <a:t>),</a:t>
            </a:r>
            <a:br>
              <a:rPr lang="en-US" sz="2800" dirty="0" smtClean="0"/>
            </a:br>
            <a:r>
              <a:rPr lang="en-US" sz="2800" dirty="0" smtClean="0"/>
              <a:t>                 </a:t>
            </a:r>
            <a:r>
              <a:rPr lang="en-US" sz="2800" b="1" dirty="0" smtClean="0"/>
              <a:t>EXP,EXPSQ,WKS,OCC,</a:t>
            </a:r>
            <a:br>
              <a:rPr lang="en-US" sz="2800" b="1" dirty="0" smtClean="0"/>
            </a:br>
            <a:r>
              <a:rPr lang="en-US" sz="2800" b="1" dirty="0" smtClean="0"/>
              <a:t>                  SOUTH,SMSA,UNION </a:t>
            </a:r>
            <a:r>
              <a:rPr lang="en-US" sz="2800" dirty="0" smtClean="0"/>
              <a:t>]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530225"/>
          </a:xfrm>
        </p:spPr>
        <p:txBody>
          <a:bodyPr/>
          <a:lstStyle/>
          <a:p>
            <a:r>
              <a:rPr lang="en-US" dirty="0" smtClean="0"/>
              <a:t>Two Stage Least Squares Strategy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4302125"/>
          </a:xfrm>
        </p:spPr>
        <p:txBody>
          <a:bodyPr/>
          <a:lstStyle/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   LWAGE[ </a:t>
            </a:r>
            <a:r>
              <a:rPr lang="en-US" sz="2800" b="1" dirty="0" smtClean="0"/>
              <a:t>ED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0066FF"/>
                </a:solidFill>
              </a:rPr>
              <a:t>MS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0066FF"/>
                </a:solidFill>
              </a:rPr>
              <a:t>FEM</a:t>
            </a:r>
            <a:r>
              <a:rPr lang="en-US" sz="2800" b="1" dirty="0" smtClean="0">
                <a:solidFill>
                  <a:srgbClr val="000000"/>
                </a:solidFill>
              </a:rPr>
              <a:t>,X</a:t>
            </a:r>
            <a:r>
              <a:rPr lang="en-US" sz="2800" dirty="0" smtClean="0"/>
              <a:t>),</a:t>
            </a:r>
            <a:br>
              <a:rPr lang="en-US" sz="2800" dirty="0" smtClean="0"/>
            </a:br>
            <a:r>
              <a:rPr lang="en-US" sz="2800" dirty="0" smtClean="0"/>
              <a:t>                    </a:t>
            </a:r>
            <a:r>
              <a:rPr lang="en-US" sz="2800" b="1" dirty="0" smtClean="0"/>
              <a:t>EXP,EXPSQ,WKS,OCC,</a:t>
            </a:r>
            <a:br>
              <a:rPr lang="en-US" sz="2800" b="1" dirty="0" smtClean="0"/>
            </a:br>
            <a:r>
              <a:rPr lang="en-US" sz="2800" b="1" dirty="0" smtClean="0"/>
              <a:t>                     SOUTH,SMSA,UNION </a:t>
            </a:r>
            <a:r>
              <a:rPr lang="en-US" sz="2800" dirty="0" smtClean="0"/>
              <a:t>]</a:t>
            </a:r>
          </a:p>
          <a:p>
            <a:pPr>
              <a:defRPr/>
            </a:pPr>
            <a:r>
              <a:rPr lang="en-US" dirty="0" smtClean="0"/>
              <a:t>Strategy </a:t>
            </a:r>
          </a:p>
          <a:p>
            <a:pPr lvl="1">
              <a:defRPr/>
            </a:pPr>
            <a:r>
              <a:rPr lang="en-US" dirty="0" smtClean="0"/>
              <a:t>(1)  Purge ED of the influence of everything but MS, FEM (and the other variables). Predict ED using all exogenous information in the sample (</a:t>
            </a:r>
            <a:r>
              <a:rPr lang="en-US" b="1" dirty="0" smtClean="0"/>
              <a:t>X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66FF"/>
                </a:solidFill>
              </a:rPr>
              <a:t>Z</a:t>
            </a:r>
            <a:r>
              <a:rPr lang="en-US" dirty="0" smtClean="0"/>
              <a:t>).</a:t>
            </a:r>
          </a:p>
          <a:p>
            <a:pPr lvl="1">
              <a:defRPr/>
            </a:pPr>
            <a:r>
              <a:rPr lang="en-US" dirty="0" smtClean="0"/>
              <a:t>(2)  Regress LWAGE on this prediction of ED and everything else.</a:t>
            </a:r>
          </a:p>
          <a:p>
            <a:pPr lvl="1">
              <a:defRPr/>
            </a:pPr>
            <a:r>
              <a:rPr lang="en-US" dirty="0" smtClean="0"/>
              <a:t>Standard errors must be adjusted for the predicted 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1"/>
            <a:ext cx="8229600" cy="457200"/>
          </a:xfrm>
        </p:spPr>
        <p:txBody>
          <a:bodyPr/>
          <a:lstStyle/>
          <a:p>
            <a:r>
              <a:rPr lang="en-US" smtClean="0"/>
              <a:t>OLS</a:t>
            </a:r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220" y="1524000"/>
            <a:ext cx="83047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581025" y="5314950"/>
            <a:ext cx="8001000" cy="2286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TextBox 8"/>
          <p:cNvSpPr txBox="1">
            <a:spLocks noChangeArrowheads="1"/>
          </p:cNvSpPr>
          <p:nvPr/>
        </p:nvSpPr>
        <p:spPr bwMode="auto">
          <a:xfrm>
            <a:off x="5638800" y="1371600"/>
            <a:ext cx="3276600" cy="2032000"/>
          </a:xfrm>
          <a:prstGeom prst="rect">
            <a:avLst/>
          </a:prstGeom>
          <a:noFill/>
          <a:ln w="22225">
            <a:solidFill>
              <a:srgbClr val="8B00EA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dirty="0">
                <a:latin typeface="Arial" charset="0"/>
              </a:rPr>
              <a:t>The weird results for the coefficient on ED happened because the instruments, </a:t>
            </a:r>
            <a:r>
              <a:rPr lang="en-US" b="1" dirty="0" smtClean="0">
                <a:latin typeface="Arial" charset="0"/>
              </a:rPr>
              <a:t>MS and FEM </a:t>
            </a:r>
            <a:r>
              <a:rPr lang="en-US" b="1" dirty="0">
                <a:latin typeface="Arial" charset="0"/>
              </a:rPr>
              <a:t>are </a:t>
            </a:r>
            <a:r>
              <a:rPr lang="en-US" b="1" dirty="0" smtClean="0">
                <a:latin typeface="Arial" charset="0"/>
              </a:rPr>
              <a:t>dummy </a:t>
            </a:r>
            <a:r>
              <a:rPr lang="en-US" b="1" dirty="0">
                <a:latin typeface="Arial" charset="0"/>
              </a:rPr>
              <a:t>variables.  There is not enough variation in these variables.</a:t>
            </a: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5488"/>
            <a:ext cx="5257800" cy="484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1000" y="3266634"/>
            <a:ext cx="3581400" cy="314765"/>
          </a:xfrm>
          <a:prstGeom prst="rect">
            <a:avLst/>
          </a:prstGeom>
          <a:solidFill>
            <a:srgbClr val="0099FF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en-US"/>
          </a:p>
        </p:txBody>
      </p:sp>
      <p:pic>
        <p:nvPicPr>
          <p:cNvPr id="2406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00513"/>
            <a:ext cx="1546799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7"/>
          <p:cNvCxnSpPr>
            <a:cxnSpLocks noChangeShapeType="1"/>
          </p:cNvCxnSpPr>
          <p:nvPr/>
        </p:nvCxnSpPr>
        <p:spPr bwMode="auto">
          <a:xfrm>
            <a:off x="2133600" y="5486400"/>
            <a:ext cx="4114800" cy="0"/>
          </a:xfrm>
          <a:prstGeom prst="straightConnector1">
            <a:avLst/>
          </a:prstGeom>
          <a:noFill/>
          <a:ln w="28575" algn="ctr">
            <a:solidFill>
              <a:srgbClr val="8B00EA"/>
            </a:solidFill>
            <a:round/>
            <a:headEnd type="triangle" w="med" len="med"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Ultimate Source of Endogeneity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en-US" sz="2800" b="1" smtClean="0"/>
              <a:t>LWAGE</a:t>
            </a:r>
            <a:r>
              <a:rPr lang="en-US" sz="2800" smtClean="0"/>
              <a:t>   = f(</a:t>
            </a:r>
            <a:r>
              <a:rPr lang="en-US" sz="2800" b="1" smtClean="0"/>
              <a:t>ED,</a:t>
            </a:r>
            <a:br>
              <a:rPr lang="en-US" sz="2800" b="1" smtClean="0"/>
            </a:br>
            <a:r>
              <a:rPr lang="en-US" sz="2800" b="1" smtClean="0"/>
              <a:t>                     EXP,EXPSQ,WKS,OCC,</a:t>
            </a:r>
            <a:br>
              <a:rPr lang="en-US" sz="2800" b="1" smtClean="0"/>
            </a:br>
            <a:r>
              <a:rPr lang="en-US" sz="2800" b="1" smtClean="0"/>
              <a:t>                     SOUTH,SMSA,UNION</a:t>
            </a:r>
            <a:r>
              <a:rPr lang="en-US" sz="2800" smtClean="0"/>
              <a:t>)  +  </a:t>
            </a:r>
            <a:r>
              <a:rPr lang="en-US" sz="2800" smtClean="0">
                <a:sym typeface="Symbol"/>
              </a:rPr>
              <a:t></a:t>
            </a:r>
          </a:p>
          <a:p>
            <a:pPr lvl="1">
              <a:defRPr/>
            </a:pPr>
            <a:r>
              <a:rPr lang="en-US" sz="2800" b="1" smtClean="0"/>
              <a:t>ED</a:t>
            </a:r>
            <a:r>
              <a:rPr lang="en-US" sz="2800" smtClean="0"/>
              <a:t>          =  f(</a:t>
            </a:r>
            <a:r>
              <a:rPr lang="en-US" sz="2800" b="1" smtClean="0">
                <a:solidFill>
                  <a:srgbClr val="0000FF"/>
                </a:solidFill>
              </a:rPr>
              <a:t>MS,FEM</a:t>
            </a:r>
            <a:r>
              <a:rPr lang="en-US" sz="2800" b="1" smtClean="0"/>
              <a:t>,</a:t>
            </a:r>
            <a:br>
              <a:rPr lang="en-US" sz="2800" b="1" smtClean="0"/>
            </a:br>
            <a:r>
              <a:rPr lang="en-US" sz="2800" b="1" smtClean="0"/>
              <a:t>                     EXP,EXPSQ,WKS,OCC,</a:t>
            </a:r>
            <a:br>
              <a:rPr lang="en-US" sz="2800" b="1" smtClean="0"/>
            </a:br>
            <a:r>
              <a:rPr lang="en-US" sz="2800" b="1" smtClean="0"/>
              <a:t>                     SOUTH,SMSA,UNION</a:t>
            </a:r>
            <a:r>
              <a:rPr lang="en-US" sz="2800" smtClean="0"/>
              <a:t>)  +  u</a:t>
            </a:r>
            <a:endParaRPr lang="en-US" sz="2800" smtClean="0">
              <a:sym typeface="Symbol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4267200" y="2055812"/>
            <a:ext cx="3581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>
            <a:off x="7581106" y="2400300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rot="5400000" flipH="1" flipV="1">
            <a:off x="7428706" y="3618706"/>
            <a:ext cx="838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66FF"/>
            </a:solidFill>
            <a:prstDash val="sysDash"/>
            <a:round/>
            <a:headEnd type="arrow" w="med" len="med"/>
            <a:tailEnd type="arrow" w="med" len="med"/>
          </a:ln>
          <a:effectLst/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Remove the Endogeneity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en-US" b="1" smtClean="0"/>
              <a:t>LWAGE</a:t>
            </a:r>
            <a:r>
              <a:rPr lang="en-US" smtClean="0"/>
              <a:t>   = f(</a:t>
            </a:r>
            <a:r>
              <a:rPr lang="en-US" b="1" smtClean="0"/>
              <a:t>ED,</a:t>
            </a:r>
            <a:br>
              <a:rPr lang="en-US" b="1" smtClean="0"/>
            </a:br>
            <a:r>
              <a:rPr lang="en-US" b="1" smtClean="0"/>
              <a:t>                     EXP,EXPSQ,WKS,OCC,</a:t>
            </a:r>
            <a:br>
              <a:rPr lang="en-US" b="1" smtClean="0"/>
            </a:br>
            <a:r>
              <a:rPr lang="en-US" b="1" smtClean="0"/>
              <a:t>                     SOUTH,SMSA,UNION</a:t>
            </a:r>
            <a:r>
              <a:rPr lang="en-US" smtClean="0"/>
              <a:t>)  + u +  </a:t>
            </a:r>
            <a:r>
              <a:rPr lang="en-US" smtClean="0">
                <a:sym typeface="Symbol"/>
              </a:rPr>
              <a:t></a:t>
            </a:r>
          </a:p>
          <a:p>
            <a:pPr lvl="1">
              <a:defRPr/>
            </a:pPr>
            <a:endParaRPr lang="en-US" smtClean="0">
              <a:sym typeface="Symbol"/>
            </a:endParaRPr>
          </a:p>
          <a:p>
            <a:pPr lvl="1">
              <a:defRPr/>
            </a:pPr>
            <a:r>
              <a:rPr lang="en-US" smtClean="0">
                <a:sym typeface="Symbol"/>
              </a:rPr>
              <a:t>Strategy</a:t>
            </a:r>
          </a:p>
          <a:p>
            <a:pPr lvl="2">
              <a:defRPr/>
            </a:pPr>
            <a:r>
              <a:rPr lang="en-US" smtClean="0">
                <a:sym typeface="Symbol"/>
              </a:rPr>
              <a:t>Estimate u</a:t>
            </a:r>
          </a:p>
          <a:p>
            <a:pPr lvl="2">
              <a:defRPr/>
            </a:pPr>
            <a:r>
              <a:rPr lang="en-US" smtClean="0">
                <a:sym typeface="Symbol"/>
              </a:rPr>
              <a:t>Add u to the equation.  ED is uncorrelated with  when u is in the equation.</a:t>
            </a:r>
          </a:p>
          <a:p>
            <a:pPr lvl="1">
              <a:defRPr/>
            </a:pPr>
            <a:endParaRPr lang="en-US" smtClean="0">
              <a:sym typeface="Symbol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657600" y="1981200"/>
            <a:ext cx="32766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>
            <a:off x="6590506" y="2400300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95300" y="1066800"/>
            <a:ext cx="8229600" cy="533400"/>
          </a:xfrm>
        </p:spPr>
        <p:txBody>
          <a:bodyPr/>
          <a:lstStyle/>
          <a:p>
            <a:r>
              <a:rPr lang="en-US" altLang="en-US" sz="2800" smtClean="0"/>
              <a:t>Auxiliary Regression for </a:t>
            </a:r>
            <a:br>
              <a:rPr lang="en-US" altLang="en-US" sz="2800" smtClean="0"/>
            </a:br>
            <a:r>
              <a:rPr lang="en-US" altLang="en-US" sz="2800" smtClean="0"/>
              <a:t>ED to Obtain Residuals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0010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609600" y="1600200"/>
            <a:ext cx="1295400" cy="838200"/>
          </a:xfrm>
          <a:prstGeom prst="ellipse">
            <a:avLst/>
          </a:prstGeom>
          <a:solidFill>
            <a:srgbClr val="FF00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Left Brace 2"/>
          <p:cNvSpPr/>
          <p:nvPr/>
        </p:nvSpPr>
        <p:spPr bwMode="auto">
          <a:xfrm>
            <a:off x="762000" y="4267200"/>
            <a:ext cx="76200" cy="304800"/>
          </a:xfrm>
          <a:prstGeom prst="leftBrac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>
            <a:off x="762000" y="4594860"/>
            <a:ext cx="76200" cy="1120140"/>
          </a:xfrm>
          <a:prstGeom prst="leftBrace">
            <a:avLst/>
          </a:prstGeom>
          <a:solidFill>
            <a:srgbClr val="00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745" y="4267200"/>
            <a:ext cx="572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IVs</a:t>
            </a:r>
            <a:endParaRPr lang="en-US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876800"/>
            <a:ext cx="5726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Exog</a:t>
            </a:r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1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Vars</a:t>
            </a:r>
            <a:endParaRPr lang="en-US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Box 5"/>
          <p:cNvSpPr txBox="1">
            <a:spLocks noChangeArrowheads="1"/>
          </p:cNvSpPr>
          <p:nvPr/>
        </p:nvSpPr>
        <p:spPr bwMode="auto">
          <a:xfrm>
            <a:off x="457200" y="1066800"/>
            <a:ext cx="8116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b="1">
                <a:solidFill>
                  <a:srgbClr val="7030A0"/>
                </a:solidFill>
                <a:latin typeface="Arial" charset="0"/>
              </a:rPr>
              <a:t>OLS with Residual (Control Function) Added</a:t>
            </a:r>
          </a:p>
        </p:txBody>
      </p:sp>
      <p:sp>
        <p:nvSpPr>
          <p:cNvPr id="40965" name="TextBox 6"/>
          <p:cNvSpPr txBox="1">
            <a:spLocks noChangeArrowheads="1"/>
          </p:cNvSpPr>
          <p:nvPr/>
        </p:nvSpPr>
        <p:spPr bwMode="auto">
          <a:xfrm>
            <a:off x="7543800" y="30480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>
                <a:solidFill>
                  <a:srgbClr val="7030A0"/>
                </a:solidFill>
                <a:latin typeface="Arial" charset="0"/>
              </a:rPr>
              <a:t>2SLS</a:t>
            </a: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57350"/>
            <a:ext cx="6976964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4838700"/>
            <a:ext cx="6400800" cy="2286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en-US"/>
          </a:p>
        </p:txBody>
      </p:sp>
      <p:pic>
        <p:nvPicPr>
          <p:cNvPr id="2426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99" y="3590778"/>
            <a:ext cx="1585495" cy="181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6096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  <a:cs typeface="Arial" pitchFamily="34" charset="0"/>
              </a:rPr>
              <a:t>A Warning About Control Function Estimators:</a:t>
            </a:r>
            <a:br>
              <a:rPr lang="en-US" sz="2800" b="1" smtClean="0">
                <a:latin typeface="Arial" pitchFamily="34" charset="0"/>
                <a:cs typeface="Arial" pitchFamily="34" charset="0"/>
              </a:rPr>
            </a:br>
            <a:r>
              <a:rPr lang="en-US" sz="2800" b="1" smtClean="0">
                <a:latin typeface="Arial" pitchFamily="34" charset="0"/>
                <a:cs typeface="Arial" pitchFamily="34" charset="0"/>
              </a:rPr>
              <a:t>The standard errors must be adjusted.</a:t>
            </a:r>
          </a:p>
        </p:txBody>
      </p:sp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7391400" cy="512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" y="1447800"/>
            <a:ext cx="48768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" y="3810000"/>
            <a:ext cx="4876800" cy="445187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753100" y="3829050"/>
          <a:ext cx="1803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4" name="Equation" r:id="rId5" imgW="1803400" imgH="393700" progId="Equation.DSMT4">
                  <p:embed/>
                </p:oleObj>
              </mc:Choice>
              <mc:Fallback>
                <p:oleObj name="Equation" r:id="rId5" imgW="1803400" imgH="3937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3829050"/>
                        <a:ext cx="18034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715000" y="3810000"/>
            <a:ext cx="1905000" cy="4572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028950" y="4752975"/>
            <a:ext cx="990600" cy="1524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048000" y="2371725"/>
            <a:ext cx="990600" cy="1524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419600" y="1638300"/>
            <a:ext cx="990600" cy="1524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19600" y="4010025"/>
            <a:ext cx="990600" cy="152400"/>
          </a:xfrm>
          <a:prstGeom prst="rect">
            <a:avLst/>
          </a:prstGeom>
          <a:solidFill>
            <a:srgbClr val="FF0000">
              <a:alpha val="27843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884551"/>
              </p:ext>
            </p:extLst>
          </p:nvPr>
        </p:nvGraphicFramePr>
        <p:xfrm>
          <a:off x="609600" y="762000"/>
          <a:ext cx="8229600" cy="5212080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I am here to ask a little help for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.</a:t>
                      </a:r>
                      <a:br>
                        <a:rPr lang="en-US" sz="1800" dirty="0">
                          <a:effectLst/>
                          <a:latin typeface="+mj-lt"/>
                        </a:rPr>
                      </a:br>
                      <a:endParaRPr lang="en-US" sz="1800" dirty="0">
                        <a:effectLst/>
                        <a:latin typeface="+mj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I have a main regression, in which the independent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variabels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 are lagged 1 year (this is an unbalanced panel dataset); I use fixed effect,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xtreg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:</a:t>
                      </a:r>
                      <a:br>
                        <a:rPr lang="en-US" sz="1800" dirty="0">
                          <a:effectLst/>
                          <a:latin typeface="+mj-lt"/>
                        </a:rPr>
                      </a:br>
                      <a:endParaRPr lang="en-US" sz="1800" dirty="0">
                        <a:effectLst/>
                        <a:latin typeface="+mj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Main Regression:  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Yt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 =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Xt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-1 +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Qt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-1  +  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Z3t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-1  </a:t>
                      </a:r>
                      <a:br>
                        <a:rPr lang="en-US" sz="1800" dirty="0">
                          <a:effectLst/>
                          <a:latin typeface="+mj-lt"/>
                        </a:rPr>
                      </a:br>
                      <a:endParaRPr lang="en-US" sz="1800" dirty="0">
                        <a:effectLst/>
                        <a:latin typeface="+mj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>I suspect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: variable X may be itself determined by prior-year Y.</a:t>
                      </a:r>
                      <a:br>
                        <a:rPr lang="en-US" sz="1800" dirty="0">
                          <a:effectLst/>
                          <a:latin typeface="+mj-lt"/>
                        </a:rPr>
                      </a:br>
                      <a:r>
                        <a:rPr lang="en-US" sz="1800" dirty="0">
                          <a:effectLst/>
                          <a:latin typeface="+mj-lt"/>
                        </a:rPr>
                        <a:t>As a solution, I read this strategy: regress the endogenous variable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Xt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-1 on the dependent variable (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Yt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-2) and other independent variables (i.e.,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Qt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-2 and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Zt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-2); these Y Q and Z are all </a:t>
                      </a:r>
                      <a:r>
                        <a:rPr lang="en-US" sz="1800" b="1" dirty="0">
                          <a:effectLst/>
                          <a:latin typeface="+mj-lt"/>
                        </a:rPr>
                        <a:t>in year  t-2,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 while X is in t-1.  Then, from this regression, calculate the “</a:t>
                      </a:r>
                      <a:r>
                        <a:rPr lang="en-US" sz="1800" b="1" dirty="0">
                          <a:effectLst/>
                          <a:latin typeface="+mj-lt"/>
                        </a:rPr>
                        <a:t>predicted” values for X, and include them as a control-for-</a:t>
                      </a:r>
                      <a:r>
                        <a:rPr lang="en-US" sz="1800" b="1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b="1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(e.g., a variable named “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-control”) in the main regression above.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</a:rPr>
                        <a:t/>
                      </a:r>
                      <a:br>
                        <a:rPr lang="en-US" sz="1800" dirty="0">
                          <a:effectLst/>
                          <a:latin typeface="+mj-lt"/>
                        </a:rPr>
                      </a:br>
                      <a:r>
                        <a:rPr lang="en-US" sz="1800" b="1" dirty="0">
                          <a:effectLst/>
                          <a:latin typeface="+mj-lt"/>
                        </a:rPr>
                        <a:t>Question 1: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 in the Main Regression above, when including the control for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 (i.e., the variable  “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-control”), do I have to lag its value? That is, do I have to include </a:t>
                      </a:r>
                      <a:r>
                        <a:rPr lang="en-US" sz="1800" dirty="0" err="1">
                          <a:effectLst/>
                          <a:latin typeface="+mj-lt"/>
                        </a:rPr>
                        <a:t>Endogeneity</a:t>
                      </a:r>
                      <a:r>
                        <a:rPr lang="en-US" sz="1800" dirty="0">
                          <a:effectLst/>
                          <a:latin typeface="+mj-lt"/>
                        </a:rPr>
                        <a:t>-control in  t-1? or just the predicted values, without lagging?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8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76400"/>
            <a:ext cx="7315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two stage LS </a:t>
            </a:r>
            <a:r>
              <a:rPr lang="en-US" dirty="0" smtClean="0"/>
              <a:t>strategy:  (The </a:t>
            </a:r>
            <a:r>
              <a:rPr lang="en-US" dirty="0"/>
              <a:t>two stage button in your </a:t>
            </a:r>
            <a:r>
              <a:rPr lang="en-US" dirty="0" smtClean="0"/>
              <a:t>software.) The </a:t>
            </a:r>
            <a:r>
              <a:rPr lang="en-US" dirty="0"/>
              <a:t>software regresses </a:t>
            </a:r>
            <a:r>
              <a:rPr lang="en-US" dirty="0" smtClean="0"/>
              <a:t>EDUC </a:t>
            </a:r>
            <a:r>
              <a:rPr lang="en-US" dirty="0"/>
              <a:t>on all independent variables plus the two instrumental variables (stage 1), then takes the predicted value on education and regresses </a:t>
            </a:r>
            <a:r>
              <a:rPr lang="en-US" dirty="0" err="1"/>
              <a:t>lwage</a:t>
            </a:r>
            <a:r>
              <a:rPr lang="en-US" dirty="0"/>
              <a:t> on that predicted value plus the original independent variables (stage 2). Is this correct? 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Then the second method you showed is the same except the predicted residuals are included in the second stage OLS.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Is </a:t>
            </a:r>
            <a:r>
              <a:rPr lang="en-US" dirty="0"/>
              <a:t>one method preferred over another? </a:t>
            </a:r>
            <a:r>
              <a:rPr lang="en-US" dirty="0" smtClean="0"/>
              <a:t>They </a:t>
            </a:r>
            <a:r>
              <a:rPr lang="en-US" dirty="0"/>
              <a:t>produce the same results.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18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smtClean="0"/>
              <a:t>The General Problem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36638" y="1957388"/>
          <a:ext cx="7642225" cy="423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4" imgW="4127500" imgH="2286000" progId="Equation.DSMT4">
                  <p:embed/>
                </p:oleObj>
              </mc:Choice>
              <mc:Fallback>
                <p:oleObj name="Equation" r:id="rId4" imgW="4127500" imgH="22860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957388"/>
                        <a:ext cx="7642225" cy="423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533400" y="533400"/>
            <a:ext cx="609600" cy="609600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Instrumental Variables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315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Fully General Framework: </a:t>
            </a:r>
            <a:r>
              <a:rPr lang="en-US" sz="2000" b="1" smtClean="0"/>
              <a:t>y</a:t>
            </a:r>
            <a:r>
              <a:rPr lang="en-US" sz="2000" smtClean="0"/>
              <a:t>   =   </a:t>
            </a:r>
            <a:r>
              <a:rPr lang="en-US" sz="2000" b="1" smtClean="0"/>
              <a:t>X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/>
              <a:t>  +  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, K variables in </a:t>
            </a:r>
            <a:r>
              <a:rPr lang="en-US" sz="2000" b="1" smtClean="0"/>
              <a:t>X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There exists a set of M=K variables, </a:t>
            </a:r>
            <a:r>
              <a:rPr lang="en-US" sz="2000" b="1" smtClean="0"/>
              <a:t>Z </a:t>
            </a:r>
            <a:r>
              <a:rPr lang="en-US" sz="2000" smtClean="0"/>
              <a:t>such that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2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      plim(</a:t>
            </a:r>
            <a:r>
              <a:rPr lang="en-US" sz="2000" b="1" smtClean="0"/>
              <a:t>Z’X/n</a:t>
            </a:r>
            <a:r>
              <a:rPr lang="en-US" sz="2000" smtClean="0"/>
              <a:t>) </a:t>
            </a:r>
            <a:r>
              <a:rPr lang="en-US" sz="2000" smtClean="0">
                <a:sym typeface="Symbol" pitchFamily="18" charset="2"/>
              </a:rPr>
              <a:t></a:t>
            </a:r>
            <a:r>
              <a:rPr lang="en-US" sz="2000" smtClean="0"/>
              <a:t> </a:t>
            </a:r>
            <a:r>
              <a:rPr lang="en-US" sz="2000" b="1" smtClean="0"/>
              <a:t>0</a:t>
            </a:r>
            <a:r>
              <a:rPr lang="en-US" sz="2000" smtClean="0"/>
              <a:t>  but  plim(</a:t>
            </a:r>
            <a:r>
              <a:rPr lang="en-US" sz="2000" b="1" smtClean="0"/>
              <a:t>Z’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/n) = </a:t>
            </a:r>
            <a:r>
              <a:rPr lang="en-US" sz="2000" b="1" smtClean="0"/>
              <a:t>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2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	The variables in </a:t>
            </a:r>
            <a:r>
              <a:rPr lang="en-US" sz="2000" b="1" smtClean="0"/>
              <a:t>Z</a:t>
            </a:r>
            <a:r>
              <a:rPr lang="en-US" sz="2000" smtClean="0"/>
              <a:t> are called instrumental variables.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An alternative (to least squares) estimator of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/>
              <a:t> is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b="1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/>
              <a:t>            b</a:t>
            </a:r>
            <a:r>
              <a:rPr lang="en-US" sz="2000" baseline="-25000" smtClean="0"/>
              <a:t>IV</a:t>
            </a:r>
            <a:r>
              <a:rPr lang="en-US" sz="2000" smtClean="0"/>
              <a:t>  =  (</a:t>
            </a:r>
            <a:r>
              <a:rPr lang="en-US" sz="2000" b="1" smtClean="0"/>
              <a:t>Z’X</a:t>
            </a:r>
            <a:r>
              <a:rPr lang="en-US" sz="2000" smtClean="0"/>
              <a:t>)</a:t>
            </a:r>
            <a:r>
              <a:rPr lang="en-US" sz="2000" baseline="30000" smtClean="0"/>
              <a:t>-1</a:t>
            </a:r>
            <a:r>
              <a:rPr lang="en-US" sz="2000" b="1" smtClean="0"/>
              <a:t>Z’y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We consider the following: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Why use this estimator?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What are its properties compared to least squares?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We will also examine an important application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IV Estimators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3616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Consistent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</a:t>
            </a:r>
            <a:r>
              <a:rPr lang="en-US" b="1" smtClean="0"/>
              <a:t>b</a:t>
            </a:r>
            <a:r>
              <a:rPr lang="en-US" baseline="-25000" smtClean="0"/>
              <a:t>IV</a:t>
            </a:r>
            <a:r>
              <a:rPr lang="en-US" smtClean="0"/>
              <a:t> = (</a:t>
            </a:r>
            <a:r>
              <a:rPr lang="en-US" b="1" smtClean="0"/>
              <a:t>Z’X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b="1" smtClean="0"/>
              <a:t>Z’y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= (</a:t>
            </a:r>
            <a:r>
              <a:rPr lang="en-US" b="1" smtClean="0"/>
              <a:t>Z’X</a:t>
            </a:r>
            <a:r>
              <a:rPr lang="en-US" smtClean="0"/>
              <a:t>/n)</a:t>
            </a:r>
            <a:r>
              <a:rPr lang="en-US" baseline="30000" smtClean="0"/>
              <a:t>-1 </a:t>
            </a:r>
            <a:r>
              <a:rPr lang="en-US" smtClean="0"/>
              <a:t>(</a:t>
            </a:r>
            <a:r>
              <a:rPr lang="en-US" b="1" smtClean="0"/>
              <a:t>Z’X</a:t>
            </a:r>
            <a:r>
              <a:rPr lang="en-US" smtClean="0"/>
              <a:t>/n)</a:t>
            </a:r>
            <a:r>
              <a:rPr lang="el-GR" b="1" smtClean="0"/>
              <a:t>β</a:t>
            </a:r>
            <a:r>
              <a:rPr lang="en-US" smtClean="0"/>
              <a:t>+ (</a:t>
            </a:r>
            <a:r>
              <a:rPr lang="en-US" b="1" smtClean="0"/>
              <a:t>Z’X</a:t>
            </a:r>
            <a:r>
              <a:rPr lang="en-US" smtClean="0"/>
              <a:t>/n)</a:t>
            </a:r>
            <a:r>
              <a:rPr lang="en-US" baseline="30000" smtClean="0"/>
              <a:t>-1</a:t>
            </a:r>
            <a:r>
              <a:rPr lang="en-US" b="1" smtClean="0"/>
              <a:t>Z’</a:t>
            </a:r>
            <a:r>
              <a:rPr lang="el-GR" b="1" smtClean="0"/>
              <a:t>ε</a:t>
            </a:r>
            <a:r>
              <a:rPr lang="en-US" smtClean="0"/>
              <a:t>/n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= </a:t>
            </a:r>
            <a:r>
              <a:rPr lang="el-GR" b="1" smtClean="0"/>
              <a:t>β</a:t>
            </a:r>
            <a:r>
              <a:rPr lang="en-US" smtClean="0"/>
              <a:t>+ (</a:t>
            </a:r>
            <a:r>
              <a:rPr lang="en-US" b="1" smtClean="0"/>
              <a:t>Z’X</a:t>
            </a:r>
            <a:r>
              <a:rPr lang="en-US" smtClean="0"/>
              <a:t>/n)</a:t>
            </a:r>
            <a:r>
              <a:rPr lang="en-US" baseline="30000" smtClean="0"/>
              <a:t>-1</a:t>
            </a:r>
            <a:r>
              <a:rPr lang="en-US" b="1" smtClean="0"/>
              <a:t>Z’</a:t>
            </a:r>
            <a:r>
              <a:rPr lang="el-GR" b="1" smtClean="0"/>
              <a:t>ε</a:t>
            </a:r>
            <a:r>
              <a:rPr lang="en-US" smtClean="0"/>
              <a:t>/n </a:t>
            </a:r>
            <a:r>
              <a:rPr lang="en-US" smtClean="0">
                <a:sym typeface="Wingdings" pitchFamily="2" charset="2"/>
              </a:rPr>
              <a:t> </a:t>
            </a:r>
            <a:r>
              <a:rPr lang="el-GR" b="1" smtClean="0"/>
              <a:t>β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Asymptotically normal (same approach to proof as for OLS)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Inefficient – to be shown.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General Result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endParaRPr lang="en-US" smtClean="0"/>
          </a:p>
          <a:p>
            <a:pPr marL="533400" indent="-533400" eaLnBrk="1" hangingPunct="1">
              <a:buFont typeface="Wingdings" pitchFamily="2" charset="2"/>
              <a:buNone/>
            </a:pPr>
            <a:endParaRPr lang="en-US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mtClean="0"/>
              <a:t>By construction, the IV estimator is consistent.  So, we have an estimator that is consistent when least squares is not.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LS as an IV Estimator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3616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The least squares estimator is </a:t>
            </a:r>
          </a:p>
          <a:p>
            <a:pPr>
              <a:buNone/>
            </a:pPr>
            <a:r>
              <a:rPr lang="en-US" smtClean="0"/>
              <a:t>       (</a:t>
            </a:r>
            <a:r>
              <a:rPr lang="en-US" b="1" smtClean="0"/>
              <a:t>X</a:t>
            </a:r>
            <a:r>
              <a:rPr lang="en-US" b="1" smtClean="0">
                <a:sym typeface="Symbol" pitchFamily="18" charset="2"/>
              </a:rPr>
              <a:t></a:t>
            </a:r>
            <a:r>
              <a:rPr lang="en-US" b="1" smtClean="0"/>
              <a:t>X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b="1" smtClean="0"/>
              <a:t>X</a:t>
            </a:r>
            <a:r>
              <a:rPr lang="en-US" b="1" smtClean="0">
                <a:sym typeface="Symbol" pitchFamily="18" charset="2"/>
              </a:rPr>
              <a:t></a:t>
            </a:r>
            <a:r>
              <a:rPr lang="en-US" b="1" smtClean="0"/>
              <a:t>y</a:t>
            </a:r>
            <a:r>
              <a:rPr lang="en-US" smtClean="0"/>
              <a:t>  =  (</a:t>
            </a:r>
            <a:r>
              <a:rPr lang="en-US" b="1" smtClean="0"/>
              <a:t>X</a:t>
            </a:r>
            <a:r>
              <a:rPr lang="en-US" b="1" smtClean="0">
                <a:sym typeface="Symbol" pitchFamily="18" charset="2"/>
              </a:rPr>
              <a:t></a:t>
            </a:r>
            <a:r>
              <a:rPr lang="en-US" b="1" smtClean="0"/>
              <a:t>X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baseline="-25000" smtClean="0"/>
              <a:t>i</a:t>
            </a:r>
            <a:r>
              <a:rPr lang="en-US" b="1" smtClean="0"/>
              <a:t>x</a:t>
            </a:r>
            <a:r>
              <a:rPr lang="en-US" baseline="-25000" smtClean="0"/>
              <a:t>i</a:t>
            </a:r>
            <a:r>
              <a:rPr lang="en-US" smtClean="0"/>
              <a:t>y</a:t>
            </a:r>
            <a:r>
              <a:rPr lang="en-US" baseline="-25000" smtClean="0"/>
              <a:t>i</a:t>
            </a:r>
            <a:r>
              <a:rPr lang="en-US" smtClean="0"/>
              <a:t>  </a:t>
            </a:r>
          </a:p>
          <a:p>
            <a:pPr>
              <a:buNone/>
            </a:pPr>
            <a:r>
              <a:rPr lang="en-US" smtClean="0"/>
              <a:t>                        =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="1" smtClean="0"/>
              <a:t> </a:t>
            </a:r>
            <a:r>
              <a:rPr lang="en-US" smtClean="0"/>
              <a:t> + (</a:t>
            </a:r>
            <a:r>
              <a:rPr lang="en-US" b="1" smtClean="0"/>
              <a:t>X</a:t>
            </a:r>
            <a:r>
              <a:rPr lang="en-US" b="1" smtClean="0">
                <a:sym typeface="Symbol" pitchFamily="18" charset="2"/>
              </a:rPr>
              <a:t></a:t>
            </a:r>
            <a:r>
              <a:rPr lang="en-US" b="1" smtClean="0"/>
              <a:t>X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baseline="-25000" smtClean="0"/>
              <a:t>i</a:t>
            </a:r>
            <a:r>
              <a:rPr lang="en-US" b="1" smtClean="0"/>
              <a:t>x</a:t>
            </a:r>
            <a:r>
              <a:rPr lang="en-US" baseline="-25000" smtClean="0"/>
              <a:t>i</a:t>
            </a:r>
            <a:r>
              <a:rPr lang="el-GR" smtClean="0"/>
              <a:t>ε</a:t>
            </a:r>
            <a:r>
              <a:rPr lang="en-US" baseline="-25000" smtClean="0"/>
              <a:t>i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If plim(</a:t>
            </a:r>
            <a:r>
              <a:rPr lang="en-US" b="1" smtClean="0"/>
              <a:t>X’X</a:t>
            </a:r>
            <a:r>
              <a:rPr lang="en-US" smtClean="0"/>
              <a:t>/n) = </a:t>
            </a:r>
            <a:r>
              <a:rPr lang="en-US" b="1" smtClean="0"/>
              <a:t>Q</a:t>
            </a:r>
            <a:r>
              <a:rPr lang="en-US" smtClean="0"/>
              <a:t> nonzero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plim(</a:t>
            </a:r>
            <a:r>
              <a:rPr lang="en-US" b="1" smtClean="0"/>
              <a:t>X’</a:t>
            </a:r>
            <a:r>
              <a:rPr lang="el-GR" b="1" smtClean="0"/>
              <a:t>ε</a:t>
            </a:r>
            <a:r>
              <a:rPr lang="en-US" smtClean="0"/>
              <a:t>/n)  = </a:t>
            </a:r>
            <a:r>
              <a:rPr lang="en-US" b="1" smtClean="0"/>
              <a:t>0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Under the usual assumptions LS is an IV estimator  </a:t>
            </a:r>
            <a:r>
              <a:rPr lang="en-US" b="1" smtClean="0"/>
              <a:t>X</a:t>
            </a:r>
            <a:r>
              <a:rPr lang="en-US" smtClean="0"/>
              <a:t> is its own instrument.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33400" y="533400"/>
            <a:ext cx="609600" cy="609600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IV Estimation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/>
              <a:t>Why use an IV estimator</a:t>
            </a:r>
            <a:r>
              <a:rPr lang="en-US" smtClean="0"/>
              <a:t>?  Suppose that</a:t>
            </a:r>
            <a:r>
              <a:rPr lang="en-US" b="1" smtClean="0"/>
              <a:t> X</a:t>
            </a:r>
            <a:r>
              <a:rPr lang="en-US" smtClean="0"/>
              <a:t> and </a:t>
            </a:r>
            <a:r>
              <a:rPr lang="en-US" b="1" smtClean="0">
                <a:sym typeface="Symbol" pitchFamily="18" charset="2"/>
              </a:rPr>
              <a:t></a:t>
            </a:r>
            <a:r>
              <a:rPr lang="en-US" smtClean="0"/>
              <a:t> are </a:t>
            </a:r>
            <a:r>
              <a:rPr lang="en-US" i="1" smtClean="0"/>
              <a:t>not</a:t>
            </a:r>
            <a:r>
              <a:rPr lang="en-US" smtClean="0"/>
              <a:t> uncorrelated.  Then least squares is neither unbiased nor consistent.</a:t>
            </a:r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Recall the proof of consistency of least squares:  </a:t>
            </a:r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  </a:t>
            </a:r>
            <a:r>
              <a:rPr lang="en-US" b="1" smtClean="0"/>
              <a:t>b</a:t>
            </a:r>
            <a:r>
              <a:rPr lang="en-US" smtClean="0"/>
              <a:t>  =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/>
              <a:t>  +  (</a:t>
            </a:r>
            <a:r>
              <a:rPr lang="en-US" b="1" smtClean="0"/>
              <a:t>X’X</a:t>
            </a:r>
            <a:r>
              <a:rPr lang="en-US" smtClean="0"/>
              <a:t>/n)</a:t>
            </a:r>
            <a:r>
              <a:rPr lang="en-US" baseline="30000" smtClean="0"/>
              <a:t>-1</a:t>
            </a:r>
            <a:r>
              <a:rPr lang="en-US" smtClean="0"/>
              <a:t>(</a:t>
            </a:r>
            <a:r>
              <a:rPr lang="en-US" b="1" smtClean="0"/>
              <a:t>X’</a:t>
            </a:r>
            <a:r>
              <a:rPr lang="en-US" b="1" smtClean="0">
                <a:sym typeface="Symbol" pitchFamily="18" charset="2"/>
              </a:rPr>
              <a:t></a:t>
            </a:r>
            <a:r>
              <a:rPr lang="en-US" smtClean="0"/>
              <a:t>/n).  </a:t>
            </a:r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Plim </a:t>
            </a:r>
            <a:r>
              <a:rPr lang="en-US" b="1" smtClean="0"/>
              <a:t>b</a:t>
            </a:r>
            <a:r>
              <a:rPr lang="en-US" smtClean="0"/>
              <a:t> = </a:t>
            </a:r>
            <a:r>
              <a:rPr lang="en-US" b="1" smtClean="0">
                <a:sym typeface="Symbol" pitchFamily="18" charset="2"/>
              </a:rPr>
              <a:t> </a:t>
            </a:r>
            <a:r>
              <a:rPr lang="en-US" smtClean="0"/>
              <a:t>requires plim(</a:t>
            </a:r>
            <a:r>
              <a:rPr lang="en-US" b="1" smtClean="0"/>
              <a:t>X’</a:t>
            </a:r>
            <a:r>
              <a:rPr lang="en-US" b="1" smtClean="0">
                <a:sym typeface="Symbol" pitchFamily="18" charset="2"/>
              </a:rPr>
              <a:t></a:t>
            </a:r>
            <a:r>
              <a:rPr lang="en-US" smtClean="0"/>
              <a:t>/n) = </a:t>
            </a:r>
            <a:r>
              <a:rPr lang="en-US" b="1" smtClean="0"/>
              <a:t>0.</a:t>
            </a:r>
            <a:r>
              <a:rPr lang="en-US" smtClean="0"/>
              <a:t>  If this does not hold, the estimator is inconsistent.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A Popular Misconception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229600" cy="47244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A popular misconception.  If only one variable in </a:t>
            </a:r>
            <a:r>
              <a:rPr lang="en-US" sz="2000" b="1" dirty="0" smtClean="0"/>
              <a:t>X</a:t>
            </a:r>
            <a:r>
              <a:rPr lang="en-US" sz="2000" dirty="0" smtClean="0"/>
              <a:t> is correlated with 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, the other coefficients are consistently estimated.  False.</a:t>
            </a:r>
            <a:r>
              <a:rPr lang="en-US" sz="2400" dirty="0" smtClean="0"/>
              <a:t> 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The problem is “smeared” over the other coefficients.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883933"/>
              </p:ext>
            </p:extLst>
          </p:nvPr>
        </p:nvGraphicFramePr>
        <p:xfrm>
          <a:off x="1682750" y="1981200"/>
          <a:ext cx="5556250" cy="382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4" imgW="3429000" imgH="2362200" progId="Equation.DSMT4">
                  <p:embed/>
                </p:oleObj>
              </mc:Choice>
              <mc:Fallback>
                <p:oleObj name="Equation" r:id="rId4" imgW="3429000" imgH="23622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1981200"/>
                        <a:ext cx="5556250" cy="382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600200" y="1981200"/>
            <a:ext cx="5943600" cy="3962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Asymptotic Covariance Matrix of </a:t>
            </a:r>
            <a:r>
              <a:rPr lang="en-US" b="1" smtClean="0"/>
              <a:t>b</a:t>
            </a:r>
            <a:r>
              <a:rPr lang="en-US" baseline="-25000" smtClean="0"/>
              <a:t>IV</a:t>
            </a:r>
            <a:endParaRPr lang="en-US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85800" y="2438400"/>
          <a:ext cx="7620000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4" imgW="3289300" imgH="762000" progId="Equation.DSMT4">
                  <p:embed/>
                </p:oleObj>
              </mc:Choice>
              <mc:Fallback>
                <p:oleObj name="Equation" r:id="rId4" imgW="3289300" imgH="7620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438400"/>
                        <a:ext cx="7620000" cy="176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Asymptotic Efficiency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229600" cy="361632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Asymptotic efficiency of the IV estimator.  The variance is larger than that of LS.  (A large sample type of Gauss-Markov result is at work.)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(1)  It’s a moot point.  LS is inconsistent.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(2)  Mean squared error is uncertain: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MSE[estimator|</a:t>
            </a:r>
            <a:r>
              <a:rPr lang="el-GR" sz="2400" b="1" dirty="0" smtClean="0"/>
              <a:t>β</a:t>
            </a:r>
            <a:r>
              <a:rPr lang="en-US" sz="2400" dirty="0" smtClean="0"/>
              <a:t>]=Variance + square of bias.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IV may be better or worse.  Depends on the data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Two Stage Least Squares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696200" cy="32353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How to use an “excess” of instrumental variables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(1)  </a:t>
            </a:r>
            <a:r>
              <a:rPr lang="en-US" sz="2400" b="1" smtClean="0"/>
              <a:t>X</a:t>
            </a:r>
            <a:r>
              <a:rPr lang="en-US" sz="2400" smtClean="0"/>
              <a:t> is K variables.  Some (at least one) of the K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      variables in </a:t>
            </a:r>
            <a:r>
              <a:rPr lang="en-US" sz="2400" b="1" smtClean="0"/>
              <a:t>X</a:t>
            </a:r>
            <a:r>
              <a:rPr lang="en-US" sz="2400" smtClean="0"/>
              <a:t> are correlated with </a:t>
            </a:r>
            <a:r>
              <a:rPr lang="el-GR" sz="2400" b="1" smtClean="0"/>
              <a:t>ε</a:t>
            </a:r>
            <a:r>
              <a:rPr lang="en-US" sz="2400" smtClean="0"/>
              <a:t>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(2)  </a:t>
            </a:r>
            <a:r>
              <a:rPr lang="en-US" sz="2400" b="1" smtClean="0"/>
              <a:t>Z</a:t>
            </a:r>
            <a:r>
              <a:rPr lang="en-US" sz="2400" smtClean="0"/>
              <a:t> is now M &gt; K variables.  Some of the variables in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      </a:t>
            </a:r>
            <a:r>
              <a:rPr lang="en-US" sz="2400" b="1" smtClean="0"/>
              <a:t>Z</a:t>
            </a:r>
            <a:r>
              <a:rPr lang="en-US" sz="2400" smtClean="0"/>
              <a:t> are also in </a:t>
            </a:r>
            <a:r>
              <a:rPr lang="en-US" sz="2400" b="1" smtClean="0"/>
              <a:t>X</a:t>
            </a:r>
            <a:r>
              <a:rPr lang="en-US" sz="2400" smtClean="0"/>
              <a:t>, some are not.  None of the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      variables in </a:t>
            </a:r>
            <a:r>
              <a:rPr lang="en-US" sz="2400" b="1" smtClean="0"/>
              <a:t>Z</a:t>
            </a:r>
            <a:r>
              <a:rPr lang="en-US" sz="2400" smtClean="0"/>
              <a:t> are correlated with </a:t>
            </a:r>
            <a:r>
              <a:rPr lang="el-GR" sz="2400" b="1" smtClean="0"/>
              <a:t>ε</a:t>
            </a:r>
            <a:r>
              <a:rPr lang="en-US" sz="2400" b="1" smtClean="0"/>
              <a:t>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(3)  Which K variables to use to compute </a:t>
            </a:r>
            <a:r>
              <a:rPr lang="en-US" sz="2400" b="1" smtClean="0"/>
              <a:t>Z’X</a:t>
            </a:r>
            <a:r>
              <a:rPr lang="en-US" sz="2400" smtClean="0"/>
              <a:t> and </a:t>
            </a:r>
            <a:r>
              <a:rPr lang="en-US" sz="2400" b="1" smtClean="0"/>
              <a:t>Z’y?</a:t>
            </a:r>
            <a:endParaRPr lang="el-GR" sz="2400" b="1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81000"/>
            <a:ext cx="6076950" cy="62360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143000" y="5181600"/>
            <a:ext cx="6076950" cy="13592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823116"/>
            <a:ext cx="6076950" cy="730084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>
            <a:off x="685800" y="762000"/>
            <a:ext cx="381000" cy="4267200"/>
          </a:xfrm>
          <a:prstGeom prst="leftBrace">
            <a:avLst/>
          </a:prstGeom>
          <a:solidFill>
            <a:srgbClr val="5F5F5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>
            <a:off x="685800" y="5181600"/>
            <a:ext cx="381000" cy="685800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00B0F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705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X</a:t>
            </a:r>
            <a:endParaRPr 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304800" y="5345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Z</a:t>
            </a:r>
            <a:endParaRPr lang="en-US" b="1"/>
          </a:p>
        </p:txBody>
      </p:sp>
      <p:pic>
        <p:nvPicPr>
          <p:cNvPr id="269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628649"/>
            <a:ext cx="25146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5700" y="2343150"/>
            <a:ext cx="2590800" cy="309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3733800" y="609600"/>
            <a:ext cx="2514600" cy="48006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590925" y="5057775"/>
            <a:ext cx="2819400" cy="457200"/>
          </a:xfrm>
          <a:prstGeom prst="ellips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21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Choosing the Instruments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Choose K randomly?</a:t>
            </a:r>
          </a:p>
          <a:p>
            <a:pPr eaLnBrk="1" hangingPunct="1"/>
            <a:r>
              <a:rPr lang="en-US" sz="2400" dirty="0" smtClean="0"/>
              <a:t>Choose the included </a:t>
            </a:r>
            <a:r>
              <a:rPr lang="en-US" sz="2400" dirty="0" err="1" smtClean="0"/>
              <a:t>Xs</a:t>
            </a:r>
            <a:r>
              <a:rPr lang="en-US" sz="2400" dirty="0" smtClean="0"/>
              <a:t> and the remainder randomly?</a:t>
            </a:r>
          </a:p>
          <a:p>
            <a:pPr eaLnBrk="1" hangingPunct="1"/>
            <a:r>
              <a:rPr lang="en-US" sz="2400" dirty="0" smtClean="0"/>
              <a:t>Use all of them?  How?</a:t>
            </a:r>
          </a:p>
          <a:p>
            <a:pPr eaLnBrk="1" hangingPunct="1"/>
            <a:r>
              <a:rPr lang="en-US" sz="2400" dirty="0" smtClean="0"/>
              <a:t>A theorem: (</a:t>
            </a:r>
            <a:r>
              <a:rPr lang="en-US" sz="2400" dirty="0" err="1" smtClean="0"/>
              <a:t>Brundy</a:t>
            </a:r>
            <a:r>
              <a:rPr lang="en-US" sz="2400" dirty="0" smtClean="0"/>
              <a:t> and Jorgenson, ca. 1972) There is a most efficient way to construct the IV estimator from this subset:</a:t>
            </a:r>
          </a:p>
          <a:p>
            <a:pPr lvl="1" eaLnBrk="1" hangingPunct="1"/>
            <a:r>
              <a:rPr lang="en-US" sz="2000" dirty="0" smtClean="0"/>
              <a:t>(1)  For each column (variable) in </a:t>
            </a:r>
            <a:r>
              <a:rPr lang="en-US" sz="2000" b="1" dirty="0" smtClean="0"/>
              <a:t>X</a:t>
            </a:r>
            <a:r>
              <a:rPr lang="en-US" sz="2000" dirty="0" smtClean="0"/>
              <a:t>, compute the predictions of that variable using all the columns of </a:t>
            </a:r>
            <a:r>
              <a:rPr lang="en-US" sz="2000" b="1" dirty="0" smtClean="0"/>
              <a:t>Z</a:t>
            </a:r>
            <a:r>
              <a:rPr lang="en-US" sz="2000" dirty="0" smtClean="0"/>
              <a:t>.</a:t>
            </a:r>
          </a:p>
          <a:p>
            <a:pPr lvl="1" eaLnBrk="1" hangingPunct="1"/>
            <a:r>
              <a:rPr lang="en-US" sz="2000" dirty="0" smtClean="0"/>
              <a:t>(2)  Linearly regress </a:t>
            </a:r>
            <a:r>
              <a:rPr lang="en-US" sz="2000" b="1" dirty="0" smtClean="0"/>
              <a:t>y</a:t>
            </a:r>
            <a:r>
              <a:rPr lang="en-US" sz="2000" dirty="0" smtClean="0"/>
              <a:t> on these K predictions.</a:t>
            </a:r>
          </a:p>
          <a:p>
            <a:pPr eaLnBrk="1" hangingPunct="1"/>
            <a:r>
              <a:rPr lang="en-US" sz="2400" dirty="0" smtClean="0"/>
              <a:t>This is two stage least squares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Algebraic Equivalence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048000"/>
          </a:xfrm>
        </p:spPr>
        <p:txBody>
          <a:bodyPr/>
          <a:lstStyle/>
          <a:p>
            <a:pPr eaLnBrk="1" hangingPunct="1"/>
            <a:r>
              <a:rPr lang="en-US" smtClean="0"/>
              <a:t>Two stage least squares is equivalent to</a:t>
            </a:r>
          </a:p>
          <a:p>
            <a:pPr lvl="1" eaLnBrk="1" hangingPunct="1"/>
            <a:r>
              <a:rPr lang="en-US" smtClean="0"/>
              <a:t>(1) each variable in </a:t>
            </a:r>
            <a:r>
              <a:rPr lang="en-US" b="1" smtClean="0"/>
              <a:t>X</a:t>
            </a:r>
            <a:r>
              <a:rPr lang="en-US" smtClean="0"/>
              <a:t> that is also in </a:t>
            </a:r>
            <a:r>
              <a:rPr lang="en-US" b="1" smtClean="0"/>
              <a:t>Z</a:t>
            </a:r>
            <a:r>
              <a:rPr lang="en-US" smtClean="0"/>
              <a:t> is replaced by itself.</a:t>
            </a:r>
          </a:p>
          <a:p>
            <a:pPr lvl="1" eaLnBrk="1" hangingPunct="1"/>
            <a:r>
              <a:rPr lang="en-US" smtClean="0"/>
              <a:t>(2) Variables in </a:t>
            </a:r>
            <a:r>
              <a:rPr lang="en-US" b="1" smtClean="0"/>
              <a:t>X</a:t>
            </a:r>
            <a:r>
              <a:rPr lang="en-US" smtClean="0"/>
              <a:t> that are not in </a:t>
            </a:r>
            <a:r>
              <a:rPr lang="en-US" b="1" smtClean="0"/>
              <a:t>Z</a:t>
            </a:r>
            <a:r>
              <a:rPr lang="en-US" smtClean="0"/>
              <a:t> are replaced by predictions of that </a:t>
            </a:r>
            <a:r>
              <a:rPr lang="en-US" b="1" smtClean="0"/>
              <a:t>X</a:t>
            </a:r>
            <a:r>
              <a:rPr lang="en-US" smtClean="0"/>
              <a:t> with all the variables in </a:t>
            </a:r>
            <a:r>
              <a:rPr lang="en-US" b="1" smtClean="0"/>
              <a:t>Z</a:t>
            </a:r>
            <a:r>
              <a:rPr lang="en-US" smtClean="0"/>
              <a:t>.</a:t>
            </a:r>
            <a:br>
              <a:rPr lang="en-US" smtClean="0"/>
            </a:br>
            <a:r>
              <a:rPr lang="en-US" smtClean="0"/>
              <a:t>Coefficients in augmented regression are added to</a:t>
            </a:r>
            <a:br>
              <a:rPr lang="en-US" smtClean="0"/>
            </a:br>
            <a:r>
              <a:rPr lang="en-US" smtClean="0"/>
              <a:t>match 2SLS.  (They match if residuals are used </a:t>
            </a:r>
            <a:br>
              <a:rPr lang="en-US" smtClean="0"/>
            </a:br>
            <a:r>
              <a:rPr lang="en-US" smtClean="0"/>
              <a:t>instead of predictions.)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04800"/>
            <a:ext cx="710783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4950" y="1057328"/>
            <a:ext cx="4352925" cy="114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2209800"/>
            <a:ext cx="5953125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eft Brace 8"/>
          <p:cNvSpPr/>
          <p:nvPr/>
        </p:nvSpPr>
        <p:spPr bwMode="auto">
          <a:xfrm>
            <a:off x="1323975" y="4191000"/>
            <a:ext cx="381000" cy="533400"/>
          </a:xfrm>
          <a:prstGeom prst="lef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" y="43053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mtClean="0"/>
              <a:t>Sum=2sls</a:t>
            </a:r>
            <a:endParaRPr lang="en-US" sz="1200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2SLS Algebra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66800" y="2184400"/>
          <a:ext cx="68580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4" imgW="4495800" imgH="2514600" progId="Equation.DSMT4">
                  <p:embed/>
                </p:oleObj>
              </mc:Choice>
              <mc:Fallback>
                <p:oleObj name="Equation" r:id="rId4" imgW="4495800" imgH="25146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84400"/>
                        <a:ext cx="6858000" cy="383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Asymptotic Covariance Matrix for 2SLS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609600" y="2362200"/>
          <a:ext cx="7696200" cy="330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4" imgW="3606800" imgH="1549400" progId="Equation.DSMT4">
                  <p:embed/>
                </p:oleObj>
              </mc:Choice>
              <mc:Fallback>
                <p:oleObj name="Equation" r:id="rId4" imgW="3606800" imgH="15494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7696200" cy="330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2SLS has larger variance (around its </a:t>
            </a:r>
            <a:br>
              <a:rPr lang="en-US" smtClean="0"/>
            </a:br>
            <a:r>
              <a:rPr lang="en-US" smtClean="0"/>
              <a:t>mean) than LS has around its mean.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665288" y="1943100"/>
          <a:ext cx="5965825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4" imgW="4432300" imgH="3073400" progId="Equation.DSMT4">
                  <p:embed/>
                </p:oleObj>
              </mc:Choice>
              <mc:Fallback>
                <p:oleObj name="Equation" r:id="rId4" imgW="4432300" imgH="30734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1943100"/>
                        <a:ext cx="5965825" cy="412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Estimating </a:t>
            </a:r>
            <a:r>
              <a:rPr lang="el-GR" smtClean="0"/>
              <a:t>σ</a:t>
            </a:r>
            <a:r>
              <a:rPr lang="en-US" baseline="30000" smtClean="0"/>
              <a:t>2</a:t>
            </a:r>
            <a:endParaRPr lang="el-GR" smtClean="0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914400" y="1981200"/>
          <a:ext cx="7543800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4" imgW="3898900" imgH="2133600" progId="Equation.DSMT4">
                  <p:embed/>
                </p:oleObj>
              </mc:Choice>
              <mc:Fallback>
                <p:oleObj name="Equation" r:id="rId4" imgW="3898900" imgH="21336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543800" cy="412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Problems with 2SLS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Z’X</a:t>
            </a:r>
            <a:r>
              <a:rPr lang="en-US" smtClean="0"/>
              <a:t>/n may not be sufficiently large.  The covariance matrix for the IV estimator is Asy.Cov(b ) = </a:t>
            </a:r>
            <a:r>
              <a:rPr lang="el-GR" smtClean="0"/>
              <a:t>σ</a:t>
            </a:r>
            <a:r>
              <a:rPr lang="en-US" baseline="30000" smtClean="0"/>
              <a:t>2</a:t>
            </a:r>
            <a:r>
              <a:rPr lang="en-US" smtClean="0"/>
              <a:t>[(</a:t>
            </a:r>
            <a:r>
              <a:rPr lang="en-US" b="1" smtClean="0"/>
              <a:t>Z’X</a:t>
            </a:r>
            <a:r>
              <a:rPr lang="en-US" smtClean="0"/>
              <a:t>)(</a:t>
            </a:r>
            <a:r>
              <a:rPr lang="en-US" b="1" smtClean="0"/>
              <a:t>Z’Z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smtClean="0"/>
              <a:t>(</a:t>
            </a:r>
            <a:r>
              <a:rPr lang="en-US" b="1" smtClean="0"/>
              <a:t>X’Z</a:t>
            </a:r>
            <a:r>
              <a:rPr lang="en-US" smtClean="0"/>
              <a:t>)]</a:t>
            </a:r>
            <a:r>
              <a:rPr lang="en-US" baseline="30000" smtClean="0"/>
              <a:t>-1</a:t>
            </a:r>
            <a:endParaRPr lang="en-US" smtClean="0"/>
          </a:p>
          <a:p>
            <a:pPr lvl="1"/>
            <a:r>
              <a:rPr lang="en-US" smtClean="0"/>
              <a:t>If </a:t>
            </a:r>
            <a:r>
              <a:rPr lang="en-US" b="1" smtClean="0"/>
              <a:t>Z’X</a:t>
            </a:r>
            <a:r>
              <a:rPr lang="en-US" smtClean="0"/>
              <a:t>/n -&gt; 0, the variance explodes.</a:t>
            </a:r>
          </a:p>
          <a:p>
            <a:pPr lvl="1"/>
            <a:r>
              <a:rPr lang="en-US" smtClean="0"/>
              <a:t>Additional problems:</a:t>
            </a:r>
          </a:p>
          <a:p>
            <a:pPr lvl="2"/>
            <a:r>
              <a:rPr lang="en-US" smtClean="0"/>
              <a:t>2SLS biased toward plim OLS</a:t>
            </a:r>
          </a:p>
          <a:p>
            <a:pPr lvl="2"/>
            <a:r>
              <a:rPr lang="en-US" smtClean="0"/>
              <a:t>Asymptotic results for inference fall apart.</a:t>
            </a:r>
          </a:p>
          <a:p>
            <a:r>
              <a:rPr lang="en-US" smtClean="0"/>
              <a:t>When there are many instruments,    is too close to </a:t>
            </a:r>
            <a:r>
              <a:rPr lang="en-US" b="1" smtClean="0"/>
              <a:t>x</a:t>
            </a:r>
            <a:r>
              <a:rPr lang="en-US" smtClean="0"/>
              <a:t>; 2SLS becomes OLS.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6477000" y="4876800"/>
          <a:ext cx="258763" cy="338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8" name="Equation" r:id="rId4" imgW="164885" imgH="215619" progId="Equation.DSMT4">
                  <p:embed/>
                </p:oleObj>
              </mc:Choice>
              <mc:Fallback>
                <p:oleObj name="Equation" r:id="rId4" imgW="164885" imgH="215619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4876800"/>
                        <a:ext cx="258763" cy="3383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8574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Instruments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Symptom: The </a:t>
            </a:r>
            <a:r>
              <a:rPr lang="en-US" sz="2000" b="1" dirty="0" smtClean="0">
                <a:solidFill>
                  <a:srgbClr val="FF0000"/>
                </a:solidFill>
              </a:rPr>
              <a:t>relevance condition</a:t>
            </a:r>
            <a:r>
              <a:rPr lang="en-US" sz="2000" dirty="0" smtClean="0"/>
              <a:t>, </a:t>
            </a:r>
            <a:r>
              <a:rPr lang="en-US" sz="2000" dirty="0" err="1" smtClean="0"/>
              <a:t>plim</a:t>
            </a:r>
            <a:r>
              <a:rPr lang="en-US" sz="2000" dirty="0" smtClean="0"/>
              <a:t> </a:t>
            </a:r>
            <a:r>
              <a:rPr lang="en-US" sz="2000" b="1" dirty="0" smtClean="0"/>
              <a:t>Z’X</a:t>
            </a:r>
            <a:r>
              <a:rPr lang="en-US" sz="2000" dirty="0" smtClean="0"/>
              <a:t>/n not zero, but is close to being violated.</a:t>
            </a:r>
          </a:p>
          <a:p>
            <a:r>
              <a:rPr lang="en-US" sz="2000" dirty="0" smtClean="0"/>
              <a:t>Detection: </a:t>
            </a:r>
          </a:p>
          <a:p>
            <a:pPr lvl="1"/>
            <a:r>
              <a:rPr lang="en-US" sz="2000" dirty="0" smtClean="0"/>
              <a:t>Standard F test in the regression of 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 on Z. F &lt; 10 suggests a problem.  (Stock and </a:t>
            </a:r>
            <a:r>
              <a:rPr lang="en-US" sz="2000" dirty="0" err="1" smtClean="0"/>
              <a:t>Staiger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F statistic  based on 2SLS – see text p. 274.</a:t>
            </a:r>
          </a:p>
          <a:p>
            <a:r>
              <a:rPr lang="en-US" sz="2000" dirty="0" smtClean="0"/>
              <a:t>Remedy:</a:t>
            </a:r>
          </a:p>
          <a:p>
            <a:pPr lvl="1"/>
            <a:r>
              <a:rPr lang="en-US" sz="2000" dirty="0" smtClean="0"/>
              <a:t>Not much – most of the discussion is about the condition, not what to do about it.</a:t>
            </a:r>
          </a:p>
          <a:p>
            <a:pPr lvl="1"/>
            <a:r>
              <a:rPr lang="en-US" sz="2000" dirty="0" smtClean="0"/>
              <a:t>Use LIML? Requires a normality assumption. Probably not too restrictive.</a:t>
            </a:r>
          </a:p>
        </p:txBody>
      </p:sp>
    </p:spTree>
    <p:extLst>
      <p:ext uri="{BB962C8B-B14F-4D97-AF65-F5344CB8AC3E}">
        <p14:creationId xmlns:p14="http://schemas.microsoft.com/office/powerpoint/2010/main" val="10688490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 and Health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1524000"/>
            <a:ext cx="6153150" cy="129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7825" y="2771775"/>
            <a:ext cx="6172200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6400" y="5553075"/>
            <a:ext cx="616267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02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04800"/>
            <a:ext cx="6076950" cy="62360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143000" y="5105400"/>
            <a:ext cx="6076950" cy="14354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823116"/>
            <a:ext cx="6076950" cy="425284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2171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Cornwell and Rupert Data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457200" y="1524000"/>
            <a:ext cx="85344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</a:t>
            </a:r>
            <a:r>
              <a:rPr lang="en-US" sz="1600" smtClean="0">
                <a:latin typeface="Tahoma" pitchFamily="34" charset="0"/>
              </a:rPr>
              <a:t>education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8354734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457200"/>
            <a:ext cx="710783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2743200" y="533400"/>
            <a:ext cx="914400" cy="304800"/>
          </a:xfrm>
          <a:prstGeom prst="rect">
            <a:avLst/>
          </a:prstGeom>
          <a:solidFill>
            <a:srgbClr val="FF000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038600" y="533400"/>
            <a:ext cx="457200" cy="304800"/>
          </a:xfrm>
          <a:prstGeom prst="rect">
            <a:avLst/>
          </a:prstGeom>
          <a:solidFill>
            <a:srgbClr val="0000FF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876800" y="514350"/>
            <a:ext cx="685800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991225" y="533400"/>
            <a:ext cx="409575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743200" y="838200"/>
            <a:ext cx="457200" cy="304800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600450" y="838200"/>
            <a:ext cx="457200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419600" y="800100"/>
            <a:ext cx="685800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91175" y="838200"/>
            <a:ext cx="409575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457950" y="800100"/>
            <a:ext cx="685800" cy="304800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09600" y="1352550"/>
            <a:ext cx="1295400" cy="304800"/>
          </a:xfrm>
          <a:prstGeom prst="rect">
            <a:avLst/>
          </a:prstGeom>
          <a:solidFill>
            <a:srgbClr val="FF000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Endogenous               Exogenous                 Instruments</a:t>
            </a:r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2819400" y="1352550"/>
            <a:ext cx="1219200" cy="304800"/>
          </a:xfrm>
          <a:prstGeom prst="rect">
            <a:avLst/>
          </a:prstGeom>
          <a:solidFill>
            <a:srgbClr val="0000FF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953000" y="1323975"/>
            <a:ext cx="1371600" cy="304800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33400" y="3886200"/>
            <a:ext cx="8229600" cy="371475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19125" y="5619750"/>
            <a:ext cx="8229600" cy="371475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381000"/>
            <a:ext cx="6010275" cy="4934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33400" y="5410200"/>
          <a:ext cx="772442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9" name="Equation" r:id="rId5" imgW="4965700" imgH="685800" progId="Equation.DSMT4">
                  <p:embed/>
                </p:oleObj>
              </mc:Choice>
              <mc:Fallback>
                <p:oleObj name="Equation" r:id="rId5" imgW="4965700" imgH="6858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10200"/>
                        <a:ext cx="7724422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57200" y="5334000"/>
            <a:ext cx="7848600" cy="1143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91000"/>
            <a:ext cx="1295400" cy="92333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Two stage residual inclusion.</a:t>
            </a:r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57200"/>
            <a:ext cx="8302524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 bwMode="auto">
          <a:xfrm>
            <a:off x="619125" y="3476625"/>
            <a:ext cx="81534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2286000" y="3581400"/>
            <a:ext cx="35814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FF"/>
                </a:solidFill>
              </a:rPr>
              <a:t>LIML appears to be much more efficient.  That is the benefit of the additional normality assumption.</a:t>
            </a:r>
            <a:endParaRPr lang="en-US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8367712" cy="44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343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8262938" cy="26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83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Instruments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Symptom: The </a:t>
            </a:r>
            <a:r>
              <a:rPr lang="en-US" sz="2000" b="1" dirty="0" smtClean="0">
                <a:solidFill>
                  <a:srgbClr val="FF0000"/>
                </a:solidFill>
              </a:rPr>
              <a:t>relevance condition</a:t>
            </a:r>
            <a:r>
              <a:rPr lang="en-US" sz="2000" dirty="0" smtClean="0"/>
              <a:t>, </a:t>
            </a:r>
            <a:r>
              <a:rPr lang="en-US" sz="2000" dirty="0" err="1" smtClean="0"/>
              <a:t>plim</a:t>
            </a:r>
            <a:r>
              <a:rPr lang="en-US" sz="2000" dirty="0" smtClean="0"/>
              <a:t> </a:t>
            </a:r>
            <a:r>
              <a:rPr lang="en-US" sz="2000" b="1" dirty="0" smtClean="0"/>
              <a:t>Z’X</a:t>
            </a:r>
            <a:r>
              <a:rPr lang="en-US" sz="2000" dirty="0" smtClean="0"/>
              <a:t>/n not zero, but is close to being violated.</a:t>
            </a:r>
          </a:p>
          <a:p>
            <a:r>
              <a:rPr lang="en-US" sz="2000" dirty="0" smtClean="0"/>
              <a:t>Detection: </a:t>
            </a:r>
          </a:p>
          <a:p>
            <a:pPr lvl="1"/>
            <a:r>
              <a:rPr lang="en-US" sz="2000" dirty="0" smtClean="0"/>
              <a:t>Standard F test in the regression of 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 on Z. F &lt; 10 suggests a problem.  (Stock and </a:t>
            </a:r>
            <a:r>
              <a:rPr lang="en-US" sz="2000" dirty="0" err="1" smtClean="0"/>
              <a:t>Staiger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F statistic  based on 2SLS – see text p. 274.</a:t>
            </a:r>
          </a:p>
          <a:p>
            <a:r>
              <a:rPr lang="en-US" sz="2000" dirty="0" smtClean="0"/>
              <a:t>Remedy:</a:t>
            </a:r>
          </a:p>
          <a:p>
            <a:pPr lvl="1"/>
            <a:r>
              <a:rPr lang="en-US" sz="2000" dirty="0" smtClean="0"/>
              <a:t>Not much – most of the discussion is about the condition, not what to do about it.</a:t>
            </a:r>
          </a:p>
          <a:p>
            <a:pPr lvl="1"/>
            <a:r>
              <a:rPr lang="en-US" sz="2000" dirty="0" smtClean="0"/>
              <a:t>Use LIML? Requires a normality assumption. Probably not too restrictive.</a:t>
            </a:r>
          </a:p>
        </p:txBody>
      </p:sp>
    </p:spTree>
    <p:extLst>
      <p:ext uri="{BB962C8B-B14F-4D97-AF65-F5344CB8AC3E}">
        <p14:creationId xmlns:p14="http://schemas.microsoft.com/office/powerpoint/2010/main" val="26912294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 and Health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1524000"/>
            <a:ext cx="6153150" cy="129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7825" y="2771775"/>
            <a:ext cx="6172200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6400" y="5553075"/>
            <a:ext cx="616267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769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04800"/>
            <a:ext cx="6076950" cy="62360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143000" y="5105400"/>
            <a:ext cx="6076950" cy="14354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823116"/>
            <a:ext cx="6076950" cy="425284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7685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Endogeneity Test? (Hausman)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                Exogenous                      Endogenous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OLS      Consistent, Efficient        Inconsistent</a:t>
            </a:r>
            <a:br>
              <a:rPr lang="en-US" dirty="0" smtClean="0"/>
            </a:br>
            <a:r>
              <a:rPr lang="en-US" dirty="0" smtClean="0"/>
              <a:t>      </a:t>
            </a:r>
            <a:br>
              <a:rPr lang="en-US" dirty="0" smtClean="0"/>
            </a:br>
            <a:r>
              <a:rPr lang="en-US" dirty="0" smtClean="0"/>
              <a:t>2SLS     Consistent, Inefficient     Consistent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               Base a test on  </a:t>
            </a:r>
            <a:r>
              <a:rPr lang="en-US" b="1" dirty="0" smtClean="0"/>
              <a:t>d</a:t>
            </a:r>
            <a:r>
              <a:rPr lang="en-US" dirty="0" smtClean="0"/>
              <a:t>  =  </a:t>
            </a:r>
            <a:r>
              <a:rPr lang="en-US" b="1" dirty="0" smtClean="0"/>
              <a:t>b</a:t>
            </a:r>
            <a:r>
              <a:rPr lang="en-US" baseline="-25000" dirty="0" smtClean="0"/>
              <a:t>2SLS</a:t>
            </a:r>
            <a:r>
              <a:rPr lang="en-US" dirty="0" smtClean="0"/>
              <a:t> -  </a:t>
            </a:r>
            <a:r>
              <a:rPr lang="en-US" b="1" dirty="0" err="1" smtClean="0"/>
              <a:t>b</a:t>
            </a:r>
            <a:r>
              <a:rPr lang="en-US" baseline="-25000" dirty="0" err="1" smtClean="0"/>
              <a:t>OLS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Use a Wald statistic, </a:t>
            </a:r>
            <a:r>
              <a:rPr lang="en-US" b="1" dirty="0" smtClean="0"/>
              <a:t>d</a:t>
            </a:r>
            <a:r>
              <a:rPr lang="en-US" dirty="0" smtClean="0"/>
              <a:t>’[</a:t>
            </a:r>
            <a:r>
              <a:rPr lang="en-US" dirty="0" err="1" smtClean="0"/>
              <a:t>Var</a:t>
            </a:r>
            <a:r>
              <a:rPr lang="en-US" dirty="0" smtClean="0"/>
              <a:t>(</a:t>
            </a:r>
            <a:r>
              <a:rPr lang="en-US" b="1" dirty="0" smtClean="0"/>
              <a:t>d</a:t>
            </a:r>
            <a:r>
              <a:rPr lang="en-US" dirty="0" smtClean="0"/>
              <a:t>)]</a:t>
            </a:r>
            <a:r>
              <a:rPr lang="en-US" baseline="30000" dirty="0" smtClean="0"/>
              <a:t>-1</a:t>
            </a:r>
            <a:r>
              <a:rPr lang="en-US" b="1" dirty="0" smtClean="0"/>
              <a:t>d</a:t>
            </a:r>
            <a:endParaRPr lang="en-US" b="1" baseline="-250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aseline="-25000" dirty="0" smtClean="0"/>
              <a:t>     </a:t>
            </a:r>
            <a:r>
              <a:rPr lang="en-US" dirty="0" smtClean="0"/>
              <a:t>            What to use for the variance matrix?</a:t>
            </a:r>
            <a:br>
              <a:rPr lang="en-US" dirty="0" smtClean="0"/>
            </a:br>
            <a:r>
              <a:rPr lang="en-US" dirty="0" smtClean="0"/>
              <a:t>           </a:t>
            </a:r>
            <a:r>
              <a:rPr lang="en-US" dirty="0" err="1" smtClean="0"/>
              <a:t>Hausman</a:t>
            </a:r>
            <a:r>
              <a:rPr lang="en-US" dirty="0" smtClean="0"/>
              <a:t>:  </a:t>
            </a:r>
            <a:r>
              <a:rPr lang="en-US" b="1" dirty="0" smtClean="0"/>
              <a:t>V</a:t>
            </a:r>
            <a:r>
              <a:rPr lang="en-US" baseline="-25000" dirty="0" smtClean="0"/>
              <a:t>2SLS</a:t>
            </a:r>
            <a:r>
              <a:rPr lang="en-US" dirty="0" smtClean="0"/>
              <a:t>  -  </a:t>
            </a:r>
            <a:r>
              <a:rPr lang="en-US" b="1" dirty="0" smtClean="0"/>
              <a:t>V</a:t>
            </a:r>
            <a:r>
              <a:rPr lang="en-US" baseline="-25000" dirty="0" smtClean="0"/>
              <a:t>OLS</a:t>
            </a:r>
            <a:r>
              <a:rPr lang="en-US" dirty="0" smtClean="0"/>
              <a:t>  </a:t>
            </a: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5867400" y="1752600"/>
            <a:ext cx="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990600" y="24384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990600" y="32766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600"/>
            <a:ext cx="729391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59150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29000" y="2971800"/>
            <a:ext cx="4114800" cy="160043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matrix is not positive </a:t>
            </a:r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definite.  It </a:t>
            </a:r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has a negative characteristic </a:t>
            </a:r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root.  The </a:t>
            </a:r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matrix is indefinite</a:t>
            </a:r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.  (</a:t>
            </a:r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Software such as Stata and NLOGIT find this problem and </a:t>
            </a:r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either use a generalized inverse or refuse </a:t>
            </a:r>
            <a:r>
              <a:rPr lang="en-U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to proceed</a:t>
            </a:r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en-US" altLang="en-US" sz="1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(Rank is not obvious by inspection.)</a:t>
            </a:r>
            <a:endParaRPr lang="en-US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14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4648200"/>
            <a:ext cx="503232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895600"/>
            <a:ext cx="2743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28850" y="5543550"/>
            <a:ext cx="99060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&gt; 3.84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829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609600"/>
          </a:xfrm>
        </p:spPr>
        <p:txBody>
          <a:bodyPr/>
          <a:lstStyle/>
          <a:p>
            <a:r>
              <a:rPr lang="en-US" dirty="0" err="1" smtClean="0"/>
              <a:t>Hausman</a:t>
            </a:r>
            <a:r>
              <a:rPr lang="en-US" dirty="0" smtClean="0"/>
              <a:t> Test: </a:t>
            </a:r>
            <a:r>
              <a:rPr lang="en-US" smtClean="0"/>
              <a:t>One coefficient at </a:t>
            </a:r>
            <a:r>
              <a:rPr lang="en-US" dirty="0" smtClean="0"/>
              <a:t>a </a:t>
            </a:r>
            <a:r>
              <a:rPr lang="en-US" smtClean="0"/>
              <a:t>Time?</a:t>
            </a:r>
            <a:br>
              <a:rPr lang="en-US" smtClean="0"/>
            </a:br>
            <a:r>
              <a:rPr lang="en-US" smtClean="0"/>
              <a:t>No, use the full vector.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174" y="2057400"/>
            <a:ext cx="8217323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571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Endogeneity</a:t>
            </a:r>
            <a:r>
              <a:rPr lang="en-US" dirty="0" smtClean="0"/>
              <a:t> Test:  Wu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Considerable complication in Hausman test (text, pp. 275-276)</a:t>
            </a:r>
          </a:p>
          <a:p>
            <a:r>
              <a:rPr lang="en-US" smtClean="0"/>
              <a:t>Simplification:  Wu test.</a:t>
            </a:r>
          </a:p>
          <a:p>
            <a:r>
              <a:rPr lang="en-US" smtClean="0"/>
              <a:t>Regress </a:t>
            </a:r>
            <a:r>
              <a:rPr lang="en-US" b="1" smtClean="0"/>
              <a:t>y</a:t>
            </a:r>
            <a:r>
              <a:rPr lang="en-US" smtClean="0"/>
              <a:t> on </a:t>
            </a:r>
            <a:r>
              <a:rPr lang="en-US" b="1" smtClean="0"/>
              <a:t>X</a:t>
            </a:r>
            <a:r>
              <a:rPr lang="en-US" smtClean="0"/>
              <a:t> and </a:t>
            </a:r>
            <a:r>
              <a:rPr lang="en-US" b="1" smtClean="0"/>
              <a:t>X</a:t>
            </a:r>
            <a:r>
              <a:rPr lang="en-US" smtClean="0"/>
              <a:t>^ estimated for the endogenous part of </a:t>
            </a:r>
            <a:r>
              <a:rPr lang="en-US" b="1" smtClean="0"/>
              <a:t>X</a:t>
            </a:r>
            <a:r>
              <a:rPr lang="en-US" smtClean="0"/>
              <a:t>.  Then use an ordinary Wald test.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smtClean="0"/>
              <a:t>Wu Test</a:t>
            </a:r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05000"/>
            <a:ext cx="7306420" cy="362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066800" y="5181600"/>
            <a:ext cx="7315200" cy="371475"/>
          </a:xfrm>
          <a:prstGeom prst="rect">
            <a:avLst/>
          </a:prstGeom>
          <a:solidFill>
            <a:srgbClr val="92D050">
              <a:alpha val="2588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4685</TotalTime>
  <Words>1951</Words>
  <Application>Microsoft Office PowerPoint</Application>
  <PresentationFormat>On-screen Show (4:3)</PresentationFormat>
  <Paragraphs>322</Paragraphs>
  <Slides>70</Slides>
  <Notes>67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Arial</vt:lpstr>
      <vt:lpstr>Symbol</vt:lpstr>
      <vt:lpstr>Tahoma</vt:lpstr>
      <vt:lpstr>Times New Roman</vt:lpstr>
      <vt:lpstr>Verdana</vt:lpstr>
      <vt:lpstr>Wingdings</vt:lpstr>
      <vt:lpstr>Level</vt:lpstr>
      <vt:lpstr>Equation</vt:lpstr>
      <vt:lpstr>Econometrics I</vt:lpstr>
      <vt:lpstr>Econometrics I</vt:lpstr>
      <vt:lpstr>Sources of “Endogeneity”</vt:lpstr>
      <vt:lpstr>PowerPoint Presentation</vt:lpstr>
      <vt:lpstr>PowerPoint Presentation</vt:lpstr>
      <vt:lpstr>Source of Endogeneity: Omitted Variable Aggregate Data and Multinomial Choice:  The Model of Berry, Levinsohn and Pakes</vt:lpstr>
      <vt:lpstr>Theoretical Foundation</vt:lpstr>
      <vt:lpstr>BLP Automobile Market</vt:lpstr>
      <vt:lpstr>Random Utility Model</vt:lpstr>
      <vt:lpstr>Endogenous Prices: Demand side</vt:lpstr>
      <vt:lpstr>An Early Study of an Endogeneity Problem (Snow, J., On the Mode of Communication of Cholera, 1855) http://www.ph.ucla.edu/epi/snow/snowbook3.html</vt:lpstr>
      <vt:lpstr>PowerPoint Presentation</vt:lpstr>
      <vt:lpstr>PowerPoint Presentation</vt:lpstr>
      <vt:lpstr>PowerPoint Presentation</vt:lpstr>
      <vt:lpstr>Cornwell and Rupert Data</vt:lpstr>
      <vt:lpstr>Specification: Quadratic Effect of Experience</vt:lpstr>
      <vt:lpstr>The Effect of Education on LWAGE</vt:lpstr>
      <vt:lpstr>What Influences LWAGE?</vt:lpstr>
      <vt:lpstr>An Exogenous Influence</vt:lpstr>
      <vt:lpstr>PowerPoint Presentation</vt:lpstr>
      <vt:lpstr>PowerPoint Presentation</vt:lpstr>
      <vt:lpstr>PowerPoint Presentation</vt:lpstr>
      <vt:lpstr>Instrumental Variables</vt:lpstr>
      <vt:lpstr>Two Stage Least Squares Strategy</vt:lpstr>
      <vt:lpstr>OLS</vt:lpstr>
      <vt:lpstr>PowerPoint Presentation</vt:lpstr>
      <vt:lpstr>The Ultimate Source of Endogeneity</vt:lpstr>
      <vt:lpstr>Remove the Endogeneity</vt:lpstr>
      <vt:lpstr>Auxiliary Regression for  ED to Obtain Residuals</vt:lpstr>
      <vt:lpstr>PowerPoint Presentation</vt:lpstr>
      <vt:lpstr>A Warning About Control Function Estimators: The standard errors must be adjusted.</vt:lpstr>
      <vt:lpstr>PowerPoint Presentation</vt:lpstr>
      <vt:lpstr>PowerPoint Presentation</vt:lpstr>
      <vt:lpstr>The General Problem</vt:lpstr>
      <vt:lpstr>Instrumental Variables</vt:lpstr>
      <vt:lpstr>IV Estimators</vt:lpstr>
      <vt:lpstr>The General Result</vt:lpstr>
      <vt:lpstr>LS as an IV Estimator</vt:lpstr>
      <vt:lpstr>IV Estimation</vt:lpstr>
      <vt:lpstr>A Popular Misconception</vt:lpstr>
      <vt:lpstr>Asymptotic Covariance Matrix of bIV</vt:lpstr>
      <vt:lpstr>Asymptotic Efficiency</vt:lpstr>
      <vt:lpstr>Two Stage Least Squares</vt:lpstr>
      <vt:lpstr>PowerPoint Presentation</vt:lpstr>
      <vt:lpstr>Choosing the Instruments</vt:lpstr>
      <vt:lpstr>Algebraic Equivalence</vt:lpstr>
      <vt:lpstr>PowerPoint Presentation</vt:lpstr>
      <vt:lpstr>2SLS Algebra</vt:lpstr>
      <vt:lpstr>Asymptotic Covariance Matrix for 2SLS</vt:lpstr>
      <vt:lpstr>2SLS has larger variance (around its  mean) than LS has around its mean.</vt:lpstr>
      <vt:lpstr>Estimating σ2</vt:lpstr>
      <vt:lpstr>Two Problems with 2SLS</vt:lpstr>
      <vt:lpstr>Weak Instruments</vt:lpstr>
      <vt:lpstr>SNAP and Health</vt:lpstr>
      <vt:lpstr>PowerPoint Presentation</vt:lpstr>
      <vt:lpstr>Cornwell and Rupert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Weak Instruments</vt:lpstr>
      <vt:lpstr>SNAP and Health</vt:lpstr>
      <vt:lpstr>PowerPoint Presentation</vt:lpstr>
      <vt:lpstr>Endogeneity Test? (Hausman)</vt:lpstr>
      <vt:lpstr>PowerPoint Presentation</vt:lpstr>
      <vt:lpstr>PowerPoint Presentation</vt:lpstr>
      <vt:lpstr>Hausman Test: One coefficient at a Time? No, use the full vector.</vt:lpstr>
      <vt:lpstr>Endogeneity Test:  Wu</vt:lpstr>
      <vt:lpstr>Wu Test</vt:lpstr>
    </vt:vector>
  </TitlesOfParts>
  <Company>Econometric Software,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Stern User</cp:lastModifiedBy>
  <cp:revision>97</cp:revision>
  <cp:lastPrinted>2017-10-19T15:15:46Z</cp:lastPrinted>
  <dcterms:created xsi:type="dcterms:W3CDTF">2007-07-27T17:18:39Z</dcterms:created>
  <dcterms:modified xsi:type="dcterms:W3CDTF">2017-10-26T15:37:49Z</dcterms:modified>
</cp:coreProperties>
</file>