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6" r:id="rId1"/>
  </p:sldMasterIdLst>
  <p:notesMasterIdLst>
    <p:notesMasterId r:id="rId53"/>
  </p:notesMasterIdLst>
  <p:handoutMasterIdLst>
    <p:handoutMasterId r:id="rId54"/>
  </p:handoutMasterIdLst>
  <p:sldIdLst>
    <p:sldId id="258" r:id="rId2"/>
    <p:sldId id="271" r:id="rId3"/>
    <p:sldId id="298" r:id="rId4"/>
    <p:sldId id="299" r:id="rId5"/>
    <p:sldId id="300" r:id="rId6"/>
    <p:sldId id="301" r:id="rId7"/>
    <p:sldId id="425" r:id="rId8"/>
    <p:sldId id="302" r:id="rId9"/>
    <p:sldId id="428" r:id="rId10"/>
    <p:sldId id="429" r:id="rId11"/>
    <p:sldId id="430" r:id="rId12"/>
    <p:sldId id="431" r:id="rId13"/>
    <p:sldId id="321" r:id="rId14"/>
    <p:sldId id="320" r:id="rId15"/>
    <p:sldId id="322" r:id="rId16"/>
    <p:sldId id="323" r:id="rId17"/>
    <p:sldId id="324" r:id="rId18"/>
    <p:sldId id="325" r:id="rId19"/>
    <p:sldId id="327" r:id="rId20"/>
    <p:sldId id="326" r:id="rId21"/>
    <p:sldId id="328" r:id="rId22"/>
    <p:sldId id="377" r:id="rId23"/>
    <p:sldId id="378" r:id="rId24"/>
    <p:sldId id="379" r:id="rId25"/>
    <p:sldId id="380" r:id="rId26"/>
    <p:sldId id="381" r:id="rId27"/>
    <p:sldId id="382" r:id="rId28"/>
    <p:sldId id="383" r:id="rId29"/>
    <p:sldId id="407" r:id="rId30"/>
    <p:sldId id="389" r:id="rId31"/>
    <p:sldId id="390" r:id="rId32"/>
    <p:sldId id="391" r:id="rId33"/>
    <p:sldId id="392" r:id="rId34"/>
    <p:sldId id="393" r:id="rId35"/>
    <p:sldId id="394" r:id="rId36"/>
    <p:sldId id="395" r:id="rId37"/>
    <p:sldId id="396" r:id="rId38"/>
    <p:sldId id="397" r:id="rId39"/>
    <p:sldId id="419" r:id="rId40"/>
    <p:sldId id="414" r:id="rId41"/>
    <p:sldId id="368" r:id="rId42"/>
    <p:sldId id="421" r:id="rId43"/>
    <p:sldId id="422" r:id="rId44"/>
    <p:sldId id="426" r:id="rId45"/>
    <p:sldId id="423" r:id="rId46"/>
    <p:sldId id="424" r:id="rId47"/>
    <p:sldId id="384" r:id="rId48"/>
    <p:sldId id="385" r:id="rId49"/>
    <p:sldId id="386" r:id="rId50"/>
    <p:sldId id="387" r:id="rId51"/>
    <p:sldId id="427" r:id="rId52"/>
  </p:sldIdLst>
  <p:sldSz cx="9144000" cy="6858000" type="screen4x3"/>
  <p:notesSz cx="6997700" cy="92837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7030A0"/>
    <a:srgbClr val="000000"/>
    <a:srgbClr val="E6E6E6"/>
    <a:srgbClr val="FF0000"/>
    <a:srgbClr val="99CCCC"/>
    <a:srgbClr val="FFFFFF"/>
    <a:srgbClr val="FF9999"/>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81" autoAdjust="0"/>
    <p:restoredTop sz="94660"/>
  </p:normalViewPr>
  <p:slideViewPr>
    <p:cSldViewPr>
      <p:cViewPr>
        <p:scale>
          <a:sx n="100" d="100"/>
          <a:sy n="100" d="100"/>
        </p:scale>
        <p:origin x="2160" y="31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4018"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defTabSz="930275" eaLnBrk="1" hangingPunct="1">
              <a:defRPr sz="1200"/>
            </a:lvl1pPr>
          </a:lstStyle>
          <a:p>
            <a:endParaRPr lang="en-US"/>
          </a:p>
        </p:txBody>
      </p:sp>
      <p:sp>
        <p:nvSpPr>
          <p:cNvPr id="214019" name="Rectangle 3"/>
          <p:cNvSpPr>
            <a:spLocks noGrp="1" noChangeArrowheads="1"/>
          </p:cNvSpPr>
          <p:nvPr>
            <p:ph type="dt" sz="quarter" idx="1"/>
          </p:nvPr>
        </p:nvSpPr>
        <p:spPr bwMode="auto">
          <a:xfrm>
            <a:off x="3963988"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a:lvl1pPr>
          </a:lstStyle>
          <a:p>
            <a:endParaRPr lang="en-US"/>
          </a:p>
        </p:txBody>
      </p:sp>
      <p:sp>
        <p:nvSpPr>
          <p:cNvPr id="214020" name="Rectangle 4"/>
          <p:cNvSpPr>
            <a:spLocks noGrp="1" noChangeArrowheads="1"/>
          </p:cNvSpPr>
          <p:nvPr>
            <p:ph type="ftr" sz="quarter" idx="2"/>
          </p:nvPr>
        </p:nvSpPr>
        <p:spPr bwMode="auto">
          <a:xfrm>
            <a:off x="0"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defTabSz="930275" eaLnBrk="1" hangingPunct="1">
              <a:defRPr sz="1200"/>
            </a:lvl1pPr>
          </a:lstStyle>
          <a:p>
            <a:endParaRPr lang="en-US"/>
          </a:p>
        </p:txBody>
      </p:sp>
      <p:sp>
        <p:nvSpPr>
          <p:cNvPr id="214021" name="Rectangle 5"/>
          <p:cNvSpPr>
            <a:spLocks noGrp="1" noChangeArrowheads="1"/>
          </p:cNvSpPr>
          <p:nvPr>
            <p:ph type="sldNum" sz="quarter" idx="3"/>
          </p:nvPr>
        </p:nvSpPr>
        <p:spPr bwMode="auto">
          <a:xfrm>
            <a:off x="3963988"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a:lvl1pPr>
          </a:lstStyle>
          <a:p>
            <a:fld id="{61C0E9CA-299E-479D-B5B9-378C6DF986AA}" type="slidenum">
              <a:rPr lang="en-US"/>
              <a:pPr/>
              <a:t>‹#›</a:t>
            </a:fld>
            <a:endParaRPr lang="en-US"/>
          </a:p>
        </p:txBody>
      </p:sp>
    </p:spTree>
    <p:extLst>
      <p:ext uri="{BB962C8B-B14F-4D97-AF65-F5344CB8AC3E}">
        <p14:creationId xmlns:p14="http://schemas.microsoft.com/office/powerpoint/2010/main" val="8924447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defTabSz="930275" eaLnBrk="1" hangingPunct="1">
              <a:defRPr sz="1200"/>
            </a:lvl1pPr>
          </a:lstStyle>
          <a:p>
            <a:endParaRPr lang="en-US"/>
          </a:p>
        </p:txBody>
      </p:sp>
      <p:sp>
        <p:nvSpPr>
          <p:cNvPr id="3075" name="Rectangle 3"/>
          <p:cNvSpPr>
            <a:spLocks noGrp="1" noChangeArrowheads="1"/>
          </p:cNvSpPr>
          <p:nvPr>
            <p:ph type="dt" idx="1"/>
          </p:nvPr>
        </p:nvSpPr>
        <p:spPr bwMode="auto">
          <a:xfrm>
            <a:off x="3963988"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a:lvl1pPr>
          </a:lstStyle>
          <a:p>
            <a:endParaRPr lang="en-US"/>
          </a:p>
        </p:txBody>
      </p:sp>
      <p:sp>
        <p:nvSpPr>
          <p:cNvPr id="3076" name="Rectangle 4"/>
          <p:cNvSpPr>
            <a:spLocks noGrp="1" noRot="1" noChangeAspec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defTabSz="930275" eaLnBrk="1" hangingPunct="1">
              <a:defRPr sz="1200"/>
            </a:lvl1pPr>
          </a:lstStyle>
          <a:p>
            <a:endParaRPr lang="en-US"/>
          </a:p>
        </p:txBody>
      </p:sp>
      <p:sp>
        <p:nvSpPr>
          <p:cNvPr id="3079"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a:lvl1pPr>
          </a:lstStyle>
          <a:p>
            <a:fld id="{4F8F0715-B755-4255-9FF5-B88A10DBD778}" type="slidenum">
              <a:rPr lang="en-US"/>
              <a:pPr/>
              <a:t>‹#›</a:t>
            </a:fld>
            <a:endParaRPr lang="en-US"/>
          </a:p>
        </p:txBody>
      </p:sp>
    </p:spTree>
    <p:extLst>
      <p:ext uri="{BB962C8B-B14F-4D97-AF65-F5344CB8AC3E}">
        <p14:creationId xmlns:p14="http://schemas.microsoft.com/office/powerpoint/2010/main" val="41749573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77F398-5192-4E49-AA5F-C4A783130378}" type="slidenum">
              <a:rPr lang="en-US"/>
              <a:pPr/>
              <a:t>1</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9192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1FAEE7-2368-4C07-9EEE-9E3BEAD90DC5}" type="slidenum">
              <a:rPr lang="en-US"/>
              <a:pPr/>
              <a:t>2</a:t>
            </a:fld>
            <a:endParaRPr lang="en-US"/>
          </a:p>
        </p:txBody>
      </p:sp>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125769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pPr eaLnBrk="1" hangingPunct="1"/>
            <a:endParaRPr lang="en-US" smtClean="0"/>
          </a:p>
        </p:txBody>
      </p:sp>
      <p:sp>
        <p:nvSpPr>
          <p:cNvPr id="61444" name="Slide Number Placeholder 3"/>
          <p:cNvSpPr>
            <a:spLocks noGrp="1"/>
          </p:cNvSpPr>
          <p:nvPr>
            <p:ph type="sldNum" sz="quarter" idx="5"/>
          </p:nvPr>
        </p:nvSpPr>
        <p:spPr>
          <a:noFill/>
        </p:spPr>
        <p:txBody>
          <a:bodyPr/>
          <a:lstStyle/>
          <a:p>
            <a:fld id="{C61484E2-4E48-41FB-A8DE-C410826CE97D}" type="slidenum">
              <a:rPr lang="en-US" smtClean="0"/>
              <a:pPr/>
              <a:t>3</a:t>
            </a:fld>
            <a:endParaRPr lang="en-US" smtClean="0"/>
          </a:p>
        </p:txBody>
      </p:sp>
    </p:spTree>
    <p:extLst>
      <p:ext uri="{BB962C8B-B14F-4D97-AF65-F5344CB8AC3E}">
        <p14:creationId xmlns:p14="http://schemas.microsoft.com/office/powerpoint/2010/main" val="3569619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pPr eaLnBrk="1" hangingPunct="1"/>
            <a:endParaRPr lang="en-US" smtClean="0"/>
          </a:p>
        </p:txBody>
      </p:sp>
      <p:sp>
        <p:nvSpPr>
          <p:cNvPr id="62468" name="Slide Number Placeholder 3"/>
          <p:cNvSpPr>
            <a:spLocks noGrp="1"/>
          </p:cNvSpPr>
          <p:nvPr>
            <p:ph type="sldNum" sz="quarter" idx="5"/>
          </p:nvPr>
        </p:nvSpPr>
        <p:spPr>
          <a:noFill/>
        </p:spPr>
        <p:txBody>
          <a:bodyPr/>
          <a:lstStyle/>
          <a:p>
            <a:fld id="{F1C6A3FF-E2E3-4823-B47F-330C18413A23}" type="slidenum">
              <a:rPr lang="en-US" smtClean="0"/>
              <a:pPr/>
              <a:t>4</a:t>
            </a:fld>
            <a:endParaRPr lang="en-US" smtClean="0"/>
          </a:p>
        </p:txBody>
      </p:sp>
    </p:spTree>
    <p:extLst>
      <p:ext uri="{BB962C8B-B14F-4D97-AF65-F5344CB8AC3E}">
        <p14:creationId xmlns:p14="http://schemas.microsoft.com/office/powerpoint/2010/main" val="37650975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pPr eaLnBrk="1" hangingPunct="1"/>
            <a:endParaRPr lang="en-US" smtClean="0"/>
          </a:p>
        </p:txBody>
      </p:sp>
      <p:sp>
        <p:nvSpPr>
          <p:cNvPr id="63492" name="Slide Number Placeholder 3"/>
          <p:cNvSpPr>
            <a:spLocks noGrp="1"/>
          </p:cNvSpPr>
          <p:nvPr>
            <p:ph type="sldNum" sz="quarter" idx="5"/>
          </p:nvPr>
        </p:nvSpPr>
        <p:spPr>
          <a:noFill/>
        </p:spPr>
        <p:txBody>
          <a:bodyPr/>
          <a:lstStyle/>
          <a:p>
            <a:fld id="{7F31A560-73D1-499F-8D91-B57E4DF451A2}" type="slidenum">
              <a:rPr lang="en-US" smtClean="0"/>
              <a:pPr/>
              <a:t>5</a:t>
            </a:fld>
            <a:endParaRPr lang="en-US" smtClean="0"/>
          </a:p>
        </p:txBody>
      </p:sp>
    </p:spTree>
    <p:extLst>
      <p:ext uri="{BB962C8B-B14F-4D97-AF65-F5344CB8AC3E}">
        <p14:creationId xmlns:p14="http://schemas.microsoft.com/office/powerpoint/2010/main" val="509299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pPr eaLnBrk="1" hangingPunct="1"/>
            <a:endParaRPr lang="en-US" smtClean="0"/>
          </a:p>
        </p:txBody>
      </p:sp>
      <p:sp>
        <p:nvSpPr>
          <p:cNvPr id="64516" name="Slide Number Placeholder 3"/>
          <p:cNvSpPr>
            <a:spLocks noGrp="1"/>
          </p:cNvSpPr>
          <p:nvPr>
            <p:ph type="sldNum" sz="quarter" idx="5"/>
          </p:nvPr>
        </p:nvSpPr>
        <p:spPr>
          <a:noFill/>
        </p:spPr>
        <p:txBody>
          <a:bodyPr/>
          <a:lstStyle/>
          <a:p>
            <a:fld id="{4D291EBA-B23A-4BD8-8E08-99731BA09C36}" type="slidenum">
              <a:rPr lang="en-US" smtClean="0"/>
              <a:pPr/>
              <a:t>6</a:t>
            </a:fld>
            <a:endParaRPr lang="en-US" smtClean="0"/>
          </a:p>
        </p:txBody>
      </p:sp>
    </p:spTree>
    <p:extLst>
      <p:ext uri="{BB962C8B-B14F-4D97-AF65-F5344CB8AC3E}">
        <p14:creationId xmlns:p14="http://schemas.microsoft.com/office/powerpoint/2010/main" val="3512266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pPr eaLnBrk="1" hangingPunct="1"/>
            <a:endParaRPr lang="en-US" smtClean="0"/>
          </a:p>
        </p:txBody>
      </p:sp>
      <p:sp>
        <p:nvSpPr>
          <p:cNvPr id="65540" name="Slide Number Placeholder 3"/>
          <p:cNvSpPr>
            <a:spLocks noGrp="1"/>
          </p:cNvSpPr>
          <p:nvPr>
            <p:ph type="sldNum" sz="quarter" idx="5"/>
          </p:nvPr>
        </p:nvSpPr>
        <p:spPr>
          <a:noFill/>
        </p:spPr>
        <p:txBody>
          <a:bodyPr/>
          <a:lstStyle/>
          <a:p>
            <a:fld id="{E797E5AD-AE8A-49B6-98CC-DE06D0231DD8}" type="slidenum">
              <a:rPr lang="en-US" smtClean="0"/>
              <a:pPr/>
              <a:t>8</a:t>
            </a:fld>
            <a:endParaRPr lang="en-US" smtClean="0"/>
          </a:p>
        </p:txBody>
      </p:sp>
    </p:spTree>
    <p:extLst>
      <p:ext uri="{BB962C8B-B14F-4D97-AF65-F5344CB8AC3E}">
        <p14:creationId xmlns:p14="http://schemas.microsoft.com/office/powerpoint/2010/main" val="2718613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endParaRPr lang="en-US" smtClean="0"/>
          </a:p>
        </p:txBody>
      </p:sp>
      <p:sp>
        <p:nvSpPr>
          <p:cNvPr id="37892" name="Slide Number Placeholder 3"/>
          <p:cNvSpPr>
            <a:spLocks noGrp="1"/>
          </p:cNvSpPr>
          <p:nvPr>
            <p:ph type="sldNum" sz="quarter" idx="5"/>
          </p:nvPr>
        </p:nvSpPr>
        <p:spPr>
          <a:noFill/>
        </p:spPr>
        <p:txBody>
          <a:bodyPr/>
          <a:lstStyle/>
          <a:p>
            <a:fld id="{C44FA4BD-BDC0-4F52-B53C-64532DA0343E}" type="slidenum">
              <a:rPr lang="en-US" smtClean="0"/>
              <a:pPr/>
              <a:t>13</a:t>
            </a:fld>
            <a:endParaRPr lang="en-US" smtClean="0"/>
          </a:p>
        </p:txBody>
      </p:sp>
    </p:spTree>
    <p:extLst>
      <p:ext uri="{BB962C8B-B14F-4D97-AF65-F5344CB8AC3E}">
        <p14:creationId xmlns:p14="http://schemas.microsoft.com/office/powerpoint/2010/main" val="1737254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xfrm>
            <a:off x="1179513" y="696913"/>
            <a:ext cx="4641850" cy="3481387"/>
          </a:xfrm>
          <a:ln/>
        </p:spPr>
      </p:sp>
      <p:sp>
        <p:nvSpPr>
          <p:cNvPr id="36867" name="Notes Placeholder 2"/>
          <p:cNvSpPr>
            <a:spLocks noGrp="1"/>
          </p:cNvSpPr>
          <p:nvPr>
            <p:ph type="body" idx="1"/>
          </p:nvPr>
        </p:nvSpPr>
        <p:spPr>
          <a:noFill/>
          <a:ln/>
        </p:spPr>
        <p:txBody>
          <a:bodyPr lIns="93023" tIns="46511" rIns="93023" bIns="46511"/>
          <a:lstStyle/>
          <a:p>
            <a:endParaRPr lang="en-US" smtClean="0"/>
          </a:p>
        </p:txBody>
      </p:sp>
      <p:sp>
        <p:nvSpPr>
          <p:cNvPr id="36868" name="Slide Number Placeholder 3"/>
          <p:cNvSpPr txBox="1">
            <a:spLocks noGrp="1"/>
          </p:cNvSpPr>
          <p:nvPr/>
        </p:nvSpPr>
        <p:spPr bwMode="auto">
          <a:xfrm>
            <a:off x="3965363" y="8819515"/>
            <a:ext cx="3032337" cy="464185"/>
          </a:xfrm>
          <a:prstGeom prst="rect">
            <a:avLst/>
          </a:prstGeom>
          <a:noFill/>
          <a:ln w="9525">
            <a:noFill/>
            <a:miter lim="800000"/>
            <a:headEnd/>
            <a:tailEnd/>
          </a:ln>
        </p:spPr>
        <p:txBody>
          <a:bodyPr lIns="93023" tIns="46511" rIns="93023" bIns="46511" anchor="b"/>
          <a:lstStyle/>
          <a:p>
            <a:pPr algn="r" eaLnBrk="1" hangingPunct="1"/>
            <a:fld id="{84ED41C5-C6D4-4357-BE91-8EAC7E9BB24A}" type="slidenum">
              <a:rPr lang="en-US" sz="1200">
                <a:cs typeface="Arial" pitchFamily="34" charset="0"/>
              </a:rPr>
              <a:pPr algn="r" eaLnBrk="1" hangingPunct="1"/>
              <a:t>14</a:t>
            </a:fld>
            <a:endParaRPr lang="en-US" sz="1200">
              <a:cs typeface="Arial" pitchFamily="34" charset="0"/>
            </a:endParaRPr>
          </a:p>
        </p:txBody>
      </p:sp>
    </p:spTree>
    <p:extLst>
      <p:ext uri="{BB962C8B-B14F-4D97-AF65-F5344CB8AC3E}">
        <p14:creationId xmlns:p14="http://schemas.microsoft.com/office/powerpoint/2010/main" val="406630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endParaRPr lang="en-US" smtClean="0"/>
          </a:p>
        </p:txBody>
      </p:sp>
      <p:sp>
        <p:nvSpPr>
          <p:cNvPr id="38916" name="Slide Number Placeholder 3"/>
          <p:cNvSpPr>
            <a:spLocks noGrp="1"/>
          </p:cNvSpPr>
          <p:nvPr>
            <p:ph type="sldNum" sz="quarter" idx="5"/>
          </p:nvPr>
        </p:nvSpPr>
        <p:spPr>
          <a:noFill/>
        </p:spPr>
        <p:txBody>
          <a:bodyPr/>
          <a:lstStyle/>
          <a:p>
            <a:fld id="{4B8E9278-522B-4D87-A2A1-04F3F9DF6513}" type="slidenum">
              <a:rPr lang="en-US" smtClean="0"/>
              <a:pPr/>
              <a:t>15</a:t>
            </a:fld>
            <a:endParaRPr lang="en-US" smtClean="0"/>
          </a:p>
        </p:txBody>
      </p:sp>
    </p:spTree>
    <p:extLst>
      <p:ext uri="{BB962C8B-B14F-4D97-AF65-F5344CB8AC3E}">
        <p14:creationId xmlns:p14="http://schemas.microsoft.com/office/powerpoint/2010/main" val="28791887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endParaRPr lang="en-US" smtClean="0"/>
          </a:p>
        </p:txBody>
      </p:sp>
      <p:sp>
        <p:nvSpPr>
          <p:cNvPr id="39940" name="Slide Number Placeholder 3"/>
          <p:cNvSpPr>
            <a:spLocks noGrp="1"/>
          </p:cNvSpPr>
          <p:nvPr>
            <p:ph type="sldNum" sz="quarter" idx="5"/>
          </p:nvPr>
        </p:nvSpPr>
        <p:spPr>
          <a:noFill/>
        </p:spPr>
        <p:txBody>
          <a:bodyPr/>
          <a:lstStyle/>
          <a:p>
            <a:fld id="{208DB9FE-76B6-4ED2-9AB0-7F3E9605C28D}" type="slidenum">
              <a:rPr lang="en-US" smtClean="0"/>
              <a:pPr/>
              <a:t>16</a:t>
            </a:fld>
            <a:endParaRPr lang="en-US" smtClean="0"/>
          </a:p>
        </p:txBody>
      </p:sp>
    </p:spTree>
    <p:extLst>
      <p:ext uri="{BB962C8B-B14F-4D97-AF65-F5344CB8AC3E}">
        <p14:creationId xmlns:p14="http://schemas.microsoft.com/office/powerpoint/2010/main" val="29007113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endParaRPr lang="en-US" smtClean="0"/>
          </a:p>
        </p:txBody>
      </p:sp>
      <p:sp>
        <p:nvSpPr>
          <p:cNvPr id="40964" name="Slide Number Placeholder 3"/>
          <p:cNvSpPr>
            <a:spLocks noGrp="1"/>
          </p:cNvSpPr>
          <p:nvPr>
            <p:ph type="sldNum" sz="quarter" idx="5"/>
          </p:nvPr>
        </p:nvSpPr>
        <p:spPr>
          <a:noFill/>
        </p:spPr>
        <p:txBody>
          <a:bodyPr/>
          <a:lstStyle/>
          <a:p>
            <a:fld id="{6B655B34-F999-4C0A-9D1C-E2627AA68DB8}" type="slidenum">
              <a:rPr lang="en-US" smtClean="0"/>
              <a:pPr/>
              <a:t>17</a:t>
            </a:fld>
            <a:endParaRPr lang="en-US" smtClean="0"/>
          </a:p>
        </p:txBody>
      </p:sp>
    </p:spTree>
    <p:extLst>
      <p:ext uri="{BB962C8B-B14F-4D97-AF65-F5344CB8AC3E}">
        <p14:creationId xmlns:p14="http://schemas.microsoft.com/office/powerpoint/2010/main" val="6922533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endParaRPr lang="en-US" smtClean="0"/>
          </a:p>
        </p:txBody>
      </p:sp>
      <p:sp>
        <p:nvSpPr>
          <p:cNvPr id="41988" name="Slide Number Placeholder 3"/>
          <p:cNvSpPr>
            <a:spLocks noGrp="1"/>
          </p:cNvSpPr>
          <p:nvPr>
            <p:ph type="sldNum" sz="quarter" idx="5"/>
          </p:nvPr>
        </p:nvSpPr>
        <p:spPr>
          <a:noFill/>
        </p:spPr>
        <p:txBody>
          <a:bodyPr/>
          <a:lstStyle/>
          <a:p>
            <a:fld id="{00049F1E-3D7A-49E2-A344-B18BF3D4313A}" type="slidenum">
              <a:rPr lang="en-US" smtClean="0"/>
              <a:pPr/>
              <a:t>18</a:t>
            </a:fld>
            <a:endParaRPr lang="en-US" smtClean="0"/>
          </a:p>
        </p:txBody>
      </p:sp>
    </p:spTree>
    <p:extLst>
      <p:ext uri="{BB962C8B-B14F-4D97-AF65-F5344CB8AC3E}">
        <p14:creationId xmlns:p14="http://schemas.microsoft.com/office/powerpoint/2010/main" val="33465673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smtClean="0"/>
          </a:p>
        </p:txBody>
      </p:sp>
      <p:sp>
        <p:nvSpPr>
          <p:cNvPr id="44036" name="Slide Number Placeholder 3"/>
          <p:cNvSpPr>
            <a:spLocks noGrp="1"/>
          </p:cNvSpPr>
          <p:nvPr>
            <p:ph type="sldNum" sz="quarter" idx="5"/>
          </p:nvPr>
        </p:nvSpPr>
        <p:spPr>
          <a:noFill/>
        </p:spPr>
        <p:txBody>
          <a:bodyPr/>
          <a:lstStyle/>
          <a:p>
            <a:fld id="{59D9AE5F-3A79-4ABE-B7CB-A643F869CC90}" type="slidenum">
              <a:rPr lang="en-US" smtClean="0"/>
              <a:pPr/>
              <a:t>19</a:t>
            </a:fld>
            <a:endParaRPr lang="en-US" smtClean="0"/>
          </a:p>
        </p:txBody>
      </p:sp>
    </p:spTree>
    <p:extLst>
      <p:ext uri="{BB962C8B-B14F-4D97-AF65-F5344CB8AC3E}">
        <p14:creationId xmlns:p14="http://schemas.microsoft.com/office/powerpoint/2010/main" val="18010555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endParaRPr lang="en-US" smtClean="0"/>
          </a:p>
        </p:txBody>
      </p:sp>
      <p:sp>
        <p:nvSpPr>
          <p:cNvPr id="43012" name="Slide Number Placeholder 3"/>
          <p:cNvSpPr>
            <a:spLocks noGrp="1"/>
          </p:cNvSpPr>
          <p:nvPr>
            <p:ph type="sldNum" sz="quarter" idx="5"/>
          </p:nvPr>
        </p:nvSpPr>
        <p:spPr>
          <a:noFill/>
        </p:spPr>
        <p:txBody>
          <a:bodyPr/>
          <a:lstStyle/>
          <a:p>
            <a:fld id="{789A7149-B5C2-432E-A9DE-C68F72B6C6DF}" type="slidenum">
              <a:rPr lang="en-US" smtClean="0"/>
              <a:pPr/>
              <a:t>20</a:t>
            </a:fld>
            <a:endParaRPr lang="en-US" smtClean="0"/>
          </a:p>
        </p:txBody>
      </p:sp>
    </p:spTree>
    <p:extLst>
      <p:ext uri="{BB962C8B-B14F-4D97-AF65-F5344CB8AC3E}">
        <p14:creationId xmlns:p14="http://schemas.microsoft.com/office/powerpoint/2010/main" val="31350237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endParaRPr lang="en-US" smtClean="0"/>
          </a:p>
        </p:txBody>
      </p:sp>
      <p:sp>
        <p:nvSpPr>
          <p:cNvPr id="45060" name="Slide Number Placeholder 3"/>
          <p:cNvSpPr>
            <a:spLocks noGrp="1"/>
          </p:cNvSpPr>
          <p:nvPr>
            <p:ph type="sldNum" sz="quarter" idx="5"/>
          </p:nvPr>
        </p:nvSpPr>
        <p:spPr>
          <a:noFill/>
        </p:spPr>
        <p:txBody>
          <a:bodyPr/>
          <a:lstStyle/>
          <a:p>
            <a:fld id="{48BDB1BF-A50C-4DFB-BDDF-D7F77D4E7F3A}" type="slidenum">
              <a:rPr lang="en-US" smtClean="0"/>
              <a:pPr/>
              <a:t>21</a:t>
            </a:fld>
            <a:endParaRPr lang="en-US" smtClean="0"/>
          </a:p>
        </p:txBody>
      </p:sp>
    </p:spTree>
    <p:extLst>
      <p:ext uri="{BB962C8B-B14F-4D97-AF65-F5344CB8AC3E}">
        <p14:creationId xmlns:p14="http://schemas.microsoft.com/office/powerpoint/2010/main" val="34139275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pPr eaLnBrk="1" hangingPunct="1"/>
            <a:endParaRPr lang="en-US" smtClean="0"/>
          </a:p>
        </p:txBody>
      </p:sp>
      <p:sp>
        <p:nvSpPr>
          <p:cNvPr id="91140" name="Slide Number Placeholder 3"/>
          <p:cNvSpPr>
            <a:spLocks noGrp="1"/>
          </p:cNvSpPr>
          <p:nvPr>
            <p:ph type="sldNum" sz="quarter" idx="5"/>
          </p:nvPr>
        </p:nvSpPr>
        <p:spPr>
          <a:noFill/>
        </p:spPr>
        <p:txBody>
          <a:bodyPr/>
          <a:lstStyle/>
          <a:p>
            <a:fld id="{1CD03EB7-8C2C-479A-BE07-263A14AA1F23}" type="slidenum">
              <a:rPr lang="en-US" smtClean="0"/>
              <a:pPr/>
              <a:t>22</a:t>
            </a:fld>
            <a:endParaRPr lang="en-US" smtClean="0"/>
          </a:p>
        </p:txBody>
      </p:sp>
    </p:spTree>
    <p:extLst>
      <p:ext uri="{BB962C8B-B14F-4D97-AF65-F5344CB8AC3E}">
        <p14:creationId xmlns:p14="http://schemas.microsoft.com/office/powerpoint/2010/main" val="42602796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pPr eaLnBrk="1" hangingPunct="1"/>
            <a:endParaRPr lang="en-US" smtClean="0"/>
          </a:p>
        </p:txBody>
      </p:sp>
      <p:sp>
        <p:nvSpPr>
          <p:cNvPr id="92164" name="Slide Number Placeholder 3"/>
          <p:cNvSpPr>
            <a:spLocks noGrp="1"/>
          </p:cNvSpPr>
          <p:nvPr>
            <p:ph type="sldNum" sz="quarter" idx="5"/>
          </p:nvPr>
        </p:nvSpPr>
        <p:spPr>
          <a:noFill/>
        </p:spPr>
        <p:txBody>
          <a:bodyPr/>
          <a:lstStyle/>
          <a:p>
            <a:fld id="{8F985D1A-6D6E-4F0C-9764-B74E7ED4A3D6}" type="slidenum">
              <a:rPr lang="en-US" smtClean="0"/>
              <a:pPr/>
              <a:t>24</a:t>
            </a:fld>
            <a:endParaRPr lang="en-US" smtClean="0"/>
          </a:p>
        </p:txBody>
      </p:sp>
    </p:spTree>
    <p:extLst>
      <p:ext uri="{BB962C8B-B14F-4D97-AF65-F5344CB8AC3E}">
        <p14:creationId xmlns:p14="http://schemas.microsoft.com/office/powerpoint/2010/main" val="15880943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pPr eaLnBrk="1" hangingPunct="1"/>
            <a:endParaRPr lang="en-US" smtClean="0"/>
          </a:p>
        </p:txBody>
      </p:sp>
      <p:sp>
        <p:nvSpPr>
          <p:cNvPr id="93188" name="Slide Number Placeholder 3"/>
          <p:cNvSpPr>
            <a:spLocks noGrp="1"/>
          </p:cNvSpPr>
          <p:nvPr>
            <p:ph type="sldNum" sz="quarter" idx="5"/>
          </p:nvPr>
        </p:nvSpPr>
        <p:spPr>
          <a:noFill/>
        </p:spPr>
        <p:txBody>
          <a:bodyPr/>
          <a:lstStyle/>
          <a:p>
            <a:fld id="{8207D2AC-684C-40D4-9626-07ADB5F09CF4}" type="slidenum">
              <a:rPr lang="en-US" smtClean="0"/>
              <a:pPr/>
              <a:t>25</a:t>
            </a:fld>
            <a:endParaRPr lang="en-US" smtClean="0"/>
          </a:p>
        </p:txBody>
      </p:sp>
    </p:spTree>
    <p:extLst>
      <p:ext uri="{BB962C8B-B14F-4D97-AF65-F5344CB8AC3E}">
        <p14:creationId xmlns:p14="http://schemas.microsoft.com/office/powerpoint/2010/main" val="24692664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pPr eaLnBrk="1" hangingPunct="1"/>
            <a:endParaRPr lang="en-US" smtClean="0"/>
          </a:p>
        </p:txBody>
      </p:sp>
      <p:sp>
        <p:nvSpPr>
          <p:cNvPr id="94212" name="Slide Number Placeholder 3"/>
          <p:cNvSpPr>
            <a:spLocks noGrp="1"/>
          </p:cNvSpPr>
          <p:nvPr>
            <p:ph type="sldNum" sz="quarter" idx="5"/>
          </p:nvPr>
        </p:nvSpPr>
        <p:spPr>
          <a:noFill/>
        </p:spPr>
        <p:txBody>
          <a:bodyPr/>
          <a:lstStyle/>
          <a:p>
            <a:fld id="{8BFC081B-98F3-49B1-B8F6-8445CCF74223}" type="slidenum">
              <a:rPr lang="en-US" smtClean="0"/>
              <a:pPr/>
              <a:t>26</a:t>
            </a:fld>
            <a:endParaRPr lang="en-US" smtClean="0"/>
          </a:p>
        </p:txBody>
      </p:sp>
    </p:spTree>
    <p:extLst>
      <p:ext uri="{BB962C8B-B14F-4D97-AF65-F5344CB8AC3E}">
        <p14:creationId xmlns:p14="http://schemas.microsoft.com/office/powerpoint/2010/main" val="20435904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pPr eaLnBrk="1" hangingPunct="1"/>
            <a:endParaRPr lang="en-US" smtClean="0"/>
          </a:p>
        </p:txBody>
      </p:sp>
      <p:sp>
        <p:nvSpPr>
          <p:cNvPr id="95236" name="Slide Number Placeholder 3"/>
          <p:cNvSpPr>
            <a:spLocks noGrp="1"/>
          </p:cNvSpPr>
          <p:nvPr>
            <p:ph type="sldNum" sz="quarter" idx="5"/>
          </p:nvPr>
        </p:nvSpPr>
        <p:spPr>
          <a:noFill/>
        </p:spPr>
        <p:txBody>
          <a:bodyPr/>
          <a:lstStyle/>
          <a:p>
            <a:fld id="{ADB85A30-EB34-400E-A8F2-7E1C644CC006}" type="slidenum">
              <a:rPr lang="en-US" smtClean="0"/>
              <a:pPr/>
              <a:t>27</a:t>
            </a:fld>
            <a:endParaRPr lang="en-US" smtClean="0"/>
          </a:p>
        </p:txBody>
      </p:sp>
    </p:spTree>
    <p:extLst>
      <p:ext uri="{BB962C8B-B14F-4D97-AF65-F5344CB8AC3E}">
        <p14:creationId xmlns:p14="http://schemas.microsoft.com/office/powerpoint/2010/main" val="37620639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pPr eaLnBrk="1" hangingPunct="1"/>
            <a:endParaRPr lang="en-US" smtClean="0"/>
          </a:p>
        </p:txBody>
      </p:sp>
      <p:sp>
        <p:nvSpPr>
          <p:cNvPr id="96260" name="Slide Number Placeholder 3"/>
          <p:cNvSpPr>
            <a:spLocks noGrp="1"/>
          </p:cNvSpPr>
          <p:nvPr>
            <p:ph type="sldNum" sz="quarter" idx="5"/>
          </p:nvPr>
        </p:nvSpPr>
        <p:spPr>
          <a:noFill/>
        </p:spPr>
        <p:txBody>
          <a:bodyPr/>
          <a:lstStyle/>
          <a:p>
            <a:fld id="{5F234344-B315-400B-B3EC-11A30311A4A6}" type="slidenum">
              <a:rPr lang="en-US" smtClean="0"/>
              <a:pPr/>
              <a:t>28</a:t>
            </a:fld>
            <a:endParaRPr lang="en-US" smtClean="0"/>
          </a:p>
        </p:txBody>
      </p:sp>
    </p:spTree>
    <p:extLst>
      <p:ext uri="{BB962C8B-B14F-4D97-AF65-F5344CB8AC3E}">
        <p14:creationId xmlns:p14="http://schemas.microsoft.com/office/powerpoint/2010/main" val="15519560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F9189D20-ED27-4008-AA17-FCDCFB75B423}" type="slidenum">
              <a:rPr lang="en-US" smtClean="0"/>
              <a:pPr/>
              <a:t>47</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3926795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315149EB-50B8-4048-B8B9-1139A98552F5}" type="slidenum">
              <a:rPr lang="en-US" smtClean="0"/>
              <a:pPr/>
              <a:t>48</a:t>
            </a:fld>
            <a:endParaRPr 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3229527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C6D79B15-7639-49CC-9281-CA36B6C86CD9}" type="slidenum">
              <a:rPr lang="en-US" smtClean="0"/>
              <a:pPr/>
              <a:t>49</a:t>
            </a:fld>
            <a:endParaRPr 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7398433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A0529C70-A963-40E6-9631-B843B573F404}" type="slidenum">
              <a:rPr lang="en-US" smtClean="0"/>
              <a:pPr/>
              <a:t>50</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343801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22133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25166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063268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620736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25090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val="2356382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6816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13144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764048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93948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96664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9" name="TextBox 8"/>
          <p:cNvSpPr txBox="1"/>
          <p:nvPr userDrawn="1"/>
        </p:nvSpPr>
        <p:spPr>
          <a:xfrm>
            <a:off x="7154091" y="6550223"/>
            <a:ext cx="1981200" cy="307777"/>
          </a:xfrm>
          <a:prstGeom prst="rect">
            <a:avLst/>
          </a:prstGeom>
          <a:solidFill>
            <a:srgbClr val="7030A0">
              <a:alpha val="18824"/>
            </a:srgbClr>
          </a:solidFill>
        </p:spPr>
        <p:txBody>
          <a:bodyPr wrap="square" rtlCol="0">
            <a:spAutoFit/>
          </a:bodyPr>
          <a:lstStyle/>
          <a:p>
            <a:r>
              <a:rPr lang="en-US" sz="1400" smtClean="0"/>
              <a:t>Part</a:t>
            </a:r>
            <a:r>
              <a:rPr lang="en-US" sz="1400" baseline="0" smtClean="0"/>
              <a:t> 13: Endogeneity</a:t>
            </a:r>
            <a:endParaRPr lang="en-US" sz="1400"/>
          </a:p>
        </p:txBody>
      </p:sp>
      <p:sp>
        <p:nvSpPr>
          <p:cNvPr id="11" name="Rectangle 10"/>
          <p:cNvSpPr/>
          <p:nvPr userDrawn="1"/>
        </p:nvSpPr>
        <p:spPr>
          <a:xfrm>
            <a:off x="229982" y="6488668"/>
            <a:ext cx="1120820" cy="369332"/>
          </a:xfrm>
          <a:prstGeom prst="rect">
            <a:avLst/>
          </a:prstGeom>
        </p:spPr>
        <p:txBody>
          <a:bodyPr wrap="none">
            <a:spAutoFit/>
          </a:bodyPr>
          <a:lstStyle/>
          <a:p>
            <a:r>
              <a:rPr lang="en-US" b="1" smtClean="0"/>
              <a:t>13-</a:t>
            </a:r>
            <a:fld id="{9ED99AAF-CB70-44A8-9A44-756D634A7A9A}" type="slidenum">
              <a:rPr lang="en-US" b="1" smtClean="0"/>
              <a:pPr/>
              <a:t>‹#›</a:t>
            </a:fld>
            <a:r>
              <a:rPr lang="en-US" b="1" smtClean="0"/>
              <a:t>/47</a:t>
            </a:r>
            <a:endParaRPr lang="en-US" b="1" dirty="0"/>
          </a:p>
        </p:txBody>
      </p:sp>
      <p:sp>
        <p:nvSpPr>
          <p:cNvPr id="12" name="Rectangle 1"/>
          <p:cNvSpPr>
            <a:spLocks noChangeArrowheads="1"/>
          </p:cNvSpPr>
          <p:nvPr userDrawn="1"/>
        </p:nvSpPr>
        <p:spPr bwMode="auto">
          <a:xfrm>
            <a:off x="228600" y="0"/>
            <a:ext cx="8915400" cy="228600"/>
          </a:xfrm>
          <a:prstGeom prst="rect">
            <a:avLst/>
          </a:prstGeom>
          <a:solidFill>
            <a:srgbClr val="7030A0"/>
          </a:solidFill>
          <a:ln>
            <a:noFill/>
          </a:ln>
          <a:extLst/>
        </p:spPr>
        <p:txBody>
          <a:bodyPr wrap="none"/>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defRPr/>
            </a:pPr>
            <a:endParaRPr lang="en-US" altLang="en-US" smtClean="0">
              <a:latin typeface="Times New Roman" pitchFamily="18" charset="0"/>
            </a:endParaRPr>
          </a:p>
        </p:txBody>
      </p:sp>
    </p:spTree>
    <p:extLst>
      <p:ext uri="{BB962C8B-B14F-4D97-AF65-F5344CB8AC3E}">
        <p14:creationId xmlns:p14="http://schemas.microsoft.com/office/powerpoint/2010/main" val="227029560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j-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j-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j-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w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3.wmf"/><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7.wmf"/><Relationship Id="rId4" Type="http://schemas.openxmlformats.org/officeDocument/2006/relationships/oleObject" Target="../embeddings/oleObject3.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image" Target="../media/image15.wmf"/><Relationship Id="rId4" Type="http://schemas.openxmlformats.org/officeDocument/2006/relationships/oleObject" Target="../embeddings/oleObject4.bin"/></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notesSlide" Target="../notesSlides/notesSlide21.xml"/><Relationship Id="rId7" Type="http://schemas.openxmlformats.org/officeDocument/2006/relationships/image" Target="../media/image17.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6.bin"/><Relationship Id="rId5" Type="http://schemas.openxmlformats.org/officeDocument/2006/relationships/image" Target="../media/image16.wmf"/><Relationship Id="rId4" Type="http://schemas.openxmlformats.org/officeDocument/2006/relationships/oleObject" Target="../embeddings/oleObject5.bin"/><Relationship Id="rId9" Type="http://schemas.openxmlformats.org/officeDocument/2006/relationships/image" Target="../media/image18.w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6.xml"/><Relationship Id="rId1" Type="http://schemas.openxmlformats.org/officeDocument/2006/relationships/vmlDrawing" Target="../drawings/vmlDrawing6.vml"/><Relationship Id="rId5" Type="http://schemas.openxmlformats.org/officeDocument/2006/relationships/image" Target="../media/image7.wmf"/><Relationship Id="rId4" Type="http://schemas.openxmlformats.org/officeDocument/2006/relationships/oleObject" Target="../embeddings/oleObject3.bin"/></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33.wmf"/></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34.wmf"/></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35.wmf"/></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36.wmf"/></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vmlDrawing" Target="../drawings/vmlDrawing11.vml"/><Relationship Id="rId5" Type="http://schemas.openxmlformats.org/officeDocument/2006/relationships/image" Target="../media/image37.wmf"/><Relationship Id="rId4" Type="http://schemas.openxmlformats.org/officeDocument/2006/relationships/oleObject" Target="../embeddings/oleObject12.bin"/></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ctrTitle"/>
          </p:nvPr>
        </p:nvSpPr>
        <p:spPr>
          <a:xfrm>
            <a:off x="381000" y="2286000"/>
            <a:ext cx="5257800" cy="612775"/>
          </a:xfrm>
        </p:spPr>
        <p:txBody>
          <a:bodyPr/>
          <a:lstStyle/>
          <a:p>
            <a:r>
              <a:rPr lang="en-US" sz="4800" smtClean="0"/>
              <a:t>Econometrics I</a:t>
            </a:r>
            <a:endParaRPr lang="en-US" sz="4800"/>
          </a:p>
        </p:txBody>
      </p:sp>
      <p:sp>
        <p:nvSpPr>
          <p:cNvPr id="158723" name="Rectangle 3"/>
          <p:cNvSpPr>
            <a:spLocks noGrp="1" noChangeArrowheads="1"/>
          </p:cNvSpPr>
          <p:nvPr>
            <p:ph type="subTitle" idx="1"/>
          </p:nvPr>
        </p:nvSpPr>
        <p:spPr>
          <a:xfrm>
            <a:off x="228600" y="3048000"/>
            <a:ext cx="5486400" cy="1752600"/>
          </a:xfrm>
        </p:spPr>
        <p:txBody>
          <a:bodyPr/>
          <a:lstStyle/>
          <a:p>
            <a:r>
              <a:rPr lang="en-US" sz="2600" dirty="0"/>
              <a:t>Professor William Greene</a:t>
            </a:r>
          </a:p>
          <a:p>
            <a:r>
              <a:rPr lang="en-US" sz="2600" dirty="0"/>
              <a:t>Stern School of Business</a:t>
            </a:r>
          </a:p>
          <a:p>
            <a:r>
              <a:rPr lang="en-US" sz="2600" dirty="0" smtClean="0"/>
              <a:t>Department </a:t>
            </a:r>
            <a:r>
              <a:rPr lang="en-US" sz="2600" dirty="0"/>
              <a:t>of Economics</a:t>
            </a:r>
          </a:p>
        </p:txBody>
      </p:sp>
      <p:pic>
        <p:nvPicPr>
          <p:cNvPr id="5" name="Picture 2"/>
          <p:cNvPicPr>
            <a:picLocks noChangeAspect="1" noChangeArrowheads="1"/>
          </p:cNvPicPr>
          <p:nvPr/>
        </p:nvPicPr>
        <p:blipFill>
          <a:blip r:embed="rId3" cstate="print"/>
          <a:srcRect/>
          <a:stretch>
            <a:fillRect/>
          </a:stretch>
        </p:blipFill>
        <p:spPr bwMode="auto">
          <a:xfrm>
            <a:off x="5867400" y="2057400"/>
            <a:ext cx="2300492" cy="2819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4" name="Rectangle 4"/>
          <p:cNvSpPr>
            <a:spLocks noGrp="1" noChangeArrowheads="1"/>
          </p:cNvSpPr>
          <p:nvPr>
            <p:ph type="ctrTitle"/>
          </p:nvPr>
        </p:nvSpPr>
        <p:spPr>
          <a:xfrm>
            <a:off x="1295400" y="1371600"/>
            <a:ext cx="6858000" cy="1752600"/>
          </a:xfrm>
        </p:spPr>
        <p:txBody>
          <a:bodyPr/>
          <a:lstStyle/>
          <a:p>
            <a:r>
              <a:rPr lang="en-US" sz="4000" smtClean="0"/>
              <a:t>Econometrics I</a:t>
            </a:r>
            <a:endParaRPr lang="en-US" sz="4000"/>
          </a:p>
        </p:txBody>
      </p:sp>
      <p:sp>
        <p:nvSpPr>
          <p:cNvPr id="199686" name="Rectangle 6"/>
          <p:cNvSpPr>
            <a:spLocks noChangeArrowheads="1"/>
          </p:cNvSpPr>
          <p:nvPr/>
        </p:nvSpPr>
        <p:spPr bwMode="auto">
          <a:xfrm>
            <a:off x="1524000" y="3352800"/>
            <a:ext cx="6096000" cy="2209800"/>
          </a:xfrm>
          <a:prstGeom prst="rect">
            <a:avLst/>
          </a:prstGeom>
          <a:solidFill>
            <a:srgbClr val="C0C0C0"/>
          </a:solidFill>
          <a:ln w="9525">
            <a:solidFill>
              <a:schemeClr val="tx1"/>
            </a:solidFill>
            <a:miter lim="800000"/>
            <a:headEnd/>
            <a:tailEnd/>
          </a:ln>
          <a:effectLst/>
        </p:spPr>
        <p:txBody>
          <a:bodyPr wrap="none" anchor="ctr"/>
          <a:lstStyle/>
          <a:p>
            <a:endParaRPr lang="en-US"/>
          </a:p>
        </p:txBody>
      </p:sp>
      <p:sp>
        <p:nvSpPr>
          <p:cNvPr id="199687" name="Text Box 7"/>
          <p:cNvSpPr txBox="1">
            <a:spLocks noChangeArrowheads="1"/>
          </p:cNvSpPr>
          <p:nvPr/>
        </p:nvSpPr>
        <p:spPr bwMode="auto">
          <a:xfrm>
            <a:off x="2438400" y="4114800"/>
            <a:ext cx="4724400" cy="1077218"/>
          </a:xfrm>
          <a:prstGeom prst="rect">
            <a:avLst/>
          </a:prstGeom>
          <a:noFill/>
          <a:ln w="9525">
            <a:noFill/>
            <a:miter lim="800000"/>
            <a:headEnd/>
            <a:tailEnd/>
          </a:ln>
          <a:effectLst/>
        </p:spPr>
        <p:txBody>
          <a:bodyPr wrap="square">
            <a:spAutoFit/>
          </a:bodyPr>
          <a:lstStyle/>
          <a:p>
            <a:pPr>
              <a:spcBef>
                <a:spcPct val="50000"/>
              </a:spcBef>
            </a:pPr>
            <a:r>
              <a:rPr lang="en-US" sz="3200" b="1"/>
              <a:t>Part </a:t>
            </a:r>
            <a:r>
              <a:rPr lang="en-US" sz="3200" b="1" smtClean="0"/>
              <a:t>13 – Endogeneity:</a:t>
            </a:r>
            <a:br>
              <a:rPr lang="en-US" sz="3200" b="1" smtClean="0"/>
            </a:br>
            <a:r>
              <a:rPr lang="en-US" sz="3200" b="1" smtClean="0"/>
              <a:t>                Applications</a:t>
            </a:r>
            <a:endParaRPr lang="en-US" sz="3200" b="1"/>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en-US" smtClean="0"/>
              <a:t>Measurement Error</a:t>
            </a:r>
          </a:p>
        </p:txBody>
      </p:sp>
      <p:sp>
        <p:nvSpPr>
          <p:cNvPr id="8196" name="Rectangle 3"/>
          <p:cNvSpPr>
            <a:spLocks noGrp="1" noChangeArrowheads="1"/>
          </p:cNvSpPr>
          <p:nvPr>
            <p:ph type="body" idx="1"/>
          </p:nvPr>
        </p:nvSpPr>
        <p:spPr/>
        <p:txBody>
          <a:bodyPr/>
          <a:lstStyle/>
          <a:p>
            <a:pPr eaLnBrk="1" hangingPunct="1">
              <a:buFont typeface="Wingdings" pitchFamily="2" charset="2"/>
              <a:buNone/>
            </a:pPr>
            <a:r>
              <a:rPr lang="en-US" smtClean="0"/>
              <a:t>    y  =  </a:t>
            </a:r>
            <a:r>
              <a:rPr lang="en-US" smtClean="0">
                <a:sym typeface="Symbol" pitchFamily="18" charset="2"/>
              </a:rPr>
              <a:t></a:t>
            </a:r>
            <a:r>
              <a:rPr lang="en-US" smtClean="0"/>
              <a:t>x*  +  </a:t>
            </a:r>
            <a:r>
              <a:rPr lang="en-US" smtClean="0">
                <a:sym typeface="Symbol" pitchFamily="18" charset="2"/>
              </a:rPr>
              <a:t></a:t>
            </a:r>
            <a:r>
              <a:rPr lang="en-US" smtClean="0"/>
              <a:t>  all of the usual assumptions</a:t>
            </a:r>
          </a:p>
          <a:p>
            <a:pPr eaLnBrk="1" hangingPunct="1">
              <a:buFont typeface="Wingdings" pitchFamily="2" charset="2"/>
              <a:buNone/>
            </a:pPr>
            <a:r>
              <a:rPr lang="en-US" smtClean="0"/>
              <a:t>	x  =  x*  +  u	the true x* is not observed (education vs. years of school)</a:t>
            </a:r>
          </a:p>
          <a:p>
            <a:pPr eaLnBrk="1" hangingPunct="1">
              <a:buFont typeface="Wingdings" pitchFamily="2" charset="2"/>
              <a:buNone/>
            </a:pPr>
            <a:r>
              <a:rPr lang="en-US" smtClean="0"/>
              <a:t>   What happens when y is regressed on x?  </a:t>
            </a:r>
            <a:r>
              <a:rPr lang="en-US" b="1" smtClean="0">
                <a:solidFill>
                  <a:srgbClr val="FF0000"/>
                </a:solidFill>
              </a:rPr>
              <a:t>Least squares attenutation</a:t>
            </a:r>
            <a:r>
              <a:rPr lang="en-US" smtClean="0"/>
              <a:t>:</a:t>
            </a:r>
          </a:p>
        </p:txBody>
      </p:sp>
      <p:graphicFrame>
        <p:nvGraphicFramePr>
          <p:cNvPr id="8194" name="Object 4"/>
          <p:cNvGraphicFramePr>
            <a:graphicFrameLocks noChangeAspect="1"/>
          </p:cNvGraphicFramePr>
          <p:nvPr/>
        </p:nvGraphicFramePr>
        <p:xfrm>
          <a:off x="990600" y="4343400"/>
          <a:ext cx="6248400" cy="1871663"/>
        </p:xfrm>
        <a:graphic>
          <a:graphicData uri="http://schemas.openxmlformats.org/presentationml/2006/ole">
            <mc:AlternateContent xmlns:mc="http://schemas.openxmlformats.org/markup-compatibility/2006">
              <mc:Choice xmlns:v="urn:schemas-microsoft-com:vml" Requires="v">
                <p:oleObj spid="_x0000_s8211" name="Equation" r:id="rId4" imgW="2882900" imgH="863600" progId="Equation.DSMT4">
                  <p:embed/>
                </p:oleObj>
              </mc:Choice>
              <mc:Fallback>
                <p:oleObj name="Equation" r:id="rId4" imgW="2882900" imgH="863600" progId="Equation.DSMT4">
                  <p:embed/>
                  <p:pic>
                    <p:nvPicPr>
                      <p:cNvPr id="0" name="Picture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4343400"/>
                        <a:ext cx="6248400" cy="1871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mtClean="0"/>
              <a:t>Why Is Least Squares Attenuated?</a:t>
            </a:r>
          </a:p>
        </p:txBody>
      </p:sp>
      <p:sp>
        <p:nvSpPr>
          <p:cNvPr id="34819" name="Rectangle 3"/>
          <p:cNvSpPr>
            <a:spLocks noGrp="1" noChangeArrowheads="1"/>
          </p:cNvSpPr>
          <p:nvPr>
            <p:ph type="body" idx="1"/>
          </p:nvPr>
        </p:nvSpPr>
        <p:spPr>
          <a:xfrm>
            <a:off x="1447800" y="1676400"/>
            <a:ext cx="6705600" cy="4530725"/>
          </a:xfrm>
        </p:spPr>
        <p:txBody>
          <a:bodyPr/>
          <a:lstStyle/>
          <a:p>
            <a:pPr eaLnBrk="1" hangingPunct="1">
              <a:buFont typeface="Wingdings" pitchFamily="2" charset="2"/>
              <a:buNone/>
            </a:pPr>
            <a:r>
              <a:rPr lang="en-US" smtClean="0"/>
              <a:t>y = </a:t>
            </a:r>
            <a:r>
              <a:rPr lang="en-US" smtClean="0">
                <a:sym typeface="Symbol" pitchFamily="18" charset="2"/>
              </a:rPr>
              <a:t></a:t>
            </a:r>
            <a:r>
              <a:rPr lang="en-US" smtClean="0"/>
              <a:t>x*  +  </a:t>
            </a:r>
            <a:r>
              <a:rPr lang="en-US" smtClean="0">
                <a:sym typeface="Symbol" pitchFamily="18" charset="2"/>
              </a:rPr>
              <a:t></a:t>
            </a:r>
          </a:p>
          <a:p>
            <a:pPr eaLnBrk="1" hangingPunct="1">
              <a:buFont typeface="Wingdings" pitchFamily="2" charset="2"/>
              <a:buNone/>
            </a:pPr>
            <a:r>
              <a:rPr lang="en-US" smtClean="0">
                <a:sym typeface="Symbol" pitchFamily="18" charset="2"/>
              </a:rPr>
              <a:t>x = x* + u</a:t>
            </a:r>
          </a:p>
          <a:p>
            <a:pPr eaLnBrk="1" hangingPunct="1">
              <a:buFont typeface="Wingdings" pitchFamily="2" charset="2"/>
              <a:buNone/>
            </a:pPr>
            <a:r>
              <a:rPr lang="en-US" smtClean="0">
                <a:sym typeface="Symbol" pitchFamily="18" charset="2"/>
              </a:rPr>
              <a:t>y = </a:t>
            </a:r>
            <a:r>
              <a:rPr lang="en-US" smtClean="0"/>
              <a:t>x  +  (</a:t>
            </a:r>
            <a:r>
              <a:rPr lang="en-US" smtClean="0">
                <a:sym typeface="Symbol" pitchFamily="18" charset="2"/>
              </a:rPr>
              <a:t> - </a:t>
            </a:r>
            <a:r>
              <a:rPr lang="en-US" smtClean="0"/>
              <a:t>u)</a:t>
            </a:r>
          </a:p>
          <a:p>
            <a:pPr eaLnBrk="1" hangingPunct="1">
              <a:buFont typeface="Wingdings" pitchFamily="2" charset="2"/>
              <a:buNone/>
            </a:pPr>
            <a:r>
              <a:rPr lang="en-US" smtClean="0"/>
              <a:t>y = </a:t>
            </a:r>
            <a:r>
              <a:rPr lang="en-US" smtClean="0">
                <a:sym typeface="Symbol" pitchFamily="18" charset="2"/>
              </a:rPr>
              <a:t></a:t>
            </a:r>
            <a:r>
              <a:rPr lang="en-US" smtClean="0"/>
              <a:t>x  +  v, cov(x,v) = - </a:t>
            </a:r>
            <a:r>
              <a:rPr lang="en-US" smtClean="0">
                <a:sym typeface="Symbol" pitchFamily="18" charset="2"/>
              </a:rPr>
              <a:t> var(u)</a:t>
            </a:r>
          </a:p>
          <a:p>
            <a:pPr eaLnBrk="1" hangingPunct="1">
              <a:buFont typeface="Wingdings" pitchFamily="2" charset="2"/>
              <a:buNone/>
            </a:pPr>
            <a:r>
              <a:rPr lang="en-US" smtClean="0">
                <a:sym typeface="Symbol" pitchFamily="18" charset="2"/>
              </a:rPr>
              <a:t>Some of the variation in x is not associated with variation in y.  The effect of variation in x on y is dampened by the measurement error.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457200" y="457200"/>
            <a:ext cx="8229600" cy="1139825"/>
          </a:xfrm>
        </p:spPr>
        <p:txBody>
          <a:bodyPr/>
          <a:lstStyle/>
          <a:p>
            <a:pPr eaLnBrk="1" hangingPunct="1"/>
            <a:r>
              <a:rPr lang="en-US" smtClean="0"/>
              <a:t>Measurement Error in Multiple Regression</a:t>
            </a:r>
          </a:p>
        </p:txBody>
      </p:sp>
      <p:graphicFrame>
        <p:nvGraphicFramePr>
          <p:cNvPr id="9218" name="Object 4"/>
          <p:cNvGraphicFramePr>
            <a:graphicFrameLocks noChangeAspect="1"/>
          </p:cNvGraphicFramePr>
          <p:nvPr/>
        </p:nvGraphicFramePr>
        <p:xfrm>
          <a:off x="1981200" y="1828800"/>
          <a:ext cx="4876800" cy="4192789"/>
        </p:xfrm>
        <a:graphic>
          <a:graphicData uri="http://schemas.openxmlformats.org/presentationml/2006/ole">
            <mc:AlternateContent xmlns:mc="http://schemas.openxmlformats.org/markup-compatibility/2006">
              <mc:Choice xmlns:v="urn:schemas-microsoft-com:vml" Requires="v">
                <p:oleObj spid="_x0000_s9235" name="Equation" r:id="rId4" imgW="3886200" imgH="3340100" progId="Equation.DSMT4">
                  <p:embed/>
                </p:oleObj>
              </mc:Choice>
              <mc:Fallback>
                <p:oleObj name="Equation" r:id="rId4" imgW="3886200" imgH="3340100" progId="Equation.DSMT4">
                  <p:embed/>
                  <p:pic>
                    <p:nvPicPr>
                      <p:cNvPr id="0" name="Picture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1828800"/>
                        <a:ext cx="4876800" cy="419278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mtClean="0"/>
              <a:t>Twins</a:t>
            </a:r>
          </a:p>
        </p:txBody>
      </p:sp>
      <p:sp>
        <p:nvSpPr>
          <p:cNvPr id="35843" name="Rectangle 3"/>
          <p:cNvSpPr>
            <a:spLocks noGrp="1" noChangeArrowheads="1"/>
          </p:cNvSpPr>
          <p:nvPr>
            <p:ph type="body" idx="1"/>
          </p:nvPr>
        </p:nvSpPr>
        <p:spPr>
          <a:xfrm>
            <a:off x="1371600" y="1905000"/>
            <a:ext cx="6553200" cy="1905000"/>
          </a:xfrm>
        </p:spPr>
        <p:txBody>
          <a:bodyPr/>
          <a:lstStyle/>
          <a:p>
            <a:pPr marL="711200" indent="-711200" eaLnBrk="1" hangingPunct="1">
              <a:buFont typeface="Wingdings" pitchFamily="2" charset="2"/>
              <a:buNone/>
            </a:pPr>
            <a:r>
              <a:rPr lang="en-US" smtClean="0"/>
              <a:t>       Application from the literature:  Ashenfelter/Krueger:  A wage equation for twins that includes “schooling.”</a:t>
            </a:r>
          </a:p>
          <a:p>
            <a:pPr marL="711200" indent="-711200" eaLnBrk="1" hangingPunct="1">
              <a:buFont typeface="Wingdings" pitchFamily="2" charset="2"/>
              <a:buNone/>
            </a:pPr>
            <a:r>
              <a:rPr lang="en-US" smtClean="0"/>
              <a:t>y = earnings</a:t>
            </a:r>
          </a:p>
          <a:p>
            <a:pPr marL="711200" indent="-711200" eaLnBrk="1" hangingPunct="1">
              <a:buFont typeface="Wingdings" pitchFamily="2" charset="2"/>
              <a:buNone/>
            </a:pPr>
            <a:r>
              <a:rPr lang="en-US" smtClean="0"/>
              <a:t>x = education</a:t>
            </a:r>
          </a:p>
          <a:p>
            <a:pPr marL="711200" indent="-711200" eaLnBrk="1" hangingPunct="1">
              <a:buFont typeface="Wingdings" pitchFamily="2" charset="2"/>
              <a:buNone/>
            </a:pPr>
            <a:r>
              <a:rPr lang="en-US" smtClean="0"/>
              <a:t>z = education as reported by sibling</a:t>
            </a:r>
          </a:p>
          <a:p>
            <a:pPr marL="711200" indent="-711200" eaLnBrk="1" hangingPunct="1">
              <a:buFont typeface="Wingdings" pitchFamily="2" charset="2"/>
              <a:buNone/>
            </a:pPr>
            <a:endParaRPr lang="en-US"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62" name="Picture 2"/>
          <p:cNvPicPr>
            <a:picLocks noChangeAspect="1" noChangeArrowheads="1"/>
          </p:cNvPicPr>
          <p:nvPr/>
        </p:nvPicPr>
        <p:blipFill>
          <a:blip r:embed="rId2" cstate="print"/>
          <a:srcRect/>
          <a:stretch>
            <a:fillRect/>
          </a:stretch>
        </p:blipFill>
        <p:spPr bwMode="auto">
          <a:xfrm>
            <a:off x="228600" y="304800"/>
            <a:ext cx="2952750" cy="2105025"/>
          </a:xfrm>
          <a:prstGeom prst="rect">
            <a:avLst/>
          </a:prstGeom>
          <a:noFill/>
          <a:ln w="9525">
            <a:noFill/>
            <a:miter lim="800000"/>
            <a:headEnd/>
            <a:tailEnd/>
          </a:ln>
        </p:spPr>
      </p:pic>
      <p:pic>
        <p:nvPicPr>
          <p:cNvPr id="296963" name="Picture 3"/>
          <p:cNvPicPr>
            <a:picLocks noChangeAspect="1" noChangeArrowheads="1"/>
          </p:cNvPicPr>
          <p:nvPr/>
        </p:nvPicPr>
        <p:blipFill>
          <a:blip r:embed="rId3" cstate="print"/>
          <a:srcRect/>
          <a:stretch>
            <a:fillRect/>
          </a:stretch>
        </p:blipFill>
        <p:spPr bwMode="auto">
          <a:xfrm>
            <a:off x="2339218" y="2209800"/>
            <a:ext cx="6547607" cy="42672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mtClean="0"/>
              <a:t>Orthodoxy</a:t>
            </a:r>
          </a:p>
        </p:txBody>
      </p:sp>
      <p:sp>
        <p:nvSpPr>
          <p:cNvPr id="36867" name="Rectangle 3"/>
          <p:cNvSpPr>
            <a:spLocks noGrp="1" noChangeArrowheads="1"/>
          </p:cNvSpPr>
          <p:nvPr>
            <p:ph type="body" idx="1"/>
          </p:nvPr>
        </p:nvSpPr>
        <p:spPr>
          <a:xfrm>
            <a:off x="1295400" y="1981200"/>
            <a:ext cx="7315200" cy="1981200"/>
          </a:xfrm>
        </p:spPr>
        <p:txBody>
          <a:bodyPr/>
          <a:lstStyle/>
          <a:p>
            <a:pPr eaLnBrk="1" hangingPunct="1"/>
            <a:r>
              <a:rPr lang="en-US" dirty="0" smtClean="0"/>
              <a:t>A proxy is not an instrumental variable</a:t>
            </a:r>
          </a:p>
          <a:p>
            <a:pPr eaLnBrk="1" hangingPunct="1"/>
            <a:endParaRPr lang="en-US" dirty="0" smtClean="0"/>
          </a:p>
          <a:p>
            <a:pPr eaLnBrk="1" hangingPunct="1"/>
            <a:r>
              <a:rPr lang="en-US" dirty="0" smtClean="0"/>
              <a:t>Instrument is a noun, not a verb</a:t>
            </a:r>
          </a:p>
          <a:p>
            <a:pPr eaLnBrk="1" hangingPunct="1"/>
            <a:endParaRPr lang="en-US" dirty="0" smtClean="0"/>
          </a:p>
          <a:p>
            <a:pPr eaLnBrk="1" hangingPunct="1"/>
            <a:r>
              <a:rPr lang="en-US" dirty="0" smtClean="0"/>
              <a:t>Are you sure that the instrument is really exogenous?  The “</a:t>
            </a:r>
            <a:r>
              <a:rPr lang="en-US" b="1" dirty="0" smtClean="0">
                <a:solidFill>
                  <a:srgbClr val="FF0000"/>
                </a:solidFill>
              </a:rPr>
              <a:t>natural experiment</a:t>
            </a:r>
            <a:r>
              <a:rPr lang="en-US" dirty="0" smtClean="0"/>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Autism: Natural Experiment</a:t>
            </a:r>
            <a:endParaRPr lang="en-US"/>
          </a:p>
        </p:txBody>
      </p:sp>
      <p:sp>
        <p:nvSpPr>
          <p:cNvPr id="3" name="Content Placeholder 2"/>
          <p:cNvSpPr>
            <a:spLocks noGrp="1"/>
          </p:cNvSpPr>
          <p:nvPr>
            <p:ph idx="1"/>
          </p:nvPr>
        </p:nvSpPr>
        <p:spPr>
          <a:xfrm>
            <a:off x="533400" y="1793875"/>
            <a:ext cx="8229600" cy="4530725"/>
          </a:xfrm>
        </p:spPr>
        <p:txBody>
          <a:bodyPr/>
          <a:lstStyle/>
          <a:p>
            <a:r>
              <a:rPr lang="en-US" dirty="0" smtClean="0"/>
              <a:t>Autism </a:t>
            </a:r>
            <a:r>
              <a:rPr lang="en-US" dirty="0" smtClean="0">
                <a:sym typeface="Wingdings" pitchFamily="2" charset="2"/>
              </a:rPr>
              <a:t>----- Television watching</a:t>
            </a:r>
          </a:p>
          <a:p>
            <a:r>
              <a:rPr lang="en-US" dirty="0" smtClean="0">
                <a:sym typeface="Wingdings" pitchFamily="2" charset="2"/>
              </a:rPr>
              <a:t>Which way does the causation go?</a:t>
            </a:r>
          </a:p>
          <a:p>
            <a:r>
              <a:rPr lang="en-US" dirty="0" smtClean="0">
                <a:sym typeface="Wingdings" pitchFamily="2" charset="2"/>
              </a:rPr>
              <a:t>We need an instrument:  Rainfall</a:t>
            </a:r>
          </a:p>
          <a:p>
            <a:pPr lvl="1"/>
            <a:r>
              <a:rPr lang="en-US" dirty="0" smtClean="0">
                <a:sym typeface="Wingdings" pitchFamily="2" charset="2"/>
              </a:rPr>
              <a:t>Rainfall effects staying indoors which influences TV watching</a:t>
            </a:r>
          </a:p>
          <a:p>
            <a:pPr lvl="1"/>
            <a:r>
              <a:rPr lang="en-US" dirty="0" smtClean="0">
                <a:sym typeface="Wingdings" pitchFamily="2" charset="2"/>
              </a:rPr>
              <a:t>Rainfall is definitely absolutely truly exogenous, so it is a perfect instrument.</a:t>
            </a:r>
          </a:p>
          <a:p>
            <a:r>
              <a:rPr lang="en-US" dirty="0" smtClean="0">
                <a:sym typeface="Wingdings" pitchFamily="2" charset="2"/>
              </a:rPr>
              <a:t>The correlation survives, so TV “causes” autism.</a:t>
            </a:r>
            <a:endParaRPr lang="en-US" dirty="0"/>
          </a:p>
        </p:txBody>
      </p:sp>
    </p:spTree>
    <p:extLst>
      <p:ext uri="{BB962C8B-B14F-4D97-AF65-F5344CB8AC3E}">
        <p14:creationId xmlns:p14="http://schemas.microsoft.com/office/powerpoint/2010/main" val="1036333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Effect</a:t>
            </a:r>
            <a:endParaRPr lang="en-US" dirty="0"/>
          </a:p>
        </p:txBody>
      </p:sp>
      <p:sp>
        <p:nvSpPr>
          <p:cNvPr id="3" name="Content Placeholder 2"/>
          <p:cNvSpPr>
            <a:spLocks noGrp="1"/>
          </p:cNvSpPr>
          <p:nvPr>
            <p:ph idx="1"/>
          </p:nvPr>
        </p:nvSpPr>
        <p:spPr/>
        <p:txBody>
          <a:bodyPr/>
          <a:lstStyle/>
          <a:p>
            <a:r>
              <a:rPr lang="en-US" dirty="0" smtClean="0"/>
              <a:t>Earnings and Education:  Effect of an additional year of schooling</a:t>
            </a:r>
          </a:p>
          <a:p>
            <a:endParaRPr lang="en-US" dirty="0"/>
          </a:p>
          <a:p>
            <a:r>
              <a:rPr lang="en-US" dirty="0" smtClean="0"/>
              <a:t>Estimating Average and Local Average Treatment Effects of Education when Compulsory Schooling Laws Really Matter</a:t>
            </a:r>
          </a:p>
          <a:p>
            <a:pPr lvl="1"/>
            <a:r>
              <a:rPr lang="en-US" dirty="0" smtClean="0"/>
              <a:t>Philip </a:t>
            </a:r>
            <a:r>
              <a:rPr lang="en-US" dirty="0" err="1" smtClean="0"/>
              <a:t>Oreopoulos</a:t>
            </a:r>
            <a:endParaRPr lang="en-US" dirty="0" smtClean="0"/>
          </a:p>
          <a:p>
            <a:pPr lvl="1"/>
            <a:r>
              <a:rPr lang="en-US" dirty="0" smtClean="0"/>
              <a:t>AER, 96,1, 2006, </a:t>
            </a:r>
            <a:r>
              <a:rPr lang="en-US" dirty="0" smtClean="0"/>
              <a:t>152-175</a:t>
            </a:r>
          </a:p>
          <a:p>
            <a:pPr lvl="1"/>
            <a:r>
              <a:rPr lang="en-US" dirty="0" smtClean="0"/>
              <a:t>Also American Economic Journal, September, 2017</a:t>
            </a:r>
            <a:endParaRPr lang="en-US" dirty="0"/>
          </a:p>
        </p:txBody>
      </p:sp>
    </p:spTree>
    <p:extLst>
      <p:ext uri="{BB962C8B-B14F-4D97-AF65-F5344CB8AC3E}">
        <p14:creationId xmlns:p14="http://schemas.microsoft.com/office/powerpoint/2010/main" val="3811321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198" y="304800"/>
            <a:ext cx="8229600" cy="1139825"/>
          </a:xfrm>
        </p:spPr>
        <p:txBody>
          <a:bodyPr/>
          <a:lstStyle/>
          <a:p>
            <a:r>
              <a:rPr lang="en-US" dirty="0" smtClean="0"/>
              <a:t>Treatment Effects and Natural Experiments</a:t>
            </a:r>
            <a:endParaRPr lang="en-US" dirty="0"/>
          </a:p>
        </p:txBody>
      </p:sp>
      <p:pic>
        <p:nvPicPr>
          <p:cNvPr id="5" name="Picture 4"/>
          <p:cNvPicPr>
            <a:picLocks noChangeAspect="1"/>
          </p:cNvPicPr>
          <p:nvPr/>
        </p:nvPicPr>
        <p:blipFill>
          <a:blip r:embed="rId2" cstate="print"/>
          <a:stretch>
            <a:fillRect/>
          </a:stretch>
        </p:blipFill>
        <p:spPr>
          <a:xfrm>
            <a:off x="1909761" y="1597025"/>
            <a:ext cx="5324475" cy="4768394"/>
          </a:xfrm>
          <a:prstGeom prst="rect">
            <a:avLst/>
          </a:prstGeom>
        </p:spPr>
      </p:pic>
    </p:spTree>
    <p:extLst>
      <p:ext uri="{BB962C8B-B14F-4D97-AF65-F5344CB8AC3E}">
        <p14:creationId xmlns:p14="http://schemas.microsoft.com/office/powerpoint/2010/main" val="2925800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530225"/>
          </a:xfrm>
        </p:spPr>
        <p:txBody>
          <a:bodyPr/>
          <a:lstStyle/>
          <a:p>
            <a:r>
              <a:rPr lang="en-US" smtClean="0"/>
              <a:t>Endogenous Treatment in SAT Tests</a:t>
            </a:r>
            <a:endParaRPr lang="en-US" dirty="0"/>
          </a:p>
        </p:txBody>
      </p:sp>
      <p:pic>
        <p:nvPicPr>
          <p:cNvPr id="278529" name="Picture 1"/>
          <p:cNvPicPr>
            <a:picLocks noChangeAspect="1" noChangeArrowheads="1"/>
          </p:cNvPicPr>
          <p:nvPr/>
        </p:nvPicPr>
        <p:blipFill>
          <a:blip r:embed="rId3" cstate="print"/>
          <a:srcRect/>
          <a:stretch>
            <a:fillRect/>
          </a:stretch>
        </p:blipFill>
        <p:spPr bwMode="auto">
          <a:xfrm>
            <a:off x="533400" y="1066800"/>
            <a:ext cx="7906327" cy="3057525"/>
          </a:xfrm>
          <a:prstGeom prst="rect">
            <a:avLst/>
          </a:prstGeom>
          <a:noFill/>
          <a:ln w="9525">
            <a:noFill/>
            <a:miter lim="800000"/>
            <a:headEnd/>
            <a:tailEnd/>
          </a:ln>
        </p:spPr>
      </p:pic>
      <p:graphicFrame>
        <p:nvGraphicFramePr>
          <p:cNvPr id="278530" name="Object 2"/>
          <p:cNvGraphicFramePr>
            <a:graphicFrameLocks noChangeAspect="1"/>
          </p:cNvGraphicFramePr>
          <p:nvPr/>
        </p:nvGraphicFramePr>
        <p:xfrm>
          <a:off x="609600" y="4267200"/>
          <a:ext cx="8201025" cy="1744663"/>
        </p:xfrm>
        <a:graphic>
          <a:graphicData uri="http://schemas.openxmlformats.org/presentationml/2006/ole">
            <mc:AlternateContent xmlns:mc="http://schemas.openxmlformats.org/markup-compatibility/2006">
              <mc:Choice xmlns:v="urn:schemas-microsoft-com:vml" Requires="v">
                <p:oleObj spid="_x0000_s299011" name="Equation" r:id="rId4" imgW="4508280" imgH="965160" progId="Equation.DSMT4">
                  <p:embed/>
                </p:oleObj>
              </mc:Choice>
              <mc:Fallback>
                <p:oleObj name="Equation" r:id="rId4" imgW="4508280" imgH="965160" progId="Equation.DSMT4">
                  <p:embed/>
                  <p:pic>
                    <p:nvPicPr>
                      <p:cNvPr id="27853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267200"/>
                        <a:ext cx="8201025" cy="1744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7379465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title"/>
          </p:nvPr>
        </p:nvSpPr>
        <p:spPr>
          <a:xfrm>
            <a:off x="228600" y="5181600"/>
            <a:ext cx="8686800" cy="838200"/>
          </a:xfrm>
        </p:spPr>
        <p:txBody>
          <a:bodyPr/>
          <a:lstStyle/>
          <a:p>
            <a:pPr algn="l"/>
            <a:r>
              <a:rPr lang="en-US" sz="2400" smtClean="0"/>
              <a:t>A study of moral hazard</a:t>
            </a:r>
            <a:br>
              <a:rPr lang="en-US" sz="2400" smtClean="0"/>
            </a:br>
            <a:r>
              <a:rPr lang="en-US" sz="2400" smtClean="0"/>
              <a:t>Riphahn, Wambach, Million: “Incentive Effects in the Demand for Healthcare”</a:t>
            </a:r>
            <a:br>
              <a:rPr lang="en-US" sz="2400" smtClean="0"/>
            </a:br>
            <a:r>
              <a:rPr lang="en-US" sz="2400" smtClean="0"/>
              <a:t>Journal of Applied Econometrics, 2003</a:t>
            </a:r>
            <a:br>
              <a:rPr lang="en-US" sz="2400" smtClean="0"/>
            </a:br>
            <a:r>
              <a:rPr lang="en-US" sz="2400" smtClean="0"/>
              <a:t/>
            </a:r>
            <a:br>
              <a:rPr lang="en-US" sz="2400" smtClean="0"/>
            </a:br>
            <a:r>
              <a:rPr lang="en-US" sz="2400" smtClean="0"/>
              <a:t>Did the presence of the ADDON insurance influence the demand for health care – doctor visits and hospital visits?</a:t>
            </a:r>
            <a:br>
              <a:rPr lang="en-US" sz="2400" smtClean="0"/>
            </a:br>
            <a:r>
              <a:rPr lang="en-US" sz="2400" smtClean="0"/>
              <a:t/>
            </a:r>
            <a:br>
              <a:rPr lang="en-US" sz="2400" smtClean="0"/>
            </a:br>
            <a:r>
              <a:rPr lang="en-US" sz="2400" smtClean="0"/>
              <a:t>For a simple example, we examine the PUBLIC insurance (89%) instead of ADDON insurance (2%).</a:t>
            </a:r>
            <a:endParaRPr lang="en-US" smtClean="0"/>
          </a:p>
        </p:txBody>
      </p:sp>
      <p:sp>
        <p:nvSpPr>
          <p:cNvPr id="3" name="TextBox 2"/>
          <p:cNvSpPr txBox="1"/>
          <p:nvPr/>
        </p:nvSpPr>
        <p:spPr>
          <a:xfrm>
            <a:off x="304800" y="1219200"/>
            <a:ext cx="8534400" cy="584775"/>
          </a:xfrm>
          <a:prstGeom prst="rect">
            <a:avLst/>
          </a:prstGeom>
          <a:noFill/>
        </p:spPr>
        <p:txBody>
          <a:bodyPr wrap="square" rtlCol="0">
            <a:spAutoFit/>
          </a:bodyPr>
          <a:lstStyle/>
          <a:p>
            <a:pPr algn="ctr"/>
            <a:r>
              <a:rPr lang="en-US" sz="3200" b="1" smtClean="0"/>
              <a:t>Some Conventional Approaches</a:t>
            </a:r>
            <a:endParaRPr lang="en-US" sz="3200" b="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457200" y="304800"/>
            <a:ext cx="8229600" cy="1139825"/>
          </a:xfrm>
        </p:spPr>
        <p:txBody>
          <a:bodyPr/>
          <a:lstStyle/>
          <a:p>
            <a:pPr eaLnBrk="1" hangingPunct="1"/>
            <a:r>
              <a:rPr lang="en-US" sz="2400" b="1" smtClean="0">
                <a:solidFill>
                  <a:schemeClr val="tx1"/>
                </a:solidFill>
              </a:rPr>
              <a:t>Application: Health Care Panel Data</a:t>
            </a:r>
          </a:p>
        </p:txBody>
      </p:sp>
      <p:sp>
        <p:nvSpPr>
          <p:cNvPr id="14339" name="Text Box 3"/>
          <p:cNvSpPr txBox="1">
            <a:spLocks noChangeArrowheads="1"/>
          </p:cNvSpPr>
          <p:nvPr/>
        </p:nvSpPr>
        <p:spPr bwMode="auto">
          <a:xfrm>
            <a:off x="381000" y="1600200"/>
            <a:ext cx="8382000" cy="4803775"/>
          </a:xfrm>
          <a:prstGeom prst="rect">
            <a:avLst/>
          </a:prstGeom>
          <a:noFill/>
          <a:ln w="19050">
            <a:noFill/>
            <a:miter lim="800000"/>
            <a:headEnd/>
            <a:tailEnd/>
          </a:ln>
        </p:spPr>
        <p:txBody>
          <a:bodyPr>
            <a:spAutoFit/>
          </a:bodyPr>
          <a:lstStyle/>
          <a:p>
            <a:pPr>
              <a:spcBef>
                <a:spcPct val="50000"/>
              </a:spcBef>
            </a:pPr>
            <a:r>
              <a:rPr lang="en-US" sz="1600" b="1">
                <a:solidFill>
                  <a:srgbClr val="FF3300"/>
                </a:solidFill>
                <a:cs typeface="Arial" pitchFamily="34" charset="0"/>
              </a:rPr>
              <a:t>German Health Care Usage Data</a:t>
            </a:r>
            <a:r>
              <a:rPr lang="en-US" sz="1400" b="1">
                <a:cs typeface="Arial" pitchFamily="34" charset="0"/>
              </a:rPr>
              <a:t>, 7,293 Individuals, Varying Numbers of Periods</a:t>
            </a:r>
            <a:r>
              <a:rPr lang="en-US" sz="1400">
                <a:cs typeface="Arial" pitchFamily="34" charset="0"/>
              </a:rPr>
              <a:t/>
            </a:r>
            <a:br>
              <a:rPr lang="en-US" sz="1400">
                <a:cs typeface="Arial" pitchFamily="34" charset="0"/>
              </a:rPr>
            </a:br>
            <a:r>
              <a:rPr lang="en-US" sz="1400" b="1">
                <a:cs typeface="Arial" pitchFamily="34" charset="0"/>
              </a:rPr>
              <a:t>Variables in the file are</a:t>
            </a:r>
            <a:r>
              <a:rPr lang="en-US" sz="1400">
                <a:cs typeface="Arial" pitchFamily="34" charset="0"/>
              </a:rPr>
              <a:t/>
            </a:r>
            <a:br>
              <a:rPr lang="en-US" sz="1400">
                <a:cs typeface="Arial" pitchFamily="34" charset="0"/>
              </a:rPr>
            </a:br>
            <a:r>
              <a:rPr lang="en-US" sz="1400">
                <a:cs typeface="Arial" pitchFamily="34" charset="0"/>
              </a:rPr>
              <a:t>Data downloaded from Journal of Applied Econometrics Archive. This is an unbalanced panel with 7,293 individuals. They can be used for regression, count models, binary choice, ordered choice, and bivariate binary choice.  </a:t>
            </a:r>
            <a:r>
              <a:rPr lang="en-US" sz="1400" b="1">
                <a:solidFill>
                  <a:srgbClr val="FF3300"/>
                </a:solidFill>
                <a:cs typeface="Arial" pitchFamily="34" charset="0"/>
              </a:rPr>
              <a:t>This is a large data set.  There are altogether 27,326 observations.  The number of observations ranges from 1 to 7.  (Frequencies are: 1=1525, 2=2158, 3=825, 4=926, 5=1051, 6=1000, 7=987).</a:t>
            </a:r>
            <a:r>
              <a:rPr lang="en-US" sz="1400">
                <a:cs typeface="Arial" pitchFamily="34" charset="0"/>
              </a:rPr>
              <a:t>  Note, the variable NUMOBS below tells how many observations there are for each person.  This variable is repeated in each row of the data for the person.  (Downloaded from the JAE Archive)</a:t>
            </a:r>
          </a:p>
          <a:p>
            <a:r>
              <a:rPr lang="en-US" sz="1200">
                <a:cs typeface="Arial" pitchFamily="34" charset="0"/>
              </a:rPr>
              <a:t>                   </a:t>
            </a:r>
            <a:r>
              <a:rPr lang="en-US" sz="1200" b="1">
                <a:cs typeface="Arial" pitchFamily="34" charset="0"/>
              </a:rPr>
              <a:t>DOCTOR  	=  1(Number of doctor visits &gt; 0)</a:t>
            </a:r>
            <a:br>
              <a:rPr lang="en-US" sz="1200" b="1">
                <a:cs typeface="Arial" pitchFamily="34" charset="0"/>
              </a:rPr>
            </a:br>
            <a:r>
              <a:rPr lang="en-US" sz="1200" b="1">
                <a:cs typeface="Arial" pitchFamily="34" charset="0"/>
              </a:rPr>
              <a:t>                   HOSPITAL	=  1(Number of hospital visits &gt; 0)</a:t>
            </a:r>
          </a:p>
          <a:p>
            <a:r>
              <a:rPr lang="en-US" sz="1200" b="1">
                <a:cs typeface="Arial" pitchFamily="34" charset="0"/>
              </a:rPr>
              <a:t>                   HSAT       	=  health satisfaction, coded 0 (low) - 10 (high)  </a:t>
            </a:r>
          </a:p>
          <a:p>
            <a:r>
              <a:rPr lang="en-US" sz="1200" b="1">
                <a:solidFill>
                  <a:srgbClr val="FF3300"/>
                </a:solidFill>
                <a:cs typeface="Arial" pitchFamily="34" charset="0"/>
              </a:rPr>
              <a:t>                   </a:t>
            </a:r>
            <a:r>
              <a:rPr lang="en-US" sz="1200" b="1">
                <a:cs typeface="Arial" pitchFamily="34" charset="0"/>
              </a:rPr>
              <a:t>DOCVIS    	=  number of doctor visits in last three months</a:t>
            </a:r>
            <a:br>
              <a:rPr lang="en-US" sz="1200" b="1">
                <a:cs typeface="Arial" pitchFamily="34" charset="0"/>
              </a:rPr>
            </a:br>
            <a:r>
              <a:rPr lang="en-US" sz="1200" b="1">
                <a:cs typeface="Arial" pitchFamily="34" charset="0"/>
              </a:rPr>
              <a:t>                   HOSPVIS  	=  number of hospital visits in last calendar year</a:t>
            </a:r>
            <a:r>
              <a:rPr lang="en-US" sz="1200" b="1">
                <a:solidFill>
                  <a:srgbClr val="FF3300"/>
                </a:solidFill>
                <a:cs typeface="Arial" pitchFamily="34" charset="0"/>
              </a:rPr>
              <a:t/>
            </a:r>
            <a:br>
              <a:rPr lang="en-US" sz="1200" b="1">
                <a:solidFill>
                  <a:srgbClr val="FF3300"/>
                </a:solidFill>
                <a:cs typeface="Arial" pitchFamily="34" charset="0"/>
              </a:rPr>
            </a:br>
            <a:r>
              <a:rPr lang="en-US" sz="1200" b="1">
                <a:solidFill>
                  <a:srgbClr val="FF3300"/>
                </a:solidFill>
                <a:cs typeface="Arial" pitchFamily="34" charset="0"/>
              </a:rPr>
              <a:t>                   </a:t>
            </a:r>
            <a:r>
              <a:rPr lang="en-US" sz="1200" b="1">
                <a:cs typeface="Arial" pitchFamily="34" charset="0"/>
              </a:rPr>
              <a:t>PUBLIC    	=  insured in public health insurance = 1; otherwise = 0</a:t>
            </a:r>
            <a:br>
              <a:rPr lang="en-US" sz="1200" b="1">
                <a:cs typeface="Arial" pitchFamily="34" charset="0"/>
              </a:rPr>
            </a:br>
            <a:r>
              <a:rPr lang="en-US" sz="1200" b="1">
                <a:cs typeface="Arial" pitchFamily="34" charset="0"/>
              </a:rPr>
              <a:t>                   ADDON 	=  insured by add-on insurance = 1; otherswise = 0</a:t>
            </a:r>
          </a:p>
          <a:p>
            <a:r>
              <a:rPr lang="en-US" sz="1200">
                <a:cs typeface="Arial" pitchFamily="34" charset="0"/>
              </a:rPr>
              <a:t>                   </a:t>
            </a:r>
            <a:r>
              <a:rPr lang="en-US" sz="1200" b="1">
                <a:cs typeface="Arial" pitchFamily="34" charset="0"/>
              </a:rPr>
              <a:t>HHNINC 	=  household nominal monthly net income in German marks / 10000</a:t>
            </a:r>
            <a:r>
              <a:rPr lang="en-US" sz="1200">
                <a:cs typeface="Arial" pitchFamily="34" charset="0"/>
              </a:rPr>
              <a:t>.</a:t>
            </a:r>
          </a:p>
          <a:p>
            <a:r>
              <a:rPr lang="en-US" sz="1200">
                <a:cs typeface="Arial" pitchFamily="34" charset="0"/>
              </a:rPr>
              <a:t>                                             (4 observations with income=0 were dropped)</a:t>
            </a:r>
            <a:br>
              <a:rPr lang="en-US" sz="1200">
                <a:cs typeface="Arial" pitchFamily="34" charset="0"/>
              </a:rPr>
            </a:br>
            <a:r>
              <a:rPr lang="en-US" sz="1200">
                <a:cs typeface="Arial" pitchFamily="34" charset="0"/>
              </a:rPr>
              <a:t>                   </a:t>
            </a:r>
            <a:r>
              <a:rPr lang="en-US" sz="1200" b="1">
                <a:cs typeface="Arial" pitchFamily="34" charset="0"/>
              </a:rPr>
              <a:t>HHKIDS 	=  children under age 16 in the household = 1; otherwise = 0</a:t>
            </a:r>
            <a:br>
              <a:rPr lang="en-US" sz="1200" b="1">
                <a:cs typeface="Arial" pitchFamily="34" charset="0"/>
              </a:rPr>
            </a:br>
            <a:r>
              <a:rPr lang="en-US" sz="1200" b="1">
                <a:cs typeface="Arial" pitchFamily="34" charset="0"/>
              </a:rPr>
              <a:t>                   EDUC 	=  years of schooling </a:t>
            </a:r>
          </a:p>
          <a:p>
            <a:r>
              <a:rPr lang="en-US" sz="1200" b="1">
                <a:cs typeface="Arial" pitchFamily="34" charset="0"/>
              </a:rPr>
              <a:t>                   AGE 	=  age in years</a:t>
            </a:r>
          </a:p>
          <a:p>
            <a:r>
              <a:rPr lang="en-US" sz="1200" b="1">
                <a:cs typeface="Arial" pitchFamily="34" charset="0"/>
              </a:rPr>
              <a:t>                   MARRIED 	=  marital status</a:t>
            </a:r>
          </a:p>
          <a:p>
            <a:r>
              <a:rPr lang="en-US" sz="1200" b="1">
                <a:cs typeface="Arial" pitchFamily="34" charset="0"/>
              </a:rPr>
              <a:t>                   EDUC 	=  years of education</a:t>
            </a:r>
          </a:p>
        </p:txBody>
      </p:sp>
      <p:sp>
        <p:nvSpPr>
          <p:cNvPr id="14340" name="Line 4"/>
          <p:cNvSpPr>
            <a:spLocks noChangeShapeType="1"/>
          </p:cNvSpPr>
          <p:nvPr/>
        </p:nvSpPr>
        <p:spPr bwMode="auto">
          <a:xfrm>
            <a:off x="609600" y="4191000"/>
            <a:ext cx="609600" cy="0"/>
          </a:xfrm>
          <a:prstGeom prst="line">
            <a:avLst/>
          </a:prstGeom>
          <a:noFill/>
          <a:ln w="57150">
            <a:solidFill>
              <a:srgbClr val="FF3300"/>
            </a:solidFill>
            <a:round/>
            <a:headEnd/>
            <a:tailEnd type="triangle" w="med" len="med"/>
          </a:ln>
        </p:spPr>
        <p:txBody>
          <a:bodyPr wrap="none"/>
          <a:lstStyle/>
          <a:p>
            <a:endParaRPr lang="en-US"/>
          </a:p>
        </p:txBody>
      </p:sp>
      <p:sp>
        <p:nvSpPr>
          <p:cNvPr id="14341" name="Line 5"/>
          <p:cNvSpPr>
            <a:spLocks noChangeShapeType="1"/>
          </p:cNvSpPr>
          <p:nvPr/>
        </p:nvSpPr>
        <p:spPr bwMode="auto">
          <a:xfrm>
            <a:off x="609600" y="4572000"/>
            <a:ext cx="609600" cy="0"/>
          </a:xfrm>
          <a:prstGeom prst="line">
            <a:avLst/>
          </a:prstGeom>
          <a:noFill/>
          <a:ln w="57150">
            <a:solidFill>
              <a:srgbClr val="FF3300"/>
            </a:solidFill>
            <a:round/>
            <a:headEnd/>
            <a:tailEnd type="triangle" w="med" len="med"/>
          </a:ln>
        </p:spPr>
        <p:txBody>
          <a:bodyPr wrap="none"/>
          <a:lstStyle/>
          <a:p>
            <a:endParaRPr lang="en-US"/>
          </a:p>
        </p:txBody>
      </p:sp>
      <p:sp>
        <p:nvSpPr>
          <p:cNvPr id="14342" name="Line 5"/>
          <p:cNvSpPr>
            <a:spLocks noChangeShapeType="1"/>
          </p:cNvSpPr>
          <p:nvPr/>
        </p:nvSpPr>
        <p:spPr bwMode="auto">
          <a:xfrm>
            <a:off x="609600" y="4953000"/>
            <a:ext cx="609600" cy="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533400" y="609600"/>
            <a:ext cx="8229600" cy="914400"/>
          </a:xfrm>
        </p:spPr>
        <p:txBody>
          <a:bodyPr/>
          <a:lstStyle/>
          <a:p>
            <a:r>
              <a:rPr lang="en-US" smtClean="0"/>
              <a:t>Evidence of Moral Hazard?</a:t>
            </a:r>
          </a:p>
        </p:txBody>
      </p:sp>
      <p:pic>
        <p:nvPicPr>
          <p:cNvPr id="16387" name="Picture 2"/>
          <p:cNvPicPr>
            <a:picLocks noChangeAspect="1" noChangeArrowheads="1"/>
          </p:cNvPicPr>
          <p:nvPr/>
        </p:nvPicPr>
        <p:blipFill>
          <a:blip r:embed="rId3" cstate="print"/>
          <a:srcRect/>
          <a:stretch>
            <a:fillRect/>
          </a:stretch>
        </p:blipFill>
        <p:spPr bwMode="auto">
          <a:xfrm>
            <a:off x="1676400" y="1676400"/>
            <a:ext cx="6858000" cy="4290333"/>
          </a:xfrm>
          <a:prstGeom prst="rect">
            <a:avLst/>
          </a:prstGeom>
          <a:noFill/>
          <a:ln w="19050">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609600"/>
            <a:ext cx="8229600" cy="838200"/>
          </a:xfrm>
        </p:spPr>
        <p:txBody>
          <a:bodyPr/>
          <a:lstStyle/>
          <a:p>
            <a:r>
              <a:rPr lang="en-US" smtClean="0"/>
              <a:t>Regression Study</a:t>
            </a:r>
          </a:p>
        </p:txBody>
      </p:sp>
      <p:pic>
        <p:nvPicPr>
          <p:cNvPr id="17411" name="Picture 3"/>
          <p:cNvPicPr>
            <a:picLocks noChangeAspect="1" noChangeArrowheads="1"/>
          </p:cNvPicPr>
          <p:nvPr/>
        </p:nvPicPr>
        <p:blipFill>
          <a:blip r:embed="rId3" cstate="print"/>
          <a:srcRect/>
          <a:stretch>
            <a:fillRect/>
          </a:stretch>
        </p:blipFill>
        <p:spPr bwMode="auto">
          <a:xfrm>
            <a:off x="1371600" y="1524000"/>
            <a:ext cx="7094538" cy="4631258"/>
          </a:xfrm>
          <a:prstGeom prst="rect">
            <a:avLst/>
          </a:prstGeom>
          <a:noFill/>
          <a:ln w="19050">
            <a:noFill/>
            <a:miter lim="800000"/>
            <a:headEnd/>
            <a:tailEnd/>
          </a:ln>
        </p:spPr>
      </p:pic>
      <p:sp>
        <p:nvSpPr>
          <p:cNvPr id="17412" name="Rectangle 5"/>
          <p:cNvSpPr>
            <a:spLocks noChangeArrowheads="1"/>
          </p:cNvSpPr>
          <p:nvPr/>
        </p:nvSpPr>
        <p:spPr bwMode="auto">
          <a:xfrm>
            <a:off x="1371600" y="5410200"/>
            <a:ext cx="6705600" cy="228600"/>
          </a:xfrm>
          <a:prstGeom prst="rect">
            <a:avLst/>
          </a:prstGeom>
          <a:solidFill>
            <a:srgbClr val="8B00EA">
              <a:alpha val="34117"/>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762000" y="1447800"/>
            <a:ext cx="8229600" cy="530225"/>
          </a:xfrm>
        </p:spPr>
        <p:txBody>
          <a:bodyPr/>
          <a:lstStyle/>
          <a:p>
            <a:r>
              <a:rPr lang="en-US" smtClean="0"/>
              <a:t>Endogenous Dummy Variable</a:t>
            </a:r>
          </a:p>
        </p:txBody>
      </p:sp>
      <p:sp>
        <p:nvSpPr>
          <p:cNvPr id="18435" name="Content Placeholder 2"/>
          <p:cNvSpPr>
            <a:spLocks noGrp="1"/>
          </p:cNvSpPr>
          <p:nvPr>
            <p:ph idx="1"/>
          </p:nvPr>
        </p:nvSpPr>
        <p:spPr>
          <a:xfrm>
            <a:off x="457200" y="2286000"/>
            <a:ext cx="8229600" cy="3352800"/>
          </a:xfrm>
        </p:spPr>
        <p:txBody>
          <a:bodyPr/>
          <a:lstStyle/>
          <a:p>
            <a:r>
              <a:rPr lang="en-US" smtClean="0"/>
              <a:t>Doctor Visits = f(Age, Educ, Health, </a:t>
            </a:r>
            <a:br>
              <a:rPr lang="en-US" smtClean="0"/>
            </a:br>
            <a:r>
              <a:rPr lang="en-US" smtClean="0"/>
              <a:t>                        Presence of Insurance,</a:t>
            </a:r>
            <a:br>
              <a:rPr lang="en-US" smtClean="0"/>
            </a:br>
            <a:r>
              <a:rPr lang="en-US" smtClean="0"/>
              <a:t>                        </a:t>
            </a:r>
            <a:r>
              <a:rPr lang="en-US" smtClean="0">
                <a:solidFill>
                  <a:srgbClr val="FF0000"/>
                </a:solidFill>
              </a:rPr>
              <a:t>Other unobservables</a:t>
            </a:r>
            <a:r>
              <a:rPr lang="en-US" smtClean="0"/>
              <a:t>)</a:t>
            </a:r>
          </a:p>
          <a:p>
            <a:endParaRPr lang="en-US" smtClean="0"/>
          </a:p>
          <a:p>
            <a:r>
              <a:rPr lang="en-US" smtClean="0"/>
              <a:t>Insurance     = f(Expected Doctor Visits,</a:t>
            </a:r>
            <a:br>
              <a:rPr lang="en-US" smtClean="0"/>
            </a:br>
            <a:r>
              <a:rPr lang="en-US" smtClean="0"/>
              <a:t>                        </a:t>
            </a:r>
            <a:r>
              <a:rPr lang="en-US" smtClean="0">
                <a:solidFill>
                  <a:srgbClr val="FF3300"/>
                </a:solidFill>
              </a:rPr>
              <a:t>Other unobservables</a:t>
            </a:r>
            <a:r>
              <a:rPr lang="en-US" smtClean="0"/>
              <a:t>)</a:t>
            </a:r>
          </a:p>
        </p:txBody>
      </p:sp>
      <p:cxnSp>
        <p:nvCxnSpPr>
          <p:cNvPr id="18436" name="Straight Arrow Connector 4"/>
          <p:cNvCxnSpPr>
            <a:cxnSpLocks noChangeShapeType="1"/>
          </p:cNvCxnSpPr>
          <p:nvPr/>
        </p:nvCxnSpPr>
        <p:spPr bwMode="auto">
          <a:xfrm flipV="1">
            <a:off x="1295400" y="3200400"/>
            <a:ext cx="1905000" cy="1143000"/>
          </a:xfrm>
          <a:prstGeom prst="straightConnector1">
            <a:avLst/>
          </a:prstGeom>
          <a:noFill/>
          <a:ln w="19050" algn="ctr">
            <a:solidFill>
              <a:srgbClr val="6B00B4"/>
            </a:solidFill>
            <a:round/>
            <a:headEnd type="stealth" w="med" len="med"/>
            <a:tailEnd type="stealth" w="med" len="med"/>
          </a:ln>
        </p:spPr>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3"/>
          <p:cNvSpPr>
            <a:spLocks noGrp="1"/>
          </p:cNvSpPr>
          <p:nvPr>
            <p:ph type="title"/>
          </p:nvPr>
        </p:nvSpPr>
        <p:spPr>
          <a:xfrm>
            <a:off x="533400" y="762000"/>
            <a:ext cx="8229600" cy="530225"/>
          </a:xfrm>
        </p:spPr>
        <p:txBody>
          <a:bodyPr/>
          <a:lstStyle/>
          <a:p>
            <a:r>
              <a:rPr lang="en-US" smtClean="0"/>
              <a:t>Approaches</a:t>
            </a:r>
          </a:p>
        </p:txBody>
      </p:sp>
      <p:sp>
        <p:nvSpPr>
          <p:cNvPr id="19459" name="Content Placeholder 4"/>
          <p:cNvSpPr>
            <a:spLocks noGrp="1"/>
          </p:cNvSpPr>
          <p:nvPr>
            <p:ph idx="1"/>
          </p:nvPr>
        </p:nvSpPr>
        <p:spPr>
          <a:xfrm>
            <a:off x="533400" y="1600200"/>
            <a:ext cx="8229600" cy="4530725"/>
          </a:xfrm>
        </p:spPr>
        <p:txBody>
          <a:bodyPr/>
          <a:lstStyle/>
          <a:p>
            <a:r>
              <a:rPr lang="en-US" smtClean="0"/>
              <a:t>(Semiparametric) Instrumental Variable: Create an instrumental variable for the dummy variable (Barnow/Cain/ Goldberger, Angrist, Current generation of researchers)</a:t>
            </a:r>
          </a:p>
          <a:p>
            <a:pPr>
              <a:buNone/>
            </a:pPr>
            <a:endParaRPr lang="en-US" smtClean="0"/>
          </a:p>
          <a:p>
            <a:r>
              <a:rPr lang="en-US" smtClean="0"/>
              <a:t>(Parametric) Control Function: Build a structural model for the two variables (Heckman)</a:t>
            </a:r>
          </a:p>
          <a:p>
            <a:endParaRPr lang="en-US" sz="1400" smtClean="0"/>
          </a:p>
          <a:p>
            <a:r>
              <a:rPr lang="en-US" smtClean="0"/>
              <a:t>(?) Propensity Score Matching (Heckman et al., Becker/Ichino,  Many recent researchers)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3"/>
          <p:cNvSpPr>
            <a:spLocks noGrp="1"/>
          </p:cNvSpPr>
          <p:nvPr>
            <p:ph type="title"/>
          </p:nvPr>
        </p:nvSpPr>
        <p:spPr/>
        <p:txBody>
          <a:bodyPr/>
          <a:lstStyle/>
          <a:p>
            <a:r>
              <a:rPr lang="en-US" smtClean="0"/>
              <a:t>Instrumental Variable Approach</a:t>
            </a:r>
          </a:p>
        </p:txBody>
      </p:sp>
      <p:sp>
        <p:nvSpPr>
          <p:cNvPr id="21507" name="Content Placeholder 4"/>
          <p:cNvSpPr>
            <a:spLocks noGrp="1"/>
          </p:cNvSpPr>
          <p:nvPr>
            <p:ph idx="1"/>
          </p:nvPr>
        </p:nvSpPr>
        <p:spPr/>
        <p:txBody>
          <a:bodyPr/>
          <a:lstStyle/>
          <a:p>
            <a:pPr>
              <a:buNone/>
            </a:pPr>
            <a:r>
              <a:rPr lang="en-US" sz="1800" smtClean="0"/>
              <a:t>                  Construct a prediction for T using only the exogenous information</a:t>
            </a:r>
          </a:p>
          <a:p>
            <a:pPr>
              <a:buNone/>
            </a:pPr>
            <a:r>
              <a:rPr lang="en-US" sz="1800" smtClean="0"/>
              <a:t>                  Use 2SLS using this instrumental variable.</a:t>
            </a:r>
          </a:p>
        </p:txBody>
      </p:sp>
      <p:pic>
        <p:nvPicPr>
          <p:cNvPr id="21508" name="Picture 2"/>
          <p:cNvPicPr>
            <a:picLocks noChangeAspect="1" noChangeArrowheads="1"/>
          </p:cNvPicPr>
          <p:nvPr/>
        </p:nvPicPr>
        <p:blipFill>
          <a:blip r:embed="rId3" cstate="print"/>
          <a:srcRect/>
          <a:stretch>
            <a:fillRect/>
          </a:stretch>
        </p:blipFill>
        <p:spPr bwMode="auto">
          <a:xfrm>
            <a:off x="1752600" y="2667000"/>
            <a:ext cx="7000875" cy="3122119"/>
          </a:xfrm>
          <a:prstGeom prst="rect">
            <a:avLst/>
          </a:prstGeom>
          <a:noFill/>
          <a:ln w="19050">
            <a:noFill/>
            <a:miter lim="800000"/>
            <a:headEnd/>
            <a:tailEnd/>
          </a:ln>
        </p:spPr>
      </p:pic>
      <p:sp>
        <p:nvSpPr>
          <p:cNvPr id="5" name="TextBox 4"/>
          <p:cNvSpPr txBox="1"/>
          <p:nvPr/>
        </p:nvSpPr>
        <p:spPr>
          <a:xfrm>
            <a:off x="1752600" y="5867400"/>
            <a:ext cx="5867400" cy="369332"/>
          </a:xfrm>
          <a:prstGeom prst="rect">
            <a:avLst/>
          </a:prstGeom>
          <a:noFill/>
        </p:spPr>
        <p:txBody>
          <a:bodyPr wrap="square" rtlCol="0">
            <a:spAutoFit/>
          </a:bodyPr>
          <a:lstStyle/>
          <a:p>
            <a:r>
              <a:rPr lang="en-US" smtClean="0"/>
              <a:t>Magnitude = 23.9012 is nonsensical in this context.</a:t>
            </a: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3"/>
          <p:cNvSpPr>
            <a:spLocks noGrp="1"/>
          </p:cNvSpPr>
          <p:nvPr>
            <p:ph type="title"/>
          </p:nvPr>
        </p:nvSpPr>
        <p:spPr>
          <a:xfrm>
            <a:off x="228600" y="533400"/>
            <a:ext cx="8763000" cy="990600"/>
          </a:xfrm>
        </p:spPr>
        <p:txBody>
          <a:bodyPr/>
          <a:lstStyle/>
          <a:p>
            <a:r>
              <a:rPr lang="en-US" smtClean="0"/>
              <a:t>Heckman’s Control Function Approach</a:t>
            </a:r>
          </a:p>
        </p:txBody>
      </p:sp>
      <p:sp>
        <p:nvSpPr>
          <p:cNvPr id="20483" name="Content Placeholder 4"/>
          <p:cNvSpPr>
            <a:spLocks noGrp="1"/>
          </p:cNvSpPr>
          <p:nvPr>
            <p:ph idx="1"/>
          </p:nvPr>
        </p:nvSpPr>
        <p:spPr>
          <a:xfrm>
            <a:off x="1524000" y="1600200"/>
            <a:ext cx="6858000" cy="762000"/>
          </a:xfrm>
        </p:spPr>
        <p:txBody>
          <a:bodyPr/>
          <a:lstStyle/>
          <a:p>
            <a:r>
              <a:rPr lang="en-US" sz="1800" smtClean="0"/>
              <a:t>Y  =  x</a:t>
            </a:r>
            <a:r>
              <a:rPr lang="el-GR" sz="1800" smtClean="0"/>
              <a:t>β</a:t>
            </a:r>
            <a:r>
              <a:rPr lang="en-US" sz="1800" smtClean="0"/>
              <a:t>  +  </a:t>
            </a:r>
            <a:r>
              <a:rPr lang="el-GR" sz="1800" smtClean="0"/>
              <a:t>δ</a:t>
            </a:r>
            <a:r>
              <a:rPr lang="en-US" sz="1800" smtClean="0"/>
              <a:t>T + E[</a:t>
            </a:r>
            <a:r>
              <a:rPr lang="el-GR" sz="1800" smtClean="0"/>
              <a:t>ε</a:t>
            </a:r>
            <a:r>
              <a:rPr lang="en-US" sz="1800" smtClean="0"/>
              <a:t>|T]  +  {</a:t>
            </a:r>
            <a:r>
              <a:rPr lang="el-GR" sz="1800" smtClean="0"/>
              <a:t>ε</a:t>
            </a:r>
            <a:r>
              <a:rPr lang="en-US" sz="1800" smtClean="0"/>
              <a:t> - E[</a:t>
            </a:r>
            <a:r>
              <a:rPr lang="el-GR" sz="1800" smtClean="0"/>
              <a:t>ε</a:t>
            </a:r>
            <a:r>
              <a:rPr lang="en-US" sz="1800" smtClean="0"/>
              <a:t>|T]}</a:t>
            </a:r>
          </a:p>
          <a:p>
            <a:r>
              <a:rPr lang="el-GR" sz="1800" smtClean="0"/>
              <a:t>λ</a:t>
            </a:r>
            <a:r>
              <a:rPr lang="en-US" sz="1800" smtClean="0"/>
              <a:t>  =  E[</a:t>
            </a:r>
            <a:r>
              <a:rPr lang="el-GR" sz="1800" smtClean="0"/>
              <a:t>ε</a:t>
            </a:r>
            <a:r>
              <a:rPr lang="en-US" sz="1800" smtClean="0"/>
              <a:t>|T] , computed from a model for whether T = 0 or </a:t>
            </a:r>
            <a:r>
              <a:rPr lang="en-US" sz="1800"/>
              <a:t>1</a:t>
            </a:r>
            <a:endParaRPr lang="en-US" sz="1800" smtClean="0"/>
          </a:p>
        </p:txBody>
      </p:sp>
      <p:pic>
        <p:nvPicPr>
          <p:cNvPr id="20484" name="Picture 3"/>
          <p:cNvPicPr>
            <a:picLocks noChangeAspect="1" noChangeArrowheads="1"/>
          </p:cNvPicPr>
          <p:nvPr/>
        </p:nvPicPr>
        <p:blipFill>
          <a:blip r:embed="rId3" cstate="print"/>
          <a:srcRect/>
          <a:stretch>
            <a:fillRect/>
          </a:stretch>
        </p:blipFill>
        <p:spPr bwMode="auto">
          <a:xfrm>
            <a:off x="1676400" y="2513176"/>
            <a:ext cx="6248400" cy="3279478"/>
          </a:xfrm>
          <a:prstGeom prst="rect">
            <a:avLst/>
          </a:prstGeom>
          <a:noFill/>
          <a:ln w="19050">
            <a:noFill/>
            <a:miter lim="800000"/>
            <a:headEnd/>
            <a:tailEnd/>
          </a:ln>
        </p:spPr>
      </p:pic>
      <p:sp>
        <p:nvSpPr>
          <p:cNvPr id="2" name="TextBox 1"/>
          <p:cNvSpPr txBox="1"/>
          <p:nvPr/>
        </p:nvSpPr>
        <p:spPr>
          <a:xfrm>
            <a:off x="1981200" y="5791200"/>
            <a:ext cx="5448300" cy="369332"/>
          </a:xfrm>
          <a:prstGeom prst="rect">
            <a:avLst/>
          </a:prstGeom>
          <a:noFill/>
        </p:spPr>
        <p:txBody>
          <a:bodyPr wrap="square" rtlCol="0">
            <a:spAutoFit/>
          </a:bodyPr>
          <a:lstStyle/>
          <a:p>
            <a:r>
              <a:rPr lang="en-US" smtClean="0"/>
              <a:t>Magnitude = 11.1200 is nonsensical in this context.</a:t>
            </a: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3"/>
          <p:cNvSpPr>
            <a:spLocks noGrp="1"/>
          </p:cNvSpPr>
          <p:nvPr>
            <p:ph type="title"/>
          </p:nvPr>
        </p:nvSpPr>
        <p:spPr>
          <a:xfrm>
            <a:off x="533400" y="838200"/>
            <a:ext cx="8229600" cy="685800"/>
          </a:xfrm>
        </p:spPr>
        <p:txBody>
          <a:bodyPr/>
          <a:lstStyle/>
          <a:p>
            <a:r>
              <a:rPr lang="en-US" smtClean="0"/>
              <a:t>Propensity Score Matching</a:t>
            </a:r>
          </a:p>
        </p:txBody>
      </p:sp>
      <p:sp>
        <p:nvSpPr>
          <p:cNvPr id="22531" name="Content Placeholder 4"/>
          <p:cNvSpPr>
            <a:spLocks noGrp="1"/>
          </p:cNvSpPr>
          <p:nvPr>
            <p:ph idx="1"/>
          </p:nvPr>
        </p:nvSpPr>
        <p:spPr>
          <a:xfrm>
            <a:off x="186531" y="1600200"/>
            <a:ext cx="8839200" cy="1143000"/>
          </a:xfrm>
        </p:spPr>
        <p:txBody>
          <a:bodyPr/>
          <a:lstStyle/>
          <a:p>
            <a:r>
              <a:rPr lang="en-US" sz="1800" dirty="0" smtClean="0"/>
              <a:t>Create a model for T that produces probabilities for T=1: “Propensity Scores”</a:t>
            </a:r>
          </a:p>
          <a:p>
            <a:r>
              <a:rPr lang="en-US" sz="1800" dirty="0" smtClean="0"/>
              <a:t>Find people with the same propensity score – some with T=1, some with T=0</a:t>
            </a:r>
          </a:p>
          <a:p>
            <a:r>
              <a:rPr lang="en-US" sz="1800" dirty="0" smtClean="0"/>
              <a:t>Compare number of doctor visits of those with T=1 to those with T=0.</a:t>
            </a:r>
          </a:p>
        </p:txBody>
      </p:sp>
      <p:pic>
        <p:nvPicPr>
          <p:cNvPr id="22532" name="Picture 2"/>
          <p:cNvPicPr>
            <a:picLocks noChangeAspect="1" noChangeArrowheads="1"/>
          </p:cNvPicPr>
          <p:nvPr/>
        </p:nvPicPr>
        <p:blipFill>
          <a:blip r:embed="rId3" cstate="print"/>
          <a:srcRect/>
          <a:stretch>
            <a:fillRect/>
          </a:stretch>
        </p:blipFill>
        <p:spPr bwMode="auto">
          <a:xfrm>
            <a:off x="523875" y="2667000"/>
            <a:ext cx="8145463" cy="3505200"/>
          </a:xfrm>
          <a:prstGeom prst="rect">
            <a:avLst/>
          </a:prstGeom>
          <a:noFill/>
          <a:ln w="19050">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smtClean="0"/>
              <a:t>Application of a Two Period Model</a:t>
            </a:r>
          </a:p>
        </p:txBody>
      </p:sp>
      <p:sp>
        <p:nvSpPr>
          <p:cNvPr id="53251" name="Rectangle 3"/>
          <p:cNvSpPr>
            <a:spLocks noGrp="1" noChangeArrowheads="1"/>
          </p:cNvSpPr>
          <p:nvPr>
            <p:ph type="body" idx="1"/>
          </p:nvPr>
        </p:nvSpPr>
        <p:spPr>
          <a:xfrm>
            <a:off x="533400" y="1793875"/>
            <a:ext cx="8229600" cy="3921125"/>
          </a:xfrm>
        </p:spPr>
        <p:txBody>
          <a:bodyPr/>
          <a:lstStyle/>
          <a:p>
            <a:pPr eaLnBrk="1" hangingPunct="1"/>
            <a:r>
              <a:rPr lang="en-US" smtClean="0"/>
              <a:t>“Hemoglobin and Quality of Life in Cancer Patients with Anemia,”</a:t>
            </a:r>
          </a:p>
          <a:p>
            <a:pPr eaLnBrk="1" hangingPunct="1"/>
            <a:r>
              <a:rPr lang="en-US" smtClean="0"/>
              <a:t>Finkelstein (MIT), Berndt (MIT), Greene (NYU), Cremieux (Univ. of Quebec)</a:t>
            </a:r>
          </a:p>
          <a:p>
            <a:pPr eaLnBrk="1" hangingPunct="1"/>
            <a:r>
              <a:rPr lang="en-US" smtClean="0"/>
              <a:t>1998</a:t>
            </a:r>
          </a:p>
          <a:p>
            <a:pPr eaLnBrk="1" hangingPunct="1"/>
            <a:r>
              <a:rPr lang="en-US" smtClean="0"/>
              <a:t>With Ortho Biotech – seeking to change labeling of already approved drug ‘erythropoetin.’</a:t>
            </a:r>
            <a:br>
              <a:rPr lang="en-US" smtClean="0"/>
            </a:br>
            <a:r>
              <a:rPr lang="en-US" smtClean="0"/>
              <a:t>r-HuEPO</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5325" y="838200"/>
            <a:ext cx="4968875" cy="574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cxnSp>
        <p:nvCxnSpPr>
          <p:cNvPr id="95235" name="Straight Arrow Connector 8"/>
          <p:cNvCxnSpPr>
            <a:cxnSpLocks noChangeShapeType="1"/>
          </p:cNvCxnSpPr>
          <p:nvPr/>
        </p:nvCxnSpPr>
        <p:spPr bwMode="auto">
          <a:xfrm>
            <a:off x="1219200" y="4419600"/>
            <a:ext cx="2438400" cy="1600200"/>
          </a:xfrm>
          <a:prstGeom prst="straightConnector1">
            <a:avLst/>
          </a:prstGeom>
          <a:noFill/>
          <a:ln w="57150" algn="ctr">
            <a:solidFill>
              <a:srgbClr val="FF0000"/>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081594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smtClean="0"/>
              <a:t>QOL Study</a:t>
            </a:r>
          </a:p>
        </p:txBody>
      </p:sp>
      <p:sp>
        <p:nvSpPr>
          <p:cNvPr id="54275" name="Rectangle 3"/>
          <p:cNvSpPr>
            <a:spLocks noGrp="1" noChangeArrowheads="1"/>
          </p:cNvSpPr>
          <p:nvPr>
            <p:ph type="body" idx="1"/>
          </p:nvPr>
        </p:nvSpPr>
        <p:spPr>
          <a:xfrm>
            <a:off x="533400" y="1600200"/>
            <a:ext cx="8229600" cy="4724400"/>
          </a:xfrm>
        </p:spPr>
        <p:txBody>
          <a:bodyPr/>
          <a:lstStyle/>
          <a:p>
            <a:pPr eaLnBrk="1" hangingPunct="1">
              <a:lnSpc>
                <a:spcPct val="80000"/>
              </a:lnSpc>
            </a:pPr>
            <a:r>
              <a:rPr lang="en-US" sz="2000" smtClean="0"/>
              <a:t>Quality of life study</a:t>
            </a:r>
            <a:r>
              <a:rPr lang="en-US" sz="2400" smtClean="0"/>
              <a:t> </a:t>
            </a:r>
          </a:p>
          <a:p>
            <a:pPr lvl="1" eaLnBrk="1" hangingPunct="1">
              <a:lnSpc>
                <a:spcPct val="80000"/>
              </a:lnSpc>
            </a:pPr>
            <a:r>
              <a:rPr lang="en-US" sz="1800" smtClean="0"/>
              <a:t>i = 1,… 1200+ clinically anemic cancer patients undergoing chemotherapy, treated with transfusions and/or r-HuEPO</a:t>
            </a:r>
          </a:p>
          <a:p>
            <a:pPr lvl="1" eaLnBrk="1" hangingPunct="1">
              <a:lnSpc>
                <a:spcPct val="80000"/>
              </a:lnSpc>
            </a:pPr>
            <a:r>
              <a:rPr lang="en-US" sz="1800" smtClean="0"/>
              <a:t>t = 0 at baseline, 1 at exit. (interperiod survey by some patients was not used)</a:t>
            </a:r>
          </a:p>
          <a:p>
            <a:pPr eaLnBrk="1" hangingPunct="1">
              <a:lnSpc>
                <a:spcPct val="80000"/>
              </a:lnSpc>
            </a:pPr>
            <a:r>
              <a:rPr lang="en-US" sz="2000" smtClean="0"/>
              <a:t>y</a:t>
            </a:r>
            <a:r>
              <a:rPr lang="en-US" sz="2000" baseline="-25000" smtClean="0"/>
              <a:t>it</a:t>
            </a:r>
            <a:r>
              <a:rPr lang="en-US" sz="2000" smtClean="0"/>
              <a:t> = self administered quality of life survey, scale = 0,…,100</a:t>
            </a:r>
          </a:p>
          <a:p>
            <a:pPr eaLnBrk="1" hangingPunct="1">
              <a:lnSpc>
                <a:spcPct val="80000"/>
              </a:lnSpc>
            </a:pPr>
            <a:r>
              <a:rPr lang="en-US" sz="2000" b="1" smtClean="0"/>
              <a:t>x</a:t>
            </a:r>
            <a:r>
              <a:rPr lang="en-US" sz="2000" baseline="-25000" smtClean="0"/>
              <a:t>it</a:t>
            </a:r>
            <a:r>
              <a:rPr lang="en-US" sz="2000" smtClean="0"/>
              <a:t> = hemoglobin level, other covariates</a:t>
            </a:r>
          </a:p>
          <a:p>
            <a:pPr lvl="1" eaLnBrk="1" hangingPunct="1">
              <a:lnSpc>
                <a:spcPct val="80000"/>
              </a:lnSpc>
            </a:pPr>
            <a:r>
              <a:rPr lang="en-US" sz="1800" smtClean="0"/>
              <a:t>Treatment effects model (hemoglobin level)</a:t>
            </a:r>
          </a:p>
          <a:p>
            <a:pPr lvl="1" eaLnBrk="1" hangingPunct="1">
              <a:lnSpc>
                <a:spcPct val="80000"/>
              </a:lnSpc>
            </a:pPr>
            <a:r>
              <a:rPr lang="en-US" sz="1800" smtClean="0"/>
              <a:t>Possibly </a:t>
            </a:r>
            <a:r>
              <a:rPr lang="en-US" sz="1800" b="1" u="sng" smtClean="0"/>
              <a:t>Endogenous treatment</a:t>
            </a:r>
            <a:r>
              <a:rPr lang="en-US" sz="1800" smtClean="0"/>
              <a:t> – r-HuEPO treatment to affect Hg level:  Actually not; treatment was not optional and all participated.</a:t>
            </a:r>
          </a:p>
          <a:p>
            <a:pPr eaLnBrk="1" hangingPunct="1">
              <a:lnSpc>
                <a:spcPct val="80000"/>
              </a:lnSpc>
            </a:pPr>
            <a:r>
              <a:rPr lang="en-US" sz="2000" smtClean="0"/>
              <a:t>Important statistical issues</a:t>
            </a:r>
          </a:p>
          <a:p>
            <a:pPr lvl="1" eaLnBrk="1" hangingPunct="1">
              <a:lnSpc>
                <a:spcPct val="80000"/>
              </a:lnSpc>
            </a:pPr>
            <a:r>
              <a:rPr lang="en-US" sz="1800" smtClean="0"/>
              <a:t>Unobservable individual effects</a:t>
            </a:r>
          </a:p>
          <a:p>
            <a:pPr lvl="1" eaLnBrk="1" hangingPunct="1">
              <a:lnSpc>
                <a:spcPct val="80000"/>
              </a:lnSpc>
            </a:pPr>
            <a:r>
              <a:rPr lang="en-US" sz="1800" smtClean="0"/>
              <a:t>The placebo effect</a:t>
            </a:r>
          </a:p>
          <a:p>
            <a:pPr lvl="1" eaLnBrk="1" hangingPunct="1">
              <a:lnSpc>
                <a:spcPct val="80000"/>
              </a:lnSpc>
            </a:pPr>
            <a:r>
              <a:rPr lang="en-US" sz="1800" smtClean="0"/>
              <a:t>Attrition – sample selection</a:t>
            </a:r>
          </a:p>
          <a:p>
            <a:pPr lvl="1" eaLnBrk="1" hangingPunct="1">
              <a:lnSpc>
                <a:spcPct val="80000"/>
              </a:lnSpc>
            </a:pPr>
            <a:r>
              <a:rPr lang="en-US" sz="1800" smtClean="0"/>
              <a:t>FDA mistrust of “community based” – not clinical trial based statistical evidence</a:t>
            </a:r>
          </a:p>
          <a:p>
            <a:pPr eaLnBrk="1" hangingPunct="1">
              <a:lnSpc>
                <a:spcPct val="80000"/>
              </a:lnSpc>
            </a:pPr>
            <a:r>
              <a:rPr lang="en-US" sz="2000" smtClean="0"/>
              <a:t>Objective – when to administer treatment for maximum marginal benefit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457200" y="685800"/>
            <a:ext cx="8534400" cy="1143000"/>
          </a:xfrm>
        </p:spPr>
        <p:txBody>
          <a:bodyPr/>
          <a:lstStyle/>
          <a:p>
            <a:pPr eaLnBrk="1" hangingPunct="1"/>
            <a:r>
              <a:rPr lang="en-US" smtClean="0"/>
              <a:t>Regression-Treatment Effects Model</a:t>
            </a:r>
          </a:p>
        </p:txBody>
      </p:sp>
      <p:graphicFrame>
        <p:nvGraphicFramePr>
          <p:cNvPr id="10242" name="Object 3"/>
          <p:cNvGraphicFramePr>
            <a:graphicFrameLocks noChangeAspect="1"/>
          </p:cNvGraphicFramePr>
          <p:nvPr/>
        </p:nvGraphicFramePr>
        <p:xfrm>
          <a:off x="1908175" y="2192338"/>
          <a:ext cx="6396038" cy="3294062"/>
        </p:xfrm>
        <a:graphic>
          <a:graphicData uri="http://schemas.openxmlformats.org/presentationml/2006/ole">
            <mc:AlternateContent xmlns:mc="http://schemas.openxmlformats.org/markup-compatibility/2006">
              <mc:Choice xmlns:v="urn:schemas-microsoft-com:vml" Requires="v">
                <p:oleObj spid="_x0000_s110598" name="Equation" r:id="rId4" imgW="3822700" imgH="1968500" progId="Equation.DSMT4">
                  <p:embed/>
                </p:oleObj>
              </mc:Choice>
              <mc:Fallback>
                <p:oleObj name="Equation" r:id="rId4" imgW="3822700" imgH="1968500" progId="Equation.DSMT4">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8175" y="2192338"/>
                        <a:ext cx="6396038" cy="32940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smtClean="0"/>
              <a:t>Effects and Covariates</a:t>
            </a:r>
          </a:p>
        </p:txBody>
      </p:sp>
      <p:sp>
        <p:nvSpPr>
          <p:cNvPr id="55299" name="Rectangle 3"/>
          <p:cNvSpPr>
            <a:spLocks noGrp="1" noChangeArrowheads="1"/>
          </p:cNvSpPr>
          <p:nvPr>
            <p:ph type="body" idx="1"/>
          </p:nvPr>
        </p:nvSpPr>
        <p:spPr/>
        <p:txBody>
          <a:bodyPr/>
          <a:lstStyle/>
          <a:p>
            <a:pPr eaLnBrk="1" hangingPunct="1">
              <a:lnSpc>
                <a:spcPct val="90000"/>
              </a:lnSpc>
            </a:pPr>
            <a:r>
              <a:rPr lang="en-US" sz="2400" smtClean="0"/>
              <a:t>Individual effects that would impact a self reported QOL: Depression, comorbidity factors (smoking), recent financial setback, recent loss of spouse, etc.</a:t>
            </a:r>
          </a:p>
          <a:p>
            <a:pPr eaLnBrk="1" hangingPunct="1">
              <a:lnSpc>
                <a:spcPct val="90000"/>
              </a:lnSpc>
            </a:pPr>
            <a:r>
              <a:rPr lang="en-US" sz="2400" smtClean="0"/>
              <a:t>Covariates</a:t>
            </a:r>
          </a:p>
          <a:p>
            <a:pPr lvl="1" eaLnBrk="1" hangingPunct="1">
              <a:lnSpc>
                <a:spcPct val="90000"/>
              </a:lnSpc>
            </a:pPr>
            <a:r>
              <a:rPr lang="en-US" sz="2000" smtClean="0"/>
              <a:t>Change in tumor status</a:t>
            </a:r>
          </a:p>
          <a:p>
            <a:pPr lvl="1" eaLnBrk="1" hangingPunct="1">
              <a:lnSpc>
                <a:spcPct val="90000"/>
              </a:lnSpc>
            </a:pPr>
            <a:r>
              <a:rPr lang="en-US" sz="2000" smtClean="0"/>
              <a:t>Measured progressivity of disease</a:t>
            </a:r>
          </a:p>
          <a:p>
            <a:pPr lvl="1" eaLnBrk="1" hangingPunct="1">
              <a:lnSpc>
                <a:spcPct val="90000"/>
              </a:lnSpc>
            </a:pPr>
            <a:r>
              <a:rPr lang="en-US" sz="2000" smtClean="0"/>
              <a:t>Change in number of transfusions</a:t>
            </a:r>
          </a:p>
          <a:p>
            <a:pPr lvl="1" eaLnBrk="1" hangingPunct="1">
              <a:lnSpc>
                <a:spcPct val="90000"/>
              </a:lnSpc>
            </a:pPr>
            <a:r>
              <a:rPr lang="en-US" sz="2000" smtClean="0"/>
              <a:t>Presence of pain and nausea</a:t>
            </a:r>
          </a:p>
          <a:p>
            <a:pPr lvl="1" eaLnBrk="1" hangingPunct="1">
              <a:lnSpc>
                <a:spcPct val="90000"/>
              </a:lnSpc>
            </a:pPr>
            <a:r>
              <a:rPr lang="en-US" sz="2000" smtClean="0"/>
              <a:t>Change in number of chemotherapy cycles</a:t>
            </a:r>
          </a:p>
          <a:p>
            <a:pPr lvl="1" eaLnBrk="1" hangingPunct="1">
              <a:lnSpc>
                <a:spcPct val="90000"/>
              </a:lnSpc>
            </a:pPr>
            <a:r>
              <a:rPr lang="en-US" sz="2000" smtClean="0"/>
              <a:t>Change in radiotherapy types</a:t>
            </a:r>
          </a:p>
          <a:p>
            <a:pPr lvl="1" eaLnBrk="1" hangingPunct="1">
              <a:lnSpc>
                <a:spcPct val="90000"/>
              </a:lnSpc>
            </a:pPr>
            <a:r>
              <a:rPr lang="en-US" sz="2000" smtClean="0"/>
              <a:t>Elapsed days since chemotherapy treatment</a:t>
            </a:r>
          </a:p>
          <a:p>
            <a:pPr lvl="1" eaLnBrk="1" hangingPunct="1">
              <a:lnSpc>
                <a:spcPct val="90000"/>
              </a:lnSpc>
            </a:pPr>
            <a:r>
              <a:rPr lang="en-US" sz="2000" smtClean="0"/>
              <a:t>Amount of time between baseline and exit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2"/>
          <p:cNvSpPr>
            <a:spLocks noGrp="1" noChangeArrowheads="1"/>
          </p:cNvSpPr>
          <p:nvPr>
            <p:ph type="title"/>
          </p:nvPr>
        </p:nvSpPr>
        <p:spPr>
          <a:xfrm>
            <a:off x="762000" y="1219200"/>
            <a:ext cx="8229600" cy="530225"/>
          </a:xfrm>
        </p:spPr>
        <p:txBody>
          <a:bodyPr/>
          <a:lstStyle/>
          <a:p>
            <a:pPr eaLnBrk="1" hangingPunct="1"/>
            <a:r>
              <a:rPr lang="en-US" smtClean="0"/>
              <a:t>First Differences Model</a:t>
            </a:r>
            <a:br>
              <a:rPr lang="en-US" smtClean="0"/>
            </a:br>
            <a:r>
              <a:rPr lang="en-US" smtClean="0"/>
              <a:t>Change in r-HuEPO definitely changes Hb</a:t>
            </a:r>
            <a:br>
              <a:rPr lang="en-US" smtClean="0"/>
            </a:br>
            <a:r>
              <a:rPr lang="en-US" smtClean="0"/>
              <a:t>Does change in Hb change QOL?</a:t>
            </a:r>
          </a:p>
        </p:txBody>
      </p:sp>
      <p:graphicFrame>
        <p:nvGraphicFramePr>
          <p:cNvPr id="11266" name="Object 3"/>
          <p:cNvGraphicFramePr>
            <a:graphicFrameLocks noChangeAspect="1"/>
          </p:cNvGraphicFramePr>
          <p:nvPr/>
        </p:nvGraphicFramePr>
        <p:xfrm>
          <a:off x="457200" y="1981200"/>
          <a:ext cx="7772400" cy="890588"/>
        </p:xfrm>
        <a:graphic>
          <a:graphicData uri="http://schemas.openxmlformats.org/presentationml/2006/ole">
            <mc:AlternateContent xmlns:mc="http://schemas.openxmlformats.org/markup-compatibility/2006">
              <mc:Choice xmlns:v="urn:schemas-microsoft-com:vml" Requires="v">
                <p:oleObj spid="_x0000_s111630" name="Equation" r:id="rId4" imgW="4432300" imgH="508000" progId="Equation.DSMT4">
                  <p:embed/>
                </p:oleObj>
              </mc:Choice>
              <mc:Fallback>
                <p:oleObj name="Equation" r:id="rId4" imgW="4432300" imgH="508000" progId="Equation.DSMT4">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981200"/>
                        <a:ext cx="7772400" cy="890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267" name="Object 4"/>
          <p:cNvGraphicFramePr>
            <a:graphicFrameLocks noChangeAspect="1"/>
          </p:cNvGraphicFramePr>
          <p:nvPr/>
        </p:nvGraphicFramePr>
        <p:xfrm>
          <a:off x="457200" y="3124200"/>
          <a:ext cx="6477000" cy="1711325"/>
        </p:xfrm>
        <a:graphic>
          <a:graphicData uri="http://schemas.openxmlformats.org/presentationml/2006/ole">
            <mc:AlternateContent xmlns:mc="http://schemas.openxmlformats.org/markup-compatibility/2006">
              <mc:Choice xmlns:v="urn:schemas-microsoft-com:vml" Requires="v">
                <p:oleObj spid="_x0000_s111631" name="Equation" r:id="rId6" imgW="3746500" imgH="990600" progId="Equation.DSMT4">
                  <p:embed/>
                </p:oleObj>
              </mc:Choice>
              <mc:Fallback>
                <p:oleObj name="Equation" r:id="rId6" imgW="3746500" imgH="990600" progId="Equation.DSMT4">
                  <p:embed/>
                  <p:pic>
                    <p:nvPicPr>
                      <p:cNvPr id="0"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 y="3124200"/>
                        <a:ext cx="6477000" cy="1711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268" name="Object 5"/>
          <p:cNvGraphicFramePr>
            <a:graphicFrameLocks noGrp="1" noChangeAspect="1"/>
          </p:cNvGraphicFramePr>
          <p:nvPr>
            <p:ph idx="1"/>
          </p:nvPr>
        </p:nvGraphicFramePr>
        <p:xfrm>
          <a:off x="609600" y="5181600"/>
          <a:ext cx="7874000" cy="923925"/>
        </p:xfrm>
        <a:graphic>
          <a:graphicData uri="http://schemas.openxmlformats.org/presentationml/2006/ole">
            <mc:AlternateContent xmlns:mc="http://schemas.openxmlformats.org/markup-compatibility/2006">
              <mc:Choice xmlns:v="urn:schemas-microsoft-com:vml" Requires="v">
                <p:oleObj spid="_x0000_s111632" name="Equation" r:id="rId8" imgW="4330700" imgH="508000" progId="Equation.DSMT4">
                  <p:embed/>
                </p:oleObj>
              </mc:Choice>
              <mc:Fallback>
                <p:oleObj name="Equation" r:id="rId8" imgW="4330700" imgH="508000" progId="Equation.DSMT4">
                  <p:embed/>
                  <p:pic>
                    <p:nvPicPr>
                      <p:cNvPr id="0" name="Picture 10"/>
                      <p:cNvPicPr>
                        <a:picLocks noGrp="1"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9600" y="5181600"/>
                        <a:ext cx="7874000" cy="923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smtClean="0"/>
              <a:t>Dealing with Attrition</a:t>
            </a:r>
          </a:p>
        </p:txBody>
      </p:sp>
      <p:sp>
        <p:nvSpPr>
          <p:cNvPr id="56323" name="Rectangle 3"/>
          <p:cNvSpPr>
            <a:spLocks noGrp="1" noChangeArrowheads="1"/>
          </p:cNvSpPr>
          <p:nvPr>
            <p:ph type="body" idx="1"/>
          </p:nvPr>
        </p:nvSpPr>
        <p:spPr/>
        <p:txBody>
          <a:bodyPr/>
          <a:lstStyle/>
          <a:p>
            <a:pPr eaLnBrk="1" hangingPunct="1"/>
            <a:r>
              <a:rPr lang="en-US" sz="2400" smtClean="0"/>
              <a:t>The attrition issue: Appearance for the second interview was low for people with initial low QOL (death or depression) or with initial high QOL (don’t need the treatment). Thus, missing data at exit were clearly related to values of the dependent variable.</a:t>
            </a:r>
          </a:p>
          <a:p>
            <a:pPr eaLnBrk="1" hangingPunct="1"/>
            <a:r>
              <a:rPr lang="en-US" sz="2400" smtClean="0"/>
              <a:t>Solutions to the attrition problem</a:t>
            </a:r>
          </a:p>
          <a:p>
            <a:pPr lvl="1" eaLnBrk="1" hangingPunct="1"/>
            <a:r>
              <a:rPr lang="en-US" sz="2000" smtClean="0"/>
              <a:t>Heckman selection model (used in the study)</a:t>
            </a:r>
          </a:p>
          <a:p>
            <a:pPr lvl="2" eaLnBrk="1" hangingPunct="1"/>
            <a:r>
              <a:rPr lang="en-US" sz="1800" smtClean="0"/>
              <a:t>Prob[Present at exit|covariates] = </a:t>
            </a:r>
            <a:r>
              <a:rPr lang="el-GR" sz="1800" smtClean="0"/>
              <a:t>Φ</a:t>
            </a:r>
            <a:r>
              <a:rPr lang="en-US" sz="1800" smtClean="0"/>
              <a:t>(</a:t>
            </a:r>
            <a:r>
              <a:rPr lang="en-US" sz="1800" b="1" smtClean="0"/>
              <a:t>z’</a:t>
            </a:r>
            <a:r>
              <a:rPr lang="el-GR" sz="1800" b="1" smtClean="0"/>
              <a:t>θ</a:t>
            </a:r>
            <a:r>
              <a:rPr lang="en-US" sz="1800" smtClean="0"/>
              <a:t>) (Probit model)</a:t>
            </a:r>
          </a:p>
          <a:p>
            <a:pPr lvl="2" eaLnBrk="1" hangingPunct="1"/>
            <a:r>
              <a:rPr lang="en-US" sz="1800" smtClean="0"/>
              <a:t>Additional variable added to difference model </a:t>
            </a:r>
            <a:r>
              <a:rPr lang="en-US" sz="1800" smtClean="0">
                <a:sym typeface="Symbol" pitchFamily="18" charset="2"/>
              </a:rPr>
              <a:t></a:t>
            </a:r>
            <a:r>
              <a:rPr lang="en-US" sz="1800" baseline="-25000" smtClean="0">
                <a:sym typeface="Symbol" pitchFamily="18" charset="2"/>
              </a:rPr>
              <a:t>i</a:t>
            </a:r>
            <a:r>
              <a:rPr lang="en-US" sz="1800" smtClean="0">
                <a:sym typeface="Symbol" pitchFamily="18" charset="2"/>
              </a:rPr>
              <a:t> = </a:t>
            </a:r>
            <a:r>
              <a:rPr lang="el-GR" sz="1800" smtClean="0"/>
              <a:t>Φ</a:t>
            </a:r>
            <a:r>
              <a:rPr lang="en-US" sz="1800" smtClean="0"/>
              <a:t>(</a:t>
            </a:r>
            <a:r>
              <a:rPr lang="en-US" sz="1800" b="1" smtClean="0"/>
              <a:t>z</a:t>
            </a:r>
            <a:r>
              <a:rPr lang="en-US" sz="1800" baseline="-25000" smtClean="0"/>
              <a:t>i</a:t>
            </a:r>
            <a:r>
              <a:rPr lang="en-US" sz="1800" smtClean="0"/>
              <a:t>’</a:t>
            </a:r>
            <a:r>
              <a:rPr lang="el-GR" sz="1800" b="1" smtClean="0"/>
              <a:t>θ</a:t>
            </a:r>
            <a:r>
              <a:rPr lang="en-US" sz="1800" smtClean="0"/>
              <a:t>)/</a:t>
            </a:r>
            <a:r>
              <a:rPr lang="el-GR" sz="1800" smtClean="0"/>
              <a:t>Φ</a:t>
            </a:r>
            <a:r>
              <a:rPr lang="en-US" sz="1800" smtClean="0"/>
              <a:t>(</a:t>
            </a:r>
            <a:r>
              <a:rPr lang="en-US" sz="1800" b="1" smtClean="0"/>
              <a:t>z</a:t>
            </a:r>
            <a:r>
              <a:rPr lang="en-US" sz="1800" baseline="-25000" smtClean="0"/>
              <a:t>i</a:t>
            </a:r>
            <a:r>
              <a:rPr lang="en-US" sz="1800" smtClean="0"/>
              <a:t>’</a:t>
            </a:r>
            <a:r>
              <a:rPr lang="el-GR" sz="1800" b="1" smtClean="0"/>
              <a:t>θ</a:t>
            </a:r>
            <a:r>
              <a:rPr lang="en-US" sz="1800" smtClean="0"/>
              <a:t>) </a:t>
            </a:r>
            <a:endParaRPr lang="en-US" sz="1800" smtClean="0">
              <a:sym typeface="Symbol" pitchFamily="18" charset="2"/>
            </a:endParaRPr>
          </a:p>
          <a:p>
            <a:pPr lvl="1" eaLnBrk="1" hangingPunct="1"/>
            <a:r>
              <a:rPr lang="en-US" sz="2000" smtClean="0"/>
              <a:t>The FDA solution:  fill with zeros.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133600"/>
            <a:ext cx="832539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223234" name="Picture 2"/>
          <p:cNvPicPr>
            <a:picLocks noChangeAspect="1" noChangeArrowheads="1"/>
          </p:cNvPicPr>
          <p:nvPr/>
        </p:nvPicPr>
        <p:blipFill>
          <a:blip r:embed="rId3" cstate="print"/>
          <a:srcRect/>
          <a:stretch>
            <a:fillRect/>
          </a:stretch>
        </p:blipFill>
        <p:spPr bwMode="auto">
          <a:xfrm>
            <a:off x="609600" y="685800"/>
            <a:ext cx="2571750" cy="1057275"/>
          </a:xfrm>
          <a:prstGeom prst="rect">
            <a:avLst/>
          </a:prstGeom>
          <a:noFill/>
          <a:ln w="9525">
            <a:noFill/>
            <a:miter lim="800000"/>
            <a:headEnd/>
            <a:tailEnd/>
          </a:ln>
          <a:effectLst/>
        </p:spPr>
      </p:pic>
      <p:sp>
        <p:nvSpPr>
          <p:cNvPr id="5" name="TextBox 4"/>
          <p:cNvSpPr txBox="1"/>
          <p:nvPr/>
        </p:nvSpPr>
        <p:spPr>
          <a:xfrm>
            <a:off x="560960" y="1752600"/>
            <a:ext cx="5486400" cy="307777"/>
          </a:xfrm>
          <a:prstGeom prst="rect">
            <a:avLst/>
          </a:prstGeom>
          <a:noFill/>
        </p:spPr>
        <p:txBody>
          <a:bodyPr wrap="square" rtlCol="0">
            <a:spAutoFit/>
          </a:bodyPr>
          <a:lstStyle/>
          <a:p>
            <a:r>
              <a:rPr lang="en-US" sz="1400" smtClean="0">
                <a:latin typeface="Tahoma" pitchFamily="34" charset="0"/>
                <a:ea typeface="Tahoma" pitchFamily="34" charset="0"/>
                <a:cs typeface="Tahoma" pitchFamily="34" charset="0"/>
              </a:rPr>
              <a:t>UK Office of Fair Trading, May 2012;  Stephen Davies</a:t>
            </a:r>
            <a:endParaRPr lang="en-US" sz="1400">
              <a:latin typeface="Tahoma" pitchFamily="34" charset="0"/>
              <a:ea typeface="Tahoma" pitchFamily="34" charset="0"/>
              <a:cs typeface="Tahoma" pitchFamily="34" charset="0"/>
            </a:endParaRPr>
          </a:p>
        </p:txBody>
      </p:sp>
      <p:sp>
        <p:nvSpPr>
          <p:cNvPr id="6" name="TextBox 3"/>
          <p:cNvSpPr txBox="1">
            <a:spLocks noChangeArrowheads="1"/>
          </p:cNvSpPr>
          <p:nvPr/>
        </p:nvSpPr>
        <p:spPr bwMode="auto">
          <a:xfrm>
            <a:off x="609600" y="5867400"/>
            <a:ext cx="411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altLang="en-US"/>
              <a:t>http://dera.ioe.ac.uk/14610/1/oft1416.pdf</a:t>
            </a:r>
          </a:p>
        </p:txBody>
      </p:sp>
    </p:spTree>
    <p:extLst>
      <p:ext uri="{BB962C8B-B14F-4D97-AF65-F5344CB8AC3E}">
        <p14:creationId xmlns:p14="http://schemas.microsoft.com/office/powerpoint/2010/main" val="31437003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1123950"/>
            <a:ext cx="4581525"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7680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8500" y="2895600"/>
            <a:ext cx="4524375" cy="370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76804" name="TextBox 1"/>
          <p:cNvSpPr txBox="1">
            <a:spLocks noChangeArrowheads="1"/>
          </p:cNvSpPr>
          <p:nvPr/>
        </p:nvSpPr>
        <p:spPr bwMode="auto">
          <a:xfrm>
            <a:off x="5267325" y="1219200"/>
            <a:ext cx="36480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altLang="en-US"/>
              <a:t>Outcome is the fees charged.</a:t>
            </a:r>
          </a:p>
        </p:txBody>
      </p:sp>
      <p:sp>
        <p:nvSpPr>
          <p:cNvPr id="76805" name="TextBox 2"/>
          <p:cNvSpPr txBox="1">
            <a:spLocks noChangeArrowheads="1"/>
          </p:cNvSpPr>
          <p:nvPr/>
        </p:nvSpPr>
        <p:spPr bwMode="auto">
          <a:xfrm>
            <a:off x="5222875" y="2930525"/>
            <a:ext cx="3429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altLang="en-US"/>
              <a:t>Activity is collusion on fees.</a:t>
            </a:r>
          </a:p>
        </p:txBody>
      </p:sp>
      <p:sp>
        <p:nvSpPr>
          <p:cNvPr id="76806" name="Rectangle 6"/>
          <p:cNvSpPr>
            <a:spLocks noChangeArrowheads="1"/>
          </p:cNvSpPr>
          <p:nvPr/>
        </p:nvSpPr>
        <p:spPr bwMode="auto">
          <a:xfrm>
            <a:off x="685800" y="2362200"/>
            <a:ext cx="4346575" cy="2057400"/>
          </a:xfrm>
          <a:prstGeom prst="rect">
            <a:avLst/>
          </a:prstGeom>
          <a:solidFill>
            <a:srgbClr val="FFD3D3">
              <a:alpha val="18823"/>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Tree>
    <p:extLst>
      <p:ext uri="{BB962C8B-B14F-4D97-AF65-F5344CB8AC3E}">
        <p14:creationId xmlns:p14="http://schemas.microsoft.com/office/powerpoint/2010/main" val="358565411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066800"/>
            <a:ext cx="3967163"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778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3624263"/>
            <a:ext cx="3984625" cy="308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71684" name="TextBox 3"/>
          <p:cNvSpPr txBox="1">
            <a:spLocks noChangeArrowheads="1"/>
          </p:cNvSpPr>
          <p:nvPr/>
        </p:nvSpPr>
        <p:spPr bwMode="auto">
          <a:xfrm>
            <a:off x="4572000" y="1196975"/>
            <a:ext cx="2743200" cy="2308225"/>
          </a:xfrm>
          <a:prstGeom prst="rect">
            <a:avLst/>
          </a:prstGeom>
          <a:noFill/>
          <a:ln>
            <a:noFill/>
          </a:ln>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r>
              <a:rPr lang="en-US" b="1" dirty="0" smtClean="0">
                <a:solidFill>
                  <a:srgbClr val="0066FF"/>
                </a:solidFill>
                <a:latin typeface="Arial" panose="020B0604020202020204" pitchFamily="34" charset="0"/>
                <a:cs typeface="Arial" panose="020B0604020202020204" pitchFamily="34" charset="0"/>
              </a:rPr>
              <a:t>Treatment Schools: Treatment is an intervention by the Office of Fair Trading</a:t>
            </a:r>
          </a:p>
          <a:p>
            <a:pPr>
              <a:defRPr/>
            </a:pPr>
            <a:endParaRPr lang="en-US" dirty="0" smtClean="0">
              <a:latin typeface="Arial" panose="020B0604020202020204" pitchFamily="34" charset="0"/>
              <a:cs typeface="Arial" panose="020B0604020202020204" pitchFamily="34" charset="0"/>
            </a:endParaRPr>
          </a:p>
          <a:p>
            <a:pPr>
              <a:defRPr/>
            </a:pPr>
            <a:r>
              <a:rPr lang="en-US" b="1" dirty="0" smtClean="0">
                <a:solidFill>
                  <a:srgbClr val="FF0000"/>
                </a:solidFill>
                <a:latin typeface="Arial" panose="020B0604020202020204" pitchFamily="34" charset="0"/>
                <a:cs typeface="Arial" panose="020B0604020202020204" pitchFamily="34" charset="0"/>
              </a:rPr>
              <a:t>Control Schools were not involved in the conspiracy</a:t>
            </a:r>
          </a:p>
        </p:txBody>
      </p:sp>
      <p:cxnSp>
        <p:nvCxnSpPr>
          <p:cNvPr id="77829" name="Straight Arrow Connector 5"/>
          <p:cNvCxnSpPr>
            <a:cxnSpLocks noChangeShapeType="1"/>
          </p:cNvCxnSpPr>
          <p:nvPr/>
        </p:nvCxnSpPr>
        <p:spPr bwMode="auto">
          <a:xfrm rot="5400000" flipH="1" flipV="1">
            <a:off x="781051" y="4400550"/>
            <a:ext cx="1524000" cy="3175"/>
          </a:xfrm>
          <a:prstGeom prst="straightConnector1">
            <a:avLst/>
          </a:prstGeom>
          <a:noFill/>
          <a:ln w="1905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77830" name="TextBox 6"/>
          <p:cNvSpPr txBox="1">
            <a:spLocks noChangeArrowheads="1"/>
          </p:cNvSpPr>
          <p:nvPr/>
        </p:nvSpPr>
        <p:spPr bwMode="auto">
          <a:xfrm>
            <a:off x="762000" y="5257800"/>
            <a:ext cx="2209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altLang="en-US" b="1">
                <a:solidFill>
                  <a:srgbClr val="0066FF"/>
                </a:solidFill>
                <a:latin typeface="Arial" charset="0"/>
                <a:cs typeface="Arial" charset="0"/>
              </a:rPr>
              <a:t>Treatment  is not voluntary</a:t>
            </a:r>
          </a:p>
        </p:txBody>
      </p:sp>
    </p:spTree>
    <p:extLst>
      <p:ext uri="{BB962C8B-B14F-4D97-AF65-F5344CB8AC3E}">
        <p14:creationId xmlns:p14="http://schemas.microsoft.com/office/powerpoint/2010/main" val="78880746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7400" y="1600200"/>
            <a:ext cx="5619750"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2" name="TextBox 1"/>
          <p:cNvSpPr txBox="1"/>
          <p:nvPr/>
        </p:nvSpPr>
        <p:spPr>
          <a:xfrm>
            <a:off x="2057400" y="1081175"/>
            <a:ext cx="3886200" cy="369332"/>
          </a:xfrm>
          <a:prstGeom prst="rect">
            <a:avLst/>
          </a:prstGeom>
          <a:noFill/>
        </p:spPr>
        <p:txBody>
          <a:bodyPr wrap="square" rtlCol="0">
            <a:spAutoFit/>
          </a:bodyPr>
          <a:lstStyle/>
          <a:p>
            <a:r>
              <a:rPr lang="en-US" smtClean="0"/>
              <a:t>Apparent Impact of the Intervention</a:t>
            </a:r>
            <a:endParaRPr lang="en-US"/>
          </a:p>
        </p:txBody>
      </p:sp>
    </p:spTree>
    <p:extLst>
      <p:ext uri="{BB962C8B-B14F-4D97-AF65-F5344CB8AC3E}">
        <p14:creationId xmlns:p14="http://schemas.microsoft.com/office/powerpoint/2010/main" val="29738438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953684"/>
            <a:ext cx="8815702" cy="2618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2" name="Rectangle 1"/>
          <p:cNvSpPr/>
          <p:nvPr/>
        </p:nvSpPr>
        <p:spPr bwMode="auto">
          <a:xfrm>
            <a:off x="4572000" y="3958059"/>
            <a:ext cx="1905000" cy="381000"/>
          </a:xfrm>
          <a:prstGeom prst="rect">
            <a:avLst/>
          </a:prstGeom>
          <a:solidFill>
            <a:srgbClr val="7030A0">
              <a:alpha val="32941"/>
            </a:srgbClr>
          </a:solidFill>
          <a:ln w="19050" cap="flat" cmpd="sng" algn="ctr">
            <a:solidFill>
              <a:srgbClr val="7030A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4134119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71800" y="533400"/>
            <a:ext cx="6031406"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80899" name="TextBox 2"/>
          <p:cNvSpPr txBox="1">
            <a:spLocks noChangeArrowheads="1"/>
          </p:cNvSpPr>
          <p:nvPr/>
        </p:nvSpPr>
        <p:spPr bwMode="auto">
          <a:xfrm>
            <a:off x="228600" y="3671586"/>
            <a:ext cx="2743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altLang="en-US"/>
              <a:t>Treatment (Intervention) Effect = </a:t>
            </a:r>
            <a:r>
              <a:rPr lang="en-US" altLang="en-US">
                <a:sym typeface="Symbol" pitchFamily="18" charset="2"/>
              </a:rPr>
              <a:t></a:t>
            </a:r>
            <a:r>
              <a:rPr lang="en-US" altLang="en-US" baseline="-25000">
                <a:sym typeface="Symbol" pitchFamily="18" charset="2"/>
              </a:rPr>
              <a:t>1</a:t>
            </a:r>
            <a:r>
              <a:rPr lang="en-US" altLang="en-US">
                <a:sym typeface="Symbol" pitchFamily="18" charset="2"/>
              </a:rPr>
              <a:t>  +</a:t>
            </a:r>
          </a:p>
          <a:p>
            <a:r>
              <a:rPr lang="en-US" altLang="en-US">
                <a:sym typeface="Symbol" pitchFamily="18" charset="2"/>
              </a:rPr>
              <a:t>              </a:t>
            </a:r>
            <a:r>
              <a:rPr lang="en-US" altLang="en-US" baseline="-25000">
                <a:sym typeface="Symbol" pitchFamily="18" charset="2"/>
              </a:rPr>
              <a:t>2</a:t>
            </a:r>
            <a:r>
              <a:rPr lang="en-US" altLang="en-US">
                <a:sym typeface="Symbol" pitchFamily="18" charset="2"/>
              </a:rPr>
              <a:t> if SS school</a:t>
            </a:r>
            <a:endParaRPr lang="en-US" altLang="en-US"/>
          </a:p>
        </p:txBody>
      </p:sp>
      <p:sp>
        <p:nvSpPr>
          <p:cNvPr id="80900" name="Rectangle 3"/>
          <p:cNvSpPr>
            <a:spLocks noChangeArrowheads="1"/>
          </p:cNvSpPr>
          <p:nvPr/>
        </p:nvSpPr>
        <p:spPr bwMode="auto">
          <a:xfrm>
            <a:off x="3352800" y="4500562"/>
            <a:ext cx="5410200" cy="2205038"/>
          </a:xfrm>
          <a:prstGeom prst="rect">
            <a:avLst/>
          </a:prstGeom>
          <a:solidFill>
            <a:srgbClr val="FFD3D3">
              <a:alpha val="18823"/>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Tree>
    <p:extLst>
      <p:ext uri="{BB962C8B-B14F-4D97-AF65-F5344CB8AC3E}">
        <p14:creationId xmlns:p14="http://schemas.microsoft.com/office/powerpoint/2010/main" val="424313979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3600" y="914400"/>
            <a:ext cx="4972050" cy="475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81923" name="Oval 2"/>
          <p:cNvSpPr>
            <a:spLocks noChangeArrowheads="1"/>
          </p:cNvSpPr>
          <p:nvPr/>
        </p:nvSpPr>
        <p:spPr bwMode="auto">
          <a:xfrm>
            <a:off x="4572000" y="1143000"/>
            <a:ext cx="914400" cy="914400"/>
          </a:xfrm>
          <a:prstGeom prst="ellipse">
            <a:avLst/>
          </a:prstGeom>
          <a:noFill/>
          <a:ln w="19050" algn="ctr">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81924" name="Oval 3"/>
          <p:cNvSpPr>
            <a:spLocks noChangeArrowheads="1"/>
          </p:cNvSpPr>
          <p:nvPr/>
        </p:nvSpPr>
        <p:spPr bwMode="auto">
          <a:xfrm>
            <a:off x="6096000" y="1143000"/>
            <a:ext cx="914400" cy="914400"/>
          </a:xfrm>
          <a:prstGeom prst="ellipse">
            <a:avLst/>
          </a:prstGeom>
          <a:noFill/>
          <a:ln w="19050" algn="ctr">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81925" name="Rectangle 4"/>
          <p:cNvSpPr>
            <a:spLocks noChangeArrowheads="1"/>
          </p:cNvSpPr>
          <p:nvPr/>
        </p:nvSpPr>
        <p:spPr bwMode="auto">
          <a:xfrm>
            <a:off x="3886200" y="4419600"/>
            <a:ext cx="838200" cy="417513"/>
          </a:xfrm>
          <a:prstGeom prst="rect">
            <a:avLst/>
          </a:prstGeom>
          <a:solidFill>
            <a:srgbClr val="92D050">
              <a:alpha val="21176"/>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81926" name="Rectangle 5"/>
          <p:cNvSpPr>
            <a:spLocks noChangeArrowheads="1"/>
          </p:cNvSpPr>
          <p:nvPr/>
        </p:nvSpPr>
        <p:spPr bwMode="auto">
          <a:xfrm>
            <a:off x="5383213" y="4419600"/>
            <a:ext cx="838200" cy="407988"/>
          </a:xfrm>
          <a:prstGeom prst="rect">
            <a:avLst/>
          </a:prstGeom>
          <a:solidFill>
            <a:srgbClr val="92D050">
              <a:alpha val="21176"/>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81927" name="TextBox 6"/>
          <p:cNvSpPr txBox="1">
            <a:spLocks noChangeArrowheads="1"/>
          </p:cNvSpPr>
          <p:nvPr/>
        </p:nvSpPr>
        <p:spPr bwMode="auto">
          <a:xfrm>
            <a:off x="762000" y="5815013"/>
            <a:ext cx="80010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altLang="en-US" sz="1400" b="1">
                <a:latin typeface="Arial" charset="0"/>
                <a:cs typeface="Arial" charset="0"/>
              </a:rPr>
              <a:t>In order to test robustness two versions of the fixed effects model were run. The first is Ordinary Least Squares, and the second is heteroscedasticity and auto-correlation robust (HAC) standard errors in order to check for heteroscedasticity and autocorrelation. </a:t>
            </a:r>
          </a:p>
        </p:txBody>
      </p:sp>
    </p:spTree>
    <p:extLst>
      <p:ext uri="{BB962C8B-B14F-4D97-AF65-F5344CB8AC3E}">
        <p14:creationId xmlns:p14="http://schemas.microsoft.com/office/powerpoint/2010/main" val="9996601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1066800"/>
            <a:ext cx="6496050" cy="512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16072783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8237" y="1752600"/>
            <a:ext cx="6867525"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2" name="TextBox 1"/>
          <p:cNvSpPr txBox="1"/>
          <p:nvPr/>
        </p:nvSpPr>
        <p:spPr>
          <a:xfrm>
            <a:off x="1138237" y="685800"/>
            <a:ext cx="7091363" cy="830997"/>
          </a:xfrm>
          <a:prstGeom prst="rect">
            <a:avLst/>
          </a:prstGeom>
          <a:noFill/>
        </p:spPr>
        <p:txBody>
          <a:bodyPr wrap="square" rtlCol="0">
            <a:spAutoFit/>
          </a:bodyPr>
          <a:lstStyle/>
          <a:p>
            <a:r>
              <a:rPr lang="en-US" sz="2400" smtClean="0"/>
              <a:t>The cumulative impact of the intervention is the area between the two paths from intervention to time T.</a:t>
            </a:r>
            <a:endParaRPr lang="en-US" sz="2400"/>
          </a:p>
        </p:txBody>
      </p:sp>
      <p:cxnSp>
        <p:nvCxnSpPr>
          <p:cNvPr id="4" name="Straight Arrow Connector 3"/>
          <p:cNvCxnSpPr/>
          <p:nvPr/>
        </p:nvCxnSpPr>
        <p:spPr bwMode="auto">
          <a:xfrm flipH="1" flipV="1">
            <a:off x="3810000" y="3048000"/>
            <a:ext cx="761999" cy="1371600"/>
          </a:xfrm>
          <a:prstGeom prst="straightConnector1">
            <a:avLst/>
          </a:prstGeom>
          <a:solidFill>
            <a:schemeClr val="accent1"/>
          </a:solidFill>
          <a:ln w="19050" cap="flat" cmpd="sng" algn="ctr">
            <a:solidFill>
              <a:srgbClr val="7030A0"/>
            </a:solidFill>
            <a:prstDash val="solid"/>
            <a:round/>
            <a:headEnd type="none" w="med" len="med"/>
            <a:tailEnd type="arrow"/>
          </a:ln>
          <a:effectLst/>
        </p:spPr>
      </p:cxnSp>
    </p:spTree>
    <p:extLst>
      <p:ext uri="{BB962C8B-B14F-4D97-AF65-F5344CB8AC3E}">
        <p14:creationId xmlns:p14="http://schemas.microsoft.com/office/powerpoint/2010/main" val="69986457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447800"/>
            <a:ext cx="814705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22951427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530225"/>
          </a:xfrm>
        </p:spPr>
        <p:txBody>
          <a:bodyPr/>
          <a:lstStyle/>
          <a:p>
            <a:r>
              <a:rPr lang="en-US" smtClean="0"/>
              <a:t>Endogenous Treatment in SAT Tests</a:t>
            </a:r>
            <a:endParaRPr lang="en-US" dirty="0"/>
          </a:p>
        </p:txBody>
      </p:sp>
      <p:pic>
        <p:nvPicPr>
          <p:cNvPr id="278529" name="Picture 1"/>
          <p:cNvPicPr>
            <a:picLocks noChangeAspect="1" noChangeArrowheads="1"/>
          </p:cNvPicPr>
          <p:nvPr/>
        </p:nvPicPr>
        <p:blipFill>
          <a:blip r:embed="rId3" cstate="print"/>
          <a:srcRect/>
          <a:stretch>
            <a:fillRect/>
          </a:stretch>
        </p:blipFill>
        <p:spPr bwMode="auto">
          <a:xfrm>
            <a:off x="533400" y="1066800"/>
            <a:ext cx="7906327" cy="3057525"/>
          </a:xfrm>
          <a:prstGeom prst="rect">
            <a:avLst/>
          </a:prstGeom>
          <a:noFill/>
          <a:ln w="9525">
            <a:noFill/>
            <a:miter lim="800000"/>
            <a:headEnd/>
            <a:tailEnd/>
          </a:ln>
        </p:spPr>
      </p:pic>
      <p:graphicFrame>
        <p:nvGraphicFramePr>
          <p:cNvPr id="278530" name="Object 2"/>
          <p:cNvGraphicFramePr>
            <a:graphicFrameLocks noChangeAspect="1"/>
          </p:cNvGraphicFramePr>
          <p:nvPr/>
        </p:nvGraphicFramePr>
        <p:xfrm>
          <a:off x="609600" y="4267200"/>
          <a:ext cx="8201025" cy="1744663"/>
        </p:xfrm>
        <a:graphic>
          <a:graphicData uri="http://schemas.openxmlformats.org/presentationml/2006/ole">
            <mc:AlternateContent xmlns:mc="http://schemas.openxmlformats.org/markup-compatibility/2006">
              <mc:Choice xmlns:v="urn:schemas-microsoft-com:vml" Requires="v">
                <p:oleObj spid="_x0000_s270340" name="Equation" r:id="rId4" imgW="4508280" imgH="965160" progId="Equation.DSMT4">
                  <p:embed/>
                </p:oleObj>
              </mc:Choice>
              <mc:Fallback>
                <p:oleObj name="Equation" r:id="rId4" imgW="4508280" imgH="96516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267200"/>
                        <a:ext cx="8201025" cy="1744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99807998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Effect</a:t>
            </a:r>
            <a:endParaRPr lang="en-US" dirty="0"/>
          </a:p>
        </p:txBody>
      </p:sp>
      <p:sp>
        <p:nvSpPr>
          <p:cNvPr id="3" name="Content Placeholder 2"/>
          <p:cNvSpPr>
            <a:spLocks noGrp="1"/>
          </p:cNvSpPr>
          <p:nvPr>
            <p:ph idx="1"/>
          </p:nvPr>
        </p:nvSpPr>
        <p:spPr/>
        <p:txBody>
          <a:bodyPr/>
          <a:lstStyle/>
          <a:p>
            <a:r>
              <a:rPr lang="en-US" dirty="0" smtClean="0"/>
              <a:t>Earnings and Education:  Effect of an additional year of schooling</a:t>
            </a:r>
          </a:p>
          <a:p>
            <a:endParaRPr lang="en-US" dirty="0"/>
          </a:p>
          <a:p>
            <a:r>
              <a:rPr lang="en-US" dirty="0" smtClean="0"/>
              <a:t>Estimating Average and Local Average Treatment Effects of Education when Compulsory Schooling Laws Really Matter</a:t>
            </a:r>
          </a:p>
          <a:p>
            <a:pPr lvl="1"/>
            <a:r>
              <a:rPr lang="en-US" dirty="0" smtClean="0"/>
              <a:t>Philip </a:t>
            </a:r>
            <a:r>
              <a:rPr lang="en-US" dirty="0" err="1" smtClean="0"/>
              <a:t>Oreopoulos</a:t>
            </a:r>
            <a:endParaRPr lang="en-US" dirty="0" smtClean="0"/>
          </a:p>
          <a:p>
            <a:pPr lvl="1"/>
            <a:r>
              <a:rPr lang="en-US" dirty="0" err="1" smtClean="0"/>
              <a:t>AER</a:t>
            </a:r>
            <a:r>
              <a:rPr lang="en-US" dirty="0" smtClean="0"/>
              <a:t>, 96,1, 2006, 152-175</a:t>
            </a:r>
            <a:endParaRPr lang="en-US" dirty="0"/>
          </a:p>
        </p:txBody>
      </p:sp>
    </p:spTree>
    <p:extLst>
      <p:ext uri="{BB962C8B-B14F-4D97-AF65-F5344CB8AC3E}">
        <p14:creationId xmlns:p14="http://schemas.microsoft.com/office/powerpoint/2010/main" val="6832615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198" y="304800"/>
            <a:ext cx="8229600" cy="1139825"/>
          </a:xfrm>
        </p:spPr>
        <p:txBody>
          <a:bodyPr/>
          <a:lstStyle/>
          <a:p>
            <a:r>
              <a:rPr lang="en-US" dirty="0" smtClean="0"/>
              <a:t>Treatment Effects and Natural Experiments</a:t>
            </a:r>
            <a:endParaRPr lang="en-US" dirty="0"/>
          </a:p>
        </p:txBody>
      </p:sp>
      <p:pic>
        <p:nvPicPr>
          <p:cNvPr id="5" name="Picture 4"/>
          <p:cNvPicPr>
            <a:picLocks noChangeAspect="1"/>
          </p:cNvPicPr>
          <p:nvPr/>
        </p:nvPicPr>
        <p:blipFill>
          <a:blip r:embed="rId2" cstate="print"/>
          <a:stretch>
            <a:fillRect/>
          </a:stretch>
        </p:blipFill>
        <p:spPr>
          <a:xfrm>
            <a:off x="1909761" y="1597025"/>
            <a:ext cx="5324475" cy="4768394"/>
          </a:xfrm>
          <a:prstGeom prst="rect">
            <a:avLst/>
          </a:prstGeom>
        </p:spPr>
      </p:pic>
    </p:spTree>
    <p:extLst>
      <p:ext uri="{BB962C8B-B14F-4D97-AF65-F5344CB8AC3E}">
        <p14:creationId xmlns:p14="http://schemas.microsoft.com/office/powerpoint/2010/main" val="35093571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28600" y="685800"/>
            <a:ext cx="8763000" cy="1143000"/>
          </a:xfrm>
        </p:spPr>
        <p:txBody>
          <a:bodyPr/>
          <a:lstStyle/>
          <a:p>
            <a:pPr eaLnBrk="1" hangingPunct="1"/>
            <a:r>
              <a:rPr lang="en-US" altLang="en-US" sz="2800" b="1" dirty="0" smtClean="0">
                <a:latin typeface="Arial" pitchFamily="34" charset="0"/>
                <a:cs typeface="Arial" pitchFamily="34" charset="0"/>
              </a:rPr>
              <a:t>The First IV Study Was a Natural Experiment</a:t>
            </a:r>
            <a:r>
              <a:rPr lang="en-US" altLang="en-US" sz="2800" dirty="0" smtClean="0"/>
              <a:t/>
            </a:r>
            <a:br>
              <a:rPr lang="en-US" altLang="en-US" sz="2800" dirty="0" smtClean="0"/>
            </a:br>
            <a:r>
              <a:rPr lang="en-US" altLang="en-US" sz="1800" dirty="0" smtClean="0"/>
              <a:t>(Snow, J., On the Mode of Communication of Cholera, 1855)</a:t>
            </a:r>
            <a:br>
              <a:rPr lang="en-US" altLang="en-US" sz="1800" dirty="0" smtClean="0"/>
            </a:br>
            <a:r>
              <a:rPr lang="en-US" altLang="en-US" sz="1800" dirty="0" smtClean="0"/>
              <a:t>http://www.ph.ucla.edu/epi/snow/snowbook3.html</a:t>
            </a:r>
            <a:endParaRPr lang="en-US" altLang="en-US" sz="2800" dirty="0" smtClean="0"/>
          </a:p>
        </p:txBody>
      </p:sp>
      <p:sp>
        <p:nvSpPr>
          <p:cNvPr id="71683" name="Rectangle 3"/>
          <p:cNvSpPr>
            <a:spLocks noGrp="1" noChangeArrowheads="1"/>
          </p:cNvSpPr>
          <p:nvPr>
            <p:ph type="body" idx="1"/>
          </p:nvPr>
        </p:nvSpPr>
        <p:spPr/>
        <p:txBody>
          <a:bodyPr/>
          <a:lstStyle/>
          <a:p>
            <a:pPr eaLnBrk="1" hangingPunct="1">
              <a:defRPr/>
            </a:pPr>
            <a:r>
              <a:rPr lang="en-US" altLang="en-US" sz="2000" dirty="0" smtClean="0"/>
              <a:t>London Cholera epidemic, ca 1853-4</a:t>
            </a:r>
          </a:p>
          <a:p>
            <a:pPr eaLnBrk="1" hangingPunct="1">
              <a:defRPr/>
            </a:pPr>
            <a:r>
              <a:rPr lang="en-US" altLang="en-US" sz="2000" dirty="0" smtClean="0"/>
              <a:t>Cholera = f(</a:t>
            </a:r>
            <a:r>
              <a:rPr lang="en-US" altLang="en-US" sz="2000" dirty="0" smtClean="0">
                <a:solidFill>
                  <a:srgbClr val="FF0000"/>
                </a:solidFill>
              </a:rPr>
              <a:t>Water </a:t>
            </a:r>
            <a:r>
              <a:rPr lang="en-US" altLang="en-US" sz="2000" dirty="0" err="1" smtClean="0">
                <a:solidFill>
                  <a:srgbClr val="FF0000"/>
                </a:solidFill>
              </a:rPr>
              <a:t>Purity</a:t>
            </a:r>
            <a:r>
              <a:rPr lang="en-US" altLang="en-US" sz="2000" dirty="0" err="1" smtClean="0"/>
              <a:t>,u</a:t>
            </a:r>
            <a:r>
              <a:rPr lang="en-US" altLang="en-US" sz="2000" dirty="0" smtClean="0"/>
              <a:t>) + </a:t>
            </a:r>
            <a:r>
              <a:rPr lang="el-GR" altLang="en-US" sz="2000" dirty="0" smtClean="0">
                <a:cs typeface="Tahoma" pitchFamily="34" charset="0"/>
              </a:rPr>
              <a:t>ε</a:t>
            </a:r>
            <a:r>
              <a:rPr lang="en-US" altLang="en-US" sz="2000" dirty="0" smtClean="0">
                <a:cs typeface="Tahoma" pitchFamily="34" charset="0"/>
              </a:rPr>
              <a:t>.</a:t>
            </a:r>
          </a:p>
          <a:p>
            <a:pPr lvl="1" eaLnBrk="1" hangingPunct="1">
              <a:defRPr/>
            </a:pPr>
            <a:r>
              <a:rPr lang="en-US" altLang="en-US" sz="2000" dirty="0" smtClean="0">
                <a:cs typeface="Tahoma" pitchFamily="34" charset="0"/>
              </a:rPr>
              <a:t>‘Causal’ effect of water purity on cholera?</a:t>
            </a:r>
          </a:p>
          <a:p>
            <a:pPr lvl="1" eaLnBrk="1" hangingPunct="1">
              <a:defRPr/>
            </a:pPr>
            <a:r>
              <a:rPr lang="en-US" altLang="en-US" sz="2000" dirty="0" smtClean="0">
                <a:cs typeface="Tahoma" pitchFamily="34" charset="0"/>
              </a:rPr>
              <a:t>Purity=f(cholera prone environment (poor, garbage in streets, rodents, etc.). Regression does not work.</a:t>
            </a:r>
          </a:p>
          <a:p>
            <a:pPr lvl="1" eaLnBrk="1" hangingPunct="1">
              <a:buFont typeface="Wingdings" panose="05000000000000000000" pitchFamily="2" charset="2"/>
              <a:buNone/>
              <a:defRPr/>
            </a:pPr>
            <a:r>
              <a:rPr lang="en-US" altLang="en-US" sz="2000" dirty="0" smtClean="0">
                <a:cs typeface="Tahoma" pitchFamily="34" charset="0"/>
              </a:rPr>
              <a:t>    Two London water companies</a:t>
            </a:r>
          </a:p>
          <a:p>
            <a:pPr eaLnBrk="1" hangingPunct="1">
              <a:spcBef>
                <a:spcPts val="0"/>
              </a:spcBef>
              <a:buFont typeface="Wingdings" panose="05000000000000000000" pitchFamily="2" charset="2"/>
              <a:buNone/>
              <a:defRPr/>
            </a:pPr>
            <a:r>
              <a:rPr lang="en-US" altLang="en-US" dirty="0" smtClean="0">
                <a:cs typeface="Tahoma" pitchFamily="34" charset="0"/>
              </a:rPr>
              <a:t>         </a:t>
            </a:r>
            <a:r>
              <a:rPr lang="en-US" altLang="en-US" sz="2000" b="1" baseline="-25000" dirty="0" smtClean="0">
                <a:cs typeface="Tahoma" pitchFamily="34" charset="0"/>
              </a:rPr>
              <a:t>Lambeth</a:t>
            </a:r>
            <a:r>
              <a:rPr lang="en-US" altLang="en-US" baseline="-25000" dirty="0" smtClean="0">
                <a:cs typeface="Tahoma" pitchFamily="34" charset="0"/>
              </a:rPr>
              <a:t>                   </a:t>
            </a:r>
            <a:r>
              <a:rPr lang="en-US" altLang="en-US" sz="2000" b="1" baseline="-25000" dirty="0" err="1" smtClean="0">
                <a:cs typeface="Tahoma" pitchFamily="34" charset="0"/>
              </a:rPr>
              <a:t>Southwark</a:t>
            </a:r>
            <a:r>
              <a:rPr lang="en-US" altLang="en-US" sz="2000" b="1" baseline="-25000" dirty="0" smtClean="0">
                <a:cs typeface="Tahoma" pitchFamily="34" charset="0"/>
              </a:rPr>
              <a:t> &amp; Vauxhall</a:t>
            </a:r>
            <a:endParaRPr lang="en-US" altLang="en-US" sz="2000" b="1" dirty="0" smtClean="0">
              <a:cs typeface="Tahoma" pitchFamily="34" charset="0"/>
            </a:endParaRPr>
          </a:p>
          <a:p>
            <a:pPr marL="0" indent="0" eaLnBrk="1" hangingPunct="1">
              <a:buFont typeface="Wingdings" panose="05000000000000000000" pitchFamily="2" charset="2"/>
              <a:buNone/>
              <a:defRPr/>
            </a:pPr>
            <a:r>
              <a:rPr lang="en-US" altLang="en-US" dirty="0" smtClean="0">
                <a:cs typeface="Tahoma" pitchFamily="34" charset="0"/>
              </a:rPr>
              <a:t>                                    </a:t>
            </a:r>
            <a:br>
              <a:rPr lang="en-US" altLang="en-US" dirty="0" smtClean="0">
                <a:cs typeface="Tahoma" pitchFamily="34" charset="0"/>
              </a:rPr>
            </a:br>
            <a:r>
              <a:rPr lang="en-US" altLang="en-US" dirty="0" smtClean="0">
                <a:cs typeface="Tahoma" pitchFamily="34" charset="0"/>
              </a:rPr>
              <a:t>               </a:t>
            </a:r>
            <a:r>
              <a:rPr lang="en-US" altLang="en-US" sz="2000" b="1" baseline="30000" dirty="0" smtClean="0">
                <a:latin typeface="Arial" panose="020B0604020202020204" pitchFamily="34" charset="0"/>
                <a:cs typeface="Arial" panose="020B0604020202020204" pitchFamily="34" charset="0"/>
              </a:rPr>
              <a:t>Main sewage discharge</a:t>
            </a:r>
            <a:endParaRPr lang="el-GR" altLang="en-US" sz="2000" b="1" dirty="0" smtClean="0">
              <a:latin typeface="Arial" panose="020B0604020202020204" pitchFamily="34" charset="0"/>
              <a:cs typeface="Arial" panose="020B0604020202020204" pitchFamily="34" charset="0"/>
            </a:endParaRPr>
          </a:p>
        </p:txBody>
      </p:sp>
      <p:sp>
        <p:nvSpPr>
          <p:cNvPr id="11268" name="Line 6"/>
          <p:cNvSpPr>
            <a:spLocks noChangeShapeType="1"/>
          </p:cNvSpPr>
          <p:nvPr/>
        </p:nvSpPr>
        <p:spPr bwMode="auto">
          <a:xfrm flipV="1">
            <a:off x="3124200" y="4800600"/>
            <a:ext cx="0" cy="152400"/>
          </a:xfrm>
          <a:prstGeom prst="line">
            <a:avLst/>
          </a:prstGeom>
          <a:noFill/>
          <a:ln w="57150">
            <a:solidFill>
              <a:schemeClr val="folHlink"/>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8" name="Text Box 27"/>
          <p:cNvSpPr txBox="1">
            <a:spLocks noChangeArrowheads="1"/>
          </p:cNvSpPr>
          <p:nvPr/>
        </p:nvSpPr>
        <p:spPr bwMode="auto">
          <a:xfrm>
            <a:off x="297608" y="5309556"/>
            <a:ext cx="8763000" cy="1200329"/>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spcBef>
                <a:spcPct val="50000"/>
              </a:spcBef>
            </a:pPr>
            <a:r>
              <a:rPr lang="en-US" altLang="en-US" sz="1600" dirty="0">
                <a:cs typeface="Arial" panose="020B0604020202020204" pitchFamily="34" charset="0"/>
              </a:rPr>
              <a:t>Paul </a:t>
            </a:r>
            <a:r>
              <a:rPr lang="en-US" altLang="en-US" sz="1600" dirty="0" err="1">
                <a:cs typeface="Arial" panose="020B0604020202020204" pitchFamily="34" charset="0"/>
              </a:rPr>
              <a:t>Grootendorst</a:t>
            </a:r>
            <a:r>
              <a:rPr lang="en-US" altLang="en-US" sz="1600" dirty="0">
                <a:cs typeface="Arial" panose="020B0604020202020204" pitchFamily="34" charset="0"/>
              </a:rPr>
              <a:t>: A Review of Instrumental Variables Estimation of Treatment Effects…</a:t>
            </a:r>
            <a:br>
              <a:rPr lang="en-US" altLang="en-US" sz="1600" dirty="0">
                <a:cs typeface="Arial" panose="020B0604020202020204" pitchFamily="34" charset="0"/>
              </a:rPr>
            </a:br>
            <a:r>
              <a:rPr lang="en-US" altLang="en-US" sz="1600" dirty="0">
                <a:cs typeface="Arial" panose="020B0604020202020204" pitchFamily="34" charset="0"/>
              </a:rPr>
              <a:t>http://</a:t>
            </a:r>
            <a:r>
              <a:rPr lang="en-US" altLang="en-US" sz="1600" dirty="0" smtClean="0">
                <a:cs typeface="Arial" panose="020B0604020202020204" pitchFamily="34" charset="0"/>
              </a:rPr>
              <a:t>individual.utoronto.ca/grootendorst/pdf/IV_Paper_Sept6_2007.pdf</a:t>
            </a:r>
          </a:p>
          <a:p>
            <a:pPr>
              <a:spcBef>
                <a:spcPct val="50000"/>
              </a:spcBef>
            </a:pPr>
            <a:r>
              <a:rPr lang="en-US" sz="1600" dirty="0"/>
              <a:t>A review of instrumental variables estimation in the applied health sciences. </a:t>
            </a:r>
            <a:r>
              <a:rPr lang="en-US" sz="1600" i="1" dirty="0"/>
              <a:t>Health Services and Outcomes Research Methodology</a:t>
            </a:r>
            <a:r>
              <a:rPr lang="en-US" sz="1600" dirty="0"/>
              <a:t> 2007; 7(3-4):159-179.</a:t>
            </a:r>
            <a:endParaRPr lang="en-US" altLang="en-US" sz="1600" dirty="0">
              <a:cs typeface="Arial" panose="020B0604020202020204" pitchFamily="34" charset="0"/>
            </a:endParaRPr>
          </a:p>
        </p:txBody>
      </p:sp>
      <p:sp>
        <p:nvSpPr>
          <p:cNvPr id="11289" name="Flowchart: Punched Tape 1"/>
          <p:cNvSpPr>
            <a:spLocks noChangeArrowheads="1"/>
          </p:cNvSpPr>
          <p:nvPr/>
        </p:nvSpPr>
        <p:spPr bwMode="auto">
          <a:xfrm>
            <a:off x="1257300" y="4486565"/>
            <a:ext cx="1857952" cy="237834"/>
          </a:xfrm>
          <a:prstGeom prst="flowChartPunchedTape">
            <a:avLst/>
          </a:prstGeom>
          <a:solidFill>
            <a:srgbClr val="CCECFF"/>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11290" name="Flowchart: Punched Tape 28"/>
          <p:cNvSpPr>
            <a:spLocks noChangeArrowheads="1"/>
          </p:cNvSpPr>
          <p:nvPr/>
        </p:nvSpPr>
        <p:spPr bwMode="auto">
          <a:xfrm>
            <a:off x="3124200" y="4448176"/>
            <a:ext cx="2209800" cy="276224"/>
          </a:xfrm>
          <a:prstGeom prst="flowChartPunchedTape">
            <a:avLst/>
          </a:prstGeom>
          <a:solidFill>
            <a:srgbClr val="996633">
              <a:alpha val="38039"/>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11291" name="Down Arrow Callout 2"/>
          <p:cNvSpPr>
            <a:spLocks noChangeArrowheads="1"/>
          </p:cNvSpPr>
          <p:nvPr/>
        </p:nvSpPr>
        <p:spPr bwMode="auto">
          <a:xfrm>
            <a:off x="2821712" y="4114800"/>
            <a:ext cx="533400" cy="304800"/>
          </a:xfrm>
          <a:prstGeom prst="downArrowCallout">
            <a:avLst>
              <a:gd name="adj1" fmla="val 25002"/>
              <a:gd name="adj2" fmla="val 25002"/>
              <a:gd name="adj3" fmla="val 25000"/>
              <a:gd name="adj4" fmla="val 64977"/>
            </a:avLst>
          </a:prstGeom>
          <a:solidFill>
            <a:schemeClr val="accent1"/>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11292" name="TextBox 3"/>
          <p:cNvSpPr txBox="1">
            <a:spLocks noChangeArrowheads="1"/>
          </p:cNvSpPr>
          <p:nvPr/>
        </p:nvSpPr>
        <p:spPr bwMode="auto">
          <a:xfrm>
            <a:off x="228600" y="4491038"/>
            <a:ext cx="838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1200" b="1" dirty="0">
                <a:latin typeface="Arial" panose="020B0604020202020204" pitchFamily="34" charset="0"/>
                <a:cs typeface="Arial" panose="020B0604020202020204" pitchFamily="34" charset="0"/>
              </a:rPr>
              <a:t>River Thames</a:t>
            </a:r>
          </a:p>
        </p:txBody>
      </p:sp>
      <p:sp>
        <p:nvSpPr>
          <p:cNvPr id="11293" name="Rectangle 4"/>
          <p:cNvSpPr>
            <a:spLocks noChangeArrowheads="1"/>
          </p:cNvSpPr>
          <p:nvPr/>
        </p:nvSpPr>
        <p:spPr bwMode="auto">
          <a:xfrm>
            <a:off x="1371600" y="4114800"/>
            <a:ext cx="1066800" cy="304800"/>
          </a:xfrm>
          <a:prstGeom prst="rect">
            <a:avLst/>
          </a:prstGeom>
          <a:solidFill>
            <a:srgbClr val="CCECFF">
              <a:alpha val="47058"/>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33" name="Rectangle 32"/>
          <p:cNvSpPr/>
          <p:nvPr/>
        </p:nvSpPr>
        <p:spPr bwMode="auto">
          <a:xfrm>
            <a:off x="3429000" y="4114800"/>
            <a:ext cx="1981200" cy="304800"/>
          </a:xfrm>
          <a:prstGeom prst="rect">
            <a:avLst/>
          </a:prstGeom>
          <a:solidFill>
            <a:schemeClr val="accent1">
              <a:lumMod val="40000"/>
              <a:lumOff val="60000"/>
              <a:alpha val="47059"/>
            </a:schemeClr>
          </a:solidFill>
          <a:ln w="19050" cap="flat" cmpd="sng" algn="ctr">
            <a:solidFill>
              <a:schemeClr val="tx1"/>
            </a:solidFill>
            <a:prstDash val="solid"/>
            <a:round/>
            <a:headEnd type="none" w="med" len="med"/>
            <a:tailEnd type="none" w="med" len="med"/>
          </a:ln>
          <a:effectLst/>
        </p:spPr>
        <p:txBody>
          <a:bodyPr wrap="none"/>
          <a:lstStyle/>
          <a:p>
            <a:pPr>
              <a:defRPr/>
            </a:pPr>
            <a:endParaRPr lang="en-US"/>
          </a:p>
        </p:txBody>
      </p:sp>
      <p:sp>
        <p:nvSpPr>
          <p:cNvPr id="11295" name="Down Arrow 5"/>
          <p:cNvSpPr>
            <a:spLocks noChangeArrowheads="1"/>
          </p:cNvSpPr>
          <p:nvPr/>
        </p:nvSpPr>
        <p:spPr bwMode="auto">
          <a:xfrm rot="16200000">
            <a:off x="1514475" y="4429125"/>
            <a:ext cx="152400" cy="438150"/>
          </a:xfrm>
          <a:prstGeom prst="downArrow">
            <a:avLst>
              <a:gd name="adj1" fmla="val 50000"/>
              <a:gd name="adj2" fmla="val 50006"/>
            </a:avLst>
          </a:prstGeom>
          <a:solidFill>
            <a:srgbClr val="0066FF"/>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11296" name="Down Arrow 35"/>
          <p:cNvSpPr>
            <a:spLocks noChangeArrowheads="1"/>
          </p:cNvSpPr>
          <p:nvPr/>
        </p:nvSpPr>
        <p:spPr bwMode="auto">
          <a:xfrm rot="16200000">
            <a:off x="3724275" y="4352926"/>
            <a:ext cx="152400" cy="438150"/>
          </a:xfrm>
          <a:prstGeom prst="downArrow">
            <a:avLst>
              <a:gd name="adj1" fmla="val 50000"/>
              <a:gd name="adj2" fmla="val 50006"/>
            </a:avLst>
          </a:prstGeom>
          <a:solidFill>
            <a:srgbClr val="CC9900"/>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pic>
        <p:nvPicPr>
          <p:cNvPr id="2" name="Picture 1"/>
          <p:cNvPicPr>
            <a:picLocks noChangeAspect="1"/>
          </p:cNvPicPr>
          <p:nvPr/>
        </p:nvPicPr>
        <p:blipFill>
          <a:blip r:embed="rId2" cstate="print"/>
          <a:stretch>
            <a:fillRect/>
          </a:stretch>
        </p:blipFill>
        <p:spPr>
          <a:xfrm>
            <a:off x="5706052" y="3874091"/>
            <a:ext cx="1913948" cy="1459909"/>
          </a:xfrm>
          <a:prstGeom prst="rect">
            <a:avLst/>
          </a:prstGeom>
        </p:spPr>
      </p:pic>
      <p:sp>
        <p:nvSpPr>
          <p:cNvPr id="34" name="Line 7"/>
          <p:cNvSpPr>
            <a:spLocks noChangeShapeType="1"/>
          </p:cNvSpPr>
          <p:nvPr/>
        </p:nvSpPr>
        <p:spPr bwMode="auto">
          <a:xfrm>
            <a:off x="1295400" y="4800600"/>
            <a:ext cx="4648200" cy="0"/>
          </a:xfrm>
          <a:prstGeom prst="line">
            <a:avLst/>
          </a:prstGeom>
          <a:noFill/>
          <a:ln w="19050">
            <a:solidFill>
              <a:srgbClr val="0066FF"/>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5" name="Line 8"/>
          <p:cNvSpPr>
            <a:spLocks noChangeShapeType="1"/>
          </p:cNvSpPr>
          <p:nvPr/>
        </p:nvSpPr>
        <p:spPr bwMode="auto">
          <a:xfrm>
            <a:off x="4114800" y="4572000"/>
            <a:ext cx="1676400" cy="0"/>
          </a:xfrm>
          <a:prstGeom prst="line">
            <a:avLst/>
          </a:prstGeom>
          <a:noFill/>
          <a:ln w="19050">
            <a:solidFill>
              <a:schemeClr val="folHlink"/>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2090415465"/>
              </p:ext>
            </p:extLst>
          </p:nvPr>
        </p:nvGraphicFramePr>
        <p:xfrm>
          <a:off x="738188" y="1616075"/>
          <a:ext cx="8010525" cy="4222750"/>
        </p:xfrm>
        <a:graphic>
          <a:graphicData uri="http://schemas.openxmlformats.org/presentationml/2006/ole">
            <mc:AlternateContent xmlns:mc="http://schemas.openxmlformats.org/markup-compatibility/2006">
              <mc:Choice xmlns:v="urn:schemas-microsoft-com:vml" Requires="v">
                <p:oleObj spid="_x0000_s271364" name="Equation" r:id="rId3" imgW="4292280" imgH="2260440" progId="Equation.DSMT4">
                  <p:embed/>
                </p:oleObj>
              </mc:Choice>
              <mc:Fallback>
                <p:oleObj name="Equation" r:id="rId3" imgW="4292280" imgH="226044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188" y="1616075"/>
                        <a:ext cx="8010525" cy="4222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698739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7986" name="Object 2"/>
          <p:cNvGraphicFramePr>
            <a:graphicFrameLocks noChangeAspect="1"/>
          </p:cNvGraphicFramePr>
          <p:nvPr/>
        </p:nvGraphicFramePr>
        <p:xfrm>
          <a:off x="406400" y="1616075"/>
          <a:ext cx="8674100" cy="4222750"/>
        </p:xfrm>
        <a:graphic>
          <a:graphicData uri="http://schemas.openxmlformats.org/presentationml/2006/ole">
            <mc:AlternateContent xmlns:mc="http://schemas.openxmlformats.org/markup-compatibility/2006">
              <mc:Choice xmlns:v="urn:schemas-microsoft-com:vml" Requires="v">
                <p:oleObj spid="_x0000_s297988" name="Equation" r:id="rId3" imgW="4647960" imgH="2260440" progId="Equation.DSMT4">
                  <p:embed/>
                </p:oleObj>
              </mc:Choice>
              <mc:Fallback>
                <p:oleObj name="Equation" r:id="rId3" imgW="4647960" imgH="226044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400" y="1616075"/>
                        <a:ext cx="8674100" cy="4222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4220087950"/>
              </p:ext>
            </p:extLst>
          </p:nvPr>
        </p:nvGraphicFramePr>
        <p:xfrm>
          <a:off x="558800" y="1244600"/>
          <a:ext cx="7993063" cy="4851400"/>
        </p:xfrm>
        <a:graphic>
          <a:graphicData uri="http://schemas.openxmlformats.org/presentationml/2006/ole">
            <mc:AlternateContent xmlns:mc="http://schemas.openxmlformats.org/markup-compatibility/2006">
              <mc:Choice xmlns:v="urn:schemas-microsoft-com:vml" Requires="v">
                <p:oleObj spid="_x0000_s272388" name="Equation" r:id="rId3" imgW="4978400" imgH="3022600" progId="Equation.DSMT4">
                  <p:embed/>
                </p:oleObj>
              </mc:Choice>
              <mc:Fallback>
                <p:oleObj name="Equation" r:id="rId3" imgW="4978400" imgH="302260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800" y="1244600"/>
                        <a:ext cx="7993063" cy="4851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90909919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104429133"/>
              </p:ext>
            </p:extLst>
          </p:nvPr>
        </p:nvGraphicFramePr>
        <p:xfrm>
          <a:off x="381000" y="1981200"/>
          <a:ext cx="8106396" cy="3429000"/>
        </p:xfrm>
        <a:graphic>
          <a:graphicData uri="http://schemas.openxmlformats.org/presentationml/2006/ole">
            <mc:AlternateContent xmlns:mc="http://schemas.openxmlformats.org/markup-compatibility/2006">
              <mc:Choice xmlns:v="urn:schemas-microsoft-com:vml" Requires="v">
                <p:oleObj spid="_x0000_s273412" name="Equation" r:id="rId3" imgW="5880100" imgH="2489200" progId="Equation.DSMT4">
                  <p:embed/>
                </p:oleObj>
              </mc:Choice>
              <mc:Fallback>
                <p:oleObj name="Equation" r:id="rId3" imgW="5880100" imgH="248920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981200"/>
                        <a:ext cx="8106396" cy="3429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10350534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mtClean="0"/>
              <a:t>A Tale of Two Cities</a:t>
            </a:r>
          </a:p>
        </p:txBody>
      </p:sp>
      <p:sp>
        <p:nvSpPr>
          <p:cNvPr id="36867" name="Rectangle 3"/>
          <p:cNvSpPr>
            <a:spLocks noGrp="1" noChangeArrowheads="1"/>
          </p:cNvSpPr>
          <p:nvPr>
            <p:ph type="body" idx="1"/>
          </p:nvPr>
        </p:nvSpPr>
        <p:spPr>
          <a:xfrm>
            <a:off x="533400" y="1793875"/>
            <a:ext cx="8229600" cy="3768725"/>
          </a:xfrm>
        </p:spPr>
        <p:txBody>
          <a:bodyPr/>
          <a:lstStyle/>
          <a:p>
            <a:pPr eaLnBrk="1" hangingPunct="1">
              <a:lnSpc>
                <a:spcPct val="90000"/>
              </a:lnSpc>
            </a:pPr>
            <a:r>
              <a:rPr lang="en-US" sz="2400" smtClean="0"/>
              <a:t>A sharp change in policy can constitute a </a:t>
            </a:r>
            <a:r>
              <a:rPr lang="en-US" sz="2400" b="1" smtClean="0">
                <a:solidFill>
                  <a:srgbClr val="FF0000"/>
                </a:solidFill>
              </a:rPr>
              <a:t>natural experiment</a:t>
            </a:r>
          </a:p>
          <a:p>
            <a:pPr eaLnBrk="1" hangingPunct="1">
              <a:lnSpc>
                <a:spcPct val="90000"/>
              </a:lnSpc>
            </a:pPr>
            <a:r>
              <a:rPr lang="en-US" sz="2400" smtClean="0"/>
              <a:t>The Mariel boatlift  from Cuba to Miami (May-September, 1980) increased the Miami labor force by 7%. Did it reduce wages or employment of non-immigrants?</a:t>
            </a:r>
          </a:p>
          <a:p>
            <a:pPr eaLnBrk="1" hangingPunct="1">
              <a:lnSpc>
                <a:spcPct val="90000"/>
              </a:lnSpc>
            </a:pPr>
            <a:r>
              <a:rPr lang="en-US" sz="2400" smtClean="0"/>
              <a:t>Compare Miami to Los Angeles, a comparable (assumed) city.</a:t>
            </a:r>
          </a:p>
          <a:p>
            <a:pPr eaLnBrk="1" hangingPunct="1">
              <a:lnSpc>
                <a:spcPct val="90000"/>
              </a:lnSpc>
            </a:pPr>
            <a:r>
              <a:rPr lang="en-US" sz="2400" smtClean="0"/>
              <a:t>Card, David, “The Impact of the Mariel Boatlift on the Miami Labor Market,” Industrial and Labor Relations Review, 43, 1990, pp. 245-257.</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457200" y="990600"/>
            <a:ext cx="8229600" cy="1139825"/>
          </a:xfrm>
        </p:spPr>
        <p:txBody>
          <a:bodyPr/>
          <a:lstStyle/>
          <a:p>
            <a:pPr eaLnBrk="1" hangingPunct="1"/>
            <a:r>
              <a:rPr lang="en-US" smtClean="0"/>
              <a:t>Difference in Differences</a:t>
            </a:r>
          </a:p>
        </p:txBody>
      </p:sp>
      <p:graphicFrame>
        <p:nvGraphicFramePr>
          <p:cNvPr id="17410" name="Object 4"/>
          <p:cNvGraphicFramePr>
            <a:graphicFrameLocks noChangeAspect="1"/>
          </p:cNvGraphicFramePr>
          <p:nvPr/>
        </p:nvGraphicFramePr>
        <p:xfrm>
          <a:off x="838200" y="2286000"/>
          <a:ext cx="7620000" cy="3567113"/>
        </p:xfrm>
        <a:graphic>
          <a:graphicData uri="http://schemas.openxmlformats.org/presentationml/2006/ole">
            <mc:AlternateContent xmlns:mc="http://schemas.openxmlformats.org/markup-compatibility/2006">
              <mc:Choice xmlns:v="urn:schemas-microsoft-com:vml" Requires="v">
                <p:oleObj spid="_x0000_s112646" name="Equation" r:id="rId4" imgW="4584700" imgH="2146300" progId="Equation.DSMT4">
                  <p:embed/>
                </p:oleObj>
              </mc:Choice>
              <mc:Fallback>
                <p:oleObj name="Equation" r:id="rId4" imgW="4584700" imgH="2146300" progId="Equation.DSMT4">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286000"/>
                        <a:ext cx="7620000" cy="3567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mtClean="0"/>
              <a:t>Applying the Model</a:t>
            </a:r>
          </a:p>
        </p:txBody>
      </p:sp>
      <p:sp>
        <p:nvSpPr>
          <p:cNvPr id="37891" name="Rectangle 3"/>
          <p:cNvSpPr>
            <a:spLocks noGrp="1" noChangeArrowheads="1"/>
          </p:cNvSpPr>
          <p:nvPr>
            <p:ph type="body" idx="1"/>
          </p:nvPr>
        </p:nvSpPr>
        <p:spPr/>
        <p:txBody>
          <a:bodyPr/>
          <a:lstStyle/>
          <a:p>
            <a:pPr eaLnBrk="1" hangingPunct="1"/>
            <a:r>
              <a:rPr lang="en-US" sz="2400" smtClean="0"/>
              <a:t>c = M for Miami, L for Los Angeles</a:t>
            </a:r>
          </a:p>
          <a:p>
            <a:pPr eaLnBrk="1" hangingPunct="1"/>
            <a:r>
              <a:rPr lang="en-US" sz="2400" smtClean="0"/>
              <a:t>Immigration occurs in Miami, not Los Angeles</a:t>
            </a:r>
          </a:p>
          <a:p>
            <a:pPr eaLnBrk="1" hangingPunct="1"/>
            <a:r>
              <a:rPr lang="en-US" sz="2400" smtClean="0"/>
              <a:t>T = 1979, 1981 (pre- and post-)</a:t>
            </a:r>
          </a:p>
          <a:p>
            <a:pPr eaLnBrk="1" hangingPunct="1"/>
            <a:r>
              <a:rPr lang="en-US" sz="2400" smtClean="0"/>
              <a:t>Sample moment equations: E[Y</a:t>
            </a:r>
            <a:r>
              <a:rPr lang="en-US" sz="2400" baseline="-25000" smtClean="0"/>
              <a:t>i</a:t>
            </a:r>
            <a:r>
              <a:rPr lang="en-US" sz="2400" smtClean="0"/>
              <a:t>|c,t,T]</a:t>
            </a:r>
          </a:p>
          <a:p>
            <a:pPr lvl="1" eaLnBrk="1" hangingPunct="1"/>
            <a:r>
              <a:rPr lang="en-US" sz="2000" smtClean="0"/>
              <a:t>E[Y</a:t>
            </a:r>
            <a:r>
              <a:rPr lang="en-US" sz="2000" baseline="-25000" smtClean="0"/>
              <a:t>i</a:t>
            </a:r>
            <a:r>
              <a:rPr lang="en-US" sz="2000" smtClean="0"/>
              <a:t>|M,79] = </a:t>
            </a:r>
            <a:r>
              <a:rPr lang="el-GR" sz="2000" smtClean="0">
                <a:cs typeface="Tahoma" pitchFamily="34" charset="0"/>
              </a:rPr>
              <a:t>β</a:t>
            </a:r>
            <a:r>
              <a:rPr lang="en-US" sz="2000" baseline="-25000" smtClean="0">
                <a:cs typeface="Tahoma" pitchFamily="34" charset="0"/>
              </a:rPr>
              <a:t>79</a:t>
            </a:r>
            <a:r>
              <a:rPr lang="en-US" sz="2000" smtClean="0">
                <a:cs typeface="Tahoma" pitchFamily="34" charset="0"/>
              </a:rPr>
              <a:t> + </a:t>
            </a:r>
            <a:r>
              <a:rPr lang="el-GR" sz="2000" smtClean="0">
                <a:cs typeface="Tahoma" pitchFamily="34" charset="0"/>
              </a:rPr>
              <a:t>γ</a:t>
            </a:r>
            <a:r>
              <a:rPr lang="en-US" sz="2000" baseline="-25000" smtClean="0">
                <a:cs typeface="Tahoma" pitchFamily="34" charset="0"/>
              </a:rPr>
              <a:t>M </a:t>
            </a:r>
            <a:endParaRPr lang="en-US" sz="2000" smtClean="0">
              <a:cs typeface="Tahoma" pitchFamily="34" charset="0"/>
            </a:endParaRPr>
          </a:p>
          <a:p>
            <a:pPr lvl="1" eaLnBrk="1" hangingPunct="1"/>
            <a:r>
              <a:rPr lang="en-US" sz="2000" smtClean="0"/>
              <a:t>E[Y</a:t>
            </a:r>
            <a:r>
              <a:rPr lang="en-US" sz="2000" baseline="-25000" smtClean="0"/>
              <a:t>i</a:t>
            </a:r>
            <a:r>
              <a:rPr lang="en-US" sz="2000" smtClean="0"/>
              <a:t>|M,81] = </a:t>
            </a:r>
            <a:r>
              <a:rPr lang="el-GR" sz="2000" smtClean="0">
                <a:cs typeface="Tahoma" pitchFamily="34" charset="0"/>
              </a:rPr>
              <a:t>β</a:t>
            </a:r>
            <a:r>
              <a:rPr lang="en-US" sz="2000" baseline="-25000" smtClean="0">
                <a:cs typeface="Tahoma" pitchFamily="34" charset="0"/>
              </a:rPr>
              <a:t>81</a:t>
            </a:r>
            <a:r>
              <a:rPr lang="en-US" sz="2000" smtClean="0">
                <a:cs typeface="Tahoma" pitchFamily="34" charset="0"/>
              </a:rPr>
              <a:t> + </a:t>
            </a:r>
            <a:r>
              <a:rPr lang="el-GR" sz="2000" smtClean="0">
                <a:cs typeface="Tahoma" pitchFamily="34" charset="0"/>
              </a:rPr>
              <a:t>γ</a:t>
            </a:r>
            <a:r>
              <a:rPr lang="en-US" sz="2000" baseline="-25000" smtClean="0">
                <a:cs typeface="Tahoma" pitchFamily="34" charset="0"/>
              </a:rPr>
              <a:t>M </a:t>
            </a:r>
            <a:r>
              <a:rPr lang="en-US" sz="2000" smtClean="0">
                <a:cs typeface="Tahoma" pitchFamily="34" charset="0"/>
              </a:rPr>
              <a:t>+ </a:t>
            </a:r>
            <a:r>
              <a:rPr lang="el-GR" sz="2000" smtClean="0">
                <a:cs typeface="Tahoma" pitchFamily="34" charset="0"/>
              </a:rPr>
              <a:t>δ</a:t>
            </a:r>
          </a:p>
          <a:p>
            <a:pPr lvl="1" eaLnBrk="1" hangingPunct="1"/>
            <a:r>
              <a:rPr lang="en-US" sz="2000" smtClean="0"/>
              <a:t>E[Y</a:t>
            </a:r>
            <a:r>
              <a:rPr lang="en-US" sz="2000" baseline="-25000" smtClean="0"/>
              <a:t>i</a:t>
            </a:r>
            <a:r>
              <a:rPr lang="en-US" sz="2000" smtClean="0"/>
              <a:t>|L,79]  = </a:t>
            </a:r>
            <a:r>
              <a:rPr lang="el-GR" sz="2000" smtClean="0">
                <a:cs typeface="Tahoma" pitchFamily="34" charset="0"/>
              </a:rPr>
              <a:t>β</a:t>
            </a:r>
            <a:r>
              <a:rPr lang="en-US" sz="2000" baseline="-25000" smtClean="0">
                <a:cs typeface="Tahoma" pitchFamily="34" charset="0"/>
              </a:rPr>
              <a:t>79</a:t>
            </a:r>
            <a:r>
              <a:rPr lang="en-US" sz="2000" smtClean="0">
                <a:cs typeface="Tahoma" pitchFamily="34" charset="0"/>
              </a:rPr>
              <a:t> + </a:t>
            </a:r>
            <a:r>
              <a:rPr lang="el-GR" sz="2000" smtClean="0">
                <a:cs typeface="Tahoma" pitchFamily="34" charset="0"/>
              </a:rPr>
              <a:t>γ</a:t>
            </a:r>
            <a:r>
              <a:rPr lang="en-US" sz="2000" baseline="-25000" smtClean="0">
                <a:cs typeface="Tahoma" pitchFamily="34" charset="0"/>
              </a:rPr>
              <a:t>L</a:t>
            </a:r>
            <a:endParaRPr lang="el-GR" sz="2000" smtClean="0">
              <a:cs typeface="Tahoma" pitchFamily="34" charset="0"/>
            </a:endParaRPr>
          </a:p>
          <a:p>
            <a:pPr lvl="1" eaLnBrk="1" hangingPunct="1"/>
            <a:r>
              <a:rPr lang="en-US" sz="2000" smtClean="0"/>
              <a:t>E[Y</a:t>
            </a:r>
            <a:r>
              <a:rPr lang="en-US" sz="2000" baseline="-25000" smtClean="0"/>
              <a:t>i</a:t>
            </a:r>
            <a:r>
              <a:rPr lang="en-US" sz="2000" smtClean="0"/>
              <a:t>|M,79] = </a:t>
            </a:r>
            <a:r>
              <a:rPr lang="el-GR" sz="2000" smtClean="0">
                <a:cs typeface="Tahoma" pitchFamily="34" charset="0"/>
              </a:rPr>
              <a:t>β</a:t>
            </a:r>
            <a:r>
              <a:rPr lang="en-US" sz="2000" baseline="-25000" smtClean="0">
                <a:cs typeface="Tahoma" pitchFamily="34" charset="0"/>
              </a:rPr>
              <a:t>81</a:t>
            </a:r>
            <a:r>
              <a:rPr lang="en-US" sz="2000" smtClean="0">
                <a:cs typeface="Tahoma" pitchFamily="34" charset="0"/>
              </a:rPr>
              <a:t> + </a:t>
            </a:r>
            <a:r>
              <a:rPr lang="el-GR" sz="2000" smtClean="0">
                <a:cs typeface="Tahoma" pitchFamily="34" charset="0"/>
              </a:rPr>
              <a:t>γ</a:t>
            </a:r>
            <a:r>
              <a:rPr lang="en-US" sz="2000" baseline="-25000" smtClean="0">
                <a:cs typeface="Tahoma" pitchFamily="34" charset="0"/>
              </a:rPr>
              <a:t>L</a:t>
            </a:r>
            <a:endParaRPr lang="en-US" sz="2000" smtClean="0">
              <a:cs typeface="Tahoma" pitchFamily="34" charset="0"/>
            </a:endParaRPr>
          </a:p>
          <a:p>
            <a:pPr eaLnBrk="1" hangingPunct="1"/>
            <a:r>
              <a:rPr lang="en-US" sz="2400" smtClean="0">
                <a:cs typeface="Tahoma" pitchFamily="34" charset="0"/>
              </a:rPr>
              <a:t>It is assumed that unemployment growth in the two cities would be the same if there were no immigration.</a:t>
            </a:r>
            <a:endParaRPr lang="el-GR" sz="2400" smtClean="0">
              <a:cs typeface="Tahoma" pitchFamily="34" charset="0"/>
            </a:endParaRPr>
          </a:p>
          <a:p>
            <a:pPr lvl="1" eaLnBrk="1" hangingPunct="1"/>
            <a:endParaRPr lang="el-GR" sz="2000" smtClean="0">
              <a:cs typeface="Tahoma"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mtClean="0"/>
              <a:t>Implications for Differences</a:t>
            </a:r>
          </a:p>
        </p:txBody>
      </p:sp>
      <p:sp>
        <p:nvSpPr>
          <p:cNvPr id="38915" name="Rectangle 3"/>
          <p:cNvSpPr>
            <a:spLocks noGrp="1" noChangeArrowheads="1"/>
          </p:cNvSpPr>
          <p:nvPr>
            <p:ph type="body" idx="1"/>
          </p:nvPr>
        </p:nvSpPr>
        <p:spPr/>
        <p:txBody>
          <a:bodyPr/>
          <a:lstStyle/>
          <a:p>
            <a:pPr eaLnBrk="1" hangingPunct="1"/>
            <a:r>
              <a:rPr lang="en-US" sz="2400" smtClean="0"/>
              <a:t>If neither city exposed to migration</a:t>
            </a:r>
          </a:p>
          <a:p>
            <a:pPr lvl="1" eaLnBrk="1" hangingPunct="1"/>
            <a:r>
              <a:rPr lang="en-US" sz="2000" smtClean="0"/>
              <a:t>E[Y</a:t>
            </a:r>
            <a:r>
              <a:rPr lang="en-US" sz="2000" baseline="-25000" smtClean="0"/>
              <a:t>i,0</a:t>
            </a:r>
            <a:r>
              <a:rPr lang="en-US" sz="2000" smtClean="0"/>
              <a:t>|M,81] - E[Y</a:t>
            </a:r>
            <a:r>
              <a:rPr lang="en-US" sz="2000" baseline="-25000" smtClean="0"/>
              <a:t>i,0</a:t>
            </a:r>
            <a:r>
              <a:rPr lang="en-US" sz="2000" smtClean="0"/>
              <a:t>|M,79]  = </a:t>
            </a:r>
            <a:r>
              <a:rPr lang="el-GR" sz="2000" smtClean="0">
                <a:cs typeface="Tahoma" pitchFamily="34" charset="0"/>
              </a:rPr>
              <a:t>β</a:t>
            </a:r>
            <a:r>
              <a:rPr lang="en-US" sz="2000" baseline="-25000" smtClean="0">
                <a:cs typeface="Tahoma" pitchFamily="34" charset="0"/>
              </a:rPr>
              <a:t>81</a:t>
            </a:r>
            <a:r>
              <a:rPr lang="en-US" sz="2000" smtClean="0">
                <a:cs typeface="Tahoma" pitchFamily="34" charset="0"/>
              </a:rPr>
              <a:t> –</a:t>
            </a:r>
            <a:r>
              <a:rPr lang="en-US" sz="2000" smtClean="0"/>
              <a:t> </a:t>
            </a:r>
            <a:r>
              <a:rPr lang="el-GR" sz="2000" smtClean="0">
                <a:cs typeface="Tahoma" pitchFamily="34" charset="0"/>
              </a:rPr>
              <a:t>β</a:t>
            </a:r>
            <a:r>
              <a:rPr lang="en-US" sz="2000" baseline="-25000" smtClean="0">
                <a:cs typeface="Tahoma" pitchFamily="34" charset="0"/>
              </a:rPr>
              <a:t>79</a:t>
            </a:r>
            <a:r>
              <a:rPr lang="en-US" sz="2000" smtClean="0">
                <a:cs typeface="Tahoma" pitchFamily="34" charset="0"/>
              </a:rPr>
              <a:t> (Miami)</a:t>
            </a:r>
          </a:p>
          <a:p>
            <a:pPr lvl="1" eaLnBrk="1" hangingPunct="1"/>
            <a:r>
              <a:rPr lang="en-US" sz="2000" smtClean="0"/>
              <a:t>E[Y</a:t>
            </a:r>
            <a:r>
              <a:rPr lang="en-US" sz="2000" baseline="-25000" smtClean="0"/>
              <a:t>i,0</a:t>
            </a:r>
            <a:r>
              <a:rPr lang="en-US" sz="2000" smtClean="0"/>
              <a:t>|L,81] -  E[Y</a:t>
            </a:r>
            <a:r>
              <a:rPr lang="en-US" sz="2000" baseline="-25000" smtClean="0"/>
              <a:t>i,0</a:t>
            </a:r>
            <a:r>
              <a:rPr lang="en-US" sz="2000" smtClean="0"/>
              <a:t>|L,79]   = </a:t>
            </a:r>
            <a:r>
              <a:rPr lang="el-GR" sz="2000" smtClean="0">
                <a:cs typeface="Tahoma" pitchFamily="34" charset="0"/>
              </a:rPr>
              <a:t>β</a:t>
            </a:r>
            <a:r>
              <a:rPr lang="en-US" sz="2000" baseline="-25000" smtClean="0">
                <a:cs typeface="Tahoma" pitchFamily="34" charset="0"/>
              </a:rPr>
              <a:t>81</a:t>
            </a:r>
            <a:r>
              <a:rPr lang="en-US" sz="2000" smtClean="0">
                <a:cs typeface="Tahoma" pitchFamily="34" charset="0"/>
              </a:rPr>
              <a:t> –</a:t>
            </a:r>
            <a:r>
              <a:rPr lang="en-US" sz="2000" smtClean="0"/>
              <a:t> </a:t>
            </a:r>
            <a:r>
              <a:rPr lang="el-GR" sz="2000" smtClean="0">
                <a:cs typeface="Tahoma" pitchFamily="34" charset="0"/>
              </a:rPr>
              <a:t>β</a:t>
            </a:r>
            <a:r>
              <a:rPr lang="en-US" sz="2000" baseline="-25000" smtClean="0">
                <a:cs typeface="Tahoma" pitchFamily="34" charset="0"/>
              </a:rPr>
              <a:t>79</a:t>
            </a:r>
            <a:r>
              <a:rPr lang="en-US" sz="2000" smtClean="0">
                <a:cs typeface="Tahoma" pitchFamily="34" charset="0"/>
              </a:rPr>
              <a:t> (LA)</a:t>
            </a:r>
            <a:endParaRPr lang="el-GR" sz="2000" smtClean="0">
              <a:cs typeface="Tahoma" pitchFamily="34" charset="0"/>
            </a:endParaRPr>
          </a:p>
          <a:p>
            <a:pPr eaLnBrk="1" hangingPunct="1"/>
            <a:r>
              <a:rPr lang="en-US" sz="2400" smtClean="0"/>
              <a:t>If both cities exposed to migration</a:t>
            </a:r>
          </a:p>
          <a:p>
            <a:pPr lvl="1" eaLnBrk="1" hangingPunct="1"/>
            <a:r>
              <a:rPr lang="en-US" sz="2000" smtClean="0"/>
              <a:t>E[Y</a:t>
            </a:r>
            <a:r>
              <a:rPr lang="en-US" sz="2000" baseline="-25000" smtClean="0"/>
              <a:t>i,1</a:t>
            </a:r>
            <a:r>
              <a:rPr lang="en-US" sz="2000" smtClean="0"/>
              <a:t>|M,81] - E[Y</a:t>
            </a:r>
            <a:r>
              <a:rPr lang="en-US" sz="2000" baseline="-25000" smtClean="0"/>
              <a:t>i,1</a:t>
            </a:r>
            <a:r>
              <a:rPr lang="en-US" sz="2000" smtClean="0"/>
              <a:t>|M,79]  = </a:t>
            </a:r>
            <a:r>
              <a:rPr lang="el-GR" sz="2000" smtClean="0">
                <a:cs typeface="Tahoma" pitchFamily="34" charset="0"/>
              </a:rPr>
              <a:t>β</a:t>
            </a:r>
            <a:r>
              <a:rPr lang="en-US" sz="2000" baseline="-25000" smtClean="0">
                <a:cs typeface="Tahoma" pitchFamily="34" charset="0"/>
              </a:rPr>
              <a:t>81</a:t>
            </a:r>
            <a:r>
              <a:rPr lang="en-US" sz="2000" smtClean="0">
                <a:cs typeface="Tahoma" pitchFamily="34" charset="0"/>
              </a:rPr>
              <a:t> –</a:t>
            </a:r>
            <a:r>
              <a:rPr lang="en-US" sz="2000" smtClean="0"/>
              <a:t> </a:t>
            </a:r>
            <a:r>
              <a:rPr lang="el-GR" sz="2000" smtClean="0">
                <a:cs typeface="Tahoma" pitchFamily="34" charset="0"/>
              </a:rPr>
              <a:t>β</a:t>
            </a:r>
            <a:r>
              <a:rPr lang="en-US" sz="2000" baseline="-25000" smtClean="0">
                <a:cs typeface="Tahoma" pitchFamily="34" charset="0"/>
              </a:rPr>
              <a:t>79</a:t>
            </a:r>
            <a:r>
              <a:rPr lang="en-US" sz="2000" smtClean="0">
                <a:cs typeface="Tahoma" pitchFamily="34" charset="0"/>
              </a:rPr>
              <a:t> + </a:t>
            </a:r>
            <a:r>
              <a:rPr lang="el-GR" sz="2000" smtClean="0">
                <a:cs typeface="Tahoma" pitchFamily="34" charset="0"/>
              </a:rPr>
              <a:t>δ</a:t>
            </a:r>
            <a:r>
              <a:rPr lang="en-US" sz="2000" smtClean="0">
                <a:cs typeface="Tahoma" pitchFamily="34" charset="0"/>
              </a:rPr>
              <a:t> (Miami)</a:t>
            </a:r>
          </a:p>
          <a:p>
            <a:pPr lvl="1" eaLnBrk="1" hangingPunct="1"/>
            <a:r>
              <a:rPr lang="en-US" sz="2000" smtClean="0"/>
              <a:t>E[Y</a:t>
            </a:r>
            <a:r>
              <a:rPr lang="en-US" sz="2000" baseline="-25000" smtClean="0"/>
              <a:t>i,1</a:t>
            </a:r>
            <a:r>
              <a:rPr lang="en-US" sz="2000" smtClean="0"/>
              <a:t>|L,81] -  E[Y</a:t>
            </a:r>
            <a:r>
              <a:rPr lang="en-US" sz="2000" baseline="-25000" smtClean="0"/>
              <a:t>i,1</a:t>
            </a:r>
            <a:r>
              <a:rPr lang="en-US" sz="2000" smtClean="0"/>
              <a:t>|L,79]   = </a:t>
            </a:r>
            <a:r>
              <a:rPr lang="el-GR" sz="2000" smtClean="0">
                <a:cs typeface="Tahoma" pitchFamily="34" charset="0"/>
              </a:rPr>
              <a:t>β</a:t>
            </a:r>
            <a:r>
              <a:rPr lang="en-US" sz="2000" baseline="-25000" smtClean="0">
                <a:cs typeface="Tahoma" pitchFamily="34" charset="0"/>
              </a:rPr>
              <a:t>81</a:t>
            </a:r>
            <a:r>
              <a:rPr lang="en-US" sz="2000" smtClean="0">
                <a:cs typeface="Tahoma" pitchFamily="34" charset="0"/>
              </a:rPr>
              <a:t> –</a:t>
            </a:r>
            <a:r>
              <a:rPr lang="en-US" sz="2000" smtClean="0"/>
              <a:t> </a:t>
            </a:r>
            <a:r>
              <a:rPr lang="el-GR" sz="2000" smtClean="0">
                <a:cs typeface="Tahoma" pitchFamily="34" charset="0"/>
              </a:rPr>
              <a:t>β</a:t>
            </a:r>
            <a:r>
              <a:rPr lang="en-US" sz="2000" baseline="-25000" smtClean="0">
                <a:cs typeface="Tahoma" pitchFamily="34" charset="0"/>
              </a:rPr>
              <a:t>79</a:t>
            </a:r>
            <a:r>
              <a:rPr lang="en-US" sz="2000" smtClean="0">
                <a:cs typeface="Tahoma" pitchFamily="34" charset="0"/>
              </a:rPr>
              <a:t> + </a:t>
            </a:r>
            <a:r>
              <a:rPr lang="el-GR" sz="2000" smtClean="0">
                <a:cs typeface="Tahoma" pitchFamily="34" charset="0"/>
              </a:rPr>
              <a:t>δ</a:t>
            </a:r>
            <a:r>
              <a:rPr lang="en-US" sz="2000" smtClean="0">
                <a:cs typeface="Tahoma" pitchFamily="34" charset="0"/>
              </a:rPr>
              <a:t> (LA)</a:t>
            </a:r>
          </a:p>
          <a:p>
            <a:pPr eaLnBrk="1" hangingPunct="1"/>
            <a:r>
              <a:rPr lang="en-US" sz="2400" smtClean="0">
                <a:cs typeface="Tahoma" pitchFamily="34" charset="0"/>
              </a:rPr>
              <a:t>One city (Miami) exposed to migration: The </a:t>
            </a:r>
            <a:r>
              <a:rPr lang="en-US" sz="2400" b="1" smtClean="0">
                <a:solidFill>
                  <a:srgbClr val="0066FF"/>
                </a:solidFill>
                <a:cs typeface="Tahoma" pitchFamily="34" charset="0"/>
              </a:rPr>
              <a:t>difference in differences</a:t>
            </a:r>
            <a:r>
              <a:rPr lang="en-US" sz="2400" smtClean="0">
                <a:cs typeface="Tahoma" pitchFamily="34" charset="0"/>
              </a:rPr>
              <a:t> is.</a:t>
            </a:r>
          </a:p>
          <a:p>
            <a:pPr lvl="1" eaLnBrk="1" hangingPunct="1"/>
            <a:r>
              <a:rPr lang="en-US" sz="2000" smtClean="0"/>
              <a:t>{E[Y</a:t>
            </a:r>
            <a:r>
              <a:rPr lang="en-US" sz="2000" baseline="-25000" smtClean="0"/>
              <a:t>i,1</a:t>
            </a:r>
            <a:r>
              <a:rPr lang="en-US" sz="2000" smtClean="0"/>
              <a:t>|M,81] - E[Y</a:t>
            </a:r>
            <a:r>
              <a:rPr lang="en-US" sz="2000" baseline="-25000" smtClean="0"/>
              <a:t>i,1</a:t>
            </a:r>
            <a:r>
              <a:rPr lang="en-US" sz="2000" smtClean="0"/>
              <a:t>|M,79]} – {E[Y</a:t>
            </a:r>
            <a:r>
              <a:rPr lang="en-US" sz="2000" baseline="-25000" smtClean="0"/>
              <a:t>i,0</a:t>
            </a:r>
            <a:r>
              <a:rPr lang="en-US" sz="2000" smtClean="0"/>
              <a:t>|L,81] - E[Y</a:t>
            </a:r>
            <a:r>
              <a:rPr lang="en-US" sz="2000" baseline="-25000" smtClean="0"/>
              <a:t>i,0</a:t>
            </a:r>
            <a:r>
              <a:rPr lang="en-US" sz="2000" smtClean="0"/>
              <a:t>|L,79]}</a:t>
            </a:r>
            <a:br>
              <a:rPr lang="en-US" sz="2000" smtClean="0"/>
            </a:br>
            <a:r>
              <a:rPr lang="en-US" sz="2000" smtClean="0"/>
              <a:t>                                     = </a:t>
            </a:r>
            <a:r>
              <a:rPr lang="el-GR" sz="2000" smtClean="0">
                <a:cs typeface="Tahoma" pitchFamily="34" charset="0"/>
              </a:rPr>
              <a:t>δ</a:t>
            </a:r>
            <a:r>
              <a:rPr lang="en-US" sz="2000" smtClean="0">
                <a:cs typeface="Tahoma" pitchFamily="34" charset="0"/>
              </a:rPr>
              <a:t> (Miami)</a:t>
            </a:r>
            <a:endParaRPr lang="en-US" sz="2000"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Autism: Natural Experiment</a:t>
            </a:r>
            <a:endParaRPr lang="en-US"/>
          </a:p>
        </p:txBody>
      </p:sp>
      <p:sp>
        <p:nvSpPr>
          <p:cNvPr id="3" name="Content Placeholder 2"/>
          <p:cNvSpPr>
            <a:spLocks noGrp="1"/>
          </p:cNvSpPr>
          <p:nvPr>
            <p:ph idx="1"/>
          </p:nvPr>
        </p:nvSpPr>
        <p:spPr>
          <a:xfrm>
            <a:off x="533400" y="1793875"/>
            <a:ext cx="8229600" cy="4530725"/>
          </a:xfrm>
        </p:spPr>
        <p:txBody>
          <a:bodyPr/>
          <a:lstStyle/>
          <a:p>
            <a:r>
              <a:rPr lang="en-US" dirty="0" smtClean="0"/>
              <a:t>Autism </a:t>
            </a:r>
            <a:r>
              <a:rPr lang="en-US" dirty="0" smtClean="0">
                <a:sym typeface="Wingdings" pitchFamily="2" charset="2"/>
              </a:rPr>
              <a:t>----- Television watching</a:t>
            </a:r>
          </a:p>
          <a:p>
            <a:r>
              <a:rPr lang="en-US" dirty="0" smtClean="0">
                <a:sym typeface="Wingdings" pitchFamily="2" charset="2"/>
              </a:rPr>
              <a:t>Which way does the causation go?</a:t>
            </a:r>
          </a:p>
          <a:p>
            <a:r>
              <a:rPr lang="en-US" dirty="0" smtClean="0">
                <a:sym typeface="Wingdings" pitchFamily="2" charset="2"/>
              </a:rPr>
              <a:t>We need an instrument:  Rainfall</a:t>
            </a:r>
          </a:p>
          <a:p>
            <a:pPr lvl="1"/>
            <a:r>
              <a:rPr lang="en-US" dirty="0" smtClean="0">
                <a:sym typeface="Wingdings" pitchFamily="2" charset="2"/>
              </a:rPr>
              <a:t>Rainfall effects staying indoors which influences TV watching</a:t>
            </a:r>
          </a:p>
          <a:p>
            <a:pPr lvl="1"/>
            <a:r>
              <a:rPr lang="en-US" dirty="0" smtClean="0">
                <a:sym typeface="Wingdings" pitchFamily="2" charset="2"/>
              </a:rPr>
              <a:t>Rainfall is definitely absolutely truly exogenous, so it is a perfect instrument.</a:t>
            </a:r>
          </a:p>
          <a:p>
            <a:r>
              <a:rPr lang="en-US" dirty="0" smtClean="0">
                <a:sym typeface="Wingdings" pitchFamily="2" charset="2"/>
              </a:rPr>
              <a:t>The correlation survives, so TV “causes” autism.</a:t>
            </a:r>
            <a:endParaRPr lang="en-US" dirty="0"/>
          </a:p>
        </p:txBody>
      </p:sp>
    </p:spTree>
  </p:cSld>
  <p:clrMapOvr>
    <a:masterClrMapping/>
  </p:clrMapOvr>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4478</TotalTime>
  <Words>1512</Words>
  <Application>Microsoft Office PowerPoint</Application>
  <PresentationFormat>On-screen Show (4:3)</PresentationFormat>
  <Paragraphs>209</Paragraphs>
  <Slides>51</Slides>
  <Notes>26</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59" baseType="lpstr">
      <vt:lpstr>Arial</vt:lpstr>
      <vt:lpstr>Symbol</vt:lpstr>
      <vt:lpstr>Tahoma</vt:lpstr>
      <vt:lpstr>Times New Roman</vt:lpstr>
      <vt:lpstr>Verdana</vt:lpstr>
      <vt:lpstr>Wingdings</vt:lpstr>
      <vt:lpstr>Level</vt:lpstr>
      <vt:lpstr>Equation</vt:lpstr>
      <vt:lpstr>Econometrics I</vt:lpstr>
      <vt:lpstr>Econometrics I</vt:lpstr>
      <vt:lpstr>Measurement Error</vt:lpstr>
      <vt:lpstr>Why Is Least Squares Attenuated?</vt:lpstr>
      <vt:lpstr>Measurement Error in Multiple Regression</vt:lpstr>
      <vt:lpstr>Twins</vt:lpstr>
      <vt:lpstr>PowerPoint Presentation</vt:lpstr>
      <vt:lpstr>Orthodoxy</vt:lpstr>
      <vt:lpstr>Autism: Natural Experiment</vt:lpstr>
      <vt:lpstr>Treatment Effect</vt:lpstr>
      <vt:lpstr>Treatment Effects and Natural Experiments</vt:lpstr>
      <vt:lpstr>Endogenous Treatment in SAT Tests</vt:lpstr>
      <vt:lpstr>A study of moral hazard Riphahn, Wambach, Million: “Incentive Effects in the Demand for Healthcare” Journal of Applied Econometrics, 2003  Did the presence of the ADDON insurance influence the demand for health care – doctor visits and hospital visits?  For a simple example, we examine the PUBLIC insurance (89%) instead of ADDON insurance (2%).</vt:lpstr>
      <vt:lpstr>Application: Health Care Panel Data</vt:lpstr>
      <vt:lpstr>Evidence of Moral Hazard?</vt:lpstr>
      <vt:lpstr>Regression Study</vt:lpstr>
      <vt:lpstr>Endogenous Dummy Variable</vt:lpstr>
      <vt:lpstr>Approaches</vt:lpstr>
      <vt:lpstr>Instrumental Variable Approach</vt:lpstr>
      <vt:lpstr>Heckman’s Control Function Approach</vt:lpstr>
      <vt:lpstr>Propensity Score Matching</vt:lpstr>
      <vt:lpstr>Application of a Two Period Model</vt:lpstr>
      <vt:lpstr>PowerPoint Presentation</vt:lpstr>
      <vt:lpstr>QOL Study</vt:lpstr>
      <vt:lpstr>Regression-Treatment Effects Model</vt:lpstr>
      <vt:lpstr>Effects and Covariates</vt:lpstr>
      <vt:lpstr>First Differences Model Change in r-HuEPO definitely changes Hb Does change in Hb change QOL?</vt:lpstr>
      <vt:lpstr>Dealing with Attrition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Endogenous Treatment in SAT Tests</vt:lpstr>
      <vt:lpstr>Treatment Effect</vt:lpstr>
      <vt:lpstr>Treatment Effects and Natural Experiments</vt:lpstr>
      <vt:lpstr>The First IV Study Was a Natural Experiment (Snow, J., On the Mode of Communication of Cholera, 1855) http://www.ph.ucla.edu/epi/snow/snowbook3.html</vt:lpstr>
      <vt:lpstr>PowerPoint Presentation</vt:lpstr>
      <vt:lpstr>PowerPoint Presentation</vt:lpstr>
      <vt:lpstr>PowerPoint Presentation</vt:lpstr>
      <vt:lpstr>PowerPoint Presentation</vt:lpstr>
      <vt:lpstr>A Tale of Two Cities</vt:lpstr>
      <vt:lpstr>Difference in Differences</vt:lpstr>
      <vt:lpstr>Applying the Model</vt:lpstr>
      <vt:lpstr>Implications for Differences</vt:lpstr>
      <vt:lpstr>Autism: Natural Experiment</vt:lpstr>
    </vt:vector>
  </TitlesOfParts>
  <Company>Econometric Software,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William Greene</dc:creator>
  <cp:lastModifiedBy>Stern User</cp:lastModifiedBy>
  <cp:revision>83</cp:revision>
  <dcterms:created xsi:type="dcterms:W3CDTF">2007-07-27T17:18:39Z</dcterms:created>
  <dcterms:modified xsi:type="dcterms:W3CDTF">2017-10-26T16:08:17Z</dcterms:modified>
</cp:coreProperties>
</file>