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85"/>
  </p:notesMasterIdLst>
  <p:handoutMasterIdLst>
    <p:handoutMasterId r:id="rId86"/>
  </p:handoutMasterIdLst>
  <p:sldIdLst>
    <p:sldId id="258" r:id="rId2"/>
    <p:sldId id="391" r:id="rId3"/>
    <p:sldId id="271" r:id="rId4"/>
    <p:sldId id="272" r:id="rId5"/>
    <p:sldId id="274" r:id="rId6"/>
    <p:sldId id="273" r:id="rId7"/>
    <p:sldId id="275" r:id="rId8"/>
    <p:sldId id="276" r:id="rId9"/>
    <p:sldId id="277" r:id="rId10"/>
    <p:sldId id="381" r:id="rId11"/>
    <p:sldId id="382" r:id="rId12"/>
    <p:sldId id="384" r:id="rId13"/>
    <p:sldId id="385" r:id="rId14"/>
    <p:sldId id="383" r:id="rId15"/>
    <p:sldId id="278" r:id="rId16"/>
    <p:sldId id="389" r:id="rId17"/>
    <p:sldId id="279" r:id="rId18"/>
    <p:sldId id="280" r:id="rId19"/>
    <p:sldId id="281" r:id="rId20"/>
    <p:sldId id="282" r:id="rId21"/>
    <p:sldId id="284" r:id="rId22"/>
    <p:sldId id="283" r:id="rId23"/>
    <p:sldId id="386" r:id="rId24"/>
    <p:sldId id="387" r:id="rId25"/>
    <p:sldId id="285" r:id="rId26"/>
    <p:sldId id="286" r:id="rId27"/>
    <p:sldId id="287" r:id="rId28"/>
    <p:sldId id="288" r:id="rId29"/>
    <p:sldId id="289" r:id="rId30"/>
    <p:sldId id="290" r:id="rId31"/>
    <p:sldId id="291" r:id="rId32"/>
    <p:sldId id="299" r:id="rId33"/>
    <p:sldId id="300" r:id="rId34"/>
    <p:sldId id="375" r:id="rId35"/>
    <p:sldId id="376" r:id="rId36"/>
    <p:sldId id="377" r:id="rId37"/>
    <p:sldId id="324" r:id="rId38"/>
    <p:sldId id="292" r:id="rId39"/>
    <p:sldId id="330" r:id="rId40"/>
    <p:sldId id="322" r:id="rId41"/>
    <p:sldId id="301" r:id="rId42"/>
    <p:sldId id="307" r:id="rId43"/>
    <p:sldId id="308" r:id="rId44"/>
    <p:sldId id="309" r:id="rId45"/>
    <p:sldId id="310" r:id="rId46"/>
    <p:sldId id="312" r:id="rId47"/>
    <p:sldId id="313" r:id="rId48"/>
    <p:sldId id="314" r:id="rId49"/>
    <p:sldId id="390" r:id="rId50"/>
    <p:sldId id="342" r:id="rId51"/>
    <p:sldId id="343" r:id="rId52"/>
    <p:sldId id="344" r:id="rId53"/>
    <p:sldId id="345" r:id="rId54"/>
    <p:sldId id="346" r:id="rId55"/>
    <p:sldId id="347" r:id="rId56"/>
    <p:sldId id="388" r:id="rId57"/>
    <p:sldId id="348" r:id="rId58"/>
    <p:sldId id="349" r:id="rId59"/>
    <p:sldId id="350" r:id="rId60"/>
    <p:sldId id="351" r:id="rId61"/>
    <p:sldId id="352" r:id="rId62"/>
    <p:sldId id="353" r:id="rId63"/>
    <p:sldId id="355" r:id="rId64"/>
    <p:sldId id="362" r:id="rId65"/>
    <p:sldId id="359" r:id="rId66"/>
    <p:sldId id="356" r:id="rId67"/>
    <p:sldId id="357" r:id="rId68"/>
    <p:sldId id="358" r:id="rId69"/>
    <p:sldId id="360" r:id="rId70"/>
    <p:sldId id="380" r:id="rId71"/>
    <p:sldId id="361" r:id="rId72"/>
    <p:sldId id="373" r:id="rId73"/>
    <p:sldId id="363" r:id="rId74"/>
    <p:sldId id="364" r:id="rId75"/>
    <p:sldId id="365" r:id="rId76"/>
    <p:sldId id="366" r:id="rId77"/>
    <p:sldId id="367" r:id="rId78"/>
    <p:sldId id="368" r:id="rId79"/>
    <p:sldId id="369" r:id="rId80"/>
    <p:sldId id="370" r:id="rId81"/>
    <p:sldId id="371" r:id="rId82"/>
    <p:sldId id="374" r:id="rId83"/>
    <p:sldId id="379" r:id="rId8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99CC00"/>
    <a:srgbClr val="7030A0"/>
    <a:srgbClr val="000000"/>
    <a:srgbClr val="FF0000"/>
    <a:srgbClr val="99CCCC"/>
    <a:srgbClr val="0000FF"/>
    <a:srgbClr val="FFFFFF"/>
    <a:srgbClr val="FF9999"/>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1381" autoAdjust="0"/>
    <p:restoredTop sz="94660"/>
  </p:normalViewPr>
  <p:slideViewPr>
    <p:cSldViewPr>
      <p:cViewPr>
        <p:scale>
          <a:sx n="100" d="100"/>
          <a:sy n="100" d="100"/>
        </p:scale>
        <p:origin x="1536"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0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defTabSz="931670" eaLnBrk="1" hangingPunct="1">
              <a:defRPr sz="1200"/>
            </a:lvl1pPr>
          </a:lstStyle>
          <a:p>
            <a:endParaRPr lang="en-US"/>
          </a:p>
        </p:txBody>
      </p:sp>
      <p:sp>
        <p:nvSpPr>
          <p:cNvPr id="214019" name="Rectangle 3"/>
          <p:cNvSpPr>
            <a:spLocks noGrp="1" noChangeArrowheads="1"/>
          </p:cNvSpPr>
          <p:nvPr>
            <p:ph type="dt" sz="quarter" idx="1"/>
          </p:nvPr>
        </p:nvSpPr>
        <p:spPr bwMode="auto">
          <a:xfrm>
            <a:off x="3971183"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defTabSz="931670" eaLnBrk="1" hangingPunct="1">
              <a:defRPr sz="1200"/>
            </a:lvl1pPr>
          </a:lstStyle>
          <a:p>
            <a:endParaRPr lang="en-US"/>
          </a:p>
        </p:txBody>
      </p:sp>
      <p:sp>
        <p:nvSpPr>
          <p:cNvPr id="214020" name="Rectangle 4"/>
          <p:cNvSpPr>
            <a:spLocks noGrp="1" noChangeArrowheads="1"/>
          </p:cNvSpPr>
          <p:nvPr>
            <p:ph type="ftr" sz="quarter" idx="2"/>
          </p:nvPr>
        </p:nvSpPr>
        <p:spPr bwMode="auto">
          <a:xfrm>
            <a:off x="0"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defTabSz="931670" eaLnBrk="1" hangingPunct="1">
              <a:defRPr sz="1200"/>
            </a:lvl1pPr>
          </a:lstStyle>
          <a:p>
            <a:endParaRPr lang="en-US"/>
          </a:p>
        </p:txBody>
      </p:sp>
      <p:sp>
        <p:nvSpPr>
          <p:cNvPr id="214021" name="Rectangle 5"/>
          <p:cNvSpPr>
            <a:spLocks noGrp="1" noChangeArrowheads="1"/>
          </p:cNvSpPr>
          <p:nvPr>
            <p:ph type="sldNum" sz="quarter" idx="3"/>
          </p:nvPr>
        </p:nvSpPr>
        <p:spPr bwMode="auto">
          <a:xfrm>
            <a:off x="3971183"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defTabSz="931670"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defTabSz="931670" eaLnBrk="1" hangingPunct="1">
              <a:defRPr sz="1200"/>
            </a:lvl1pPr>
          </a:lstStyle>
          <a:p>
            <a:endParaRPr lang="en-US"/>
          </a:p>
        </p:txBody>
      </p:sp>
      <p:sp>
        <p:nvSpPr>
          <p:cNvPr id="3075" name="Rectangle 3"/>
          <p:cNvSpPr>
            <a:spLocks noGrp="1" noChangeArrowheads="1"/>
          </p:cNvSpPr>
          <p:nvPr>
            <p:ph type="dt" idx="1"/>
          </p:nvPr>
        </p:nvSpPr>
        <p:spPr bwMode="auto">
          <a:xfrm>
            <a:off x="3971183"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defTabSz="931670"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1359" y="4416108"/>
            <a:ext cx="5607684" cy="4182427"/>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defTabSz="931670" eaLnBrk="1" hangingPunct="1">
              <a:defRPr sz="1200"/>
            </a:lvl1pPr>
          </a:lstStyle>
          <a:p>
            <a:endParaRPr lang="en-US"/>
          </a:p>
        </p:txBody>
      </p:sp>
      <p:sp>
        <p:nvSpPr>
          <p:cNvPr id="3079" name="Rectangle 7"/>
          <p:cNvSpPr>
            <a:spLocks noGrp="1" noChangeArrowheads="1"/>
          </p:cNvSpPr>
          <p:nvPr>
            <p:ph type="sldNum" sz="quarter" idx="5"/>
          </p:nvPr>
        </p:nvSpPr>
        <p:spPr bwMode="auto">
          <a:xfrm>
            <a:off x="3971183"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defTabSz="931670"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71494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3</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9078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1252DED6-D559-47B3-99E6-490E43CE283B}" type="slidenum">
              <a:rPr lang="en-US" smtClean="0"/>
              <a:pPr/>
              <a:t>4</a:t>
            </a:fld>
            <a:endParaRPr lang="en-US" smtClean="0"/>
          </a:p>
        </p:txBody>
      </p:sp>
    </p:spTree>
    <p:extLst>
      <p:ext uri="{BB962C8B-B14F-4D97-AF65-F5344CB8AC3E}">
        <p14:creationId xmlns:p14="http://schemas.microsoft.com/office/powerpoint/2010/main" val="2246701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886758C2-5086-448B-AEB0-CECA1AAF07D1}" type="slidenum">
              <a:rPr lang="en-US" smtClean="0"/>
              <a:pPr/>
              <a:t>5</a:t>
            </a:fld>
            <a:endParaRPr lang="en-US" smtClean="0"/>
          </a:p>
        </p:txBody>
      </p:sp>
    </p:spTree>
    <p:extLst>
      <p:ext uri="{BB962C8B-B14F-4D97-AF65-F5344CB8AC3E}">
        <p14:creationId xmlns:p14="http://schemas.microsoft.com/office/powerpoint/2010/main" val="1894998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493782D3-F43E-4600-B4CF-2162AA61F415}" type="slidenum">
              <a:rPr lang="en-US" smtClean="0"/>
              <a:pPr/>
              <a:t>6</a:t>
            </a:fld>
            <a:endParaRPr lang="en-US" smtClean="0"/>
          </a:p>
        </p:txBody>
      </p:sp>
    </p:spTree>
    <p:extLst>
      <p:ext uri="{BB962C8B-B14F-4D97-AF65-F5344CB8AC3E}">
        <p14:creationId xmlns:p14="http://schemas.microsoft.com/office/powerpoint/2010/main" val="1922565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6B698A3C-B57C-419F-A729-CBEE59CDA77B}" type="slidenum">
              <a:rPr lang="en-US" smtClean="0"/>
              <a:pPr/>
              <a:t>7</a:t>
            </a:fld>
            <a:endParaRPr lang="en-US" smtClean="0"/>
          </a:p>
        </p:txBody>
      </p:sp>
    </p:spTree>
    <p:extLst>
      <p:ext uri="{BB962C8B-B14F-4D97-AF65-F5344CB8AC3E}">
        <p14:creationId xmlns:p14="http://schemas.microsoft.com/office/powerpoint/2010/main" val="164033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endParaRPr lang="en-US" smtClean="0"/>
          </a:p>
        </p:txBody>
      </p:sp>
      <p:sp>
        <p:nvSpPr>
          <p:cNvPr id="57348" name="Slide Number Placeholder 3"/>
          <p:cNvSpPr>
            <a:spLocks noGrp="1"/>
          </p:cNvSpPr>
          <p:nvPr>
            <p:ph type="sldNum" sz="quarter" idx="5"/>
          </p:nvPr>
        </p:nvSpPr>
        <p:spPr>
          <a:noFill/>
        </p:spPr>
        <p:txBody>
          <a:bodyPr/>
          <a:lstStyle/>
          <a:p>
            <a:fld id="{3833DC78-CEBB-4B20-AE3F-E437F3B69E29}" type="slidenum">
              <a:rPr lang="en-US" smtClean="0"/>
              <a:pPr/>
              <a:t>8</a:t>
            </a:fld>
            <a:endParaRPr lang="en-US" smtClean="0"/>
          </a:p>
        </p:txBody>
      </p:sp>
    </p:spTree>
    <p:extLst>
      <p:ext uri="{BB962C8B-B14F-4D97-AF65-F5344CB8AC3E}">
        <p14:creationId xmlns:p14="http://schemas.microsoft.com/office/powerpoint/2010/main" val="3390526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87A9667D-2B1F-4F04-90CF-18D7C260FB87}" type="slidenum">
              <a:rPr lang="en-US" smtClean="0"/>
              <a:pPr/>
              <a:t>9</a:t>
            </a:fld>
            <a:endParaRPr lang="en-US" smtClean="0"/>
          </a:p>
        </p:txBody>
      </p:sp>
    </p:spTree>
    <p:extLst>
      <p:ext uri="{BB962C8B-B14F-4D97-AF65-F5344CB8AC3E}">
        <p14:creationId xmlns:p14="http://schemas.microsoft.com/office/powerpoint/2010/main" val="1756702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BE249E1C-A491-485A-9F0F-6061182B4227}" type="slidenum">
              <a:rPr lang="en-US" smtClean="0"/>
              <a:pPr/>
              <a:t>10</a:t>
            </a:fld>
            <a:endParaRPr lang="en-US" smtClean="0"/>
          </a:p>
        </p:txBody>
      </p:sp>
    </p:spTree>
    <p:extLst>
      <p:ext uri="{BB962C8B-B14F-4D97-AF65-F5344CB8AC3E}">
        <p14:creationId xmlns:p14="http://schemas.microsoft.com/office/powerpoint/2010/main" val="3814578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endParaRPr lang="en-US" smtClean="0"/>
          </a:p>
        </p:txBody>
      </p:sp>
      <p:sp>
        <p:nvSpPr>
          <p:cNvPr id="57348" name="Slide Number Placeholder 3"/>
          <p:cNvSpPr>
            <a:spLocks noGrp="1"/>
          </p:cNvSpPr>
          <p:nvPr>
            <p:ph type="sldNum" sz="quarter" idx="5"/>
          </p:nvPr>
        </p:nvSpPr>
        <p:spPr>
          <a:noFill/>
        </p:spPr>
        <p:txBody>
          <a:bodyPr/>
          <a:lstStyle/>
          <a:p>
            <a:fld id="{2836A388-3C95-4917-AB64-EB39EC6FEEAC}" type="slidenum">
              <a:rPr lang="en-US" smtClean="0"/>
              <a:pPr/>
              <a:t>11</a:t>
            </a:fld>
            <a:endParaRPr lang="en-US" smtClean="0"/>
          </a:p>
        </p:txBody>
      </p:sp>
    </p:spTree>
    <p:extLst>
      <p:ext uri="{BB962C8B-B14F-4D97-AF65-F5344CB8AC3E}">
        <p14:creationId xmlns:p14="http://schemas.microsoft.com/office/powerpoint/2010/main" val="177329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CE1D2009-9AC6-4917-972D-C470A091B4DC}" type="slidenum">
              <a:rPr lang="en-US" smtClean="0"/>
              <a:pPr/>
              <a:t>12</a:t>
            </a:fld>
            <a:endParaRPr lang="en-US" smtClean="0"/>
          </a:p>
        </p:txBody>
      </p:sp>
    </p:spTree>
    <p:extLst>
      <p:ext uri="{BB962C8B-B14F-4D97-AF65-F5344CB8AC3E}">
        <p14:creationId xmlns:p14="http://schemas.microsoft.com/office/powerpoint/2010/main" val="3327753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p>
            <a:fld id="{C9A277DC-5B55-4D67-AD37-2701CDDA7EE8}" type="slidenum">
              <a:rPr lang="en-US" smtClean="0"/>
              <a:pPr/>
              <a:t>13</a:t>
            </a:fld>
            <a:endParaRPr lang="en-US" smtClean="0"/>
          </a:p>
        </p:txBody>
      </p:sp>
    </p:spTree>
    <p:extLst>
      <p:ext uri="{BB962C8B-B14F-4D97-AF65-F5344CB8AC3E}">
        <p14:creationId xmlns:p14="http://schemas.microsoft.com/office/powerpoint/2010/main" val="849852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40369642-BB67-4D8D-AD4D-A0AF547877F9}" type="slidenum">
              <a:rPr lang="en-US" smtClean="0"/>
              <a:pPr/>
              <a:t>14</a:t>
            </a:fld>
            <a:endParaRPr lang="en-US" smtClean="0"/>
          </a:p>
        </p:txBody>
      </p:sp>
    </p:spTree>
    <p:extLst>
      <p:ext uri="{BB962C8B-B14F-4D97-AF65-F5344CB8AC3E}">
        <p14:creationId xmlns:p14="http://schemas.microsoft.com/office/powerpoint/2010/main" val="2809914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F509E83-BA79-44D7-856F-09DF0EC78331}" type="slidenum">
              <a:rPr lang="en-US" smtClean="0"/>
              <a:pPr/>
              <a:t>15</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701040" y="4415791"/>
            <a:ext cx="5608320" cy="4183380"/>
          </a:xfrm>
          <a:noFill/>
          <a:ln/>
        </p:spPr>
        <p:txBody>
          <a:bodyPr/>
          <a:lstStyle/>
          <a:p>
            <a:pPr eaLnBrk="1" hangingPunct="1"/>
            <a:endParaRPr lang="en-US" smtClean="0"/>
          </a:p>
        </p:txBody>
      </p:sp>
    </p:spTree>
    <p:extLst>
      <p:ext uri="{BB962C8B-B14F-4D97-AF65-F5344CB8AC3E}">
        <p14:creationId xmlns:p14="http://schemas.microsoft.com/office/powerpoint/2010/main" val="3009981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7011" indent="-291158">
              <a:defRPr>
                <a:solidFill>
                  <a:schemeClr val="tx1"/>
                </a:solidFill>
                <a:latin typeface="Times New Roman" panose="02020603050405020304" pitchFamily="18" charset="0"/>
                <a:cs typeface="Arial" panose="020B0604020202020204" pitchFamily="34" charset="0"/>
              </a:defRPr>
            </a:lvl2pPr>
            <a:lvl3pPr marL="1164632" indent="-232927">
              <a:defRPr>
                <a:solidFill>
                  <a:schemeClr val="tx1"/>
                </a:solidFill>
                <a:latin typeface="Times New Roman" panose="02020603050405020304" pitchFamily="18" charset="0"/>
                <a:cs typeface="Arial" panose="020B0604020202020204" pitchFamily="34" charset="0"/>
              </a:defRPr>
            </a:lvl3pPr>
            <a:lvl4pPr marL="1630485" indent="-232927">
              <a:defRPr>
                <a:solidFill>
                  <a:schemeClr val="tx1"/>
                </a:solidFill>
                <a:latin typeface="Times New Roman" panose="02020603050405020304" pitchFamily="18" charset="0"/>
                <a:cs typeface="Arial" panose="020B0604020202020204" pitchFamily="34" charset="0"/>
              </a:defRPr>
            </a:lvl4pPr>
            <a:lvl5pPr marL="2096339" indent="-232927">
              <a:defRPr>
                <a:solidFill>
                  <a:schemeClr val="tx1"/>
                </a:solidFill>
                <a:latin typeface="Times New Roman" panose="02020603050405020304" pitchFamily="18" charset="0"/>
                <a:cs typeface="Arial" panose="020B0604020202020204" pitchFamily="34" charset="0"/>
              </a:defRPr>
            </a:lvl5pPr>
            <a:lvl6pPr marL="2562192"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3028044"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93898"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59751"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E5E4069-EE9D-46B8-B153-C6C3E70FD6EF}" type="slidenum">
              <a:rPr lang="en-US" altLang="en-US"/>
              <a:pPr/>
              <a:t>16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669230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2875DD34-3F8B-4BCA-AF3A-D2318D7E6FB2}" type="slidenum">
              <a:rPr lang="en-US" smtClean="0"/>
              <a:pPr/>
              <a:t>17</a:t>
            </a:fld>
            <a:endParaRPr lang="en-US" smtClean="0"/>
          </a:p>
        </p:txBody>
      </p:sp>
    </p:spTree>
    <p:extLst>
      <p:ext uri="{BB962C8B-B14F-4D97-AF65-F5344CB8AC3E}">
        <p14:creationId xmlns:p14="http://schemas.microsoft.com/office/powerpoint/2010/main" val="224188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E49B7BD0-149C-4460-A99E-EB61EE045EB9}" type="slidenum">
              <a:rPr lang="en-US" smtClean="0"/>
              <a:pPr/>
              <a:t>18</a:t>
            </a:fld>
            <a:endParaRPr lang="en-US" smtClean="0"/>
          </a:p>
        </p:txBody>
      </p:sp>
    </p:spTree>
    <p:extLst>
      <p:ext uri="{BB962C8B-B14F-4D97-AF65-F5344CB8AC3E}">
        <p14:creationId xmlns:p14="http://schemas.microsoft.com/office/powerpoint/2010/main" val="1375729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AA9DF77A-36A7-4490-AB34-F9DDBD156A5B}" type="slidenum">
              <a:rPr lang="en-US" smtClean="0"/>
              <a:pPr/>
              <a:t>19</a:t>
            </a:fld>
            <a:endParaRPr lang="en-US" smtClean="0"/>
          </a:p>
        </p:txBody>
      </p:sp>
    </p:spTree>
    <p:extLst>
      <p:ext uri="{BB962C8B-B14F-4D97-AF65-F5344CB8AC3E}">
        <p14:creationId xmlns:p14="http://schemas.microsoft.com/office/powerpoint/2010/main" val="2264850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89874D1A-8C0A-45A9-BAE7-0F8E3E00B976}" type="slidenum">
              <a:rPr lang="en-US" smtClean="0"/>
              <a:pPr/>
              <a:t>20</a:t>
            </a:fld>
            <a:endParaRPr lang="en-US" smtClean="0"/>
          </a:p>
        </p:txBody>
      </p:sp>
    </p:spTree>
    <p:extLst>
      <p:ext uri="{BB962C8B-B14F-4D97-AF65-F5344CB8AC3E}">
        <p14:creationId xmlns:p14="http://schemas.microsoft.com/office/powerpoint/2010/main" val="2754093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64ABC5A5-1F31-44E7-9D2D-CD67AF471169}" type="slidenum">
              <a:rPr lang="en-US" smtClean="0"/>
              <a:pPr/>
              <a:t>21</a:t>
            </a:fld>
            <a:endParaRPr lang="en-US" smtClean="0"/>
          </a:p>
        </p:txBody>
      </p:sp>
    </p:spTree>
    <p:extLst>
      <p:ext uri="{BB962C8B-B14F-4D97-AF65-F5344CB8AC3E}">
        <p14:creationId xmlns:p14="http://schemas.microsoft.com/office/powerpoint/2010/main" val="2188976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279CE8FB-4E9C-48A1-8CD0-55AB34EB0CC2}" type="slidenum">
              <a:rPr lang="en-US" smtClean="0"/>
              <a:pPr/>
              <a:t>22</a:t>
            </a:fld>
            <a:endParaRPr lang="en-US" smtClean="0"/>
          </a:p>
        </p:txBody>
      </p:sp>
    </p:spTree>
    <p:extLst>
      <p:ext uri="{BB962C8B-B14F-4D97-AF65-F5344CB8AC3E}">
        <p14:creationId xmlns:p14="http://schemas.microsoft.com/office/powerpoint/2010/main" val="3565504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279CE8FB-4E9C-48A1-8CD0-55AB34EB0CC2}" type="slidenum">
              <a:rPr lang="en-US" smtClean="0"/>
              <a:pPr/>
              <a:t>24</a:t>
            </a:fld>
            <a:endParaRPr lang="en-US" smtClean="0"/>
          </a:p>
        </p:txBody>
      </p:sp>
    </p:spTree>
    <p:extLst>
      <p:ext uri="{BB962C8B-B14F-4D97-AF65-F5344CB8AC3E}">
        <p14:creationId xmlns:p14="http://schemas.microsoft.com/office/powerpoint/2010/main" val="3565504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0B457461-D40E-45E9-A37B-A8EEE626260E}" type="slidenum">
              <a:rPr lang="en-US" smtClean="0"/>
              <a:pPr/>
              <a:t>25</a:t>
            </a:fld>
            <a:endParaRPr lang="en-US" smtClean="0"/>
          </a:p>
        </p:txBody>
      </p:sp>
    </p:spTree>
    <p:extLst>
      <p:ext uri="{BB962C8B-B14F-4D97-AF65-F5344CB8AC3E}">
        <p14:creationId xmlns:p14="http://schemas.microsoft.com/office/powerpoint/2010/main" val="3733267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A0718346-339D-4FE9-AFC2-848486A88580}" type="slidenum">
              <a:rPr lang="en-US" smtClean="0"/>
              <a:pPr/>
              <a:t>26</a:t>
            </a:fld>
            <a:endParaRPr lang="en-US" smtClean="0"/>
          </a:p>
        </p:txBody>
      </p:sp>
    </p:spTree>
    <p:extLst>
      <p:ext uri="{BB962C8B-B14F-4D97-AF65-F5344CB8AC3E}">
        <p14:creationId xmlns:p14="http://schemas.microsoft.com/office/powerpoint/2010/main" val="1256122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3AC40396-EF05-4AAB-8FF9-025F4A0E96D9}" type="slidenum">
              <a:rPr lang="en-US" smtClean="0"/>
              <a:pPr/>
              <a:t>27</a:t>
            </a:fld>
            <a:endParaRPr lang="en-US" smtClean="0"/>
          </a:p>
        </p:txBody>
      </p:sp>
    </p:spTree>
    <p:extLst>
      <p:ext uri="{BB962C8B-B14F-4D97-AF65-F5344CB8AC3E}">
        <p14:creationId xmlns:p14="http://schemas.microsoft.com/office/powerpoint/2010/main" val="890598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23210541-2930-4D4D-B8E4-7DE1681BB51F}" type="slidenum">
              <a:rPr lang="en-US" smtClean="0"/>
              <a:pPr/>
              <a:t>28</a:t>
            </a:fld>
            <a:endParaRPr lang="en-US" smtClean="0"/>
          </a:p>
        </p:txBody>
      </p:sp>
    </p:spTree>
    <p:extLst>
      <p:ext uri="{BB962C8B-B14F-4D97-AF65-F5344CB8AC3E}">
        <p14:creationId xmlns:p14="http://schemas.microsoft.com/office/powerpoint/2010/main" val="1072063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ED0A8A4B-8624-4421-9324-9C6DE37E5044}" type="slidenum">
              <a:rPr lang="en-US" smtClean="0"/>
              <a:pPr/>
              <a:t>29</a:t>
            </a:fld>
            <a:endParaRPr lang="en-US" smtClean="0"/>
          </a:p>
        </p:txBody>
      </p:sp>
    </p:spTree>
    <p:extLst>
      <p:ext uri="{BB962C8B-B14F-4D97-AF65-F5344CB8AC3E}">
        <p14:creationId xmlns:p14="http://schemas.microsoft.com/office/powerpoint/2010/main" val="3720655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14578478-8326-4CFA-BDDA-B883D84E6598}" type="slidenum">
              <a:rPr lang="en-US" smtClean="0"/>
              <a:pPr/>
              <a:t>30</a:t>
            </a:fld>
            <a:endParaRPr lang="en-US" smtClean="0"/>
          </a:p>
        </p:txBody>
      </p:sp>
    </p:spTree>
    <p:extLst>
      <p:ext uri="{BB962C8B-B14F-4D97-AF65-F5344CB8AC3E}">
        <p14:creationId xmlns:p14="http://schemas.microsoft.com/office/powerpoint/2010/main" val="2277965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9153663B-63C1-4B2C-A962-855860EBF39F}" type="slidenum">
              <a:rPr lang="en-US" smtClean="0"/>
              <a:pPr/>
              <a:t>31</a:t>
            </a:fld>
            <a:endParaRPr lang="en-US" smtClean="0"/>
          </a:p>
        </p:txBody>
      </p:sp>
    </p:spTree>
    <p:extLst>
      <p:ext uri="{BB962C8B-B14F-4D97-AF65-F5344CB8AC3E}">
        <p14:creationId xmlns:p14="http://schemas.microsoft.com/office/powerpoint/2010/main" val="1768185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D8159657-60B7-4C76-89FB-54E017A1F6B8}" type="slidenum">
              <a:rPr lang="en-US" smtClean="0"/>
              <a:pPr/>
              <a:t>32</a:t>
            </a:fld>
            <a:endParaRPr lang="en-US" smtClean="0"/>
          </a:p>
        </p:txBody>
      </p:sp>
    </p:spTree>
    <p:extLst>
      <p:ext uri="{BB962C8B-B14F-4D97-AF65-F5344CB8AC3E}">
        <p14:creationId xmlns:p14="http://schemas.microsoft.com/office/powerpoint/2010/main" val="38670135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F0E2D97E-BDF9-45FD-A6EB-98BDAB63B451}" type="slidenum">
              <a:rPr lang="en-US" smtClean="0"/>
              <a:pPr/>
              <a:t>33</a:t>
            </a:fld>
            <a:endParaRPr lang="en-US" smtClean="0"/>
          </a:p>
        </p:txBody>
      </p:sp>
    </p:spTree>
    <p:extLst>
      <p:ext uri="{BB962C8B-B14F-4D97-AF65-F5344CB8AC3E}">
        <p14:creationId xmlns:p14="http://schemas.microsoft.com/office/powerpoint/2010/main" val="18342668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794DFA46-BD60-43DB-A728-CC1F7523BD58}" type="slidenum">
              <a:rPr lang="en-US" smtClean="0"/>
              <a:pPr/>
              <a:t>34</a:t>
            </a:fld>
            <a:endParaRPr lang="en-US" smtClean="0"/>
          </a:p>
        </p:txBody>
      </p:sp>
    </p:spTree>
    <p:extLst>
      <p:ext uri="{BB962C8B-B14F-4D97-AF65-F5344CB8AC3E}">
        <p14:creationId xmlns:p14="http://schemas.microsoft.com/office/powerpoint/2010/main" val="2603324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42A71027-08EF-4BD5-91CD-B233E3557C69}" type="slidenum">
              <a:rPr lang="en-US" smtClean="0"/>
              <a:pPr/>
              <a:t>35</a:t>
            </a:fld>
            <a:endParaRPr lang="en-US" smtClean="0"/>
          </a:p>
        </p:txBody>
      </p:sp>
    </p:spTree>
    <p:extLst>
      <p:ext uri="{BB962C8B-B14F-4D97-AF65-F5344CB8AC3E}">
        <p14:creationId xmlns:p14="http://schemas.microsoft.com/office/powerpoint/2010/main" val="22276819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CBEEBF90-CA03-4A60-918A-C0E8A8EA8EB1}" type="slidenum">
              <a:rPr lang="en-US" smtClean="0"/>
              <a:pPr/>
              <a:t>36</a:t>
            </a:fld>
            <a:endParaRPr lang="en-US" smtClean="0"/>
          </a:p>
        </p:txBody>
      </p:sp>
    </p:spTree>
    <p:extLst>
      <p:ext uri="{BB962C8B-B14F-4D97-AF65-F5344CB8AC3E}">
        <p14:creationId xmlns:p14="http://schemas.microsoft.com/office/powerpoint/2010/main" val="10912906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AD4219AB-1457-4D46-B83C-1B3F50D18F1D}" type="slidenum">
              <a:rPr lang="en-US" smtClean="0"/>
              <a:pPr/>
              <a:t>37</a:t>
            </a:fld>
            <a:endParaRPr lang="en-US" smtClean="0"/>
          </a:p>
        </p:txBody>
      </p:sp>
    </p:spTree>
    <p:extLst>
      <p:ext uri="{BB962C8B-B14F-4D97-AF65-F5344CB8AC3E}">
        <p14:creationId xmlns:p14="http://schemas.microsoft.com/office/powerpoint/2010/main" val="792675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D583465B-776B-4E67-9D72-39B3D28635D5}" type="slidenum">
              <a:rPr lang="en-US" smtClean="0"/>
              <a:pPr/>
              <a:t>38</a:t>
            </a:fld>
            <a:endParaRPr lang="en-US" smtClean="0"/>
          </a:p>
        </p:txBody>
      </p:sp>
    </p:spTree>
    <p:extLst>
      <p:ext uri="{BB962C8B-B14F-4D97-AF65-F5344CB8AC3E}">
        <p14:creationId xmlns:p14="http://schemas.microsoft.com/office/powerpoint/2010/main" val="1022545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B6985FB1-F148-4574-AD24-9A645ADAA34A}" type="slidenum">
              <a:rPr lang="en-US" smtClean="0"/>
              <a:pPr/>
              <a:t>39</a:t>
            </a:fld>
            <a:endParaRPr lang="en-US" smtClean="0"/>
          </a:p>
        </p:txBody>
      </p:sp>
    </p:spTree>
    <p:extLst>
      <p:ext uri="{BB962C8B-B14F-4D97-AF65-F5344CB8AC3E}">
        <p14:creationId xmlns:p14="http://schemas.microsoft.com/office/powerpoint/2010/main" val="355764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4A82F14F-90BB-4677-B667-82905C086A84}" type="slidenum">
              <a:rPr lang="en-US" smtClean="0"/>
              <a:pPr/>
              <a:t>40</a:t>
            </a:fld>
            <a:endParaRPr lang="en-US" smtClean="0"/>
          </a:p>
        </p:txBody>
      </p:sp>
    </p:spTree>
    <p:extLst>
      <p:ext uri="{BB962C8B-B14F-4D97-AF65-F5344CB8AC3E}">
        <p14:creationId xmlns:p14="http://schemas.microsoft.com/office/powerpoint/2010/main" val="69607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4CFA5541-6F82-4387-920C-461481C24F8C}" type="slidenum">
              <a:rPr lang="en-US" smtClean="0"/>
              <a:pPr/>
              <a:t>41</a:t>
            </a:fld>
            <a:endParaRPr lang="en-US" smtClean="0"/>
          </a:p>
        </p:txBody>
      </p:sp>
    </p:spTree>
    <p:extLst>
      <p:ext uri="{BB962C8B-B14F-4D97-AF65-F5344CB8AC3E}">
        <p14:creationId xmlns:p14="http://schemas.microsoft.com/office/powerpoint/2010/main" val="3107441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21982688-A241-4CC6-8D52-C82BDDFF393C}" type="slidenum">
              <a:rPr lang="en-US" smtClean="0"/>
              <a:pPr/>
              <a:t>42</a:t>
            </a:fld>
            <a:endParaRPr lang="en-US" smtClean="0"/>
          </a:p>
        </p:txBody>
      </p:sp>
    </p:spTree>
    <p:extLst>
      <p:ext uri="{BB962C8B-B14F-4D97-AF65-F5344CB8AC3E}">
        <p14:creationId xmlns:p14="http://schemas.microsoft.com/office/powerpoint/2010/main" val="21021359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2FDA03F-3ED0-4190-892E-B5B1F306AF04}" type="slidenum">
              <a:rPr lang="en-US" smtClean="0"/>
              <a:pPr/>
              <a:t>43</a:t>
            </a:fld>
            <a:endParaRPr lang="en-US" smtClean="0"/>
          </a:p>
        </p:txBody>
      </p:sp>
    </p:spTree>
    <p:extLst>
      <p:ext uri="{BB962C8B-B14F-4D97-AF65-F5344CB8AC3E}">
        <p14:creationId xmlns:p14="http://schemas.microsoft.com/office/powerpoint/2010/main" val="1308611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BCE36889-63D8-4314-AB4B-90FA00805114}" type="slidenum">
              <a:rPr lang="en-US" smtClean="0"/>
              <a:pPr/>
              <a:t>44</a:t>
            </a:fld>
            <a:endParaRPr lang="en-US" smtClean="0"/>
          </a:p>
        </p:txBody>
      </p:sp>
    </p:spTree>
    <p:extLst>
      <p:ext uri="{BB962C8B-B14F-4D97-AF65-F5344CB8AC3E}">
        <p14:creationId xmlns:p14="http://schemas.microsoft.com/office/powerpoint/2010/main" val="2575167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BFF5AE6B-B2BE-4E89-B52F-9A8355B7A7B9}" type="slidenum">
              <a:rPr lang="en-US" smtClean="0"/>
              <a:pPr/>
              <a:t>45</a:t>
            </a:fld>
            <a:endParaRPr lang="en-US" smtClean="0"/>
          </a:p>
        </p:txBody>
      </p:sp>
    </p:spTree>
    <p:extLst>
      <p:ext uri="{BB962C8B-B14F-4D97-AF65-F5344CB8AC3E}">
        <p14:creationId xmlns:p14="http://schemas.microsoft.com/office/powerpoint/2010/main" val="2304744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88E706DD-700A-43DC-BDFD-90191BDF7EE9}" type="slidenum">
              <a:rPr lang="en-US" smtClean="0"/>
              <a:pPr/>
              <a:t>46</a:t>
            </a:fld>
            <a:endParaRPr lang="en-US" smtClean="0"/>
          </a:p>
        </p:txBody>
      </p:sp>
    </p:spTree>
    <p:extLst>
      <p:ext uri="{BB962C8B-B14F-4D97-AF65-F5344CB8AC3E}">
        <p14:creationId xmlns:p14="http://schemas.microsoft.com/office/powerpoint/2010/main" val="3306657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582F67A3-EF78-49DE-8A7A-7CACFEE3615F}" type="slidenum">
              <a:rPr lang="en-US" smtClean="0"/>
              <a:pPr/>
              <a:t>47</a:t>
            </a:fld>
            <a:endParaRPr lang="en-US" smtClean="0"/>
          </a:p>
        </p:txBody>
      </p:sp>
    </p:spTree>
    <p:extLst>
      <p:ext uri="{BB962C8B-B14F-4D97-AF65-F5344CB8AC3E}">
        <p14:creationId xmlns:p14="http://schemas.microsoft.com/office/powerpoint/2010/main" val="39738140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p>
        </p:txBody>
      </p:sp>
      <p:sp>
        <p:nvSpPr>
          <p:cNvPr id="96260" name="Slide Number Placeholder 3"/>
          <p:cNvSpPr>
            <a:spLocks noGrp="1"/>
          </p:cNvSpPr>
          <p:nvPr>
            <p:ph type="sldNum" sz="quarter" idx="5"/>
          </p:nvPr>
        </p:nvSpPr>
        <p:spPr>
          <a:noFill/>
        </p:spPr>
        <p:txBody>
          <a:bodyPr/>
          <a:lstStyle/>
          <a:p>
            <a:fld id="{67EE1BFF-44EC-45D1-91BB-EB630BE5A0FA}" type="slidenum">
              <a:rPr lang="en-US" smtClean="0"/>
              <a:pPr/>
              <a:t>48</a:t>
            </a:fld>
            <a:endParaRPr lang="en-US" smtClean="0"/>
          </a:p>
        </p:txBody>
      </p:sp>
    </p:spTree>
    <p:extLst>
      <p:ext uri="{BB962C8B-B14F-4D97-AF65-F5344CB8AC3E}">
        <p14:creationId xmlns:p14="http://schemas.microsoft.com/office/powerpoint/2010/main" val="26340467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9E4C14C9-EFD9-4BB1-A32A-3BCD944418A8}" type="slidenum">
              <a:rPr lang="en-US" smtClean="0"/>
              <a:pPr/>
              <a:t>50</a:t>
            </a:fld>
            <a:endParaRPr lang="en-US" smtClean="0"/>
          </a:p>
        </p:txBody>
      </p:sp>
    </p:spTree>
    <p:extLst>
      <p:ext uri="{BB962C8B-B14F-4D97-AF65-F5344CB8AC3E}">
        <p14:creationId xmlns:p14="http://schemas.microsoft.com/office/powerpoint/2010/main" val="37509326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95DA8F11-33D2-46A0-998D-A3EEC6679979}" type="slidenum">
              <a:rPr lang="en-US" smtClean="0"/>
              <a:pPr/>
              <a:t>51</a:t>
            </a:fld>
            <a:endParaRPr lang="en-US" smtClean="0"/>
          </a:p>
        </p:txBody>
      </p:sp>
    </p:spTree>
    <p:extLst>
      <p:ext uri="{BB962C8B-B14F-4D97-AF65-F5344CB8AC3E}">
        <p14:creationId xmlns:p14="http://schemas.microsoft.com/office/powerpoint/2010/main" val="3476345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113B477C-16E0-4C7A-B020-7A870F3970DF}" type="slidenum">
              <a:rPr lang="en-US" smtClean="0"/>
              <a:pPr/>
              <a:t>52</a:t>
            </a:fld>
            <a:endParaRPr lang="en-US" smtClean="0"/>
          </a:p>
        </p:txBody>
      </p:sp>
    </p:spTree>
    <p:extLst>
      <p:ext uri="{BB962C8B-B14F-4D97-AF65-F5344CB8AC3E}">
        <p14:creationId xmlns:p14="http://schemas.microsoft.com/office/powerpoint/2010/main" val="1358468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D6F2C79B-B454-43CE-B3F4-B89FAC43EBD9}" type="slidenum">
              <a:rPr lang="en-US" smtClean="0"/>
              <a:pPr/>
              <a:t>53</a:t>
            </a:fld>
            <a:endParaRPr lang="en-US" smtClean="0"/>
          </a:p>
        </p:txBody>
      </p:sp>
    </p:spTree>
    <p:extLst>
      <p:ext uri="{BB962C8B-B14F-4D97-AF65-F5344CB8AC3E}">
        <p14:creationId xmlns:p14="http://schemas.microsoft.com/office/powerpoint/2010/main" val="16367808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AD079E15-5373-4FCD-BAED-F08B5336AB03}" type="slidenum">
              <a:rPr lang="en-US" smtClean="0"/>
              <a:pPr/>
              <a:t>54</a:t>
            </a:fld>
            <a:endParaRPr lang="en-US" smtClean="0"/>
          </a:p>
        </p:txBody>
      </p:sp>
    </p:spTree>
    <p:extLst>
      <p:ext uri="{BB962C8B-B14F-4D97-AF65-F5344CB8AC3E}">
        <p14:creationId xmlns:p14="http://schemas.microsoft.com/office/powerpoint/2010/main" val="19467929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F637EBB5-50BF-45E6-B433-996FD960922B}" type="slidenum">
              <a:rPr lang="en-US" smtClean="0"/>
              <a:pPr/>
              <a:t>55</a:t>
            </a:fld>
            <a:endParaRPr lang="en-US" smtClean="0"/>
          </a:p>
        </p:txBody>
      </p:sp>
    </p:spTree>
    <p:extLst>
      <p:ext uri="{BB962C8B-B14F-4D97-AF65-F5344CB8AC3E}">
        <p14:creationId xmlns:p14="http://schemas.microsoft.com/office/powerpoint/2010/main" val="6171347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CABF6E-3380-4449-85B6-3CCF2DC46AE5}" type="slidenum">
              <a:rPr lang="en-US" smtClean="0"/>
              <a:pPr/>
              <a:t>64</a:t>
            </a:fld>
            <a:endParaRPr lang="en-US" smtClean="0"/>
          </a:p>
        </p:txBody>
      </p:sp>
    </p:spTree>
    <p:extLst>
      <p:ext uri="{BB962C8B-B14F-4D97-AF65-F5344CB8AC3E}">
        <p14:creationId xmlns:p14="http://schemas.microsoft.com/office/powerpoint/2010/main" val="25423689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9D7C4370-1DF7-48C7-B605-A98D28FEB642}" type="slidenum">
              <a:rPr lang="en-US" smtClean="0"/>
              <a:pPr/>
              <a:t>65</a:t>
            </a:fld>
            <a:endParaRPr lang="en-US" smtClean="0"/>
          </a:p>
        </p:txBody>
      </p:sp>
    </p:spTree>
    <p:extLst>
      <p:ext uri="{BB962C8B-B14F-4D97-AF65-F5344CB8AC3E}">
        <p14:creationId xmlns:p14="http://schemas.microsoft.com/office/powerpoint/2010/main" val="24875492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9D8B11D0-1E5D-44A7-912E-4E1A74B1C27E}" type="slidenum">
              <a:rPr lang="en-US" smtClean="0"/>
              <a:pPr/>
              <a:t>66</a:t>
            </a:fld>
            <a:endParaRPr lang="en-US" smtClean="0"/>
          </a:p>
        </p:txBody>
      </p:sp>
    </p:spTree>
    <p:extLst>
      <p:ext uri="{BB962C8B-B14F-4D97-AF65-F5344CB8AC3E}">
        <p14:creationId xmlns:p14="http://schemas.microsoft.com/office/powerpoint/2010/main" val="1313835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AFE0F03C-1644-4A76-AC12-B20AA44BC97B}" type="slidenum">
              <a:rPr lang="en-US" smtClean="0"/>
              <a:pPr/>
              <a:t>67</a:t>
            </a:fld>
            <a:endParaRPr lang="en-US" smtClean="0"/>
          </a:p>
        </p:txBody>
      </p:sp>
    </p:spTree>
    <p:extLst>
      <p:ext uri="{BB962C8B-B14F-4D97-AF65-F5344CB8AC3E}">
        <p14:creationId xmlns:p14="http://schemas.microsoft.com/office/powerpoint/2010/main" val="6523739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C94CB5F4-F148-492A-B9B5-CB2E2E4E72E1}" type="slidenum">
              <a:rPr lang="en-US" smtClean="0"/>
              <a:pPr/>
              <a:t>68</a:t>
            </a:fld>
            <a:endParaRPr lang="en-US" smtClean="0"/>
          </a:p>
        </p:txBody>
      </p:sp>
    </p:spTree>
    <p:extLst>
      <p:ext uri="{BB962C8B-B14F-4D97-AF65-F5344CB8AC3E}">
        <p14:creationId xmlns:p14="http://schemas.microsoft.com/office/powerpoint/2010/main" val="33591258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295846C0-A83D-4C69-8CD8-2703BF0746A3}" type="slidenum">
              <a:rPr lang="en-US" smtClean="0"/>
              <a:pPr/>
              <a:t>69</a:t>
            </a:fld>
            <a:endParaRPr lang="en-US" smtClean="0"/>
          </a:p>
        </p:txBody>
      </p:sp>
    </p:spTree>
    <p:extLst>
      <p:ext uri="{BB962C8B-B14F-4D97-AF65-F5344CB8AC3E}">
        <p14:creationId xmlns:p14="http://schemas.microsoft.com/office/powerpoint/2010/main" val="18094036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9813A754-5AE3-417F-B6BF-DA0B9126FC0C}" type="slidenum">
              <a:rPr lang="en-US" smtClean="0"/>
              <a:pPr/>
              <a:t>70</a:t>
            </a:fld>
            <a:endParaRPr lang="en-US" smtClean="0"/>
          </a:p>
        </p:txBody>
      </p:sp>
    </p:spTree>
    <p:extLst>
      <p:ext uri="{BB962C8B-B14F-4D97-AF65-F5344CB8AC3E}">
        <p14:creationId xmlns:p14="http://schemas.microsoft.com/office/powerpoint/2010/main" val="25032919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CADE98A8-7D13-4C0F-A995-F54362C2F22D}" type="slidenum">
              <a:rPr lang="en-US" smtClean="0"/>
              <a:pPr/>
              <a:t>71</a:t>
            </a:fld>
            <a:endParaRPr lang="en-US" smtClean="0"/>
          </a:p>
        </p:txBody>
      </p:sp>
    </p:spTree>
    <p:extLst>
      <p:ext uri="{BB962C8B-B14F-4D97-AF65-F5344CB8AC3E}">
        <p14:creationId xmlns:p14="http://schemas.microsoft.com/office/powerpoint/2010/main" val="6614579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a:noFill/>
        </p:spPr>
        <p:txBody>
          <a:bodyPr/>
          <a:lstStyle/>
          <a:p>
            <a:fld id="{830CEB3F-65A3-46A1-A358-1D3F3DF35280}" type="slidenum">
              <a:rPr lang="en-US" smtClean="0"/>
              <a:pPr/>
              <a:t>72</a:t>
            </a:fld>
            <a:endParaRPr lang="en-US" smtClean="0"/>
          </a:p>
        </p:txBody>
      </p:sp>
    </p:spTree>
    <p:extLst>
      <p:ext uri="{BB962C8B-B14F-4D97-AF65-F5344CB8AC3E}">
        <p14:creationId xmlns:p14="http://schemas.microsoft.com/office/powerpoint/2010/main" val="10553701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A3E1C435-3B28-46B1-A82D-73C6CC92979D}" type="slidenum">
              <a:rPr lang="en-US" smtClean="0"/>
              <a:pPr/>
              <a:t>73</a:t>
            </a:fld>
            <a:endParaRPr lang="en-US" smtClean="0"/>
          </a:p>
        </p:txBody>
      </p:sp>
    </p:spTree>
    <p:extLst>
      <p:ext uri="{BB962C8B-B14F-4D97-AF65-F5344CB8AC3E}">
        <p14:creationId xmlns:p14="http://schemas.microsoft.com/office/powerpoint/2010/main" val="2584365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C3DE3018-5293-483E-850F-2E84D1711E17}" type="slidenum">
              <a:rPr lang="en-US" smtClean="0"/>
              <a:pPr/>
              <a:t>74</a:t>
            </a:fld>
            <a:endParaRPr lang="en-US" smtClean="0"/>
          </a:p>
        </p:txBody>
      </p:sp>
    </p:spTree>
    <p:extLst>
      <p:ext uri="{BB962C8B-B14F-4D97-AF65-F5344CB8AC3E}">
        <p14:creationId xmlns:p14="http://schemas.microsoft.com/office/powerpoint/2010/main" val="15273186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5C23F0A0-95DA-4069-BD3E-7887C2C5B259}" type="slidenum">
              <a:rPr lang="en-US" smtClean="0"/>
              <a:pPr/>
              <a:t>75</a:t>
            </a:fld>
            <a:endParaRPr lang="en-US" smtClean="0"/>
          </a:p>
        </p:txBody>
      </p:sp>
    </p:spTree>
    <p:extLst>
      <p:ext uri="{BB962C8B-B14F-4D97-AF65-F5344CB8AC3E}">
        <p14:creationId xmlns:p14="http://schemas.microsoft.com/office/powerpoint/2010/main" val="42885473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04FC9EC1-185B-4216-A60F-3FFE882F9387}" type="slidenum">
              <a:rPr lang="en-US" smtClean="0"/>
              <a:pPr/>
              <a:t>76</a:t>
            </a:fld>
            <a:endParaRPr lang="en-US" smtClean="0"/>
          </a:p>
        </p:txBody>
      </p:sp>
    </p:spTree>
    <p:extLst>
      <p:ext uri="{BB962C8B-B14F-4D97-AF65-F5344CB8AC3E}">
        <p14:creationId xmlns:p14="http://schemas.microsoft.com/office/powerpoint/2010/main" val="1891684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EE4FDD96-2507-46BC-9C5D-37D6116A6EC2}" type="slidenum">
              <a:rPr lang="en-US" smtClean="0"/>
              <a:pPr/>
              <a:t>77</a:t>
            </a:fld>
            <a:endParaRPr lang="en-US" smtClean="0"/>
          </a:p>
        </p:txBody>
      </p:sp>
    </p:spTree>
    <p:extLst>
      <p:ext uri="{BB962C8B-B14F-4D97-AF65-F5344CB8AC3E}">
        <p14:creationId xmlns:p14="http://schemas.microsoft.com/office/powerpoint/2010/main" val="31087321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CCC0852B-CDCB-4C21-A5B0-5D74693AD4A3}" type="slidenum">
              <a:rPr lang="en-US" smtClean="0"/>
              <a:pPr/>
              <a:t>78</a:t>
            </a:fld>
            <a:endParaRPr lang="en-US" smtClean="0"/>
          </a:p>
        </p:txBody>
      </p:sp>
    </p:spTree>
    <p:extLst>
      <p:ext uri="{BB962C8B-B14F-4D97-AF65-F5344CB8AC3E}">
        <p14:creationId xmlns:p14="http://schemas.microsoft.com/office/powerpoint/2010/main" val="1659539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5023382C-EA74-4BDB-B465-1BE4BA29B13D}" type="slidenum">
              <a:rPr lang="en-US" smtClean="0"/>
              <a:pPr/>
              <a:t>79</a:t>
            </a:fld>
            <a:endParaRPr lang="en-US" smtClean="0"/>
          </a:p>
        </p:txBody>
      </p:sp>
    </p:spTree>
    <p:extLst>
      <p:ext uri="{BB962C8B-B14F-4D97-AF65-F5344CB8AC3E}">
        <p14:creationId xmlns:p14="http://schemas.microsoft.com/office/powerpoint/2010/main" val="30209847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BB334CEA-4527-4FA3-B1AE-3B2541999377}" type="slidenum">
              <a:rPr lang="en-US" smtClean="0"/>
              <a:pPr/>
              <a:t>80</a:t>
            </a:fld>
            <a:endParaRPr lang="en-US" smtClean="0"/>
          </a:p>
        </p:txBody>
      </p:sp>
    </p:spTree>
    <p:extLst>
      <p:ext uri="{BB962C8B-B14F-4D97-AF65-F5344CB8AC3E}">
        <p14:creationId xmlns:p14="http://schemas.microsoft.com/office/powerpoint/2010/main" val="33655209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EF09862F-D29F-4B7A-A6C8-0D0C2B7A69F6}" type="slidenum">
              <a:rPr lang="en-US" smtClean="0"/>
              <a:pPr/>
              <a:t>81</a:t>
            </a:fld>
            <a:endParaRPr lang="en-US" smtClean="0"/>
          </a:p>
        </p:txBody>
      </p:sp>
    </p:spTree>
    <p:extLst>
      <p:ext uri="{BB962C8B-B14F-4D97-AF65-F5344CB8AC3E}">
        <p14:creationId xmlns:p14="http://schemas.microsoft.com/office/powerpoint/2010/main" val="30739589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46168E4B-1059-4E2D-85E4-1B3A5C52F5A9}" type="slidenum">
              <a:rPr lang="en-US" smtClean="0"/>
              <a:pPr/>
              <a:t>83</a:t>
            </a:fld>
            <a:endParaRPr lang="en-US" smtClean="0"/>
          </a:p>
        </p:txBody>
      </p:sp>
    </p:spTree>
    <p:extLst>
      <p:ext uri="{BB962C8B-B14F-4D97-AF65-F5344CB8AC3E}">
        <p14:creationId xmlns:p14="http://schemas.microsoft.com/office/powerpoint/2010/main" val="149891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248400" y="6550223"/>
            <a:ext cx="28868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14: Generalized Regression</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14-</a:t>
            </a:r>
            <a:fld id="{9ED99AAF-CB70-44A8-9A44-756D634A7A9A}" type="slidenum">
              <a:rPr lang="en-US" b="1" smtClean="0"/>
              <a:pPr/>
              <a:t>‹#›</a:t>
            </a:fld>
            <a:r>
              <a:rPr lang="en-US" b="1" smtClean="0"/>
              <a:t>/59</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15.wmf"/><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16.wmf"/><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17.wmf"/><Relationship Id="rId4" Type="http://schemas.openxmlformats.org/officeDocument/2006/relationships/oleObject" Target="../embeddings/oleObject9.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19.wmf"/><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32.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image" Target="../media/image20.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22.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24.wmf"/><Relationship Id="rId4" Type="http://schemas.openxmlformats.org/officeDocument/2006/relationships/oleObject" Target="../embeddings/oleObject16.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5.wmf"/><Relationship Id="rId4" Type="http://schemas.openxmlformats.org/officeDocument/2006/relationships/oleObject" Target="../embeddings/oleObject17.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26.w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31.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2.w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33.wmf"/></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36.wmf"/><Relationship Id="rId4" Type="http://schemas.openxmlformats.org/officeDocument/2006/relationships/oleObject" Target="../embeddings/oleObject23.bin"/></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19.vml"/><Relationship Id="rId5" Type="http://schemas.openxmlformats.org/officeDocument/2006/relationships/image" Target="../media/image37.wmf"/><Relationship Id="rId4" Type="http://schemas.openxmlformats.org/officeDocument/2006/relationships/oleObject" Target="../embeddings/oleObject24.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38.wmf"/><Relationship Id="rId4" Type="http://schemas.openxmlformats.org/officeDocument/2006/relationships/oleObject" Target="../embeddings/oleObject25.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39.wmf"/><Relationship Id="rId4" Type="http://schemas.openxmlformats.org/officeDocument/2006/relationships/oleObject" Target="../embeddings/oleObject26.bin"/></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22.vml"/><Relationship Id="rId5" Type="http://schemas.openxmlformats.org/officeDocument/2006/relationships/image" Target="../media/image40.wmf"/><Relationship Id="rId4" Type="http://schemas.openxmlformats.org/officeDocument/2006/relationships/oleObject" Target="../embeddings/oleObject27.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23.vml"/><Relationship Id="rId5" Type="http://schemas.openxmlformats.org/officeDocument/2006/relationships/image" Target="../media/image41.png"/><Relationship Id="rId4" Type="http://schemas.openxmlformats.org/officeDocument/2006/relationships/oleObject" Target="../embeddings/oleObject28.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6.xml"/><Relationship Id="rId1" Type="http://schemas.openxmlformats.org/officeDocument/2006/relationships/vmlDrawing" Target="../drawings/vmlDrawing24.vml"/><Relationship Id="rId5" Type="http://schemas.openxmlformats.org/officeDocument/2006/relationships/image" Target="../media/image43.wmf"/><Relationship Id="rId4" Type="http://schemas.openxmlformats.org/officeDocument/2006/relationships/oleObject" Target="../embeddings/oleObject2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3" cstate="print"/>
          <a:srcRect/>
          <a:stretch>
            <a:fillRect/>
          </a:stretch>
        </p:blipFill>
        <p:spPr bwMode="auto">
          <a:xfrm>
            <a:off x="687977" y="753450"/>
            <a:ext cx="8436429" cy="2362200"/>
          </a:xfrm>
          <a:prstGeom prst="rect">
            <a:avLst/>
          </a:prstGeom>
          <a:noFill/>
          <a:ln w="9525">
            <a:noFill/>
            <a:miter lim="800000"/>
            <a:headEnd/>
            <a:tailEnd/>
          </a:ln>
        </p:spPr>
      </p:pic>
      <p:sp>
        <p:nvSpPr>
          <p:cNvPr id="5" name="TextBox 4"/>
          <p:cNvSpPr txBox="1"/>
          <p:nvPr/>
        </p:nvSpPr>
        <p:spPr>
          <a:xfrm>
            <a:off x="1371600" y="377587"/>
            <a:ext cx="6096000" cy="369332"/>
          </a:xfrm>
          <a:prstGeom prst="rect">
            <a:avLst/>
          </a:prstGeom>
          <a:noFill/>
        </p:spPr>
        <p:txBody>
          <a:bodyPr wrap="square" rtlCol="0">
            <a:spAutoFit/>
          </a:bodyPr>
          <a:lstStyle/>
          <a:p>
            <a:r>
              <a:rPr lang="en-US" dirty="0" err="1" smtClean="0"/>
              <a:t>Krinsky</a:t>
            </a:r>
            <a:r>
              <a:rPr lang="en-US" dirty="0" smtClean="0"/>
              <a:t> and Robb standard error for a nonlinear function</a:t>
            </a:r>
            <a:endParaRPr lang="en-US" dirty="0"/>
          </a:p>
        </p:txBody>
      </p:sp>
      <p:pic>
        <p:nvPicPr>
          <p:cNvPr id="271363" name="Picture 3"/>
          <p:cNvPicPr>
            <a:picLocks noChangeAspect="1" noChangeArrowheads="1"/>
          </p:cNvPicPr>
          <p:nvPr/>
        </p:nvPicPr>
        <p:blipFill>
          <a:blip r:embed="rId4" cstate="print"/>
          <a:srcRect/>
          <a:stretch>
            <a:fillRect/>
          </a:stretch>
        </p:blipFill>
        <p:spPr bwMode="auto">
          <a:xfrm>
            <a:off x="304800" y="5029200"/>
            <a:ext cx="8572169" cy="1295400"/>
          </a:xfrm>
          <a:prstGeom prst="rect">
            <a:avLst/>
          </a:prstGeom>
          <a:noFill/>
          <a:ln w="9525">
            <a:noFill/>
            <a:miter lim="800000"/>
            <a:headEnd/>
            <a:tailEnd/>
          </a:ln>
        </p:spPr>
      </p:pic>
      <p:graphicFrame>
        <p:nvGraphicFramePr>
          <p:cNvPr id="2" name="Object 1"/>
          <p:cNvGraphicFramePr>
            <a:graphicFrameLocks noChangeAspect="1"/>
          </p:cNvGraphicFramePr>
          <p:nvPr>
            <p:extLst>
              <p:ext uri="{D42A27DB-BD31-4B8C-83A1-F6EECF244321}">
                <p14:modId xmlns:p14="http://schemas.microsoft.com/office/powerpoint/2010/main" val="1040613012"/>
              </p:ext>
            </p:extLst>
          </p:nvPr>
        </p:nvGraphicFramePr>
        <p:xfrm>
          <a:off x="1143000" y="3352800"/>
          <a:ext cx="3679152" cy="1524000"/>
        </p:xfrm>
        <a:graphic>
          <a:graphicData uri="http://schemas.openxmlformats.org/presentationml/2006/ole">
            <mc:AlternateContent xmlns:mc="http://schemas.openxmlformats.org/markup-compatibility/2006">
              <mc:Choice xmlns:v="urn:schemas-microsoft-com:vml" Requires="v">
                <p:oleObj spid="_x0000_s186373" name="Equation" r:id="rId5" imgW="3035160" imgH="1257120" progId="Equation.DSMT4">
                  <p:embed/>
                </p:oleObj>
              </mc:Choice>
              <mc:Fallback>
                <p:oleObj name="Equation" r:id="rId5" imgW="3035160" imgH="1257120" progId="Equation.DSMT4">
                  <p:embed/>
                  <p:pic>
                    <p:nvPicPr>
                      <p:cNvPr id="0" name=""/>
                      <p:cNvPicPr/>
                      <p:nvPr/>
                    </p:nvPicPr>
                    <p:blipFill>
                      <a:blip r:embed="rId6"/>
                      <a:stretch>
                        <a:fillRect/>
                      </a:stretch>
                    </p:blipFill>
                    <p:spPr>
                      <a:xfrm>
                        <a:off x="1143000" y="3352800"/>
                        <a:ext cx="3679152" cy="1524000"/>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514600" y="3886200"/>
            <a:ext cx="44196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14 – Generalized</a:t>
            </a:r>
            <a:br>
              <a:rPr lang="en-US" sz="3200" b="1" smtClean="0"/>
            </a:br>
            <a:r>
              <a:rPr lang="en-US" sz="3200" b="1" smtClean="0"/>
              <a:t>                Regression</a:t>
            </a:r>
            <a:endParaRPr lang="en-US" sz="32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Generalized Regression Model</a:t>
            </a:r>
          </a:p>
        </p:txBody>
      </p:sp>
      <p:sp>
        <p:nvSpPr>
          <p:cNvPr id="21507" name="Rectangle 3"/>
          <p:cNvSpPr>
            <a:spLocks noGrp="1" noChangeArrowheads="1"/>
          </p:cNvSpPr>
          <p:nvPr>
            <p:ph type="body" idx="1"/>
          </p:nvPr>
        </p:nvSpPr>
        <p:spPr>
          <a:xfrm>
            <a:off x="457200" y="2438400"/>
            <a:ext cx="8229600" cy="3429000"/>
          </a:xfrm>
        </p:spPr>
        <p:txBody>
          <a:bodyPr/>
          <a:lstStyle/>
          <a:p>
            <a:pPr eaLnBrk="1" hangingPunct="1">
              <a:buFont typeface="Wingdings" pitchFamily="2" charset="2"/>
              <a:buNone/>
            </a:pPr>
            <a:r>
              <a:rPr lang="en-US" b="1" smtClean="0"/>
              <a:t>Setting:</a:t>
            </a:r>
            <a:r>
              <a:rPr lang="en-US" smtClean="0"/>
              <a:t>  The classical linear model assumes that E[</a:t>
            </a:r>
            <a:r>
              <a:rPr lang="en-US" b="1" smtClean="0">
                <a:sym typeface="Symbol" pitchFamily="18" charset="2"/>
              </a:rPr>
              <a:t></a:t>
            </a:r>
            <a:r>
              <a:rPr lang="en-US" smtClean="0"/>
              <a:t>]  =  Var[</a:t>
            </a:r>
            <a:r>
              <a:rPr lang="en-US" b="1" smtClean="0">
                <a:sym typeface="Symbol" pitchFamily="18" charset="2"/>
              </a:rPr>
              <a:t></a:t>
            </a:r>
            <a:r>
              <a:rPr lang="en-US" smtClean="0"/>
              <a:t>]  =  </a:t>
            </a:r>
            <a:r>
              <a:rPr lang="en-US" smtClean="0">
                <a:sym typeface="Symbol" pitchFamily="18" charset="2"/>
              </a:rPr>
              <a:t></a:t>
            </a:r>
            <a:r>
              <a:rPr lang="en-US" baseline="30000" smtClean="0"/>
              <a:t>2</a:t>
            </a:r>
            <a:r>
              <a:rPr lang="en-US" b="1" smtClean="0"/>
              <a:t>I</a:t>
            </a:r>
            <a:r>
              <a:rPr lang="en-US" smtClean="0"/>
              <a:t>.  That is, observations are uncorrelated and all are drawn from a distribution with the same variance.  The </a:t>
            </a:r>
            <a:r>
              <a:rPr lang="en-US" b="1" smtClean="0"/>
              <a:t>generalized regression</a:t>
            </a:r>
            <a:r>
              <a:rPr lang="en-US" smtClean="0"/>
              <a:t> (</a:t>
            </a:r>
            <a:r>
              <a:rPr lang="en-US" b="1" smtClean="0"/>
              <a:t>GR</a:t>
            </a:r>
            <a:r>
              <a:rPr lang="en-US" smtClean="0"/>
              <a:t>) model allows the variances to differ across observations and allows correlation across observations.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457200"/>
            <a:ext cx="8229600" cy="530225"/>
          </a:xfrm>
        </p:spPr>
        <p:txBody>
          <a:bodyPr/>
          <a:lstStyle/>
          <a:p>
            <a:pPr eaLnBrk="1" hangingPunct="1"/>
            <a:r>
              <a:rPr lang="en-US" smtClean="0"/>
              <a:t>Generalized Regression Model</a:t>
            </a:r>
          </a:p>
        </p:txBody>
      </p:sp>
      <p:sp>
        <p:nvSpPr>
          <p:cNvPr id="23555" name="Rectangle 3"/>
          <p:cNvSpPr>
            <a:spLocks noGrp="1" noChangeArrowheads="1"/>
          </p:cNvSpPr>
          <p:nvPr>
            <p:ph type="body" idx="1"/>
          </p:nvPr>
        </p:nvSpPr>
        <p:spPr>
          <a:xfrm>
            <a:off x="685800" y="1219200"/>
            <a:ext cx="8229600" cy="4530725"/>
          </a:xfrm>
        </p:spPr>
        <p:txBody>
          <a:bodyPr/>
          <a:lstStyle/>
          <a:p>
            <a:pPr marL="711200" indent="-711200" eaLnBrk="1" hangingPunct="1"/>
            <a:r>
              <a:rPr lang="en-US" sz="2400" smtClean="0"/>
              <a:t>The generalized regression model:  </a:t>
            </a:r>
          </a:p>
          <a:p>
            <a:pPr marL="711200" indent="-711200" eaLnBrk="1" hangingPunct="1">
              <a:buFont typeface="Wingdings" pitchFamily="2" charset="2"/>
              <a:buNone/>
            </a:pPr>
            <a:r>
              <a:rPr lang="en-US" sz="2400" b="1" smtClean="0"/>
              <a:t>         y</a:t>
            </a:r>
            <a:r>
              <a:rPr lang="en-US" sz="2400" smtClean="0"/>
              <a:t> = </a:t>
            </a:r>
            <a:r>
              <a:rPr lang="en-US" sz="2400" b="1" smtClean="0"/>
              <a:t>X</a:t>
            </a:r>
            <a:r>
              <a:rPr lang="en-US" sz="2400" b="1" smtClean="0">
                <a:sym typeface="Symbol" pitchFamily="18" charset="2"/>
              </a:rPr>
              <a:t></a:t>
            </a:r>
            <a:r>
              <a:rPr lang="en-US" sz="2400" smtClean="0"/>
              <a:t> + </a:t>
            </a:r>
            <a:r>
              <a:rPr lang="en-US" sz="2400" b="1" smtClean="0">
                <a:sym typeface="Symbol" pitchFamily="18" charset="2"/>
              </a:rPr>
              <a:t></a:t>
            </a:r>
            <a:r>
              <a:rPr lang="en-US" sz="2400" smtClean="0"/>
              <a:t>, </a:t>
            </a:r>
          </a:p>
          <a:p>
            <a:pPr marL="711200" indent="-711200" eaLnBrk="1" hangingPunct="1">
              <a:buFont typeface="Wingdings" pitchFamily="2" charset="2"/>
              <a:buNone/>
            </a:pPr>
            <a:r>
              <a:rPr lang="en-US" sz="2400" smtClean="0"/>
              <a:t>	E[</a:t>
            </a:r>
            <a:r>
              <a:rPr lang="en-US" sz="2400" b="1" smtClean="0">
                <a:sym typeface="Symbol" pitchFamily="18" charset="2"/>
              </a:rPr>
              <a:t></a:t>
            </a:r>
            <a:r>
              <a:rPr lang="en-US" sz="2400" smtClean="0">
                <a:sym typeface="Symbol" pitchFamily="18" charset="2"/>
              </a:rPr>
              <a:t>|</a:t>
            </a:r>
            <a:r>
              <a:rPr lang="en-US" sz="2400" b="1" smtClean="0"/>
              <a:t>X</a:t>
            </a:r>
            <a:r>
              <a:rPr lang="en-US" sz="2400" smtClean="0"/>
              <a:t>] = </a:t>
            </a:r>
            <a:r>
              <a:rPr lang="en-US" sz="2400" b="1" smtClean="0"/>
              <a:t>0</a:t>
            </a:r>
            <a:r>
              <a:rPr lang="en-US" sz="2400" smtClean="0"/>
              <a:t>, Var[</a:t>
            </a:r>
            <a:r>
              <a:rPr lang="en-US" sz="2400" b="1" smtClean="0">
                <a:sym typeface="Symbol" pitchFamily="18" charset="2"/>
              </a:rPr>
              <a:t>|</a:t>
            </a:r>
            <a:r>
              <a:rPr lang="en-US" sz="2400" b="1" smtClean="0"/>
              <a:t>X</a:t>
            </a:r>
            <a:r>
              <a:rPr lang="en-US" sz="2400" smtClean="0"/>
              <a:t>]  =  </a:t>
            </a:r>
            <a:r>
              <a:rPr lang="en-US" sz="2400" smtClean="0">
                <a:sym typeface="Symbol" pitchFamily="18" charset="2"/>
              </a:rPr>
              <a:t></a:t>
            </a:r>
            <a:r>
              <a:rPr lang="en-US" sz="2400" baseline="30000" smtClean="0"/>
              <a:t>2</a:t>
            </a:r>
            <a:r>
              <a:rPr lang="en-US" sz="2400" b="1" smtClean="0">
                <a:sym typeface="Symbol" pitchFamily="18" charset="2"/>
              </a:rPr>
              <a:t></a:t>
            </a:r>
            <a:r>
              <a:rPr lang="en-US" sz="2400" smtClean="0"/>
              <a:t>. </a:t>
            </a:r>
          </a:p>
          <a:p>
            <a:pPr marL="711200" indent="-711200" eaLnBrk="1" hangingPunct="1">
              <a:buFont typeface="Wingdings" pitchFamily="2" charset="2"/>
              <a:buNone/>
            </a:pPr>
            <a:r>
              <a:rPr lang="en-US" sz="2400" smtClean="0"/>
              <a:t>         Regressors are well behaved.</a:t>
            </a:r>
            <a:br>
              <a:rPr lang="en-US" sz="2400" smtClean="0"/>
            </a:br>
            <a:r>
              <a:rPr lang="en-US" sz="2400" smtClean="0"/>
              <a:t>Trace </a:t>
            </a:r>
            <a:r>
              <a:rPr lang="en-US" sz="2400" b="1" smtClean="0">
                <a:sym typeface="Symbol" pitchFamily="18" charset="2"/>
              </a:rPr>
              <a:t></a:t>
            </a:r>
            <a:r>
              <a:rPr lang="en-US" sz="2400" smtClean="0"/>
              <a:t> = n.  </a:t>
            </a:r>
          </a:p>
          <a:p>
            <a:pPr marL="711200" indent="-711200" eaLnBrk="1" hangingPunct="1">
              <a:buFont typeface="Wingdings" pitchFamily="2" charset="2"/>
              <a:buNone/>
            </a:pPr>
            <a:r>
              <a:rPr lang="en-US" sz="2400" smtClean="0"/>
              <a:t>	This is a ‘normalization.’ </a:t>
            </a:r>
          </a:p>
          <a:p>
            <a:pPr marL="711200" indent="-711200">
              <a:buNone/>
            </a:pPr>
            <a:r>
              <a:rPr lang="en-US" sz="2400" smtClean="0"/>
              <a:t>	Mimics tr(</a:t>
            </a:r>
            <a:r>
              <a:rPr lang="en-US" sz="2400" smtClean="0">
                <a:sym typeface="Symbol" pitchFamily="18" charset="2"/>
              </a:rPr>
              <a:t></a:t>
            </a:r>
            <a:r>
              <a:rPr lang="en-US" sz="2400" baseline="30000" smtClean="0"/>
              <a:t>2 </a:t>
            </a:r>
            <a:r>
              <a:rPr lang="en-US" sz="2400" smtClean="0"/>
              <a:t>I) = n</a:t>
            </a:r>
            <a:r>
              <a:rPr lang="en-US" sz="2400" smtClean="0">
                <a:sym typeface="Symbol" pitchFamily="18" charset="2"/>
              </a:rPr>
              <a:t></a:t>
            </a:r>
            <a:r>
              <a:rPr lang="en-US" sz="2400" baseline="30000" smtClean="0"/>
              <a:t>2</a:t>
            </a:r>
            <a:r>
              <a:rPr lang="en-US" sz="2400" smtClean="0"/>
              <a:t>. Needed since </a:t>
            </a:r>
          </a:p>
          <a:p>
            <a:pPr marL="711200" indent="-711200" eaLnBrk="1" hangingPunct="1"/>
            <a:r>
              <a:rPr lang="en-US" sz="2400" smtClean="0"/>
              <a:t>Leading Cases</a:t>
            </a:r>
          </a:p>
          <a:p>
            <a:pPr marL="1081088" lvl="1" indent="-609600" eaLnBrk="1" hangingPunct="1"/>
            <a:r>
              <a:rPr lang="en-US" sz="2000" smtClean="0"/>
              <a:t>Simple heteroscedasticity</a:t>
            </a:r>
          </a:p>
          <a:p>
            <a:pPr marL="1081088" lvl="1" indent="-609600" eaLnBrk="1" hangingPunct="1"/>
            <a:r>
              <a:rPr lang="en-US" sz="2000" smtClean="0"/>
              <a:t>Autocorrelation</a:t>
            </a:r>
          </a:p>
          <a:p>
            <a:pPr marL="1081088" lvl="1" indent="-609600" eaLnBrk="1" hangingPunct="1"/>
            <a:r>
              <a:rPr lang="en-US" sz="2000" smtClean="0"/>
              <a:t>Panel data and heterogeneity more generally. </a:t>
            </a:r>
          </a:p>
          <a:p>
            <a:pPr marL="1081088" lvl="1" indent="-609600" eaLnBrk="1" hangingPunct="1"/>
            <a:r>
              <a:rPr lang="en-US" sz="2000" smtClean="0"/>
              <a:t>SUR Models for Production and Cost</a:t>
            </a:r>
          </a:p>
          <a:p>
            <a:pPr marL="1081088" lvl="1" indent="-609600" eaLnBrk="1" hangingPunct="1"/>
            <a:r>
              <a:rPr lang="en-US" sz="2000" smtClean="0"/>
              <a:t>VAR models in Macroeconomics and Finance</a:t>
            </a:r>
          </a:p>
        </p:txBody>
      </p:sp>
      <p:graphicFrame>
        <p:nvGraphicFramePr>
          <p:cNvPr id="4" name="Object 3"/>
          <p:cNvGraphicFramePr>
            <a:graphicFrameLocks noChangeAspect="1"/>
          </p:cNvGraphicFramePr>
          <p:nvPr/>
        </p:nvGraphicFramePr>
        <p:xfrm>
          <a:off x="6248400" y="3733800"/>
          <a:ext cx="2545976" cy="609600"/>
        </p:xfrm>
        <a:graphic>
          <a:graphicData uri="http://schemas.openxmlformats.org/presentationml/2006/ole">
            <mc:AlternateContent xmlns:mc="http://schemas.openxmlformats.org/markup-compatibility/2006">
              <mc:Choice xmlns:v="urn:schemas-microsoft-com:vml" Requires="v">
                <p:oleObj spid="_x0000_s56328" name="Equation" r:id="rId4" imgW="1803400" imgH="431800" progId="Equation.DSMT4">
                  <p:embed/>
                </p:oleObj>
              </mc:Choice>
              <mc:Fallback>
                <p:oleObj name="Equation" r:id="rId4" imgW="1803400" imgH="431800" progId="Equation.DSMT4">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733800"/>
                        <a:ext cx="2545976"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Implications of GR Assumptions</a:t>
            </a:r>
          </a:p>
        </p:txBody>
      </p:sp>
      <p:sp>
        <p:nvSpPr>
          <p:cNvPr id="22531" name="Rectangle 3"/>
          <p:cNvSpPr>
            <a:spLocks noGrp="1" noChangeArrowheads="1"/>
          </p:cNvSpPr>
          <p:nvPr>
            <p:ph type="body" idx="1"/>
          </p:nvPr>
        </p:nvSpPr>
        <p:spPr/>
        <p:txBody>
          <a:bodyPr/>
          <a:lstStyle/>
          <a:p>
            <a:pPr marL="533400" indent="-533400" eaLnBrk="1" hangingPunct="1">
              <a:lnSpc>
                <a:spcPct val="90000"/>
              </a:lnSpc>
            </a:pPr>
            <a:r>
              <a:rPr lang="en-US" sz="2400" smtClean="0"/>
              <a:t>The assumption that Var[</a:t>
            </a:r>
            <a:r>
              <a:rPr lang="en-US" sz="2400" b="1" smtClean="0">
                <a:sym typeface="Symbol" pitchFamily="18" charset="2"/>
              </a:rPr>
              <a:t></a:t>
            </a:r>
            <a:r>
              <a:rPr lang="en-US" sz="2400" smtClean="0"/>
              <a:t>] = </a:t>
            </a:r>
            <a:r>
              <a:rPr lang="en-US" sz="2400" smtClean="0">
                <a:sym typeface="Symbol" pitchFamily="18" charset="2"/>
              </a:rPr>
              <a:t></a:t>
            </a:r>
            <a:r>
              <a:rPr lang="en-US" sz="2400" baseline="30000" smtClean="0"/>
              <a:t>2</a:t>
            </a:r>
            <a:r>
              <a:rPr lang="en-US" sz="2400" b="1" smtClean="0"/>
              <a:t>I</a:t>
            </a:r>
            <a:r>
              <a:rPr lang="en-US" sz="2400" smtClean="0"/>
              <a:t> is used to derive the result Var[</a:t>
            </a:r>
            <a:r>
              <a:rPr lang="en-US" sz="2400" b="1" smtClean="0"/>
              <a:t>b</a:t>
            </a:r>
            <a:r>
              <a:rPr lang="en-US" sz="2400" smtClean="0"/>
              <a:t>] = </a:t>
            </a:r>
            <a:r>
              <a:rPr lang="en-US" sz="2400" smtClean="0">
                <a:sym typeface="Symbol" pitchFamily="18" charset="2"/>
              </a:rPr>
              <a:t></a:t>
            </a:r>
            <a:r>
              <a:rPr lang="en-US" sz="2400" baseline="30000" smtClean="0"/>
              <a:t>2</a:t>
            </a:r>
            <a:r>
              <a:rPr lang="en-US" sz="2400" smtClean="0"/>
              <a:t>(</a:t>
            </a:r>
            <a:r>
              <a:rPr lang="en-US" sz="2400" b="1" smtClean="0"/>
              <a:t>X</a:t>
            </a:r>
            <a:r>
              <a:rPr lang="en-US" sz="2400" b="1" smtClean="0">
                <a:sym typeface="Symbol" pitchFamily="18" charset="2"/>
              </a:rPr>
              <a:t></a:t>
            </a:r>
            <a:r>
              <a:rPr lang="en-US" sz="2400" b="1" smtClean="0"/>
              <a:t>X</a:t>
            </a:r>
            <a:r>
              <a:rPr lang="en-US" sz="2400" smtClean="0"/>
              <a:t>)</a:t>
            </a:r>
            <a:r>
              <a:rPr lang="en-US" sz="2400" b="1" baseline="30000" smtClean="0"/>
              <a:t>-1</a:t>
            </a:r>
            <a:r>
              <a:rPr lang="en-US" sz="2400" smtClean="0"/>
              <a:t>.  If it is not true, then the use of s</a:t>
            </a:r>
            <a:r>
              <a:rPr lang="en-US" sz="2400" baseline="30000" smtClean="0"/>
              <a:t>2</a:t>
            </a:r>
            <a:r>
              <a:rPr lang="en-US" sz="2400" smtClean="0"/>
              <a:t>(</a:t>
            </a:r>
            <a:r>
              <a:rPr lang="en-US" sz="2400" b="1" smtClean="0"/>
              <a:t>X</a:t>
            </a:r>
            <a:r>
              <a:rPr lang="en-US" sz="2400" b="1" smtClean="0">
                <a:sym typeface="Symbol" pitchFamily="18" charset="2"/>
              </a:rPr>
              <a:t></a:t>
            </a:r>
            <a:r>
              <a:rPr lang="en-US" sz="2400" b="1" smtClean="0"/>
              <a:t>X</a:t>
            </a:r>
            <a:r>
              <a:rPr lang="en-US" sz="2400" smtClean="0"/>
              <a:t>)</a:t>
            </a:r>
            <a:r>
              <a:rPr lang="en-US" sz="2400" b="1" baseline="30000" smtClean="0"/>
              <a:t>-1</a:t>
            </a:r>
            <a:r>
              <a:rPr lang="en-US" sz="2400" smtClean="0"/>
              <a:t> to estimate Var[</a:t>
            </a:r>
            <a:r>
              <a:rPr lang="en-US" sz="2400" b="1" smtClean="0"/>
              <a:t>b</a:t>
            </a:r>
            <a:r>
              <a:rPr lang="en-US" sz="2400" smtClean="0"/>
              <a:t>] is inappropriate.</a:t>
            </a:r>
          </a:p>
          <a:p>
            <a:pPr marL="533400" indent="-533400" eaLnBrk="1" hangingPunct="1">
              <a:lnSpc>
                <a:spcPct val="90000"/>
              </a:lnSpc>
            </a:pPr>
            <a:r>
              <a:rPr lang="en-US" sz="2400" smtClean="0"/>
              <a:t>The assumption was also used to derive the t and F test statistics, so they must be revised as well.</a:t>
            </a:r>
          </a:p>
          <a:p>
            <a:pPr marL="533400" indent="-533400" eaLnBrk="1" hangingPunct="1">
              <a:lnSpc>
                <a:spcPct val="90000"/>
              </a:lnSpc>
            </a:pPr>
            <a:r>
              <a:rPr lang="en-US" sz="2400" smtClean="0"/>
              <a:t>Least squares gives each observation a weight of 1/n.  But, if the variances are not equal, then some observations are more informative than others.</a:t>
            </a:r>
          </a:p>
          <a:p>
            <a:pPr marL="533400" indent="-533400" eaLnBrk="1" hangingPunct="1">
              <a:lnSpc>
                <a:spcPct val="90000"/>
              </a:lnSpc>
            </a:pPr>
            <a:r>
              <a:rPr lang="en-US" sz="2400" smtClean="0"/>
              <a:t>Least squares is based on simple sums, so the information that one observation might provide about another is never used.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533400"/>
            <a:ext cx="8229600" cy="530225"/>
          </a:xfrm>
        </p:spPr>
        <p:txBody>
          <a:bodyPr/>
          <a:lstStyle/>
          <a:p>
            <a:pPr eaLnBrk="1" hangingPunct="1"/>
            <a:r>
              <a:rPr lang="en-US" smtClean="0"/>
              <a:t>Implications for Least Squares</a:t>
            </a:r>
          </a:p>
        </p:txBody>
      </p:sp>
      <p:sp>
        <p:nvSpPr>
          <p:cNvPr id="24579" name="Rectangle 3"/>
          <p:cNvSpPr>
            <a:spLocks noGrp="1" noChangeArrowheads="1"/>
          </p:cNvSpPr>
          <p:nvPr>
            <p:ph type="body" idx="1"/>
          </p:nvPr>
        </p:nvSpPr>
        <p:spPr>
          <a:xfrm>
            <a:off x="533400" y="1143000"/>
            <a:ext cx="8229600" cy="4530725"/>
          </a:xfrm>
        </p:spPr>
        <p:txBody>
          <a:bodyPr/>
          <a:lstStyle/>
          <a:p>
            <a:pPr marL="533400" indent="-533400" eaLnBrk="1" hangingPunct="1">
              <a:lnSpc>
                <a:spcPct val="80000"/>
              </a:lnSpc>
            </a:pPr>
            <a:r>
              <a:rPr lang="en-US" sz="1800" smtClean="0"/>
              <a:t>Still </a:t>
            </a:r>
            <a:r>
              <a:rPr lang="en-US" sz="1800" b="1" smtClean="0"/>
              <a:t>unbiased</a:t>
            </a:r>
            <a:r>
              <a:rPr lang="en-US" sz="1800" smtClean="0"/>
              <a:t>. (Proof did not rely on </a:t>
            </a:r>
            <a:r>
              <a:rPr lang="en-US" sz="1800" b="1" smtClean="0">
                <a:sym typeface="Symbol" pitchFamily="18" charset="2"/>
              </a:rPr>
              <a:t></a:t>
            </a:r>
            <a:r>
              <a:rPr lang="en-US" sz="1800" smtClean="0">
                <a:sym typeface="Symbol" pitchFamily="18" charset="2"/>
              </a:rPr>
              <a:t>)</a:t>
            </a:r>
            <a:br>
              <a:rPr lang="en-US" sz="1800" smtClean="0">
                <a:sym typeface="Symbol" pitchFamily="18" charset="2"/>
              </a:rPr>
            </a:br>
            <a:endParaRPr lang="en-US" sz="1800" smtClean="0"/>
          </a:p>
          <a:p>
            <a:pPr marL="533400" indent="-533400" eaLnBrk="1" hangingPunct="1">
              <a:lnSpc>
                <a:spcPct val="80000"/>
              </a:lnSpc>
            </a:pPr>
            <a:r>
              <a:rPr lang="en-US" sz="1800" smtClean="0"/>
              <a:t>For </a:t>
            </a:r>
            <a:r>
              <a:rPr lang="en-US" sz="1800" b="1" smtClean="0"/>
              <a:t>consistency</a:t>
            </a:r>
            <a:r>
              <a:rPr lang="en-US" sz="1800" smtClean="0"/>
              <a:t>, we need the true variance of </a:t>
            </a:r>
            <a:r>
              <a:rPr lang="en-US" sz="1800" b="1" smtClean="0"/>
              <a:t>b</a:t>
            </a:r>
            <a:r>
              <a:rPr lang="en-US" sz="1800" smtClean="0"/>
              <a:t>, </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                   Var[</a:t>
            </a:r>
            <a:r>
              <a:rPr lang="en-US" sz="1800" b="1" smtClean="0"/>
              <a:t>b|X</a:t>
            </a:r>
            <a:r>
              <a:rPr lang="en-US" sz="1800" smtClean="0"/>
              <a:t>]  = E[(</a:t>
            </a:r>
            <a:r>
              <a:rPr lang="en-US" sz="1800" b="1" smtClean="0"/>
              <a:t>b</a:t>
            </a:r>
            <a:r>
              <a:rPr lang="en-US" sz="1800" smtClean="0"/>
              <a:t>-</a:t>
            </a:r>
            <a:r>
              <a:rPr lang="el-GR" sz="1800" b="1" smtClean="0"/>
              <a:t>β</a:t>
            </a:r>
            <a:r>
              <a:rPr lang="en-US" sz="1800" smtClean="0"/>
              <a:t>)(</a:t>
            </a:r>
            <a:r>
              <a:rPr lang="en-US" sz="1800" b="1" smtClean="0"/>
              <a:t>b</a:t>
            </a:r>
            <a:r>
              <a:rPr lang="en-US" sz="1800" smtClean="0"/>
              <a:t>-</a:t>
            </a:r>
            <a:r>
              <a:rPr lang="el-GR" sz="1800" b="1" smtClean="0"/>
              <a:t>β</a:t>
            </a:r>
            <a:r>
              <a:rPr lang="en-US" sz="1800" smtClean="0"/>
              <a:t>)</a:t>
            </a:r>
            <a:r>
              <a:rPr lang="en-US" sz="1800" b="1" smtClean="0"/>
              <a:t>’|X</a:t>
            </a:r>
            <a:r>
              <a:rPr lang="en-US" sz="1800" smtClean="0"/>
              <a:t>]</a:t>
            </a:r>
          </a:p>
          <a:p>
            <a:pPr marL="533400" indent="-533400" eaLnBrk="1" hangingPunct="1">
              <a:lnSpc>
                <a:spcPct val="80000"/>
              </a:lnSpc>
              <a:buFont typeface="Wingdings" pitchFamily="2" charset="2"/>
              <a:buNone/>
            </a:pPr>
            <a:r>
              <a:rPr lang="en-US" sz="1800" b="1" smtClean="0"/>
              <a:t>                                  </a:t>
            </a:r>
            <a:r>
              <a:rPr lang="en-US" sz="1800" smtClean="0"/>
              <a:t>=</a:t>
            </a:r>
            <a:r>
              <a:rPr lang="en-US" sz="1800" b="1" smtClean="0"/>
              <a:t> </a:t>
            </a:r>
            <a:r>
              <a:rPr lang="en-US" sz="1800" smtClean="0"/>
              <a:t>(</a:t>
            </a:r>
            <a:r>
              <a:rPr lang="en-US" sz="1800" b="1" smtClean="0"/>
              <a:t>X’X</a:t>
            </a:r>
            <a:r>
              <a:rPr lang="en-US" sz="1800" smtClean="0"/>
              <a:t>)</a:t>
            </a:r>
            <a:r>
              <a:rPr lang="en-US" sz="1800" b="1" baseline="30000" smtClean="0"/>
              <a:t>-1</a:t>
            </a:r>
            <a:r>
              <a:rPr lang="en-US" sz="1800" smtClean="0"/>
              <a:t> E[</a:t>
            </a:r>
            <a:r>
              <a:rPr lang="en-US" sz="1800" b="1" smtClean="0"/>
              <a:t>X’</a:t>
            </a:r>
            <a:r>
              <a:rPr lang="el-GR" sz="1800" b="1" smtClean="0"/>
              <a:t>εε</a:t>
            </a:r>
            <a:r>
              <a:rPr lang="en-US" sz="1800" b="1" smtClean="0"/>
              <a:t>’X</a:t>
            </a:r>
            <a:r>
              <a:rPr lang="en-US" sz="1800" smtClean="0"/>
              <a:t>] (</a:t>
            </a:r>
            <a:r>
              <a:rPr lang="en-US" sz="1800" b="1" smtClean="0"/>
              <a:t>X’X</a:t>
            </a:r>
            <a:r>
              <a:rPr lang="en-US" sz="1800" smtClean="0"/>
              <a:t>)</a:t>
            </a:r>
            <a:r>
              <a:rPr lang="en-US" sz="1800" b="1" baseline="30000" smtClean="0"/>
              <a:t>-1</a:t>
            </a:r>
            <a:r>
              <a:rPr lang="en-US" sz="1800" smtClean="0"/>
              <a:t> </a:t>
            </a:r>
            <a:endParaRPr lang="el-GR" sz="1800" b="1" smtClean="0"/>
          </a:p>
          <a:p>
            <a:pPr marL="533400" indent="-533400" eaLnBrk="1" hangingPunct="1">
              <a:lnSpc>
                <a:spcPct val="80000"/>
              </a:lnSpc>
              <a:buFont typeface="Wingdings" pitchFamily="2" charset="2"/>
              <a:buNone/>
            </a:pPr>
            <a:r>
              <a:rPr lang="en-US" sz="1800" smtClean="0"/>
              <a:t>                                  =  </a:t>
            </a:r>
            <a:r>
              <a:rPr lang="en-US" sz="1800" b="1" smtClean="0">
                <a:sym typeface="Symbol" pitchFamily="18" charset="2"/>
              </a:rPr>
              <a:t></a:t>
            </a:r>
            <a:r>
              <a:rPr lang="en-US" sz="1800" baseline="30000" smtClean="0"/>
              <a:t>2 </a:t>
            </a:r>
            <a:r>
              <a:rPr lang="en-US" sz="1800" smtClean="0"/>
              <a:t>(</a:t>
            </a:r>
            <a:r>
              <a:rPr lang="en-US" sz="1800" b="1" smtClean="0"/>
              <a:t>X’X</a:t>
            </a:r>
            <a:r>
              <a:rPr lang="en-US" sz="1800" smtClean="0"/>
              <a:t>)</a:t>
            </a:r>
            <a:r>
              <a:rPr lang="en-US" sz="1800" b="1" baseline="30000" smtClean="0"/>
              <a:t>-1</a:t>
            </a:r>
            <a:r>
              <a:rPr lang="en-US" sz="1800" smtClean="0"/>
              <a:t> </a:t>
            </a:r>
            <a:r>
              <a:rPr lang="en-US" sz="1800" b="1" smtClean="0"/>
              <a:t>X</a:t>
            </a:r>
            <a:r>
              <a:rPr lang="en-US" sz="1800" b="1" smtClean="0">
                <a:sym typeface="Symbol" pitchFamily="18" charset="2"/>
              </a:rPr>
              <a:t></a:t>
            </a:r>
            <a:r>
              <a:rPr lang="en-US" sz="1800" b="1" smtClean="0"/>
              <a:t>X </a:t>
            </a:r>
            <a:r>
              <a:rPr lang="en-US" sz="1800" smtClean="0"/>
              <a:t>(</a:t>
            </a:r>
            <a:r>
              <a:rPr lang="en-US" sz="1800" b="1" smtClean="0"/>
              <a:t>X’X</a:t>
            </a:r>
            <a:r>
              <a:rPr lang="en-US" sz="1800" smtClean="0"/>
              <a:t>)</a:t>
            </a:r>
            <a:r>
              <a:rPr lang="en-US" sz="1800" b="1" baseline="30000" smtClean="0"/>
              <a:t>-1</a:t>
            </a:r>
            <a:r>
              <a:rPr lang="en-US" sz="1800" smtClean="0"/>
              <a:t> .</a:t>
            </a:r>
          </a:p>
          <a:p>
            <a:pPr marL="533400" indent="-533400" eaLnBrk="1" hangingPunct="1">
              <a:lnSpc>
                <a:spcPct val="80000"/>
              </a:lnSpc>
              <a:buFont typeface="Wingdings" pitchFamily="2" charset="2"/>
              <a:buNone/>
            </a:pPr>
            <a:r>
              <a:rPr lang="en-US" sz="1800" smtClean="0"/>
              <a:t>       </a:t>
            </a:r>
          </a:p>
          <a:p>
            <a:pPr marL="533400" indent="-533400" eaLnBrk="1" hangingPunct="1">
              <a:lnSpc>
                <a:spcPct val="80000"/>
              </a:lnSpc>
              <a:buFont typeface="Wingdings" pitchFamily="2" charset="2"/>
              <a:buNone/>
            </a:pPr>
            <a:r>
              <a:rPr lang="en-US" sz="1800" smtClean="0"/>
              <a:t>        (Sandwich form of the covariance matrix.)</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       Divide all 4 terms by </a:t>
            </a:r>
            <a:r>
              <a:rPr lang="en-US" sz="1800" i="1" smtClean="0"/>
              <a:t>n</a:t>
            </a:r>
            <a:r>
              <a:rPr lang="en-US" sz="1800" smtClean="0"/>
              <a:t>. If the middle one converges to a finite matrix of constants, we have mean square consistency, so we need to examine  </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                   (1/n)</a:t>
            </a:r>
            <a:r>
              <a:rPr lang="en-US" sz="1800" b="1" smtClean="0"/>
              <a:t>X</a:t>
            </a:r>
            <a:r>
              <a:rPr lang="en-US" sz="1800" b="1" smtClean="0">
                <a:sym typeface="Symbol" pitchFamily="18" charset="2"/>
              </a:rPr>
              <a:t></a:t>
            </a:r>
            <a:r>
              <a:rPr lang="en-US" sz="1800" b="1" smtClean="0"/>
              <a:t>X</a:t>
            </a:r>
            <a:r>
              <a:rPr lang="en-US" sz="1800" smtClean="0"/>
              <a:t>  =  (1/n)</a:t>
            </a:r>
            <a:r>
              <a:rPr lang="en-US" sz="1800" smtClean="0">
                <a:sym typeface="Symbol" pitchFamily="18" charset="2"/>
              </a:rPr>
              <a:t></a:t>
            </a:r>
            <a:r>
              <a:rPr lang="en-US" sz="1800" baseline="-25000" smtClean="0"/>
              <a:t>i</a:t>
            </a:r>
            <a:r>
              <a:rPr lang="en-US" sz="1800" smtClean="0">
                <a:sym typeface="Symbol" pitchFamily="18" charset="2"/>
              </a:rPr>
              <a:t></a:t>
            </a:r>
            <a:r>
              <a:rPr lang="en-US" sz="1800" baseline="-25000" smtClean="0"/>
              <a:t>j</a:t>
            </a:r>
            <a:r>
              <a:rPr lang="en-US" sz="1800" smtClean="0"/>
              <a:t>  </a:t>
            </a:r>
            <a:r>
              <a:rPr lang="en-US" sz="1800" smtClean="0">
                <a:sym typeface="Symbol" pitchFamily="18" charset="2"/>
              </a:rPr>
              <a:t></a:t>
            </a:r>
            <a:r>
              <a:rPr lang="en-US" sz="1800" baseline="-25000" smtClean="0"/>
              <a:t>ij</a:t>
            </a:r>
            <a:r>
              <a:rPr lang="en-US" sz="1800" smtClean="0"/>
              <a:t> </a:t>
            </a:r>
            <a:r>
              <a:rPr lang="en-US" sz="1800" b="1" smtClean="0"/>
              <a:t>x</a:t>
            </a:r>
            <a:r>
              <a:rPr lang="en-US" sz="1800" baseline="-25000" smtClean="0"/>
              <a:t>i</a:t>
            </a:r>
            <a:r>
              <a:rPr lang="en-US" sz="1800" smtClean="0"/>
              <a:t> </a:t>
            </a:r>
            <a:r>
              <a:rPr lang="en-US" sz="1800" b="1" smtClean="0"/>
              <a:t>x</a:t>
            </a:r>
            <a:r>
              <a:rPr lang="en-US" sz="1800" baseline="-25000" smtClean="0"/>
              <a:t>j</a:t>
            </a:r>
            <a:r>
              <a:rPr lang="en-US" sz="1800" b="1" smtClean="0">
                <a:sym typeface="Symbol" pitchFamily="18" charset="2"/>
              </a:rPr>
              <a:t></a:t>
            </a:r>
            <a:r>
              <a:rPr lang="en-US" sz="1800" smtClean="0"/>
              <a:t>.  </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       This will be another assumption of the model.</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pPr>
            <a:r>
              <a:rPr lang="en-US" sz="1800" b="1" smtClean="0"/>
              <a:t>Asymptotic normality</a:t>
            </a:r>
            <a:r>
              <a:rPr lang="en-US" sz="1800" smtClean="0"/>
              <a:t>?  Easy for heteroscedasticity case, very difficult for autocorrelation case.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Robust Covariance Matrix</a:t>
            </a:r>
          </a:p>
        </p:txBody>
      </p:sp>
      <p:sp>
        <p:nvSpPr>
          <p:cNvPr id="25603" name="Rectangle 3"/>
          <p:cNvSpPr>
            <a:spLocks noGrp="1" noChangeArrowheads="1"/>
          </p:cNvSpPr>
          <p:nvPr>
            <p:ph type="body" idx="1"/>
          </p:nvPr>
        </p:nvSpPr>
        <p:spPr/>
        <p:txBody>
          <a:bodyPr/>
          <a:lstStyle/>
          <a:p>
            <a:pPr marL="533400" indent="-533400" eaLnBrk="1" hangingPunct="1"/>
            <a:r>
              <a:rPr lang="en-US" sz="2400" b="1" smtClean="0">
                <a:solidFill>
                  <a:srgbClr val="FF0000"/>
                </a:solidFill>
              </a:rPr>
              <a:t>Robust estimation: Generality</a:t>
            </a:r>
          </a:p>
          <a:p>
            <a:pPr marL="533400" indent="-533400" eaLnBrk="1" hangingPunct="1"/>
            <a:r>
              <a:rPr lang="en-US" sz="2400" smtClean="0"/>
              <a:t>How to estimate </a:t>
            </a:r>
            <a:br>
              <a:rPr lang="en-US" sz="2400" smtClean="0"/>
            </a:br>
            <a:r>
              <a:rPr lang="en-US" sz="2400" smtClean="0"/>
              <a:t>          Var[</a:t>
            </a:r>
            <a:r>
              <a:rPr lang="en-US" sz="2400" b="1" smtClean="0"/>
              <a:t>b|X</a:t>
            </a:r>
            <a:r>
              <a:rPr lang="en-US" sz="2400" smtClean="0"/>
              <a:t>] = (</a:t>
            </a:r>
            <a:r>
              <a:rPr lang="en-US" sz="2400" b="1" smtClean="0"/>
              <a:t>X’X</a:t>
            </a:r>
            <a:r>
              <a:rPr lang="en-US" sz="2400" smtClean="0"/>
              <a:t>)</a:t>
            </a:r>
            <a:r>
              <a:rPr lang="en-US" sz="2400" b="1" baseline="30000" smtClean="0"/>
              <a:t>-1</a:t>
            </a:r>
            <a:r>
              <a:rPr lang="en-US" sz="2400" smtClean="0"/>
              <a:t> </a:t>
            </a:r>
            <a:r>
              <a:rPr lang="en-US" sz="2400" b="1" smtClean="0"/>
              <a:t>X</a:t>
            </a:r>
            <a:r>
              <a:rPr lang="en-US" sz="2400" b="1" smtClean="0">
                <a:sym typeface="Symbol" pitchFamily="18" charset="2"/>
              </a:rPr>
              <a:t></a:t>
            </a:r>
            <a:r>
              <a:rPr lang="en-US" sz="2400" smtClean="0">
                <a:sym typeface="Symbol" pitchFamily="18" charset="2"/>
              </a:rPr>
              <a:t>(</a:t>
            </a:r>
            <a:r>
              <a:rPr lang="en-US" sz="2400" baseline="30000" smtClean="0"/>
              <a:t>2 </a:t>
            </a:r>
            <a:r>
              <a:rPr lang="en-US" sz="2400" b="1" smtClean="0">
                <a:sym typeface="Symbol" pitchFamily="18" charset="2"/>
              </a:rPr>
              <a:t>)</a:t>
            </a:r>
            <a:r>
              <a:rPr lang="en-US" sz="2400" b="1" smtClean="0"/>
              <a:t>X</a:t>
            </a:r>
            <a:r>
              <a:rPr lang="en-US" sz="2400" smtClean="0"/>
              <a:t>(</a:t>
            </a:r>
            <a:r>
              <a:rPr lang="en-US" sz="2400" b="1" smtClean="0"/>
              <a:t>X’X</a:t>
            </a:r>
            <a:r>
              <a:rPr lang="en-US" sz="2400" smtClean="0"/>
              <a:t>)</a:t>
            </a:r>
            <a:r>
              <a:rPr lang="en-US" sz="2400" b="1" baseline="30000" smtClean="0"/>
              <a:t>-1</a:t>
            </a:r>
            <a:r>
              <a:rPr lang="en-US" sz="2400" smtClean="0"/>
              <a:t> for the LS </a:t>
            </a:r>
            <a:r>
              <a:rPr lang="en-US" sz="2400" b="1" smtClean="0"/>
              <a:t>b</a:t>
            </a:r>
            <a:r>
              <a:rPr lang="en-US" sz="2400" smtClean="0"/>
              <a:t>?  </a:t>
            </a:r>
          </a:p>
          <a:p>
            <a:pPr marL="533400" indent="-533400" eaLnBrk="1" hangingPunct="1"/>
            <a:r>
              <a:rPr lang="en-US" sz="2400" smtClean="0"/>
              <a:t>The distinction between estimating </a:t>
            </a:r>
          </a:p>
          <a:p>
            <a:pPr marL="533400" indent="-533400">
              <a:buNone/>
            </a:pPr>
            <a:r>
              <a:rPr lang="en-US" sz="2400" smtClean="0">
                <a:sym typeface="Symbol" pitchFamily="18" charset="2"/>
              </a:rPr>
              <a:t>                 </a:t>
            </a:r>
            <a:r>
              <a:rPr lang="en-US" sz="2400" baseline="30000" smtClean="0"/>
              <a:t>2</a:t>
            </a:r>
            <a:r>
              <a:rPr lang="en-US" sz="2400" b="1" smtClean="0">
                <a:sym typeface="Symbol" pitchFamily="18" charset="2"/>
              </a:rPr>
              <a:t></a:t>
            </a:r>
            <a:r>
              <a:rPr lang="en-US" sz="2400" smtClean="0"/>
              <a:t> an n</a:t>
            </a:r>
            <a:r>
              <a:rPr lang="en-US" sz="2400" smtClean="0">
                <a:sym typeface="Symbol"/>
              </a:rPr>
              <a:t></a:t>
            </a:r>
            <a:r>
              <a:rPr lang="en-US" sz="2400" smtClean="0"/>
              <a:t>n matrix</a:t>
            </a:r>
          </a:p>
          <a:p>
            <a:pPr marL="533400" indent="-533400">
              <a:buNone/>
            </a:pPr>
            <a:r>
              <a:rPr lang="en-US" sz="2400" smtClean="0"/>
              <a:t>      and estimating the K</a:t>
            </a:r>
            <a:r>
              <a:rPr lang="en-US" sz="2400" smtClean="0">
                <a:sym typeface="Symbol"/>
              </a:rPr>
              <a:t></a:t>
            </a:r>
            <a:r>
              <a:rPr lang="en-US" sz="2400" smtClean="0"/>
              <a:t>K matrix</a:t>
            </a:r>
          </a:p>
          <a:p>
            <a:pPr marL="533400" indent="-533400" eaLnBrk="1" hangingPunct="1">
              <a:buFont typeface="Wingdings" pitchFamily="2" charset="2"/>
              <a:buNone/>
            </a:pPr>
            <a:r>
              <a:rPr lang="en-US" sz="2400" smtClean="0"/>
              <a:t>                 </a:t>
            </a:r>
            <a:r>
              <a:rPr lang="en-US" sz="2400" smtClean="0">
                <a:sym typeface="Symbol" pitchFamily="18" charset="2"/>
              </a:rPr>
              <a:t></a:t>
            </a:r>
            <a:r>
              <a:rPr lang="en-US" sz="2400" baseline="30000" smtClean="0"/>
              <a:t>2 </a:t>
            </a:r>
            <a:r>
              <a:rPr lang="en-US" sz="2400" b="1" smtClean="0"/>
              <a:t>X</a:t>
            </a:r>
            <a:r>
              <a:rPr lang="en-US" sz="2400" b="1" smtClean="0">
                <a:sym typeface="Symbol" pitchFamily="18" charset="2"/>
              </a:rPr>
              <a:t></a:t>
            </a:r>
            <a:r>
              <a:rPr lang="en-US" sz="2400" b="1" smtClean="0"/>
              <a:t>X  = </a:t>
            </a:r>
            <a:r>
              <a:rPr lang="en-US" sz="2400" smtClean="0">
                <a:sym typeface="Symbol" pitchFamily="18" charset="2"/>
              </a:rPr>
              <a:t></a:t>
            </a:r>
            <a:r>
              <a:rPr lang="en-US" sz="2400" baseline="30000" smtClean="0"/>
              <a:t>2 </a:t>
            </a:r>
            <a:r>
              <a:rPr lang="en-US" sz="2400" smtClean="0">
                <a:sym typeface="Symbol" pitchFamily="18" charset="2"/>
              </a:rPr>
              <a:t></a:t>
            </a:r>
            <a:r>
              <a:rPr lang="en-US" sz="2400" baseline="-25000" smtClean="0"/>
              <a:t>i</a:t>
            </a:r>
            <a:r>
              <a:rPr lang="en-US" sz="2400" smtClean="0">
                <a:sym typeface="Symbol" pitchFamily="18" charset="2"/>
              </a:rPr>
              <a:t></a:t>
            </a:r>
            <a:r>
              <a:rPr lang="en-US" sz="2400" baseline="-25000" smtClean="0"/>
              <a:t>j</a:t>
            </a:r>
            <a:r>
              <a:rPr lang="en-US" sz="2400" smtClean="0">
                <a:sym typeface="Symbol" pitchFamily="18" charset="2"/>
              </a:rPr>
              <a:t></a:t>
            </a:r>
            <a:r>
              <a:rPr lang="en-US" sz="2400" baseline="-25000" smtClean="0"/>
              <a:t>ij</a:t>
            </a:r>
            <a:r>
              <a:rPr lang="en-US" sz="2400" smtClean="0"/>
              <a:t> </a:t>
            </a:r>
            <a:r>
              <a:rPr lang="en-US" sz="2400" b="1" smtClean="0"/>
              <a:t>x</a:t>
            </a:r>
            <a:r>
              <a:rPr lang="en-US" sz="2400" baseline="-25000" smtClean="0"/>
              <a:t>i</a:t>
            </a:r>
            <a:r>
              <a:rPr lang="en-US" sz="2400" smtClean="0"/>
              <a:t> </a:t>
            </a:r>
            <a:r>
              <a:rPr lang="en-US" sz="2400" b="1" smtClean="0"/>
              <a:t>x</a:t>
            </a:r>
            <a:r>
              <a:rPr lang="en-US" sz="2400" baseline="-25000" smtClean="0"/>
              <a:t>j</a:t>
            </a:r>
            <a:r>
              <a:rPr lang="en-US" sz="2400" b="1" smtClean="0">
                <a:sym typeface="Symbol" pitchFamily="18" charset="2"/>
              </a:rPr>
              <a:t></a:t>
            </a:r>
            <a:endParaRPr lang="en-US" sz="2400" smtClean="0"/>
          </a:p>
          <a:p>
            <a:pPr marL="533400" indent="-533400" eaLnBrk="1" hangingPunct="1"/>
            <a:r>
              <a:rPr lang="en-US" sz="2400" b="1" smtClean="0"/>
              <a:t>NOTE……   VVVIR</a:t>
            </a:r>
            <a:r>
              <a:rPr lang="en-US" sz="2400" smtClean="0"/>
              <a:t>s for modern applied econometrics. </a:t>
            </a:r>
          </a:p>
          <a:p>
            <a:pPr marL="928688" lvl="1" indent="-457200" eaLnBrk="1" hangingPunct="1"/>
            <a:r>
              <a:rPr lang="en-US" sz="2000" smtClean="0"/>
              <a:t>The White estimator</a:t>
            </a:r>
          </a:p>
          <a:p>
            <a:pPr marL="928688" lvl="1" indent="-457200" eaLnBrk="1" hangingPunct="1"/>
            <a:r>
              <a:rPr lang="en-US" sz="2000" smtClean="0"/>
              <a:t>Newey-West estimator.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81000" y="685801"/>
            <a:ext cx="8229600" cy="381000"/>
          </a:xfrm>
        </p:spPr>
        <p:txBody>
          <a:bodyPr/>
          <a:lstStyle/>
          <a:p>
            <a:pPr eaLnBrk="1" hangingPunct="1"/>
            <a:r>
              <a:rPr lang="en-US" smtClean="0"/>
              <a:t>The White Estimator</a:t>
            </a:r>
          </a:p>
        </p:txBody>
      </p:sp>
      <p:graphicFrame>
        <p:nvGraphicFramePr>
          <p:cNvPr id="1026" name="Object 4"/>
          <p:cNvGraphicFramePr>
            <a:graphicFrameLocks noChangeAspect="1"/>
          </p:cNvGraphicFramePr>
          <p:nvPr/>
        </p:nvGraphicFramePr>
        <p:xfrm>
          <a:off x="1752600" y="1600200"/>
          <a:ext cx="5710238" cy="1058862"/>
        </p:xfrm>
        <a:graphic>
          <a:graphicData uri="http://schemas.openxmlformats.org/presentationml/2006/ole">
            <mc:AlternateContent xmlns:mc="http://schemas.openxmlformats.org/markup-compatibility/2006">
              <mc:Choice xmlns:v="urn:schemas-microsoft-com:vml" Requires="v">
                <p:oleObj spid="_x0000_s1041" name="Equation" r:id="rId4" imgW="3149600" imgH="584200" progId="Equation.DSMT4">
                  <p:embed/>
                </p:oleObj>
              </mc:Choice>
              <mc:Fallback>
                <p:oleObj name="Equation" r:id="rId4" imgW="3149600" imgH="5842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00200"/>
                        <a:ext cx="5710238" cy="1058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txBox="1">
            <a:spLocks noChangeArrowheads="1"/>
          </p:cNvSpPr>
          <p:nvPr/>
        </p:nvSpPr>
        <p:spPr>
          <a:xfrm>
            <a:off x="1066800" y="2895600"/>
            <a:ext cx="7467600" cy="32766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itchFamily="2" charset="2"/>
              <a:buChar char="p"/>
              <a:tabLst/>
              <a:defRPr/>
            </a:pPr>
            <a:r>
              <a:rPr kumimoji="0" lang="en-US" sz="2000" b="1" i="0" u="none" strike="noStrike" kern="0" cap="none" spc="0" normalizeH="0" baseline="0" noProof="0" smtClean="0">
                <a:ln>
                  <a:noFill/>
                </a:ln>
                <a:solidFill>
                  <a:srgbClr val="FF0000"/>
                </a:solidFill>
                <a:effectLst/>
                <a:uLnTx/>
                <a:uFillTx/>
                <a:latin typeface="+mj-lt"/>
                <a:ea typeface="+mn-ea"/>
                <a:cs typeface="+mn-cs"/>
              </a:rPr>
              <a:t>Meaning of “robust” in this context</a:t>
            </a: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itchFamily="2" charset="2"/>
              <a:buChar char="p"/>
              <a:tabLst/>
              <a:defRPr/>
            </a:pPr>
            <a:r>
              <a:rPr kumimoji="0" lang="en-US" sz="2000" b="1" i="0" u="none" strike="noStrike" kern="0" cap="none" spc="0" normalizeH="0" baseline="0" noProof="0" smtClean="0">
                <a:ln>
                  <a:noFill/>
                </a:ln>
                <a:solidFill>
                  <a:srgbClr val="FF0000"/>
                </a:solidFill>
                <a:effectLst/>
                <a:uLnTx/>
                <a:uFillTx/>
                <a:latin typeface="+mj-lt"/>
                <a:ea typeface="+mn-ea"/>
                <a:cs typeface="+mn-cs"/>
              </a:rPr>
              <a:t>Robust standard errors</a:t>
            </a:r>
            <a:r>
              <a:rPr kumimoji="0" lang="en-US" sz="2000" b="0" i="0" u="none" strike="noStrike" kern="0" cap="none" spc="0" normalizeH="0" baseline="0" noProof="0" smtClean="0">
                <a:ln>
                  <a:noFill/>
                </a:ln>
                <a:solidFill>
                  <a:schemeClr val="tx1"/>
                </a:solidFill>
                <a:effectLst/>
                <a:uLnTx/>
                <a:uFillTx/>
                <a:latin typeface="+mj-lt"/>
                <a:ea typeface="+mn-ea"/>
                <a:cs typeface="+mn-cs"/>
              </a:rPr>
              <a:t>; (</a:t>
            </a:r>
            <a:r>
              <a:rPr kumimoji="0" lang="en-US" sz="2000" b="1" i="0" u="none" strike="noStrike" kern="0" cap="none" spc="0" normalizeH="0" baseline="0" noProof="0" smtClean="0">
                <a:ln>
                  <a:noFill/>
                </a:ln>
                <a:solidFill>
                  <a:schemeClr val="tx1"/>
                </a:solidFill>
                <a:effectLst/>
                <a:uLnTx/>
                <a:uFillTx/>
                <a:latin typeface="+mj-lt"/>
                <a:ea typeface="+mn-ea"/>
                <a:cs typeface="+mn-cs"/>
              </a:rPr>
              <a:t>b</a:t>
            </a:r>
            <a:r>
              <a:rPr kumimoji="0" lang="en-US" sz="2000" b="0" i="0" u="none" strike="noStrike" kern="0" cap="none" spc="0" normalizeH="0" baseline="0" noProof="0" smtClean="0">
                <a:ln>
                  <a:noFill/>
                </a:ln>
                <a:solidFill>
                  <a:schemeClr val="tx1"/>
                </a:solidFill>
                <a:effectLst/>
                <a:uLnTx/>
                <a:uFillTx/>
                <a:latin typeface="+mj-lt"/>
                <a:ea typeface="+mn-ea"/>
                <a:cs typeface="+mn-cs"/>
              </a:rPr>
              <a:t> is not “robust”) </a:t>
            </a:r>
          </a:p>
          <a:p>
            <a:pPr marL="742950" marR="0" lvl="1" indent="-285750" algn="l" defTabSz="914400" rtl="0" eaLnBrk="1" fontAlgn="base" latinLnBrk="0" hangingPunct="1">
              <a:lnSpc>
                <a:spcPct val="100000"/>
              </a:lnSpc>
              <a:spcBef>
                <a:spcPct val="20000"/>
              </a:spcBef>
              <a:spcAft>
                <a:spcPct val="0"/>
              </a:spcAft>
              <a:buClr>
                <a:schemeClr val="tx2"/>
              </a:buClr>
              <a:buSzPct val="75000"/>
              <a:buFont typeface="Wingdings" pitchFamily="2" charset="2"/>
              <a:buChar char="n"/>
              <a:tabLst/>
              <a:defRPr/>
            </a:pPr>
            <a:r>
              <a:rPr kumimoji="0" lang="en-US" sz="2000" b="0" i="0" u="none" strike="noStrike" kern="0" cap="none" spc="0" normalizeH="0" baseline="0" noProof="0" smtClean="0">
                <a:ln>
                  <a:noFill/>
                </a:ln>
                <a:solidFill>
                  <a:schemeClr val="tx1"/>
                </a:solidFill>
                <a:effectLst/>
                <a:uLnTx/>
                <a:uFillTx/>
                <a:latin typeface="+mj-lt"/>
                <a:cs typeface="+mn-cs"/>
              </a:rPr>
              <a:t>Robust to: Heteroscedasticty</a:t>
            </a:r>
          </a:p>
          <a:p>
            <a:pPr marL="742950" marR="0" lvl="1" indent="-285750" algn="l" defTabSz="914400" rtl="0" eaLnBrk="1" fontAlgn="base" latinLnBrk="0" hangingPunct="1">
              <a:lnSpc>
                <a:spcPct val="100000"/>
              </a:lnSpc>
              <a:spcBef>
                <a:spcPct val="20000"/>
              </a:spcBef>
              <a:spcAft>
                <a:spcPct val="0"/>
              </a:spcAft>
              <a:buClr>
                <a:schemeClr val="tx2"/>
              </a:buClr>
              <a:buSzPct val="75000"/>
              <a:buFont typeface="Wingdings" pitchFamily="2" charset="2"/>
              <a:buChar char="n"/>
              <a:tabLst/>
              <a:defRPr/>
            </a:pPr>
            <a:r>
              <a:rPr kumimoji="0" lang="en-US" sz="2000" b="0" i="0" u="none" strike="noStrike" kern="0" cap="none" spc="0" normalizeH="0" baseline="0" noProof="0" smtClean="0">
                <a:ln>
                  <a:noFill/>
                </a:ln>
                <a:solidFill>
                  <a:schemeClr val="tx1"/>
                </a:solidFill>
                <a:effectLst/>
                <a:uLnTx/>
                <a:uFillTx/>
                <a:latin typeface="+mj-lt"/>
                <a:cs typeface="+mn-cs"/>
              </a:rPr>
              <a:t>Not robust to: (all considered later)</a:t>
            </a:r>
          </a:p>
          <a:p>
            <a:pPr marL="1143000" marR="0" lvl="2" indent="-2286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p"/>
              <a:tabLst/>
              <a:defRPr/>
            </a:pPr>
            <a:r>
              <a:rPr kumimoji="0" lang="en-US" sz="2000" b="0" i="0" u="none" strike="noStrike" kern="0" cap="none" spc="0" normalizeH="0" baseline="0" noProof="0" smtClean="0">
                <a:ln>
                  <a:noFill/>
                </a:ln>
                <a:solidFill>
                  <a:schemeClr val="tx1"/>
                </a:solidFill>
                <a:effectLst/>
                <a:uLnTx/>
                <a:uFillTx/>
                <a:latin typeface="+mj-lt"/>
                <a:cs typeface="+mn-cs"/>
              </a:rPr>
              <a:t>Correlation across observations</a:t>
            </a:r>
          </a:p>
          <a:p>
            <a:pPr marL="1143000" marR="0" lvl="2" indent="-2286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p"/>
              <a:tabLst/>
              <a:defRPr/>
            </a:pPr>
            <a:r>
              <a:rPr kumimoji="0" lang="en-US" sz="2000" b="0" i="0" u="none" strike="noStrike" kern="0" cap="none" spc="0" normalizeH="0" baseline="0" noProof="0" smtClean="0">
                <a:ln>
                  <a:noFill/>
                </a:ln>
                <a:solidFill>
                  <a:schemeClr val="tx1"/>
                </a:solidFill>
                <a:effectLst/>
                <a:uLnTx/>
                <a:uFillTx/>
                <a:latin typeface="+mj-lt"/>
                <a:cs typeface="+mn-cs"/>
              </a:rPr>
              <a:t>Individual unobserved heterogeneity</a:t>
            </a:r>
          </a:p>
          <a:p>
            <a:pPr marL="1143000" marR="0" lvl="2" indent="-2286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p"/>
              <a:tabLst/>
              <a:defRPr/>
            </a:pPr>
            <a:r>
              <a:rPr kumimoji="0" lang="en-US" sz="2000" b="0" i="0" u="none" strike="noStrike" kern="0" cap="none" spc="0" normalizeH="0" baseline="0" noProof="0" smtClean="0">
                <a:ln>
                  <a:noFill/>
                </a:ln>
                <a:solidFill>
                  <a:schemeClr val="tx1"/>
                </a:solidFill>
                <a:effectLst/>
                <a:uLnTx/>
                <a:uFillTx/>
                <a:latin typeface="+mj-lt"/>
                <a:cs typeface="+mn-cs"/>
              </a:rPr>
              <a:t>Incorrect model specification</a:t>
            </a:r>
          </a:p>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pitchFamily="2" charset="2"/>
              <a:buChar char="p"/>
              <a:tabLst/>
              <a:defRPr/>
            </a:pPr>
            <a:r>
              <a:rPr kumimoji="0" lang="en-US" sz="2000" b="1" i="0" u="none" strike="noStrike" kern="0" cap="none" spc="0" normalizeH="0" baseline="0" noProof="0" smtClean="0">
                <a:ln>
                  <a:noFill/>
                </a:ln>
                <a:solidFill>
                  <a:srgbClr val="FF0000"/>
                </a:solidFill>
                <a:effectLst/>
                <a:uLnTx/>
                <a:uFillTx/>
                <a:latin typeface="+mj-lt"/>
                <a:ea typeface="+mn-ea"/>
                <a:cs typeface="+mn-cs"/>
              </a:rPr>
              <a:t>Robust inference</a:t>
            </a:r>
            <a:r>
              <a:rPr kumimoji="0" lang="en-US" sz="2000" b="0" i="0" u="none" strike="noStrike" kern="0" cap="none" spc="0" normalizeH="0" baseline="0" noProof="0" smtClean="0">
                <a:ln>
                  <a:noFill/>
                </a:ln>
                <a:solidFill>
                  <a:schemeClr val="tx1"/>
                </a:solidFill>
                <a:effectLst/>
                <a:uLnTx/>
                <a:uFillTx/>
                <a:latin typeface="+mj-lt"/>
                <a:ea typeface="+mn-ea"/>
                <a:cs typeface="+mn-cs"/>
              </a:rPr>
              <a:t> means hypothesis tests and confidence intervals using robust covariance matrices</a:t>
            </a:r>
            <a:endParaRPr kumimoji="0" lang="en-US" sz="2000" b="0" i="0" u="none" strike="noStrike" kern="0" cap="none" spc="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0" y="1066800"/>
            <a:ext cx="7391400" cy="530225"/>
          </a:xfrm>
        </p:spPr>
        <p:txBody>
          <a:bodyPr/>
          <a:lstStyle/>
          <a:p>
            <a:pPr eaLnBrk="1" hangingPunct="1"/>
            <a:r>
              <a:rPr lang="en-US" b="1" smtClean="0"/>
              <a:t>Inference Based on OLS </a:t>
            </a:r>
          </a:p>
        </p:txBody>
      </p:sp>
      <p:sp>
        <p:nvSpPr>
          <p:cNvPr id="18435" name="Rectangle 3"/>
          <p:cNvSpPr>
            <a:spLocks noGrp="1" noChangeArrowheads="1"/>
          </p:cNvSpPr>
          <p:nvPr>
            <p:ph type="body" idx="1"/>
          </p:nvPr>
        </p:nvSpPr>
        <p:spPr>
          <a:xfrm>
            <a:off x="533400" y="2133600"/>
            <a:ext cx="8229600" cy="3311525"/>
          </a:xfrm>
        </p:spPr>
        <p:txBody>
          <a:bodyPr/>
          <a:lstStyle/>
          <a:p>
            <a:pPr>
              <a:buNone/>
            </a:pPr>
            <a:r>
              <a:rPr lang="en-US" smtClean="0"/>
              <a:t>    </a:t>
            </a:r>
            <a:r>
              <a:rPr lang="en-US" sz="2400" smtClean="0"/>
              <a:t>What about s</a:t>
            </a:r>
            <a:r>
              <a:rPr lang="en-US" sz="2400" baseline="30000" smtClean="0"/>
              <a:t>2</a:t>
            </a:r>
            <a:r>
              <a:rPr lang="en-US" sz="2400" smtClean="0"/>
              <a:t>(</a:t>
            </a:r>
            <a:r>
              <a:rPr lang="en-US" sz="2400" b="1" smtClean="0"/>
              <a:t>X</a:t>
            </a:r>
            <a:r>
              <a:rPr lang="en-US" sz="2400" b="1" smtClean="0">
                <a:sym typeface="Symbol" pitchFamily="18" charset="2"/>
              </a:rPr>
              <a:t></a:t>
            </a:r>
            <a:r>
              <a:rPr lang="en-US" sz="2400" b="1" smtClean="0"/>
              <a:t>X</a:t>
            </a:r>
            <a:r>
              <a:rPr lang="en-US" sz="2400" smtClean="0"/>
              <a:t>)</a:t>
            </a:r>
            <a:r>
              <a:rPr lang="en-US" sz="2400" baseline="30000" smtClean="0"/>
              <a:t>-1</a:t>
            </a:r>
            <a:r>
              <a:rPr lang="en-US" sz="2400" smtClean="0"/>
              <a:t> ?  Depends on </a:t>
            </a:r>
            <a:r>
              <a:rPr lang="en-US" sz="2400" b="1" smtClean="0"/>
              <a:t>X</a:t>
            </a:r>
            <a:r>
              <a:rPr lang="en-US" sz="2400" b="1" smtClean="0">
                <a:sym typeface="Symbol" pitchFamily="18" charset="2"/>
              </a:rPr>
              <a:t></a:t>
            </a:r>
            <a:r>
              <a:rPr lang="en-US" sz="2400" b="1" smtClean="0"/>
              <a:t>X - X</a:t>
            </a:r>
            <a:r>
              <a:rPr lang="en-US" sz="2400" b="1" smtClean="0">
                <a:sym typeface="Symbol" pitchFamily="18" charset="2"/>
              </a:rPr>
              <a:t></a:t>
            </a:r>
            <a:r>
              <a:rPr lang="en-US" sz="2400" b="1" smtClean="0"/>
              <a:t>X</a:t>
            </a:r>
            <a:r>
              <a:rPr lang="en-US" sz="2400" smtClean="0"/>
              <a:t>.  If they are nearly the same, the OLS covariance matrix is OK.  When will they be nearly the same?  Relates to an interesting property of weighted averages.  Suppose </a:t>
            </a:r>
            <a:r>
              <a:rPr lang="en-US" sz="2400" smtClean="0">
                <a:sym typeface="Symbol" pitchFamily="18" charset="2"/>
              </a:rPr>
              <a:t></a:t>
            </a:r>
            <a:r>
              <a:rPr lang="en-US" sz="2400" baseline="-25000" smtClean="0">
                <a:sym typeface="Symbol" pitchFamily="18" charset="2"/>
              </a:rPr>
              <a:t>i</a:t>
            </a:r>
            <a:r>
              <a:rPr lang="en-US" sz="2400" smtClean="0"/>
              <a:t>  is randomly drawn from a distribution with E[</a:t>
            </a:r>
            <a:r>
              <a:rPr lang="en-US" sz="2400" smtClean="0">
                <a:sym typeface="Symbol" pitchFamily="18" charset="2"/>
              </a:rPr>
              <a:t></a:t>
            </a:r>
            <a:r>
              <a:rPr lang="en-US" sz="2400" baseline="-25000" smtClean="0"/>
              <a:t>i</a:t>
            </a:r>
            <a:r>
              <a:rPr lang="en-US" sz="2400" smtClean="0"/>
              <a:t>] = 1. </a:t>
            </a:r>
          </a:p>
          <a:p>
            <a:pPr eaLnBrk="1" hangingPunct="1">
              <a:buFont typeface="Wingdings" pitchFamily="2" charset="2"/>
              <a:buNone/>
            </a:pPr>
            <a:endParaRPr lang="en-US" sz="800" smtClean="0"/>
          </a:p>
          <a:p>
            <a:pPr>
              <a:buNone/>
            </a:pPr>
            <a:r>
              <a:rPr lang="en-US" sz="2400" smtClean="0"/>
              <a:t>	    Then, (1/n)</a:t>
            </a:r>
            <a:r>
              <a:rPr lang="en-US" sz="2400" smtClean="0">
                <a:sym typeface="Symbol" pitchFamily="18" charset="2"/>
              </a:rPr>
              <a:t></a:t>
            </a:r>
            <a:r>
              <a:rPr lang="en-US" sz="2400" baseline="-25000" smtClean="0">
                <a:sym typeface="Symbol" pitchFamily="18" charset="2"/>
              </a:rPr>
              <a:t>i</a:t>
            </a:r>
            <a:r>
              <a:rPr lang="en-US" sz="2400" smtClean="0"/>
              <a:t>x</a:t>
            </a:r>
            <a:r>
              <a:rPr lang="en-US" sz="2400" baseline="-25000" smtClean="0"/>
              <a:t>i</a:t>
            </a:r>
            <a:r>
              <a:rPr lang="en-US" sz="2400" baseline="30000" smtClean="0"/>
              <a:t>2</a:t>
            </a:r>
            <a:r>
              <a:rPr lang="en-US" sz="2400" smtClean="0"/>
              <a:t> </a:t>
            </a:r>
            <a:r>
              <a:rPr lang="en-US" sz="2400" smtClean="0">
                <a:sym typeface="Wingdings" pitchFamily="2" charset="2"/>
              </a:rPr>
              <a:t></a:t>
            </a:r>
            <a:r>
              <a:rPr lang="en-US" sz="2400" smtClean="0"/>
              <a:t> E[x</a:t>
            </a:r>
            <a:r>
              <a:rPr lang="en-US" sz="2400" baseline="30000" smtClean="0"/>
              <a:t>2</a:t>
            </a:r>
            <a:r>
              <a:rPr lang="en-US" sz="2400" smtClean="0"/>
              <a:t>]  and  (1/n)</a:t>
            </a:r>
            <a:r>
              <a:rPr lang="en-US" sz="2400" smtClean="0">
                <a:sym typeface="Symbol" pitchFamily="18" charset="2"/>
              </a:rPr>
              <a:t></a:t>
            </a:r>
            <a:r>
              <a:rPr lang="en-US" sz="2400" baseline="-25000" smtClean="0">
                <a:sym typeface="Symbol" pitchFamily="18" charset="2"/>
              </a:rPr>
              <a:t>i</a:t>
            </a:r>
            <a:r>
              <a:rPr lang="en-US" sz="2400" smtClean="0">
                <a:sym typeface="Symbol" pitchFamily="18" charset="2"/>
              </a:rPr>
              <a:t></a:t>
            </a:r>
            <a:r>
              <a:rPr lang="en-US" sz="2400" baseline="-25000" smtClean="0">
                <a:sym typeface="Symbol" pitchFamily="18" charset="2"/>
              </a:rPr>
              <a:t>i</a:t>
            </a:r>
            <a:r>
              <a:rPr lang="en-US" sz="2400" smtClean="0"/>
              <a:t>x</a:t>
            </a:r>
            <a:r>
              <a:rPr lang="en-US" sz="2400" baseline="-25000" smtClean="0"/>
              <a:t>i</a:t>
            </a:r>
            <a:r>
              <a:rPr lang="en-US" sz="2400" baseline="30000" smtClean="0"/>
              <a:t>2</a:t>
            </a:r>
            <a:r>
              <a:rPr lang="en-US" sz="2400" smtClean="0"/>
              <a:t> </a:t>
            </a:r>
            <a:r>
              <a:rPr lang="en-US" sz="2400" smtClean="0">
                <a:sym typeface="Wingdings" pitchFamily="2" charset="2"/>
              </a:rPr>
              <a:t></a:t>
            </a:r>
            <a:r>
              <a:rPr lang="en-US" sz="2400" smtClean="0"/>
              <a:t> E[x</a:t>
            </a:r>
            <a:r>
              <a:rPr lang="en-US" sz="2400" baseline="30000" smtClean="0"/>
              <a:t>2</a:t>
            </a:r>
            <a:r>
              <a:rPr lang="en-US" sz="2400" smtClean="0"/>
              <a:t>]. </a:t>
            </a:r>
          </a:p>
          <a:p>
            <a:pPr eaLnBrk="1" hangingPunct="1">
              <a:buFont typeface="Wingdings" pitchFamily="2" charset="2"/>
              <a:buNone/>
            </a:pPr>
            <a:endParaRPr lang="en-US" sz="800" smtClean="0"/>
          </a:p>
          <a:p>
            <a:pPr eaLnBrk="1" hangingPunct="1">
              <a:buFont typeface="Wingdings" pitchFamily="2" charset="2"/>
              <a:buNone/>
            </a:pPr>
            <a:r>
              <a:rPr lang="en-US" sz="2400" smtClean="0"/>
              <a:t>	This is the crux of the discussion in your text.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1219200"/>
            <a:ext cx="8229600" cy="530225"/>
          </a:xfrm>
        </p:spPr>
        <p:txBody>
          <a:bodyPr/>
          <a:lstStyle/>
          <a:p>
            <a:pPr eaLnBrk="1" hangingPunct="1"/>
            <a:r>
              <a:rPr lang="en-US" smtClean="0"/>
              <a:t>Inference Based on OLS</a:t>
            </a:r>
          </a:p>
        </p:txBody>
      </p:sp>
      <p:sp>
        <p:nvSpPr>
          <p:cNvPr id="19459" name="Rectangle 3"/>
          <p:cNvSpPr>
            <a:spLocks noGrp="1" noChangeArrowheads="1"/>
          </p:cNvSpPr>
          <p:nvPr>
            <p:ph type="body" idx="1"/>
          </p:nvPr>
        </p:nvSpPr>
        <p:spPr>
          <a:xfrm>
            <a:off x="533400" y="1981200"/>
            <a:ext cx="8229600" cy="3387725"/>
          </a:xfrm>
        </p:spPr>
        <p:txBody>
          <a:bodyPr/>
          <a:lstStyle/>
          <a:p>
            <a:pPr eaLnBrk="1" hangingPunct="1">
              <a:buFont typeface="Wingdings" pitchFamily="2" charset="2"/>
              <a:buNone/>
            </a:pPr>
            <a:r>
              <a:rPr lang="en-US" sz="2000" b="1" smtClean="0"/>
              <a:t>VIR</a:t>
            </a:r>
            <a:r>
              <a:rPr lang="en-US" sz="2000" smtClean="0"/>
              <a:t>:  For the heteroscedasticity to be substantive wrt estimation and inference by LS, the weights must be correlated with x and/or x</a:t>
            </a:r>
            <a:r>
              <a:rPr lang="en-US" sz="2000" baseline="30000" smtClean="0"/>
              <a:t>2</a:t>
            </a:r>
            <a:r>
              <a:rPr lang="en-US" sz="2000" smtClean="0"/>
              <a:t>.  (Text, page 305.)</a:t>
            </a:r>
          </a:p>
          <a:p>
            <a:pPr eaLnBrk="1" hangingPunct="1">
              <a:buFont typeface="Wingdings" pitchFamily="2" charset="2"/>
              <a:buNone/>
            </a:pPr>
            <a:endParaRPr lang="en-US" sz="2000" smtClean="0"/>
          </a:p>
          <a:p>
            <a:pPr eaLnBrk="1" hangingPunct="1">
              <a:buFont typeface="Wingdings" pitchFamily="2" charset="2"/>
              <a:buNone/>
            </a:pPr>
            <a:r>
              <a:rPr lang="en-US" sz="2000" smtClean="0"/>
              <a:t>If the heteroscedasticity is substantive. Then, </a:t>
            </a:r>
            <a:r>
              <a:rPr lang="en-US" sz="2000" b="1" smtClean="0"/>
              <a:t>b</a:t>
            </a:r>
            <a:r>
              <a:rPr lang="en-US" sz="2000" smtClean="0"/>
              <a:t> is inefficient.</a:t>
            </a:r>
          </a:p>
          <a:p>
            <a:pPr eaLnBrk="1" hangingPunct="1">
              <a:buFont typeface="Wingdings" pitchFamily="2" charset="2"/>
              <a:buNone/>
            </a:pPr>
            <a:endParaRPr lang="en-US" sz="2000" smtClean="0"/>
          </a:p>
          <a:p>
            <a:pPr eaLnBrk="1" hangingPunct="1">
              <a:buFont typeface="Wingdings" pitchFamily="2" charset="2"/>
              <a:buNone/>
            </a:pPr>
            <a:r>
              <a:rPr lang="en-US" sz="2000" smtClean="0"/>
              <a:t>The White estimator.   </a:t>
            </a:r>
            <a:r>
              <a:rPr lang="en-US" sz="2000" b="1" smtClean="0"/>
              <a:t>ROBUST</a:t>
            </a:r>
            <a:r>
              <a:rPr lang="en-US" sz="2000" smtClean="0"/>
              <a:t> estimation of the variance of </a:t>
            </a:r>
            <a:r>
              <a:rPr lang="en-US" sz="2000" b="1" smtClean="0"/>
              <a:t>b</a:t>
            </a:r>
            <a:r>
              <a:rPr lang="en-US" sz="2000" smtClean="0"/>
              <a:t>.</a:t>
            </a:r>
          </a:p>
          <a:p>
            <a:pPr eaLnBrk="1" hangingPunct="1">
              <a:buFont typeface="Wingdings" pitchFamily="2" charset="2"/>
              <a:buNone/>
            </a:pPr>
            <a:r>
              <a:rPr lang="en-US" sz="2000" smtClean="0"/>
              <a:t>Implication for testing hypotheses.  We will use Wald tests.</a:t>
            </a:r>
          </a:p>
          <a:p>
            <a:pPr eaLnBrk="1" hangingPunct="1">
              <a:buFont typeface="Wingdings" pitchFamily="2" charset="2"/>
              <a:buNone/>
            </a:pPr>
            <a:endParaRPr lang="en-US" sz="2000" smtClean="0"/>
          </a:p>
          <a:p>
            <a:pPr eaLnBrk="1" hangingPunct="1">
              <a:buFont typeface="Wingdings" pitchFamily="2" charset="2"/>
              <a:buNone/>
            </a:pPr>
            <a:r>
              <a:rPr lang="en-US" sz="2000" smtClean="0"/>
              <a:t>(</a:t>
            </a:r>
            <a:r>
              <a:rPr lang="en-US" sz="2000" b="1" u="sng" smtClean="0"/>
              <a:t>ROBUST TEST STATISTICS</a:t>
            </a:r>
            <a:r>
              <a:rPr lang="en-US" sz="200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447800"/>
            <a:ext cx="8229600" cy="530225"/>
          </a:xfrm>
        </p:spPr>
        <p:txBody>
          <a:bodyPr/>
          <a:lstStyle/>
          <a:p>
            <a:pPr eaLnBrk="1" hangingPunct="1"/>
            <a:r>
              <a:rPr lang="en-US" smtClean="0"/>
              <a:t>Finding Heteroscedasticity</a:t>
            </a:r>
          </a:p>
        </p:txBody>
      </p:sp>
      <p:sp>
        <p:nvSpPr>
          <p:cNvPr id="20483" name="Rectangle 3"/>
          <p:cNvSpPr>
            <a:spLocks noGrp="1" noChangeArrowheads="1"/>
          </p:cNvSpPr>
          <p:nvPr>
            <p:ph type="body" idx="1"/>
          </p:nvPr>
        </p:nvSpPr>
        <p:spPr>
          <a:xfrm>
            <a:off x="1143000" y="2438400"/>
            <a:ext cx="7391400" cy="3006725"/>
          </a:xfrm>
        </p:spPr>
        <p:txBody>
          <a:bodyPr/>
          <a:lstStyle/>
          <a:p>
            <a:pPr eaLnBrk="1" hangingPunct="1">
              <a:buFont typeface="Wingdings" pitchFamily="2" charset="2"/>
              <a:buNone/>
            </a:pPr>
            <a:r>
              <a:rPr lang="en-US" sz="2400" smtClean="0"/>
              <a:t>The central issue is whether E[</a:t>
            </a:r>
            <a:r>
              <a:rPr lang="en-US" sz="2400" smtClean="0">
                <a:sym typeface="Symbol" pitchFamily="18" charset="2"/>
              </a:rPr>
              <a:t></a:t>
            </a:r>
            <a:r>
              <a:rPr lang="en-US" sz="2400" baseline="30000" smtClean="0"/>
              <a:t>2</a:t>
            </a:r>
            <a:r>
              <a:rPr lang="en-US" sz="2400" smtClean="0"/>
              <a:t>]  =  </a:t>
            </a:r>
            <a:r>
              <a:rPr lang="en-US" sz="2400" smtClean="0">
                <a:sym typeface="Symbol" pitchFamily="18" charset="2"/>
              </a:rPr>
              <a:t></a:t>
            </a:r>
            <a:r>
              <a:rPr lang="en-US" sz="2400" baseline="30000" smtClean="0">
                <a:sym typeface="Symbol" pitchFamily="18" charset="2"/>
              </a:rPr>
              <a:t>2</a:t>
            </a:r>
            <a:r>
              <a:rPr lang="en-US" sz="2400" smtClean="0">
                <a:sym typeface="Symbol" pitchFamily="18" charset="2"/>
              </a:rPr>
              <a:t></a:t>
            </a:r>
            <a:r>
              <a:rPr lang="en-US" sz="2400" baseline="-25000" smtClean="0">
                <a:sym typeface="Symbol" pitchFamily="18" charset="2"/>
              </a:rPr>
              <a:t>i</a:t>
            </a:r>
            <a:r>
              <a:rPr lang="en-US" sz="2400" smtClean="0"/>
              <a:t> is related to the xs or their squares in the model.  </a:t>
            </a:r>
          </a:p>
          <a:p>
            <a:pPr eaLnBrk="1" hangingPunct="1">
              <a:buFont typeface="Wingdings" pitchFamily="2" charset="2"/>
              <a:buNone/>
            </a:pPr>
            <a:r>
              <a:rPr lang="en-US" sz="2400" smtClean="0"/>
              <a:t>Suggests an obvious strategy.  Use residuals to estimate disturbances and look for relationships between e</a:t>
            </a:r>
            <a:r>
              <a:rPr lang="en-US" sz="2400" baseline="-25000" smtClean="0"/>
              <a:t>i</a:t>
            </a:r>
            <a:r>
              <a:rPr lang="en-US" sz="2400" baseline="30000" smtClean="0"/>
              <a:t>2</a:t>
            </a:r>
            <a:r>
              <a:rPr lang="en-US" sz="2400" smtClean="0"/>
              <a:t> and x</a:t>
            </a:r>
            <a:r>
              <a:rPr lang="en-US" sz="2400" baseline="-25000" smtClean="0"/>
              <a:t>i</a:t>
            </a:r>
            <a:r>
              <a:rPr lang="en-US" sz="2400" smtClean="0"/>
              <a:t> and/or x</a:t>
            </a:r>
            <a:r>
              <a:rPr lang="en-US" sz="2400" baseline="-25000" smtClean="0"/>
              <a:t>i</a:t>
            </a:r>
            <a:r>
              <a:rPr lang="en-US" sz="2400" baseline="30000" smtClean="0"/>
              <a:t>2</a:t>
            </a:r>
            <a:r>
              <a:rPr lang="en-US" sz="2400" smtClean="0"/>
              <a:t>.  For example, regressions of squared residuals on xs and their squares.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533400"/>
            <a:ext cx="8229600" cy="530225"/>
          </a:xfrm>
        </p:spPr>
        <p:txBody>
          <a:bodyPr/>
          <a:lstStyle/>
          <a:p>
            <a:pPr eaLnBrk="1" hangingPunct="1"/>
            <a:r>
              <a:rPr lang="en-US" smtClean="0"/>
              <a:t>Procedures</a:t>
            </a:r>
          </a:p>
        </p:txBody>
      </p:sp>
      <p:sp>
        <p:nvSpPr>
          <p:cNvPr id="21507" name="Rectangle 3"/>
          <p:cNvSpPr>
            <a:spLocks noGrp="1" noChangeArrowheads="1"/>
          </p:cNvSpPr>
          <p:nvPr>
            <p:ph type="body" idx="1"/>
          </p:nvPr>
        </p:nvSpPr>
        <p:spPr>
          <a:xfrm>
            <a:off x="609600" y="1219200"/>
            <a:ext cx="8382000" cy="3159125"/>
          </a:xfrm>
        </p:spPr>
        <p:txBody>
          <a:bodyPr/>
          <a:lstStyle/>
          <a:p>
            <a:pPr marL="533400" indent="-533400" eaLnBrk="1" hangingPunct="1">
              <a:buFont typeface="Wingdings" pitchFamily="2" charset="2"/>
              <a:buNone/>
            </a:pPr>
            <a:r>
              <a:rPr lang="en-US" sz="2000" smtClean="0">
                <a:solidFill>
                  <a:srgbClr val="FF0000"/>
                </a:solidFill>
              </a:rPr>
              <a:t>White’s general test</a:t>
            </a:r>
            <a:r>
              <a:rPr lang="en-US" sz="2000" smtClean="0"/>
              <a:t>:  nR</a:t>
            </a:r>
            <a:r>
              <a:rPr lang="en-US" sz="2000" baseline="30000" smtClean="0"/>
              <a:t>2</a:t>
            </a:r>
            <a:r>
              <a:rPr lang="en-US" sz="2000" smtClean="0"/>
              <a:t> in the regression of e</a:t>
            </a:r>
            <a:r>
              <a:rPr lang="en-US" sz="2000" baseline="-25000" smtClean="0"/>
              <a:t>i</a:t>
            </a:r>
            <a:r>
              <a:rPr lang="en-US" sz="2000" baseline="30000" smtClean="0"/>
              <a:t>2</a:t>
            </a:r>
            <a:r>
              <a:rPr lang="en-US" sz="2000" smtClean="0"/>
              <a:t> on all unique xs, squares, and cross products.  Chi-squared[P]</a:t>
            </a:r>
          </a:p>
          <a:p>
            <a:pPr marL="533400" indent="-533400" eaLnBrk="1" hangingPunct="1">
              <a:buFont typeface="Wingdings" pitchFamily="2" charset="2"/>
              <a:buNone/>
            </a:pPr>
            <a:endParaRPr lang="en-US" sz="800" smtClean="0"/>
          </a:p>
          <a:p>
            <a:pPr marL="533400" indent="-533400" eaLnBrk="1" hangingPunct="1">
              <a:buFont typeface="Wingdings" pitchFamily="2" charset="2"/>
              <a:buNone/>
            </a:pPr>
            <a:r>
              <a:rPr lang="en-US" sz="2000" smtClean="0">
                <a:solidFill>
                  <a:srgbClr val="FF0000"/>
                </a:solidFill>
              </a:rPr>
              <a:t>Breusch and Pagan’s Lagrange multiplier test</a:t>
            </a:r>
            <a:r>
              <a:rPr lang="en-US" sz="2000" smtClean="0"/>
              <a:t>.  Regress </a:t>
            </a:r>
          </a:p>
          <a:p>
            <a:pPr marL="533400" indent="-533400" eaLnBrk="1" hangingPunct="1">
              <a:buFont typeface="Wingdings" pitchFamily="2" charset="2"/>
              <a:buNone/>
            </a:pPr>
            <a:r>
              <a:rPr lang="en-US" sz="2000" smtClean="0"/>
              <a:t>        {[e</a:t>
            </a:r>
            <a:r>
              <a:rPr lang="en-US" sz="2000" baseline="-25000" smtClean="0"/>
              <a:t>i</a:t>
            </a:r>
            <a:r>
              <a:rPr lang="en-US" sz="2000" baseline="30000" smtClean="0"/>
              <a:t>2</a:t>
            </a:r>
            <a:r>
              <a:rPr lang="en-US" sz="2000" smtClean="0"/>
              <a:t> /(</a:t>
            </a:r>
            <a:r>
              <a:rPr lang="en-US" sz="2000" b="1" smtClean="0"/>
              <a:t>e</a:t>
            </a:r>
            <a:r>
              <a:rPr lang="en-US" sz="2000" b="1" smtClean="0">
                <a:sym typeface="Symbol" pitchFamily="18" charset="2"/>
              </a:rPr>
              <a:t></a:t>
            </a:r>
            <a:r>
              <a:rPr lang="en-US" sz="2000" b="1" smtClean="0"/>
              <a:t>e</a:t>
            </a:r>
            <a:r>
              <a:rPr lang="en-US" sz="2000" smtClean="0"/>
              <a:t>/n)] – 1} on </a:t>
            </a:r>
            <a:r>
              <a:rPr lang="en-US" sz="2000" b="1" smtClean="0"/>
              <a:t>Z</a:t>
            </a:r>
            <a:r>
              <a:rPr lang="en-US" sz="2000" smtClean="0"/>
              <a:t> (may be </a:t>
            </a:r>
            <a:r>
              <a:rPr lang="en-US" sz="2000" b="1" smtClean="0"/>
              <a:t>X</a:t>
            </a:r>
            <a:r>
              <a:rPr lang="en-US" sz="2000" smtClean="0"/>
              <a:t>).  </a:t>
            </a:r>
            <a:br>
              <a:rPr lang="en-US" sz="2000" smtClean="0"/>
            </a:br>
            <a:r>
              <a:rPr lang="en-US" sz="2000" smtClean="0"/>
              <a:t>Chi-squared. Is nR</a:t>
            </a:r>
            <a:r>
              <a:rPr lang="en-US" sz="2000" baseline="30000" smtClean="0"/>
              <a:t>2</a:t>
            </a:r>
            <a:r>
              <a:rPr lang="en-US" sz="2000" smtClean="0"/>
              <a:t> with degrees of freedom rank of </a:t>
            </a:r>
            <a:r>
              <a:rPr lang="en-US" sz="2000" b="1" smtClean="0"/>
              <a:t>Z</a:t>
            </a:r>
            <a:r>
              <a:rPr lang="en-US" sz="2000" smtClean="0"/>
              <a:t>.</a:t>
            </a:r>
          </a:p>
        </p:txBody>
      </p:sp>
      <p:pic>
        <p:nvPicPr>
          <p:cNvPr id="124929" name="Picture 1"/>
          <p:cNvPicPr>
            <a:picLocks noChangeAspect="1" noChangeArrowheads="1"/>
          </p:cNvPicPr>
          <p:nvPr/>
        </p:nvPicPr>
        <p:blipFill>
          <a:blip r:embed="rId3" cstate="print"/>
          <a:srcRect/>
          <a:stretch>
            <a:fillRect/>
          </a:stretch>
        </p:blipFill>
        <p:spPr bwMode="auto">
          <a:xfrm>
            <a:off x="2209800" y="3352800"/>
            <a:ext cx="4010025" cy="295294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457200" y="457200"/>
            <a:ext cx="8229600" cy="533400"/>
          </a:xfrm>
        </p:spPr>
        <p:txBody>
          <a:bodyPr/>
          <a:lstStyle/>
          <a:p>
            <a:r>
              <a:rPr lang="en-US" sz="2800" smtClean="0"/>
              <a:t>A Heteroscedasticity </a:t>
            </a:r>
            <a:r>
              <a:rPr lang="en-US" sz="2800" dirty="0" smtClean="0"/>
              <a:t>Robust Covariance Matrix</a:t>
            </a:r>
          </a:p>
        </p:txBody>
      </p:sp>
      <p:pic>
        <p:nvPicPr>
          <p:cNvPr id="2396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143000"/>
            <a:ext cx="6663575" cy="4588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96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3124200"/>
            <a:ext cx="1692166"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bwMode="auto">
          <a:xfrm>
            <a:off x="3505200" y="3733800"/>
            <a:ext cx="3651813" cy="0"/>
          </a:xfrm>
          <a:prstGeom prst="straightConnector1">
            <a:avLst/>
          </a:prstGeom>
          <a:solidFill>
            <a:schemeClr val="accent1"/>
          </a:solidFill>
          <a:ln w="19050" cap="flat" cmpd="sng" algn="ctr">
            <a:solidFill>
              <a:srgbClr val="FF3300"/>
            </a:solidFill>
            <a:prstDash val="sysDash"/>
            <a:round/>
            <a:headEnd type="arrow" w="med" len="med"/>
            <a:tailEnd type="arrow" w="med" len="med"/>
          </a:ln>
          <a:effectLst/>
        </p:spPr>
      </p:cxnSp>
      <p:sp>
        <p:nvSpPr>
          <p:cNvPr id="4" name="Rectangle 3"/>
          <p:cNvSpPr/>
          <p:nvPr/>
        </p:nvSpPr>
        <p:spPr bwMode="auto">
          <a:xfrm>
            <a:off x="457200" y="2743200"/>
            <a:ext cx="4343401" cy="348734"/>
          </a:xfrm>
          <a:prstGeom prst="rect">
            <a:avLst/>
          </a:prstGeom>
          <a:noFill/>
          <a:ln w="28575" cap="flat" cmpd="sng" algn="ctr">
            <a:solidFill>
              <a:srgbClr val="FF33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457200" y="5715000"/>
            <a:ext cx="7620000" cy="646331"/>
          </a:xfrm>
          <a:prstGeom prst="rect">
            <a:avLst/>
          </a:prstGeom>
          <a:noFill/>
        </p:spPr>
        <p:txBody>
          <a:bodyPr wrap="square" rtlCol="0">
            <a:spAutoFit/>
          </a:bodyPr>
          <a:lstStyle/>
          <a:p>
            <a:r>
              <a:rPr lang="en-US" b="1" smtClean="0">
                <a:solidFill>
                  <a:srgbClr val="FF0000"/>
                </a:solidFill>
                <a:latin typeface="Arial" pitchFamily="34" charset="0"/>
                <a:cs typeface="Arial" pitchFamily="34" charset="0"/>
              </a:rPr>
              <a:t>Note the conflict: Test favors heteroscedasticity. </a:t>
            </a:r>
            <a:br>
              <a:rPr lang="en-US" b="1" smtClean="0">
                <a:solidFill>
                  <a:srgbClr val="FF0000"/>
                </a:solidFill>
                <a:latin typeface="Arial" pitchFamily="34" charset="0"/>
                <a:cs typeface="Arial" pitchFamily="34" charset="0"/>
              </a:rPr>
            </a:br>
            <a:r>
              <a:rPr lang="en-US" b="1" smtClean="0">
                <a:solidFill>
                  <a:srgbClr val="FF0000"/>
                </a:solidFill>
                <a:latin typeface="Arial" pitchFamily="34" charset="0"/>
                <a:cs typeface="Arial" pitchFamily="34" charset="0"/>
              </a:rPr>
              <a:t>                               Robust VC matrix is essentially the same.</a:t>
            </a:r>
            <a:endParaRPr lang="en-US" b="1">
              <a:solidFill>
                <a:srgbClr val="FF0000"/>
              </a:solidFill>
              <a:latin typeface="Arial" pitchFamily="34" charset="0"/>
              <a:cs typeface="Arial" pitchFamily="34" charset="0"/>
            </a:endParaRPr>
          </a:p>
        </p:txBody>
      </p:sp>
      <p:sp>
        <p:nvSpPr>
          <p:cNvPr id="9" name="TextBox 8"/>
          <p:cNvSpPr txBox="1"/>
          <p:nvPr/>
        </p:nvSpPr>
        <p:spPr>
          <a:xfrm>
            <a:off x="7010400" y="2667000"/>
            <a:ext cx="1676400" cy="369332"/>
          </a:xfrm>
          <a:prstGeom prst="rect">
            <a:avLst/>
          </a:prstGeom>
          <a:noFill/>
          <a:ln w="38100">
            <a:solidFill>
              <a:srgbClr val="7030A0"/>
            </a:solidFill>
          </a:ln>
        </p:spPr>
        <p:txBody>
          <a:bodyPr wrap="square" rtlCol="0">
            <a:spAutoFit/>
          </a:bodyPr>
          <a:lstStyle/>
          <a:p>
            <a:r>
              <a:rPr lang="en-US" b="1" smtClean="0">
                <a:latin typeface="Arial" pitchFamily="34" charset="0"/>
                <a:cs typeface="Arial" pitchFamily="34" charset="0"/>
              </a:rPr>
              <a:t>Uncorrected</a:t>
            </a:r>
            <a:endParaRPr lang="en-US"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90600" y="914400"/>
            <a:ext cx="7467600" cy="533400"/>
          </a:xfrm>
        </p:spPr>
        <p:txBody>
          <a:bodyPr/>
          <a:lstStyle/>
          <a:p>
            <a:pPr eaLnBrk="1" hangingPunct="1"/>
            <a:r>
              <a:rPr lang="en-US" smtClean="0"/>
              <a:t>Groupwise Heteroscedasticity</a:t>
            </a:r>
            <a:br>
              <a:rPr lang="en-US" smtClean="0"/>
            </a:br>
            <a:r>
              <a:rPr lang="en-US" smtClean="0"/>
              <a:t>Gasoline Demand Model</a:t>
            </a:r>
          </a:p>
        </p:txBody>
      </p:sp>
      <p:sp>
        <p:nvSpPr>
          <p:cNvPr id="26627" name="Text Box 3"/>
          <p:cNvSpPr txBox="1">
            <a:spLocks noChangeArrowheads="1"/>
          </p:cNvSpPr>
          <p:nvPr/>
        </p:nvSpPr>
        <p:spPr bwMode="auto">
          <a:xfrm>
            <a:off x="1600200" y="5029200"/>
            <a:ext cx="6934200" cy="1069975"/>
          </a:xfrm>
          <a:prstGeom prst="rect">
            <a:avLst/>
          </a:prstGeom>
          <a:noFill/>
          <a:ln w="9525">
            <a:noFill/>
            <a:miter lim="800000"/>
            <a:headEnd/>
            <a:tailEnd/>
          </a:ln>
        </p:spPr>
        <p:txBody>
          <a:bodyPr>
            <a:spAutoFit/>
          </a:bodyPr>
          <a:lstStyle/>
          <a:p>
            <a:pPr>
              <a:spcBef>
                <a:spcPct val="50000"/>
              </a:spcBef>
            </a:pPr>
            <a:r>
              <a:rPr lang="en-US" sz="1600">
                <a:latin typeface="Arial" charset="0"/>
              </a:rPr>
              <a:t>Regression of log of per capita gasoline use on log of per capita income, gasoline price and number of cars per capita for 18 OECD countries for 19 years. The standard deviation varies by country.  </a:t>
            </a:r>
            <a:r>
              <a:rPr lang="en-US" sz="1600" smtClean="0">
                <a:latin typeface="Arial" charset="0"/>
              </a:rPr>
              <a:t>The efficient estimator </a:t>
            </a:r>
            <a:r>
              <a:rPr lang="en-US" sz="1600">
                <a:latin typeface="Arial" charset="0"/>
              </a:rPr>
              <a:t>is “weighted least squares.”</a:t>
            </a:r>
            <a:endParaRPr lang="en-US">
              <a:latin typeface="Arial" charset="0"/>
            </a:endParaRPr>
          </a:p>
        </p:txBody>
      </p:sp>
      <p:sp>
        <p:nvSpPr>
          <p:cNvPr id="26628" name="Text Box 5"/>
          <p:cNvSpPr txBox="1">
            <a:spLocks noChangeArrowheads="1"/>
          </p:cNvSpPr>
          <p:nvPr/>
        </p:nvSpPr>
        <p:spPr bwMode="auto">
          <a:xfrm>
            <a:off x="457200" y="2590800"/>
            <a:ext cx="1295400" cy="1600438"/>
          </a:xfrm>
          <a:prstGeom prst="rect">
            <a:avLst/>
          </a:prstGeom>
          <a:noFill/>
          <a:ln w="9525">
            <a:noFill/>
            <a:miter lim="800000"/>
            <a:headEnd/>
            <a:tailEnd/>
          </a:ln>
        </p:spPr>
        <p:txBody>
          <a:bodyPr>
            <a:spAutoFit/>
          </a:bodyPr>
          <a:lstStyle/>
          <a:p>
            <a:pPr>
              <a:spcBef>
                <a:spcPct val="50000"/>
              </a:spcBef>
            </a:pPr>
            <a:r>
              <a:rPr lang="en-US" sz="1400" b="1">
                <a:latin typeface="Arial" charset="0"/>
              </a:rPr>
              <a:t>Countries are ordered by the standard deviation of their 19 residuals.</a:t>
            </a:r>
          </a:p>
        </p:txBody>
      </p:sp>
      <p:pic>
        <p:nvPicPr>
          <p:cNvPr id="17410" name="Picture 2"/>
          <p:cNvPicPr>
            <a:picLocks noChangeAspect="1" noChangeArrowheads="1"/>
          </p:cNvPicPr>
          <p:nvPr/>
        </p:nvPicPr>
        <p:blipFill>
          <a:blip r:embed="rId3" cstate="print"/>
          <a:srcRect/>
          <a:stretch>
            <a:fillRect/>
          </a:stretch>
        </p:blipFill>
        <p:spPr bwMode="auto">
          <a:xfrm>
            <a:off x="1905000" y="1828800"/>
            <a:ext cx="5867400" cy="30487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57200" y="304800"/>
            <a:ext cx="8229600" cy="1143000"/>
          </a:xfrm>
        </p:spPr>
        <p:txBody>
          <a:bodyPr/>
          <a:lstStyle/>
          <a:p>
            <a:pPr eaLnBrk="1" hangingPunct="1"/>
            <a:r>
              <a:rPr lang="en-US" altLang="en-US" smtClean="0"/>
              <a:t>Analysis of Variance</a:t>
            </a:r>
          </a:p>
        </p:txBody>
      </p:sp>
      <p:pic>
        <p:nvPicPr>
          <p:cNvPr id="2" name="Picture 1"/>
          <p:cNvPicPr>
            <a:picLocks noChangeAspect="1"/>
          </p:cNvPicPr>
          <p:nvPr/>
        </p:nvPicPr>
        <p:blipFill>
          <a:blip r:embed="rId3" cstate="print"/>
          <a:stretch>
            <a:fillRect/>
          </a:stretch>
        </p:blipFill>
        <p:spPr>
          <a:xfrm>
            <a:off x="685800" y="1676400"/>
            <a:ext cx="8091487" cy="4711499"/>
          </a:xfrm>
          <a:prstGeom prst="rect">
            <a:avLst/>
          </a:prstGeom>
          <a:ln w="38100">
            <a:solidFill>
              <a:srgbClr val="7030A0"/>
            </a:solidFill>
          </a:ln>
        </p:spPr>
      </p:pic>
      <p:sp>
        <p:nvSpPr>
          <p:cNvPr id="3" name="Oval 2"/>
          <p:cNvSpPr/>
          <p:nvPr/>
        </p:nvSpPr>
        <p:spPr bwMode="auto">
          <a:xfrm>
            <a:off x="1704976" y="450532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2085978" y="4643437"/>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2462215" y="368617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2833689" y="4371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3214689" y="4752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3600452" y="46767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3981452" y="36576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4357689" y="4329111"/>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4733926" y="484345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5114926" y="386238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5491163" y="44862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Oval 15"/>
          <p:cNvSpPr/>
          <p:nvPr/>
        </p:nvSpPr>
        <p:spPr bwMode="auto">
          <a:xfrm>
            <a:off x="5876934" y="44481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Oval 16"/>
          <p:cNvSpPr/>
          <p:nvPr/>
        </p:nvSpPr>
        <p:spPr bwMode="auto">
          <a:xfrm>
            <a:off x="6257934" y="4514852"/>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Oval 17"/>
          <p:cNvSpPr/>
          <p:nvPr/>
        </p:nvSpPr>
        <p:spPr bwMode="auto">
          <a:xfrm>
            <a:off x="6634163" y="45624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9" name="Oval 18"/>
          <p:cNvSpPr/>
          <p:nvPr/>
        </p:nvSpPr>
        <p:spPr bwMode="auto">
          <a:xfrm>
            <a:off x="7015163" y="43338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7391408" y="2752726"/>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1" name="Oval 20"/>
          <p:cNvSpPr/>
          <p:nvPr/>
        </p:nvSpPr>
        <p:spPr bwMode="auto">
          <a:xfrm>
            <a:off x="7772408" y="458628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2" name="Oval 21"/>
          <p:cNvSpPr/>
          <p:nvPr/>
        </p:nvSpPr>
        <p:spPr bwMode="auto">
          <a:xfrm>
            <a:off x="8158186" y="37338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4168947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457200" y="1066800"/>
            <a:ext cx="8229600" cy="1139825"/>
          </a:xfrm>
        </p:spPr>
        <p:txBody>
          <a:bodyPr/>
          <a:lstStyle/>
          <a:p>
            <a:pPr eaLnBrk="1" hangingPunct="1"/>
            <a:r>
              <a:rPr lang="en-US" smtClean="0"/>
              <a:t>White Estimator </a:t>
            </a:r>
            <a:br>
              <a:rPr lang="en-US" smtClean="0"/>
            </a:br>
            <a:r>
              <a:rPr lang="en-US" sz="2400" smtClean="0"/>
              <a:t>(Not really appropriate for groupwise heteroscedasticity)</a:t>
            </a:r>
          </a:p>
        </p:txBody>
      </p:sp>
      <p:sp>
        <p:nvSpPr>
          <p:cNvPr id="27651" name="Text Box 5"/>
          <p:cNvSpPr txBox="1">
            <a:spLocks noChangeArrowheads="1"/>
          </p:cNvSpPr>
          <p:nvPr/>
        </p:nvSpPr>
        <p:spPr bwMode="auto">
          <a:xfrm>
            <a:off x="457200" y="2209800"/>
            <a:ext cx="8305800" cy="3323987"/>
          </a:xfrm>
          <a:prstGeom prst="rect">
            <a:avLst/>
          </a:prstGeom>
          <a:noFill/>
          <a:ln w="19050">
            <a:noFill/>
            <a:miter lim="800000"/>
            <a:headEnd/>
            <a:tailEnd/>
          </a:ln>
        </p:spPr>
        <p:txBody>
          <a:bodyPr>
            <a:spAutoFit/>
          </a:bodyPr>
          <a:lstStyle/>
          <a:p>
            <a:endParaRPr lang="en-US" sz="1400" b="1">
              <a:latin typeface="Courier New" pitchFamily="49" charset="0"/>
            </a:endParaRPr>
          </a:p>
          <a:p>
            <a:r>
              <a:rPr lang="en-US" sz="1400" b="1">
                <a:latin typeface="Courier New" pitchFamily="49" charset="0"/>
              </a:rPr>
              <a:t>+--------+--------------+----------------+--------+--------+----------+</a:t>
            </a:r>
          </a:p>
          <a:p>
            <a:r>
              <a:rPr lang="en-US" sz="1400" b="1">
                <a:latin typeface="Courier New" pitchFamily="49" charset="0"/>
              </a:rPr>
              <a:t>|Variable| Coefficient  | Standard Error |t-ratio |P[|T|&gt;t]| Mean of X|</a:t>
            </a:r>
          </a:p>
          <a:p>
            <a:r>
              <a:rPr lang="en-US" sz="1400" b="1">
                <a:latin typeface="Courier New" pitchFamily="49" charset="0"/>
              </a:rPr>
              <a:t>+--------+--------------+----------------+--------+--------+----------+</a:t>
            </a:r>
          </a:p>
          <a:p>
            <a:r>
              <a:rPr lang="en-US" sz="1400" b="1">
                <a:latin typeface="Courier New" pitchFamily="49" charset="0"/>
              </a:rPr>
              <a:t> Constant|    2.39132562       .11693429    20.450   .0000</a:t>
            </a:r>
          </a:p>
          <a:p>
            <a:r>
              <a:rPr lang="en-US" sz="1400" b="1">
                <a:latin typeface="Courier New" pitchFamily="49" charset="0"/>
              </a:rPr>
              <a:t> LINCOMEP|     .88996166       .03580581    24.855   .0000  -6.13942544</a:t>
            </a:r>
          </a:p>
          <a:p>
            <a:r>
              <a:rPr lang="en-US" sz="1400" b="1">
                <a:latin typeface="Courier New" pitchFamily="49" charset="0"/>
              </a:rPr>
              <a:t> LRPMG   |    -.89179791       .03031474   -29.418   .0000   -.52310321</a:t>
            </a:r>
          </a:p>
          <a:p>
            <a:r>
              <a:rPr lang="en-US" sz="1400" b="1">
                <a:latin typeface="Courier New" pitchFamily="49" charset="0"/>
              </a:rPr>
              <a:t> LCARPCAP|    -.76337275       .01860830   -41.023   .0000  -9.04180473</a:t>
            </a:r>
          </a:p>
          <a:p>
            <a:r>
              <a:rPr lang="en-US" sz="1400" b="1" smtClean="0">
                <a:latin typeface="Courier New" pitchFamily="49" charset="0"/>
              </a:rPr>
              <a:t>-------------------------------------------------</a:t>
            </a:r>
          </a:p>
          <a:p>
            <a:r>
              <a:rPr lang="en-US" sz="1400" b="1" smtClean="0">
                <a:latin typeface="Courier New" pitchFamily="49" charset="0"/>
              </a:rPr>
              <a:t>White </a:t>
            </a:r>
            <a:r>
              <a:rPr lang="en-US" sz="1400" b="1">
                <a:latin typeface="Courier New" pitchFamily="49" charset="0"/>
              </a:rPr>
              <a:t>heteroscedasticity robust covariance matrix  </a:t>
            </a:r>
          </a:p>
          <a:p>
            <a:r>
              <a:rPr lang="en-US" sz="1400" b="1" smtClean="0">
                <a:latin typeface="Courier New" pitchFamily="49" charset="0"/>
              </a:rPr>
              <a:t>-------------------------------------------------</a:t>
            </a:r>
            <a:endParaRPr lang="en-US" sz="1400" b="1">
              <a:latin typeface="Courier New" pitchFamily="49" charset="0"/>
            </a:endParaRPr>
          </a:p>
          <a:p>
            <a:r>
              <a:rPr lang="en-US" sz="1400" b="1">
                <a:latin typeface="Courier New" pitchFamily="49" charset="0"/>
              </a:rPr>
              <a:t> Constant|    2.39132562       .11794828    20.274   .0000</a:t>
            </a:r>
          </a:p>
          <a:p>
            <a:r>
              <a:rPr lang="en-US" sz="1400" b="1">
                <a:latin typeface="Courier New" pitchFamily="49" charset="0"/>
              </a:rPr>
              <a:t> LINCOMEP|     .88996166       .04429158    20.093   .0000  -6.13942544</a:t>
            </a:r>
          </a:p>
          <a:p>
            <a:r>
              <a:rPr lang="en-US" sz="1400" b="1">
                <a:latin typeface="Courier New" pitchFamily="49" charset="0"/>
              </a:rPr>
              <a:t> LRPMG   |    -.89179791       .03890922   -22.920   .0000   -.52310321</a:t>
            </a:r>
          </a:p>
          <a:p>
            <a:r>
              <a:rPr lang="en-US" sz="1400" b="1">
                <a:latin typeface="Courier New" pitchFamily="49" charset="0"/>
              </a:rPr>
              <a:t> LCARPCAP|    -.76337275       .02152888   -35.458   .0000  -9.04180473</a:t>
            </a:r>
          </a:p>
        </p:txBody>
      </p:sp>
      <p:sp>
        <p:nvSpPr>
          <p:cNvPr id="4" name="Rectangle 3"/>
          <p:cNvSpPr/>
          <p:nvPr/>
        </p:nvSpPr>
        <p:spPr bwMode="auto">
          <a:xfrm>
            <a:off x="3810000" y="3124200"/>
            <a:ext cx="1143000" cy="838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810000" y="4572000"/>
            <a:ext cx="1143000" cy="838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685800"/>
            <a:ext cx="8229600" cy="1139825"/>
          </a:xfrm>
        </p:spPr>
        <p:txBody>
          <a:bodyPr/>
          <a:lstStyle/>
          <a:p>
            <a:pPr eaLnBrk="1" hangingPunct="1"/>
            <a:r>
              <a:rPr lang="en-US" smtClean="0"/>
              <a:t>Autocorrelated Residuals</a:t>
            </a:r>
            <a:br>
              <a:rPr lang="en-US" smtClean="0"/>
            </a:br>
            <a:r>
              <a:rPr lang="en-US" sz="1800" smtClean="0"/>
              <a:t>logG=</a:t>
            </a:r>
            <a:r>
              <a:rPr lang="el-GR" sz="1800" smtClean="0"/>
              <a:t>β</a:t>
            </a:r>
            <a:r>
              <a:rPr lang="en-US" sz="1800" baseline="-25000" smtClean="0"/>
              <a:t>1</a:t>
            </a:r>
            <a:r>
              <a:rPr lang="en-US" sz="1800" smtClean="0"/>
              <a:t> + </a:t>
            </a:r>
            <a:r>
              <a:rPr lang="el-GR" sz="1800" smtClean="0"/>
              <a:t>β</a:t>
            </a:r>
            <a:r>
              <a:rPr lang="en-US" sz="1800" baseline="-25000" smtClean="0"/>
              <a:t>2</a:t>
            </a:r>
            <a:r>
              <a:rPr lang="en-US" sz="1800" smtClean="0"/>
              <a:t>logPg + </a:t>
            </a:r>
            <a:r>
              <a:rPr lang="el-GR" sz="1800" smtClean="0"/>
              <a:t>β</a:t>
            </a:r>
            <a:r>
              <a:rPr lang="en-US" sz="1800" baseline="-25000" smtClean="0"/>
              <a:t>3</a:t>
            </a:r>
            <a:r>
              <a:rPr lang="en-US" sz="1800" smtClean="0"/>
              <a:t>logY + </a:t>
            </a:r>
            <a:r>
              <a:rPr lang="el-GR" sz="1800" smtClean="0"/>
              <a:t>β</a:t>
            </a:r>
            <a:r>
              <a:rPr lang="en-US" sz="1800" baseline="-25000" smtClean="0"/>
              <a:t>4</a:t>
            </a:r>
            <a:r>
              <a:rPr lang="en-US" sz="1800" smtClean="0"/>
              <a:t>logPnc + </a:t>
            </a:r>
            <a:r>
              <a:rPr lang="el-GR" sz="1800" smtClean="0"/>
              <a:t>β</a:t>
            </a:r>
            <a:r>
              <a:rPr lang="en-US" sz="1800" baseline="-25000" smtClean="0"/>
              <a:t>5</a:t>
            </a:r>
            <a:r>
              <a:rPr lang="en-US" sz="1800" smtClean="0"/>
              <a:t>logPuc + </a:t>
            </a:r>
            <a:r>
              <a:rPr lang="el-GR" sz="1800" smtClean="0"/>
              <a:t>ε</a:t>
            </a:r>
            <a:r>
              <a:rPr lang="en-US" sz="1800" smtClean="0"/>
              <a:t> </a:t>
            </a:r>
          </a:p>
        </p:txBody>
      </p:sp>
      <p:pic>
        <p:nvPicPr>
          <p:cNvPr id="18434" name="Picture 2"/>
          <p:cNvPicPr>
            <a:picLocks noChangeAspect="1" noChangeArrowheads="1"/>
          </p:cNvPicPr>
          <p:nvPr/>
        </p:nvPicPr>
        <p:blipFill>
          <a:blip r:embed="rId3" cstate="print"/>
          <a:srcRect/>
          <a:stretch>
            <a:fillRect/>
          </a:stretch>
        </p:blipFill>
        <p:spPr bwMode="auto">
          <a:xfrm>
            <a:off x="1295400" y="1905000"/>
            <a:ext cx="6885394" cy="3752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609600"/>
            <a:ext cx="8229600" cy="1139825"/>
          </a:xfrm>
        </p:spPr>
        <p:txBody>
          <a:bodyPr/>
          <a:lstStyle/>
          <a:p>
            <a:pPr eaLnBrk="1" hangingPunct="1"/>
            <a:r>
              <a:rPr lang="en-US" smtClean="0"/>
              <a:t>Newey-West Estimator</a:t>
            </a:r>
          </a:p>
        </p:txBody>
      </p:sp>
      <p:graphicFrame>
        <p:nvGraphicFramePr>
          <p:cNvPr id="2050" name="Object 4"/>
          <p:cNvGraphicFramePr>
            <a:graphicFrameLocks noChangeAspect="1"/>
          </p:cNvGraphicFramePr>
          <p:nvPr/>
        </p:nvGraphicFramePr>
        <p:xfrm>
          <a:off x="1371600" y="1958975"/>
          <a:ext cx="6629400" cy="4059238"/>
        </p:xfrm>
        <a:graphic>
          <a:graphicData uri="http://schemas.openxmlformats.org/presentationml/2006/ole">
            <mc:AlternateContent xmlns:mc="http://schemas.openxmlformats.org/markup-compatibility/2006">
              <mc:Choice xmlns:v="urn:schemas-microsoft-com:vml" Requires="v">
                <p:oleObj spid="_x0000_s2065" name="Equation" r:id="rId4" imgW="3556000" imgH="2184400" progId="Equation.DSMT4">
                  <p:embed/>
                </p:oleObj>
              </mc:Choice>
              <mc:Fallback>
                <p:oleObj name="Equation" r:id="rId4" imgW="3556000" imgH="21844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58975"/>
                        <a:ext cx="6629400" cy="4059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457200" y="685800"/>
            <a:ext cx="8229600" cy="1139825"/>
          </a:xfrm>
        </p:spPr>
        <p:txBody>
          <a:bodyPr/>
          <a:lstStyle/>
          <a:p>
            <a:pPr eaLnBrk="1" hangingPunct="1"/>
            <a:r>
              <a:rPr lang="en-US" smtClean="0"/>
              <a:t>Newey-West Estimate</a:t>
            </a:r>
          </a:p>
        </p:txBody>
      </p:sp>
      <p:sp>
        <p:nvSpPr>
          <p:cNvPr id="29699" name="Text Box 5"/>
          <p:cNvSpPr txBox="1">
            <a:spLocks noChangeArrowheads="1"/>
          </p:cNvSpPr>
          <p:nvPr/>
        </p:nvSpPr>
        <p:spPr bwMode="auto">
          <a:xfrm>
            <a:off x="457200" y="1981200"/>
            <a:ext cx="8458200" cy="4186238"/>
          </a:xfrm>
          <a:prstGeom prst="rect">
            <a:avLst/>
          </a:prstGeom>
          <a:noFill/>
          <a:ln w="19050">
            <a:noFill/>
            <a:miter lim="800000"/>
            <a:headEnd/>
            <a:tailEnd/>
          </a:ln>
        </p:spPr>
        <p:txBody>
          <a:bodyPr>
            <a:spAutoFit/>
          </a:bodyPr>
          <a:lstStyle/>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t-ratio  P[|T|&gt;t]   Mean of X</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Constant|   -21.2111***       .75322      -28.160   .0000</a:t>
            </a:r>
          </a:p>
          <a:p>
            <a:r>
              <a:rPr lang="en-US" sz="1400" b="1">
                <a:latin typeface="Courier New" pitchFamily="49" charset="0"/>
                <a:cs typeface="Courier New" pitchFamily="49" charset="0"/>
              </a:rPr>
              <a:t>      LP|    -.02121          .04377        -.485   .6303      3.72930</a:t>
            </a:r>
          </a:p>
          <a:p>
            <a:r>
              <a:rPr lang="en-US" sz="1400" b="1">
                <a:latin typeface="Courier New" pitchFamily="49" charset="0"/>
                <a:cs typeface="Courier New" pitchFamily="49" charset="0"/>
              </a:rPr>
              <a:t>      LY|    1.09587***       .07771       14.102   .0000      9.67215</a:t>
            </a:r>
          </a:p>
          <a:p>
            <a:r>
              <a:rPr lang="en-US" sz="1400" b="1">
                <a:latin typeface="Courier New" pitchFamily="49" charset="0"/>
                <a:cs typeface="Courier New" pitchFamily="49" charset="0"/>
              </a:rPr>
              <a:t>    LPNC|    -.37361**        .15707       -2.379   .0215      4.38037</a:t>
            </a:r>
          </a:p>
          <a:p>
            <a:r>
              <a:rPr lang="es-ES" sz="1400" b="1">
                <a:latin typeface="Courier New" pitchFamily="49" charset="0"/>
                <a:cs typeface="Courier New" pitchFamily="49" charset="0"/>
              </a:rPr>
              <a:t>    LPUC|     .02003          .10330         .194   .8471      4.10545</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t-ratio  P[|T|&gt;t]   Mean of X</a:t>
            </a:r>
          </a:p>
          <a:p>
            <a:r>
              <a:rPr lang="en-US" sz="1400" b="1">
                <a:latin typeface="Courier New" pitchFamily="49" charset="0"/>
                <a:cs typeface="Courier New" pitchFamily="49" charset="0"/>
              </a:rPr>
              <a:t>Robust VC    Newey-West, Periods  = </a:t>
            </a:r>
            <a:r>
              <a:rPr lang="en-US" sz="1400" b="1" smtClean="0">
                <a:latin typeface="Courier New" pitchFamily="49" charset="0"/>
                <a:cs typeface="Courier New" pitchFamily="49" charset="0"/>
              </a:rPr>
              <a:t>10</a:t>
            </a:r>
            <a:endParaRPr lang="en-US" sz="1400" b="1">
              <a:latin typeface="Courier New" pitchFamily="49" charset="0"/>
              <a:cs typeface="Courier New" pitchFamily="49" charset="0"/>
            </a:endParaRP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Constant|   -21.2111***      1.33095      -15.937   .0000</a:t>
            </a:r>
          </a:p>
          <a:p>
            <a:r>
              <a:rPr lang="en-US" sz="1400" b="1">
                <a:latin typeface="Courier New" pitchFamily="49" charset="0"/>
                <a:cs typeface="Courier New" pitchFamily="49" charset="0"/>
              </a:rPr>
              <a:t>      LP|    -.02121          .06119        -.347   .7305      3.72930</a:t>
            </a:r>
          </a:p>
          <a:p>
            <a:r>
              <a:rPr lang="en-US" sz="1400" b="1">
                <a:latin typeface="Courier New" pitchFamily="49" charset="0"/>
                <a:cs typeface="Courier New" pitchFamily="49" charset="0"/>
              </a:rPr>
              <a:t>      LY|    1.09587***       .14234        7.699   .0000      9.67215</a:t>
            </a:r>
          </a:p>
          <a:p>
            <a:r>
              <a:rPr lang="en-US" sz="1400" b="1">
                <a:latin typeface="Courier New" pitchFamily="49" charset="0"/>
                <a:cs typeface="Courier New" pitchFamily="49" charset="0"/>
              </a:rPr>
              <a:t>    LPNC|    -.37361**        .16615       -2.249   .0293      4.38037</a:t>
            </a:r>
          </a:p>
          <a:p>
            <a:r>
              <a:rPr lang="es-ES" sz="1400" b="1">
                <a:latin typeface="Courier New" pitchFamily="49" charset="0"/>
                <a:cs typeface="Courier New" pitchFamily="49" charset="0"/>
              </a:rPr>
              <a:t>    LPUC|     .02003          .14176         .141   .8882      4.10545</a:t>
            </a:r>
          </a:p>
          <a:p>
            <a:r>
              <a:rPr lang="en-US" sz="1400" b="1">
                <a:latin typeface="Courier New" pitchFamily="49" charset="0"/>
                <a:cs typeface="Courier New" pitchFamily="49" charset="0"/>
              </a:rPr>
              <a:t>--------+-------------------------------------------------------------</a:t>
            </a:r>
          </a:p>
        </p:txBody>
      </p:sp>
      <p:sp>
        <p:nvSpPr>
          <p:cNvPr id="4" name="Rectangle 3"/>
          <p:cNvSpPr/>
          <p:nvPr/>
        </p:nvSpPr>
        <p:spPr bwMode="auto">
          <a:xfrm>
            <a:off x="3581400" y="2625304"/>
            <a:ext cx="1143000" cy="11430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581400" y="4741652"/>
            <a:ext cx="1143000" cy="11430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Generalized Least Squares Approach</a:t>
            </a:r>
          </a:p>
        </p:txBody>
      </p:sp>
      <p:sp>
        <p:nvSpPr>
          <p:cNvPr id="31747" name="Rectangle 3"/>
          <p:cNvSpPr>
            <a:spLocks noGrp="1" noChangeArrowheads="1"/>
          </p:cNvSpPr>
          <p:nvPr>
            <p:ph type="body" idx="1"/>
          </p:nvPr>
        </p:nvSpPr>
        <p:spPr/>
        <p:txBody>
          <a:bodyPr/>
          <a:lstStyle/>
          <a:p>
            <a:pPr eaLnBrk="1" hangingPunct="1">
              <a:buFont typeface="Wingdings" pitchFamily="2" charset="2"/>
              <a:buNone/>
            </a:pPr>
            <a:r>
              <a:rPr lang="en-US" smtClean="0"/>
              <a:t>Aitken theorem.  The </a:t>
            </a:r>
            <a:r>
              <a:rPr lang="en-US" b="1" smtClean="0"/>
              <a:t>Generalized Least Squares</a:t>
            </a:r>
            <a:r>
              <a:rPr lang="en-US" smtClean="0"/>
              <a:t> estimator, GLS.  Find </a:t>
            </a:r>
            <a:r>
              <a:rPr lang="en-US" b="1" smtClean="0"/>
              <a:t>P</a:t>
            </a:r>
            <a:r>
              <a:rPr lang="en-US" smtClean="0"/>
              <a:t> such that</a:t>
            </a:r>
          </a:p>
          <a:p>
            <a:pPr eaLnBrk="1" hangingPunct="1">
              <a:buFont typeface="Wingdings" pitchFamily="2" charset="2"/>
              <a:buNone/>
            </a:pPr>
            <a:r>
              <a:rPr lang="en-US" b="1" smtClean="0"/>
              <a:t>                 Py</a:t>
            </a:r>
            <a:r>
              <a:rPr lang="en-US" smtClean="0"/>
              <a:t>  =  </a:t>
            </a:r>
            <a:r>
              <a:rPr lang="en-US" b="1" smtClean="0"/>
              <a:t>PX</a:t>
            </a:r>
            <a:r>
              <a:rPr lang="en-US" b="1" smtClean="0">
                <a:sym typeface="Symbol" pitchFamily="18" charset="2"/>
              </a:rPr>
              <a:t></a:t>
            </a:r>
            <a:r>
              <a:rPr lang="en-US" smtClean="0"/>
              <a:t> + </a:t>
            </a:r>
            <a:r>
              <a:rPr lang="en-US" b="1" smtClean="0"/>
              <a:t>P</a:t>
            </a:r>
            <a:r>
              <a:rPr lang="en-US" b="1" smtClean="0">
                <a:sym typeface="Symbol" pitchFamily="18" charset="2"/>
              </a:rPr>
              <a:t></a:t>
            </a:r>
            <a:r>
              <a:rPr lang="en-US" smtClean="0"/>
              <a:t>    </a:t>
            </a:r>
          </a:p>
          <a:p>
            <a:pPr eaLnBrk="1" hangingPunct="1">
              <a:buFont typeface="Wingdings" pitchFamily="2" charset="2"/>
              <a:buNone/>
            </a:pPr>
            <a:r>
              <a:rPr lang="en-US" smtClean="0"/>
              <a:t>                  </a:t>
            </a:r>
            <a:r>
              <a:rPr lang="en-US" b="1" smtClean="0"/>
              <a:t>y</a:t>
            </a:r>
            <a:r>
              <a:rPr lang="en-US" smtClean="0"/>
              <a:t>*  =  </a:t>
            </a:r>
            <a:r>
              <a:rPr lang="en-US" b="1" smtClean="0"/>
              <a:t>X</a:t>
            </a:r>
            <a:r>
              <a:rPr lang="en-US" smtClean="0"/>
              <a:t>*</a:t>
            </a:r>
            <a:r>
              <a:rPr lang="en-US" b="1" smtClean="0">
                <a:sym typeface="Symbol" pitchFamily="18" charset="2"/>
              </a:rPr>
              <a:t></a:t>
            </a:r>
            <a:r>
              <a:rPr lang="en-US" smtClean="0"/>
              <a:t> + </a:t>
            </a:r>
            <a:r>
              <a:rPr lang="en-US" b="1" smtClean="0">
                <a:sym typeface="Symbol" pitchFamily="18" charset="2"/>
              </a:rPr>
              <a:t></a:t>
            </a:r>
            <a:r>
              <a:rPr lang="en-US" smtClean="0"/>
              <a:t>*.</a:t>
            </a:r>
          </a:p>
          <a:p>
            <a:pPr eaLnBrk="1" hangingPunct="1">
              <a:buFont typeface="Wingdings" pitchFamily="2" charset="2"/>
              <a:buNone/>
            </a:pPr>
            <a:r>
              <a:rPr lang="en-US" smtClean="0"/>
              <a:t>                 E[</a:t>
            </a:r>
            <a:r>
              <a:rPr lang="en-US" b="1" smtClean="0">
                <a:sym typeface="Symbol" pitchFamily="18" charset="2"/>
              </a:rPr>
              <a:t></a:t>
            </a:r>
            <a:r>
              <a:rPr lang="en-US" smtClean="0"/>
              <a:t>*</a:t>
            </a:r>
            <a:r>
              <a:rPr lang="en-US" b="1" smtClean="0">
                <a:sym typeface="Symbol" pitchFamily="18" charset="2"/>
              </a:rPr>
              <a:t></a:t>
            </a:r>
            <a:r>
              <a:rPr lang="en-US" smtClean="0"/>
              <a:t>*’|</a:t>
            </a:r>
            <a:r>
              <a:rPr lang="en-US" b="1" smtClean="0"/>
              <a:t>X</a:t>
            </a:r>
            <a:r>
              <a:rPr lang="en-US" smtClean="0"/>
              <a:t>*]= </a:t>
            </a:r>
            <a:r>
              <a:rPr lang="el-GR" smtClean="0">
                <a:sym typeface="Symbol" pitchFamily="18" charset="2"/>
              </a:rPr>
              <a:t>σ</a:t>
            </a:r>
            <a:r>
              <a:rPr lang="en-US" baseline="30000" smtClean="0">
                <a:sym typeface="Symbol" pitchFamily="18" charset="2"/>
              </a:rPr>
              <a:t>2</a:t>
            </a:r>
            <a:r>
              <a:rPr lang="en-US" b="1" smtClean="0">
                <a:sym typeface="Symbol" pitchFamily="18" charset="2"/>
              </a:rPr>
              <a:t>I</a:t>
            </a:r>
          </a:p>
          <a:p>
            <a:pPr eaLnBrk="1" hangingPunct="1">
              <a:buFont typeface="Wingdings" pitchFamily="2" charset="2"/>
              <a:buNone/>
            </a:pPr>
            <a:r>
              <a:rPr lang="en-US" smtClean="0"/>
              <a:t>Use ordinary least squares in the transformed model.  Satisfies the Gauss – Markov theorem.</a:t>
            </a:r>
          </a:p>
          <a:p>
            <a:pPr eaLnBrk="1" hangingPunct="1">
              <a:buFont typeface="Wingdings" pitchFamily="2" charset="2"/>
              <a:buNone/>
            </a:pPr>
            <a:r>
              <a:rPr lang="en-US" smtClean="0"/>
              <a:t>                </a:t>
            </a:r>
            <a:r>
              <a:rPr lang="en-US" b="1" smtClean="0"/>
              <a:t>b</a:t>
            </a:r>
            <a:r>
              <a:rPr lang="en-US" smtClean="0"/>
              <a:t>* = (</a:t>
            </a:r>
            <a:r>
              <a:rPr lang="en-US" b="1" smtClean="0"/>
              <a:t>X*’X*</a:t>
            </a:r>
            <a:r>
              <a:rPr lang="en-US" smtClean="0"/>
              <a:t>)</a:t>
            </a:r>
            <a:r>
              <a:rPr lang="en-US" b="1" baseline="30000" smtClean="0"/>
              <a:t>-1</a:t>
            </a:r>
            <a:r>
              <a:rPr lang="en-US" b="1" smtClean="0"/>
              <a:t>X*’y*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066800"/>
            <a:ext cx="8229600" cy="530225"/>
          </a:xfrm>
        </p:spPr>
        <p:txBody>
          <a:bodyPr/>
          <a:lstStyle/>
          <a:p>
            <a:pPr eaLnBrk="1" hangingPunct="1"/>
            <a:r>
              <a:rPr lang="en-US" smtClean="0"/>
              <a:t>Generalized Least Squares – Finding </a:t>
            </a:r>
            <a:r>
              <a:rPr lang="en-US" b="1" smtClean="0"/>
              <a:t>P</a:t>
            </a:r>
          </a:p>
        </p:txBody>
      </p:sp>
      <p:sp>
        <p:nvSpPr>
          <p:cNvPr id="30723" name="Rectangle 3"/>
          <p:cNvSpPr>
            <a:spLocks noGrp="1" noChangeArrowheads="1"/>
          </p:cNvSpPr>
          <p:nvPr>
            <p:ph type="body" idx="1"/>
          </p:nvPr>
        </p:nvSpPr>
        <p:spPr>
          <a:xfrm>
            <a:off x="533400" y="2590800"/>
            <a:ext cx="8229600" cy="2244725"/>
          </a:xfrm>
        </p:spPr>
        <p:txBody>
          <a:bodyPr/>
          <a:lstStyle/>
          <a:p>
            <a:pPr marL="711200" indent="-711200" eaLnBrk="1" hangingPunct="1">
              <a:lnSpc>
                <a:spcPct val="90000"/>
              </a:lnSpc>
              <a:buFont typeface="Wingdings" pitchFamily="2" charset="2"/>
              <a:buNone/>
            </a:pPr>
            <a:r>
              <a:rPr lang="en-US" smtClean="0"/>
              <a:t>A transformation of the model:   </a:t>
            </a:r>
          </a:p>
          <a:p>
            <a:pPr marL="711200" indent="-711200" eaLnBrk="1" hangingPunct="1">
              <a:lnSpc>
                <a:spcPct val="90000"/>
              </a:lnSpc>
              <a:buFont typeface="Wingdings" pitchFamily="2" charset="2"/>
              <a:buNone/>
            </a:pPr>
            <a:r>
              <a:rPr lang="en-US" b="1" smtClean="0"/>
              <a:t>       P</a:t>
            </a:r>
            <a:r>
              <a:rPr lang="en-US" smtClean="0"/>
              <a:t>  =  </a:t>
            </a:r>
            <a:r>
              <a:rPr lang="en-US" b="1" smtClean="0">
                <a:sym typeface="Symbol" pitchFamily="18" charset="2"/>
              </a:rPr>
              <a:t></a:t>
            </a:r>
            <a:r>
              <a:rPr lang="en-US" baseline="30000" smtClean="0"/>
              <a:t>-1/2</a:t>
            </a:r>
            <a:r>
              <a:rPr lang="en-US" smtClean="0"/>
              <a:t>. </a:t>
            </a:r>
            <a:r>
              <a:rPr lang="en-US" b="1" smtClean="0"/>
              <a:t>P</a:t>
            </a:r>
            <a:r>
              <a:rPr lang="en-US" b="1" smtClean="0">
                <a:sym typeface="Symbol"/>
              </a:rPr>
              <a:t></a:t>
            </a:r>
            <a:r>
              <a:rPr lang="en-US" b="1" smtClean="0"/>
              <a:t>P</a:t>
            </a:r>
            <a:r>
              <a:rPr lang="en-US" smtClean="0"/>
              <a:t> = </a:t>
            </a:r>
            <a:r>
              <a:rPr lang="en-US" b="1" smtClean="0">
                <a:sym typeface="Symbol" pitchFamily="18" charset="2"/>
              </a:rPr>
              <a:t></a:t>
            </a:r>
            <a:r>
              <a:rPr lang="en-US" baseline="30000" smtClean="0"/>
              <a:t>-1    </a:t>
            </a:r>
            <a:endParaRPr lang="en-US" smtClean="0"/>
          </a:p>
          <a:p>
            <a:pPr marL="711200" indent="-711200" eaLnBrk="1" hangingPunct="1">
              <a:lnSpc>
                <a:spcPct val="90000"/>
              </a:lnSpc>
              <a:buFont typeface="Wingdings" pitchFamily="2" charset="2"/>
              <a:buNone/>
            </a:pPr>
            <a:r>
              <a:rPr lang="en-US" smtClean="0"/>
              <a:t>      </a:t>
            </a:r>
            <a:r>
              <a:rPr lang="en-US" b="1" smtClean="0"/>
              <a:t>Py</a:t>
            </a:r>
            <a:r>
              <a:rPr lang="en-US" smtClean="0"/>
              <a:t>  =  </a:t>
            </a:r>
            <a:r>
              <a:rPr lang="en-US" b="1" smtClean="0"/>
              <a:t>PX</a:t>
            </a:r>
            <a:r>
              <a:rPr lang="en-US" b="1" smtClean="0">
                <a:sym typeface="Symbol" pitchFamily="18" charset="2"/>
              </a:rPr>
              <a:t></a:t>
            </a:r>
            <a:r>
              <a:rPr lang="en-US" smtClean="0"/>
              <a:t> + </a:t>
            </a:r>
            <a:r>
              <a:rPr lang="en-US" b="1" smtClean="0"/>
              <a:t>P</a:t>
            </a:r>
            <a:r>
              <a:rPr lang="en-US" b="1" smtClean="0">
                <a:sym typeface="Symbol" pitchFamily="18" charset="2"/>
              </a:rPr>
              <a:t></a:t>
            </a:r>
            <a:r>
              <a:rPr lang="en-US" smtClean="0"/>
              <a:t>  or  </a:t>
            </a:r>
          </a:p>
          <a:p>
            <a:pPr marL="711200" indent="-711200" eaLnBrk="1" hangingPunct="1">
              <a:lnSpc>
                <a:spcPct val="90000"/>
              </a:lnSpc>
              <a:buFont typeface="Wingdings" pitchFamily="2" charset="2"/>
              <a:buNone/>
            </a:pPr>
            <a:r>
              <a:rPr lang="en-US" smtClean="0"/>
              <a:t>      </a:t>
            </a:r>
            <a:r>
              <a:rPr lang="en-US" b="1" smtClean="0"/>
              <a:t>y</a:t>
            </a:r>
            <a:r>
              <a:rPr lang="en-US" smtClean="0"/>
              <a:t>*  =  </a:t>
            </a:r>
            <a:r>
              <a:rPr lang="en-US" b="1" smtClean="0"/>
              <a:t>X</a:t>
            </a:r>
            <a:r>
              <a:rPr lang="en-US" smtClean="0"/>
              <a:t>*</a:t>
            </a:r>
            <a:r>
              <a:rPr lang="en-US" b="1" smtClean="0">
                <a:sym typeface="Symbol" pitchFamily="18" charset="2"/>
              </a:rPr>
              <a:t></a:t>
            </a:r>
            <a:r>
              <a:rPr lang="en-US" smtClean="0"/>
              <a:t> + </a:t>
            </a:r>
            <a:r>
              <a:rPr lang="en-US" b="1" smtClean="0">
                <a:sym typeface="Symbol" pitchFamily="18" charset="2"/>
              </a:rPr>
              <a:t></a:t>
            </a:r>
            <a:r>
              <a:rPr lang="en-US" smtClean="0"/>
              <a:t>*.</a:t>
            </a:r>
          </a:p>
          <a:p>
            <a:pPr marL="711200" indent="-711200" eaLnBrk="1" hangingPunct="1">
              <a:lnSpc>
                <a:spcPct val="90000"/>
              </a:lnSpc>
              <a:buFont typeface="Wingdings" pitchFamily="2" charset="2"/>
              <a:buNone/>
            </a:pPr>
            <a:endParaRPr lang="en-US" smtClean="0"/>
          </a:p>
          <a:p>
            <a:pPr marL="711200" indent="-711200">
              <a:lnSpc>
                <a:spcPct val="90000"/>
              </a:lnSpc>
              <a:buNone/>
            </a:pPr>
            <a:r>
              <a:rPr lang="en-US" smtClean="0"/>
              <a:t>We need a noninteger power of a matrix: </a:t>
            </a:r>
            <a:r>
              <a:rPr lang="en-US" b="1" smtClean="0">
                <a:sym typeface="Symbol" pitchFamily="18" charset="2"/>
              </a:rPr>
              <a:t></a:t>
            </a:r>
            <a:r>
              <a:rPr lang="en-US" baseline="30000" smtClean="0"/>
              <a:t>-1/2</a:t>
            </a:r>
            <a:r>
              <a:rPr lang="en-US"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8229600" cy="530225"/>
          </a:xfrm>
        </p:spPr>
        <p:txBody>
          <a:bodyPr/>
          <a:lstStyle/>
          <a:p>
            <a:r>
              <a:rPr lang="en-US" smtClean="0"/>
              <a:t>(Digression) Powers of a Matrix</a:t>
            </a:r>
            <a:endParaRPr lang="en-US"/>
          </a:p>
        </p:txBody>
      </p:sp>
      <p:sp>
        <p:nvSpPr>
          <p:cNvPr id="3" name="Content Placeholder 2"/>
          <p:cNvSpPr>
            <a:spLocks noGrp="1"/>
          </p:cNvSpPr>
          <p:nvPr>
            <p:ph idx="1"/>
          </p:nvPr>
        </p:nvSpPr>
        <p:spPr>
          <a:xfrm>
            <a:off x="533400" y="1295400"/>
            <a:ext cx="8229600" cy="4953000"/>
          </a:xfrm>
        </p:spPr>
        <p:txBody>
          <a:bodyPr/>
          <a:lstStyle/>
          <a:p>
            <a:r>
              <a:rPr lang="en-US" sz="2000" smtClean="0"/>
              <a:t>(See slides 7:41-42)</a:t>
            </a:r>
          </a:p>
          <a:p>
            <a:r>
              <a:rPr lang="en-US" sz="2000" smtClean="0"/>
              <a:t>Characteristic Roots and Vectors</a:t>
            </a:r>
          </a:p>
          <a:p>
            <a:pPr lvl="1"/>
            <a:r>
              <a:rPr lang="en-US" sz="2000" b="1" smtClean="0">
                <a:sym typeface="Symbol"/>
              </a:rPr>
              <a:t></a:t>
            </a:r>
            <a:r>
              <a:rPr lang="en-US" sz="2000" smtClean="0">
                <a:sym typeface="Symbol"/>
              </a:rPr>
              <a:t>  =  </a:t>
            </a:r>
            <a:r>
              <a:rPr lang="en-US" sz="2000" b="1" smtClean="0">
                <a:sym typeface="Symbol"/>
              </a:rPr>
              <a:t>CC</a:t>
            </a:r>
            <a:r>
              <a:rPr lang="en-US" sz="2000" smtClean="0">
                <a:sym typeface="Symbol"/>
              </a:rPr>
              <a:t></a:t>
            </a:r>
          </a:p>
          <a:p>
            <a:pPr lvl="1"/>
            <a:r>
              <a:rPr lang="en-US" sz="2000" b="1" smtClean="0">
                <a:sym typeface="Symbol"/>
              </a:rPr>
              <a:t>C</a:t>
            </a:r>
            <a:r>
              <a:rPr lang="en-US" sz="2000" smtClean="0">
                <a:sym typeface="Symbol"/>
              </a:rPr>
              <a:t>  =  Orthogonal matrix of </a:t>
            </a:r>
            <a:br>
              <a:rPr lang="en-US" sz="2000" smtClean="0">
                <a:sym typeface="Symbol"/>
              </a:rPr>
            </a:br>
            <a:r>
              <a:rPr lang="en-US" sz="2000" smtClean="0">
                <a:sym typeface="Symbol"/>
              </a:rPr>
              <a:t>         characteristic vectors.</a:t>
            </a:r>
          </a:p>
          <a:p>
            <a:pPr lvl="1"/>
            <a:r>
              <a:rPr lang="en-US" sz="2000" b="1" smtClean="0">
                <a:sym typeface="Symbol"/>
              </a:rPr>
              <a:t></a:t>
            </a:r>
            <a:r>
              <a:rPr lang="en-US" sz="2000" smtClean="0">
                <a:sym typeface="Symbol"/>
              </a:rPr>
              <a:t>  =  Diagonal matrix of </a:t>
            </a:r>
            <a:br>
              <a:rPr lang="en-US" sz="2000" smtClean="0">
                <a:sym typeface="Symbol"/>
              </a:rPr>
            </a:br>
            <a:r>
              <a:rPr lang="en-US" sz="2000" smtClean="0">
                <a:sym typeface="Symbol"/>
              </a:rPr>
              <a:t>         characteristic roots</a:t>
            </a:r>
          </a:p>
          <a:p>
            <a:r>
              <a:rPr lang="en-US" sz="2000" smtClean="0">
                <a:sym typeface="Symbol"/>
              </a:rPr>
              <a:t>For positive definite matrix, elements of </a:t>
            </a:r>
            <a:r>
              <a:rPr lang="en-US" sz="2000" b="1" smtClean="0">
                <a:sym typeface="Symbol"/>
              </a:rPr>
              <a:t></a:t>
            </a:r>
            <a:r>
              <a:rPr lang="en-US" sz="2000" smtClean="0">
                <a:sym typeface="Symbol"/>
              </a:rPr>
              <a:t> are all positive.</a:t>
            </a:r>
          </a:p>
          <a:p>
            <a:r>
              <a:rPr lang="en-US" sz="2000" smtClean="0">
                <a:sym typeface="Symbol"/>
              </a:rPr>
              <a:t>General result for a power of a matrix: </a:t>
            </a:r>
            <a:r>
              <a:rPr lang="en-US" sz="2000" b="1" smtClean="0">
                <a:sym typeface="Symbol"/>
              </a:rPr>
              <a:t></a:t>
            </a:r>
            <a:r>
              <a:rPr lang="en-US" sz="2000" baseline="30000" smtClean="0">
                <a:sym typeface="Symbol"/>
              </a:rPr>
              <a:t>a</a:t>
            </a:r>
            <a:r>
              <a:rPr lang="en-US" sz="2000" smtClean="0">
                <a:sym typeface="Symbol"/>
              </a:rPr>
              <a:t> = </a:t>
            </a:r>
            <a:r>
              <a:rPr lang="en-US" sz="2000" b="1" smtClean="0">
                <a:sym typeface="Symbol"/>
              </a:rPr>
              <a:t>C</a:t>
            </a:r>
            <a:r>
              <a:rPr lang="en-US" sz="2000" b="1" baseline="30000" smtClean="0">
                <a:sym typeface="Symbol"/>
              </a:rPr>
              <a:t>a</a:t>
            </a:r>
            <a:r>
              <a:rPr lang="en-US" sz="2000" b="1" smtClean="0">
                <a:sym typeface="Symbol"/>
              </a:rPr>
              <a:t>C</a:t>
            </a:r>
            <a:r>
              <a:rPr lang="en-US" sz="2000" smtClean="0">
                <a:sym typeface="Symbol"/>
              </a:rPr>
              <a:t>.</a:t>
            </a:r>
            <a:br>
              <a:rPr lang="en-US" sz="2000" smtClean="0">
                <a:sym typeface="Symbol"/>
              </a:rPr>
            </a:br>
            <a:r>
              <a:rPr lang="en-US" sz="2000" smtClean="0">
                <a:sym typeface="Symbol"/>
              </a:rPr>
              <a:t>Characteristic roots are powers of elements of . </a:t>
            </a:r>
            <a:r>
              <a:rPr lang="en-US" sz="2000" b="1" smtClean="0">
                <a:sym typeface="Symbol"/>
              </a:rPr>
              <a:t>C</a:t>
            </a:r>
            <a:r>
              <a:rPr lang="en-US" sz="2000" smtClean="0">
                <a:sym typeface="Symbol"/>
              </a:rPr>
              <a:t> is the same.</a:t>
            </a:r>
          </a:p>
          <a:p>
            <a:r>
              <a:rPr lang="en-US" sz="2000" smtClean="0">
                <a:sym typeface="Symbol"/>
              </a:rPr>
              <a:t>Important cases:</a:t>
            </a:r>
          </a:p>
          <a:p>
            <a:pPr lvl="1"/>
            <a:r>
              <a:rPr lang="en-US" sz="1600" smtClean="0">
                <a:sym typeface="Symbol"/>
              </a:rPr>
              <a:t>Inverse: </a:t>
            </a:r>
            <a:r>
              <a:rPr lang="en-US" sz="1600" b="1" smtClean="0">
                <a:sym typeface="Symbol"/>
              </a:rPr>
              <a:t></a:t>
            </a:r>
            <a:r>
              <a:rPr lang="en-US" sz="1600" b="1" baseline="30000" smtClean="0">
                <a:sym typeface="Symbol"/>
              </a:rPr>
              <a:t>-1</a:t>
            </a:r>
            <a:r>
              <a:rPr lang="en-US" sz="1600" b="1" smtClean="0">
                <a:sym typeface="Symbol"/>
              </a:rPr>
              <a:t> </a:t>
            </a:r>
            <a:r>
              <a:rPr lang="en-US" sz="1600" smtClean="0">
                <a:sym typeface="Symbol"/>
              </a:rPr>
              <a:t>= </a:t>
            </a:r>
            <a:r>
              <a:rPr lang="en-US" sz="1600" b="1" smtClean="0">
                <a:sym typeface="Symbol"/>
              </a:rPr>
              <a:t>C</a:t>
            </a:r>
            <a:r>
              <a:rPr lang="en-US" sz="1600" b="1" baseline="30000" smtClean="0">
                <a:sym typeface="Symbol"/>
              </a:rPr>
              <a:t>-1</a:t>
            </a:r>
            <a:r>
              <a:rPr lang="en-US" sz="1600" b="1" smtClean="0">
                <a:sym typeface="Symbol"/>
              </a:rPr>
              <a:t>C</a:t>
            </a:r>
            <a:r>
              <a:rPr lang="en-US" sz="1600" smtClean="0">
                <a:sym typeface="Symbol"/>
              </a:rPr>
              <a:t></a:t>
            </a:r>
          </a:p>
          <a:p>
            <a:pPr lvl="1"/>
            <a:r>
              <a:rPr lang="en-US" sz="1600" smtClean="0">
                <a:sym typeface="Symbol"/>
              </a:rPr>
              <a:t>Square root: </a:t>
            </a:r>
            <a:r>
              <a:rPr lang="en-US" sz="1600" b="1" smtClean="0">
                <a:sym typeface="Symbol"/>
              </a:rPr>
              <a:t></a:t>
            </a:r>
            <a:r>
              <a:rPr lang="en-US" sz="1600" baseline="30000" smtClean="0">
                <a:sym typeface="Symbol"/>
              </a:rPr>
              <a:t>1/2</a:t>
            </a:r>
            <a:r>
              <a:rPr lang="en-US" sz="1600" smtClean="0">
                <a:sym typeface="Symbol"/>
              </a:rPr>
              <a:t> = </a:t>
            </a:r>
            <a:r>
              <a:rPr lang="en-US" sz="1600" b="1" smtClean="0">
                <a:sym typeface="Symbol"/>
              </a:rPr>
              <a:t>C</a:t>
            </a:r>
            <a:r>
              <a:rPr lang="en-US" sz="1600" b="1" baseline="30000" smtClean="0">
                <a:sym typeface="Symbol"/>
              </a:rPr>
              <a:t>1/2</a:t>
            </a:r>
            <a:r>
              <a:rPr lang="en-US" sz="1600" b="1" smtClean="0">
                <a:sym typeface="Symbol"/>
              </a:rPr>
              <a:t>C</a:t>
            </a:r>
            <a:r>
              <a:rPr lang="en-US" sz="1600" smtClean="0">
                <a:sym typeface="Symbol"/>
              </a:rPr>
              <a:t></a:t>
            </a:r>
          </a:p>
          <a:p>
            <a:pPr lvl="1"/>
            <a:r>
              <a:rPr lang="en-US" sz="1600" smtClean="0">
                <a:sym typeface="Symbol"/>
              </a:rPr>
              <a:t>Inverse of square root: </a:t>
            </a:r>
            <a:r>
              <a:rPr lang="en-US" sz="1600" b="1" smtClean="0">
                <a:sym typeface="Symbol"/>
              </a:rPr>
              <a:t></a:t>
            </a:r>
            <a:r>
              <a:rPr lang="en-US" sz="1600" b="1" baseline="30000" smtClean="0">
                <a:sym typeface="Symbol"/>
              </a:rPr>
              <a:t>-1/2</a:t>
            </a:r>
            <a:r>
              <a:rPr lang="en-US" sz="1600" b="1" smtClean="0">
                <a:sym typeface="Symbol"/>
              </a:rPr>
              <a:t> </a:t>
            </a:r>
            <a:r>
              <a:rPr lang="en-US" sz="1600" smtClean="0">
                <a:sym typeface="Symbol"/>
              </a:rPr>
              <a:t>= </a:t>
            </a:r>
            <a:r>
              <a:rPr lang="en-US" sz="1600" b="1" smtClean="0">
                <a:sym typeface="Symbol"/>
              </a:rPr>
              <a:t>C</a:t>
            </a:r>
            <a:r>
              <a:rPr lang="en-US" sz="1600" b="1" baseline="30000" smtClean="0">
                <a:sym typeface="Symbol"/>
              </a:rPr>
              <a:t>-1/2</a:t>
            </a:r>
            <a:r>
              <a:rPr lang="en-US" sz="1600" b="1" smtClean="0">
                <a:sym typeface="Symbol"/>
              </a:rPr>
              <a:t>C</a:t>
            </a:r>
            <a:r>
              <a:rPr lang="en-US" sz="1600" smtClean="0">
                <a:sym typeface="Symbol"/>
              </a:rPr>
              <a:t></a:t>
            </a:r>
          </a:p>
          <a:p>
            <a:pPr lvl="1"/>
            <a:r>
              <a:rPr lang="en-US" sz="1600" smtClean="0">
                <a:sym typeface="Symbol"/>
              </a:rPr>
              <a:t>Matrix to zero power: </a:t>
            </a:r>
            <a:r>
              <a:rPr lang="en-US" sz="1600" b="1" smtClean="0">
                <a:sym typeface="Symbol"/>
              </a:rPr>
              <a:t></a:t>
            </a:r>
            <a:r>
              <a:rPr lang="en-US" sz="1600" baseline="30000" smtClean="0">
                <a:sym typeface="Symbol"/>
              </a:rPr>
              <a:t>0</a:t>
            </a:r>
            <a:r>
              <a:rPr lang="en-US" sz="1600" smtClean="0">
                <a:sym typeface="Symbol"/>
              </a:rPr>
              <a:t> = </a:t>
            </a:r>
            <a:r>
              <a:rPr lang="en-US" sz="1600" b="1" smtClean="0">
                <a:sym typeface="Symbol"/>
              </a:rPr>
              <a:t>C</a:t>
            </a:r>
            <a:r>
              <a:rPr lang="en-US" sz="1600" b="1" baseline="30000" smtClean="0">
                <a:sym typeface="Symbol"/>
              </a:rPr>
              <a:t>0</a:t>
            </a:r>
            <a:r>
              <a:rPr lang="en-US" sz="1600" b="1" smtClean="0">
                <a:sym typeface="Symbol"/>
              </a:rPr>
              <a:t>C</a:t>
            </a:r>
            <a:r>
              <a:rPr lang="en-US" sz="1600" smtClean="0">
                <a:sym typeface="Symbol"/>
              </a:rPr>
              <a:t> = </a:t>
            </a:r>
            <a:r>
              <a:rPr lang="en-US" sz="1600" b="1" smtClean="0">
                <a:sym typeface="Symbol"/>
              </a:rPr>
              <a:t>CIC</a:t>
            </a:r>
            <a:r>
              <a:rPr lang="en-US" sz="1600" smtClean="0">
                <a:sym typeface="Symbol"/>
              </a:rPr>
              <a:t>  =  I</a:t>
            </a:r>
            <a:endParaRPr lang="en-US" sz="1600"/>
          </a:p>
        </p:txBody>
      </p:sp>
      <p:pic>
        <p:nvPicPr>
          <p:cNvPr id="273410" name="Picture 2"/>
          <p:cNvPicPr>
            <a:picLocks noChangeAspect="1" noChangeArrowheads="1"/>
          </p:cNvPicPr>
          <p:nvPr/>
        </p:nvPicPr>
        <p:blipFill>
          <a:blip r:embed="rId2" cstate="print"/>
          <a:srcRect/>
          <a:stretch>
            <a:fillRect/>
          </a:stretch>
        </p:blipFill>
        <p:spPr bwMode="auto">
          <a:xfrm>
            <a:off x="4724400" y="1295400"/>
            <a:ext cx="4337235" cy="2362200"/>
          </a:xfrm>
          <a:prstGeom prst="rect">
            <a:avLst/>
          </a:prstGeom>
          <a:noFill/>
          <a:ln w="9525">
            <a:noFill/>
            <a:miter lim="800000"/>
            <a:headEnd/>
            <a:tailEnd/>
          </a:ln>
        </p:spPr>
      </p:pic>
      <p:sp>
        <p:nvSpPr>
          <p:cNvPr id="5" name="TextBox 4"/>
          <p:cNvSpPr txBox="1"/>
          <p:nvPr/>
        </p:nvSpPr>
        <p:spPr>
          <a:xfrm>
            <a:off x="8458200" y="2590800"/>
            <a:ext cx="381000" cy="369332"/>
          </a:xfrm>
          <a:prstGeom prst="rect">
            <a:avLst/>
          </a:prstGeom>
          <a:noFill/>
        </p:spPr>
        <p:txBody>
          <a:bodyPr wrap="square" rtlCol="0">
            <a:spAutoFit/>
          </a:bodyPr>
          <a:lstStyle/>
          <a:p>
            <a:r>
              <a:rPr lang="en-US" b="1" smtClean="0">
                <a:sym typeface="Symbol"/>
              </a:rPr>
              <a:t></a:t>
            </a:r>
            <a:endParaRPr lang="en-US"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447800"/>
            <a:ext cx="8229600" cy="530225"/>
          </a:xfrm>
        </p:spPr>
        <p:txBody>
          <a:bodyPr/>
          <a:lstStyle/>
          <a:p>
            <a:pPr eaLnBrk="1" hangingPunct="1"/>
            <a:r>
              <a:rPr lang="en-US" smtClean="0"/>
              <a:t>Generalized Least Squares – Finding </a:t>
            </a:r>
            <a:r>
              <a:rPr lang="en-US" b="1" smtClean="0"/>
              <a:t>P</a:t>
            </a:r>
          </a:p>
        </p:txBody>
      </p:sp>
      <p:sp>
        <p:nvSpPr>
          <p:cNvPr id="30723" name="Rectangle 3"/>
          <p:cNvSpPr>
            <a:spLocks noGrp="1" noChangeArrowheads="1"/>
          </p:cNvSpPr>
          <p:nvPr>
            <p:ph type="body" idx="1"/>
          </p:nvPr>
        </p:nvSpPr>
        <p:spPr>
          <a:xfrm>
            <a:off x="533400" y="2514600"/>
            <a:ext cx="8229600" cy="2549525"/>
          </a:xfrm>
        </p:spPr>
        <p:txBody>
          <a:bodyPr/>
          <a:lstStyle/>
          <a:p>
            <a:pPr marL="711200" indent="-711200" eaLnBrk="1" hangingPunct="1">
              <a:lnSpc>
                <a:spcPct val="90000"/>
              </a:lnSpc>
              <a:buFont typeface="Wingdings" pitchFamily="2" charset="2"/>
              <a:buNone/>
            </a:pPr>
            <a:r>
              <a:rPr lang="en-US" smtClean="0"/>
              <a:t>      (Using powers of the matrix)</a:t>
            </a:r>
          </a:p>
          <a:p>
            <a:pPr marL="711200" indent="-711200">
              <a:lnSpc>
                <a:spcPct val="90000"/>
              </a:lnSpc>
              <a:buNone/>
            </a:pPr>
            <a:r>
              <a:rPr lang="en-US" smtClean="0"/>
              <a:t>      E[</a:t>
            </a:r>
            <a:r>
              <a:rPr lang="en-US" b="1" smtClean="0">
                <a:sym typeface="Symbol" pitchFamily="18" charset="2"/>
              </a:rPr>
              <a:t></a:t>
            </a:r>
            <a:r>
              <a:rPr lang="en-US" smtClean="0"/>
              <a:t>*</a:t>
            </a:r>
            <a:r>
              <a:rPr lang="en-US" b="1" smtClean="0">
                <a:sym typeface="Symbol" pitchFamily="18" charset="2"/>
              </a:rPr>
              <a:t></a:t>
            </a:r>
            <a:r>
              <a:rPr lang="en-US" smtClean="0"/>
              <a:t>*’|</a:t>
            </a:r>
            <a:r>
              <a:rPr lang="en-US" b="1" smtClean="0"/>
              <a:t>X</a:t>
            </a:r>
            <a:r>
              <a:rPr lang="en-US" smtClean="0"/>
              <a:t>*]  = </a:t>
            </a:r>
            <a:r>
              <a:rPr lang="en-US" b="1" smtClean="0"/>
              <a:t>P</a:t>
            </a:r>
            <a:r>
              <a:rPr lang="en-US" smtClean="0"/>
              <a:t>E[</a:t>
            </a:r>
            <a:r>
              <a:rPr lang="en-US" b="1" smtClean="0">
                <a:sym typeface="Symbol" pitchFamily="18" charset="2"/>
              </a:rPr>
              <a:t></a:t>
            </a:r>
            <a:r>
              <a:rPr lang="en-US" b="1" smtClean="0">
                <a:sym typeface="Symbol"/>
              </a:rPr>
              <a:t> </a:t>
            </a:r>
            <a:r>
              <a:rPr lang="en-US" b="1" smtClean="0">
                <a:sym typeface="Symbol" pitchFamily="18" charset="2"/>
              </a:rPr>
              <a:t>| X*</a:t>
            </a:r>
            <a:r>
              <a:rPr lang="en-US" smtClean="0">
                <a:sym typeface="Symbol" pitchFamily="18" charset="2"/>
              </a:rPr>
              <a:t>]</a:t>
            </a:r>
            <a:r>
              <a:rPr lang="en-US" b="1" smtClean="0">
                <a:sym typeface="Symbol" pitchFamily="18" charset="2"/>
              </a:rPr>
              <a:t>P</a:t>
            </a:r>
            <a:r>
              <a:rPr lang="en-US" b="1" smtClean="0">
                <a:sym typeface="Symbol"/>
              </a:rPr>
              <a:t></a:t>
            </a:r>
            <a:endParaRPr lang="en-US" b="1" smtClean="0">
              <a:sym typeface="Symbol" pitchFamily="18" charset="2"/>
            </a:endParaRPr>
          </a:p>
          <a:p>
            <a:pPr marL="711200" indent="-711200">
              <a:lnSpc>
                <a:spcPct val="90000"/>
              </a:lnSpc>
              <a:buNone/>
            </a:pPr>
            <a:r>
              <a:rPr lang="en-US" b="1" smtClean="0">
                <a:sym typeface="Symbol" pitchFamily="18" charset="2"/>
              </a:rPr>
              <a:t>                        </a:t>
            </a:r>
            <a:r>
              <a:rPr lang="en-US" smtClean="0">
                <a:sym typeface="Symbol" pitchFamily="18" charset="2"/>
              </a:rPr>
              <a:t>= </a:t>
            </a:r>
            <a:r>
              <a:rPr lang="en-US" b="1" smtClean="0"/>
              <a:t>P</a:t>
            </a:r>
            <a:r>
              <a:rPr lang="en-US" smtClean="0"/>
              <a:t>E[</a:t>
            </a:r>
            <a:r>
              <a:rPr lang="en-US" b="1" smtClean="0">
                <a:sym typeface="Symbol" pitchFamily="18" charset="2"/>
              </a:rPr>
              <a:t></a:t>
            </a:r>
            <a:r>
              <a:rPr lang="en-US" b="1" smtClean="0">
                <a:sym typeface="Symbol"/>
              </a:rPr>
              <a:t> </a:t>
            </a:r>
            <a:r>
              <a:rPr lang="en-US" b="1" smtClean="0">
                <a:sym typeface="Symbol" pitchFamily="18" charset="2"/>
              </a:rPr>
              <a:t>|X</a:t>
            </a:r>
            <a:r>
              <a:rPr lang="en-US" smtClean="0">
                <a:sym typeface="Symbol" pitchFamily="18" charset="2"/>
              </a:rPr>
              <a:t>]</a:t>
            </a:r>
            <a:r>
              <a:rPr lang="en-US" b="1" smtClean="0">
                <a:sym typeface="Symbol" pitchFamily="18" charset="2"/>
              </a:rPr>
              <a:t>P</a:t>
            </a:r>
            <a:r>
              <a:rPr lang="en-US" b="1" smtClean="0">
                <a:sym typeface="Symbol"/>
              </a:rPr>
              <a:t></a:t>
            </a:r>
            <a:endParaRPr lang="en-US" smtClean="0">
              <a:sym typeface="Symbol" pitchFamily="18" charset="2"/>
            </a:endParaRPr>
          </a:p>
          <a:p>
            <a:pPr marL="711200" indent="-711200">
              <a:lnSpc>
                <a:spcPct val="90000"/>
              </a:lnSpc>
              <a:buNone/>
            </a:pPr>
            <a:r>
              <a:rPr lang="en-US" smtClean="0">
                <a:sym typeface="Symbol" pitchFamily="18" charset="2"/>
              </a:rPr>
              <a:t>                        = </a:t>
            </a:r>
            <a:r>
              <a:rPr lang="el-GR" smtClean="0">
                <a:sym typeface="Symbol" pitchFamily="18" charset="2"/>
              </a:rPr>
              <a:t>σ</a:t>
            </a:r>
            <a:r>
              <a:rPr lang="en-US" baseline="30000" smtClean="0">
                <a:sym typeface="Symbol" pitchFamily="18" charset="2"/>
              </a:rPr>
              <a:t>2</a:t>
            </a:r>
            <a:r>
              <a:rPr lang="en-US" b="1" smtClean="0">
                <a:sym typeface="Symbol" pitchFamily="18" charset="2"/>
              </a:rPr>
              <a:t>PP</a:t>
            </a:r>
            <a:r>
              <a:rPr lang="en-US" b="1" smtClean="0">
                <a:sym typeface="Symbol"/>
              </a:rPr>
              <a:t></a:t>
            </a:r>
            <a:r>
              <a:rPr lang="en-US" smtClean="0">
                <a:sym typeface="Symbol" pitchFamily="18" charset="2"/>
              </a:rPr>
              <a:t> = </a:t>
            </a:r>
            <a:r>
              <a:rPr lang="el-GR" smtClean="0">
                <a:sym typeface="Symbol" pitchFamily="18" charset="2"/>
              </a:rPr>
              <a:t>σ</a:t>
            </a:r>
            <a:r>
              <a:rPr lang="en-US" baseline="30000" smtClean="0">
                <a:sym typeface="Symbol" pitchFamily="18" charset="2"/>
              </a:rPr>
              <a:t>2 </a:t>
            </a:r>
            <a:r>
              <a:rPr lang="en-US" b="1" smtClean="0">
                <a:sym typeface="Symbol" pitchFamily="18" charset="2"/>
              </a:rPr>
              <a:t></a:t>
            </a:r>
            <a:r>
              <a:rPr lang="en-US" baseline="30000" smtClean="0"/>
              <a:t>-1/2  </a:t>
            </a:r>
            <a:r>
              <a:rPr lang="en-US" b="1" smtClean="0">
                <a:sym typeface="Symbol" pitchFamily="18" charset="2"/>
              </a:rPr>
              <a:t> </a:t>
            </a:r>
            <a:r>
              <a:rPr lang="en-US" baseline="30000" smtClean="0"/>
              <a:t>-1/2</a:t>
            </a:r>
            <a:r>
              <a:rPr lang="en-US" smtClean="0"/>
              <a:t> </a:t>
            </a:r>
            <a:r>
              <a:rPr lang="en-US" smtClean="0">
                <a:sym typeface="Symbol" pitchFamily="18" charset="2"/>
              </a:rPr>
              <a:t>= </a:t>
            </a:r>
            <a:r>
              <a:rPr lang="el-GR" smtClean="0">
                <a:sym typeface="Symbol" pitchFamily="18" charset="2"/>
              </a:rPr>
              <a:t>σ</a:t>
            </a:r>
            <a:r>
              <a:rPr lang="en-US" baseline="30000" smtClean="0">
                <a:sym typeface="Symbol" pitchFamily="18" charset="2"/>
              </a:rPr>
              <a:t>2 </a:t>
            </a:r>
            <a:r>
              <a:rPr lang="en-US" b="1" smtClean="0">
                <a:sym typeface="Symbol" pitchFamily="18" charset="2"/>
              </a:rPr>
              <a:t></a:t>
            </a:r>
            <a:r>
              <a:rPr lang="en-US" baseline="30000" smtClean="0"/>
              <a:t>0 </a:t>
            </a:r>
            <a:endParaRPr lang="en-US" smtClean="0"/>
          </a:p>
          <a:p>
            <a:pPr marL="711200" indent="-711200" eaLnBrk="1" hangingPunct="1">
              <a:lnSpc>
                <a:spcPct val="90000"/>
              </a:lnSpc>
              <a:buFont typeface="Wingdings" pitchFamily="2" charset="2"/>
              <a:buNone/>
            </a:pPr>
            <a:r>
              <a:rPr lang="en-US" smtClean="0"/>
              <a:t>                        =</a:t>
            </a:r>
            <a:r>
              <a:rPr lang="en-US" baseline="30000" smtClean="0"/>
              <a:t> </a:t>
            </a:r>
            <a:r>
              <a:rPr lang="el-GR" smtClean="0">
                <a:sym typeface="Symbol" pitchFamily="18" charset="2"/>
              </a:rPr>
              <a:t>σ</a:t>
            </a:r>
            <a:r>
              <a:rPr lang="en-US" baseline="30000" smtClean="0">
                <a:sym typeface="Symbol" pitchFamily="18" charset="2"/>
              </a:rPr>
              <a:t>2</a:t>
            </a:r>
            <a:r>
              <a:rPr lang="en-US" b="1" smtClean="0">
                <a:sym typeface="Symbol" pitchFamily="18" charset="2"/>
              </a:rPr>
              <a:t>I</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smtClean="0"/>
              <a:t>Generalized Least Squares</a:t>
            </a:r>
          </a:p>
        </p:txBody>
      </p:sp>
      <p:sp>
        <p:nvSpPr>
          <p:cNvPr id="3078" name="Rectangle 3"/>
          <p:cNvSpPr>
            <a:spLocks noGrp="1" noChangeArrowheads="1"/>
          </p:cNvSpPr>
          <p:nvPr>
            <p:ph type="body" idx="1"/>
          </p:nvPr>
        </p:nvSpPr>
        <p:spPr>
          <a:xfrm>
            <a:off x="457200" y="1828800"/>
            <a:ext cx="8534400" cy="4302125"/>
          </a:xfrm>
        </p:spPr>
        <p:txBody>
          <a:bodyPr/>
          <a:lstStyle/>
          <a:p>
            <a:pPr eaLnBrk="1" hangingPunct="1">
              <a:lnSpc>
                <a:spcPct val="90000"/>
              </a:lnSpc>
              <a:buFont typeface="Wingdings" pitchFamily="2" charset="2"/>
              <a:buNone/>
            </a:pPr>
            <a:r>
              <a:rPr lang="en-US" smtClean="0"/>
              <a:t>Efficient estimation of </a:t>
            </a:r>
            <a:r>
              <a:rPr lang="en-US" b="1" smtClean="0">
                <a:sym typeface="Symbol" pitchFamily="18" charset="2"/>
              </a:rPr>
              <a:t></a:t>
            </a:r>
            <a:r>
              <a:rPr lang="en-US" smtClean="0"/>
              <a:t> and, by implication, the inefficiency of least squares </a:t>
            </a:r>
            <a:r>
              <a:rPr lang="en-US" b="1" smtClean="0"/>
              <a:t>b</a:t>
            </a:r>
            <a:r>
              <a:rPr lang="en-US" smtClean="0"/>
              <a:t>.</a:t>
            </a:r>
          </a:p>
          <a:p>
            <a:pPr eaLnBrk="1" hangingPunct="1">
              <a:lnSpc>
                <a:spcPct val="90000"/>
              </a:lnSpc>
              <a:buFont typeface="Wingdings" pitchFamily="2" charset="2"/>
              <a:buNone/>
            </a:pPr>
            <a:endParaRPr lang="en-US" smtClean="0"/>
          </a:p>
          <a:p>
            <a:pPr eaLnBrk="1" hangingPunct="1">
              <a:lnSpc>
                <a:spcPct val="90000"/>
              </a:lnSpc>
              <a:buFont typeface="Wingdings" pitchFamily="2" charset="2"/>
              <a:buNone/>
            </a:pPr>
            <a:r>
              <a:rPr lang="en-US" smtClean="0"/>
              <a:t>                   = (</a:t>
            </a:r>
            <a:r>
              <a:rPr lang="en-US" b="1" smtClean="0"/>
              <a:t>X*’X*</a:t>
            </a:r>
            <a:r>
              <a:rPr lang="en-US" smtClean="0"/>
              <a:t>)</a:t>
            </a:r>
            <a:r>
              <a:rPr lang="en-US" b="1" baseline="30000" smtClean="0"/>
              <a:t>-1</a:t>
            </a:r>
            <a:r>
              <a:rPr lang="en-US" b="1" smtClean="0"/>
              <a:t>X*’y*</a:t>
            </a:r>
          </a:p>
          <a:p>
            <a:pPr eaLnBrk="1" hangingPunct="1">
              <a:lnSpc>
                <a:spcPct val="90000"/>
              </a:lnSpc>
              <a:buFont typeface="Wingdings" pitchFamily="2" charset="2"/>
              <a:buNone/>
            </a:pPr>
            <a:r>
              <a:rPr lang="en-US" b="1" smtClean="0"/>
              <a:t>                    </a:t>
            </a:r>
            <a:r>
              <a:rPr lang="en-US" smtClean="0"/>
              <a:t>= (</a:t>
            </a:r>
            <a:r>
              <a:rPr lang="en-US" b="1" smtClean="0"/>
              <a:t>X’P’PX</a:t>
            </a:r>
            <a:r>
              <a:rPr lang="en-US" smtClean="0"/>
              <a:t>)</a:t>
            </a:r>
            <a:r>
              <a:rPr lang="en-US" baseline="30000" smtClean="0"/>
              <a:t>-1 </a:t>
            </a:r>
            <a:r>
              <a:rPr lang="en-US" b="1" smtClean="0"/>
              <a:t>X’P’Py</a:t>
            </a:r>
          </a:p>
          <a:p>
            <a:pPr eaLnBrk="1" hangingPunct="1">
              <a:lnSpc>
                <a:spcPct val="90000"/>
              </a:lnSpc>
              <a:buFont typeface="Wingdings" pitchFamily="2" charset="2"/>
              <a:buNone/>
            </a:pPr>
            <a:r>
              <a:rPr lang="en-US" smtClean="0"/>
              <a:t>                   = (</a:t>
            </a:r>
            <a:r>
              <a:rPr lang="en-US" b="1" smtClean="0"/>
              <a:t>X’</a:t>
            </a:r>
            <a:r>
              <a:rPr lang="el-GR" b="1" smtClean="0"/>
              <a:t>Ω</a:t>
            </a:r>
            <a:r>
              <a:rPr lang="en-US" b="1" baseline="30000" smtClean="0"/>
              <a:t>-</a:t>
            </a:r>
            <a:r>
              <a:rPr lang="en-US" baseline="30000" smtClean="0"/>
              <a:t>1</a:t>
            </a:r>
            <a:r>
              <a:rPr lang="en-US" b="1" smtClean="0"/>
              <a:t>X</a:t>
            </a:r>
            <a:r>
              <a:rPr lang="en-US" smtClean="0"/>
              <a:t>)</a:t>
            </a:r>
            <a:r>
              <a:rPr lang="en-US" baseline="30000" smtClean="0"/>
              <a:t>-1</a:t>
            </a:r>
            <a:r>
              <a:rPr lang="en-US" b="1" smtClean="0"/>
              <a:t> X’</a:t>
            </a:r>
            <a:r>
              <a:rPr lang="el-GR" b="1" smtClean="0"/>
              <a:t>Ω</a:t>
            </a:r>
            <a:r>
              <a:rPr lang="en-US" b="1" baseline="30000" smtClean="0"/>
              <a:t>-1</a:t>
            </a:r>
            <a:r>
              <a:rPr lang="en-US" b="1" smtClean="0"/>
              <a:t>y</a:t>
            </a:r>
          </a:p>
          <a:p>
            <a:pPr eaLnBrk="1" hangingPunct="1">
              <a:lnSpc>
                <a:spcPct val="90000"/>
              </a:lnSpc>
              <a:buFont typeface="Wingdings" pitchFamily="2" charset="2"/>
              <a:buNone/>
            </a:pPr>
            <a:endParaRPr lang="en-US" b="1" smtClean="0"/>
          </a:p>
          <a:p>
            <a:pPr eaLnBrk="1" hangingPunct="1">
              <a:lnSpc>
                <a:spcPct val="90000"/>
              </a:lnSpc>
              <a:buFont typeface="Wingdings" pitchFamily="2" charset="2"/>
              <a:buNone/>
            </a:pPr>
            <a:r>
              <a:rPr lang="en-US" b="1" smtClean="0"/>
              <a:t>     ≠ b</a:t>
            </a:r>
            <a:r>
              <a:rPr lang="en-US" smtClean="0"/>
              <a:t>.      is efficient, so by construction, </a:t>
            </a:r>
            <a:r>
              <a:rPr lang="en-US" b="1" smtClean="0"/>
              <a:t>b</a:t>
            </a:r>
            <a:r>
              <a:rPr lang="en-US" smtClean="0"/>
              <a:t> is not. </a:t>
            </a:r>
            <a:endParaRPr lang="en-US" b="1" smtClean="0"/>
          </a:p>
        </p:txBody>
      </p:sp>
      <p:graphicFrame>
        <p:nvGraphicFramePr>
          <p:cNvPr id="3074" name="Object 4"/>
          <p:cNvGraphicFramePr>
            <a:graphicFrameLocks noChangeAspect="1"/>
          </p:cNvGraphicFramePr>
          <p:nvPr/>
        </p:nvGraphicFramePr>
        <p:xfrm>
          <a:off x="1981200" y="3048000"/>
          <a:ext cx="335280" cy="609600"/>
        </p:xfrm>
        <a:graphic>
          <a:graphicData uri="http://schemas.openxmlformats.org/presentationml/2006/ole">
            <mc:AlternateContent xmlns:mc="http://schemas.openxmlformats.org/markup-compatibility/2006">
              <mc:Choice xmlns:v="urn:schemas-microsoft-com:vml" Requires="v">
                <p:oleObj spid="_x0000_s3119" name="Equation" r:id="rId4" imgW="139639" imgH="253890" progId="Equation.DSMT4">
                  <p:embed/>
                </p:oleObj>
              </mc:Choice>
              <mc:Fallback>
                <p:oleObj name="Equation" r:id="rId4" imgW="139639" imgH="253890" progId="Equation.DSMT4">
                  <p:embed/>
                  <p:pic>
                    <p:nvPicPr>
                      <p:cNvPr id="0"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048000"/>
                        <a:ext cx="33528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5"/>
          <p:cNvGraphicFramePr>
            <a:graphicFrameLocks noChangeAspect="1"/>
          </p:cNvGraphicFramePr>
          <p:nvPr/>
        </p:nvGraphicFramePr>
        <p:xfrm>
          <a:off x="635478" y="4953000"/>
          <a:ext cx="293370" cy="533400"/>
        </p:xfrm>
        <a:graphic>
          <a:graphicData uri="http://schemas.openxmlformats.org/presentationml/2006/ole">
            <mc:AlternateContent xmlns:mc="http://schemas.openxmlformats.org/markup-compatibility/2006">
              <mc:Choice xmlns:v="urn:schemas-microsoft-com:vml" Requires="v">
                <p:oleObj spid="_x0000_s3120" name="Equation" r:id="rId6" imgW="139639" imgH="253890" progId="Equation.DSMT4">
                  <p:embed/>
                </p:oleObj>
              </mc:Choice>
              <mc:Fallback>
                <p:oleObj name="Equation" r:id="rId6" imgW="139639" imgH="253890" progId="Equation.DSMT4">
                  <p:embed/>
                  <p:pic>
                    <p:nvPicPr>
                      <p:cNvPr id="0" name="Picture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478" y="4953000"/>
                        <a:ext cx="29337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6"/>
          <p:cNvGraphicFramePr>
            <a:graphicFrameLocks noChangeAspect="1"/>
          </p:cNvGraphicFramePr>
          <p:nvPr/>
        </p:nvGraphicFramePr>
        <p:xfrm>
          <a:off x="1752600" y="4953000"/>
          <a:ext cx="293370" cy="533400"/>
        </p:xfrm>
        <a:graphic>
          <a:graphicData uri="http://schemas.openxmlformats.org/presentationml/2006/ole">
            <mc:AlternateContent xmlns:mc="http://schemas.openxmlformats.org/markup-compatibility/2006">
              <mc:Choice xmlns:v="urn:schemas-microsoft-com:vml" Requires="v">
                <p:oleObj spid="_x0000_s3121" name="Equation" r:id="rId7" imgW="139639" imgH="253890" progId="Equation.DSMT4">
                  <p:embed/>
                </p:oleObj>
              </mc:Choice>
              <mc:Fallback>
                <p:oleObj name="Equation" r:id="rId7" imgW="139639" imgH="253890" progId="Equation.DSMT4">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953000"/>
                        <a:ext cx="29337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Asymptotics for GLS</a:t>
            </a:r>
          </a:p>
        </p:txBody>
      </p:sp>
      <p:sp>
        <p:nvSpPr>
          <p:cNvPr id="32771" name="Rectangle 3"/>
          <p:cNvSpPr>
            <a:spLocks noGrp="1" noChangeArrowheads="1"/>
          </p:cNvSpPr>
          <p:nvPr>
            <p:ph type="body" idx="1"/>
          </p:nvPr>
        </p:nvSpPr>
        <p:spPr/>
        <p:txBody>
          <a:bodyPr/>
          <a:lstStyle/>
          <a:p>
            <a:pPr marL="533400" indent="-533400" eaLnBrk="1" hangingPunct="1">
              <a:buFont typeface="Wingdings" pitchFamily="2" charset="2"/>
              <a:buNone/>
            </a:pPr>
            <a:r>
              <a:rPr lang="en-US" smtClean="0"/>
              <a:t>Asymptotic distribution of GLS.  (NOTE.  We apply the full set of results of the classical model to the transformed model.)</a:t>
            </a:r>
          </a:p>
          <a:p>
            <a:pPr marL="533400" indent="-533400" eaLnBrk="1" hangingPunct="1">
              <a:buFont typeface="Wingdings" pitchFamily="2" charset="2"/>
              <a:buNone/>
            </a:pPr>
            <a:r>
              <a:rPr lang="en-US" smtClean="0"/>
              <a:t>		Unbiasedness</a:t>
            </a:r>
          </a:p>
          <a:p>
            <a:pPr marL="533400" indent="-533400" eaLnBrk="1" hangingPunct="1">
              <a:buFont typeface="Wingdings" pitchFamily="2" charset="2"/>
              <a:buNone/>
            </a:pPr>
            <a:r>
              <a:rPr lang="en-US" smtClean="0"/>
              <a:t>		Consistency - “well behaved data”</a:t>
            </a:r>
          </a:p>
          <a:p>
            <a:pPr marL="533400" indent="-533400" eaLnBrk="1" hangingPunct="1">
              <a:buFont typeface="Wingdings" pitchFamily="2" charset="2"/>
              <a:buNone/>
            </a:pPr>
            <a:r>
              <a:rPr lang="en-US" smtClean="0"/>
              <a:t>		Asymptotic distribution</a:t>
            </a:r>
          </a:p>
          <a:p>
            <a:pPr marL="533400" indent="-533400" eaLnBrk="1" hangingPunct="1">
              <a:buFont typeface="Wingdings" pitchFamily="2" charset="2"/>
              <a:buNone/>
            </a:pPr>
            <a:r>
              <a:rPr lang="en-US" smtClean="0"/>
              <a:t>		Test statistics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685800"/>
            <a:ext cx="8229600" cy="1139825"/>
          </a:xfrm>
        </p:spPr>
        <p:txBody>
          <a:bodyPr/>
          <a:lstStyle/>
          <a:p>
            <a:pPr eaLnBrk="1" hangingPunct="1"/>
            <a:r>
              <a:rPr lang="en-US" smtClean="0"/>
              <a:t>Unbiasedness</a:t>
            </a:r>
          </a:p>
        </p:txBody>
      </p:sp>
      <p:graphicFrame>
        <p:nvGraphicFramePr>
          <p:cNvPr id="4098" name="Object 4"/>
          <p:cNvGraphicFramePr>
            <a:graphicFrameLocks noChangeAspect="1"/>
          </p:cNvGraphicFramePr>
          <p:nvPr/>
        </p:nvGraphicFramePr>
        <p:xfrm>
          <a:off x="2097088" y="2312988"/>
          <a:ext cx="5359400" cy="3070225"/>
        </p:xfrm>
        <a:graphic>
          <a:graphicData uri="http://schemas.openxmlformats.org/presentationml/2006/ole">
            <mc:AlternateContent xmlns:mc="http://schemas.openxmlformats.org/markup-compatibility/2006">
              <mc:Choice xmlns:v="urn:schemas-microsoft-com:vml" Requires="v">
                <p:oleObj spid="_x0000_s4113" name="Equation" r:id="rId4" imgW="2527300" imgH="1447800" progId="Equation.DSMT4">
                  <p:embed/>
                </p:oleObj>
              </mc:Choice>
              <mc:Fallback>
                <p:oleObj name="Equation" r:id="rId4" imgW="2527300" imgH="14478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2312988"/>
                        <a:ext cx="5359400" cy="307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381000"/>
            <a:ext cx="8229600" cy="1139825"/>
          </a:xfrm>
        </p:spPr>
        <p:txBody>
          <a:bodyPr/>
          <a:lstStyle/>
          <a:p>
            <a:pPr eaLnBrk="1" hangingPunct="1"/>
            <a:r>
              <a:rPr lang="en-US" smtClean="0"/>
              <a:t>Consistency</a:t>
            </a:r>
          </a:p>
        </p:txBody>
      </p:sp>
      <p:graphicFrame>
        <p:nvGraphicFramePr>
          <p:cNvPr id="5122" name="Object 4"/>
          <p:cNvGraphicFramePr>
            <a:graphicFrameLocks noChangeAspect="1"/>
          </p:cNvGraphicFramePr>
          <p:nvPr/>
        </p:nvGraphicFramePr>
        <p:xfrm>
          <a:off x="1646238" y="1604963"/>
          <a:ext cx="5978525" cy="4435475"/>
        </p:xfrm>
        <a:graphic>
          <a:graphicData uri="http://schemas.openxmlformats.org/presentationml/2006/ole">
            <mc:AlternateContent xmlns:mc="http://schemas.openxmlformats.org/markup-compatibility/2006">
              <mc:Choice xmlns:v="urn:schemas-microsoft-com:vml" Requires="v">
                <p:oleObj spid="_x0000_s5137" name="Equation" r:id="rId4" imgW="3733800" imgH="2768600" progId="Equation.DSMT4">
                  <p:embed/>
                </p:oleObj>
              </mc:Choice>
              <mc:Fallback>
                <p:oleObj name="Equation" r:id="rId4" imgW="3733800" imgH="27686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6238" y="1604963"/>
                        <a:ext cx="597852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533400" y="533401"/>
            <a:ext cx="8229600" cy="990600"/>
          </a:xfrm>
        </p:spPr>
        <p:txBody>
          <a:bodyPr/>
          <a:lstStyle/>
          <a:p>
            <a:pPr eaLnBrk="1" hangingPunct="1"/>
            <a:r>
              <a:rPr lang="en-US" smtClean="0"/>
              <a:t>Asymptotic Normality</a:t>
            </a:r>
          </a:p>
        </p:txBody>
      </p:sp>
      <p:graphicFrame>
        <p:nvGraphicFramePr>
          <p:cNvPr id="6146" name="Object 4"/>
          <p:cNvGraphicFramePr>
            <a:graphicFrameLocks noChangeAspect="1"/>
          </p:cNvGraphicFramePr>
          <p:nvPr>
            <p:extLst>
              <p:ext uri="{D42A27DB-BD31-4B8C-83A1-F6EECF244321}">
                <p14:modId xmlns:p14="http://schemas.microsoft.com/office/powerpoint/2010/main" val="894157093"/>
              </p:ext>
            </p:extLst>
          </p:nvPr>
        </p:nvGraphicFramePr>
        <p:xfrm>
          <a:off x="1617663" y="2090738"/>
          <a:ext cx="6440487" cy="3913187"/>
        </p:xfrm>
        <a:graphic>
          <a:graphicData uri="http://schemas.openxmlformats.org/presentationml/2006/ole">
            <mc:AlternateContent xmlns:mc="http://schemas.openxmlformats.org/markup-compatibility/2006">
              <mc:Choice xmlns:v="urn:schemas-microsoft-com:vml" Requires="v">
                <p:oleObj spid="_x0000_s6161" name="Equation" r:id="rId4" imgW="4800600" imgH="2921000" progId="Equation.DSMT4">
                  <p:embed/>
                </p:oleObj>
              </mc:Choice>
              <mc:Fallback>
                <p:oleObj name="Equation" r:id="rId4" imgW="4800600" imgH="2921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663" y="2090738"/>
                        <a:ext cx="6440487" cy="3913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914400"/>
            <a:ext cx="8229600" cy="1139825"/>
          </a:xfrm>
        </p:spPr>
        <p:txBody>
          <a:bodyPr/>
          <a:lstStyle/>
          <a:p>
            <a:pPr eaLnBrk="1" hangingPunct="1"/>
            <a:r>
              <a:rPr lang="en-US" smtClean="0"/>
              <a:t>Asymptotic Normality (Cont.)</a:t>
            </a:r>
          </a:p>
        </p:txBody>
      </p:sp>
      <p:graphicFrame>
        <p:nvGraphicFramePr>
          <p:cNvPr id="7170" name="Object 4"/>
          <p:cNvGraphicFramePr>
            <a:graphicFrameLocks noChangeAspect="1"/>
          </p:cNvGraphicFramePr>
          <p:nvPr/>
        </p:nvGraphicFramePr>
        <p:xfrm>
          <a:off x="838200" y="2381250"/>
          <a:ext cx="7772400" cy="3074988"/>
        </p:xfrm>
        <a:graphic>
          <a:graphicData uri="http://schemas.openxmlformats.org/presentationml/2006/ole">
            <mc:AlternateContent xmlns:mc="http://schemas.openxmlformats.org/markup-compatibility/2006">
              <mc:Choice xmlns:v="urn:schemas-microsoft-com:vml" Requires="v">
                <p:oleObj spid="_x0000_s7185" name="Equation" r:id="rId4" imgW="4495800" imgH="1778000" progId="Equation.DSMT4">
                  <p:embed/>
                </p:oleObj>
              </mc:Choice>
              <mc:Fallback>
                <p:oleObj name="Equation" r:id="rId4" imgW="4495800" imgH="1778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381250"/>
                        <a:ext cx="7772400" cy="3074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1447800"/>
            <a:ext cx="8229600" cy="530225"/>
          </a:xfrm>
        </p:spPr>
        <p:txBody>
          <a:bodyPr/>
          <a:lstStyle/>
          <a:p>
            <a:pPr eaLnBrk="1" hangingPunct="1"/>
            <a:r>
              <a:rPr lang="en-US" smtClean="0"/>
              <a:t>Test Statistics (Assuming Known </a:t>
            </a:r>
            <a:r>
              <a:rPr lang="el-GR" b="1" smtClean="0"/>
              <a:t>Ω</a:t>
            </a:r>
            <a:r>
              <a:rPr lang="en-US" smtClean="0"/>
              <a:t>)</a:t>
            </a:r>
          </a:p>
        </p:txBody>
      </p:sp>
      <p:sp>
        <p:nvSpPr>
          <p:cNvPr id="33795" name="Rectangle 3"/>
          <p:cNvSpPr>
            <a:spLocks noGrp="1" noChangeArrowheads="1"/>
          </p:cNvSpPr>
          <p:nvPr>
            <p:ph type="body" idx="1"/>
          </p:nvPr>
        </p:nvSpPr>
        <p:spPr>
          <a:xfrm>
            <a:off x="1295400" y="2362200"/>
            <a:ext cx="7162800" cy="3082925"/>
          </a:xfrm>
        </p:spPr>
        <p:txBody>
          <a:bodyPr/>
          <a:lstStyle/>
          <a:p>
            <a:pPr eaLnBrk="1" hangingPunct="1"/>
            <a:r>
              <a:rPr lang="en-US" sz="2400" smtClean="0"/>
              <a:t>With known </a:t>
            </a:r>
            <a:r>
              <a:rPr lang="el-GR" sz="2400" b="1" smtClean="0"/>
              <a:t>Ω</a:t>
            </a:r>
            <a:r>
              <a:rPr lang="en-US" sz="2400" smtClean="0"/>
              <a:t>, apply all familiar results to the transformed model:</a:t>
            </a:r>
          </a:p>
          <a:p>
            <a:pPr eaLnBrk="1" hangingPunct="1"/>
            <a:r>
              <a:rPr lang="en-US" sz="2400" smtClean="0"/>
              <a:t>With normality, t and F statistics apply to least squares based on </a:t>
            </a:r>
            <a:r>
              <a:rPr lang="en-US" sz="2400" b="1" smtClean="0"/>
              <a:t>Py</a:t>
            </a:r>
            <a:r>
              <a:rPr lang="en-US" sz="2400" smtClean="0"/>
              <a:t> and </a:t>
            </a:r>
            <a:r>
              <a:rPr lang="en-US" sz="2400" b="1" smtClean="0"/>
              <a:t>PX</a:t>
            </a:r>
          </a:p>
          <a:p>
            <a:pPr eaLnBrk="1" hangingPunct="1"/>
            <a:r>
              <a:rPr lang="en-US" sz="2400" smtClean="0"/>
              <a:t>With asymptotic normality, use Wald statistics and the chi-squared distribution, still based on the transformed model.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z="4000" smtClean="0"/>
              <a:t>Unknown </a:t>
            </a:r>
            <a:r>
              <a:rPr lang="en-US" sz="4000" b="1" smtClean="0">
                <a:sym typeface="Symbol" pitchFamily="18" charset="2"/>
              </a:rPr>
              <a:t></a:t>
            </a:r>
          </a:p>
        </p:txBody>
      </p:sp>
      <p:sp>
        <p:nvSpPr>
          <p:cNvPr id="35843" name="Rectangle 3"/>
          <p:cNvSpPr>
            <a:spLocks noGrp="1" noChangeArrowheads="1"/>
          </p:cNvSpPr>
          <p:nvPr>
            <p:ph type="body" idx="1"/>
          </p:nvPr>
        </p:nvSpPr>
        <p:spPr>
          <a:xfrm>
            <a:off x="533400" y="1793875"/>
            <a:ext cx="8382000" cy="4149725"/>
          </a:xfrm>
        </p:spPr>
        <p:txBody>
          <a:bodyPr/>
          <a:lstStyle/>
          <a:p>
            <a:pPr marL="711200" indent="-711200" eaLnBrk="1" hangingPunct="1">
              <a:lnSpc>
                <a:spcPct val="80000"/>
              </a:lnSpc>
            </a:pPr>
            <a:r>
              <a:rPr lang="en-US" sz="2400" b="1" smtClean="0">
                <a:sym typeface="Symbol" pitchFamily="18" charset="2"/>
              </a:rPr>
              <a:t> </a:t>
            </a:r>
            <a:r>
              <a:rPr lang="en-US" sz="2400" smtClean="0">
                <a:sym typeface="Symbol" pitchFamily="18" charset="2"/>
              </a:rPr>
              <a:t>would be known in narrow heteroscedasticity cases.</a:t>
            </a:r>
            <a:endParaRPr lang="en-US" sz="2400" smtClean="0"/>
          </a:p>
          <a:p>
            <a:pPr marL="711200" indent="-711200" eaLnBrk="1" hangingPunct="1">
              <a:lnSpc>
                <a:spcPct val="80000"/>
              </a:lnSpc>
            </a:pPr>
            <a:r>
              <a:rPr lang="en-US" sz="2400" b="1" smtClean="0">
                <a:sym typeface="Symbol" pitchFamily="18" charset="2"/>
              </a:rPr>
              <a:t></a:t>
            </a:r>
            <a:r>
              <a:rPr lang="en-US" sz="2400" smtClean="0"/>
              <a:t> is usually unknown.  For now, we will consider two methods of estimation</a:t>
            </a:r>
            <a:br>
              <a:rPr lang="en-US" sz="2400" smtClean="0"/>
            </a:br>
            <a:endParaRPr lang="en-US" sz="2400" smtClean="0"/>
          </a:p>
          <a:p>
            <a:pPr marL="1081088" lvl="1" indent="-609600" eaLnBrk="1" hangingPunct="1">
              <a:lnSpc>
                <a:spcPct val="80000"/>
              </a:lnSpc>
            </a:pPr>
            <a:r>
              <a:rPr lang="en-US" sz="2000" b="1" u="sng" smtClean="0"/>
              <a:t>Two step, or feasible estimation</a:t>
            </a:r>
            <a:r>
              <a:rPr lang="en-US" sz="2000" smtClean="0"/>
              <a:t>.  Estimate </a:t>
            </a:r>
            <a:r>
              <a:rPr lang="en-US" sz="2000" b="1" smtClean="0">
                <a:sym typeface="Symbol" pitchFamily="18" charset="2"/>
              </a:rPr>
              <a:t></a:t>
            </a:r>
            <a:r>
              <a:rPr lang="en-US" sz="2000" smtClean="0"/>
              <a:t> first, then do GLS. Emphasize - same logic as White and Newey-West.  We don’t need to estimate </a:t>
            </a:r>
            <a:r>
              <a:rPr lang="en-US" sz="2000" b="1" smtClean="0">
                <a:sym typeface="Symbol" pitchFamily="18" charset="2"/>
              </a:rPr>
              <a:t></a:t>
            </a:r>
            <a:r>
              <a:rPr lang="en-US" sz="2000" smtClean="0"/>
              <a:t>.  We  need to find a matrix that behaves the same as (1/n)</a:t>
            </a:r>
            <a:r>
              <a:rPr lang="en-US" sz="2000" b="1" smtClean="0"/>
              <a:t>X</a:t>
            </a:r>
            <a:r>
              <a:rPr lang="en-US" sz="2000" b="1" smtClean="0">
                <a:sym typeface="Symbol" pitchFamily="18" charset="2"/>
              </a:rPr>
              <a:t></a:t>
            </a:r>
            <a:r>
              <a:rPr lang="en-US" sz="2000" b="1" baseline="30000" smtClean="0"/>
              <a:t>-1</a:t>
            </a:r>
            <a:r>
              <a:rPr lang="en-US" sz="2000" b="1" smtClean="0"/>
              <a:t>X</a:t>
            </a:r>
            <a:r>
              <a:rPr lang="en-US" sz="2000" smtClean="0"/>
              <a:t>.</a:t>
            </a:r>
            <a:br>
              <a:rPr lang="en-US" sz="2000" smtClean="0"/>
            </a:br>
            <a:endParaRPr lang="en-US" sz="2000" smtClean="0"/>
          </a:p>
          <a:p>
            <a:pPr marL="1081088" lvl="1" indent="-609600" eaLnBrk="1" hangingPunct="1">
              <a:lnSpc>
                <a:spcPct val="80000"/>
              </a:lnSpc>
            </a:pPr>
            <a:r>
              <a:rPr lang="en-US" sz="2000" b="1" u="sng" smtClean="0"/>
              <a:t>Full information estimation </a:t>
            </a:r>
            <a:r>
              <a:rPr lang="en-US" sz="2000" smtClean="0"/>
              <a:t>of </a:t>
            </a:r>
            <a:r>
              <a:rPr lang="en-US" sz="2000" b="1" smtClean="0">
                <a:sym typeface="Symbol" pitchFamily="18" charset="2"/>
              </a:rPr>
              <a:t></a:t>
            </a:r>
            <a:r>
              <a:rPr lang="en-US" sz="2000" smtClean="0"/>
              <a:t>, </a:t>
            </a:r>
            <a:r>
              <a:rPr lang="en-US" sz="2000" smtClean="0">
                <a:sym typeface="Symbol" pitchFamily="18" charset="2"/>
              </a:rPr>
              <a:t></a:t>
            </a:r>
            <a:r>
              <a:rPr lang="en-US" sz="2000" baseline="30000" smtClean="0"/>
              <a:t>2</a:t>
            </a:r>
            <a:r>
              <a:rPr lang="en-US" sz="2000" smtClean="0"/>
              <a:t>, and </a:t>
            </a:r>
            <a:r>
              <a:rPr lang="en-US" sz="2000" b="1" smtClean="0">
                <a:sym typeface="Symbol" pitchFamily="18" charset="2"/>
              </a:rPr>
              <a:t></a:t>
            </a:r>
            <a:r>
              <a:rPr lang="en-US" sz="2000" smtClean="0"/>
              <a:t> all at the same time. Joint estimation of all parameters.  Fairly rare.  Some generalities.</a:t>
            </a:r>
            <a:br>
              <a:rPr lang="en-US" sz="2000" smtClean="0"/>
            </a:br>
            <a:endParaRPr lang="en-US" sz="2000" smtClean="0"/>
          </a:p>
          <a:p>
            <a:pPr marL="681038" indent="-609600">
              <a:lnSpc>
                <a:spcPct val="80000"/>
              </a:lnSpc>
            </a:pPr>
            <a:r>
              <a:rPr lang="en-US" sz="2400" smtClean="0"/>
              <a:t>We will examine Harvey’s model of heteroscedasticity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Specification</a:t>
            </a:r>
          </a:p>
        </p:txBody>
      </p:sp>
      <p:sp>
        <p:nvSpPr>
          <p:cNvPr id="36867" name="Rectangle 3"/>
          <p:cNvSpPr>
            <a:spLocks noGrp="1" noChangeArrowheads="1"/>
          </p:cNvSpPr>
          <p:nvPr>
            <p:ph type="body" idx="1"/>
          </p:nvPr>
        </p:nvSpPr>
        <p:spPr/>
        <p:txBody>
          <a:bodyPr/>
          <a:lstStyle/>
          <a:p>
            <a:pPr eaLnBrk="1" hangingPunct="1"/>
            <a:r>
              <a:rPr lang="en-US" sz="2400" b="1" smtClean="0">
                <a:sym typeface="Symbol" pitchFamily="18" charset="2"/>
              </a:rPr>
              <a:t></a:t>
            </a:r>
            <a:r>
              <a:rPr lang="en-US" sz="2400" smtClean="0"/>
              <a:t> must be specified first.</a:t>
            </a:r>
          </a:p>
          <a:p>
            <a:pPr eaLnBrk="1" hangingPunct="1"/>
            <a:r>
              <a:rPr lang="en-US" sz="2400" smtClean="0"/>
              <a:t>A full unrestricted </a:t>
            </a:r>
            <a:r>
              <a:rPr lang="en-US" sz="2400" b="1" smtClean="0">
                <a:sym typeface="Symbol" pitchFamily="18" charset="2"/>
              </a:rPr>
              <a:t></a:t>
            </a:r>
            <a:r>
              <a:rPr lang="en-US" sz="2400" smtClean="0"/>
              <a:t> contains n(n+1)/2 - 1 parameters.  (Why minus 1?  Remember, tr(</a:t>
            </a:r>
            <a:r>
              <a:rPr lang="en-US" sz="2400" b="1" smtClean="0">
                <a:sym typeface="Symbol" pitchFamily="18" charset="2"/>
              </a:rPr>
              <a:t></a:t>
            </a:r>
            <a:r>
              <a:rPr lang="en-US" sz="2400" smtClean="0"/>
              <a:t>) = n, so one element is determined.)</a:t>
            </a:r>
            <a:endParaRPr lang="en-US" sz="2400" b="1" smtClean="0">
              <a:sym typeface="Symbol" pitchFamily="18" charset="2"/>
            </a:endParaRPr>
          </a:p>
          <a:p>
            <a:pPr eaLnBrk="1" hangingPunct="1"/>
            <a:r>
              <a:rPr lang="en-US" sz="2400" b="1" smtClean="0">
                <a:sym typeface="Symbol" pitchFamily="18" charset="2"/>
              </a:rPr>
              <a:t></a:t>
            </a:r>
            <a:r>
              <a:rPr lang="en-US" sz="2400" smtClean="0"/>
              <a:t> is generally specified in terms of a few parameters.  Thus, </a:t>
            </a:r>
            <a:r>
              <a:rPr lang="en-US" sz="2400" b="1" smtClean="0">
                <a:sym typeface="Symbol" pitchFamily="18" charset="2"/>
              </a:rPr>
              <a:t></a:t>
            </a:r>
            <a:r>
              <a:rPr lang="en-US" sz="2400" smtClean="0"/>
              <a:t> = </a:t>
            </a:r>
            <a:r>
              <a:rPr lang="en-US" sz="2400" b="1" smtClean="0">
                <a:sym typeface="Symbol" pitchFamily="18" charset="2"/>
              </a:rPr>
              <a:t></a:t>
            </a:r>
            <a:r>
              <a:rPr lang="en-US" sz="2400" smtClean="0"/>
              <a:t>(</a:t>
            </a:r>
            <a:r>
              <a:rPr lang="en-US" sz="2400" b="1" smtClean="0">
                <a:sym typeface="Symbol" pitchFamily="18" charset="2"/>
              </a:rPr>
              <a:t></a:t>
            </a:r>
            <a:r>
              <a:rPr lang="en-US" sz="2400" smtClean="0"/>
              <a:t>) for some small parameter vector </a:t>
            </a:r>
            <a:r>
              <a:rPr lang="en-US" sz="2400" b="1" smtClean="0">
                <a:sym typeface="Symbol" pitchFamily="18" charset="2"/>
              </a:rPr>
              <a:t></a:t>
            </a:r>
            <a:r>
              <a:rPr lang="en-US" sz="2400" smtClean="0"/>
              <a:t>.   It becomes a question of estimating </a:t>
            </a:r>
            <a:r>
              <a:rPr lang="en-US" sz="2400" b="1" smtClean="0">
                <a:sym typeface="Symbol" pitchFamily="18" charset="2"/>
              </a:rPr>
              <a:t></a:t>
            </a:r>
            <a:r>
              <a:rPr lang="en-US" sz="2400" smtClean="0"/>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p:txBody>
          <a:bodyPr/>
          <a:lstStyle/>
          <a:p>
            <a:pPr eaLnBrk="1" hangingPunct="1"/>
            <a:r>
              <a:rPr lang="en-US" smtClean="0"/>
              <a:t>Two Step Estimation</a:t>
            </a:r>
          </a:p>
        </p:txBody>
      </p:sp>
      <p:sp>
        <p:nvSpPr>
          <p:cNvPr id="15367" name="Rectangle 3"/>
          <p:cNvSpPr>
            <a:spLocks noGrp="1" noChangeArrowheads="1"/>
          </p:cNvSpPr>
          <p:nvPr>
            <p:ph type="body" idx="1"/>
          </p:nvPr>
        </p:nvSpPr>
        <p:spPr/>
        <p:txBody>
          <a:bodyPr/>
          <a:lstStyle/>
          <a:p>
            <a:pPr eaLnBrk="1" hangingPunct="1">
              <a:buFont typeface="Wingdings" pitchFamily="2" charset="2"/>
              <a:buNone/>
            </a:pPr>
            <a:r>
              <a:rPr lang="en-US" smtClean="0"/>
              <a:t>The general result for estimation when </a:t>
            </a:r>
            <a:r>
              <a:rPr lang="en-US" b="1" smtClean="0">
                <a:sym typeface="Symbol" pitchFamily="18" charset="2"/>
              </a:rPr>
              <a:t></a:t>
            </a:r>
            <a:r>
              <a:rPr lang="en-US" smtClean="0"/>
              <a:t> is estimated.</a:t>
            </a:r>
          </a:p>
          <a:p>
            <a:pPr eaLnBrk="1" hangingPunct="1">
              <a:buFont typeface="Wingdings" pitchFamily="2" charset="2"/>
              <a:buNone/>
            </a:pPr>
            <a:r>
              <a:rPr lang="en-US" smtClean="0"/>
              <a:t>GLS uses   [</a:t>
            </a:r>
            <a:r>
              <a:rPr lang="en-US" b="1" smtClean="0"/>
              <a:t>X</a:t>
            </a:r>
            <a:r>
              <a:rPr lang="en-US" b="1" smtClean="0">
                <a:sym typeface="Symbol" pitchFamily="18" charset="2"/>
              </a:rPr>
              <a:t></a:t>
            </a:r>
            <a:r>
              <a:rPr lang="en-US" b="1" baseline="30000" smtClean="0"/>
              <a:t>-1</a:t>
            </a:r>
            <a:r>
              <a:rPr lang="en-US" b="1" smtClean="0"/>
              <a:t>X</a:t>
            </a:r>
            <a:r>
              <a:rPr lang="en-US" smtClean="0"/>
              <a:t>]</a:t>
            </a:r>
            <a:r>
              <a:rPr lang="en-US" b="1" smtClean="0"/>
              <a:t>X</a:t>
            </a:r>
            <a:r>
              <a:rPr lang="en-US" b="1" smtClean="0">
                <a:sym typeface="Symbol" pitchFamily="18" charset="2"/>
              </a:rPr>
              <a:t> </a:t>
            </a:r>
            <a:r>
              <a:rPr lang="en-US" b="1" baseline="30000" smtClean="0"/>
              <a:t>-1 </a:t>
            </a:r>
            <a:r>
              <a:rPr lang="en-US" b="1" smtClean="0"/>
              <a:t>y</a:t>
            </a:r>
            <a:r>
              <a:rPr lang="en-US" smtClean="0"/>
              <a:t>   which converges in probability to </a:t>
            </a:r>
            <a:r>
              <a:rPr lang="en-US" b="1" smtClean="0">
                <a:sym typeface="Symbol" pitchFamily="18" charset="2"/>
              </a:rPr>
              <a:t></a:t>
            </a:r>
            <a:r>
              <a:rPr lang="en-US" smtClean="0"/>
              <a:t>.</a:t>
            </a:r>
          </a:p>
          <a:p>
            <a:pPr eaLnBrk="1" hangingPunct="1">
              <a:buFont typeface="Wingdings" pitchFamily="2" charset="2"/>
              <a:buNone/>
            </a:pPr>
            <a:r>
              <a:rPr lang="en-US" smtClean="0"/>
              <a:t>We seek a vector which converges to the same thing that this does. Call it “Feasible GLS” or FGLS, based on [</a:t>
            </a:r>
            <a:r>
              <a:rPr lang="en-US" b="1" smtClean="0"/>
              <a:t>X</a:t>
            </a:r>
            <a:r>
              <a:rPr lang="en-US" b="1" smtClean="0">
                <a:sym typeface="Symbol" pitchFamily="18" charset="2"/>
              </a:rPr>
              <a:t>     </a:t>
            </a:r>
            <a:r>
              <a:rPr lang="en-US" b="1" smtClean="0"/>
              <a:t>X</a:t>
            </a:r>
            <a:r>
              <a:rPr lang="en-US" smtClean="0"/>
              <a:t>]</a:t>
            </a:r>
            <a:r>
              <a:rPr lang="en-US" b="1" smtClean="0"/>
              <a:t>X</a:t>
            </a:r>
            <a:r>
              <a:rPr lang="en-US" b="1" smtClean="0">
                <a:sym typeface="Symbol" pitchFamily="18" charset="2"/>
              </a:rPr>
              <a:t></a:t>
            </a:r>
            <a:r>
              <a:rPr lang="en-US" b="1" smtClean="0"/>
              <a:t>     y</a:t>
            </a:r>
            <a:r>
              <a:rPr lang="en-US" smtClean="0"/>
              <a:t>    </a:t>
            </a:r>
          </a:p>
          <a:p>
            <a:pPr eaLnBrk="1" hangingPunct="1">
              <a:buFont typeface="Wingdings" pitchFamily="2" charset="2"/>
              <a:buNone/>
            </a:pPr>
            <a:r>
              <a:rPr lang="en-US" smtClean="0"/>
              <a:t>The object is to find a set of parameters such that </a:t>
            </a:r>
          </a:p>
          <a:p>
            <a:pPr eaLnBrk="1" hangingPunct="1">
              <a:buFont typeface="Wingdings" pitchFamily="2" charset="2"/>
              <a:buNone/>
            </a:pPr>
            <a:r>
              <a:rPr lang="en-US" smtClean="0"/>
              <a:t>    [</a:t>
            </a:r>
            <a:r>
              <a:rPr lang="en-US" b="1" smtClean="0"/>
              <a:t>X</a:t>
            </a:r>
            <a:r>
              <a:rPr lang="en-US" b="1" smtClean="0">
                <a:sym typeface="Symbol" pitchFamily="18" charset="2"/>
              </a:rPr>
              <a:t>     </a:t>
            </a:r>
            <a:r>
              <a:rPr lang="en-US" b="1" smtClean="0"/>
              <a:t>X</a:t>
            </a:r>
            <a:r>
              <a:rPr lang="en-US" smtClean="0"/>
              <a:t>]</a:t>
            </a:r>
            <a:r>
              <a:rPr lang="en-US" b="1" smtClean="0"/>
              <a:t>X</a:t>
            </a:r>
            <a:r>
              <a:rPr lang="en-US" b="1" smtClean="0">
                <a:sym typeface="Symbol" pitchFamily="18" charset="2"/>
              </a:rPr>
              <a:t>     </a:t>
            </a:r>
            <a:r>
              <a:rPr lang="en-US" b="1" smtClean="0"/>
              <a:t>y</a:t>
            </a:r>
            <a:r>
              <a:rPr lang="en-US" smtClean="0"/>
              <a:t>   -   [</a:t>
            </a:r>
            <a:r>
              <a:rPr lang="en-US" b="1" smtClean="0"/>
              <a:t>X</a:t>
            </a:r>
            <a:r>
              <a:rPr lang="en-US" b="1" smtClean="0">
                <a:sym typeface="Symbol" pitchFamily="18" charset="2"/>
              </a:rPr>
              <a:t></a:t>
            </a:r>
            <a:r>
              <a:rPr lang="en-US" b="1" baseline="30000" smtClean="0"/>
              <a:t>-1</a:t>
            </a:r>
            <a:r>
              <a:rPr lang="en-US" b="1" smtClean="0"/>
              <a:t>X</a:t>
            </a:r>
            <a:r>
              <a:rPr lang="en-US" smtClean="0"/>
              <a:t>]</a:t>
            </a:r>
            <a:r>
              <a:rPr lang="en-US" b="1" smtClean="0"/>
              <a:t>X</a:t>
            </a:r>
            <a:r>
              <a:rPr lang="en-US" b="1" smtClean="0">
                <a:sym typeface="Symbol" pitchFamily="18" charset="2"/>
              </a:rPr>
              <a:t></a:t>
            </a:r>
            <a:r>
              <a:rPr lang="en-US" b="1" baseline="30000" smtClean="0"/>
              <a:t>-1</a:t>
            </a:r>
            <a:r>
              <a:rPr lang="en-US" b="1" smtClean="0"/>
              <a:t>y</a:t>
            </a:r>
            <a:r>
              <a:rPr lang="en-US" smtClean="0"/>
              <a:t>    </a:t>
            </a:r>
            <a:r>
              <a:rPr lang="en-US" smtClean="0">
                <a:sym typeface="Wingdings" pitchFamily="2" charset="2"/>
              </a:rPr>
              <a:t></a:t>
            </a:r>
            <a:r>
              <a:rPr lang="en-US" smtClean="0"/>
              <a:t> </a:t>
            </a:r>
            <a:r>
              <a:rPr lang="en-US" b="1" smtClean="0"/>
              <a:t>0</a:t>
            </a:r>
            <a:r>
              <a:rPr lang="en-US" smtClean="0"/>
              <a:t> </a:t>
            </a:r>
          </a:p>
        </p:txBody>
      </p:sp>
      <p:graphicFrame>
        <p:nvGraphicFramePr>
          <p:cNvPr id="15362" name="Object 4"/>
          <p:cNvGraphicFramePr>
            <a:graphicFrameLocks noChangeAspect="1"/>
          </p:cNvGraphicFramePr>
          <p:nvPr/>
        </p:nvGraphicFramePr>
        <p:xfrm>
          <a:off x="4079875" y="4508500"/>
          <a:ext cx="539750" cy="482600"/>
        </p:xfrm>
        <a:graphic>
          <a:graphicData uri="http://schemas.openxmlformats.org/presentationml/2006/ole">
            <mc:AlternateContent xmlns:mc="http://schemas.openxmlformats.org/markup-compatibility/2006">
              <mc:Choice xmlns:v="urn:schemas-microsoft-com:vml" Requires="v">
                <p:oleObj spid="_x0000_s181278" name="Equation" r:id="rId4" imgW="241091" imgH="215713" progId="Equation.DSMT4">
                  <p:embed/>
                </p:oleObj>
              </mc:Choice>
              <mc:Fallback>
                <p:oleObj name="Equation" r:id="rId4" imgW="241091" imgH="215713" progId="Equation.DSMT4">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75" y="4508500"/>
                        <a:ext cx="53975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5"/>
          <p:cNvGraphicFramePr>
            <a:graphicFrameLocks noChangeAspect="1"/>
          </p:cNvGraphicFramePr>
          <p:nvPr/>
        </p:nvGraphicFramePr>
        <p:xfrm>
          <a:off x="5210175" y="4495800"/>
          <a:ext cx="544513" cy="485775"/>
        </p:xfrm>
        <a:graphic>
          <a:graphicData uri="http://schemas.openxmlformats.org/presentationml/2006/ole">
            <mc:AlternateContent xmlns:mc="http://schemas.openxmlformats.org/markup-compatibility/2006">
              <mc:Choice xmlns:v="urn:schemas-microsoft-com:vml" Requires="v">
                <p:oleObj spid="_x0000_s181279" name="Equation" r:id="rId6" imgW="241091" imgH="215713" progId="Equation.DSMT4">
                  <p:embed/>
                </p:oleObj>
              </mc:Choice>
              <mc:Fallback>
                <p:oleObj name="Equation" r:id="rId6" imgW="241091" imgH="215713" progId="Equation.DSMT4">
                  <p:embed/>
                  <p:pic>
                    <p:nvPicPr>
                      <p:cNvPr id="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0175" y="4495800"/>
                        <a:ext cx="544513" cy="48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4" name="Object 6"/>
          <p:cNvGraphicFramePr>
            <a:graphicFrameLocks noChangeAspect="1"/>
          </p:cNvGraphicFramePr>
          <p:nvPr/>
        </p:nvGraphicFramePr>
        <p:xfrm>
          <a:off x="1421922" y="5524500"/>
          <a:ext cx="539750" cy="482600"/>
        </p:xfrm>
        <a:graphic>
          <a:graphicData uri="http://schemas.openxmlformats.org/presentationml/2006/ole">
            <mc:AlternateContent xmlns:mc="http://schemas.openxmlformats.org/markup-compatibility/2006">
              <mc:Choice xmlns:v="urn:schemas-microsoft-com:vml" Requires="v">
                <p:oleObj spid="_x0000_s181280" name="Equation" r:id="rId8" imgW="241091" imgH="215713" progId="Equation.DSMT4">
                  <p:embed/>
                </p:oleObj>
              </mc:Choice>
              <mc:Fallback>
                <p:oleObj name="Equation" r:id="rId8" imgW="241091" imgH="215713" progId="Equation.DSMT4">
                  <p:embed/>
                  <p:pic>
                    <p:nvPicPr>
                      <p:cNvPr id="0"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1922" y="5524500"/>
                        <a:ext cx="53975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5" name="Object 7"/>
          <p:cNvGraphicFramePr>
            <a:graphicFrameLocks noChangeAspect="1"/>
          </p:cNvGraphicFramePr>
          <p:nvPr/>
        </p:nvGraphicFramePr>
        <p:xfrm>
          <a:off x="2543175" y="5521325"/>
          <a:ext cx="544513" cy="485775"/>
        </p:xfrm>
        <a:graphic>
          <a:graphicData uri="http://schemas.openxmlformats.org/presentationml/2006/ole">
            <mc:AlternateContent xmlns:mc="http://schemas.openxmlformats.org/markup-compatibility/2006">
              <mc:Choice xmlns:v="urn:schemas-microsoft-com:vml" Requires="v">
                <p:oleObj spid="_x0000_s181281" name="Equation" r:id="rId10" imgW="241091" imgH="215713" progId="Equation.DSMT4">
                  <p:embed/>
                </p:oleObj>
              </mc:Choice>
              <mc:Fallback>
                <p:oleObj name="Equation" r:id="rId10" imgW="241091" imgH="215713" progId="Equation.DSMT4">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43175" y="5521325"/>
                        <a:ext cx="544513" cy="48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838200"/>
            <a:ext cx="8229600" cy="530225"/>
          </a:xfrm>
        </p:spPr>
        <p:txBody>
          <a:bodyPr/>
          <a:lstStyle/>
          <a:p>
            <a:pPr eaLnBrk="1" hangingPunct="1"/>
            <a:r>
              <a:rPr lang="en-US" smtClean="0"/>
              <a:t>Two Step Estimation of the </a:t>
            </a:r>
            <a:br>
              <a:rPr lang="en-US" smtClean="0"/>
            </a:br>
            <a:r>
              <a:rPr lang="en-US" smtClean="0"/>
              <a:t>Generalized Regression Model</a:t>
            </a:r>
          </a:p>
        </p:txBody>
      </p:sp>
      <p:sp>
        <p:nvSpPr>
          <p:cNvPr id="13315" name="Rectangle 3"/>
          <p:cNvSpPr>
            <a:spLocks noGrp="1" noChangeArrowheads="1"/>
          </p:cNvSpPr>
          <p:nvPr>
            <p:ph type="body" idx="1"/>
          </p:nvPr>
        </p:nvSpPr>
        <p:spPr>
          <a:xfrm>
            <a:off x="533400" y="1752600"/>
            <a:ext cx="8229600" cy="3124200"/>
          </a:xfrm>
        </p:spPr>
        <p:txBody>
          <a:bodyPr/>
          <a:lstStyle/>
          <a:p>
            <a:pPr eaLnBrk="1" hangingPunct="1">
              <a:buFont typeface="Wingdings" pitchFamily="2" charset="2"/>
              <a:buNone/>
            </a:pPr>
            <a:r>
              <a:rPr lang="en-US" smtClean="0"/>
              <a:t>    </a:t>
            </a:r>
            <a:r>
              <a:rPr lang="en-US" sz="2400" smtClean="0">
                <a:latin typeface="Arial" pitchFamily="34" charset="0"/>
                <a:cs typeface="Arial" pitchFamily="34" charset="0"/>
              </a:rPr>
              <a:t>Use the Aitken (Generalized Least Squares - GLS) estimator with an estimate of </a:t>
            </a:r>
            <a:r>
              <a:rPr lang="en-US" sz="2400" b="1" smtClean="0">
                <a:latin typeface="Arial" pitchFamily="34" charset="0"/>
                <a:cs typeface="Arial" pitchFamily="34" charset="0"/>
                <a:sym typeface="Symbol" pitchFamily="18" charset="2"/>
              </a:rPr>
              <a:t></a:t>
            </a:r>
          </a:p>
          <a:p>
            <a:pPr eaLnBrk="1" hangingPunct="1">
              <a:buFont typeface="Wingdings" pitchFamily="2" charset="2"/>
              <a:buNone/>
            </a:pPr>
            <a:endParaRPr lang="en-US" sz="2400" b="1" smtClean="0">
              <a:latin typeface="Arial" pitchFamily="34" charset="0"/>
              <a:cs typeface="Arial" pitchFamily="34" charset="0"/>
            </a:endParaRPr>
          </a:p>
          <a:p>
            <a:pPr eaLnBrk="1" hangingPunct="1">
              <a:buFont typeface="Wingdings" pitchFamily="2" charset="2"/>
              <a:buNone/>
            </a:pPr>
            <a:r>
              <a:rPr lang="en-US" sz="2400" b="1" smtClean="0">
                <a:latin typeface="Arial" pitchFamily="34" charset="0"/>
                <a:cs typeface="Arial" pitchFamily="34" charset="0"/>
              </a:rPr>
              <a:t>	</a:t>
            </a:r>
            <a:r>
              <a:rPr lang="en-US" sz="2400" smtClean="0">
                <a:latin typeface="Arial" pitchFamily="34" charset="0"/>
                <a:cs typeface="Arial" pitchFamily="34" charset="0"/>
              </a:rPr>
              <a:t>1.  </a:t>
            </a:r>
            <a:r>
              <a:rPr lang="en-US" sz="2400" b="1" smtClean="0">
                <a:latin typeface="Arial" pitchFamily="34" charset="0"/>
                <a:cs typeface="Arial" pitchFamily="34" charset="0"/>
                <a:sym typeface="Symbol" pitchFamily="18" charset="2"/>
              </a:rPr>
              <a:t></a:t>
            </a:r>
            <a:r>
              <a:rPr lang="en-US" sz="2400" smtClean="0">
                <a:latin typeface="Arial" pitchFamily="34" charset="0"/>
                <a:cs typeface="Arial" pitchFamily="34" charset="0"/>
              </a:rPr>
              <a:t> is parameterized by a few estimable parameters.</a:t>
            </a:r>
          </a:p>
          <a:p>
            <a:pPr eaLnBrk="1" hangingPunct="1">
              <a:buFont typeface="Wingdings" pitchFamily="2" charset="2"/>
              <a:buNone/>
            </a:pPr>
            <a:r>
              <a:rPr lang="en-US" sz="2400" smtClean="0">
                <a:latin typeface="Arial" pitchFamily="34" charset="0"/>
                <a:cs typeface="Arial" pitchFamily="34" charset="0"/>
              </a:rPr>
              <a:t>         Examples, the heteroscedastic model</a:t>
            </a:r>
          </a:p>
          <a:p>
            <a:pPr eaLnBrk="1" hangingPunct="1">
              <a:buFont typeface="Wingdings" pitchFamily="2" charset="2"/>
              <a:buNone/>
            </a:pPr>
            <a:r>
              <a:rPr lang="en-US" sz="2400" smtClean="0">
                <a:latin typeface="Arial" pitchFamily="34" charset="0"/>
                <a:cs typeface="Arial" pitchFamily="34" charset="0"/>
              </a:rPr>
              <a:t>	2.  Use least squares residuals to estimate the </a:t>
            </a:r>
            <a:br>
              <a:rPr lang="en-US" sz="2400" smtClean="0">
                <a:latin typeface="Arial" pitchFamily="34" charset="0"/>
                <a:cs typeface="Arial" pitchFamily="34" charset="0"/>
              </a:rPr>
            </a:br>
            <a:r>
              <a:rPr lang="en-US" sz="2400" smtClean="0">
                <a:latin typeface="Arial" pitchFamily="34" charset="0"/>
                <a:cs typeface="Arial" pitchFamily="34" charset="0"/>
              </a:rPr>
              <a:t>     variance functions</a:t>
            </a:r>
          </a:p>
          <a:p>
            <a:pPr eaLnBrk="1" hangingPunct="1">
              <a:buFont typeface="Wingdings" pitchFamily="2" charset="2"/>
              <a:buNone/>
            </a:pPr>
            <a:r>
              <a:rPr lang="en-US" sz="2400" smtClean="0">
                <a:latin typeface="Arial" pitchFamily="34" charset="0"/>
                <a:cs typeface="Arial" pitchFamily="34" charset="0"/>
              </a:rPr>
              <a:t>	3.  Use the estimated </a:t>
            </a:r>
            <a:r>
              <a:rPr lang="en-US" sz="2400" b="1" smtClean="0">
                <a:latin typeface="Arial" pitchFamily="34" charset="0"/>
                <a:cs typeface="Arial" pitchFamily="34" charset="0"/>
                <a:sym typeface="Symbol" pitchFamily="18" charset="2"/>
              </a:rPr>
              <a:t></a:t>
            </a:r>
            <a:r>
              <a:rPr lang="en-US" sz="2400" smtClean="0">
                <a:latin typeface="Arial" pitchFamily="34" charset="0"/>
                <a:cs typeface="Arial" pitchFamily="34" charset="0"/>
              </a:rPr>
              <a:t> in GLS - Feasible GLS, or FGLS</a:t>
            </a:r>
          </a:p>
          <a:p>
            <a:pPr eaLnBrk="1" hangingPunct="1">
              <a:buFont typeface="Wingdings" pitchFamily="2" charset="2"/>
              <a:buNone/>
            </a:pPr>
            <a:r>
              <a:rPr lang="en-US" sz="2400" smtClean="0">
                <a:latin typeface="Arial" pitchFamily="34" charset="0"/>
                <a:cs typeface="Arial" pitchFamily="34" charset="0"/>
              </a:rPr>
              <a:t>   [4.  Iterate?  Generally no additional benefit.]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FGLS vs. Full GLS</a:t>
            </a:r>
          </a:p>
        </p:txBody>
      </p:sp>
      <p:sp>
        <p:nvSpPr>
          <p:cNvPr id="15363" name="Rectangle 3"/>
          <p:cNvSpPr>
            <a:spLocks noGrp="1" noChangeArrowheads="1"/>
          </p:cNvSpPr>
          <p:nvPr>
            <p:ph type="body" idx="1"/>
          </p:nvPr>
        </p:nvSpPr>
        <p:spPr>
          <a:xfrm>
            <a:off x="1828800" y="2438400"/>
            <a:ext cx="5943600" cy="2286000"/>
          </a:xfrm>
        </p:spPr>
        <p:txBody>
          <a:bodyPr/>
          <a:lstStyle/>
          <a:p>
            <a:pPr eaLnBrk="1" hangingPunct="1">
              <a:buFont typeface="Wingdings" pitchFamily="2" charset="2"/>
              <a:buNone/>
            </a:pPr>
            <a:r>
              <a:rPr lang="en-US" b="1" smtClean="0"/>
              <a:t>VVIR</a:t>
            </a:r>
            <a:r>
              <a:rPr lang="en-US" smtClean="0"/>
              <a:t>  (Theorem 9.5)</a:t>
            </a:r>
          </a:p>
          <a:p>
            <a:pPr eaLnBrk="1" hangingPunct="1">
              <a:buFont typeface="Wingdings" pitchFamily="2" charset="2"/>
              <a:buNone/>
            </a:pPr>
            <a:r>
              <a:rPr lang="en-US" smtClean="0"/>
              <a:t>To achieve full efficiency, we do not need an efficient estimate of the parameters in </a:t>
            </a:r>
            <a:r>
              <a:rPr lang="en-US" b="1" smtClean="0">
                <a:sym typeface="Symbol" pitchFamily="18" charset="2"/>
              </a:rPr>
              <a:t></a:t>
            </a:r>
            <a:r>
              <a:rPr lang="en-US" smtClean="0"/>
              <a:t>, only a consistent 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Heteroscedasticity</a:t>
            </a:r>
          </a:p>
        </p:txBody>
      </p:sp>
      <p:sp>
        <p:nvSpPr>
          <p:cNvPr id="16387" name="Rectangle 3"/>
          <p:cNvSpPr>
            <a:spLocks noGrp="1" noChangeArrowheads="1"/>
          </p:cNvSpPr>
          <p:nvPr>
            <p:ph type="body" idx="1"/>
          </p:nvPr>
        </p:nvSpPr>
        <p:spPr>
          <a:xfrm>
            <a:off x="533400" y="1793875"/>
            <a:ext cx="8229600" cy="3997325"/>
          </a:xfrm>
        </p:spPr>
        <p:txBody>
          <a:bodyPr/>
          <a:lstStyle/>
          <a:p>
            <a:pPr eaLnBrk="1" hangingPunct="1">
              <a:lnSpc>
                <a:spcPct val="80000"/>
              </a:lnSpc>
              <a:buFont typeface="Wingdings" pitchFamily="2" charset="2"/>
              <a:buNone/>
            </a:pPr>
            <a:r>
              <a:rPr lang="en-US" sz="2000" b="1" smtClean="0"/>
              <a:t>Setting:</a:t>
            </a:r>
            <a:r>
              <a:rPr lang="en-US" sz="2000" smtClean="0"/>
              <a:t>  The regression disturbances have unequal variances, but are still not correlated with each other:</a:t>
            </a:r>
          </a:p>
          <a:p>
            <a:pPr eaLnBrk="1" hangingPunct="1">
              <a:lnSpc>
                <a:spcPct val="80000"/>
              </a:lnSpc>
              <a:buFont typeface="Wingdings" pitchFamily="2" charset="2"/>
              <a:buNone/>
            </a:pPr>
            <a:r>
              <a:rPr lang="en-US" sz="2000" smtClean="0"/>
              <a:t>Classical regression with hetero-(different) scedastic (variance) disturbances.</a:t>
            </a:r>
          </a:p>
          <a:p>
            <a:pPr eaLnBrk="1" hangingPunct="1">
              <a:lnSpc>
                <a:spcPct val="80000"/>
              </a:lnSpc>
              <a:buFont typeface="Wingdings" pitchFamily="2" charset="2"/>
              <a:buNone/>
            </a:pPr>
            <a:r>
              <a:rPr lang="en-US" sz="800" smtClean="0"/>
              <a:t> </a:t>
            </a:r>
          </a:p>
          <a:p>
            <a:pPr eaLnBrk="1" hangingPunct="1">
              <a:lnSpc>
                <a:spcPct val="80000"/>
              </a:lnSpc>
              <a:buFont typeface="Wingdings" pitchFamily="2" charset="2"/>
              <a:buNone/>
            </a:pPr>
            <a:r>
              <a:rPr lang="en-US" sz="2000" smtClean="0"/>
              <a:t>  		y</a:t>
            </a:r>
            <a:r>
              <a:rPr lang="en-US" sz="2000" baseline="-25000" smtClean="0"/>
              <a:t>i</a:t>
            </a:r>
            <a:r>
              <a:rPr lang="en-US" sz="2000" smtClean="0"/>
              <a:t>  =  </a:t>
            </a:r>
            <a:r>
              <a:rPr lang="en-US" sz="2000" b="1" smtClean="0">
                <a:sym typeface="Symbol" pitchFamily="18" charset="2"/>
              </a:rPr>
              <a:t></a:t>
            </a:r>
            <a:r>
              <a:rPr lang="en-US" sz="2000" b="1" smtClean="0"/>
              <a:t>x</a:t>
            </a:r>
            <a:r>
              <a:rPr lang="en-US" sz="2000" b="1" baseline="-25000" smtClean="0"/>
              <a:t>i</a:t>
            </a:r>
            <a:r>
              <a:rPr lang="en-US" sz="2000" smtClean="0"/>
              <a:t> + </a:t>
            </a:r>
            <a:r>
              <a:rPr lang="en-US" sz="2000" smtClean="0">
                <a:sym typeface="Symbol" pitchFamily="18" charset="2"/>
              </a:rPr>
              <a:t></a:t>
            </a:r>
            <a:r>
              <a:rPr lang="en-US" sz="2000" baseline="-25000" smtClean="0">
                <a:sym typeface="Symbol" pitchFamily="18" charset="2"/>
              </a:rPr>
              <a:t>i</a:t>
            </a:r>
            <a:r>
              <a:rPr lang="en-US" sz="2000" smtClean="0"/>
              <a:t>,  E[</a:t>
            </a:r>
            <a:r>
              <a:rPr lang="en-US" sz="2000" smtClean="0">
                <a:sym typeface="Symbol" pitchFamily="18" charset="2"/>
              </a:rPr>
              <a:t></a:t>
            </a:r>
            <a:r>
              <a:rPr lang="en-US" sz="2000" baseline="-25000" smtClean="0">
                <a:sym typeface="Symbol" pitchFamily="18" charset="2"/>
              </a:rPr>
              <a:t>i</a:t>
            </a:r>
            <a:r>
              <a:rPr lang="en-US" sz="2000" smtClean="0"/>
              <a:t>]  =  0,  Var[</a:t>
            </a:r>
            <a:r>
              <a:rPr lang="en-US" sz="2000" smtClean="0">
                <a:sym typeface="Symbol" pitchFamily="18" charset="2"/>
              </a:rPr>
              <a:t></a:t>
            </a:r>
            <a:r>
              <a:rPr lang="en-US" sz="2000" baseline="-25000" smtClean="0">
                <a:sym typeface="Symbol" pitchFamily="18" charset="2"/>
              </a:rPr>
              <a:t>i</a:t>
            </a:r>
            <a:r>
              <a:rPr lang="en-US" sz="2000" smtClean="0"/>
              <a:t>]  =  </a:t>
            </a:r>
            <a:r>
              <a:rPr lang="en-US" sz="2000" smtClean="0">
                <a:sym typeface="Symbol" pitchFamily="18" charset="2"/>
              </a:rPr>
              <a:t></a:t>
            </a:r>
            <a:r>
              <a:rPr lang="en-US" sz="2000" baseline="30000" smtClean="0">
                <a:sym typeface="Symbol" pitchFamily="18" charset="2"/>
              </a:rPr>
              <a:t>2</a:t>
            </a:r>
            <a:r>
              <a:rPr lang="en-US" sz="2000" smtClean="0">
                <a:sym typeface="Symbol" pitchFamily="18" charset="2"/>
              </a:rPr>
              <a:t> </a:t>
            </a:r>
            <a:r>
              <a:rPr lang="en-US" sz="2000" baseline="-25000" smtClean="0">
                <a:sym typeface="Symbol" pitchFamily="18" charset="2"/>
              </a:rPr>
              <a:t>i</a:t>
            </a:r>
            <a:r>
              <a:rPr lang="en-US" sz="2000" smtClean="0"/>
              <a:t>, </a:t>
            </a:r>
            <a:r>
              <a:rPr lang="en-US" sz="2000" smtClean="0">
                <a:sym typeface="Symbol" pitchFamily="18" charset="2"/>
              </a:rPr>
              <a:t></a:t>
            </a:r>
            <a:r>
              <a:rPr lang="en-US" sz="2000" baseline="-25000" smtClean="0">
                <a:sym typeface="Symbol" pitchFamily="18" charset="2"/>
              </a:rPr>
              <a:t>i</a:t>
            </a:r>
            <a:r>
              <a:rPr lang="en-US" sz="2000" smtClean="0"/>
              <a:t> &gt; 0.  </a:t>
            </a:r>
          </a:p>
          <a:p>
            <a:pPr eaLnBrk="1" hangingPunct="1">
              <a:lnSpc>
                <a:spcPct val="80000"/>
              </a:lnSpc>
              <a:buFont typeface="Wingdings" pitchFamily="2" charset="2"/>
              <a:buNone/>
            </a:pPr>
            <a:endParaRPr lang="en-US" sz="800" smtClean="0"/>
          </a:p>
          <a:p>
            <a:pPr>
              <a:lnSpc>
                <a:spcPct val="80000"/>
              </a:lnSpc>
              <a:buNone/>
            </a:pPr>
            <a:r>
              <a:rPr lang="en-US" sz="2000" smtClean="0"/>
              <a:t>A normalization:  </a:t>
            </a:r>
            <a:r>
              <a:rPr lang="en-US" sz="2000" smtClean="0">
                <a:sym typeface="Symbol" pitchFamily="18" charset="2"/>
              </a:rPr>
              <a:t></a:t>
            </a:r>
            <a:r>
              <a:rPr lang="en-US" sz="2000" baseline="-25000" smtClean="0">
                <a:sym typeface="Symbol" pitchFamily="18" charset="2"/>
              </a:rPr>
              <a:t>i</a:t>
            </a:r>
            <a:r>
              <a:rPr lang="en-US" sz="2000" smtClean="0"/>
              <a:t> </a:t>
            </a:r>
            <a:r>
              <a:rPr lang="en-US" sz="2000" smtClean="0">
                <a:sym typeface="Symbol" pitchFamily="18" charset="2"/>
              </a:rPr>
              <a:t></a:t>
            </a:r>
            <a:r>
              <a:rPr lang="en-US" sz="2000" baseline="-25000" smtClean="0">
                <a:sym typeface="Symbol" pitchFamily="18" charset="2"/>
              </a:rPr>
              <a:t>i</a:t>
            </a:r>
            <a:r>
              <a:rPr lang="en-US" sz="2000" smtClean="0"/>
              <a:t> = n.  The classical model arises if </a:t>
            </a:r>
            <a:r>
              <a:rPr lang="en-US" sz="2000" smtClean="0">
                <a:sym typeface="Symbol" pitchFamily="18" charset="2"/>
              </a:rPr>
              <a:t></a:t>
            </a:r>
            <a:r>
              <a:rPr lang="en-US" sz="2000" baseline="-25000" smtClean="0">
                <a:sym typeface="Symbol" pitchFamily="18" charset="2"/>
              </a:rPr>
              <a:t>i</a:t>
            </a:r>
            <a:r>
              <a:rPr lang="en-US" sz="2000" smtClean="0"/>
              <a:t> = 1.</a:t>
            </a:r>
          </a:p>
          <a:p>
            <a:pPr eaLnBrk="1" hangingPunct="1">
              <a:lnSpc>
                <a:spcPct val="80000"/>
              </a:lnSpc>
              <a:buFont typeface="Wingdings" pitchFamily="2" charset="2"/>
              <a:buNone/>
            </a:pPr>
            <a:endParaRPr lang="en-US" sz="800" smtClean="0"/>
          </a:p>
          <a:p>
            <a:pPr eaLnBrk="1" hangingPunct="1">
              <a:lnSpc>
                <a:spcPct val="80000"/>
              </a:lnSpc>
              <a:buFont typeface="Wingdings" pitchFamily="2" charset="2"/>
              <a:buNone/>
            </a:pPr>
            <a:r>
              <a:rPr lang="en-US" sz="2000" smtClean="0"/>
              <a:t>A characterization of the heteroscedasticity:  Well defined estimators and methods for testing hypotheses will be obtainable if the heteroscedasticity is “well behaved” in the sense that no single observation becomes dominant.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762000"/>
            <a:ext cx="8229600" cy="1139825"/>
          </a:xfrm>
        </p:spPr>
        <p:txBody>
          <a:bodyPr/>
          <a:lstStyle/>
          <a:p>
            <a:pPr eaLnBrk="1" hangingPunct="1"/>
            <a:r>
              <a:rPr lang="en-US" sz="2800" smtClean="0"/>
              <a:t>Generalized (Weighted) Least Squares</a:t>
            </a:r>
            <a:br>
              <a:rPr lang="en-US" sz="2800" smtClean="0"/>
            </a:br>
            <a:r>
              <a:rPr lang="en-US" sz="2800" smtClean="0"/>
              <a:t>Heteroscedasticity Case</a:t>
            </a:r>
          </a:p>
        </p:txBody>
      </p:sp>
      <p:graphicFrame>
        <p:nvGraphicFramePr>
          <p:cNvPr id="8194" name="Object 4"/>
          <p:cNvGraphicFramePr>
            <a:graphicFrameLocks noChangeAspect="1"/>
          </p:cNvGraphicFramePr>
          <p:nvPr/>
        </p:nvGraphicFramePr>
        <p:xfrm>
          <a:off x="2362200" y="2117725"/>
          <a:ext cx="4759325" cy="4224338"/>
        </p:xfrm>
        <a:graphic>
          <a:graphicData uri="http://schemas.openxmlformats.org/presentationml/2006/ole">
            <mc:AlternateContent xmlns:mc="http://schemas.openxmlformats.org/markup-compatibility/2006">
              <mc:Choice xmlns:v="urn:schemas-microsoft-com:vml" Requires="v">
                <p:oleObj spid="_x0000_s8209" name="Equation" r:id="rId4" imgW="3721100" imgH="3302000" progId="Equation.DSMT4">
                  <p:embed/>
                </p:oleObj>
              </mc:Choice>
              <mc:Fallback>
                <p:oleObj name="Equation" r:id="rId4" imgW="3721100" imgH="3302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117725"/>
                        <a:ext cx="4759325" cy="4224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smtClean="0"/>
              <a:t>Estimation: WLS form of GLS</a:t>
            </a:r>
          </a:p>
        </p:txBody>
      </p:sp>
      <p:sp>
        <p:nvSpPr>
          <p:cNvPr id="22531" name="Rectangle 3"/>
          <p:cNvSpPr>
            <a:spLocks noGrp="1" noChangeArrowheads="1"/>
          </p:cNvSpPr>
          <p:nvPr>
            <p:ph type="body" idx="1"/>
          </p:nvPr>
        </p:nvSpPr>
        <p:spPr/>
        <p:txBody>
          <a:bodyPr/>
          <a:lstStyle/>
          <a:p>
            <a:pPr eaLnBrk="1" hangingPunct="1">
              <a:buFont typeface="Wingdings" pitchFamily="2" charset="2"/>
              <a:buNone/>
            </a:pPr>
            <a:r>
              <a:rPr lang="en-US" sz="2400" dirty="0" smtClean="0"/>
              <a:t>General result - mechanics of weighted least squares.</a:t>
            </a:r>
          </a:p>
          <a:p>
            <a:pPr eaLnBrk="1" hangingPunct="1">
              <a:buFont typeface="Wingdings" pitchFamily="2" charset="2"/>
              <a:buNone/>
            </a:pPr>
            <a:r>
              <a:rPr lang="en-US" sz="2400" dirty="0" smtClean="0"/>
              <a:t>Generalized least squares - efficient estimation.</a:t>
            </a:r>
            <a:r>
              <a:rPr lang="en-US" sz="2400" b="1" dirty="0" smtClean="0"/>
              <a:t>  </a:t>
            </a:r>
            <a:r>
              <a:rPr lang="en-US" sz="2400" dirty="0" smtClean="0"/>
              <a:t>Assuming weights are known.</a:t>
            </a:r>
          </a:p>
          <a:p>
            <a:pPr eaLnBrk="1" hangingPunct="1">
              <a:buFont typeface="Wingdings" pitchFamily="2" charset="2"/>
              <a:buNone/>
            </a:pPr>
            <a:r>
              <a:rPr lang="en-US" sz="2400" dirty="0" smtClean="0"/>
              <a:t>Two step generalized least squares:</a:t>
            </a:r>
          </a:p>
          <a:p>
            <a:pPr eaLnBrk="1" hangingPunct="1"/>
            <a:r>
              <a:rPr lang="en-US" sz="2400" dirty="0" smtClean="0"/>
              <a:t>Step 1:  Use least squares, then the residuals to estimate the weights.</a:t>
            </a:r>
          </a:p>
          <a:p>
            <a:pPr eaLnBrk="1" hangingPunct="1"/>
            <a:r>
              <a:rPr lang="en-US" sz="2400" dirty="0" smtClean="0"/>
              <a:t>Step 2:  Weighted least squares using the estimated weights.</a:t>
            </a:r>
          </a:p>
          <a:p>
            <a:pPr eaLnBrk="1" hangingPunct="1"/>
            <a:r>
              <a:rPr lang="en-US" sz="2400" dirty="0" smtClean="0"/>
              <a:t>(Iteration: After step 2, </a:t>
            </a:r>
            <a:r>
              <a:rPr lang="en-US" sz="2400" dirty="0" err="1" smtClean="0"/>
              <a:t>recompute</a:t>
            </a:r>
            <a:r>
              <a:rPr lang="en-US" sz="2400" dirty="0" smtClean="0"/>
              <a:t> residuals and return to step 1. Exit when coefficient vector stops changing.)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81000"/>
            <a:ext cx="8229600" cy="1139825"/>
          </a:xfrm>
        </p:spPr>
        <p:txBody>
          <a:bodyPr/>
          <a:lstStyle/>
          <a:p>
            <a:pPr eaLnBrk="1" hangingPunct="1"/>
            <a:r>
              <a:rPr lang="en-US" smtClean="0"/>
              <a:t>FGLS – Harvey’s Model</a:t>
            </a:r>
          </a:p>
        </p:txBody>
      </p:sp>
      <p:sp>
        <p:nvSpPr>
          <p:cNvPr id="14339" name="Text Box 4"/>
          <p:cNvSpPr txBox="1">
            <a:spLocks noChangeArrowheads="1"/>
          </p:cNvSpPr>
          <p:nvPr/>
        </p:nvSpPr>
        <p:spPr bwMode="auto">
          <a:xfrm>
            <a:off x="1143000" y="1752600"/>
            <a:ext cx="7162800" cy="4093428"/>
          </a:xfrm>
          <a:prstGeom prst="rect">
            <a:avLst/>
          </a:prstGeom>
          <a:noFill/>
          <a:ln w="19050">
            <a:noFill/>
            <a:miter lim="800000"/>
            <a:headEnd/>
            <a:tailEnd/>
          </a:ln>
        </p:spPr>
        <p:txBody>
          <a:bodyPr wrap="square">
            <a:spAutoFit/>
          </a:bodyPr>
          <a:lstStyle/>
          <a:p>
            <a:r>
              <a:rPr lang="en-US" sz="2000"/>
              <a:t>Feasible GLS is based on finding an estimator which has the same properties as the true GLS</a:t>
            </a:r>
            <a:r>
              <a:rPr lang="en-US" sz="2000" smtClean="0"/>
              <a:t>.</a:t>
            </a:r>
          </a:p>
          <a:p>
            <a:endParaRPr lang="en-US" sz="2000"/>
          </a:p>
          <a:p>
            <a:r>
              <a:rPr lang="en-US" sz="2000"/>
              <a:t>	Example Var[</a:t>
            </a:r>
            <a:r>
              <a:rPr lang="en-US" sz="2000">
                <a:sym typeface="Symbol" pitchFamily="18" charset="2"/>
              </a:rPr>
              <a:t></a:t>
            </a:r>
            <a:r>
              <a:rPr lang="en-US" sz="2000" baseline="-25000" smtClean="0"/>
              <a:t>i</a:t>
            </a:r>
            <a:r>
              <a:rPr lang="en-US" sz="2000" smtClean="0"/>
              <a:t>|</a:t>
            </a:r>
            <a:r>
              <a:rPr lang="en-US" sz="2000" b="1" smtClean="0"/>
              <a:t>z</a:t>
            </a:r>
            <a:r>
              <a:rPr lang="en-US" sz="2000" b="1" baseline="-25000" smtClean="0"/>
              <a:t>i</a:t>
            </a:r>
            <a:r>
              <a:rPr lang="en-US" sz="2000" smtClean="0"/>
              <a:t>] </a:t>
            </a:r>
            <a:r>
              <a:rPr lang="en-US" sz="2000"/>
              <a:t>=  </a:t>
            </a:r>
            <a:r>
              <a:rPr lang="en-US" sz="2000">
                <a:sym typeface="Symbol" pitchFamily="18" charset="2"/>
              </a:rPr>
              <a:t></a:t>
            </a:r>
            <a:r>
              <a:rPr lang="en-US" sz="2000" baseline="30000"/>
              <a:t>2</a:t>
            </a:r>
            <a:r>
              <a:rPr lang="en-US" sz="2000"/>
              <a:t> [Exp(</a:t>
            </a:r>
            <a:r>
              <a:rPr lang="en-US" sz="2000" b="1">
                <a:sym typeface="Symbol" pitchFamily="18" charset="2"/>
              </a:rPr>
              <a:t></a:t>
            </a:r>
            <a:r>
              <a:rPr lang="en-US" sz="2000" b="1" smtClean="0"/>
              <a:t>z</a:t>
            </a:r>
            <a:r>
              <a:rPr lang="en-US" sz="2000" b="1" baseline="-25000" smtClean="0"/>
              <a:t>i</a:t>
            </a:r>
            <a:r>
              <a:rPr lang="en-US" sz="2000" smtClean="0"/>
              <a:t>)]</a:t>
            </a:r>
            <a:r>
              <a:rPr lang="en-US" sz="2000" baseline="30000" smtClean="0"/>
              <a:t>2</a:t>
            </a:r>
            <a:r>
              <a:rPr lang="en-US" sz="2000" smtClean="0"/>
              <a:t>. </a:t>
            </a:r>
            <a:br>
              <a:rPr lang="en-US" sz="2000" smtClean="0"/>
            </a:br>
            <a:endParaRPr lang="en-US" sz="2000" smtClean="0"/>
          </a:p>
          <a:p>
            <a:r>
              <a:rPr lang="en-US" sz="2000" smtClean="0"/>
              <a:t>True </a:t>
            </a:r>
            <a:r>
              <a:rPr lang="en-US" sz="2000"/>
              <a:t>GLS would regress  </a:t>
            </a:r>
            <a:r>
              <a:rPr lang="en-US" sz="2000" smtClean="0"/>
              <a:t>y</a:t>
            </a:r>
            <a:r>
              <a:rPr lang="en-US" sz="2000" baseline="-25000" smtClean="0"/>
              <a:t>i</a:t>
            </a:r>
            <a:r>
              <a:rPr lang="en-US" sz="2000" smtClean="0"/>
              <a:t>/[</a:t>
            </a:r>
            <a:r>
              <a:rPr lang="en-US" sz="2000" smtClean="0">
                <a:sym typeface="Symbol" pitchFamily="18" charset="2"/>
              </a:rPr>
              <a:t></a:t>
            </a:r>
            <a:r>
              <a:rPr lang="en-US" sz="2000" smtClean="0"/>
              <a:t>Exp</a:t>
            </a:r>
            <a:r>
              <a:rPr lang="en-US" sz="2000"/>
              <a:t>(</a:t>
            </a:r>
            <a:r>
              <a:rPr lang="en-US" sz="2000" b="1">
                <a:sym typeface="Symbol" pitchFamily="18" charset="2"/>
              </a:rPr>
              <a:t></a:t>
            </a:r>
            <a:r>
              <a:rPr lang="en-US" sz="2000" b="1"/>
              <a:t>z</a:t>
            </a:r>
            <a:r>
              <a:rPr lang="en-US" sz="2000" b="1" baseline="-25000"/>
              <a:t>i</a:t>
            </a:r>
            <a:r>
              <a:rPr lang="en-US" sz="2000"/>
              <a:t>)] </a:t>
            </a:r>
            <a:r>
              <a:rPr lang="en-US" sz="2000" smtClean="0"/>
              <a:t>on </a:t>
            </a:r>
            <a:r>
              <a:rPr lang="en-US" sz="2000"/>
              <a:t>the same </a:t>
            </a:r>
            <a:r>
              <a:rPr lang="en-US" sz="2000" smtClean="0"/>
              <a:t>transformation </a:t>
            </a:r>
            <a:r>
              <a:rPr lang="en-US" sz="2000"/>
              <a:t>of </a:t>
            </a:r>
            <a:r>
              <a:rPr lang="en-US" sz="2000" b="1" smtClean="0"/>
              <a:t>x</a:t>
            </a:r>
            <a:r>
              <a:rPr lang="en-US" sz="2000" b="1" baseline="-25000" smtClean="0"/>
              <a:t>i</a:t>
            </a:r>
            <a:r>
              <a:rPr lang="en-US" sz="2000" smtClean="0"/>
              <a:t>.  With </a:t>
            </a:r>
            <a:r>
              <a:rPr lang="en-US" sz="2000"/>
              <a:t>a consistent estimator of [</a:t>
            </a:r>
            <a:r>
              <a:rPr lang="en-US" sz="2000">
                <a:sym typeface="Symbol" pitchFamily="18" charset="2"/>
              </a:rPr>
              <a:t></a:t>
            </a:r>
            <a:r>
              <a:rPr lang="en-US" sz="2000"/>
              <a:t>,</a:t>
            </a:r>
            <a:r>
              <a:rPr lang="en-US" sz="2000" b="1">
                <a:sym typeface="Symbol" pitchFamily="18" charset="2"/>
              </a:rPr>
              <a:t></a:t>
            </a:r>
            <a:r>
              <a:rPr lang="en-US" sz="2000"/>
              <a:t>], say [s,</a:t>
            </a:r>
            <a:r>
              <a:rPr lang="en-US" sz="2000" b="1"/>
              <a:t>c</a:t>
            </a:r>
            <a:r>
              <a:rPr lang="en-US" sz="2000"/>
              <a:t>], we do the same computation with our estimates</a:t>
            </a:r>
            <a:r>
              <a:rPr lang="en-US" sz="2000" smtClean="0"/>
              <a:t>.</a:t>
            </a:r>
          </a:p>
          <a:p>
            <a:endParaRPr lang="en-US" sz="2000"/>
          </a:p>
          <a:p>
            <a:r>
              <a:rPr lang="en-US" sz="2000"/>
              <a:t>So long as plim [s,</a:t>
            </a:r>
            <a:r>
              <a:rPr lang="en-US" sz="2000" b="1"/>
              <a:t>c</a:t>
            </a:r>
            <a:r>
              <a:rPr lang="en-US" sz="2000"/>
              <a:t>] = [</a:t>
            </a:r>
            <a:r>
              <a:rPr lang="en-US" sz="2000">
                <a:sym typeface="Symbol" pitchFamily="18" charset="2"/>
              </a:rPr>
              <a:t></a:t>
            </a:r>
            <a:r>
              <a:rPr lang="en-US" sz="2000"/>
              <a:t>,</a:t>
            </a:r>
            <a:r>
              <a:rPr lang="en-US" sz="2000" b="1">
                <a:sym typeface="Symbol" pitchFamily="18" charset="2"/>
              </a:rPr>
              <a:t></a:t>
            </a:r>
            <a:r>
              <a:rPr lang="en-US" sz="2000"/>
              <a:t>], FGLS is as </a:t>
            </a:r>
            <a:r>
              <a:rPr lang="en-US" sz="2000" smtClean="0"/>
              <a:t>“good” </a:t>
            </a:r>
            <a:r>
              <a:rPr lang="en-US" sz="2000"/>
              <a:t>as true GLS</a:t>
            </a:r>
            <a:r>
              <a:rPr lang="en-US" sz="2000" smtClean="0"/>
              <a:t>.</a:t>
            </a:r>
          </a:p>
          <a:p>
            <a:r>
              <a:rPr lang="en-US" sz="2000" smtClean="0">
                <a:sym typeface="Symbol"/>
              </a:rPr>
              <a:t>         Consistent</a:t>
            </a:r>
          </a:p>
          <a:p>
            <a:r>
              <a:rPr lang="en-US" sz="2000" smtClean="0">
                <a:sym typeface="Symbol"/>
              </a:rPr>
              <a:t>         Same Asymptotic Variance</a:t>
            </a:r>
          </a:p>
          <a:p>
            <a:r>
              <a:rPr lang="en-US" sz="2000" smtClean="0">
                <a:sym typeface="Symbol"/>
              </a:rPr>
              <a:t>         Same Asymptotic Normal Distribution</a:t>
            </a:r>
            <a:endParaRPr 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Harvey’s Model of Heteroscedasticity</a:t>
            </a:r>
          </a:p>
        </p:txBody>
      </p:sp>
      <p:sp>
        <p:nvSpPr>
          <p:cNvPr id="37891" name="Rectangle 3"/>
          <p:cNvSpPr>
            <a:spLocks noGrp="1" noChangeArrowheads="1"/>
          </p:cNvSpPr>
          <p:nvPr>
            <p:ph type="body" idx="1"/>
          </p:nvPr>
        </p:nvSpPr>
        <p:spPr>
          <a:xfrm>
            <a:off x="533400" y="1793875"/>
            <a:ext cx="8229600" cy="3235325"/>
          </a:xfrm>
        </p:spPr>
        <p:txBody>
          <a:bodyPr/>
          <a:lstStyle/>
          <a:p>
            <a:pPr eaLnBrk="1" hangingPunct="1"/>
            <a:r>
              <a:rPr lang="en-US" sz="2400" smtClean="0"/>
              <a:t>Var[</a:t>
            </a:r>
            <a:r>
              <a:rPr lang="en-US" sz="2400" smtClean="0">
                <a:sym typeface="Symbol" pitchFamily="18" charset="2"/>
              </a:rPr>
              <a:t></a:t>
            </a:r>
            <a:r>
              <a:rPr lang="en-US" sz="2400" baseline="-25000" smtClean="0">
                <a:sym typeface="Symbol" pitchFamily="18" charset="2"/>
              </a:rPr>
              <a:t>i</a:t>
            </a:r>
            <a:r>
              <a:rPr lang="en-US" sz="2400" smtClean="0"/>
              <a:t> | </a:t>
            </a:r>
            <a:r>
              <a:rPr lang="en-US" sz="2400" b="1" smtClean="0"/>
              <a:t>X</a:t>
            </a:r>
            <a:r>
              <a:rPr lang="en-US" sz="2400" smtClean="0"/>
              <a:t>]  =  </a:t>
            </a:r>
            <a:r>
              <a:rPr lang="en-US" sz="2400" smtClean="0">
                <a:sym typeface="Symbol" pitchFamily="18" charset="2"/>
              </a:rPr>
              <a:t></a:t>
            </a:r>
            <a:r>
              <a:rPr lang="en-US" sz="2400" baseline="30000" smtClean="0"/>
              <a:t>2</a:t>
            </a:r>
            <a:r>
              <a:rPr lang="en-US" sz="2400" smtClean="0"/>
              <a:t> exp(</a:t>
            </a:r>
            <a:r>
              <a:rPr lang="en-US" sz="2400" b="1" smtClean="0">
                <a:sym typeface="Symbol" pitchFamily="18" charset="2"/>
              </a:rPr>
              <a:t></a:t>
            </a:r>
            <a:r>
              <a:rPr lang="en-US" sz="2400" b="1" smtClean="0"/>
              <a:t>z</a:t>
            </a:r>
            <a:r>
              <a:rPr lang="en-US" sz="2400" baseline="-25000" smtClean="0"/>
              <a:t>i</a:t>
            </a:r>
            <a:r>
              <a:rPr lang="en-US" sz="2400" smtClean="0"/>
              <a:t>)     </a:t>
            </a:r>
          </a:p>
          <a:p>
            <a:pPr eaLnBrk="1" hangingPunct="1"/>
            <a:r>
              <a:rPr lang="en-US" sz="2400" smtClean="0"/>
              <a:t>Cov[</a:t>
            </a:r>
            <a:r>
              <a:rPr lang="en-US" sz="2400" smtClean="0">
                <a:sym typeface="Symbol" pitchFamily="18" charset="2"/>
              </a:rPr>
              <a:t></a:t>
            </a:r>
            <a:r>
              <a:rPr lang="en-US" sz="2400" baseline="-25000" smtClean="0"/>
              <a:t>i</a:t>
            </a:r>
            <a:r>
              <a:rPr lang="en-US" sz="2400" smtClean="0"/>
              <a:t>,</a:t>
            </a:r>
            <a:r>
              <a:rPr lang="en-US" sz="2400" smtClean="0">
                <a:sym typeface="Symbol" pitchFamily="18" charset="2"/>
              </a:rPr>
              <a:t></a:t>
            </a:r>
            <a:r>
              <a:rPr lang="en-US" sz="2400" baseline="-25000" smtClean="0">
                <a:sym typeface="Symbol" pitchFamily="18" charset="2"/>
              </a:rPr>
              <a:t>j</a:t>
            </a:r>
            <a:r>
              <a:rPr lang="en-US" sz="2400" smtClean="0"/>
              <a:t> | </a:t>
            </a:r>
            <a:r>
              <a:rPr lang="en-US" sz="2400" b="1" smtClean="0"/>
              <a:t>X</a:t>
            </a:r>
            <a:r>
              <a:rPr lang="en-US" sz="2400" smtClean="0"/>
              <a:t>]  =  0</a:t>
            </a:r>
          </a:p>
          <a:p>
            <a:pPr eaLnBrk="1" hangingPunct="1">
              <a:buFont typeface="Wingdings" pitchFamily="2" charset="2"/>
              <a:buNone/>
            </a:pPr>
            <a:r>
              <a:rPr lang="en-US" sz="2400" smtClean="0"/>
              <a:t>     e.g.:  z</a:t>
            </a:r>
            <a:r>
              <a:rPr lang="en-US" sz="2400" baseline="-25000" smtClean="0"/>
              <a:t>i </a:t>
            </a:r>
            <a:r>
              <a:rPr lang="en-US" sz="2400" smtClean="0"/>
              <a:t> =  firm size</a:t>
            </a:r>
          </a:p>
          <a:p>
            <a:pPr eaLnBrk="1" hangingPunct="1">
              <a:buFont typeface="Wingdings" pitchFamily="2" charset="2"/>
              <a:buNone/>
            </a:pPr>
            <a:r>
              <a:rPr lang="en-US" sz="2400" smtClean="0"/>
              <a:t>     e.g.:  </a:t>
            </a:r>
            <a:r>
              <a:rPr lang="en-US" sz="2400" b="1" smtClean="0"/>
              <a:t>z</a:t>
            </a:r>
            <a:r>
              <a:rPr lang="en-US" sz="2400" baseline="-25000" smtClean="0"/>
              <a:t>i</a:t>
            </a:r>
            <a:r>
              <a:rPr lang="en-US" sz="2400" smtClean="0"/>
              <a:t>  =  a set of dummy variables (e.g., countries) (The groupwise heteroscedasticity model.)</a:t>
            </a:r>
          </a:p>
          <a:p>
            <a:pPr eaLnBrk="1" hangingPunct="1"/>
            <a:r>
              <a:rPr lang="en-US" sz="2400" smtClean="0"/>
              <a:t>[</a:t>
            </a:r>
            <a:r>
              <a:rPr lang="en-US" sz="2400" smtClean="0">
                <a:sym typeface="Symbol" pitchFamily="18" charset="2"/>
              </a:rPr>
              <a:t></a:t>
            </a:r>
            <a:r>
              <a:rPr lang="en-US" sz="2400" baseline="30000" smtClean="0">
                <a:sym typeface="Symbol" pitchFamily="18" charset="2"/>
              </a:rPr>
              <a:t>2</a:t>
            </a:r>
            <a:r>
              <a:rPr lang="en-US" sz="2400" smtClean="0">
                <a:sym typeface="Symbol" pitchFamily="18" charset="2"/>
              </a:rPr>
              <a:t> </a:t>
            </a:r>
            <a:r>
              <a:rPr lang="en-US" sz="2400" b="1" smtClean="0">
                <a:sym typeface="Symbol" pitchFamily="18" charset="2"/>
              </a:rPr>
              <a:t></a:t>
            </a:r>
            <a:r>
              <a:rPr lang="en-US" sz="2400" smtClean="0"/>
              <a:t>]  =  diagonal [exp(</a:t>
            </a:r>
            <a:r>
              <a:rPr lang="en-US" sz="2400" smtClean="0">
                <a:sym typeface="Symbol" pitchFamily="18" charset="2"/>
              </a:rPr>
              <a:t></a:t>
            </a:r>
            <a:r>
              <a:rPr lang="en-US" sz="2400" smtClean="0"/>
              <a:t> + </a:t>
            </a:r>
            <a:r>
              <a:rPr lang="en-US" sz="2400" b="1" smtClean="0">
                <a:sym typeface="Symbol" pitchFamily="18" charset="2"/>
              </a:rPr>
              <a:t></a:t>
            </a:r>
            <a:r>
              <a:rPr lang="en-US" sz="2400" b="1" smtClean="0"/>
              <a:t>z</a:t>
            </a:r>
            <a:r>
              <a:rPr lang="en-US" sz="2400" b="1" baseline="-25000" smtClean="0"/>
              <a:t>i</a:t>
            </a:r>
            <a:r>
              <a:rPr lang="en-US" sz="2400" smtClean="0"/>
              <a:t>)],  </a:t>
            </a:r>
          </a:p>
          <a:p>
            <a:pPr eaLnBrk="1" hangingPunct="1">
              <a:buFont typeface="Wingdings" pitchFamily="2" charset="2"/>
              <a:buNone/>
            </a:pPr>
            <a:r>
              <a:rPr lang="en-US" sz="2400" smtClean="0">
                <a:sym typeface="Symbol" pitchFamily="18" charset="2"/>
              </a:rPr>
              <a:t>             </a:t>
            </a:r>
            <a:r>
              <a:rPr lang="en-US" sz="2400" smtClean="0"/>
              <a:t> = log(</a:t>
            </a:r>
            <a:r>
              <a:rPr lang="en-US" sz="2400" smtClean="0">
                <a:sym typeface="Symbol" pitchFamily="18" charset="2"/>
              </a:rPr>
              <a:t></a:t>
            </a:r>
            <a:r>
              <a:rPr lang="en-US" sz="2400" baseline="30000" smtClean="0"/>
              <a:t>2</a:t>
            </a:r>
            <a:r>
              <a:rPr lang="en-US" sz="2400" smtClean="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Harvey’s Model</a:t>
            </a:r>
          </a:p>
        </p:txBody>
      </p:sp>
      <p:sp>
        <p:nvSpPr>
          <p:cNvPr id="40963" name="Rectangle 3"/>
          <p:cNvSpPr>
            <a:spLocks noGrp="1" noChangeArrowheads="1"/>
          </p:cNvSpPr>
          <p:nvPr>
            <p:ph type="body" idx="1"/>
          </p:nvPr>
        </p:nvSpPr>
        <p:spPr>
          <a:xfrm>
            <a:off x="533400" y="1793875"/>
            <a:ext cx="8458200" cy="4530725"/>
          </a:xfrm>
        </p:spPr>
        <p:txBody>
          <a:bodyPr/>
          <a:lstStyle/>
          <a:p>
            <a:pPr eaLnBrk="1" hangingPunct="1">
              <a:buFont typeface="Wingdings" pitchFamily="2" charset="2"/>
              <a:buNone/>
            </a:pPr>
            <a:r>
              <a:rPr lang="en-US" sz="2400" smtClean="0"/>
              <a:t>Methods of estimation:</a:t>
            </a:r>
          </a:p>
          <a:p>
            <a:pPr eaLnBrk="1" hangingPunct="1">
              <a:buFont typeface="Wingdings" pitchFamily="2" charset="2"/>
              <a:buNone/>
            </a:pPr>
            <a:r>
              <a:rPr lang="en-US" sz="2400" smtClean="0"/>
              <a:t>Two step FGLS:  Use the least squares residuals to estimate (</a:t>
            </a:r>
            <a:r>
              <a:rPr lang="en-US" sz="2400" b="1" smtClean="0">
                <a:sym typeface="Symbol" pitchFamily="18" charset="2"/>
              </a:rPr>
              <a:t>,</a:t>
            </a:r>
            <a:r>
              <a:rPr lang="en-US" sz="2400" b="1" smtClean="0">
                <a:sym typeface="Symbol"/>
              </a:rPr>
              <a:t></a:t>
            </a:r>
            <a:r>
              <a:rPr lang="en-US" sz="2400" smtClean="0">
                <a:sym typeface="Symbol" pitchFamily="18" charset="2"/>
              </a:rPr>
              <a:t>)</a:t>
            </a:r>
            <a:r>
              <a:rPr lang="en-US" sz="2400" b="1" smtClean="0"/>
              <a:t>, </a:t>
            </a:r>
            <a:r>
              <a:rPr lang="en-US" sz="2400" smtClean="0"/>
              <a:t> then use  </a:t>
            </a:r>
          </a:p>
          <a:p>
            <a:pPr eaLnBrk="1" hangingPunct="1">
              <a:buFont typeface="Wingdings" pitchFamily="2" charset="2"/>
              <a:buNone/>
            </a:pPr>
            <a:endParaRPr lang="en-US" sz="2400" smtClean="0"/>
          </a:p>
          <a:p>
            <a:pPr eaLnBrk="1" hangingPunct="1">
              <a:buFont typeface="Wingdings" pitchFamily="2" charset="2"/>
              <a:buNone/>
            </a:pPr>
            <a:endParaRPr lang="en-US" sz="2400" smtClean="0"/>
          </a:p>
          <a:p>
            <a:pPr eaLnBrk="1" hangingPunct="1">
              <a:buFont typeface="Wingdings" pitchFamily="2" charset="2"/>
              <a:buNone/>
            </a:pPr>
            <a:r>
              <a:rPr lang="en-US" sz="2400" smtClean="0"/>
              <a:t>Full maximum likelihood estimation.  Estimate all parameters simultaneously.</a:t>
            </a:r>
          </a:p>
          <a:p>
            <a:pPr>
              <a:buNone/>
            </a:pPr>
            <a:r>
              <a:rPr lang="en-US" sz="2400" smtClean="0"/>
              <a:t>A handy result due to Oberhofer and Kmenta - the “zig-zag” approach. Iterate back and forth between (</a:t>
            </a:r>
            <a:r>
              <a:rPr lang="en-US" sz="2400" b="1" smtClean="0">
                <a:sym typeface="Symbol" pitchFamily="18" charset="2"/>
              </a:rPr>
              <a:t>,</a:t>
            </a:r>
            <a:r>
              <a:rPr lang="en-US" sz="2400" b="1" smtClean="0">
                <a:sym typeface="Symbol"/>
              </a:rPr>
              <a:t></a:t>
            </a:r>
            <a:r>
              <a:rPr lang="en-US" sz="2400" smtClean="0">
                <a:sym typeface="Symbol" pitchFamily="18" charset="2"/>
              </a:rPr>
              <a:t>)</a:t>
            </a:r>
            <a:r>
              <a:rPr lang="en-US" sz="2400" b="1" smtClean="0">
                <a:sym typeface="Symbol" pitchFamily="18" charset="2"/>
              </a:rPr>
              <a:t> </a:t>
            </a:r>
            <a:r>
              <a:rPr lang="en-US" sz="2400" smtClean="0">
                <a:sym typeface="Symbol" pitchFamily="18" charset="2"/>
              </a:rPr>
              <a:t>and </a:t>
            </a:r>
            <a:r>
              <a:rPr lang="en-US" sz="2400" b="1" smtClean="0">
                <a:sym typeface="Symbol"/>
              </a:rPr>
              <a:t></a:t>
            </a:r>
            <a:r>
              <a:rPr lang="en-US" sz="2400" smtClean="0">
                <a:sym typeface="Symbol"/>
              </a:rPr>
              <a:t>.</a:t>
            </a:r>
            <a:r>
              <a:rPr lang="en-US" sz="2400" smtClean="0"/>
              <a:t> </a:t>
            </a:r>
          </a:p>
        </p:txBody>
      </p:sp>
      <p:graphicFrame>
        <p:nvGraphicFramePr>
          <p:cNvPr id="4" name="Object 3"/>
          <p:cNvGraphicFramePr>
            <a:graphicFrameLocks noChangeAspect="1"/>
          </p:cNvGraphicFramePr>
          <p:nvPr/>
        </p:nvGraphicFramePr>
        <p:xfrm>
          <a:off x="2489200" y="2971800"/>
          <a:ext cx="4597400" cy="838200"/>
        </p:xfrm>
        <a:graphic>
          <a:graphicData uri="http://schemas.openxmlformats.org/presentationml/2006/ole">
            <mc:AlternateContent xmlns:mc="http://schemas.openxmlformats.org/markup-compatibility/2006">
              <mc:Choice xmlns:v="urn:schemas-microsoft-com:vml" Requires="v">
                <p:oleObj spid="_x0000_s19473" name="Equation" r:id="rId4" imgW="2298700" imgH="419100" progId="Equation.DSMT4">
                  <p:embed/>
                </p:oleObj>
              </mc:Choice>
              <mc:Fallback>
                <p:oleObj name="Equation" r:id="rId4" imgW="2298700" imgH="4191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9200" y="2971800"/>
                        <a:ext cx="459740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1447800"/>
            <a:ext cx="8229600" cy="530225"/>
          </a:xfrm>
        </p:spPr>
        <p:txBody>
          <a:bodyPr/>
          <a:lstStyle/>
          <a:p>
            <a:pPr eaLnBrk="1" hangingPunct="1"/>
            <a:r>
              <a:rPr lang="en-US" smtClean="0"/>
              <a:t>Harvey’s Model for Groupwise Heteroscedasticity</a:t>
            </a:r>
          </a:p>
        </p:txBody>
      </p:sp>
      <p:sp>
        <p:nvSpPr>
          <p:cNvPr id="41987" name="Rectangle 3"/>
          <p:cNvSpPr>
            <a:spLocks noGrp="1" noChangeArrowheads="1"/>
          </p:cNvSpPr>
          <p:nvPr>
            <p:ph type="body" idx="1"/>
          </p:nvPr>
        </p:nvSpPr>
        <p:spPr>
          <a:xfrm>
            <a:off x="533400" y="2057400"/>
            <a:ext cx="8229600" cy="3692525"/>
          </a:xfrm>
        </p:spPr>
        <p:txBody>
          <a:bodyPr/>
          <a:lstStyle/>
          <a:p>
            <a:pPr eaLnBrk="1" hangingPunct="1">
              <a:buFont typeface="Wingdings" pitchFamily="2" charset="2"/>
              <a:buNone/>
            </a:pPr>
            <a:r>
              <a:rPr lang="en-US" smtClean="0"/>
              <a:t>Groupwise sample, y</a:t>
            </a:r>
            <a:r>
              <a:rPr lang="en-US" baseline="-25000" smtClean="0"/>
              <a:t>ig</a:t>
            </a:r>
            <a:r>
              <a:rPr lang="en-US" smtClean="0"/>
              <a:t>, x</a:t>
            </a:r>
            <a:r>
              <a:rPr lang="en-US" baseline="-25000" smtClean="0"/>
              <a:t>ig</a:t>
            </a:r>
            <a:r>
              <a:rPr lang="en-US" smtClean="0"/>
              <a:t>,…</a:t>
            </a:r>
          </a:p>
          <a:p>
            <a:pPr eaLnBrk="1" hangingPunct="1">
              <a:buFont typeface="Wingdings" pitchFamily="2" charset="2"/>
              <a:buNone/>
            </a:pPr>
            <a:r>
              <a:rPr lang="en-US" smtClean="0"/>
              <a:t>N groups, each with n</a:t>
            </a:r>
            <a:r>
              <a:rPr lang="en-US" baseline="-25000" smtClean="0"/>
              <a:t>g</a:t>
            </a:r>
            <a:r>
              <a:rPr lang="en-US" smtClean="0"/>
              <a:t> observations.</a:t>
            </a:r>
          </a:p>
          <a:p>
            <a:pPr eaLnBrk="1" hangingPunct="1">
              <a:buFont typeface="Wingdings" pitchFamily="2" charset="2"/>
              <a:buNone/>
            </a:pPr>
            <a:r>
              <a:rPr lang="en-US" smtClean="0"/>
              <a:t>Var[</a:t>
            </a:r>
            <a:r>
              <a:rPr lang="el-GR" smtClean="0"/>
              <a:t>ε</a:t>
            </a:r>
            <a:r>
              <a:rPr lang="en-US" baseline="-25000" smtClean="0"/>
              <a:t>ig</a:t>
            </a:r>
            <a:r>
              <a:rPr lang="en-US" smtClean="0"/>
              <a:t>] = </a:t>
            </a:r>
            <a:r>
              <a:rPr lang="el-GR" smtClean="0"/>
              <a:t>σ</a:t>
            </a:r>
            <a:r>
              <a:rPr lang="en-US" baseline="-25000" smtClean="0"/>
              <a:t>g</a:t>
            </a:r>
            <a:r>
              <a:rPr lang="en-US" baseline="30000" smtClean="0"/>
              <a:t>2</a:t>
            </a:r>
            <a:endParaRPr lang="en-US" smtClean="0"/>
          </a:p>
          <a:p>
            <a:pPr eaLnBrk="1" hangingPunct="1">
              <a:buFont typeface="Wingdings" pitchFamily="2" charset="2"/>
              <a:buNone/>
            </a:pPr>
            <a:r>
              <a:rPr lang="en-US" smtClean="0"/>
              <a:t>Let d</a:t>
            </a:r>
            <a:r>
              <a:rPr lang="en-US" baseline="-25000" smtClean="0"/>
              <a:t>ig</a:t>
            </a:r>
            <a:r>
              <a:rPr lang="en-US" smtClean="0"/>
              <a:t> = 1 if observation i,g is in group g, 0 else.</a:t>
            </a:r>
          </a:p>
          <a:p>
            <a:pPr eaLnBrk="1" hangingPunct="1">
              <a:buFont typeface="Wingdings" pitchFamily="2" charset="2"/>
              <a:buNone/>
            </a:pPr>
            <a:r>
              <a:rPr lang="en-US" smtClean="0"/>
              <a:t>           = group dummy variable. (Drop the first.)</a:t>
            </a:r>
          </a:p>
          <a:p>
            <a:pPr>
              <a:spcBef>
                <a:spcPct val="0"/>
              </a:spcBef>
              <a:buClrTx/>
              <a:buSzTx/>
              <a:buFontTx/>
              <a:buNone/>
            </a:pPr>
            <a:r>
              <a:rPr lang="en-US" smtClean="0"/>
              <a:t>Var[</a:t>
            </a:r>
            <a:r>
              <a:rPr lang="el-GR" smtClean="0"/>
              <a:t>ε</a:t>
            </a:r>
            <a:r>
              <a:rPr lang="en-US" baseline="-25000" smtClean="0"/>
              <a:t>ig</a:t>
            </a:r>
            <a:r>
              <a:rPr lang="en-US" smtClean="0"/>
              <a:t>]  =   </a:t>
            </a:r>
            <a:r>
              <a:rPr lang="el-GR" smtClean="0"/>
              <a:t>σ</a:t>
            </a:r>
            <a:r>
              <a:rPr lang="en-US" baseline="-25000" smtClean="0"/>
              <a:t>g</a:t>
            </a:r>
            <a:r>
              <a:rPr lang="en-US" baseline="30000" smtClean="0"/>
              <a:t>2</a:t>
            </a:r>
            <a:r>
              <a:rPr lang="en-US" smtClean="0"/>
              <a:t> exp(</a:t>
            </a:r>
            <a:r>
              <a:rPr lang="el-GR" smtClean="0"/>
              <a:t>θ</a:t>
            </a:r>
            <a:r>
              <a:rPr lang="en-US" baseline="-25000" smtClean="0"/>
              <a:t>2</a:t>
            </a:r>
            <a:r>
              <a:rPr lang="en-US" smtClean="0"/>
              <a:t>d</a:t>
            </a:r>
            <a:r>
              <a:rPr lang="en-US" baseline="-25000" smtClean="0"/>
              <a:t>2</a:t>
            </a:r>
            <a:r>
              <a:rPr lang="en-US" smtClean="0"/>
              <a:t> + … </a:t>
            </a:r>
            <a:r>
              <a:rPr lang="el-GR" smtClean="0"/>
              <a:t>θ</a:t>
            </a:r>
            <a:r>
              <a:rPr lang="en-US" baseline="-25000" smtClean="0"/>
              <a:t>G</a:t>
            </a:r>
            <a:r>
              <a:rPr lang="en-US" smtClean="0"/>
              <a:t>d</a:t>
            </a:r>
            <a:r>
              <a:rPr lang="en-US" baseline="-25000" smtClean="0"/>
              <a:t>G</a:t>
            </a:r>
            <a:r>
              <a:rPr lang="en-US" smtClean="0"/>
              <a:t>)</a:t>
            </a:r>
          </a:p>
          <a:p>
            <a:pPr>
              <a:spcBef>
                <a:spcPct val="0"/>
              </a:spcBef>
              <a:buClrTx/>
              <a:buSzTx/>
              <a:buFontTx/>
              <a:buNone/>
            </a:pPr>
            <a:r>
              <a:rPr lang="en-US" smtClean="0"/>
              <a:t>Var</a:t>
            </a:r>
            <a:r>
              <a:rPr lang="en-US" baseline="-25000" smtClean="0"/>
              <a:t>1</a:t>
            </a:r>
            <a:r>
              <a:rPr lang="en-US" smtClean="0"/>
              <a:t> = </a:t>
            </a:r>
            <a:r>
              <a:rPr lang="el-GR" smtClean="0"/>
              <a:t>σ</a:t>
            </a:r>
            <a:r>
              <a:rPr lang="en-US" baseline="-25000" smtClean="0"/>
              <a:t>g</a:t>
            </a:r>
            <a:r>
              <a:rPr lang="en-US" baseline="30000" smtClean="0"/>
              <a:t>2</a:t>
            </a:r>
            <a:r>
              <a:rPr lang="en-US" smtClean="0"/>
              <a:t> , Var</a:t>
            </a:r>
            <a:r>
              <a:rPr lang="en-US" baseline="-25000" smtClean="0"/>
              <a:t>2</a:t>
            </a:r>
            <a:r>
              <a:rPr lang="en-US" smtClean="0"/>
              <a:t> = </a:t>
            </a:r>
            <a:r>
              <a:rPr lang="el-GR" smtClean="0"/>
              <a:t>σ</a:t>
            </a:r>
            <a:r>
              <a:rPr lang="en-US" baseline="-25000" smtClean="0"/>
              <a:t>g</a:t>
            </a:r>
            <a:r>
              <a:rPr lang="en-US" baseline="30000" smtClean="0"/>
              <a:t>2</a:t>
            </a:r>
            <a:r>
              <a:rPr lang="en-US" smtClean="0"/>
              <a:t> exp(</a:t>
            </a:r>
            <a:r>
              <a:rPr lang="el-GR" smtClean="0"/>
              <a:t>θ</a:t>
            </a:r>
            <a:r>
              <a:rPr lang="en-US" baseline="-25000" smtClean="0"/>
              <a:t>2</a:t>
            </a:r>
            <a:r>
              <a:rPr lang="en-US" smtClean="0"/>
              <a:t>) and so on. </a:t>
            </a:r>
            <a:endParaRPr lang="el-GR" smtClean="0"/>
          </a:p>
          <a:p>
            <a:pPr>
              <a:spcBef>
                <a:spcPct val="0"/>
              </a:spcBef>
              <a:buClrTx/>
              <a:buSzTx/>
              <a:buFontTx/>
              <a:buNone/>
            </a:pPr>
            <a:endParaRPr lang="en-US"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Estimating Variance Components</a:t>
            </a:r>
          </a:p>
        </p:txBody>
      </p:sp>
      <p:sp>
        <p:nvSpPr>
          <p:cNvPr id="43011" name="Rectangle 3"/>
          <p:cNvSpPr>
            <a:spLocks noGrp="1" noChangeArrowheads="1"/>
          </p:cNvSpPr>
          <p:nvPr>
            <p:ph type="body" idx="1"/>
          </p:nvPr>
        </p:nvSpPr>
        <p:spPr/>
        <p:txBody>
          <a:bodyPr/>
          <a:lstStyle/>
          <a:p>
            <a:pPr eaLnBrk="1" hangingPunct="1"/>
            <a:r>
              <a:rPr lang="en-US" smtClean="0"/>
              <a:t>OLS is still consistent:</a:t>
            </a:r>
          </a:p>
          <a:p>
            <a:pPr eaLnBrk="1" hangingPunct="1"/>
            <a:r>
              <a:rPr lang="en-US" smtClean="0"/>
              <a:t>Est.Var</a:t>
            </a:r>
            <a:r>
              <a:rPr lang="en-US" baseline="-25000" smtClean="0"/>
              <a:t>1</a:t>
            </a:r>
            <a:r>
              <a:rPr lang="en-US" smtClean="0"/>
              <a:t> = e</a:t>
            </a:r>
            <a:r>
              <a:rPr lang="en-US" baseline="-25000" smtClean="0"/>
              <a:t>1</a:t>
            </a:r>
            <a:r>
              <a:rPr lang="en-US" smtClean="0"/>
              <a:t>’e</a:t>
            </a:r>
            <a:r>
              <a:rPr lang="en-US" baseline="-25000" smtClean="0"/>
              <a:t>1</a:t>
            </a:r>
            <a:r>
              <a:rPr lang="en-US" smtClean="0"/>
              <a:t>/n</a:t>
            </a:r>
            <a:r>
              <a:rPr lang="en-US" baseline="-25000" smtClean="0"/>
              <a:t>1 </a:t>
            </a:r>
            <a:r>
              <a:rPr lang="en-US" smtClean="0"/>
              <a:t>estimates </a:t>
            </a:r>
            <a:r>
              <a:rPr lang="el-GR" smtClean="0"/>
              <a:t>σ</a:t>
            </a:r>
            <a:r>
              <a:rPr lang="en-US" baseline="-25000" smtClean="0"/>
              <a:t>g</a:t>
            </a:r>
            <a:r>
              <a:rPr lang="en-US" baseline="30000" smtClean="0"/>
              <a:t>2</a:t>
            </a:r>
            <a:r>
              <a:rPr lang="en-US" smtClean="0"/>
              <a:t> </a:t>
            </a:r>
          </a:p>
          <a:p>
            <a:pPr eaLnBrk="1" hangingPunct="1"/>
            <a:r>
              <a:rPr lang="en-US" smtClean="0"/>
              <a:t>Est.Var</a:t>
            </a:r>
            <a:r>
              <a:rPr lang="en-US" baseline="-25000" smtClean="0"/>
              <a:t>2</a:t>
            </a:r>
            <a:r>
              <a:rPr lang="en-US" smtClean="0"/>
              <a:t> = e</a:t>
            </a:r>
            <a:r>
              <a:rPr lang="en-US" baseline="-25000" smtClean="0"/>
              <a:t>2</a:t>
            </a:r>
            <a:r>
              <a:rPr lang="en-US" smtClean="0"/>
              <a:t>’e</a:t>
            </a:r>
            <a:r>
              <a:rPr lang="en-US" baseline="-25000" smtClean="0"/>
              <a:t>2</a:t>
            </a:r>
            <a:r>
              <a:rPr lang="en-US" smtClean="0"/>
              <a:t>/n</a:t>
            </a:r>
            <a:r>
              <a:rPr lang="en-US" baseline="-25000" smtClean="0"/>
              <a:t>2</a:t>
            </a:r>
            <a:r>
              <a:rPr lang="en-US" smtClean="0"/>
              <a:t> estimates </a:t>
            </a:r>
            <a:r>
              <a:rPr lang="el-GR" smtClean="0"/>
              <a:t>σ</a:t>
            </a:r>
            <a:r>
              <a:rPr lang="en-US" baseline="-25000" smtClean="0"/>
              <a:t>g</a:t>
            </a:r>
            <a:r>
              <a:rPr lang="en-US" baseline="30000" smtClean="0"/>
              <a:t>2</a:t>
            </a:r>
            <a:r>
              <a:rPr lang="en-US" smtClean="0"/>
              <a:t> exp(</a:t>
            </a:r>
            <a:r>
              <a:rPr lang="el-GR" smtClean="0"/>
              <a:t>θ</a:t>
            </a:r>
            <a:r>
              <a:rPr lang="en-US" baseline="-25000" smtClean="0"/>
              <a:t>2</a:t>
            </a:r>
            <a:r>
              <a:rPr lang="en-US" smtClean="0"/>
              <a:t>), etc.</a:t>
            </a:r>
            <a:endParaRPr lang="en-US" baseline="-25000" smtClean="0"/>
          </a:p>
          <a:p>
            <a:pPr eaLnBrk="1" hangingPunct="1"/>
            <a:r>
              <a:rPr lang="en-US" smtClean="0"/>
              <a:t>Estimator of </a:t>
            </a:r>
            <a:r>
              <a:rPr lang="el-GR" smtClean="0"/>
              <a:t>θ</a:t>
            </a:r>
            <a:r>
              <a:rPr lang="en-US" baseline="-25000" smtClean="0"/>
              <a:t>2 </a:t>
            </a:r>
            <a:r>
              <a:rPr lang="en-US" smtClean="0"/>
              <a:t> is ln[(e</a:t>
            </a:r>
            <a:r>
              <a:rPr lang="en-US" baseline="-25000" smtClean="0"/>
              <a:t>2</a:t>
            </a:r>
            <a:r>
              <a:rPr lang="en-US" smtClean="0"/>
              <a:t>’e</a:t>
            </a:r>
            <a:r>
              <a:rPr lang="en-US" baseline="-25000" smtClean="0"/>
              <a:t>2</a:t>
            </a:r>
            <a:r>
              <a:rPr lang="en-US" smtClean="0"/>
              <a:t>/n</a:t>
            </a:r>
            <a:r>
              <a:rPr lang="en-US" baseline="-25000" smtClean="0"/>
              <a:t>2</a:t>
            </a:r>
            <a:r>
              <a:rPr lang="en-US" smtClean="0"/>
              <a:t>)/(e</a:t>
            </a:r>
            <a:r>
              <a:rPr lang="en-US" baseline="-25000" smtClean="0"/>
              <a:t>1</a:t>
            </a:r>
            <a:r>
              <a:rPr lang="en-US" smtClean="0"/>
              <a:t>’e</a:t>
            </a:r>
            <a:r>
              <a:rPr lang="en-US" baseline="-25000" smtClean="0"/>
              <a:t>1</a:t>
            </a:r>
            <a:r>
              <a:rPr lang="en-US" smtClean="0"/>
              <a:t>/n</a:t>
            </a:r>
            <a:r>
              <a:rPr lang="en-US" baseline="-25000" smtClean="0"/>
              <a:t>1</a:t>
            </a:r>
            <a:r>
              <a:rPr lang="en-US" smtClean="0"/>
              <a:t>)]</a:t>
            </a:r>
          </a:p>
          <a:p>
            <a:pPr eaLnBrk="1" hangingPunct="1"/>
            <a:r>
              <a:rPr lang="en-US" smtClean="0"/>
              <a:t>(1)  Now use FGLS – weighted least squares</a:t>
            </a:r>
          </a:p>
          <a:p>
            <a:pPr eaLnBrk="1" hangingPunct="1"/>
            <a:r>
              <a:rPr lang="en-US" smtClean="0"/>
              <a:t>Recompute residuals using WLS slopes</a:t>
            </a:r>
          </a:p>
          <a:p>
            <a:pPr eaLnBrk="1" hangingPunct="1"/>
            <a:r>
              <a:rPr lang="en-US" smtClean="0"/>
              <a:t>(2) Recompute variance estimators</a:t>
            </a:r>
          </a:p>
          <a:p>
            <a:pPr eaLnBrk="1" hangingPunct="1"/>
            <a:r>
              <a:rPr lang="en-US" smtClean="0"/>
              <a:t>Iterate to a solution… between (1) and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81000"/>
            <a:ext cx="8229600" cy="1139825"/>
          </a:xfrm>
        </p:spPr>
        <p:txBody>
          <a:bodyPr/>
          <a:lstStyle/>
          <a:p>
            <a:pPr eaLnBrk="1" hangingPunct="1"/>
            <a:r>
              <a:rPr lang="en-US" smtClean="0"/>
              <a:t>Baltagi and Griffin’s Gasoline Data</a:t>
            </a:r>
          </a:p>
        </p:txBody>
      </p:sp>
      <p:sp>
        <p:nvSpPr>
          <p:cNvPr id="44035" name="Text Box 3"/>
          <p:cNvSpPr txBox="1">
            <a:spLocks noChangeArrowheads="1"/>
          </p:cNvSpPr>
          <p:nvPr/>
        </p:nvSpPr>
        <p:spPr bwMode="auto">
          <a:xfrm>
            <a:off x="304800" y="1676400"/>
            <a:ext cx="8458200" cy="4349750"/>
          </a:xfrm>
          <a:prstGeom prst="rect">
            <a:avLst/>
          </a:prstGeom>
          <a:noFill/>
          <a:ln w="19050">
            <a:noFill/>
            <a:miter lim="800000"/>
            <a:headEnd/>
            <a:tailEnd/>
          </a:ln>
        </p:spPr>
        <p:txBody>
          <a:bodyPr>
            <a:spAutoFit/>
          </a:bodyPr>
          <a:lstStyle/>
          <a:p>
            <a:pPr>
              <a:spcBef>
                <a:spcPct val="50000"/>
              </a:spcBef>
            </a:pPr>
            <a:r>
              <a:rPr lang="en-US" b="1">
                <a:latin typeface="Tahoma" pitchFamily="34" charset="0"/>
              </a:rPr>
              <a:t>World Gasoline Demand Data, 18 OECD Countries, 19 years</a:t>
            </a:r>
            <a:r>
              <a:rPr lang="en-US">
                <a:latin typeface="Tahoma" pitchFamily="34" charset="0"/>
              </a:rPr>
              <a:t/>
            </a:r>
            <a:br>
              <a:rPr lang="en-US">
                <a:latin typeface="Tahoma" pitchFamily="34" charset="0"/>
              </a:rPr>
            </a:br>
            <a:r>
              <a:rPr lang="en-US" b="1">
                <a:latin typeface="Tahoma" pitchFamily="34" charset="0"/>
              </a:rPr>
              <a:t>Variables in the file are</a:t>
            </a:r>
            <a:r>
              <a:rPr lang="en-US">
                <a:latin typeface="Tahoma" pitchFamily="34" charset="0"/>
              </a:rPr>
              <a:t/>
            </a:r>
            <a:br>
              <a:rPr lang="en-US">
                <a:latin typeface="Tahoma" pitchFamily="34" charset="0"/>
              </a:rPr>
            </a:br>
            <a:endParaRPr lang="en-US">
              <a:latin typeface="Tahoma" pitchFamily="34" charset="0"/>
            </a:endParaRPr>
          </a:p>
          <a:p>
            <a:pPr>
              <a:spcBef>
                <a:spcPct val="50000"/>
              </a:spcBef>
            </a:pPr>
            <a:r>
              <a:rPr lang="en-US">
                <a:latin typeface="Tahoma" pitchFamily="34" charset="0"/>
              </a:rPr>
              <a:t>COUNTRY = name of country </a:t>
            </a:r>
          </a:p>
          <a:p>
            <a:r>
              <a:rPr lang="en-US">
                <a:latin typeface="Tahoma" pitchFamily="34" charset="0"/>
              </a:rPr>
              <a:t>YEAR = year, 1960-1978</a:t>
            </a:r>
            <a:br>
              <a:rPr lang="en-US">
                <a:latin typeface="Tahoma" pitchFamily="34" charset="0"/>
              </a:rPr>
            </a:br>
            <a:r>
              <a:rPr lang="en-US">
                <a:latin typeface="Tahoma" pitchFamily="34" charset="0"/>
              </a:rPr>
              <a:t>LGASPCAR = log of consumption per car</a:t>
            </a:r>
            <a:br>
              <a:rPr lang="en-US">
                <a:latin typeface="Tahoma" pitchFamily="34" charset="0"/>
              </a:rPr>
            </a:br>
            <a:r>
              <a:rPr lang="en-US">
                <a:latin typeface="Tahoma" pitchFamily="34" charset="0"/>
              </a:rPr>
              <a:t>LINCOMEP = log of per capita income</a:t>
            </a:r>
            <a:br>
              <a:rPr lang="en-US">
                <a:latin typeface="Tahoma" pitchFamily="34" charset="0"/>
              </a:rPr>
            </a:br>
            <a:r>
              <a:rPr lang="en-US">
                <a:latin typeface="Tahoma" pitchFamily="34" charset="0"/>
              </a:rPr>
              <a:t>LRPMG = log of real price of gasoline </a:t>
            </a:r>
          </a:p>
          <a:p>
            <a:r>
              <a:rPr lang="en-US">
                <a:latin typeface="Tahoma" pitchFamily="34" charset="0"/>
              </a:rPr>
              <a:t>LCARPCAP = log of per capita number of cars </a:t>
            </a:r>
            <a:br>
              <a:rPr lang="en-US">
                <a:latin typeface="Tahoma" pitchFamily="34" charset="0"/>
              </a:rPr>
            </a:br>
            <a:endParaRPr lang="en-US">
              <a:latin typeface="Tahoma" pitchFamily="34" charset="0"/>
            </a:endParaRPr>
          </a:p>
          <a:p>
            <a:r>
              <a:rPr lang="en-US">
                <a:latin typeface="Tahoma" pitchFamily="34" charset="0"/>
              </a:rPr>
              <a:t>See Baltagi (2001, p. 24) for analysis of these data. The article on which the analysis is based is Baltagi, B. and Griffin, J., "</a:t>
            </a:r>
            <a:r>
              <a:rPr lang="en-US" smtClean="0">
                <a:latin typeface="Tahoma" pitchFamily="34" charset="0"/>
              </a:rPr>
              <a:t>Gasoline </a:t>
            </a:r>
            <a:r>
              <a:rPr lang="en-US">
                <a:latin typeface="Tahoma" pitchFamily="34" charset="0"/>
              </a:rPr>
              <a:t>Demand in the OECD: An Application of Pooling and Testing Procedures," European Economic Review, 22, 1983, pp. 117-137.  The data were downloaded from the website for Baltagi's text. </a:t>
            </a:r>
          </a:p>
        </p:txBody>
      </p:sp>
      <p:pic>
        <p:nvPicPr>
          <p:cNvPr id="4" name="Picture 2"/>
          <p:cNvPicPr>
            <a:picLocks noChangeAspect="1" noChangeArrowheads="1"/>
          </p:cNvPicPr>
          <p:nvPr/>
        </p:nvPicPr>
        <p:blipFill>
          <a:blip r:embed="rId3" cstate="print"/>
          <a:srcRect/>
          <a:stretch>
            <a:fillRect/>
          </a:stretch>
        </p:blipFill>
        <p:spPr bwMode="auto">
          <a:xfrm>
            <a:off x="5181600" y="2362200"/>
            <a:ext cx="3666226" cy="190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3"/>
          <p:cNvSpPr>
            <a:spLocks noGrp="1"/>
          </p:cNvSpPr>
          <p:nvPr>
            <p:ph type="title"/>
          </p:nvPr>
        </p:nvSpPr>
        <p:spPr>
          <a:xfrm>
            <a:off x="381000" y="609600"/>
            <a:ext cx="8229600" cy="1139825"/>
          </a:xfrm>
        </p:spPr>
        <p:txBody>
          <a:bodyPr/>
          <a:lstStyle/>
          <a:p>
            <a:r>
              <a:rPr lang="en-US" smtClean="0"/>
              <a:t>Least Squares First Step</a:t>
            </a:r>
          </a:p>
        </p:txBody>
      </p:sp>
      <p:sp>
        <p:nvSpPr>
          <p:cNvPr id="46083" name="TextBox 4"/>
          <p:cNvSpPr txBox="1">
            <a:spLocks noChangeArrowheads="1"/>
          </p:cNvSpPr>
          <p:nvPr/>
        </p:nvSpPr>
        <p:spPr bwMode="auto">
          <a:xfrm>
            <a:off x="457200" y="1905000"/>
            <a:ext cx="8305800" cy="4185761"/>
          </a:xfrm>
          <a:prstGeom prst="rect">
            <a:avLst/>
          </a:prstGeom>
          <a:noFill/>
          <a:ln w="9525">
            <a:noFill/>
            <a:miter lim="800000"/>
            <a:headEnd/>
            <a:tailEnd/>
          </a:ln>
        </p:spPr>
        <p:txBody>
          <a:bodyPr>
            <a:spAutoFit/>
          </a:bodyPr>
          <a:lstStyle/>
          <a:p>
            <a:r>
              <a:rPr lang="en-US" sz="1400" b="1">
                <a:latin typeface="Courier New" pitchFamily="49" charset="0"/>
                <a:cs typeface="Courier New" pitchFamily="49" charset="0"/>
              </a:rPr>
              <a:t>----------------------------------------------------------------------</a:t>
            </a:r>
          </a:p>
          <a:p>
            <a:r>
              <a:rPr lang="en-US" sz="1400" b="1">
                <a:latin typeface="Courier New" pitchFamily="49" charset="0"/>
                <a:cs typeface="Courier New" pitchFamily="49" charset="0"/>
              </a:rPr>
              <a:t>Multiplicative Heteroskedastic Regression Model...</a:t>
            </a:r>
          </a:p>
          <a:p>
            <a:r>
              <a:rPr lang="en-US" sz="1400" b="1">
                <a:latin typeface="Courier New" pitchFamily="49" charset="0"/>
                <a:cs typeface="Courier New" pitchFamily="49" charset="0"/>
              </a:rPr>
              <a:t>Ordinary     least squares regression ............</a:t>
            </a:r>
          </a:p>
          <a:p>
            <a:r>
              <a:rPr lang="en-US" sz="1400" b="1">
                <a:latin typeface="Courier New" pitchFamily="49" charset="0"/>
                <a:cs typeface="Courier New" pitchFamily="49" charset="0"/>
              </a:rPr>
              <a:t>LHS=LGASPCAR Mean                 =        4.29624</a:t>
            </a:r>
          </a:p>
          <a:p>
            <a:r>
              <a:rPr lang="en-US" sz="1400" b="1">
                <a:latin typeface="Courier New" pitchFamily="49" charset="0"/>
                <a:cs typeface="Courier New" pitchFamily="49" charset="0"/>
              </a:rPr>
              <a:t>             Standard deviation   =         .54891</a:t>
            </a:r>
          </a:p>
          <a:p>
            <a:r>
              <a:rPr lang="en-US" sz="1400" b="1">
                <a:latin typeface="Courier New" pitchFamily="49" charset="0"/>
                <a:cs typeface="Courier New" pitchFamily="49" charset="0"/>
              </a:rPr>
              <a:t>             Number of observs.   =            342</a:t>
            </a:r>
          </a:p>
          <a:p>
            <a:r>
              <a:rPr lang="en-US" sz="1400" b="1">
                <a:latin typeface="Courier New" pitchFamily="49" charset="0"/>
                <a:cs typeface="Courier New" pitchFamily="49" charset="0"/>
              </a:rPr>
              <a:t>Model size   Parameters           =              4</a:t>
            </a:r>
          </a:p>
          <a:p>
            <a:r>
              <a:rPr lang="en-US" sz="1400" b="1">
                <a:latin typeface="Courier New" pitchFamily="49" charset="0"/>
                <a:cs typeface="Courier New" pitchFamily="49" charset="0"/>
              </a:rPr>
              <a:t>             Degrees of freedom   =            338</a:t>
            </a:r>
          </a:p>
          <a:p>
            <a:r>
              <a:rPr lang="en-US" sz="1400" b="1">
                <a:latin typeface="Courier New" pitchFamily="49" charset="0"/>
                <a:cs typeface="Courier New" pitchFamily="49" charset="0"/>
              </a:rPr>
              <a:t>Residuals    Sum of squares       =       14.90436</a:t>
            </a:r>
          </a:p>
          <a:p>
            <a:r>
              <a:rPr lang="en-US" sz="1400" b="1" smtClean="0">
                <a:latin typeface="Courier New" pitchFamily="49" charset="0"/>
                <a:cs typeface="Courier New" pitchFamily="49" charset="0"/>
              </a:rPr>
              <a:t>B/P </a:t>
            </a:r>
            <a:r>
              <a:rPr lang="en-US" sz="1400" b="1">
                <a:latin typeface="Courier New" pitchFamily="49" charset="0"/>
                <a:cs typeface="Courier New" pitchFamily="49" charset="0"/>
              </a:rPr>
              <a:t>LM statistic [17 d.f.] =        111.55 (.0000)  (Large)</a:t>
            </a:r>
          </a:p>
          <a:p>
            <a:r>
              <a:rPr lang="en-US" sz="1400" b="1">
                <a:latin typeface="Courier New" pitchFamily="49" charset="0"/>
                <a:cs typeface="Courier New" pitchFamily="49" charset="0"/>
              </a:rPr>
              <a:t>Cov matrix for b is sigma^2*inv(X'X)(X'WX)inv(X'X</a:t>
            </a:r>
            <a:r>
              <a:rPr lang="en-US" sz="1400" b="1" smtClean="0">
                <a:latin typeface="Courier New" pitchFamily="49" charset="0"/>
                <a:cs typeface="Courier New" pitchFamily="49" charset="0"/>
              </a:rPr>
              <a:t>)  (Robust)</a:t>
            </a:r>
            <a:endParaRPr lang="en-US" sz="1400" b="1">
              <a:latin typeface="Courier New" pitchFamily="49" charset="0"/>
              <a:cs typeface="Courier New" pitchFamily="49" charset="0"/>
            </a:endParaRP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b/St.Er. P[|Z|&gt;z]   Mean of X</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Constant|    2.39133***       .20010       11.951   .0000</a:t>
            </a:r>
          </a:p>
          <a:p>
            <a:r>
              <a:rPr lang="pt-BR" sz="1400" b="1">
                <a:latin typeface="Courier New" pitchFamily="49" charset="0"/>
                <a:cs typeface="Courier New" pitchFamily="49" charset="0"/>
              </a:rPr>
              <a:t>LINCOMEP|     .88996***       .07358       12.094   .0000     -6.13943</a:t>
            </a:r>
          </a:p>
          <a:p>
            <a:r>
              <a:rPr lang="nn-NO" sz="1400" b="1">
                <a:latin typeface="Courier New" pitchFamily="49" charset="0"/>
                <a:cs typeface="Courier New" pitchFamily="49" charset="0"/>
              </a:rPr>
              <a:t>   LRPMG|    -.89180***       .06119      -14.574   .0000      -.52310</a:t>
            </a:r>
          </a:p>
          <a:p>
            <a:r>
              <a:rPr lang="es-ES" sz="1400" b="1">
                <a:latin typeface="Courier New" pitchFamily="49" charset="0"/>
                <a:cs typeface="Courier New" pitchFamily="49" charset="0"/>
              </a:rPr>
              <a:t>LCARPCAP|    -.76337***       .03030      -25.190   .0000     -9.04180</a:t>
            </a:r>
            <a:endParaRPr lang="en-US" sz="1400" b="1">
              <a:latin typeface="Courier New" pitchFamily="49" charset="0"/>
              <a:cs typeface="Courier New" pitchFamily="49" charset="0"/>
            </a:endParaRPr>
          </a:p>
          <a:p>
            <a:r>
              <a:rPr lang="en-US" sz="1400" b="1">
                <a:latin typeface="Courier New" pitchFamily="49" charset="0"/>
                <a:cs typeface="Courier New" pitchFamily="49" charset="0"/>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609600"/>
            <a:ext cx="8229600" cy="1139825"/>
          </a:xfrm>
        </p:spPr>
        <p:txBody>
          <a:bodyPr/>
          <a:lstStyle/>
          <a:p>
            <a:r>
              <a:rPr lang="en-US" smtClean="0"/>
              <a:t>Variance Estimates = ln[e(i)’e(i)/T]</a:t>
            </a:r>
          </a:p>
        </p:txBody>
      </p:sp>
      <p:sp>
        <p:nvSpPr>
          <p:cNvPr id="47107" name="TextBox 2"/>
          <p:cNvSpPr txBox="1">
            <a:spLocks noChangeArrowheads="1"/>
          </p:cNvSpPr>
          <p:nvPr/>
        </p:nvSpPr>
        <p:spPr bwMode="auto">
          <a:xfrm>
            <a:off x="457200" y="1981200"/>
            <a:ext cx="8077200" cy="3970338"/>
          </a:xfrm>
          <a:prstGeom prst="rect">
            <a:avLst/>
          </a:prstGeom>
          <a:noFill/>
          <a:ln w="9525">
            <a:noFill/>
            <a:miter lim="800000"/>
            <a:headEnd/>
            <a:tailEnd/>
          </a:ln>
        </p:spPr>
        <p:txBody>
          <a:bodyPr>
            <a:spAutoFit/>
          </a:bodyPr>
          <a:lstStyle/>
          <a:p>
            <a:r>
              <a:rPr lang="da-DK" sz="1400">
                <a:latin typeface="Courier New" pitchFamily="49" charset="0"/>
                <a:cs typeface="Courier New" pitchFamily="49" charset="0"/>
              </a:rPr>
              <a:t>   Sigma|     .48196***       .12281        3.924   .0001</a:t>
            </a:r>
          </a:p>
          <a:p>
            <a:r>
              <a:rPr lang="en-US" sz="1400">
                <a:latin typeface="Courier New" pitchFamily="49" charset="0"/>
                <a:cs typeface="Courier New" pitchFamily="49" charset="0"/>
              </a:rPr>
              <a:t>      D1|   -2.60677***       .72073       -3.617   .0003       .05556</a:t>
            </a:r>
          </a:p>
          <a:p>
            <a:r>
              <a:rPr lang="en-US" sz="1400">
                <a:latin typeface="Courier New" pitchFamily="49" charset="0"/>
                <a:cs typeface="Courier New" pitchFamily="49" charset="0"/>
              </a:rPr>
              <a:t>      D2|   -1.52919**        .72073       -2.122   .0339       .05556</a:t>
            </a:r>
          </a:p>
          <a:p>
            <a:r>
              <a:rPr lang="en-US" sz="1400">
                <a:latin typeface="Courier New" pitchFamily="49" charset="0"/>
                <a:cs typeface="Courier New" pitchFamily="49" charset="0"/>
              </a:rPr>
              <a:t>      D3|     .47152          .72073         .654   .5130       .05556</a:t>
            </a:r>
          </a:p>
          <a:p>
            <a:r>
              <a:rPr lang="en-US" sz="1400">
                <a:latin typeface="Courier New" pitchFamily="49" charset="0"/>
                <a:cs typeface="Courier New" pitchFamily="49" charset="0"/>
              </a:rPr>
              <a:t>      D4|   -3.15102***       .72073       -4.372   .0000       .05556</a:t>
            </a:r>
          </a:p>
          <a:p>
            <a:r>
              <a:rPr lang="en-US" sz="1400">
                <a:latin typeface="Courier New" pitchFamily="49" charset="0"/>
                <a:cs typeface="Courier New" pitchFamily="49" charset="0"/>
              </a:rPr>
              <a:t>      D5|   -3.26236***       .72073       -4.526   .0000       .05556</a:t>
            </a:r>
          </a:p>
          <a:p>
            <a:r>
              <a:rPr lang="en-US" sz="1400">
                <a:latin typeface="Courier New" pitchFamily="49" charset="0"/>
                <a:cs typeface="Courier New" pitchFamily="49" charset="0"/>
              </a:rPr>
              <a:t>      D6|    -.09099          .72073        -.126   .8995       .05556</a:t>
            </a:r>
          </a:p>
          <a:p>
            <a:r>
              <a:rPr lang="en-US" sz="1400">
                <a:latin typeface="Courier New" pitchFamily="49" charset="0"/>
                <a:cs typeface="Courier New" pitchFamily="49" charset="0"/>
              </a:rPr>
              <a:t>      D7|   -1.88962***       .72073       -2.622   .0087       .05556</a:t>
            </a:r>
          </a:p>
          <a:p>
            <a:r>
              <a:rPr lang="en-US" sz="1400">
                <a:latin typeface="Courier New" pitchFamily="49" charset="0"/>
                <a:cs typeface="Courier New" pitchFamily="49" charset="0"/>
              </a:rPr>
              <a:t>      D8|     .60559          .72073         .840   .4008       .05556</a:t>
            </a:r>
          </a:p>
          <a:p>
            <a:r>
              <a:rPr lang="en-US" sz="1400">
                <a:latin typeface="Courier New" pitchFamily="49" charset="0"/>
                <a:cs typeface="Courier New" pitchFamily="49" charset="0"/>
              </a:rPr>
              <a:t>      D9|   -1.56624**        .72073       -2.173   .0298       .05556</a:t>
            </a:r>
          </a:p>
          <a:p>
            <a:r>
              <a:rPr lang="en-US" sz="1400">
                <a:latin typeface="Courier New" pitchFamily="49" charset="0"/>
                <a:cs typeface="Courier New" pitchFamily="49" charset="0"/>
              </a:rPr>
              <a:t>     D10|   -1.53284**        .72073       -2.127   .0334       .05556</a:t>
            </a:r>
          </a:p>
          <a:p>
            <a:r>
              <a:rPr lang="en-US" sz="1400">
                <a:latin typeface="Courier New" pitchFamily="49" charset="0"/>
                <a:cs typeface="Courier New" pitchFamily="49" charset="0"/>
              </a:rPr>
              <a:t>     D11|   -2.62835***       .72073       -3.647   .0003       .05556</a:t>
            </a:r>
          </a:p>
          <a:p>
            <a:r>
              <a:rPr lang="en-US" sz="1400">
                <a:latin typeface="Courier New" pitchFamily="49" charset="0"/>
                <a:cs typeface="Courier New" pitchFamily="49" charset="0"/>
              </a:rPr>
              <a:t>     D12|   -2.23638***       .72073       -3.103   .0019       .05556</a:t>
            </a:r>
          </a:p>
          <a:p>
            <a:r>
              <a:rPr lang="en-US" sz="1400">
                <a:latin typeface="Courier New" pitchFamily="49" charset="0"/>
                <a:cs typeface="Courier New" pitchFamily="49" charset="0"/>
              </a:rPr>
              <a:t>     D13|    -.77641          .72073       -1.077   .2814       .05556</a:t>
            </a:r>
          </a:p>
          <a:p>
            <a:r>
              <a:rPr lang="en-US" sz="1400">
                <a:latin typeface="Courier New" pitchFamily="49" charset="0"/>
                <a:cs typeface="Courier New" pitchFamily="49" charset="0"/>
              </a:rPr>
              <a:t>     D14|   -1.27341*         .72073       -1.767   .0773       .05556</a:t>
            </a:r>
          </a:p>
          <a:p>
            <a:r>
              <a:rPr lang="en-US" sz="1400">
                <a:latin typeface="Courier New" pitchFamily="49" charset="0"/>
                <a:cs typeface="Courier New" pitchFamily="49" charset="0"/>
              </a:rPr>
              <a:t>     D15|    -.57948          .72073        -.804   .4214       .05556</a:t>
            </a:r>
          </a:p>
          <a:p>
            <a:r>
              <a:rPr lang="en-US" sz="1400">
                <a:latin typeface="Courier New" pitchFamily="49" charset="0"/>
                <a:cs typeface="Courier New" pitchFamily="49" charset="0"/>
              </a:rPr>
              <a:t>     D16|   -1.81723**        .72073       -2.521   .0117       .05556</a:t>
            </a:r>
          </a:p>
          <a:p>
            <a:r>
              <a:rPr lang="en-US" sz="1400">
                <a:latin typeface="Courier New" pitchFamily="49" charset="0"/>
                <a:cs typeface="Courier New" pitchFamily="49" charset="0"/>
              </a:rPr>
              <a:t>     D17|   -2.93529***       .72073       -4.073   .0000       .05556</a:t>
            </a:r>
            <a:endParaRPr lang="en-US" sz="14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762000"/>
            <a:ext cx="8229600" cy="1139825"/>
          </a:xfrm>
        </p:spPr>
        <p:txBody>
          <a:bodyPr/>
          <a:lstStyle/>
          <a:p>
            <a:r>
              <a:rPr lang="en-US" smtClean="0"/>
              <a:t>OLS vs. Iterative FGLS</a:t>
            </a:r>
          </a:p>
        </p:txBody>
      </p:sp>
      <p:sp>
        <p:nvSpPr>
          <p:cNvPr id="48131" name="TextBox 2"/>
          <p:cNvSpPr txBox="1">
            <a:spLocks noChangeArrowheads="1"/>
          </p:cNvSpPr>
          <p:nvPr/>
        </p:nvSpPr>
        <p:spPr bwMode="auto">
          <a:xfrm>
            <a:off x="457200" y="2133600"/>
            <a:ext cx="8305800" cy="3540125"/>
          </a:xfrm>
          <a:prstGeom prst="rect">
            <a:avLst/>
          </a:prstGeom>
          <a:noFill/>
          <a:ln w="9525">
            <a:noFill/>
            <a:miter lim="800000"/>
            <a:headEnd/>
            <a:tailEnd/>
          </a:ln>
        </p:spPr>
        <p:txBody>
          <a:bodyPr>
            <a:spAutoFit/>
          </a:bodyPr>
          <a:lstStyle/>
          <a:p>
            <a:r>
              <a:rPr lang="en-US" sz="1400" b="1">
                <a:latin typeface="Courier New" pitchFamily="49" charset="0"/>
                <a:cs typeface="Courier New" pitchFamily="49" charset="0"/>
              </a:rPr>
              <a:t>Looks like a substantial gain in reduced standard errors</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b/St.Er. P[|Z|&gt;z]   Mean of X</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        |Ordinary Least Squares</a:t>
            </a:r>
          </a:p>
          <a:p>
            <a:r>
              <a:rPr lang="en-US" sz="1400" b="1">
                <a:latin typeface="Courier New" pitchFamily="49" charset="0"/>
                <a:cs typeface="Courier New" pitchFamily="49" charset="0"/>
              </a:rPr>
              <a:t>        </a:t>
            </a:r>
            <a:r>
              <a:rPr lang="en-US" sz="1400" b="1" smtClean="0">
                <a:latin typeface="Courier New" pitchFamily="49" charset="0"/>
                <a:cs typeface="Courier New" pitchFamily="49" charset="0"/>
              </a:rPr>
              <a:t>|Robust Cov </a:t>
            </a:r>
            <a:r>
              <a:rPr lang="en-US" sz="1400" b="1">
                <a:latin typeface="Courier New" pitchFamily="49" charset="0"/>
                <a:cs typeface="Courier New" pitchFamily="49" charset="0"/>
              </a:rPr>
              <a:t>matrix for b is sigma^2*inv(X'X)(X'WX)inv(X'X)</a:t>
            </a:r>
          </a:p>
          <a:p>
            <a:r>
              <a:rPr lang="en-US" sz="1400" b="1">
                <a:latin typeface="Courier New" pitchFamily="49" charset="0"/>
                <a:cs typeface="Courier New" pitchFamily="49" charset="0"/>
              </a:rPr>
              <a:t>Constant|    2.39133***       .20010       11.951   .0000</a:t>
            </a:r>
          </a:p>
          <a:p>
            <a:r>
              <a:rPr lang="pt-BR" sz="1400" b="1">
                <a:latin typeface="Courier New" pitchFamily="49" charset="0"/>
                <a:cs typeface="Courier New" pitchFamily="49" charset="0"/>
              </a:rPr>
              <a:t>LINCOMEP|     .88996***       .07358       12.094   .0000     -6.13943</a:t>
            </a:r>
          </a:p>
          <a:p>
            <a:r>
              <a:rPr lang="nn-NO" sz="1400" b="1">
                <a:latin typeface="Courier New" pitchFamily="49" charset="0"/>
                <a:cs typeface="Courier New" pitchFamily="49" charset="0"/>
              </a:rPr>
              <a:t>   LRPMG|    -.89180***       .06119      -14.574   .0000      -.52310</a:t>
            </a:r>
          </a:p>
          <a:p>
            <a:r>
              <a:rPr lang="es-ES" sz="1400" b="1">
                <a:latin typeface="Courier New" pitchFamily="49" charset="0"/>
                <a:cs typeface="Courier New" pitchFamily="49" charset="0"/>
              </a:rPr>
              <a:t>LCARPCAP|    -.76337***       .03030      -25.190   .0000     -9.04180</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        |Regression (mean) function</a:t>
            </a:r>
          </a:p>
          <a:p>
            <a:r>
              <a:rPr lang="en-US" sz="1400" b="1">
                <a:latin typeface="Courier New" pitchFamily="49" charset="0"/>
                <a:cs typeface="Courier New" pitchFamily="49" charset="0"/>
              </a:rPr>
              <a:t>Constant|    1.56909***       .06744       23.267   .0000</a:t>
            </a:r>
          </a:p>
          <a:p>
            <a:r>
              <a:rPr lang="pt-BR" sz="1400" b="1">
                <a:latin typeface="Courier New" pitchFamily="49" charset="0"/>
                <a:cs typeface="Courier New" pitchFamily="49" charset="0"/>
              </a:rPr>
              <a:t>LINCOMEP|     .60853***       .02097       29.019   .0000     -6.13943</a:t>
            </a:r>
          </a:p>
          <a:p>
            <a:r>
              <a:rPr lang="nn-NO" sz="1400" b="1">
                <a:latin typeface="Courier New" pitchFamily="49" charset="0"/>
                <a:cs typeface="Courier New" pitchFamily="49" charset="0"/>
              </a:rPr>
              <a:t>   LRPMG|    -.61698***       .01902      -32.441   .0000      -.52310</a:t>
            </a:r>
          </a:p>
          <a:p>
            <a:r>
              <a:rPr lang="es-ES" sz="1400" b="1">
                <a:latin typeface="Courier New" pitchFamily="49" charset="0"/>
                <a:cs typeface="Courier New" pitchFamily="49" charset="0"/>
              </a:rPr>
              <a:t>LCARPCAP|    -.66938***       .01116      -59.994   .0000     -9.04180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45719"/>
          </a:xfrm>
        </p:spPr>
        <p:txBody>
          <a:bodyPr/>
          <a:lstStyle/>
          <a:p>
            <a:r>
              <a:rPr lang="en-US" dirty="0" smtClean="0"/>
              <a:t>Methodology</a:t>
            </a:r>
            <a:endParaRPr lang="en-US" dirty="0"/>
          </a:p>
        </p:txBody>
      </p:sp>
      <p:sp>
        <p:nvSpPr>
          <p:cNvPr id="3" name="Content Placeholder 2"/>
          <p:cNvSpPr>
            <a:spLocks noGrp="1"/>
          </p:cNvSpPr>
          <p:nvPr>
            <p:ph idx="1"/>
          </p:nvPr>
        </p:nvSpPr>
        <p:spPr>
          <a:xfrm>
            <a:off x="533400" y="1219201"/>
            <a:ext cx="8229600" cy="5105400"/>
          </a:xfrm>
        </p:spPr>
        <p:txBody>
          <a:bodyPr/>
          <a:lstStyle/>
          <a:p>
            <a:r>
              <a:rPr lang="en-US" dirty="0" smtClean="0"/>
              <a:t>In the possible presence of heteroscedasticity:</a:t>
            </a:r>
          </a:p>
          <a:p>
            <a:endParaRPr lang="en-US" dirty="0"/>
          </a:p>
          <a:p>
            <a:endParaRPr lang="en-US" dirty="0" smtClean="0"/>
          </a:p>
          <a:p>
            <a:pPr marL="0" indent="0">
              <a:buNone/>
            </a:pPr>
            <a:endParaRPr lang="en-US" dirty="0" smtClean="0"/>
          </a:p>
          <a:p>
            <a:endParaRPr lang="en-US" dirty="0"/>
          </a:p>
          <a:p>
            <a:endParaRPr lang="en-US" dirty="0" smtClean="0"/>
          </a:p>
          <a:p>
            <a:endParaRPr lang="en-US" dirty="0" smtClean="0"/>
          </a:p>
          <a:p>
            <a:r>
              <a:rPr lang="en-US" dirty="0" smtClean="0"/>
              <a:t>OLS with the White estimator</a:t>
            </a:r>
          </a:p>
          <a:p>
            <a:r>
              <a:rPr lang="en-US" dirty="0" smtClean="0"/>
              <a:t>Weighted Least Squares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80272417"/>
              </p:ext>
            </p:extLst>
          </p:nvPr>
        </p:nvGraphicFramePr>
        <p:xfrm>
          <a:off x="1066800" y="1981200"/>
          <a:ext cx="7684806" cy="2514600"/>
        </p:xfrm>
        <a:graphic>
          <a:graphicData uri="http://schemas.openxmlformats.org/presentationml/2006/ole">
            <mc:AlternateContent xmlns:mc="http://schemas.openxmlformats.org/markup-compatibility/2006">
              <mc:Choice xmlns:v="urn:schemas-microsoft-com:vml" Requires="v">
                <p:oleObj spid="_x0000_s185351" name="Equation" r:id="rId3" imgW="4152600" imgH="1358640" progId="Equation.DSMT4">
                  <p:embed/>
                </p:oleObj>
              </mc:Choice>
              <mc:Fallback>
                <p:oleObj name="Equation" r:id="rId3" imgW="4152600" imgH="135864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7684806"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66926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1524000"/>
            <a:ext cx="8229600" cy="530225"/>
          </a:xfrm>
        </p:spPr>
        <p:txBody>
          <a:bodyPr/>
          <a:lstStyle/>
          <a:p>
            <a:pPr eaLnBrk="1" hangingPunct="1"/>
            <a:r>
              <a:rPr lang="en-US" smtClean="0"/>
              <a:t>Seemingly Unrelated Regressions</a:t>
            </a:r>
          </a:p>
        </p:txBody>
      </p:sp>
      <p:sp>
        <p:nvSpPr>
          <p:cNvPr id="34819" name="Rectangle 3"/>
          <p:cNvSpPr>
            <a:spLocks noGrp="1" noChangeArrowheads="1"/>
          </p:cNvSpPr>
          <p:nvPr>
            <p:ph type="body" idx="1"/>
          </p:nvPr>
        </p:nvSpPr>
        <p:spPr>
          <a:xfrm>
            <a:off x="533400" y="2362200"/>
            <a:ext cx="8229600" cy="3006725"/>
          </a:xfrm>
        </p:spPr>
        <p:txBody>
          <a:bodyPr/>
          <a:lstStyle/>
          <a:p>
            <a:pPr marL="711200" indent="-711200" eaLnBrk="1" hangingPunct="1">
              <a:buFont typeface="Wingdings" pitchFamily="2" charset="2"/>
              <a:buNone/>
            </a:pPr>
            <a:r>
              <a:rPr lang="en-US" sz="2400" smtClean="0"/>
              <a:t>The classical regression model, </a:t>
            </a:r>
            <a:r>
              <a:rPr lang="en-US" sz="2400" b="1" smtClean="0"/>
              <a:t>y</a:t>
            </a:r>
            <a:r>
              <a:rPr lang="en-US" sz="2400" baseline="-25000" smtClean="0"/>
              <a:t>i</a:t>
            </a:r>
            <a:r>
              <a:rPr lang="en-US" sz="2400" smtClean="0"/>
              <a:t> = </a:t>
            </a:r>
            <a:r>
              <a:rPr lang="en-US" sz="2400" b="1" smtClean="0"/>
              <a:t>X</a:t>
            </a:r>
            <a:r>
              <a:rPr lang="en-US" sz="2400" b="1" baseline="-25000" smtClean="0"/>
              <a:t>i</a:t>
            </a:r>
            <a:r>
              <a:rPr lang="en-US" sz="2400" b="1" smtClean="0">
                <a:sym typeface="Symbol" pitchFamily="18" charset="2"/>
              </a:rPr>
              <a:t></a:t>
            </a:r>
            <a:r>
              <a:rPr lang="en-US" sz="2400" b="1" baseline="-25000" smtClean="0"/>
              <a:t>i</a:t>
            </a:r>
            <a:r>
              <a:rPr lang="en-US" sz="2400" smtClean="0"/>
              <a:t> +  </a:t>
            </a:r>
            <a:r>
              <a:rPr lang="en-US" sz="2400" b="1" smtClean="0">
                <a:sym typeface="Symbol" pitchFamily="18" charset="2"/>
              </a:rPr>
              <a:t></a:t>
            </a:r>
            <a:r>
              <a:rPr lang="en-US" sz="2400" baseline="-25000" smtClean="0"/>
              <a:t>i</a:t>
            </a:r>
            <a:r>
              <a:rPr lang="en-US" sz="2400" smtClean="0"/>
              <a:t>.  Applies to each of M equations and T observations.  Familiar example:  The capital asset pricing model:</a:t>
            </a:r>
          </a:p>
          <a:p>
            <a:pPr marL="711200" indent="-711200" eaLnBrk="1" hangingPunct="1">
              <a:buFont typeface="Wingdings" pitchFamily="2" charset="2"/>
              <a:buNone/>
            </a:pPr>
            <a:r>
              <a:rPr lang="en-US" sz="2400" smtClean="0"/>
              <a:t>	(</a:t>
            </a:r>
            <a:r>
              <a:rPr lang="en-US" sz="2400" b="1" smtClean="0"/>
              <a:t>r</a:t>
            </a:r>
            <a:r>
              <a:rPr lang="en-US" sz="2400" baseline="-25000" smtClean="0"/>
              <a:t>m</a:t>
            </a:r>
            <a:r>
              <a:rPr lang="en-US" sz="2400" smtClean="0"/>
              <a:t> - </a:t>
            </a:r>
            <a:r>
              <a:rPr lang="en-US" sz="2400" b="1" smtClean="0"/>
              <a:t>r</a:t>
            </a:r>
            <a:r>
              <a:rPr lang="en-US" sz="2400" baseline="-25000" smtClean="0"/>
              <a:t>f</a:t>
            </a:r>
            <a:r>
              <a:rPr lang="en-US" sz="2400" smtClean="0"/>
              <a:t>) =  </a:t>
            </a:r>
            <a:r>
              <a:rPr lang="en-US" sz="2400" smtClean="0">
                <a:sym typeface="Symbol" pitchFamily="18" charset="2"/>
              </a:rPr>
              <a:t></a:t>
            </a:r>
            <a:r>
              <a:rPr lang="en-US" sz="2400" baseline="-25000" smtClean="0">
                <a:sym typeface="Symbol" pitchFamily="18" charset="2"/>
              </a:rPr>
              <a:t>m</a:t>
            </a:r>
            <a:r>
              <a:rPr lang="en-US" sz="2400" b="1" smtClean="0"/>
              <a:t>i</a:t>
            </a:r>
            <a:r>
              <a:rPr lang="en-US" sz="2400" smtClean="0"/>
              <a:t> +  </a:t>
            </a:r>
            <a:r>
              <a:rPr lang="en-US" sz="2400" smtClean="0">
                <a:sym typeface="Symbol" pitchFamily="18" charset="2"/>
              </a:rPr>
              <a:t></a:t>
            </a:r>
            <a:r>
              <a:rPr lang="en-US" sz="2400" baseline="-25000" smtClean="0">
                <a:sym typeface="Symbol" pitchFamily="18" charset="2"/>
              </a:rPr>
              <a:t>m</a:t>
            </a:r>
            <a:r>
              <a:rPr lang="en-US" sz="2400" smtClean="0"/>
              <a:t>( </a:t>
            </a:r>
            <a:r>
              <a:rPr lang="en-US" sz="2400" b="1" smtClean="0"/>
              <a:t>r</a:t>
            </a:r>
            <a:r>
              <a:rPr lang="en-US" sz="2400" baseline="-25000" smtClean="0"/>
              <a:t>market</a:t>
            </a:r>
            <a:r>
              <a:rPr lang="en-US" sz="2400" smtClean="0"/>
              <a:t> – </a:t>
            </a:r>
            <a:r>
              <a:rPr lang="en-US" sz="2400" b="1" smtClean="0"/>
              <a:t>r</a:t>
            </a:r>
            <a:r>
              <a:rPr lang="en-US" sz="2400" baseline="-25000" smtClean="0"/>
              <a:t>f</a:t>
            </a:r>
            <a:r>
              <a:rPr lang="en-US" sz="2400" smtClean="0"/>
              <a:t> )  +  </a:t>
            </a:r>
            <a:r>
              <a:rPr lang="en-US" sz="2400" smtClean="0">
                <a:sym typeface="Symbol" pitchFamily="18" charset="2"/>
              </a:rPr>
              <a:t></a:t>
            </a:r>
            <a:r>
              <a:rPr lang="en-US" sz="2400" b="1" baseline="-25000" smtClean="0">
                <a:sym typeface="Symbol" pitchFamily="18" charset="2"/>
              </a:rPr>
              <a:t>m</a:t>
            </a:r>
            <a:endParaRPr lang="en-US" sz="2400" b="1" smtClean="0"/>
          </a:p>
          <a:p>
            <a:pPr marL="711200" indent="-711200" eaLnBrk="1" hangingPunct="1">
              <a:buFont typeface="Wingdings" pitchFamily="2" charset="2"/>
              <a:buNone/>
            </a:pPr>
            <a:r>
              <a:rPr lang="en-US" sz="2400" smtClean="0"/>
              <a:t>Not quite the same as a panel data model.  M is usually small - say 3 or 4.  (The CAPM might have M in the thousands, but it is a special case for other reasons.)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Formulation</a:t>
            </a:r>
          </a:p>
        </p:txBody>
      </p:sp>
      <p:sp>
        <p:nvSpPr>
          <p:cNvPr id="35843" name="Rectangle 3"/>
          <p:cNvSpPr>
            <a:spLocks noGrp="1" noChangeArrowheads="1"/>
          </p:cNvSpPr>
          <p:nvPr>
            <p:ph type="body" idx="1"/>
          </p:nvPr>
        </p:nvSpPr>
        <p:spPr/>
        <p:txBody>
          <a:bodyPr/>
          <a:lstStyle/>
          <a:p>
            <a:pPr marL="533400" indent="-533400" eaLnBrk="1" hangingPunct="1">
              <a:buFont typeface="Wingdings" pitchFamily="2" charset="2"/>
              <a:buNone/>
            </a:pPr>
            <a:r>
              <a:rPr lang="en-US" sz="2400" smtClean="0"/>
              <a:t>Consider an extension of the groupwise heteroscedastic model:  We had </a:t>
            </a:r>
          </a:p>
          <a:p>
            <a:pPr marL="533400" indent="-533400" eaLnBrk="1" hangingPunct="1">
              <a:buFont typeface="Wingdings" pitchFamily="2" charset="2"/>
              <a:buNone/>
            </a:pPr>
            <a:r>
              <a:rPr lang="en-US" sz="2400" b="1" smtClean="0"/>
              <a:t>		y</a:t>
            </a:r>
            <a:r>
              <a:rPr lang="en-US" sz="2400" b="1" baseline="-25000" smtClean="0"/>
              <a:t>i</a:t>
            </a:r>
            <a:r>
              <a:rPr lang="en-US" sz="2400" smtClean="0"/>
              <a:t> = </a:t>
            </a:r>
            <a:r>
              <a:rPr lang="en-US" sz="2400" b="1" smtClean="0"/>
              <a:t>X</a:t>
            </a:r>
            <a:r>
              <a:rPr lang="en-US" sz="2400" b="1" baseline="-25000" smtClean="0"/>
              <a:t>i</a:t>
            </a:r>
            <a:r>
              <a:rPr lang="en-US" sz="2400" b="1" smtClean="0">
                <a:sym typeface="Symbol" pitchFamily="18" charset="2"/>
              </a:rPr>
              <a:t></a:t>
            </a:r>
            <a:r>
              <a:rPr lang="en-US" sz="2400" smtClean="0"/>
              <a:t> +  </a:t>
            </a:r>
            <a:r>
              <a:rPr lang="en-US" sz="2400" b="1" smtClean="0">
                <a:sym typeface="Symbol" pitchFamily="18" charset="2"/>
              </a:rPr>
              <a:t></a:t>
            </a:r>
            <a:r>
              <a:rPr lang="en-US" sz="2400" b="1" baseline="-25000" smtClean="0">
                <a:sym typeface="Symbol" pitchFamily="18" charset="2"/>
              </a:rPr>
              <a:t>i</a:t>
            </a:r>
            <a:r>
              <a:rPr lang="en-US" sz="2400" smtClean="0"/>
              <a:t> with E[</a:t>
            </a:r>
            <a:r>
              <a:rPr lang="en-US" sz="2400" b="1" smtClean="0">
                <a:sym typeface="Symbol" pitchFamily="18" charset="2"/>
              </a:rPr>
              <a:t></a:t>
            </a:r>
            <a:r>
              <a:rPr lang="en-US" sz="2400" b="1" baseline="-25000" smtClean="0">
                <a:sym typeface="Symbol" pitchFamily="18" charset="2"/>
              </a:rPr>
              <a:t>i</a:t>
            </a:r>
            <a:r>
              <a:rPr lang="en-US" sz="2400" smtClean="0">
                <a:sym typeface="Symbol" pitchFamily="18" charset="2"/>
              </a:rPr>
              <a:t>|</a:t>
            </a:r>
            <a:r>
              <a:rPr lang="en-US" sz="2400" b="1" smtClean="0">
                <a:sym typeface="Symbol" pitchFamily="18" charset="2"/>
              </a:rPr>
              <a:t>X</a:t>
            </a:r>
            <a:r>
              <a:rPr lang="en-US" sz="2400" smtClean="0"/>
              <a:t>]  =  </a:t>
            </a:r>
            <a:r>
              <a:rPr lang="en-US" sz="2400" b="1" smtClean="0"/>
              <a:t>0,</a:t>
            </a:r>
            <a:r>
              <a:rPr lang="en-US" sz="2400" smtClean="0"/>
              <a:t> Var[</a:t>
            </a:r>
            <a:r>
              <a:rPr lang="en-US" sz="2400" b="1" smtClean="0">
                <a:sym typeface="Symbol" pitchFamily="18" charset="2"/>
              </a:rPr>
              <a:t></a:t>
            </a:r>
            <a:r>
              <a:rPr lang="en-US" sz="2400" b="1" baseline="-25000" smtClean="0">
                <a:sym typeface="Symbol" pitchFamily="18" charset="2"/>
              </a:rPr>
              <a:t>i</a:t>
            </a:r>
            <a:r>
              <a:rPr lang="en-US" sz="2400" b="1" smtClean="0">
                <a:sym typeface="Symbol" pitchFamily="18" charset="2"/>
              </a:rPr>
              <a:t>|X</a:t>
            </a:r>
            <a:r>
              <a:rPr lang="en-US" sz="2400" smtClean="0"/>
              <a:t>] = </a:t>
            </a:r>
            <a:r>
              <a:rPr lang="en-US" sz="2400" smtClean="0">
                <a:sym typeface="Symbol" pitchFamily="18" charset="2"/>
              </a:rPr>
              <a:t></a:t>
            </a:r>
            <a:r>
              <a:rPr lang="en-US" sz="2400" baseline="-25000" smtClean="0">
                <a:sym typeface="Symbol" pitchFamily="18" charset="2"/>
              </a:rPr>
              <a:t>i</a:t>
            </a:r>
            <a:r>
              <a:rPr lang="en-US" sz="2400" baseline="30000" smtClean="0">
                <a:sym typeface="Symbol" pitchFamily="18" charset="2"/>
              </a:rPr>
              <a:t>2</a:t>
            </a:r>
            <a:r>
              <a:rPr lang="en-US" sz="2400" b="1" smtClean="0"/>
              <a:t>I</a:t>
            </a:r>
            <a:r>
              <a:rPr lang="en-US" sz="2400" smtClean="0"/>
              <a:t>. </a:t>
            </a:r>
          </a:p>
          <a:p>
            <a:pPr marL="533400" indent="-533400" eaLnBrk="1" hangingPunct="1">
              <a:buFont typeface="Wingdings" pitchFamily="2" charset="2"/>
              <a:buNone/>
            </a:pPr>
            <a:r>
              <a:rPr lang="en-US" sz="2400" smtClean="0"/>
              <a:t>Now, allow two extensions:</a:t>
            </a:r>
          </a:p>
          <a:p>
            <a:pPr marL="533400" indent="-533400" eaLnBrk="1" hangingPunct="1">
              <a:buFont typeface="Wingdings" pitchFamily="2" charset="2"/>
              <a:buNone/>
            </a:pPr>
            <a:r>
              <a:rPr lang="en-US" sz="2400" smtClean="0"/>
              <a:t>	Different coefficient vectors for each group,</a:t>
            </a:r>
          </a:p>
          <a:p>
            <a:pPr marL="533400" indent="-533400" eaLnBrk="1" hangingPunct="1">
              <a:buFont typeface="Wingdings" pitchFamily="2" charset="2"/>
              <a:buNone/>
            </a:pPr>
            <a:r>
              <a:rPr lang="en-US" sz="2400" smtClean="0"/>
              <a:t>	Correlation across the observations at each specific point in time (think about the CAPM above.  Variation in excess returns is affected both by firm specific factors and by the economy as a whole).   </a:t>
            </a:r>
          </a:p>
          <a:p>
            <a:pPr marL="533400" indent="-533400" eaLnBrk="1" hangingPunct="1">
              <a:buFont typeface="Wingdings" pitchFamily="2" charset="2"/>
              <a:buNone/>
            </a:pPr>
            <a:r>
              <a:rPr lang="en-US" sz="2400" smtClean="0"/>
              <a:t>Stack the equations to obtain a GR model.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838200"/>
            <a:ext cx="8229600" cy="1139825"/>
          </a:xfrm>
        </p:spPr>
        <p:txBody>
          <a:bodyPr/>
          <a:lstStyle/>
          <a:p>
            <a:pPr eaLnBrk="1" hangingPunct="1"/>
            <a:r>
              <a:rPr lang="en-US" smtClean="0"/>
              <a:t>SUR Model</a:t>
            </a:r>
          </a:p>
        </p:txBody>
      </p:sp>
      <p:graphicFrame>
        <p:nvGraphicFramePr>
          <p:cNvPr id="4" name="Object 3"/>
          <p:cNvGraphicFramePr>
            <a:graphicFrameLocks noChangeAspect="1"/>
          </p:cNvGraphicFramePr>
          <p:nvPr/>
        </p:nvGraphicFramePr>
        <p:xfrm>
          <a:off x="1295400" y="2514600"/>
          <a:ext cx="6959600" cy="2971800"/>
        </p:xfrm>
        <a:graphic>
          <a:graphicData uri="http://schemas.openxmlformats.org/presentationml/2006/ole">
            <mc:AlternateContent xmlns:mc="http://schemas.openxmlformats.org/markup-compatibility/2006">
              <mc:Choice xmlns:v="urn:schemas-microsoft-com:vml" Requires="v">
                <p:oleObj spid="_x0000_s95241" name="Equation" r:id="rId4" imgW="3479800" imgH="1485900" progId="Equation.DSMT4">
                  <p:embed/>
                </p:oleObj>
              </mc:Choice>
              <mc:Fallback>
                <p:oleObj name="Equation" r:id="rId4" imgW="3479800" imgH="14859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514600"/>
                        <a:ext cx="6959600" cy="297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OLS and GLS</a:t>
            </a:r>
          </a:p>
        </p:txBody>
      </p:sp>
      <p:sp>
        <p:nvSpPr>
          <p:cNvPr id="36867" name="Rectangle 3"/>
          <p:cNvSpPr>
            <a:spLocks noGrp="1" noChangeArrowheads="1"/>
          </p:cNvSpPr>
          <p:nvPr>
            <p:ph type="body" idx="1"/>
          </p:nvPr>
        </p:nvSpPr>
        <p:spPr>
          <a:xfrm>
            <a:off x="533400" y="1793875"/>
            <a:ext cx="8229600" cy="3692525"/>
          </a:xfrm>
        </p:spPr>
        <p:txBody>
          <a:bodyPr/>
          <a:lstStyle/>
          <a:p>
            <a:pPr marL="533400" indent="-533400" eaLnBrk="1" hangingPunct="1">
              <a:lnSpc>
                <a:spcPct val="90000"/>
              </a:lnSpc>
              <a:buFont typeface="Wingdings" pitchFamily="2" charset="2"/>
              <a:buNone/>
            </a:pPr>
            <a:r>
              <a:rPr lang="en-US" sz="2000" smtClean="0"/>
              <a:t>Each equation can be fit by OLS ignoring all others.  Why do GLS?  Efficiency improvement.</a:t>
            </a:r>
          </a:p>
          <a:p>
            <a:pPr marL="533400" indent="-533400" eaLnBrk="1" hangingPunct="1">
              <a:lnSpc>
                <a:spcPct val="90000"/>
              </a:lnSpc>
              <a:buFont typeface="Wingdings" pitchFamily="2" charset="2"/>
              <a:buNone/>
            </a:pPr>
            <a:r>
              <a:rPr lang="en-US" sz="2000" smtClean="0"/>
              <a:t>Gains to GLS:</a:t>
            </a:r>
          </a:p>
          <a:p>
            <a:pPr marL="533400" indent="-533400" eaLnBrk="1" hangingPunct="1">
              <a:lnSpc>
                <a:spcPct val="90000"/>
              </a:lnSpc>
              <a:buFont typeface="Wingdings" pitchFamily="2" charset="2"/>
              <a:buNone/>
            </a:pPr>
            <a:r>
              <a:rPr lang="en-US" sz="2000" smtClean="0"/>
              <a:t>	None if identical regressors - </a:t>
            </a:r>
            <a:r>
              <a:rPr lang="en-US" sz="2000" b="1" smtClean="0"/>
              <a:t>NOTE THE CAPM ABOVE!</a:t>
            </a:r>
            <a:endParaRPr lang="en-US" sz="2000" smtClean="0"/>
          </a:p>
          <a:p>
            <a:pPr marL="533400" indent="-533400" eaLnBrk="1" hangingPunct="1">
              <a:lnSpc>
                <a:spcPct val="90000"/>
              </a:lnSpc>
              <a:buFont typeface="Wingdings" pitchFamily="2" charset="2"/>
              <a:buNone/>
            </a:pPr>
            <a:r>
              <a:rPr lang="en-US" sz="2000" smtClean="0"/>
              <a:t>        Implies that GLS is the same as OLS.  This is an application of a strange special case of the GR model.  “If the K columns of </a:t>
            </a:r>
            <a:r>
              <a:rPr lang="en-US" sz="2000" b="1" smtClean="0"/>
              <a:t>X</a:t>
            </a:r>
            <a:r>
              <a:rPr lang="en-US" sz="2000" smtClean="0"/>
              <a:t> are linear combinations of K characteristic vectors of </a:t>
            </a:r>
            <a:r>
              <a:rPr lang="en-US" sz="2000" b="1" smtClean="0">
                <a:sym typeface="Symbol" pitchFamily="18" charset="2"/>
              </a:rPr>
              <a:t></a:t>
            </a:r>
            <a:r>
              <a:rPr lang="en-US" sz="2000" smtClean="0"/>
              <a:t>, in the GR model, then OLS is algebraically identical to GLS.”  We will forego our opportunity to prove this theorem.  This is our only application.  (Kruskal’s Theorem)</a:t>
            </a:r>
          </a:p>
          <a:p>
            <a:pPr marL="533400" indent="-533400" eaLnBrk="1" hangingPunct="1">
              <a:lnSpc>
                <a:spcPct val="90000"/>
              </a:lnSpc>
              <a:buFont typeface="Wingdings" pitchFamily="2" charset="2"/>
              <a:buNone/>
            </a:pPr>
            <a:r>
              <a:rPr lang="en-US" sz="2000" smtClean="0"/>
              <a:t>Efficiency gains increase as the cross equation correlation increases (of course!).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1219200"/>
            <a:ext cx="8229600" cy="530225"/>
          </a:xfrm>
        </p:spPr>
        <p:txBody>
          <a:bodyPr/>
          <a:lstStyle/>
          <a:p>
            <a:pPr eaLnBrk="1" hangingPunct="1"/>
            <a:r>
              <a:rPr lang="en-US" smtClean="0"/>
              <a:t>The Identical </a:t>
            </a:r>
            <a:r>
              <a:rPr lang="en-US" b="1" smtClean="0"/>
              <a:t>X</a:t>
            </a:r>
            <a:r>
              <a:rPr lang="en-US" smtClean="0"/>
              <a:t> Case</a:t>
            </a:r>
          </a:p>
        </p:txBody>
      </p:sp>
      <p:sp>
        <p:nvSpPr>
          <p:cNvPr id="39939" name="Rectangle 3"/>
          <p:cNvSpPr>
            <a:spLocks noGrp="1" noChangeArrowheads="1"/>
          </p:cNvSpPr>
          <p:nvPr>
            <p:ph type="body" idx="1"/>
          </p:nvPr>
        </p:nvSpPr>
        <p:spPr>
          <a:xfrm>
            <a:off x="381000" y="1905000"/>
            <a:ext cx="8229600" cy="3581400"/>
          </a:xfrm>
        </p:spPr>
        <p:txBody>
          <a:bodyPr/>
          <a:lstStyle/>
          <a:p>
            <a:pPr eaLnBrk="1" hangingPunct="1">
              <a:buFont typeface="Wingdings" pitchFamily="2" charset="2"/>
              <a:buNone/>
            </a:pPr>
            <a:r>
              <a:rPr lang="en-US" sz="2000" dirty="0" smtClean="0"/>
              <a:t>Suppose the equations involve the same </a:t>
            </a:r>
            <a:r>
              <a:rPr lang="en-US" sz="2000" b="1" dirty="0" smtClean="0"/>
              <a:t>X</a:t>
            </a:r>
            <a:r>
              <a:rPr lang="en-US" sz="2000" dirty="0" smtClean="0"/>
              <a:t> matrices.  (Not just the same variables, the same data.  Then </a:t>
            </a:r>
            <a:r>
              <a:rPr lang="en-US" sz="2000" dirty="0" err="1" smtClean="0"/>
              <a:t>GLS</a:t>
            </a:r>
            <a:r>
              <a:rPr lang="en-US" sz="2000" dirty="0" smtClean="0"/>
              <a:t> is the same as equation by equation </a:t>
            </a:r>
            <a:r>
              <a:rPr lang="en-US" sz="2000" dirty="0" err="1" smtClean="0"/>
              <a:t>OLS</a:t>
            </a:r>
            <a:r>
              <a:rPr lang="en-US" sz="2000" dirty="0" smtClean="0"/>
              <a:t>.</a:t>
            </a:r>
          </a:p>
          <a:p>
            <a:pPr eaLnBrk="1" hangingPunct="1">
              <a:buFont typeface="Wingdings" pitchFamily="2" charset="2"/>
              <a:buNone/>
            </a:pPr>
            <a:r>
              <a:rPr lang="en-US" sz="2000" dirty="0" err="1" smtClean="0"/>
              <a:t>Grunfeld’s</a:t>
            </a:r>
            <a:r>
              <a:rPr lang="en-US" sz="2000" dirty="0" smtClean="0"/>
              <a:t> investment data are not an example - each firm has its own data matrix</a:t>
            </a:r>
            <a:r>
              <a:rPr lang="en-US" sz="2000" smtClean="0"/>
              <a:t>. (Text, p. 371, Example 10.3, Table F10.4) </a:t>
            </a:r>
            <a:endParaRPr lang="en-US" sz="2000" dirty="0" smtClean="0"/>
          </a:p>
          <a:p>
            <a:pPr eaLnBrk="1" hangingPunct="1">
              <a:buFont typeface="Wingdings" pitchFamily="2" charset="2"/>
              <a:buNone/>
            </a:pPr>
            <a:r>
              <a:rPr lang="en-US" sz="2000" dirty="0" smtClean="0"/>
              <a:t>The 3 equation model on </a:t>
            </a:r>
            <a:r>
              <a:rPr lang="en-US" sz="2000" smtClean="0"/>
              <a:t>page 344 </a:t>
            </a:r>
            <a:r>
              <a:rPr lang="en-US" sz="2000" dirty="0" smtClean="0"/>
              <a:t>with Berndt and Wood’s data give an example.  The three share equations all have the constant and logs of the price ratios on the </a:t>
            </a:r>
            <a:r>
              <a:rPr lang="en-US" sz="2000" dirty="0" err="1" smtClean="0"/>
              <a:t>RHS</a:t>
            </a:r>
            <a:r>
              <a:rPr lang="en-US" sz="2000" dirty="0" smtClean="0"/>
              <a:t>.  Same variables, same years.  The </a:t>
            </a:r>
            <a:r>
              <a:rPr lang="en-US" sz="2000" dirty="0" err="1" smtClean="0"/>
              <a:t>CAPM</a:t>
            </a:r>
            <a:r>
              <a:rPr lang="en-US" sz="2000" dirty="0" smtClean="0"/>
              <a:t> is also an example. </a:t>
            </a:r>
          </a:p>
          <a:p>
            <a:pPr eaLnBrk="1" hangingPunct="1">
              <a:buFont typeface="Wingdings" pitchFamily="2" charset="2"/>
              <a:buNone/>
            </a:pPr>
            <a:r>
              <a:rPr lang="en-US" sz="2000" dirty="0" smtClean="0"/>
              <a:t>(Note, because of the constraint in the </a:t>
            </a:r>
            <a:r>
              <a:rPr lang="en-US" sz="2000" dirty="0" err="1" smtClean="0"/>
              <a:t>B&amp;W</a:t>
            </a:r>
            <a:r>
              <a:rPr lang="en-US" sz="2000" dirty="0" smtClean="0"/>
              <a:t> </a:t>
            </a:r>
            <a:r>
              <a:rPr lang="en-US" sz="2000" smtClean="0"/>
              <a:t>system (the same </a:t>
            </a:r>
            <a:r>
              <a:rPr lang="el-GR" sz="2000" dirty="0" smtClean="0"/>
              <a:t>δ</a:t>
            </a:r>
            <a:r>
              <a:rPr lang="en-US" sz="2000" dirty="0" smtClean="0"/>
              <a:t> parameters in more than one equation), the </a:t>
            </a:r>
            <a:r>
              <a:rPr lang="en-US" sz="2000" dirty="0" err="1" smtClean="0"/>
              <a:t>OLS</a:t>
            </a:r>
            <a:r>
              <a:rPr lang="en-US" sz="2000" dirty="0" smtClean="0"/>
              <a:t> result for identical </a:t>
            </a:r>
            <a:r>
              <a:rPr lang="en-US" sz="2000" dirty="0" err="1" smtClean="0"/>
              <a:t>Xs</a:t>
            </a:r>
            <a:r>
              <a:rPr lang="en-US" sz="2000" dirty="0" smtClean="0"/>
              <a:t> does not apply.)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9600" y="1219200"/>
            <a:ext cx="8229600" cy="530225"/>
          </a:xfrm>
        </p:spPr>
        <p:txBody>
          <a:bodyPr/>
          <a:lstStyle/>
          <a:p>
            <a:pPr eaLnBrk="1" hangingPunct="1"/>
            <a:r>
              <a:rPr lang="en-US" smtClean="0"/>
              <a:t>Estimation by FGLS</a:t>
            </a:r>
          </a:p>
        </p:txBody>
      </p:sp>
      <p:sp>
        <p:nvSpPr>
          <p:cNvPr id="37891" name="Rectangle 3"/>
          <p:cNvSpPr>
            <a:spLocks noGrp="1" noChangeArrowheads="1"/>
          </p:cNvSpPr>
          <p:nvPr>
            <p:ph type="body" idx="1"/>
          </p:nvPr>
        </p:nvSpPr>
        <p:spPr>
          <a:xfrm>
            <a:off x="533400" y="2057400"/>
            <a:ext cx="8229600" cy="3082925"/>
          </a:xfrm>
        </p:spPr>
        <p:txBody>
          <a:bodyPr/>
          <a:lstStyle/>
          <a:p>
            <a:pPr marL="533400" indent="-533400" eaLnBrk="1" hangingPunct="1">
              <a:buFont typeface="Wingdings" pitchFamily="2" charset="2"/>
              <a:buNone/>
            </a:pPr>
            <a:r>
              <a:rPr lang="en-US" sz="2400" smtClean="0"/>
              <a:t>Two step FGLS is essentially the same as the groupwise heteroscedastic model.</a:t>
            </a:r>
          </a:p>
          <a:p>
            <a:pPr marL="533400" indent="-533400" eaLnBrk="1" hangingPunct="1">
              <a:buFont typeface="Wingdings" pitchFamily="2" charset="2"/>
              <a:buNone/>
            </a:pPr>
            <a:r>
              <a:rPr lang="en-US" sz="2400" smtClean="0"/>
              <a:t>	(1)  OLS for each equation produces residuals </a:t>
            </a:r>
            <a:r>
              <a:rPr lang="en-US" sz="2400" b="1" smtClean="0"/>
              <a:t>e</a:t>
            </a:r>
            <a:r>
              <a:rPr lang="en-US" sz="2400" baseline="-25000" smtClean="0"/>
              <a:t>i</a:t>
            </a:r>
            <a:r>
              <a:rPr lang="en-US" sz="2400" smtClean="0"/>
              <a:t>.</a:t>
            </a:r>
          </a:p>
          <a:p>
            <a:pPr marL="533400" indent="-533400">
              <a:buNone/>
            </a:pPr>
            <a:r>
              <a:rPr lang="en-US" sz="2400" smtClean="0"/>
              <a:t>	(2)  </a:t>
            </a:r>
            <a:r>
              <a:rPr lang="en-US" sz="2400" b="1" smtClean="0"/>
              <a:t>S</a:t>
            </a:r>
            <a:r>
              <a:rPr lang="en-US" sz="2400" baseline="-25000" smtClean="0"/>
              <a:t>ij</a:t>
            </a:r>
            <a:r>
              <a:rPr lang="en-US" sz="2400" smtClean="0"/>
              <a:t>  =  (1/n)</a:t>
            </a:r>
            <a:r>
              <a:rPr lang="en-US" sz="2400" b="1" smtClean="0"/>
              <a:t>e</a:t>
            </a:r>
            <a:r>
              <a:rPr lang="en-US" sz="2400" b="1" baseline="-25000" smtClean="0"/>
              <a:t>i</a:t>
            </a:r>
            <a:r>
              <a:rPr lang="en-US" sz="2400" b="1" smtClean="0">
                <a:sym typeface="Symbol" pitchFamily="18" charset="2"/>
              </a:rPr>
              <a:t></a:t>
            </a:r>
            <a:r>
              <a:rPr lang="en-US" sz="2400" b="1" smtClean="0"/>
              <a:t>e</a:t>
            </a:r>
            <a:r>
              <a:rPr lang="en-US" sz="2400" b="1" baseline="-25000" smtClean="0"/>
              <a:t>j</a:t>
            </a:r>
            <a:r>
              <a:rPr lang="en-US" sz="2400" b="1" smtClean="0"/>
              <a:t> </a:t>
            </a:r>
            <a:r>
              <a:rPr lang="en-US" sz="2400" smtClean="0"/>
              <a:t>then do FGLS</a:t>
            </a:r>
          </a:p>
          <a:p>
            <a:pPr marL="533400" indent="-533400" eaLnBrk="1" hangingPunct="1">
              <a:buFont typeface="Wingdings" pitchFamily="2" charset="2"/>
              <a:buNone/>
            </a:pPr>
            <a:r>
              <a:rPr lang="en-US" sz="2400" smtClean="0"/>
              <a:t>Maximum likelihood estimation for normally distributed disturbances:  Just iterate FLS.</a:t>
            </a:r>
          </a:p>
          <a:p>
            <a:pPr marL="533400" indent="-533400" eaLnBrk="1" hangingPunct="1">
              <a:buFont typeface="Wingdings" pitchFamily="2" charset="2"/>
              <a:buNone/>
            </a:pPr>
            <a:r>
              <a:rPr lang="en-US" sz="2400" smtClean="0"/>
              <a:t>(This is an application of the Oberhofer-Kmenta result.)</a:t>
            </a:r>
            <a:endParaRPr lang="en-US" sz="2400" b="1"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2" cstate="print"/>
          <a:srcRect/>
          <a:stretch>
            <a:fillRect/>
          </a:stretch>
        </p:blipFill>
        <p:spPr bwMode="auto">
          <a:xfrm>
            <a:off x="1752600" y="457200"/>
            <a:ext cx="4962525" cy="1994044"/>
          </a:xfrm>
          <a:prstGeom prst="rect">
            <a:avLst/>
          </a:prstGeom>
          <a:noFill/>
          <a:ln w="9525">
            <a:noFill/>
            <a:miter lim="800000"/>
            <a:headEnd/>
            <a:tailEnd/>
          </a:ln>
        </p:spPr>
      </p:pic>
      <p:pic>
        <p:nvPicPr>
          <p:cNvPr id="274435" name="Picture 3"/>
          <p:cNvPicPr>
            <a:picLocks noChangeAspect="1" noChangeArrowheads="1"/>
          </p:cNvPicPr>
          <p:nvPr/>
        </p:nvPicPr>
        <p:blipFill>
          <a:blip r:embed="rId3" cstate="print"/>
          <a:srcRect/>
          <a:stretch>
            <a:fillRect/>
          </a:stretch>
        </p:blipFill>
        <p:spPr bwMode="auto">
          <a:xfrm>
            <a:off x="1524000" y="2438400"/>
            <a:ext cx="5305425" cy="2113934"/>
          </a:xfrm>
          <a:prstGeom prst="rect">
            <a:avLst/>
          </a:prstGeom>
          <a:noFill/>
          <a:ln w="9525">
            <a:noFill/>
            <a:miter lim="800000"/>
            <a:headEnd/>
            <a:tailEnd/>
          </a:ln>
        </p:spPr>
      </p:pic>
      <p:pic>
        <p:nvPicPr>
          <p:cNvPr id="274436" name="Picture 4"/>
          <p:cNvPicPr>
            <a:picLocks noChangeAspect="1" noChangeArrowheads="1"/>
          </p:cNvPicPr>
          <p:nvPr/>
        </p:nvPicPr>
        <p:blipFill>
          <a:blip r:embed="rId4" cstate="print"/>
          <a:srcRect/>
          <a:stretch>
            <a:fillRect/>
          </a:stretch>
        </p:blipFill>
        <p:spPr bwMode="auto">
          <a:xfrm>
            <a:off x="1981200" y="4724400"/>
            <a:ext cx="4657725" cy="1784453"/>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Vector Autoregression</a:t>
            </a:r>
            <a:endParaRPr lang="en-US"/>
          </a:p>
        </p:txBody>
      </p:sp>
      <p:sp>
        <p:nvSpPr>
          <p:cNvPr id="4" name="TextBox 3"/>
          <p:cNvSpPr txBox="1"/>
          <p:nvPr/>
        </p:nvSpPr>
        <p:spPr>
          <a:xfrm>
            <a:off x="990600" y="1752600"/>
            <a:ext cx="7924800" cy="4524315"/>
          </a:xfrm>
          <a:prstGeom prst="rect">
            <a:avLst/>
          </a:prstGeom>
          <a:noFill/>
        </p:spPr>
        <p:txBody>
          <a:bodyPr wrap="square" rtlCol="0">
            <a:spAutoFit/>
          </a:bodyPr>
          <a:lstStyle/>
          <a:p>
            <a:r>
              <a:rPr lang="en-US" sz="1600" smtClean="0"/>
              <a:t>   The vector autoregression (VAR) model is one of the most successful, flexible,</a:t>
            </a:r>
          </a:p>
          <a:p>
            <a:r>
              <a:rPr lang="en-US" sz="1600" smtClean="0"/>
              <a:t>and easy to use models for the analysis of multivariate time series. It is</a:t>
            </a:r>
          </a:p>
          <a:p>
            <a:r>
              <a:rPr lang="en-US" sz="1600" smtClean="0"/>
              <a:t>a natural extension of the univariate autoregressive model to dynamic multivariate</a:t>
            </a:r>
          </a:p>
          <a:p>
            <a:r>
              <a:rPr lang="en-US" sz="1600" smtClean="0"/>
              <a:t>time series. The VAR model has proven to be especially useful for</a:t>
            </a:r>
          </a:p>
          <a:p>
            <a:r>
              <a:rPr lang="en-US" sz="1600" smtClean="0"/>
              <a:t>describing the dynamic behavior of economic and financial time series and</a:t>
            </a:r>
          </a:p>
          <a:p>
            <a:r>
              <a:rPr lang="en-US" sz="1600" smtClean="0"/>
              <a:t>for forecasting. It often provides superior forecasts to those from univariate</a:t>
            </a:r>
          </a:p>
          <a:p>
            <a:r>
              <a:rPr lang="en-US" sz="1600" smtClean="0"/>
              <a:t>time series models and elaborate theory-based simultaneous equations</a:t>
            </a:r>
          </a:p>
          <a:p>
            <a:r>
              <a:rPr lang="en-US" sz="1600" smtClean="0"/>
              <a:t>models. Forecasts from VAR models are quite flexible because they can be</a:t>
            </a:r>
          </a:p>
          <a:p>
            <a:r>
              <a:rPr lang="en-US" sz="1600" smtClean="0"/>
              <a:t>made conditional on the potential future paths of specified variables in the</a:t>
            </a:r>
          </a:p>
          <a:p>
            <a:r>
              <a:rPr lang="en-US" sz="1600" smtClean="0"/>
              <a:t>model.</a:t>
            </a:r>
          </a:p>
          <a:p>
            <a:r>
              <a:rPr lang="en-US" sz="1600" smtClean="0"/>
              <a:t>     In addition to data description and forecasting, the VAR model is also</a:t>
            </a:r>
          </a:p>
          <a:p>
            <a:r>
              <a:rPr lang="en-US" sz="1600" smtClean="0"/>
              <a:t>used for structural inference and policy analysis. In structural analysis, certain</a:t>
            </a:r>
          </a:p>
          <a:p>
            <a:r>
              <a:rPr lang="en-US" sz="1600" smtClean="0"/>
              <a:t>assumptions about the causal structure of the data under investigation</a:t>
            </a:r>
          </a:p>
          <a:p>
            <a:r>
              <a:rPr lang="en-US" sz="1600" smtClean="0"/>
              <a:t>are imposed, and the resulting causal impacts of unexpected shocks or</a:t>
            </a:r>
          </a:p>
          <a:p>
            <a:r>
              <a:rPr lang="en-US" sz="1600" smtClean="0"/>
              <a:t>innovations to specified variables on the variables in the model are summarized.</a:t>
            </a:r>
          </a:p>
          <a:p>
            <a:r>
              <a:rPr lang="en-US" sz="1600" smtClean="0"/>
              <a:t>These causal impacts are usually summarized with impulse response</a:t>
            </a:r>
          </a:p>
          <a:p>
            <a:r>
              <a:rPr lang="en-US" sz="1600" smtClean="0"/>
              <a:t>functions and forecast error variance decompositions.</a:t>
            </a:r>
          </a:p>
          <a:p>
            <a:r>
              <a:rPr lang="en-US" sz="1400" b="1" smtClean="0">
                <a:solidFill>
                  <a:srgbClr val="FF0000"/>
                </a:solidFill>
              </a:rPr>
              <a:t>Eric Zivot: http://faculty.washington.edu/ezivot/econ584/notes/varModels.pdf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a:t>
            </a: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114475141"/>
              </p:ext>
            </p:extLst>
          </p:nvPr>
        </p:nvGraphicFramePr>
        <p:xfrm>
          <a:off x="762000" y="2209800"/>
          <a:ext cx="7942263" cy="2445865"/>
        </p:xfrm>
        <a:graphic>
          <a:graphicData uri="http://schemas.openxmlformats.org/presentationml/2006/ole">
            <mc:AlternateContent xmlns:mc="http://schemas.openxmlformats.org/markup-compatibility/2006">
              <mc:Choice xmlns:v="urn:schemas-microsoft-com:vml" Requires="v">
                <p:oleObj spid="_x0000_s96265" name="Equation" r:id="rId3" imgW="4775200" imgH="1473200" progId="Equation.DSMT4">
                  <p:embed/>
                </p:oleObj>
              </mc:Choice>
              <mc:Fallback>
                <p:oleObj name="Equation" r:id="rId3" imgW="4775200" imgH="1473200" progId="Equation.DSMT4">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7942263" cy="24458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nvGraphicFramePr>
        <p:xfrm>
          <a:off x="609600" y="1828800"/>
          <a:ext cx="7956987" cy="3657600"/>
        </p:xfrm>
        <a:graphic>
          <a:graphicData uri="http://schemas.openxmlformats.org/presentationml/2006/ole">
            <mc:AlternateContent xmlns:mc="http://schemas.openxmlformats.org/markup-compatibility/2006">
              <mc:Choice xmlns:v="urn:schemas-microsoft-com:vml" Requires="v">
                <p:oleObj spid="_x0000_s97289" name="Equation" r:id="rId3" imgW="4102100" imgH="1892300" progId="Equation.DSMT4">
                  <p:embed/>
                </p:oleObj>
              </mc:Choice>
              <mc:Fallback>
                <p:oleObj name="Equation" r:id="rId3" imgW="4102100" imgH="1892300" progId="Equation.DSMT4">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28800"/>
                        <a:ext cx="7956987" cy="365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Object 2"/>
          <p:cNvGraphicFramePr>
            <a:graphicFrameLocks noChangeAspect="1"/>
          </p:cNvGraphicFramePr>
          <p:nvPr>
            <p:extLst>
              <p:ext uri="{D42A27DB-BD31-4B8C-83A1-F6EECF244321}">
                <p14:modId xmlns:p14="http://schemas.microsoft.com/office/powerpoint/2010/main" val="738458794"/>
              </p:ext>
            </p:extLst>
          </p:nvPr>
        </p:nvGraphicFramePr>
        <p:xfrm>
          <a:off x="762000" y="1219200"/>
          <a:ext cx="7720608" cy="4800600"/>
        </p:xfrm>
        <a:graphic>
          <a:graphicData uri="http://schemas.openxmlformats.org/presentationml/2006/ole">
            <mc:AlternateContent xmlns:mc="http://schemas.openxmlformats.org/markup-compatibility/2006">
              <mc:Choice xmlns:v="urn:schemas-microsoft-com:vml" Requires="v">
                <p:oleObj spid="_x0000_s98313" name="Equation" r:id="rId3" imgW="4102100" imgH="2552700" progId="Equation.DSMT4">
                  <p:embed/>
                </p:oleObj>
              </mc:Choice>
              <mc:Fallback>
                <p:oleObj name="Equation" r:id="rId3" imgW="4102100" imgH="2552700" progId="Equation.DSMT4">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19200"/>
                        <a:ext cx="7720608" cy="480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39825"/>
          </a:xfrm>
        </p:spPr>
        <p:txBody>
          <a:bodyPr/>
          <a:lstStyle/>
          <a:p>
            <a:r>
              <a:rPr lang="en-US" smtClean="0"/>
              <a:t>Zivot’s Data</a:t>
            </a:r>
            <a:endParaRPr lang="en-US"/>
          </a:p>
        </p:txBody>
      </p:sp>
      <p:pic>
        <p:nvPicPr>
          <p:cNvPr id="104450" name="Picture 2"/>
          <p:cNvPicPr>
            <a:picLocks noChangeAspect="1" noChangeArrowheads="1"/>
          </p:cNvPicPr>
          <p:nvPr/>
        </p:nvPicPr>
        <p:blipFill>
          <a:blip r:embed="rId2" cstate="print"/>
          <a:srcRect/>
          <a:stretch>
            <a:fillRect/>
          </a:stretch>
        </p:blipFill>
        <p:spPr bwMode="auto">
          <a:xfrm>
            <a:off x="1905000" y="1600200"/>
            <a:ext cx="5843588" cy="435323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Impulse Responses</a:t>
            </a:r>
            <a:endParaRPr lang="en-US"/>
          </a:p>
        </p:txBody>
      </p:sp>
      <p:pic>
        <p:nvPicPr>
          <p:cNvPr id="105474" name="Picture 2"/>
          <p:cNvPicPr>
            <a:picLocks noChangeAspect="1" noChangeArrowheads="1"/>
          </p:cNvPicPr>
          <p:nvPr/>
        </p:nvPicPr>
        <p:blipFill>
          <a:blip r:embed="rId2" cstate="print"/>
          <a:srcRect/>
          <a:stretch>
            <a:fillRect/>
          </a:stretch>
        </p:blipFill>
        <p:spPr bwMode="auto">
          <a:xfrm>
            <a:off x="1905000" y="1600200"/>
            <a:ext cx="5741258" cy="449580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1139825"/>
          </a:xfrm>
        </p:spPr>
        <p:txBody>
          <a:bodyPr/>
          <a:lstStyle/>
          <a:p>
            <a:r>
              <a:rPr lang="en-US" smtClean="0"/>
              <a:t>Appendix: Autocorrelation in Time Series</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1447800"/>
            <a:ext cx="8229600" cy="530225"/>
          </a:xfrm>
        </p:spPr>
        <p:txBody>
          <a:bodyPr/>
          <a:lstStyle/>
          <a:p>
            <a:pPr eaLnBrk="1" hangingPunct="1"/>
            <a:r>
              <a:rPr lang="en-US" smtClean="0"/>
              <a:t>Autocorrelation</a:t>
            </a:r>
          </a:p>
        </p:txBody>
      </p:sp>
      <p:sp>
        <p:nvSpPr>
          <p:cNvPr id="23555" name="Rectangle 3"/>
          <p:cNvSpPr>
            <a:spLocks noGrp="1" noChangeArrowheads="1"/>
          </p:cNvSpPr>
          <p:nvPr>
            <p:ph type="body" idx="1"/>
          </p:nvPr>
        </p:nvSpPr>
        <p:spPr>
          <a:xfrm>
            <a:off x="457200" y="2286000"/>
            <a:ext cx="8229600" cy="4302125"/>
          </a:xfrm>
        </p:spPr>
        <p:txBody>
          <a:bodyPr/>
          <a:lstStyle/>
          <a:p>
            <a:pPr eaLnBrk="1" hangingPunct="1">
              <a:lnSpc>
                <a:spcPct val="90000"/>
              </a:lnSpc>
              <a:buFont typeface="Wingdings" pitchFamily="2" charset="2"/>
              <a:buNone/>
            </a:pPr>
            <a:r>
              <a:rPr lang="en-US" sz="2000" smtClean="0"/>
              <a:t>      The analysis of “autocorrelation” in the narrow sense of correlation of the disturbances across time largely parallels the discussions we’ve already done for the GR model in general and for heteroscedasticity in particular.  One difference is that the relatively crisp results for the model of heteroscedasticity are replaced with relatively fuzzy, somewhat imprecise results here.  The reason is that it is much more difficult to characterize meaningfully  “well behaved” data in a time series context.  Thus, for example, in contrast to the sharp result that produces the White robust estimator, the theory underlying the Newey-West robust estimator is somewhat ambiguous in its requirement of a bland statement about “how far one must go back in time until correlation becomes unimportant.”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Grp="1" noChangeArrowheads="1"/>
          </p:cNvSpPr>
          <p:nvPr>
            <p:ph type="title"/>
          </p:nvPr>
        </p:nvSpPr>
        <p:spPr>
          <a:xfrm>
            <a:off x="457200" y="685800"/>
            <a:ext cx="8229600" cy="1139825"/>
          </a:xfrm>
        </p:spPr>
        <p:txBody>
          <a:bodyPr/>
          <a:lstStyle/>
          <a:p>
            <a:pPr eaLnBrk="1" hangingPunct="1"/>
            <a:r>
              <a:rPr lang="en-US" smtClean="0"/>
              <a:t>Autocorrelation Matrix</a:t>
            </a:r>
          </a:p>
        </p:txBody>
      </p:sp>
      <p:sp>
        <p:nvSpPr>
          <p:cNvPr id="11268" name="Rectangle 6"/>
          <p:cNvSpPr>
            <a:spLocks noChangeArrowheads="1"/>
          </p:cNvSpPr>
          <p:nvPr/>
        </p:nvSpPr>
        <p:spPr bwMode="auto">
          <a:xfrm>
            <a:off x="0" y="2843213"/>
            <a:ext cx="9144000" cy="0"/>
          </a:xfrm>
          <a:prstGeom prst="rect">
            <a:avLst/>
          </a:prstGeom>
          <a:noFill/>
          <a:ln w="19050">
            <a:noFill/>
            <a:miter lim="800000"/>
            <a:headEnd/>
            <a:tailEnd/>
          </a:ln>
        </p:spPr>
        <p:txBody>
          <a:bodyPr wrap="none" anchor="ctr">
            <a:spAutoFit/>
          </a:bodyPr>
          <a:lstStyle/>
          <a:p>
            <a:endParaRPr lang="en-US"/>
          </a:p>
        </p:txBody>
      </p:sp>
      <p:graphicFrame>
        <p:nvGraphicFramePr>
          <p:cNvPr id="11266" name="Object 5"/>
          <p:cNvGraphicFramePr>
            <a:graphicFrameLocks noChangeAspect="1"/>
          </p:cNvGraphicFramePr>
          <p:nvPr/>
        </p:nvGraphicFramePr>
        <p:xfrm>
          <a:off x="1828800" y="2057400"/>
          <a:ext cx="5822950" cy="3366922"/>
        </p:xfrm>
        <a:graphic>
          <a:graphicData uri="http://schemas.openxmlformats.org/presentationml/2006/ole">
            <mc:AlternateContent xmlns:mc="http://schemas.openxmlformats.org/markup-compatibility/2006">
              <mc:Choice xmlns:v="urn:schemas-microsoft-com:vml" Requires="v">
                <p:oleObj spid="_x0000_s176137" name="Equation" r:id="rId4" imgW="2819400" imgH="1625600" progId="Equation.DSMT4">
                  <p:embed/>
                </p:oleObj>
              </mc:Choice>
              <mc:Fallback>
                <p:oleObj name="Equation" r:id="rId4" imgW="2819400" imgH="16256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057400"/>
                        <a:ext cx="5822950" cy="33669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Autocorrelation</a:t>
            </a:r>
          </a:p>
        </p:txBody>
      </p:sp>
      <p:sp>
        <p:nvSpPr>
          <p:cNvPr id="34819"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400" dirty="0" smtClean="0">
                <a:sym typeface="Symbol" pitchFamily="18" charset="2"/>
              </a:rPr>
              <a:t>     </a:t>
            </a:r>
            <a:r>
              <a:rPr lang="en-US" sz="2400" baseline="-25000" dirty="0" smtClean="0">
                <a:sym typeface="Symbol" pitchFamily="18" charset="2"/>
              </a:rPr>
              <a:t>t</a:t>
            </a:r>
            <a:r>
              <a:rPr lang="en-US" sz="2400" dirty="0" smtClean="0"/>
              <a:t>  =  </a:t>
            </a:r>
            <a:r>
              <a:rPr lang="en-US" sz="2400" dirty="0" smtClean="0">
                <a:sym typeface="Symbol" pitchFamily="18" charset="2"/>
              </a:rPr>
              <a:t></a:t>
            </a:r>
            <a:r>
              <a:rPr lang="en-US" sz="2400" baseline="-25000" dirty="0" smtClean="0">
                <a:sym typeface="Symbol" pitchFamily="18" charset="2"/>
              </a:rPr>
              <a:t>t-1</a:t>
            </a:r>
            <a:r>
              <a:rPr lang="en-US" sz="2400" dirty="0" smtClean="0"/>
              <a:t>  +  </a:t>
            </a:r>
            <a:r>
              <a:rPr lang="en-US" sz="2400" dirty="0" err="1" smtClean="0"/>
              <a:t>u</a:t>
            </a:r>
            <a:r>
              <a:rPr lang="en-US" sz="2400" baseline="-25000" dirty="0" err="1" smtClean="0"/>
              <a:t>t</a:t>
            </a:r>
            <a:r>
              <a:rPr lang="en-US" sz="2400" dirty="0" smtClean="0"/>
              <a:t>   </a:t>
            </a:r>
          </a:p>
          <a:p>
            <a:pPr eaLnBrk="1" hangingPunct="1">
              <a:lnSpc>
                <a:spcPct val="80000"/>
              </a:lnSpc>
              <a:buFont typeface="Wingdings" pitchFamily="2" charset="2"/>
              <a:buNone/>
            </a:pPr>
            <a:r>
              <a:rPr lang="en-US" sz="2400" dirty="0" smtClean="0"/>
              <a:t>    (‘First order autocorrelation.’  How does this come about?)  </a:t>
            </a:r>
          </a:p>
          <a:p>
            <a:pPr eaLnBrk="1" hangingPunct="1">
              <a:lnSpc>
                <a:spcPct val="80000"/>
              </a:lnSpc>
              <a:buFont typeface="Wingdings" pitchFamily="2" charset="2"/>
              <a:buNone/>
            </a:pPr>
            <a:r>
              <a:rPr lang="en-US" sz="2400" dirty="0" smtClean="0"/>
              <a:t>	Assume -1 &lt; </a:t>
            </a:r>
            <a:r>
              <a:rPr lang="en-US" sz="2400" dirty="0" smtClean="0">
                <a:sym typeface="Symbol" pitchFamily="18" charset="2"/>
              </a:rPr>
              <a:t></a:t>
            </a:r>
            <a:r>
              <a:rPr lang="en-US" sz="2400" dirty="0" smtClean="0"/>
              <a:t> &lt; 1.  Why?</a:t>
            </a:r>
          </a:p>
          <a:p>
            <a:pPr eaLnBrk="1" hangingPunct="1">
              <a:lnSpc>
                <a:spcPct val="80000"/>
              </a:lnSpc>
              <a:buFont typeface="Wingdings" pitchFamily="2" charset="2"/>
              <a:buNone/>
            </a:pPr>
            <a:r>
              <a:rPr lang="en-US" sz="2400" dirty="0" smtClean="0"/>
              <a:t>	</a:t>
            </a:r>
            <a:r>
              <a:rPr lang="en-US" sz="2400" dirty="0" err="1" smtClean="0"/>
              <a:t>u</a:t>
            </a:r>
            <a:r>
              <a:rPr lang="en-US" sz="2400" baseline="-25000" dirty="0" err="1" smtClean="0"/>
              <a:t>t</a:t>
            </a:r>
            <a:r>
              <a:rPr lang="en-US" sz="2400" dirty="0" smtClean="0"/>
              <a:t>  =  ‘</a:t>
            </a:r>
            <a:r>
              <a:rPr lang="en-US" sz="2400" dirty="0" err="1" smtClean="0"/>
              <a:t>nonautocorrelated</a:t>
            </a:r>
            <a:r>
              <a:rPr lang="en-US" sz="2400" dirty="0" smtClean="0"/>
              <a:t> white noise’</a:t>
            </a:r>
          </a:p>
          <a:p>
            <a:pPr eaLnBrk="1" hangingPunct="1">
              <a:lnSpc>
                <a:spcPct val="80000"/>
              </a:lnSpc>
              <a:buFont typeface="Wingdings" pitchFamily="2" charset="2"/>
              <a:buNone/>
            </a:pPr>
            <a:r>
              <a:rPr lang="en-US" sz="2400" dirty="0" smtClean="0"/>
              <a:t>	</a:t>
            </a:r>
            <a:r>
              <a:rPr lang="en-US" sz="2400" dirty="0" smtClean="0">
                <a:sym typeface="Symbol" pitchFamily="18" charset="2"/>
              </a:rPr>
              <a:t></a:t>
            </a:r>
            <a:r>
              <a:rPr lang="en-US" sz="2400" baseline="-25000" dirty="0" smtClean="0">
                <a:sym typeface="Symbol" pitchFamily="18" charset="2"/>
              </a:rPr>
              <a:t>t</a:t>
            </a:r>
            <a:r>
              <a:rPr lang="en-US" sz="2400" dirty="0" smtClean="0"/>
              <a:t>  	= </a:t>
            </a:r>
            <a:r>
              <a:rPr lang="en-US" sz="2400" dirty="0" smtClean="0">
                <a:sym typeface="Symbol" pitchFamily="18" charset="2"/>
              </a:rPr>
              <a:t></a:t>
            </a:r>
            <a:r>
              <a:rPr lang="en-US" sz="2400" baseline="-25000" dirty="0" smtClean="0">
                <a:sym typeface="Symbol" pitchFamily="18" charset="2"/>
              </a:rPr>
              <a:t>t-1</a:t>
            </a:r>
            <a:r>
              <a:rPr lang="en-US" sz="2400" dirty="0" smtClean="0"/>
              <a:t> + </a:t>
            </a:r>
            <a:r>
              <a:rPr lang="en-US" sz="2400" dirty="0" err="1" smtClean="0"/>
              <a:t>u</a:t>
            </a:r>
            <a:r>
              <a:rPr lang="en-US" sz="2400" baseline="-25000" dirty="0" err="1" smtClean="0"/>
              <a:t>t</a:t>
            </a:r>
            <a:r>
              <a:rPr lang="en-US" sz="2400" dirty="0" smtClean="0"/>
              <a:t>  (the autoregressive form)</a:t>
            </a:r>
          </a:p>
          <a:p>
            <a:pPr eaLnBrk="1" hangingPunct="1">
              <a:lnSpc>
                <a:spcPct val="80000"/>
              </a:lnSpc>
              <a:buFont typeface="Wingdings" pitchFamily="2" charset="2"/>
              <a:buNone/>
            </a:pPr>
            <a:r>
              <a:rPr lang="en-US" sz="2400" dirty="0" smtClean="0"/>
              <a:t>	       = </a:t>
            </a:r>
            <a:r>
              <a:rPr lang="en-US" sz="2400" dirty="0" smtClean="0">
                <a:sym typeface="Symbol" pitchFamily="18" charset="2"/>
              </a:rPr>
              <a:t></a:t>
            </a:r>
            <a:r>
              <a:rPr lang="en-US" sz="2400" dirty="0" smtClean="0"/>
              <a:t>(</a:t>
            </a:r>
            <a:r>
              <a:rPr lang="en-US" sz="2400" dirty="0" smtClean="0">
                <a:sym typeface="Symbol" pitchFamily="18" charset="2"/>
              </a:rPr>
              <a:t></a:t>
            </a:r>
            <a:r>
              <a:rPr lang="en-US" sz="2400" baseline="-25000" dirty="0" smtClean="0">
                <a:sym typeface="Symbol" pitchFamily="18" charset="2"/>
              </a:rPr>
              <a:t>t-2</a:t>
            </a:r>
            <a:r>
              <a:rPr lang="en-US" sz="2400" dirty="0" smtClean="0"/>
              <a:t>  +  u</a:t>
            </a:r>
            <a:r>
              <a:rPr lang="en-US" sz="2400" baseline="-25000" dirty="0" smtClean="0"/>
              <a:t>t-1</a:t>
            </a:r>
            <a:r>
              <a:rPr lang="en-US" sz="2400" dirty="0" smtClean="0"/>
              <a:t>)  +  </a:t>
            </a:r>
            <a:r>
              <a:rPr lang="en-US" sz="2400" dirty="0" err="1" smtClean="0"/>
              <a:t>u</a:t>
            </a:r>
            <a:r>
              <a:rPr lang="en-US" sz="2400" baseline="-25000" dirty="0" err="1" smtClean="0"/>
              <a:t>t</a:t>
            </a:r>
            <a:endParaRPr lang="en-US" sz="2400" dirty="0" smtClean="0"/>
          </a:p>
          <a:p>
            <a:pPr eaLnBrk="1" hangingPunct="1">
              <a:lnSpc>
                <a:spcPct val="80000"/>
              </a:lnSpc>
              <a:buFont typeface="Wingdings" pitchFamily="2" charset="2"/>
              <a:buNone/>
            </a:pPr>
            <a:r>
              <a:rPr lang="en-US" sz="2400" dirty="0" smtClean="0"/>
              <a:t>           = ... (continue to substitute)</a:t>
            </a:r>
          </a:p>
          <a:p>
            <a:pPr eaLnBrk="1" hangingPunct="1">
              <a:lnSpc>
                <a:spcPct val="80000"/>
              </a:lnSpc>
              <a:buFont typeface="Wingdings" pitchFamily="2" charset="2"/>
              <a:buNone/>
            </a:pPr>
            <a:r>
              <a:rPr lang="en-US" sz="2400" dirty="0" smtClean="0"/>
              <a:t>		=  </a:t>
            </a:r>
            <a:r>
              <a:rPr lang="en-US" sz="2400" dirty="0" err="1" smtClean="0"/>
              <a:t>u</a:t>
            </a:r>
            <a:r>
              <a:rPr lang="en-US" sz="2400" baseline="-25000" dirty="0" err="1" smtClean="0"/>
              <a:t>t</a:t>
            </a:r>
            <a:r>
              <a:rPr lang="en-US" sz="2400" dirty="0" smtClean="0"/>
              <a:t> + </a:t>
            </a:r>
            <a:r>
              <a:rPr lang="en-US" sz="2400" dirty="0" smtClean="0">
                <a:sym typeface="Symbol" pitchFamily="18" charset="2"/>
              </a:rPr>
              <a:t></a:t>
            </a:r>
            <a:r>
              <a:rPr lang="en-US" sz="2400" dirty="0" smtClean="0"/>
              <a:t>u</a:t>
            </a:r>
            <a:r>
              <a:rPr lang="en-US" sz="2400" baseline="-25000" dirty="0" smtClean="0"/>
              <a:t>t-1</a:t>
            </a:r>
            <a:r>
              <a:rPr lang="en-US" sz="2400" dirty="0" smtClean="0"/>
              <a:t> + </a:t>
            </a:r>
            <a:r>
              <a:rPr lang="en-US" sz="2400" dirty="0" smtClean="0">
                <a:sym typeface="Symbol" pitchFamily="18" charset="2"/>
              </a:rPr>
              <a:t></a:t>
            </a:r>
            <a:r>
              <a:rPr lang="en-US" sz="2400" baseline="30000" dirty="0" smtClean="0">
                <a:sym typeface="Symbol" pitchFamily="18" charset="2"/>
              </a:rPr>
              <a:t>2</a:t>
            </a:r>
            <a:r>
              <a:rPr lang="en-US" sz="2400" dirty="0" smtClean="0"/>
              <a:t>u</a:t>
            </a:r>
            <a:r>
              <a:rPr lang="en-US" sz="2400" baseline="-25000" dirty="0" smtClean="0"/>
              <a:t>t-2</a:t>
            </a:r>
            <a:r>
              <a:rPr lang="en-US" sz="2400" dirty="0" smtClean="0"/>
              <a:t> + </a:t>
            </a:r>
            <a:r>
              <a:rPr lang="en-US" sz="2400" dirty="0" smtClean="0">
                <a:sym typeface="Symbol" pitchFamily="18" charset="2"/>
              </a:rPr>
              <a:t></a:t>
            </a:r>
            <a:r>
              <a:rPr lang="en-US" sz="2400" baseline="30000" dirty="0" smtClean="0">
                <a:sym typeface="Symbol" pitchFamily="18" charset="2"/>
              </a:rPr>
              <a:t>3</a:t>
            </a:r>
            <a:r>
              <a:rPr lang="en-US" sz="2400" dirty="0" smtClean="0"/>
              <a:t>u</a:t>
            </a:r>
            <a:r>
              <a:rPr lang="en-US" sz="2400" baseline="-25000" dirty="0" smtClean="0"/>
              <a:t>t-3</a:t>
            </a:r>
            <a:r>
              <a:rPr lang="en-US" sz="2400" dirty="0" smtClean="0"/>
              <a:t> + ...</a:t>
            </a:r>
          </a:p>
          <a:p>
            <a:pPr eaLnBrk="1" hangingPunct="1">
              <a:lnSpc>
                <a:spcPct val="80000"/>
              </a:lnSpc>
              <a:buFont typeface="Wingdings" pitchFamily="2" charset="2"/>
              <a:buNone/>
            </a:pPr>
            <a:r>
              <a:rPr lang="en-US" sz="2400" dirty="0" smtClean="0"/>
              <a:t>		= (the moving average form)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609600"/>
            <a:ext cx="8229600" cy="1139825"/>
          </a:xfrm>
        </p:spPr>
        <p:txBody>
          <a:bodyPr/>
          <a:lstStyle/>
          <a:p>
            <a:pPr eaLnBrk="1" hangingPunct="1"/>
            <a:r>
              <a:rPr lang="en-US" smtClean="0"/>
              <a:t>Autocorrelation</a:t>
            </a:r>
          </a:p>
        </p:txBody>
      </p:sp>
      <p:graphicFrame>
        <p:nvGraphicFramePr>
          <p:cNvPr id="9218" name="Object 4"/>
          <p:cNvGraphicFramePr>
            <a:graphicFrameLocks noChangeAspect="1"/>
          </p:cNvGraphicFramePr>
          <p:nvPr/>
        </p:nvGraphicFramePr>
        <p:xfrm>
          <a:off x="1828800" y="2133600"/>
          <a:ext cx="6172200" cy="3606800"/>
        </p:xfrm>
        <a:graphic>
          <a:graphicData uri="http://schemas.openxmlformats.org/presentationml/2006/ole">
            <mc:AlternateContent xmlns:mc="http://schemas.openxmlformats.org/markup-compatibility/2006">
              <mc:Choice xmlns:v="urn:schemas-microsoft-com:vml" Requires="v">
                <p:oleObj spid="_x0000_s174089" name="Equation" r:id="rId4" imgW="3911600" imgH="2286000" progId="Equation.DSMT4">
                  <p:embed/>
                </p:oleObj>
              </mc:Choice>
              <mc:Fallback>
                <p:oleObj name="Equation" r:id="rId4" imgW="3911600" imgH="22860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133600"/>
                        <a:ext cx="6172200" cy="360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533400"/>
            <a:ext cx="8229600" cy="1139825"/>
          </a:xfrm>
        </p:spPr>
        <p:txBody>
          <a:bodyPr/>
          <a:lstStyle/>
          <a:p>
            <a:pPr eaLnBrk="1" hangingPunct="1"/>
            <a:r>
              <a:rPr lang="en-US" smtClean="0"/>
              <a:t>Autocovariances</a:t>
            </a:r>
          </a:p>
        </p:txBody>
      </p:sp>
      <p:graphicFrame>
        <p:nvGraphicFramePr>
          <p:cNvPr id="10242" name="Object 4"/>
          <p:cNvGraphicFramePr>
            <a:graphicFrameLocks noChangeAspect="1"/>
          </p:cNvGraphicFramePr>
          <p:nvPr/>
        </p:nvGraphicFramePr>
        <p:xfrm>
          <a:off x="2133600" y="1905000"/>
          <a:ext cx="4800600" cy="4295775"/>
        </p:xfrm>
        <a:graphic>
          <a:graphicData uri="http://schemas.openxmlformats.org/presentationml/2006/ole">
            <mc:AlternateContent xmlns:mc="http://schemas.openxmlformats.org/markup-compatibility/2006">
              <mc:Choice xmlns:v="urn:schemas-microsoft-com:vml" Requires="v">
                <p:oleObj spid="_x0000_s175113" name="Equation" r:id="rId4" imgW="2895600" imgH="2590800" progId="Equation.DSMT4">
                  <p:embed/>
                </p:oleObj>
              </mc:Choice>
              <mc:Fallback>
                <p:oleObj name="Equation" r:id="rId4" imgW="2895600" imgH="25908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905000"/>
                        <a:ext cx="4800600" cy="429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533400"/>
            <a:ext cx="8229600" cy="1139825"/>
          </a:xfrm>
        </p:spPr>
        <p:txBody>
          <a:bodyPr/>
          <a:lstStyle/>
          <a:p>
            <a:pPr eaLnBrk="1" hangingPunct="1"/>
            <a:r>
              <a:rPr lang="en-US" smtClean="0"/>
              <a:t>Generalized Least Squares</a:t>
            </a:r>
          </a:p>
        </p:txBody>
      </p:sp>
      <p:graphicFrame>
        <p:nvGraphicFramePr>
          <p:cNvPr id="12290" name="Object 4"/>
          <p:cNvGraphicFramePr>
            <a:graphicFrameLocks noChangeAspect="1"/>
          </p:cNvGraphicFramePr>
          <p:nvPr/>
        </p:nvGraphicFramePr>
        <p:xfrm>
          <a:off x="2971800" y="1981200"/>
          <a:ext cx="3505200" cy="3813743"/>
        </p:xfrm>
        <a:graphic>
          <a:graphicData uri="http://schemas.openxmlformats.org/presentationml/2006/ole">
            <mc:AlternateContent xmlns:mc="http://schemas.openxmlformats.org/markup-compatibility/2006">
              <mc:Choice xmlns:v="urn:schemas-microsoft-com:vml" Requires="v">
                <p:oleObj spid="_x0000_s177161" name="Equation" r:id="rId4" imgW="2311400" imgH="2514600" progId="Equation.DSMT4">
                  <p:embed/>
                </p:oleObj>
              </mc:Choice>
              <mc:Fallback>
                <p:oleObj name="Equation" r:id="rId4" imgW="2311400" imgH="25146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981200"/>
                        <a:ext cx="3505200" cy="38137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1447800"/>
            <a:ext cx="8229600" cy="530225"/>
          </a:xfrm>
        </p:spPr>
        <p:txBody>
          <a:bodyPr/>
          <a:lstStyle/>
          <a:p>
            <a:pPr eaLnBrk="1" hangingPunct="1"/>
            <a:r>
              <a:rPr lang="en-US" smtClean="0"/>
              <a:t>GLS and FGLS</a:t>
            </a:r>
          </a:p>
        </p:txBody>
      </p:sp>
      <p:sp>
        <p:nvSpPr>
          <p:cNvPr id="27651" name="Rectangle 3"/>
          <p:cNvSpPr>
            <a:spLocks noGrp="1" noChangeArrowheads="1"/>
          </p:cNvSpPr>
          <p:nvPr>
            <p:ph type="body" idx="1"/>
          </p:nvPr>
        </p:nvSpPr>
        <p:spPr>
          <a:xfrm>
            <a:off x="1447800" y="2438401"/>
            <a:ext cx="7162800" cy="2514600"/>
          </a:xfrm>
        </p:spPr>
        <p:txBody>
          <a:bodyPr/>
          <a:lstStyle/>
          <a:p>
            <a:pPr eaLnBrk="1" hangingPunct="1">
              <a:buFont typeface="Wingdings" pitchFamily="2" charset="2"/>
              <a:buNone/>
            </a:pPr>
            <a:r>
              <a:rPr lang="en-US" sz="2400" smtClean="0"/>
              <a:t>Theoretical result for known </a:t>
            </a:r>
            <a:r>
              <a:rPr lang="en-US" sz="2400" b="1" smtClean="0">
                <a:sym typeface="Symbol" pitchFamily="18" charset="2"/>
              </a:rPr>
              <a:t></a:t>
            </a:r>
            <a:r>
              <a:rPr lang="en-US" sz="2400" smtClean="0"/>
              <a:t> - i.e., known </a:t>
            </a:r>
            <a:r>
              <a:rPr lang="en-US" sz="2400" smtClean="0">
                <a:sym typeface="Symbol" pitchFamily="18" charset="2"/>
              </a:rPr>
              <a:t></a:t>
            </a:r>
            <a:r>
              <a:rPr lang="en-US" sz="2400" smtClean="0"/>
              <a:t>.  Prais-Winsten vs. Cochrane-Orcutt.</a:t>
            </a:r>
          </a:p>
          <a:p>
            <a:pPr eaLnBrk="1" hangingPunct="1">
              <a:buFont typeface="Wingdings" pitchFamily="2" charset="2"/>
              <a:buNone/>
            </a:pPr>
            <a:r>
              <a:rPr lang="en-US" sz="2400" smtClean="0"/>
              <a:t>FGLS estimation:  How to estimate </a:t>
            </a:r>
            <a:r>
              <a:rPr lang="en-US" sz="2400" smtClean="0">
                <a:sym typeface="Symbol" pitchFamily="18" charset="2"/>
              </a:rPr>
              <a:t></a:t>
            </a:r>
            <a:r>
              <a:rPr lang="en-US" sz="2400" smtClean="0"/>
              <a:t>?  OLS residuals as usual - first autocorrelation.</a:t>
            </a:r>
          </a:p>
          <a:p>
            <a:pPr eaLnBrk="1" hangingPunct="1">
              <a:buFont typeface="Wingdings" pitchFamily="2" charset="2"/>
              <a:buNone/>
            </a:pPr>
            <a:r>
              <a:rPr lang="en-US" sz="2400" smtClean="0"/>
              <a:t>Many variations, all based on correlation of e</a:t>
            </a:r>
            <a:r>
              <a:rPr lang="en-US" sz="2400" baseline="-25000" smtClean="0"/>
              <a:t>t</a:t>
            </a:r>
            <a:r>
              <a:rPr lang="en-US" sz="2400" smtClean="0"/>
              <a:t> and e</a:t>
            </a:r>
            <a:r>
              <a:rPr lang="en-US" sz="2400" baseline="-25000" smtClean="0"/>
              <a:t>t-1</a:t>
            </a:r>
            <a:endParaRPr lang="en-US" sz="2400"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533400"/>
            <a:ext cx="8229600" cy="1139825"/>
          </a:xfrm>
        </p:spPr>
        <p:txBody>
          <a:bodyPr/>
          <a:lstStyle/>
          <a:p>
            <a:pPr eaLnBrk="1" hangingPunct="1"/>
            <a:r>
              <a:rPr lang="en-US" smtClean="0"/>
              <a:t>The Autoregressive Transformation</a:t>
            </a:r>
          </a:p>
        </p:txBody>
      </p:sp>
      <p:graphicFrame>
        <p:nvGraphicFramePr>
          <p:cNvPr id="13314" name="Object 4"/>
          <p:cNvGraphicFramePr>
            <a:graphicFrameLocks noChangeAspect="1"/>
          </p:cNvGraphicFramePr>
          <p:nvPr/>
        </p:nvGraphicFramePr>
        <p:xfrm>
          <a:off x="1524000" y="2057400"/>
          <a:ext cx="5715000" cy="3335338"/>
        </p:xfrm>
        <a:graphic>
          <a:graphicData uri="http://schemas.openxmlformats.org/presentationml/2006/ole">
            <mc:AlternateContent xmlns:mc="http://schemas.openxmlformats.org/markup-compatibility/2006">
              <mc:Choice xmlns:v="urn:schemas-microsoft-com:vml" Requires="v">
                <p:oleObj spid="_x0000_s178185" name="Equation" r:id="rId4" imgW="2806700" imgH="1638300" progId="Equation.DSMT4">
                  <p:embed/>
                </p:oleObj>
              </mc:Choice>
              <mc:Fallback>
                <p:oleObj name="Equation" r:id="rId4" imgW="2806700" imgH="16383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057400"/>
                        <a:ext cx="5715000" cy="333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04800"/>
            <a:ext cx="8229600" cy="1139825"/>
          </a:xfrm>
        </p:spPr>
        <p:txBody>
          <a:bodyPr/>
          <a:lstStyle/>
          <a:p>
            <a:r>
              <a:rPr lang="en-US" smtClean="0"/>
              <a:t>Estimated AR(1) Model</a:t>
            </a:r>
          </a:p>
        </p:txBody>
      </p:sp>
      <p:sp>
        <p:nvSpPr>
          <p:cNvPr id="38915" name="TextBox 2"/>
          <p:cNvSpPr txBox="1">
            <a:spLocks noChangeArrowheads="1"/>
          </p:cNvSpPr>
          <p:nvPr/>
        </p:nvSpPr>
        <p:spPr bwMode="auto">
          <a:xfrm>
            <a:off x="457200" y="1447800"/>
            <a:ext cx="8305800" cy="4876800"/>
          </a:xfrm>
          <a:prstGeom prst="rect">
            <a:avLst/>
          </a:prstGeom>
          <a:noFill/>
          <a:ln w="9525">
            <a:noFill/>
            <a:miter lim="800000"/>
            <a:headEnd/>
            <a:tailEnd/>
          </a:ln>
        </p:spPr>
        <p:txBody>
          <a:bodyPr>
            <a:spAutoFit/>
          </a:bodyPr>
          <a:lstStyle/>
          <a:p>
            <a:r>
              <a:rPr lang="en-US" sz="1200" b="1">
                <a:latin typeface="Courier New" pitchFamily="49" charset="0"/>
                <a:cs typeface="Courier New" pitchFamily="49" charset="0"/>
              </a:rPr>
              <a:t>----------------------------------------------------------------------</a:t>
            </a:r>
          </a:p>
          <a:p>
            <a:r>
              <a:rPr lang="de-DE" sz="1200" b="1">
                <a:latin typeface="Courier New" pitchFamily="49" charset="0"/>
                <a:cs typeface="Courier New" pitchFamily="49" charset="0"/>
              </a:rPr>
              <a:t>AR(1) Model:     e(t) = rho * e(t-1) + u(t)</a:t>
            </a:r>
          </a:p>
          <a:p>
            <a:r>
              <a:rPr lang="en-US" sz="1200" b="1">
                <a:latin typeface="Courier New" pitchFamily="49" charset="0"/>
                <a:cs typeface="Courier New" pitchFamily="49" charset="0"/>
              </a:rPr>
              <a:t>Initial value of rho       =         .87566</a:t>
            </a:r>
          </a:p>
          <a:p>
            <a:r>
              <a:rPr lang="en-US" sz="1200" b="1">
                <a:latin typeface="Courier New" pitchFamily="49" charset="0"/>
                <a:cs typeface="Courier New" pitchFamily="49" charset="0"/>
              </a:rPr>
              <a:t>Maximum iterations         =              1</a:t>
            </a:r>
          </a:p>
          <a:p>
            <a:r>
              <a:rPr lang="en-US" sz="1200" b="1">
                <a:latin typeface="Courier New" pitchFamily="49" charset="0"/>
                <a:cs typeface="Courier New" pitchFamily="49" charset="0"/>
              </a:rPr>
              <a:t>Method = Prais - Winsten</a:t>
            </a:r>
          </a:p>
          <a:p>
            <a:r>
              <a:rPr lang="sv-SE" sz="1200" b="1">
                <a:latin typeface="Courier New" pitchFamily="49" charset="0"/>
                <a:cs typeface="Courier New" pitchFamily="49" charset="0"/>
              </a:rPr>
              <a:t>Iter=  1, SS=       .022, Log-L=    127.593</a:t>
            </a:r>
          </a:p>
          <a:p>
            <a:r>
              <a:rPr lang="en-US" sz="1200" b="1">
                <a:latin typeface="Courier New" pitchFamily="49" charset="0"/>
                <a:cs typeface="Courier New" pitchFamily="49" charset="0"/>
              </a:rPr>
              <a:t>Final value of Rho    =             .959411</a:t>
            </a:r>
          </a:p>
          <a:p>
            <a:r>
              <a:rPr lang="en-US" sz="1200" b="1">
                <a:latin typeface="Courier New" pitchFamily="49" charset="0"/>
                <a:cs typeface="Courier New" pitchFamily="49" charset="0"/>
              </a:rPr>
              <a:t>Std. Deviation:  e(t) =             .076512</a:t>
            </a:r>
          </a:p>
          <a:p>
            <a:r>
              <a:rPr lang="en-US" sz="1200" b="1">
                <a:latin typeface="Courier New" pitchFamily="49" charset="0"/>
                <a:cs typeface="Courier New" pitchFamily="49" charset="0"/>
              </a:rPr>
              <a:t>Std. Deviation:  u(t) =             .021577</a:t>
            </a:r>
          </a:p>
          <a:p>
            <a:r>
              <a:rPr lang="en-US" sz="1200" b="1">
                <a:latin typeface="Courier New" pitchFamily="49" charset="0"/>
                <a:cs typeface="Courier New" pitchFamily="49" charset="0"/>
              </a:rPr>
              <a:t>Autocorrelation: u(t) =             .253173</a:t>
            </a:r>
          </a:p>
          <a:p>
            <a:r>
              <a:rPr lang="en-US" sz="1200" b="1">
                <a:latin typeface="Courier New" pitchFamily="49" charset="0"/>
                <a:cs typeface="Courier New" pitchFamily="49" charset="0"/>
              </a:rPr>
              <a:t>N[0,1] used for significance levels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   Mean of X</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Constant|   -20.3373***       .69623      -29.211   .0000                  FGLS</a:t>
            </a:r>
          </a:p>
          <a:p>
            <a:r>
              <a:rPr lang="en-US" sz="1200" b="1">
                <a:latin typeface="Courier New" pitchFamily="49" charset="0"/>
                <a:cs typeface="Courier New" pitchFamily="49" charset="0"/>
              </a:rPr>
              <a:t>      LP|    -.11379***       .03296       -3.453   .0006      3.72930</a:t>
            </a:r>
          </a:p>
          <a:p>
            <a:r>
              <a:rPr lang="en-US" sz="1200" b="1">
                <a:latin typeface="Courier New" pitchFamily="49" charset="0"/>
                <a:cs typeface="Courier New" pitchFamily="49" charset="0"/>
              </a:rPr>
              <a:t>      LY|     .87040***       .08827        9.860   .0000      9.67215</a:t>
            </a:r>
          </a:p>
          <a:p>
            <a:r>
              <a:rPr lang="en-US" sz="1200" b="1">
                <a:latin typeface="Courier New" pitchFamily="49" charset="0"/>
                <a:cs typeface="Courier New" pitchFamily="49" charset="0"/>
              </a:rPr>
              <a:t>    LPNC|     .05426          .12392         .438   .6615      4.38037</a:t>
            </a:r>
          </a:p>
          <a:p>
            <a:r>
              <a:rPr lang="es-ES" sz="1200" b="1">
                <a:latin typeface="Courier New" pitchFamily="49" charset="0"/>
                <a:cs typeface="Courier New" pitchFamily="49" charset="0"/>
              </a:rPr>
              <a:t>    LPUC|    -.04028          .06193        -.650   .5154      4.10545</a:t>
            </a:r>
          </a:p>
          <a:p>
            <a:r>
              <a:rPr lang="en-US" sz="1200" b="1">
                <a:latin typeface="Courier New" pitchFamily="49" charset="0"/>
                <a:cs typeface="Courier New" pitchFamily="49" charset="0"/>
              </a:rPr>
              <a:t>     RHO|     .95941***       .03949       24.295   .0000</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Constant|   -21.2111***       .75322      -28.160   .0000                  OLS</a:t>
            </a:r>
          </a:p>
          <a:p>
            <a:r>
              <a:rPr lang="en-US" sz="1200" b="1">
                <a:latin typeface="Courier New" pitchFamily="49" charset="0"/>
                <a:cs typeface="Courier New" pitchFamily="49" charset="0"/>
              </a:rPr>
              <a:t>      LP|    -.02121          .04377        -.485   .6303      3.72930</a:t>
            </a:r>
          </a:p>
          <a:p>
            <a:r>
              <a:rPr lang="en-US" sz="1200" b="1">
                <a:latin typeface="Courier New" pitchFamily="49" charset="0"/>
                <a:cs typeface="Courier New" pitchFamily="49" charset="0"/>
              </a:rPr>
              <a:t>      LY|    1.09587***       .07771       14.102   .0000      9.67215</a:t>
            </a:r>
          </a:p>
          <a:p>
            <a:r>
              <a:rPr lang="en-US" sz="1200" b="1">
                <a:latin typeface="Courier New" pitchFamily="49" charset="0"/>
                <a:cs typeface="Courier New" pitchFamily="49" charset="0"/>
              </a:rPr>
              <a:t>    LPNC|    -.37361**        .15707       -2.379   .0215      4.38037</a:t>
            </a:r>
          </a:p>
          <a:p>
            <a:r>
              <a:rPr lang="es-ES" sz="1200" b="1">
                <a:latin typeface="Courier New" pitchFamily="49" charset="0"/>
                <a:cs typeface="Courier New" pitchFamily="49" charset="0"/>
              </a:rPr>
              <a:t>    LPUC|     .02003          .10330         .194   .8471      4.10545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The Familiar AR(1) Model</a:t>
            </a:r>
          </a:p>
        </p:txBody>
      </p:sp>
      <p:sp>
        <p:nvSpPr>
          <p:cNvPr id="24579" name="Rectangle 3"/>
          <p:cNvSpPr>
            <a:spLocks noGrp="1" noChangeArrowheads="1"/>
          </p:cNvSpPr>
          <p:nvPr>
            <p:ph type="body" idx="1"/>
          </p:nvPr>
        </p:nvSpPr>
        <p:spPr>
          <a:xfrm>
            <a:off x="1219200" y="1828800"/>
            <a:ext cx="7239000" cy="3692525"/>
          </a:xfrm>
        </p:spPr>
        <p:txBody>
          <a:bodyPr/>
          <a:lstStyle/>
          <a:p>
            <a:pPr eaLnBrk="1" hangingPunct="1">
              <a:lnSpc>
                <a:spcPct val="90000"/>
              </a:lnSpc>
              <a:buFont typeface="Wingdings" pitchFamily="2" charset="2"/>
              <a:buNone/>
            </a:pPr>
            <a:r>
              <a:rPr lang="en-US" sz="2000" smtClean="0">
                <a:sym typeface="Symbol" pitchFamily="18" charset="2"/>
              </a:rPr>
              <a:t>		              </a:t>
            </a:r>
            <a:r>
              <a:rPr lang="en-US" sz="2000" b="1" baseline="-25000" smtClean="0"/>
              <a:t>t</a:t>
            </a:r>
            <a:r>
              <a:rPr lang="en-US" sz="2000" b="1" smtClean="0"/>
              <a:t>  =  </a:t>
            </a:r>
            <a:r>
              <a:rPr lang="en-US" sz="2000" smtClean="0">
                <a:sym typeface="Symbol" pitchFamily="18" charset="2"/>
              </a:rPr>
              <a:t></a:t>
            </a:r>
            <a:r>
              <a:rPr lang="en-US" sz="2000" b="1" baseline="-25000" smtClean="0"/>
              <a:t>t-1 </a:t>
            </a:r>
            <a:r>
              <a:rPr lang="en-US" sz="2000" b="1" smtClean="0"/>
              <a:t> + </a:t>
            </a:r>
            <a:r>
              <a:rPr lang="en-US" sz="2000" smtClean="0"/>
              <a:t> u</a:t>
            </a:r>
            <a:r>
              <a:rPr lang="en-US" sz="2000" baseline="-25000" smtClean="0"/>
              <a:t>t</a:t>
            </a:r>
            <a:r>
              <a:rPr lang="en-US" sz="2000" b="1" smtClean="0"/>
              <a:t>, |</a:t>
            </a:r>
            <a:r>
              <a:rPr lang="en-US" sz="2000" smtClean="0">
                <a:sym typeface="Symbol" pitchFamily="18" charset="2"/>
              </a:rPr>
              <a:t></a:t>
            </a:r>
            <a:r>
              <a:rPr lang="en-US" sz="2000" b="1" smtClean="0"/>
              <a:t>| &lt; </a:t>
            </a:r>
            <a:r>
              <a:rPr lang="en-US" sz="2000" smtClean="0"/>
              <a:t>1</a:t>
            </a:r>
            <a:r>
              <a:rPr lang="en-US" sz="2000" b="1" smtClean="0"/>
              <a:t>.</a:t>
            </a:r>
            <a:endParaRPr lang="en-US" sz="2000" smtClean="0"/>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r>
              <a:rPr lang="en-US" sz="2000" smtClean="0"/>
              <a:t>This characterizes the disturbances, not the regressors.</a:t>
            </a:r>
          </a:p>
          <a:p>
            <a:pPr>
              <a:lnSpc>
                <a:spcPct val="90000"/>
              </a:lnSpc>
              <a:buNone/>
            </a:pPr>
            <a:r>
              <a:rPr lang="en-US" sz="2000" smtClean="0">
                <a:sym typeface="Symbol"/>
              </a:rPr>
              <a:t>  </a:t>
            </a:r>
            <a:r>
              <a:rPr lang="en-US" sz="2000" smtClean="0"/>
              <a:t>A general characterization of the mechanism producing </a:t>
            </a:r>
            <a:r>
              <a:rPr lang="en-US" sz="2000" smtClean="0">
                <a:sym typeface="Symbol" pitchFamily="18" charset="2"/>
              </a:rPr>
              <a:t></a:t>
            </a:r>
            <a:r>
              <a:rPr lang="en-US" sz="2000" smtClean="0"/>
              <a:t> </a:t>
            </a:r>
          </a:p>
          <a:p>
            <a:pPr eaLnBrk="1" hangingPunct="1">
              <a:lnSpc>
                <a:spcPct val="90000"/>
              </a:lnSpc>
              <a:buFont typeface="Wingdings" pitchFamily="2" charset="2"/>
              <a:buNone/>
            </a:pPr>
            <a:r>
              <a:rPr lang="en-US" sz="2000" smtClean="0">
                <a:sym typeface="Symbol" pitchFamily="18" charset="2"/>
              </a:rPr>
              <a:t>				</a:t>
            </a:r>
            <a:r>
              <a:rPr lang="en-US" sz="2000" smtClean="0"/>
              <a:t> history + current innovations</a:t>
            </a:r>
          </a:p>
          <a:p>
            <a:pPr>
              <a:lnSpc>
                <a:spcPct val="90000"/>
              </a:lnSpc>
              <a:buNone/>
            </a:pPr>
            <a:r>
              <a:rPr lang="en-US" sz="2000" smtClean="0">
                <a:sym typeface="Symbol"/>
              </a:rPr>
              <a:t></a:t>
            </a:r>
            <a:r>
              <a:rPr lang="en-US" sz="2000" smtClean="0"/>
              <a:t> Analysis of this model in particular.  The mean and variance and autocovariance  </a:t>
            </a:r>
          </a:p>
          <a:p>
            <a:pPr>
              <a:lnSpc>
                <a:spcPct val="90000"/>
              </a:lnSpc>
              <a:buNone/>
            </a:pPr>
            <a:r>
              <a:rPr lang="en-US" sz="2000" smtClean="0">
                <a:sym typeface="Symbol"/>
              </a:rPr>
              <a:t> </a:t>
            </a:r>
            <a:r>
              <a:rPr lang="en-US" sz="2000" smtClean="0"/>
              <a:t>Stationarity.  Time series analysis.  </a:t>
            </a:r>
          </a:p>
          <a:p>
            <a:pPr>
              <a:lnSpc>
                <a:spcPct val="90000"/>
              </a:lnSpc>
              <a:buNone/>
            </a:pPr>
            <a:r>
              <a:rPr lang="en-US" sz="2000" smtClean="0">
                <a:sym typeface="Symbol"/>
              </a:rPr>
              <a:t> </a:t>
            </a:r>
            <a:r>
              <a:rPr lang="en-US" sz="2000" smtClean="0"/>
              <a:t>Implication:  The form of </a:t>
            </a:r>
            <a:r>
              <a:rPr lang="en-US" sz="2000" smtClean="0">
                <a:sym typeface="Symbol" pitchFamily="18" charset="2"/>
              </a:rPr>
              <a:t></a:t>
            </a:r>
            <a:r>
              <a:rPr lang="en-US" sz="2000" baseline="30000" smtClean="0">
                <a:sym typeface="Symbol" pitchFamily="18" charset="2"/>
              </a:rPr>
              <a:t>2</a:t>
            </a:r>
            <a:r>
              <a:rPr lang="en-US" sz="2000" b="1" smtClean="0">
                <a:sym typeface="Symbol" pitchFamily="18" charset="2"/>
              </a:rPr>
              <a:t>;  </a:t>
            </a:r>
            <a:r>
              <a:rPr lang="en-US" sz="2000" smtClean="0"/>
              <a:t>Var[</a:t>
            </a:r>
            <a:r>
              <a:rPr lang="en-US" sz="2000" smtClean="0">
                <a:sym typeface="Symbol" pitchFamily="18" charset="2"/>
              </a:rPr>
              <a:t></a:t>
            </a:r>
            <a:r>
              <a:rPr lang="en-US" sz="2000" smtClean="0"/>
              <a:t>] vs. Var[u].</a:t>
            </a:r>
          </a:p>
          <a:p>
            <a:pPr>
              <a:lnSpc>
                <a:spcPct val="90000"/>
              </a:lnSpc>
              <a:buNone/>
            </a:pPr>
            <a:r>
              <a:rPr lang="en-US" sz="2000" smtClean="0">
                <a:sym typeface="Symbol"/>
              </a:rPr>
              <a:t></a:t>
            </a:r>
            <a:r>
              <a:rPr lang="en-US" sz="2000" smtClean="0"/>
              <a:t> Other models for autocorrelation - less frequently used – </a:t>
            </a:r>
            <a:br>
              <a:rPr lang="en-US" sz="2000" smtClean="0"/>
            </a:br>
            <a:r>
              <a:rPr lang="en-US" sz="2000" smtClean="0"/>
              <a:t>AR(1) is the workhorse.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Building the Model</a:t>
            </a:r>
          </a:p>
        </p:txBody>
      </p:sp>
      <p:sp>
        <p:nvSpPr>
          <p:cNvPr id="25603" name="Rectangle 3"/>
          <p:cNvSpPr>
            <a:spLocks noGrp="1" noChangeArrowheads="1"/>
          </p:cNvSpPr>
          <p:nvPr>
            <p:ph type="body" idx="1"/>
          </p:nvPr>
        </p:nvSpPr>
        <p:spPr/>
        <p:txBody>
          <a:bodyPr/>
          <a:lstStyle/>
          <a:p>
            <a:pPr eaLnBrk="1" hangingPunct="1"/>
            <a:r>
              <a:rPr lang="en-US" sz="2400" smtClean="0"/>
              <a:t>Prior view:  A feature of the data</a:t>
            </a:r>
          </a:p>
          <a:p>
            <a:pPr lvl="1" eaLnBrk="1" hangingPunct="1"/>
            <a:r>
              <a:rPr lang="en-US" sz="2000" smtClean="0"/>
              <a:t>“Account for autocorrelation in the data.”</a:t>
            </a:r>
          </a:p>
          <a:p>
            <a:pPr lvl="1" eaLnBrk="1" hangingPunct="1"/>
            <a:r>
              <a:rPr lang="en-US" sz="2000" smtClean="0"/>
              <a:t>Different models, different estimators</a:t>
            </a:r>
          </a:p>
          <a:p>
            <a:pPr lvl="1" eaLnBrk="1" hangingPunct="1"/>
            <a:endParaRPr lang="en-US" sz="2000" smtClean="0"/>
          </a:p>
          <a:p>
            <a:pPr eaLnBrk="1" hangingPunct="1"/>
            <a:r>
              <a:rPr lang="en-US" sz="2400" smtClean="0"/>
              <a:t>Contemporary view:  Why is there autocorrelation?</a:t>
            </a:r>
          </a:p>
          <a:p>
            <a:pPr lvl="1" eaLnBrk="1" hangingPunct="1"/>
            <a:r>
              <a:rPr lang="en-US" sz="2000" smtClean="0"/>
              <a:t>What is missing from the model?</a:t>
            </a:r>
          </a:p>
          <a:p>
            <a:pPr lvl="1" eaLnBrk="1" hangingPunct="1"/>
            <a:r>
              <a:rPr lang="en-US" sz="2000" smtClean="0"/>
              <a:t>Build in appropriate dynamic structures</a:t>
            </a:r>
          </a:p>
          <a:p>
            <a:pPr lvl="1" eaLnBrk="1" hangingPunct="1"/>
            <a:r>
              <a:rPr lang="en-US" sz="2000" smtClean="0"/>
              <a:t>Autocorrelation should be “built out” of the model</a:t>
            </a:r>
          </a:p>
          <a:p>
            <a:pPr lvl="1" eaLnBrk="1" hangingPunct="1"/>
            <a:r>
              <a:rPr lang="en-US" sz="2000" smtClean="0"/>
              <a:t>Use robust procedures (Newey-West) instead of elaborate models specifically for the autocorrelation.</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Grp="1" noChangeArrowheads="1"/>
          </p:cNvSpPr>
          <p:nvPr>
            <p:ph type="title"/>
          </p:nvPr>
        </p:nvSpPr>
        <p:spPr>
          <a:xfrm>
            <a:off x="457200" y="381000"/>
            <a:ext cx="8229600" cy="1139825"/>
          </a:xfrm>
        </p:spPr>
        <p:txBody>
          <a:bodyPr/>
          <a:lstStyle/>
          <a:p>
            <a:pPr eaLnBrk="1" hangingPunct="1"/>
            <a:r>
              <a:rPr lang="en-US" dirty="0" smtClean="0"/>
              <a:t>Model Misspecification</a:t>
            </a:r>
          </a:p>
        </p:txBody>
      </p:sp>
      <p:graphicFrame>
        <p:nvGraphicFramePr>
          <p:cNvPr id="2050" name="Object 5"/>
          <p:cNvGraphicFramePr>
            <a:graphicFrameLocks noChangeAspect="1"/>
          </p:cNvGraphicFramePr>
          <p:nvPr>
            <p:extLst>
              <p:ext uri="{D42A27DB-BD31-4B8C-83A1-F6EECF244321}">
                <p14:modId xmlns:p14="http://schemas.microsoft.com/office/powerpoint/2010/main" val="1648675063"/>
              </p:ext>
            </p:extLst>
          </p:nvPr>
        </p:nvGraphicFramePr>
        <p:xfrm>
          <a:off x="1678401" y="1520825"/>
          <a:ext cx="6176275" cy="4727575"/>
        </p:xfrm>
        <a:graphic>
          <a:graphicData uri="http://schemas.openxmlformats.org/presentationml/2006/ole">
            <mc:AlternateContent xmlns:mc="http://schemas.openxmlformats.org/markup-compatibility/2006">
              <mc:Choice xmlns:v="urn:schemas-microsoft-com:vml" Requires="v">
                <p:oleObj spid="_x0000_s179209" name="Bitmap Image" r:id="rId4" imgW="6857143" imgH="5249008" progId="PBrush">
                  <p:embed/>
                </p:oleObj>
              </mc:Choice>
              <mc:Fallback>
                <p:oleObj name="Bitmap Image" r:id="rId4" imgW="6857143" imgH="5249008" progId="PBrush">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401" y="1520825"/>
                        <a:ext cx="6176275" cy="4727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Implications for Least Squares</a:t>
            </a:r>
          </a:p>
        </p:txBody>
      </p:sp>
      <p:sp>
        <p:nvSpPr>
          <p:cNvPr id="2662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000" smtClean="0"/>
              <a:t>Familiar results:  Consistent, unbiased, inefficient, asymptotic normality</a:t>
            </a:r>
          </a:p>
          <a:p>
            <a:pPr>
              <a:lnSpc>
                <a:spcPct val="80000"/>
              </a:lnSpc>
              <a:buNone/>
            </a:pPr>
            <a:r>
              <a:rPr lang="en-US" sz="2000" smtClean="0"/>
              <a:t>The inefficiency of least squares:  </a:t>
            </a:r>
            <a:br>
              <a:rPr lang="en-US" sz="2000" smtClean="0"/>
            </a:br>
            <a:r>
              <a:rPr lang="en-US" sz="2000" smtClean="0">
                <a:sym typeface="Symbol"/>
              </a:rPr>
              <a:t>  </a:t>
            </a:r>
            <a:r>
              <a:rPr lang="en-US" sz="2000" smtClean="0"/>
              <a:t>Difficult to characterize generally.  It is worst in “low frequency”</a:t>
            </a:r>
            <a:br>
              <a:rPr lang="en-US" sz="2000" smtClean="0"/>
            </a:br>
            <a:r>
              <a:rPr lang="en-US" sz="2000" smtClean="0"/>
              <a:t>    i.e., long period (year) slowly evolving data.  </a:t>
            </a:r>
            <a:br>
              <a:rPr lang="en-US" sz="2000" smtClean="0"/>
            </a:br>
            <a:r>
              <a:rPr lang="en-US" sz="2000" smtClean="0">
                <a:sym typeface="Symbol"/>
              </a:rPr>
              <a:t>  </a:t>
            </a:r>
            <a:r>
              <a:rPr lang="en-US" sz="2000" smtClean="0"/>
              <a:t>Can be extremely bad.  GLS vs. OLS, the efficiency ratios can</a:t>
            </a:r>
            <a:br>
              <a:rPr lang="en-US" sz="2000" smtClean="0"/>
            </a:br>
            <a:r>
              <a:rPr lang="en-US" sz="2000" smtClean="0"/>
              <a:t>    be 3 or more.</a:t>
            </a:r>
          </a:p>
          <a:p>
            <a:pPr eaLnBrk="1" hangingPunct="1">
              <a:lnSpc>
                <a:spcPct val="80000"/>
              </a:lnSpc>
              <a:buFont typeface="Wingdings" pitchFamily="2" charset="2"/>
              <a:buNone/>
            </a:pPr>
            <a:r>
              <a:rPr lang="en-US" sz="2000" smtClean="0"/>
              <a:t>A very important exception - the lagged dependent variable</a:t>
            </a:r>
          </a:p>
          <a:p>
            <a:pPr eaLnBrk="1" hangingPunct="1">
              <a:lnSpc>
                <a:spcPct val="80000"/>
              </a:lnSpc>
              <a:buFont typeface="Wingdings" pitchFamily="2" charset="2"/>
              <a:buNone/>
            </a:pPr>
            <a:endParaRPr lang="en-US" sz="2000" smtClean="0"/>
          </a:p>
          <a:p>
            <a:pPr eaLnBrk="1" hangingPunct="1">
              <a:lnSpc>
                <a:spcPct val="80000"/>
              </a:lnSpc>
              <a:buFont typeface="Wingdings" pitchFamily="2" charset="2"/>
              <a:buNone/>
            </a:pPr>
            <a:r>
              <a:rPr lang="en-US" sz="2000" smtClean="0"/>
              <a:t>			y</a:t>
            </a:r>
            <a:r>
              <a:rPr lang="en-US" sz="2000" baseline="-25000" smtClean="0"/>
              <a:t>t</a:t>
            </a:r>
            <a:r>
              <a:rPr lang="en-US" sz="2000" smtClean="0"/>
              <a:t>  =  </a:t>
            </a:r>
            <a:r>
              <a:rPr lang="en-US" sz="2000" smtClean="0">
                <a:sym typeface="Symbol" pitchFamily="18" charset="2"/>
              </a:rPr>
              <a:t></a:t>
            </a:r>
            <a:r>
              <a:rPr lang="en-US" sz="2000" smtClean="0"/>
              <a:t>x</a:t>
            </a:r>
            <a:r>
              <a:rPr lang="en-US" sz="2000" baseline="-25000" smtClean="0"/>
              <a:t>t</a:t>
            </a:r>
            <a:r>
              <a:rPr lang="en-US" sz="2000" smtClean="0"/>
              <a:t>  +  </a:t>
            </a:r>
            <a:r>
              <a:rPr lang="en-US" sz="2000" smtClean="0">
                <a:sym typeface="Symbol" pitchFamily="18" charset="2"/>
              </a:rPr>
              <a:t></a:t>
            </a:r>
            <a:r>
              <a:rPr lang="en-US" sz="2000" smtClean="0"/>
              <a:t>y</a:t>
            </a:r>
            <a:r>
              <a:rPr lang="en-US" sz="2000" baseline="-25000" smtClean="0"/>
              <a:t>t-1</a:t>
            </a:r>
            <a:r>
              <a:rPr lang="en-US" sz="2000" smtClean="0"/>
              <a:t> + </a:t>
            </a:r>
            <a:r>
              <a:rPr lang="en-US" sz="2000" smtClean="0">
                <a:sym typeface="Symbol" pitchFamily="18" charset="2"/>
              </a:rPr>
              <a:t></a:t>
            </a:r>
            <a:r>
              <a:rPr lang="en-US" sz="2000" baseline="-25000" smtClean="0">
                <a:sym typeface="Symbol" pitchFamily="18" charset="2"/>
              </a:rPr>
              <a:t>t</a:t>
            </a:r>
            <a:r>
              <a:rPr lang="en-US" sz="2000" smtClean="0"/>
              <a:t>. </a:t>
            </a:r>
            <a:r>
              <a:rPr lang="en-US" sz="2000" smtClean="0">
                <a:sym typeface="Symbol" pitchFamily="18" charset="2"/>
              </a:rPr>
              <a:t></a:t>
            </a:r>
            <a:r>
              <a:rPr lang="en-US" sz="2000" baseline="-25000" smtClean="0">
                <a:sym typeface="Symbol" pitchFamily="18" charset="2"/>
              </a:rPr>
              <a:t>t</a:t>
            </a:r>
            <a:r>
              <a:rPr lang="en-US" sz="2000" smtClean="0"/>
              <a:t>  =  </a:t>
            </a:r>
            <a:r>
              <a:rPr lang="en-US" sz="2000" smtClean="0">
                <a:sym typeface="Symbol" pitchFamily="18" charset="2"/>
              </a:rPr>
              <a:t></a:t>
            </a:r>
            <a:r>
              <a:rPr lang="en-US" sz="2000" baseline="-25000" smtClean="0">
                <a:sym typeface="Symbol" pitchFamily="18" charset="2"/>
              </a:rPr>
              <a:t>t-1</a:t>
            </a:r>
            <a:r>
              <a:rPr lang="en-US" sz="2000" smtClean="0"/>
              <a:t>  +  u</a:t>
            </a:r>
            <a:r>
              <a:rPr lang="en-US" sz="2000" baseline="-25000" smtClean="0"/>
              <a:t>t</a:t>
            </a:r>
            <a:r>
              <a:rPr lang="en-US" sz="2000" smtClean="0"/>
              <a:t>,.  </a:t>
            </a:r>
          </a:p>
          <a:p>
            <a:pPr eaLnBrk="1" hangingPunct="1">
              <a:lnSpc>
                <a:spcPct val="80000"/>
              </a:lnSpc>
              <a:buFont typeface="Wingdings" pitchFamily="2" charset="2"/>
              <a:buNone/>
            </a:pPr>
            <a:endParaRPr lang="en-US" sz="2000" smtClean="0"/>
          </a:p>
          <a:p>
            <a:pPr eaLnBrk="1" hangingPunct="1">
              <a:lnSpc>
                <a:spcPct val="80000"/>
              </a:lnSpc>
              <a:buFont typeface="Wingdings" pitchFamily="2" charset="2"/>
              <a:buNone/>
            </a:pPr>
            <a:r>
              <a:rPr lang="en-US" sz="2000" smtClean="0"/>
              <a:t>Obviously, Cov[y</a:t>
            </a:r>
            <a:r>
              <a:rPr lang="en-US" sz="2000" baseline="-25000" smtClean="0"/>
              <a:t>t-1</a:t>
            </a:r>
            <a:r>
              <a:rPr lang="en-US" sz="2000" smtClean="0"/>
              <a:t> ,</a:t>
            </a:r>
            <a:r>
              <a:rPr lang="en-US" sz="2000" smtClean="0">
                <a:sym typeface="Symbol" pitchFamily="18" charset="2"/>
              </a:rPr>
              <a:t></a:t>
            </a:r>
            <a:r>
              <a:rPr lang="en-US" sz="2000" baseline="-25000" smtClean="0">
                <a:sym typeface="Symbol" pitchFamily="18" charset="2"/>
              </a:rPr>
              <a:t>t</a:t>
            </a:r>
            <a:r>
              <a:rPr lang="en-US" sz="2000" smtClean="0">
                <a:sym typeface="Symbol" pitchFamily="18" charset="2"/>
              </a:rPr>
              <a:t> </a:t>
            </a:r>
            <a:r>
              <a:rPr lang="en-US" sz="2000" smtClean="0"/>
              <a:t>] </a:t>
            </a:r>
            <a:r>
              <a:rPr lang="en-US" sz="2000" smtClean="0">
                <a:sym typeface="Symbol" pitchFamily="18" charset="2"/>
              </a:rPr>
              <a:t></a:t>
            </a:r>
            <a:r>
              <a:rPr lang="en-US" sz="2000" smtClean="0"/>
              <a:t> 0, because of the form of </a:t>
            </a:r>
            <a:r>
              <a:rPr lang="en-US" sz="2000" smtClean="0">
                <a:sym typeface="Symbol" pitchFamily="18" charset="2"/>
              </a:rPr>
              <a:t></a:t>
            </a:r>
            <a:r>
              <a:rPr lang="en-US" sz="2000" baseline="-25000" smtClean="0">
                <a:sym typeface="Symbol" pitchFamily="18" charset="2"/>
              </a:rPr>
              <a:t>t</a:t>
            </a:r>
            <a:r>
              <a:rPr lang="en-US" sz="2000" smtClean="0"/>
              <a:t>.  	</a:t>
            </a:r>
          </a:p>
          <a:p>
            <a:pPr>
              <a:lnSpc>
                <a:spcPct val="80000"/>
              </a:lnSpc>
              <a:buNone/>
            </a:pPr>
            <a:r>
              <a:rPr lang="en-US" sz="2000" smtClean="0"/>
              <a:t>	</a:t>
            </a:r>
            <a:r>
              <a:rPr lang="en-US" sz="2000" smtClean="0">
                <a:sym typeface="Symbol"/>
              </a:rPr>
              <a:t>  </a:t>
            </a:r>
            <a:r>
              <a:rPr lang="en-US" sz="2000" smtClean="0"/>
              <a:t>How to estimate?  IV</a:t>
            </a:r>
          </a:p>
          <a:p>
            <a:pPr>
              <a:lnSpc>
                <a:spcPct val="80000"/>
              </a:lnSpc>
              <a:buNone/>
            </a:pPr>
            <a:r>
              <a:rPr lang="en-US" sz="2000" smtClean="0"/>
              <a:t>	</a:t>
            </a:r>
            <a:r>
              <a:rPr lang="en-US" sz="2000" smtClean="0">
                <a:sym typeface="Symbol"/>
              </a:rPr>
              <a:t>  </a:t>
            </a:r>
            <a:r>
              <a:rPr lang="en-US" sz="2000" smtClean="0"/>
              <a:t>Should the model be fit in this form?  Is something missing?</a:t>
            </a:r>
          </a:p>
          <a:p>
            <a:pPr eaLnBrk="1" hangingPunct="1">
              <a:lnSpc>
                <a:spcPct val="80000"/>
              </a:lnSpc>
              <a:buFont typeface="Wingdings" pitchFamily="2" charset="2"/>
              <a:buNone/>
            </a:pPr>
            <a:r>
              <a:rPr lang="en-US" sz="2000" smtClean="0"/>
              <a:t>Robust estimation of the covariance matrix - the Newey-West estimator.</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1295400"/>
            <a:ext cx="8229600" cy="530225"/>
          </a:xfrm>
        </p:spPr>
        <p:txBody>
          <a:bodyPr/>
          <a:lstStyle/>
          <a:p>
            <a:pPr eaLnBrk="1" hangingPunct="1"/>
            <a:r>
              <a:rPr lang="en-US" smtClean="0"/>
              <a:t>Testing for Autocorrelation</a:t>
            </a:r>
          </a:p>
        </p:txBody>
      </p:sp>
      <p:sp>
        <p:nvSpPr>
          <p:cNvPr id="28675" name="Rectangle 3"/>
          <p:cNvSpPr>
            <a:spLocks noGrp="1" noChangeArrowheads="1"/>
          </p:cNvSpPr>
          <p:nvPr>
            <p:ph type="body" idx="1"/>
          </p:nvPr>
        </p:nvSpPr>
        <p:spPr>
          <a:xfrm>
            <a:off x="533400" y="2133600"/>
            <a:ext cx="8229600" cy="3463925"/>
          </a:xfrm>
        </p:spPr>
        <p:txBody>
          <a:bodyPr/>
          <a:lstStyle/>
          <a:p>
            <a:pPr eaLnBrk="1" hangingPunct="1">
              <a:lnSpc>
                <a:spcPct val="90000"/>
              </a:lnSpc>
              <a:buFont typeface="Wingdings" pitchFamily="2" charset="2"/>
              <a:buNone/>
            </a:pPr>
            <a:r>
              <a:rPr lang="en-US" sz="2000" smtClean="0"/>
              <a:t>A general proposition:  There are several tests.  All are functions of the simple autocorrelation of  the least squares residuals.  Two used generally, Durbin-Watson and Lagrange Multiplier</a:t>
            </a:r>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r>
              <a:rPr lang="en-US" sz="2000" smtClean="0"/>
              <a:t>The Durbin - Watson test.  d  </a:t>
            </a:r>
            <a:r>
              <a:rPr lang="en-US" sz="2000" smtClean="0">
                <a:sym typeface="Symbol" pitchFamily="18" charset="2"/>
              </a:rPr>
              <a:t></a:t>
            </a:r>
            <a:r>
              <a:rPr lang="en-US" sz="2000" smtClean="0"/>
              <a:t>  2(1 - r).  Small values of d lead to rejection of </a:t>
            </a:r>
          </a:p>
          <a:p>
            <a:pPr eaLnBrk="1" hangingPunct="1">
              <a:lnSpc>
                <a:spcPct val="90000"/>
              </a:lnSpc>
              <a:buFont typeface="Wingdings" pitchFamily="2" charset="2"/>
              <a:buNone/>
            </a:pPr>
            <a:r>
              <a:rPr lang="en-US" sz="2000" smtClean="0"/>
              <a:t>	NO AUTOCORRELATION:  Why are the bounds necessary?</a:t>
            </a:r>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r>
              <a:rPr lang="en-US" sz="2000" smtClean="0"/>
              <a:t>Godfrey’s LM test.  Regression of e</a:t>
            </a:r>
            <a:r>
              <a:rPr lang="en-US" sz="2000" baseline="-25000" smtClean="0"/>
              <a:t>t</a:t>
            </a:r>
            <a:r>
              <a:rPr lang="en-US" sz="2000" smtClean="0"/>
              <a:t> on e</a:t>
            </a:r>
            <a:r>
              <a:rPr lang="en-US" sz="2000" baseline="-25000" smtClean="0"/>
              <a:t>t-1</a:t>
            </a:r>
            <a:r>
              <a:rPr lang="en-US" sz="2000" smtClean="0"/>
              <a:t> and </a:t>
            </a:r>
            <a:r>
              <a:rPr lang="en-US" sz="2000" b="1" smtClean="0"/>
              <a:t>x</a:t>
            </a:r>
            <a:r>
              <a:rPr lang="en-US" sz="2000" b="1" baseline="-25000" smtClean="0"/>
              <a:t>t</a:t>
            </a:r>
            <a:r>
              <a:rPr lang="en-US" sz="2000" smtClean="0"/>
              <a:t>.  Uses a “partial correlation.”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1524000"/>
            <a:ext cx="8229600" cy="530225"/>
          </a:xfrm>
        </p:spPr>
        <p:txBody>
          <a:bodyPr/>
          <a:lstStyle/>
          <a:p>
            <a:pPr eaLnBrk="1" hangingPunct="1"/>
            <a:r>
              <a:rPr lang="en-US" sz="2400" smtClean="0"/>
              <a:t>Consumption “Function”</a:t>
            </a:r>
            <a:br>
              <a:rPr lang="en-US" sz="2400" smtClean="0"/>
            </a:br>
            <a:r>
              <a:rPr lang="en-US" sz="2400" smtClean="0"/>
              <a:t>Log real consumption vs. Log real disposable income</a:t>
            </a:r>
            <a:br>
              <a:rPr lang="en-US" sz="2400" smtClean="0"/>
            </a:br>
            <a:r>
              <a:rPr lang="en-US" sz="2400" smtClean="0"/>
              <a:t>(</a:t>
            </a:r>
            <a:r>
              <a:rPr lang="en-US" sz="1600" smtClean="0"/>
              <a:t>Aggregate U.S. Data, 1950I – 2000IV. Table F5.2 from text)</a:t>
            </a:r>
            <a:endParaRPr lang="en-US" sz="2400" smtClean="0"/>
          </a:p>
        </p:txBody>
      </p:sp>
      <p:sp>
        <p:nvSpPr>
          <p:cNvPr id="30723" name="TextBox 4"/>
          <p:cNvSpPr txBox="1">
            <a:spLocks noChangeArrowheads="1"/>
          </p:cNvSpPr>
          <p:nvPr/>
        </p:nvSpPr>
        <p:spPr bwMode="auto">
          <a:xfrm>
            <a:off x="304800" y="2133600"/>
            <a:ext cx="8534400" cy="3970338"/>
          </a:xfrm>
          <a:prstGeom prst="rect">
            <a:avLst/>
          </a:prstGeom>
          <a:noFill/>
          <a:ln w="9525">
            <a:noFill/>
            <a:miter lim="800000"/>
            <a:headEnd/>
            <a:tailEnd/>
          </a:ln>
        </p:spPr>
        <p:txBody>
          <a:bodyPr>
            <a:spAutoFit/>
          </a:bodyPr>
          <a:lstStyle/>
          <a:p>
            <a:r>
              <a:rPr lang="en-US" sz="1400" b="1">
                <a:latin typeface="Courier New" pitchFamily="49" charset="0"/>
                <a:cs typeface="Courier New" pitchFamily="49" charset="0"/>
              </a:rPr>
              <a:t>----------------------------------------------------------------------</a:t>
            </a:r>
          </a:p>
          <a:p>
            <a:r>
              <a:rPr lang="en-US" sz="1400" b="1">
                <a:latin typeface="Courier New" pitchFamily="49" charset="0"/>
                <a:cs typeface="Courier New" pitchFamily="49" charset="0"/>
              </a:rPr>
              <a:t>Ordinary     least squares regression ............</a:t>
            </a:r>
          </a:p>
          <a:p>
            <a:r>
              <a:rPr lang="en-US" sz="1400" b="1">
                <a:latin typeface="Courier New" pitchFamily="49" charset="0"/>
                <a:cs typeface="Courier New" pitchFamily="49" charset="0"/>
              </a:rPr>
              <a:t>LHS=LOGC     Mean                 =        7.88005</a:t>
            </a:r>
          </a:p>
          <a:p>
            <a:r>
              <a:rPr lang="en-US" sz="1400" b="1">
                <a:latin typeface="Courier New" pitchFamily="49" charset="0"/>
                <a:cs typeface="Courier New" pitchFamily="49" charset="0"/>
              </a:rPr>
              <a:t>             Standard deviation   =         .51572</a:t>
            </a:r>
          </a:p>
          <a:p>
            <a:r>
              <a:rPr lang="en-US" sz="1400" b="1">
                <a:latin typeface="Courier New" pitchFamily="49" charset="0"/>
                <a:cs typeface="Courier New" pitchFamily="49" charset="0"/>
              </a:rPr>
              <a:t>             Number of observs.   =            204</a:t>
            </a:r>
          </a:p>
          <a:p>
            <a:r>
              <a:rPr lang="en-US" sz="1400" b="1">
                <a:latin typeface="Courier New" pitchFamily="49" charset="0"/>
                <a:cs typeface="Courier New" pitchFamily="49" charset="0"/>
              </a:rPr>
              <a:t>Model size   Parameters           =              2</a:t>
            </a:r>
          </a:p>
          <a:p>
            <a:r>
              <a:rPr lang="en-US" sz="1400" b="1">
                <a:latin typeface="Courier New" pitchFamily="49" charset="0"/>
                <a:cs typeface="Courier New" pitchFamily="49" charset="0"/>
              </a:rPr>
              <a:t>             Degrees of freedom   =            202</a:t>
            </a:r>
          </a:p>
          <a:p>
            <a:r>
              <a:rPr lang="en-US" sz="1400" b="1">
                <a:latin typeface="Courier New" pitchFamily="49" charset="0"/>
                <a:cs typeface="Courier New" pitchFamily="49" charset="0"/>
              </a:rPr>
              <a:t>Residuals    Sum of squares       =         .09521</a:t>
            </a:r>
          </a:p>
          <a:p>
            <a:r>
              <a:rPr lang="en-US" sz="1400" b="1">
                <a:latin typeface="Courier New" pitchFamily="49" charset="0"/>
                <a:cs typeface="Courier New" pitchFamily="49" charset="0"/>
              </a:rPr>
              <a:t>             Standard error of e  =         .02171</a:t>
            </a:r>
          </a:p>
          <a:p>
            <a:r>
              <a:rPr lang="en-US" sz="1400" b="1">
                <a:latin typeface="Courier New" pitchFamily="49" charset="0"/>
                <a:cs typeface="Courier New" pitchFamily="49" charset="0"/>
              </a:rPr>
              <a:t>Fit          R-squared            =         .</a:t>
            </a:r>
            <a:r>
              <a:rPr lang="en-US" sz="1400" b="1" smtClean="0">
                <a:latin typeface="Courier New" pitchFamily="49" charset="0"/>
                <a:cs typeface="Courier New" pitchFamily="49" charset="0"/>
              </a:rPr>
              <a:t>99824  &lt;&lt;&lt;***</a:t>
            </a:r>
            <a:endParaRPr lang="en-US" sz="1400" b="1">
              <a:latin typeface="Courier New" pitchFamily="49" charset="0"/>
              <a:cs typeface="Courier New" pitchFamily="49" charset="0"/>
            </a:endParaRPr>
          </a:p>
          <a:p>
            <a:r>
              <a:rPr lang="en-US" sz="1400" b="1">
                <a:latin typeface="Courier New" pitchFamily="49" charset="0"/>
                <a:cs typeface="Courier New" pitchFamily="49" charset="0"/>
              </a:rPr>
              <a:t>             Adjusted R-squared   =         .99823</a:t>
            </a:r>
          </a:p>
          <a:p>
            <a:r>
              <a:rPr lang="en-US" sz="1400" b="1">
                <a:latin typeface="Courier New" pitchFamily="49" charset="0"/>
                <a:cs typeface="Courier New" pitchFamily="49" charset="0"/>
              </a:rPr>
              <a:t>Model test   F[  1,   202] (prob) =114351.2(.0000)</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t-ratio  P[|T|&gt;t]   Mean of X</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Constant|    -.13526***       .02375       -5.695   .0000</a:t>
            </a:r>
          </a:p>
          <a:p>
            <a:r>
              <a:rPr lang="en-US" sz="1400" b="1">
                <a:latin typeface="Courier New" pitchFamily="49" charset="0"/>
                <a:cs typeface="Courier New" pitchFamily="49" charset="0"/>
              </a:rPr>
              <a:t>    LOGY|    1.00306***       .00297      338.159   .0000      7.99083</a:t>
            </a:r>
          </a:p>
          <a:p>
            <a:r>
              <a:rPr lang="en-US" sz="1400" b="1">
                <a:latin typeface="Courier New" pitchFamily="49" charset="0"/>
                <a:cs typeface="Courier New" pitchFamily="49" charset="0"/>
              </a:rPr>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457200" y="381000"/>
            <a:ext cx="8229600" cy="1139825"/>
          </a:xfrm>
        </p:spPr>
        <p:txBody>
          <a:bodyPr/>
          <a:lstStyle/>
          <a:p>
            <a:pPr eaLnBrk="1" hangingPunct="1"/>
            <a:r>
              <a:rPr lang="en-US" smtClean="0"/>
              <a:t>Least Squares Residuals: r = .91</a:t>
            </a:r>
          </a:p>
        </p:txBody>
      </p:sp>
      <p:pic>
        <p:nvPicPr>
          <p:cNvPr id="99330" name="Picture 2"/>
          <p:cNvPicPr>
            <a:picLocks noChangeAspect="1" noChangeArrowheads="1"/>
          </p:cNvPicPr>
          <p:nvPr/>
        </p:nvPicPr>
        <p:blipFill>
          <a:blip r:embed="rId3" cstate="print"/>
          <a:srcRect/>
          <a:stretch>
            <a:fillRect/>
          </a:stretch>
        </p:blipFill>
        <p:spPr bwMode="auto">
          <a:xfrm>
            <a:off x="1066800" y="1676400"/>
            <a:ext cx="7134225" cy="3963458"/>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1066800"/>
            <a:ext cx="8229600" cy="1139825"/>
          </a:xfrm>
        </p:spPr>
        <p:txBody>
          <a:bodyPr/>
          <a:lstStyle/>
          <a:p>
            <a:pPr eaLnBrk="1" hangingPunct="1"/>
            <a:r>
              <a:rPr lang="en-US" smtClean="0"/>
              <a:t>Conventional vs. Newey-West</a:t>
            </a:r>
          </a:p>
        </p:txBody>
      </p:sp>
      <p:sp>
        <p:nvSpPr>
          <p:cNvPr id="32771" name="Text Box 4"/>
          <p:cNvSpPr txBox="1">
            <a:spLocks noChangeArrowheads="1"/>
          </p:cNvSpPr>
          <p:nvPr/>
        </p:nvSpPr>
        <p:spPr bwMode="auto">
          <a:xfrm>
            <a:off x="381000" y="2438400"/>
            <a:ext cx="8382000" cy="2462213"/>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|t-ratio |P[|T|&gt;t] | Mean of X|</a:t>
            </a:r>
          </a:p>
          <a:p>
            <a:r>
              <a:rPr lang="en-US" sz="1400" b="1">
                <a:latin typeface="Courier New" pitchFamily="49" charset="0"/>
              </a:rPr>
              <a:t>+---------+--------------+----------------+--------+---------+----------+</a:t>
            </a:r>
          </a:p>
          <a:p>
            <a:r>
              <a:rPr lang="en-US" sz="1400" b="1">
                <a:latin typeface="Courier New" pitchFamily="49" charset="0"/>
              </a:rPr>
              <a:t> Constant      -.13525584      .02375149    -5.695   .0000</a:t>
            </a:r>
          </a:p>
          <a:p>
            <a:r>
              <a:rPr lang="en-US" sz="1400" b="1">
                <a:latin typeface="Courier New" pitchFamily="49" charset="0"/>
              </a:rPr>
              <a:t> LOGY          1.00306313      .00296625   338.159   .0000    7.99083133</a:t>
            </a:r>
          </a:p>
          <a:p>
            <a:r>
              <a:rPr lang="en-US" sz="1400" b="1">
                <a:latin typeface="Courier New" pitchFamily="49" charset="0"/>
              </a:rPr>
              <a:t>+---------+--------------+----------------+--------+---------+----------+</a:t>
            </a:r>
          </a:p>
          <a:p>
            <a:r>
              <a:rPr lang="en-US" sz="1400" b="1">
                <a:latin typeface="Courier New" pitchFamily="49" charset="0"/>
              </a:rPr>
              <a:t>|Newey-West Robust Covariance Matrix</a:t>
            </a:r>
          </a:p>
          <a:p>
            <a:r>
              <a:rPr lang="en-US" sz="1400" b="1">
                <a:latin typeface="Courier New" pitchFamily="49" charset="0"/>
              </a:rPr>
              <a:t>|Variable | Coefficient  | Standard Error |t-ratio |P[|T|&gt;t] | Mean of X|</a:t>
            </a:r>
          </a:p>
          <a:p>
            <a:r>
              <a:rPr lang="en-US" sz="1400" b="1">
                <a:latin typeface="Courier New" pitchFamily="49" charset="0"/>
              </a:rPr>
              <a:t>+---------+--------------+----------------+--------+---------+----------+</a:t>
            </a:r>
          </a:p>
          <a:p>
            <a:r>
              <a:rPr lang="en-US" sz="1400" b="1">
                <a:latin typeface="Courier New" pitchFamily="49" charset="0"/>
              </a:rPr>
              <a:t> Constant      -.13525584      .07257279    -1.864   .0638</a:t>
            </a:r>
          </a:p>
          <a:p>
            <a:r>
              <a:rPr lang="en-US" sz="1400" b="1">
                <a:latin typeface="Courier New" pitchFamily="49" charset="0"/>
              </a:rPr>
              <a:t> LOGY          1.00306313      .00938791   106.846   .0000    7.99083133</a:t>
            </a:r>
          </a:p>
        </p:txBody>
      </p:sp>
      <p:sp>
        <p:nvSpPr>
          <p:cNvPr id="4" name="Rectangle 3"/>
          <p:cNvSpPr/>
          <p:nvPr/>
        </p:nvSpPr>
        <p:spPr bwMode="auto">
          <a:xfrm>
            <a:off x="3657600" y="3124200"/>
            <a:ext cx="1295400" cy="457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657600" y="4369278"/>
            <a:ext cx="1295400" cy="4572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57200"/>
            <a:ext cx="8229600" cy="1139825"/>
          </a:xfrm>
        </p:spPr>
        <p:txBody>
          <a:bodyPr/>
          <a:lstStyle/>
          <a:p>
            <a:pPr eaLnBrk="1" hangingPunct="1"/>
            <a:r>
              <a:rPr lang="en-US" smtClean="0"/>
              <a:t>FGLS</a:t>
            </a:r>
          </a:p>
        </p:txBody>
      </p:sp>
      <p:sp>
        <p:nvSpPr>
          <p:cNvPr id="33795" name="Text Box 4"/>
          <p:cNvSpPr txBox="1">
            <a:spLocks noChangeArrowheads="1"/>
          </p:cNvSpPr>
          <p:nvPr/>
        </p:nvSpPr>
        <p:spPr bwMode="auto">
          <a:xfrm>
            <a:off x="533400" y="1447800"/>
            <a:ext cx="8382000" cy="4832092"/>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AR(1) Model:     e(t) = rho * e(t-1) + u(t) |</a:t>
            </a:r>
          </a:p>
          <a:p>
            <a:r>
              <a:rPr lang="en-US" sz="1400" b="1">
                <a:latin typeface="Courier New" pitchFamily="49" charset="0"/>
              </a:rPr>
              <a:t>| Initial value of rho       =         .90693 </a:t>
            </a:r>
            <a:r>
              <a:rPr lang="en-US" sz="1400" b="1" smtClean="0">
                <a:latin typeface="Courier New" pitchFamily="49" charset="0"/>
              </a:rPr>
              <a:t>| &lt;&lt;&lt;***</a:t>
            </a:r>
            <a:endParaRPr lang="en-US" sz="1400" b="1">
              <a:latin typeface="Courier New" pitchFamily="49" charset="0"/>
            </a:endParaRPr>
          </a:p>
          <a:p>
            <a:r>
              <a:rPr lang="en-US" sz="1400" b="1">
                <a:latin typeface="Courier New" pitchFamily="49" charset="0"/>
              </a:rPr>
              <a:t>| Maximum iterations         =            100 |</a:t>
            </a:r>
          </a:p>
          <a:p>
            <a:r>
              <a:rPr lang="en-US" sz="1400" b="1">
                <a:latin typeface="Courier New" pitchFamily="49" charset="0"/>
              </a:rPr>
              <a:t>| </a:t>
            </a:r>
            <a:r>
              <a:rPr lang="en-US" sz="1400" b="1">
                <a:solidFill>
                  <a:srgbClr val="FF0000"/>
                </a:solidFill>
                <a:latin typeface="Courier New" pitchFamily="49" charset="0"/>
              </a:rPr>
              <a:t>Method = Prais - Winsten                    </a:t>
            </a:r>
            <a:r>
              <a:rPr lang="en-US" sz="1400" b="1">
                <a:latin typeface="Courier New" pitchFamily="49" charset="0"/>
              </a:rPr>
              <a:t>|</a:t>
            </a:r>
          </a:p>
          <a:p>
            <a:r>
              <a:rPr lang="en-US" sz="1400" b="1">
                <a:latin typeface="Courier New" pitchFamily="49" charset="0"/>
              </a:rPr>
              <a:t>| Iter=  1, SS=       .017, Log-L= 666.519353 |</a:t>
            </a:r>
          </a:p>
          <a:p>
            <a:r>
              <a:rPr lang="en-US" sz="1400" b="1">
                <a:latin typeface="Courier New" pitchFamily="49" charset="0"/>
              </a:rPr>
              <a:t>| Iter=  2, SS=       .017, Log-L= 666.573544 |</a:t>
            </a:r>
          </a:p>
          <a:p>
            <a:r>
              <a:rPr lang="en-US" sz="1400" b="1">
                <a:latin typeface="Courier New" pitchFamily="49" charset="0"/>
              </a:rPr>
              <a:t>| Final value of Rho    =             .910496 </a:t>
            </a:r>
            <a:r>
              <a:rPr lang="en-US" sz="1400" b="1" smtClean="0">
                <a:latin typeface="Courier New" pitchFamily="49" charset="0"/>
              </a:rPr>
              <a:t>| &lt;&lt;&lt;***</a:t>
            </a:r>
            <a:endParaRPr lang="en-US" sz="1400" b="1">
              <a:latin typeface="Courier New" pitchFamily="49" charset="0"/>
            </a:endParaRPr>
          </a:p>
          <a:p>
            <a:r>
              <a:rPr lang="en-US" sz="1400" b="1">
                <a:latin typeface="Courier New" pitchFamily="49" charset="0"/>
              </a:rPr>
              <a:t>| Iter=  2, SS=       .017, Log-L= 666.573544 |</a:t>
            </a:r>
          </a:p>
          <a:p>
            <a:r>
              <a:rPr lang="en-US" sz="1400" b="1">
                <a:latin typeface="Courier New" pitchFamily="49" charset="0"/>
              </a:rPr>
              <a:t>| Durbin-Watson:   e(t) =             .179008 |</a:t>
            </a:r>
          </a:p>
          <a:p>
            <a:r>
              <a:rPr lang="en-US" sz="1400" b="1">
                <a:latin typeface="Courier New" pitchFamily="49" charset="0"/>
              </a:rPr>
              <a:t>| Std. Deviation:  e(t) =             .022308 |</a:t>
            </a:r>
          </a:p>
          <a:p>
            <a:r>
              <a:rPr lang="en-US" sz="1400" b="1">
                <a:latin typeface="Courier New" pitchFamily="49" charset="0"/>
              </a:rPr>
              <a:t>| Std. Deviation:  u(t) =             .009225 |</a:t>
            </a:r>
          </a:p>
          <a:p>
            <a:r>
              <a:rPr lang="en-US" sz="1400" b="1">
                <a:latin typeface="Courier New" pitchFamily="49" charset="0"/>
              </a:rPr>
              <a:t>| Durbin-Watson:   u(t) =            2.512611 |</a:t>
            </a:r>
          </a:p>
          <a:p>
            <a:r>
              <a:rPr lang="en-US" sz="1400" b="1">
                <a:latin typeface="Courier New" pitchFamily="49" charset="0"/>
              </a:rPr>
              <a:t>| Autocorrelation: u(t) =            -.256306 |</a:t>
            </a:r>
          </a:p>
          <a:p>
            <a:r>
              <a:rPr lang="en-US" sz="1400" b="1">
                <a:latin typeface="Courier New" pitchFamily="49" charset="0"/>
              </a:rPr>
              <a:t>| N[0,1] used for significance levels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-.08791441      .09678008     -.908   .3637</a:t>
            </a:r>
          </a:p>
          <a:p>
            <a:r>
              <a:rPr lang="en-US" sz="1400" b="1">
                <a:latin typeface="Courier New" pitchFamily="49" charset="0"/>
              </a:rPr>
              <a:t> LOGY           .99749200      .01208806    82.519   .0000    7.99083133</a:t>
            </a:r>
          </a:p>
          <a:p>
            <a:r>
              <a:rPr lang="en-US" sz="1400" b="1">
                <a:latin typeface="Courier New" pitchFamily="49" charset="0"/>
              </a:rPr>
              <a:t> RHO            .91049600      .02902326    31.371   .0000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914400"/>
            <a:ext cx="8001000" cy="4524315"/>
          </a:xfrm>
          <a:prstGeom prst="rect">
            <a:avLst/>
          </a:prstGeom>
          <a:noFill/>
        </p:spPr>
        <p:txBody>
          <a:bodyPr wrap="square" rtlCol="0">
            <a:spAutoFit/>
          </a:bodyPr>
          <a:lstStyle/>
          <a:p>
            <a:r>
              <a:rPr lang="en-US" dirty="0" smtClean="0"/>
              <a:t>Sorry </a:t>
            </a:r>
            <a:r>
              <a:rPr lang="en-US" dirty="0"/>
              <a:t>to bother you again, but an important issue has come up.  I am using LIMDEP to produce results for my testimony in a utility rate case.  I have a time series sample of 40 years, and am doing simple OLS analysis using a primary independent variable and a dummy.  There is serial correlation present.  The issue is what is the BEST available AR1 procedure in LIMDEP for a sample of this type??  I have tried Cochrane-</a:t>
            </a:r>
            <a:r>
              <a:rPr lang="en-US" dirty="0" err="1"/>
              <a:t>Orcott</a:t>
            </a:r>
            <a:r>
              <a:rPr lang="en-US" dirty="0"/>
              <a:t>, </a:t>
            </a:r>
            <a:r>
              <a:rPr lang="en-US" dirty="0" err="1"/>
              <a:t>Prais-Winsten</a:t>
            </a:r>
            <a:r>
              <a:rPr lang="en-US" dirty="0"/>
              <a:t>, and the MLE procedure recommended by Beach-MacKinnon, with slight but meaningful differences</a:t>
            </a:r>
            <a:r>
              <a:rPr lang="en-US" dirty="0" smtClean="0"/>
              <a:t>.</a:t>
            </a:r>
          </a:p>
          <a:p>
            <a:endParaRPr lang="en-US" dirty="0"/>
          </a:p>
          <a:p>
            <a:r>
              <a:rPr lang="en-US" dirty="0"/>
              <a:t>By modern constructions, your best choice if you are comfortable with AR1 is </a:t>
            </a:r>
            <a:r>
              <a:rPr lang="en-US" dirty="0" err="1"/>
              <a:t>Prais-Winsten</a:t>
            </a:r>
            <a:r>
              <a:rPr lang="en-US" dirty="0"/>
              <a:t>.  </a:t>
            </a:r>
            <a:r>
              <a:rPr lang="en-US" dirty="0" err="1"/>
              <a:t>Noone</a:t>
            </a:r>
            <a:r>
              <a:rPr lang="en-US" dirty="0"/>
              <a:t> has ever shown that iterating it is better or worse than </a:t>
            </a:r>
            <a:r>
              <a:rPr lang="en-US" dirty="0" smtClean="0"/>
              <a:t>not.  </a:t>
            </a:r>
            <a:r>
              <a:rPr lang="en-US" dirty="0" err="1" smtClean="0"/>
              <a:t>Cochrance-Orcutt</a:t>
            </a:r>
            <a:r>
              <a:rPr lang="en-US" dirty="0" smtClean="0"/>
              <a:t> </a:t>
            </a:r>
            <a:r>
              <a:rPr lang="en-US" dirty="0"/>
              <a:t>is inferior because it discards information (the first observation</a:t>
            </a:r>
            <a:r>
              <a:rPr lang="en-US" dirty="0" smtClean="0"/>
              <a:t>).  Beach </a:t>
            </a:r>
            <a:r>
              <a:rPr lang="en-US" dirty="0"/>
              <a:t>and MacKinnon would be best, but it assumes normality, and in </a:t>
            </a:r>
            <a:r>
              <a:rPr lang="en-US" dirty="0" smtClean="0"/>
              <a:t>contemporary  treatments</a:t>
            </a:r>
            <a:r>
              <a:rPr lang="en-US" dirty="0"/>
              <a:t>, fewer assumptions is better.  If you are not comfortable with AR1, </a:t>
            </a:r>
            <a:r>
              <a:rPr lang="en-US" dirty="0" smtClean="0"/>
              <a:t>use OLS </a:t>
            </a:r>
            <a:r>
              <a:rPr lang="en-US" dirty="0"/>
              <a:t>with </a:t>
            </a:r>
            <a:r>
              <a:rPr lang="en-US" dirty="0" err="1"/>
              <a:t>Newey</a:t>
            </a:r>
            <a:r>
              <a:rPr lang="en-US" dirty="0"/>
              <a:t>-West and 3 or 4 lags</a:t>
            </a:r>
            <a:r>
              <a:rPr lang="en-US" dirty="0" smtClean="0"/>
              <a:t>.</a:t>
            </a:r>
            <a:endParaRPr lang="en-US" dirty="0"/>
          </a:p>
        </p:txBody>
      </p:sp>
    </p:spTree>
    <p:extLst>
      <p:ext uri="{BB962C8B-B14F-4D97-AF65-F5344CB8AC3E}">
        <p14:creationId xmlns:p14="http://schemas.microsoft.com/office/powerpoint/2010/main" val="26230701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457200" y="685800"/>
            <a:ext cx="8229600" cy="1139825"/>
          </a:xfrm>
        </p:spPr>
        <p:txBody>
          <a:bodyPr/>
          <a:lstStyle/>
          <a:p>
            <a:pPr eaLnBrk="1" hangingPunct="1"/>
            <a:r>
              <a:rPr lang="en-US" smtClean="0"/>
              <a:t>Feasible GLS</a:t>
            </a:r>
          </a:p>
        </p:txBody>
      </p:sp>
      <p:graphicFrame>
        <p:nvGraphicFramePr>
          <p:cNvPr id="16386" name="Object 5"/>
          <p:cNvGraphicFramePr>
            <a:graphicFrameLocks noChangeAspect="1"/>
          </p:cNvGraphicFramePr>
          <p:nvPr/>
        </p:nvGraphicFramePr>
        <p:xfrm>
          <a:off x="1265238" y="2076450"/>
          <a:ext cx="7192962" cy="3867150"/>
        </p:xfrm>
        <a:graphic>
          <a:graphicData uri="http://schemas.openxmlformats.org/presentationml/2006/ole">
            <mc:AlternateContent xmlns:mc="http://schemas.openxmlformats.org/markup-compatibility/2006">
              <mc:Choice xmlns:v="urn:schemas-microsoft-com:vml" Requires="v">
                <p:oleObj spid="_x0000_s184329" name="Equation" r:id="rId4" imgW="4533900" imgH="2438400" progId="Equation.DSMT4">
                  <p:embed/>
                </p:oleObj>
              </mc:Choice>
              <mc:Fallback>
                <p:oleObj name="Equation" r:id="rId4" imgW="4533900" imgH="24384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5238" y="2076450"/>
                        <a:ext cx="7192962" cy="3867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3231</TotalTime>
  <Words>4146</Words>
  <Application>Microsoft Office PowerPoint</Application>
  <PresentationFormat>On-screen Show (4:3)</PresentationFormat>
  <Paragraphs>613</Paragraphs>
  <Slides>83</Slides>
  <Notes>71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83</vt:i4>
      </vt:variant>
    </vt:vector>
  </HeadingPairs>
  <TitlesOfParts>
    <vt:vector size="94" baseType="lpstr">
      <vt:lpstr>Arial</vt:lpstr>
      <vt:lpstr>Courier New</vt:lpstr>
      <vt:lpstr>Symbol</vt:lpstr>
      <vt:lpstr>Tahoma</vt:lpstr>
      <vt:lpstr>Times New Roman</vt:lpstr>
      <vt:lpstr>Verdana</vt:lpstr>
      <vt:lpstr>Wingdings</vt:lpstr>
      <vt:lpstr>Level</vt:lpstr>
      <vt:lpstr>Equation</vt:lpstr>
      <vt:lpstr>Bitmap Image</vt:lpstr>
      <vt:lpstr>MathType 6.0 Equation</vt:lpstr>
      <vt:lpstr>Econometrics I</vt:lpstr>
      <vt:lpstr>PowerPoint Presentation</vt:lpstr>
      <vt:lpstr>Econometrics I</vt:lpstr>
      <vt:lpstr>Generalized Regression Model</vt:lpstr>
      <vt:lpstr>Generalized Regression Model</vt:lpstr>
      <vt:lpstr>Implications of GR Assumptions</vt:lpstr>
      <vt:lpstr>Implications for Least Squares</vt:lpstr>
      <vt:lpstr>Robust Covariance Matrix</vt:lpstr>
      <vt:lpstr>The White Estimator</vt:lpstr>
      <vt:lpstr>Inference Based on OLS </vt:lpstr>
      <vt:lpstr>Inference Based on OLS</vt:lpstr>
      <vt:lpstr>Finding Heteroscedasticity</vt:lpstr>
      <vt:lpstr>Procedures</vt:lpstr>
      <vt:lpstr>A Heteroscedasticity Robust Covariance Matrix</vt:lpstr>
      <vt:lpstr>Groupwise Heteroscedasticity Gasoline Demand Model</vt:lpstr>
      <vt:lpstr>Analysis of Variance</vt:lpstr>
      <vt:lpstr>White Estimator  (Not really appropriate for groupwise heteroscedasticity)</vt:lpstr>
      <vt:lpstr>Autocorrelated Residuals logG=β1 + β2logPg + β3logY + β4logPnc + β5logPuc + ε </vt:lpstr>
      <vt:lpstr>Newey-West Estimator</vt:lpstr>
      <vt:lpstr>Newey-West Estimate</vt:lpstr>
      <vt:lpstr>Generalized Least Squares Approach</vt:lpstr>
      <vt:lpstr>Generalized Least Squares – Finding P</vt:lpstr>
      <vt:lpstr>(Digression) Powers of a Matrix</vt:lpstr>
      <vt:lpstr>Generalized Least Squares – Finding P</vt:lpstr>
      <vt:lpstr>Generalized Least Squares</vt:lpstr>
      <vt:lpstr>Asymptotics for GLS</vt:lpstr>
      <vt:lpstr>Unbiasedness</vt:lpstr>
      <vt:lpstr>Consistency</vt:lpstr>
      <vt:lpstr>Asymptotic Normality</vt:lpstr>
      <vt:lpstr>Asymptotic Normality (Cont.)</vt:lpstr>
      <vt:lpstr>Test Statistics (Assuming Known Ω)</vt:lpstr>
      <vt:lpstr>Unknown </vt:lpstr>
      <vt:lpstr>Specification</vt:lpstr>
      <vt:lpstr>Two Step Estimation</vt:lpstr>
      <vt:lpstr>Two Step Estimation of the  Generalized Regression Model</vt:lpstr>
      <vt:lpstr>FGLS vs. Full GLS</vt:lpstr>
      <vt:lpstr>Heteroscedasticity</vt:lpstr>
      <vt:lpstr>Generalized (Weighted) Least Squares Heteroscedasticity Case</vt:lpstr>
      <vt:lpstr>Estimation: WLS form of GLS</vt:lpstr>
      <vt:lpstr>FGLS – Harvey’s Model</vt:lpstr>
      <vt:lpstr>Harvey’s Model of Heteroscedasticity</vt:lpstr>
      <vt:lpstr>Harvey’s Model</vt:lpstr>
      <vt:lpstr>Harvey’s Model for Groupwise Heteroscedasticity</vt:lpstr>
      <vt:lpstr>Estimating Variance Components</vt:lpstr>
      <vt:lpstr>Baltagi and Griffin’s Gasoline Data</vt:lpstr>
      <vt:lpstr>Least Squares First Step</vt:lpstr>
      <vt:lpstr>Variance Estimates = ln[e(i)’e(i)/T]</vt:lpstr>
      <vt:lpstr>OLS vs. Iterative FGLS</vt:lpstr>
      <vt:lpstr>Methodology</vt:lpstr>
      <vt:lpstr>Seemingly Unrelated Regressions</vt:lpstr>
      <vt:lpstr>Formulation</vt:lpstr>
      <vt:lpstr>SUR Model</vt:lpstr>
      <vt:lpstr>OLS and GLS</vt:lpstr>
      <vt:lpstr>The Identical X Case</vt:lpstr>
      <vt:lpstr>Estimation by FGLS</vt:lpstr>
      <vt:lpstr>PowerPoint Presentation</vt:lpstr>
      <vt:lpstr>Vector Autoregression</vt:lpstr>
      <vt:lpstr>VAR</vt:lpstr>
      <vt:lpstr>PowerPoint Presentation</vt:lpstr>
      <vt:lpstr>PowerPoint Presentation</vt:lpstr>
      <vt:lpstr>Zivot’s Data</vt:lpstr>
      <vt:lpstr>Impulse Responses</vt:lpstr>
      <vt:lpstr>Appendix: Autocorrelation in Time Series</vt:lpstr>
      <vt:lpstr>Autocorrelation</vt:lpstr>
      <vt:lpstr>Autocorrelation Matrix</vt:lpstr>
      <vt:lpstr>Autocorrelation</vt:lpstr>
      <vt:lpstr>Autocorrelation</vt:lpstr>
      <vt:lpstr>Autocovariances</vt:lpstr>
      <vt:lpstr>Generalized Least Squares</vt:lpstr>
      <vt:lpstr>GLS and FGLS</vt:lpstr>
      <vt:lpstr>The Autoregressive Transformation</vt:lpstr>
      <vt:lpstr>Estimated AR(1) Model</vt:lpstr>
      <vt:lpstr>The Familiar AR(1) Model</vt:lpstr>
      <vt:lpstr>Building the Model</vt:lpstr>
      <vt:lpstr>Model Misspecification</vt:lpstr>
      <vt:lpstr>Implications for Least Squares</vt:lpstr>
      <vt:lpstr>Testing for Autocorrelation</vt:lpstr>
      <vt:lpstr>Consumption “Function” Log real consumption vs. Log real disposable income (Aggregate U.S. Data, 1950I – 2000IV. Table F5.2 from text)</vt:lpstr>
      <vt:lpstr>Least Squares Residuals: r = .91</vt:lpstr>
      <vt:lpstr>Conventional vs. Newey-West</vt:lpstr>
      <vt:lpstr>FGLS</vt:lpstr>
      <vt:lpstr>PowerPoint Presentation</vt:lpstr>
      <vt:lpstr>Feasible GLS</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74</cp:revision>
  <cp:lastPrinted>2017-10-26T15:59:37Z</cp:lastPrinted>
  <dcterms:created xsi:type="dcterms:W3CDTF">2007-07-27T17:18:39Z</dcterms:created>
  <dcterms:modified xsi:type="dcterms:W3CDTF">2017-10-31T15:08:27Z</dcterms:modified>
</cp:coreProperties>
</file>