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99"/>
  </p:notesMasterIdLst>
  <p:handoutMasterIdLst>
    <p:handoutMasterId r:id="rId100"/>
  </p:handoutMasterIdLst>
  <p:sldIdLst>
    <p:sldId id="258" r:id="rId2"/>
    <p:sldId id="271" r:id="rId3"/>
    <p:sldId id="399" r:id="rId4"/>
    <p:sldId id="404" r:id="rId5"/>
    <p:sldId id="436" r:id="rId6"/>
    <p:sldId id="397" r:id="rId7"/>
    <p:sldId id="272" r:id="rId8"/>
    <p:sldId id="458" r:id="rId9"/>
    <p:sldId id="459" r:id="rId10"/>
    <p:sldId id="410" r:id="rId11"/>
    <p:sldId id="391" r:id="rId12"/>
    <p:sldId id="394" r:id="rId13"/>
    <p:sldId id="398" r:id="rId14"/>
    <p:sldId id="457" r:id="rId15"/>
    <p:sldId id="413" r:id="rId16"/>
    <p:sldId id="392" r:id="rId17"/>
    <p:sldId id="395" r:id="rId18"/>
    <p:sldId id="396" r:id="rId19"/>
    <p:sldId id="433" r:id="rId20"/>
    <p:sldId id="274" r:id="rId21"/>
    <p:sldId id="275" r:id="rId22"/>
    <p:sldId id="276" r:id="rId23"/>
    <p:sldId id="278" r:id="rId24"/>
    <p:sldId id="279" r:id="rId25"/>
    <p:sldId id="280" r:id="rId26"/>
    <p:sldId id="281" r:id="rId27"/>
    <p:sldId id="437" r:id="rId28"/>
    <p:sldId id="282" r:id="rId29"/>
    <p:sldId id="277" r:id="rId30"/>
    <p:sldId id="283" r:id="rId31"/>
    <p:sldId id="284" r:id="rId32"/>
    <p:sldId id="285" r:id="rId33"/>
    <p:sldId id="286" r:id="rId34"/>
    <p:sldId id="434" r:id="rId35"/>
    <p:sldId id="431" r:id="rId36"/>
    <p:sldId id="432" r:id="rId37"/>
    <p:sldId id="288" r:id="rId38"/>
    <p:sldId id="289" r:id="rId39"/>
    <p:sldId id="464" r:id="rId40"/>
    <p:sldId id="461" r:id="rId41"/>
    <p:sldId id="462" r:id="rId42"/>
    <p:sldId id="463" r:id="rId43"/>
    <p:sldId id="290" r:id="rId44"/>
    <p:sldId id="291" r:id="rId45"/>
    <p:sldId id="465" r:id="rId46"/>
    <p:sldId id="302" r:id="rId47"/>
    <p:sldId id="304" r:id="rId48"/>
    <p:sldId id="305" r:id="rId49"/>
    <p:sldId id="316" r:id="rId50"/>
    <p:sldId id="317" r:id="rId51"/>
    <p:sldId id="438" r:id="rId52"/>
    <p:sldId id="405" r:id="rId53"/>
    <p:sldId id="303" r:id="rId54"/>
    <p:sldId id="439" r:id="rId55"/>
    <p:sldId id="440" r:id="rId56"/>
    <p:sldId id="307" r:id="rId57"/>
    <p:sldId id="308" r:id="rId58"/>
    <p:sldId id="309" r:id="rId59"/>
    <p:sldId id="310" r:id="rId60"/>
    <p:sldId id="311" r:id="rId61"/>
    <p:sldId id="455" r:id="rId62"/>
    <p:sldId id="456" r:id="rId63"/>
    <p:sldId id="407" r:id="rId64"/>
    <p:sldId id="408" r:id="rId65"/>
    <p:sldId id="409" r:id="rId66"/>
    <p:sldId id="312" r:id="rId67"/>
    <p:sldId id="460" r:id="rId68"/>
    <p:sldId id="314" r:id="rId69"/>
    <p:sldId id="435" r:id="rId70"/>
    <p:sldId id="315" r:id="rId71"/>
    <p:sldId id="320" r:id="rId72"/>
    <p:sldId id="321" r:id="rId73"/>
    <p:sldId id="466" r:id="rId74"/>
    <p:sldId id="467" r:id="rId75"/>
    <p:sldId id="468" r:id="rId76"/>
    <p:sldId id="469" r:id="rId77"/>
    <p:sldId id="470" r:id="rId78"/>
    <p:sldId id="471" r:id="rId79"/>
    <p:sldId id="472" r:id="rId80"/>
    <p:sldId id="473" r:id="rId81"/>
    <p:sldId id="474" r:id="rId82"/>
    <p:sldId id="475" r:id="rId83"/>
    <p:sldId id="476" r:id="rId84"/>
    <p:sldId id="441" r:id="rId85"/>
    <p:sldId id="442" r:id="rId86"/>
    <p:sldId id="443" r:id="rId87"/>
    <p:sldId id="444" r:id="rId88"/>
    <p:sldId id="445" r:id="rId89"/>
    <p:sldId id="446" r:id="rId90"/>
    <p:sldId id="447" r:id="rId91"/>
    <p:sldId id="448" r:id="rId92"/>
    <p:sldId id="449" r:id="rId93"/>
    <p:sldId id="450" r:id="rId94"/>
    <p:sldId id="451" r:id="rId95"/>
    <p:sldId id="452" r:id="rId96"/>
    <p:sldId id="453" r:id="rId97"/>
    <p:sldId id="454" r:id="rId9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99CC00"/>
    <a:srgbClr val="FFFFFF"/>
    <a:srgbClr val="6B00B4"/>
    <a:srgbClr val="7030A0"/>
    <a:srgbClr val="000000"/>
    <a:srgbClr val="E6E6E6"/>
    <a:srgbClr val="99CCCC"/>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54" autoAdjust="0"/>
    <p:restoredTop sz="94691" autoAdjust="0"/>
  </p:normalViewPr>
  <p:slideViewPr>
    <p:cSldViewPr>
      <p:cViewPr>
        <p:scale>
          <a:sx n="100" d="100"/>
          <a:sy n="100" d="100"/>
        </p:scale>
        <p:origin x="2160" y="3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image" Target="../media/image64.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9.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94.wmf"/><Relationship Id="rId1" Type="http://schemas.openxmlformats.org/officeDocument/2006/relationships/image" Target="../media/image93.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5.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9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7628" cy="464184"/>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defTabSz="931670" eaLnBrk="1" hangingPunct="1">
              <a:defRPr sz="1200"/>
            </a:lvl1pPr>
          </a:lstStyle>
          <a:p>
            <a:endParaRPr lang="en-US"/>
          </a:p>
        </p:txBody>
      </p:sp>
      <p:sp>
        <p:nvSpPr>
          <p:cNvPr id="214019" name="Rectangle 3"/>
          <p:cNvSpPr>
            <a:spLocks noGrp="1" noChangeArrowheads="1"/>
          </p:cNvSpPr>
          <p:nvPr>
            <p:ph type="dt" sz="quarter" idx="1"/>
          </p:nvPr>
        </p:nvSpPr>
        <p:spPr bwMode="auto">
          <a:xfrm>
            <a:off x="3971183" y="0"/>
            <a:ext cx="3037628" cy="464184"/>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algn="r" defTabSz="931670" eaLnBrk="1" hangingPunct="1">
              <a:defRPr sz="1200"/>
            </a:lvl1pPr>
          </a:lstStyle>
          <a:p>
            <a:endParaRPr lang="en-US"/>
          </a:p>
        </p:txBody>
      </p:sp>
      <p:sp>
        <p:nvSpPr>
          <p:cNvPr id="214020" name="Rectangle 4"/>
          <p:cNvSpPr>
            <a:spLocks noGrp="1" noChangeArrowheads="1"/>
          </p:cNvSpPr>
          <p:nvPr>
            <p:ph type="ftr" sz="quarter" idx="2"/>
          </p:nvPr>
        </p:nvSpPr>
        <p:spPr bwMode="auto">
          <a:xfrm>
            <a:off x="0" y="8830627"/>
            <a:ext cx="3037628" cy="464184"/>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defTabSz="931670" eaLnBrk="1" hangingPunct="1">
              <a:defRPr sz="1200"/>
            </a:lvl1pPr>
          </a:lstStyle>
          <a:p>
            <a:endParaRPr lang="en-US"/>
          </a:p>
        </p:txBody>
      </p:sp>
      <p:sp>
        <p:nvSpPr>
          <p:cNvPr id="214021" name="Rectangle 5"/>
          <p:cNvSpPr>
            <a:spLocks noGrp="1" noChangeArrowheads="1"/>
          </p:cNvSpPr>
          <p:nvPr>
            <p:ph type="sldNum" sz="quarter" idx="3"/>
          </p:nvPr>
        </p:nvSpPr>
        <p:spPr bwMode="auto">
          <a:xfrm>
            <a:off x="3971183" y="8830627"/>
            <a:ext cx="3037628" cy="464184"/>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algn="r" defTabSz="931670" eaLnBrk="1" hangingPunct="1">
              <a:defRPr sz="1200"/>
            </a:lvl1pPr>
          </a:lstStyle>
          <a:p>
            <a:fld id="{61C0E9CA-299E-479D-B5B9-378C6DF986AA}" type="slidenum">
              <a:rPr lang="en-US"/>
              <a:pPr/>
              <a:t>‹#›</a:t>
            </a:fld>
            <a:endParaRPr lang="en-US"/>
          </a:p>
        </p:txBody>
      </p:sp>
    </p:spTree>
    <p:extLst>
      <p:ext uri="{BB962C8B-B14F-4D97-AF65-F5344CB8AC3E}">
        <p14:creationId xmlns:p14="http://schemas.microsoft.com/office/powerpoint/2010/main"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628" cy="464184"/>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defTabSz="931670" eaLnBrk="1" hangingPunct="1">
              <a:defRPr sz="1200"/>
            </a:lvl1pPr>
          </a:lstStyle>
          <a:p>
            <a:endParaRPr lang="en-US"/>
          </a:p>
        </p:txBody>
      </p:sp>
      <p:sp>
        <p:nvSpPr>
          <p:cNvPr id="3075" name="Rectangle 3"/>
          <p:cNvSpPr>
            <a:spLocks noGrp="1" noChangeArrowheads="1"/>
          </p:cNvSpPr>
          <p:nvPr>
            <p:ph type="dt" idx="1"/>
          </p:nvPr>
        </p:nvSpPr>
        <p:spPr bwMode="auto">
          <a:xfrm>
            <a:off x="3971183" y="0"/>
            <a:ext cx="3037628" cy="464184"/>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lvl1pPr algn="r" defTabSz="931670"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1359" y="4416108"/>
            <a:ext cx="5607684" cy="4182427"/>
          </a:xfrm>
          <a:prstGeom prst="rect">
            <a:avLst/>
          </a:prstGeom>
          <a:noFill/>
          <a:ln w="9525">
            <a:noFill/>
            <a:miter lim="800000"/>
            <a:headEnd/>
            <a:tailEnd/>
          </a:ln>
          <a:effectLst/>
        </p:spPr>
        <p:txBody>
          <a:bodyPr vert="horz" wrap="square" lIns="93171" tIns="46586" rIns="93171" bIns="465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30627"/>
            <a:ext cx="3037628" cy="464184"/>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defTabSz="931670" eaLnBrk="1" hangingPunct="1">
              <a:defRPr sz="1200"/>
            </a:lvl1pPr>
          </a:lstStyle>
          <a:p>
            <a:endParaRPr lang="en-US"/>
          </a:p>
        </p:txBody>
      </p:sp>
      <p:sp>
        <p:nvSpPr>
          <p:cNvPr id="3079" name="Rectangle 7"/>
          <p:cNvSpPr>
            <a:spLocks noGrp="1" noChangeArrowheads="1"/>
          </p:cNvSpPr>
          <p:nvPr>
            <p:ph type="sldNum" sz="quarter" idx="5"/>
          </p:nvPr>
        </p:nvSpPr>
        <p:spPr bwMode="auto">
          <a:xfrm>
            <a:off x="3971183" y="8830627"/>
            <a:ext cx="3037628" cy="464184"/>
          </a:xfrm>
          <a:prstGeom prst="rect">
            <a:avLst/>
          </a:prstGeom>
          <a:noFill/>
          <a:ln w="9525">
            <a:noFill/>
            <a:miter lim="800000"/>
            <a:headEnd/>
            <a:tailEnd/>
          </a:ln>
          <a:effectLst/>
        </p:spPr>
        <p:txBody>
          <a:bodyPr vert="horz" wrap="square" lIns="93171" tIns="46586" rIns="93171" bIns="46586" numCol="1" anchor="b" anchorCtr="0" compatLnSpc="1">
            <a:prstTxWarp prst="textNoShape">
              <a:avLst/>
            </a:prstTxWarp>
          </a:bodyPr>
          <a:lstStyle>
            <a:lvl1pPr algn="r" defTabSz="931670" eaLnBrk="1" hangingPunct="1">
              <a:defRPr sz="1200"/>
            </a:lvl1pPr>
          </a:lstStyle>
          <a:p>
            <a:fld id="{4F8F0715-B755-4255-9FF5-B88A10DBD778}" type="slidenum">
              <a:rPr lang="en-US"/>
              <a:pPr/>
              <a:t>‹#›</a:t>
            </a:fld>
            <a:endParaRPr lang="en-US"/>
          </a:p>
        </p:txBody>
      </p:sp>
    </p:spTree>
    <p:extLst>
      <p:ext uri="{BB962C8B-B14F-4D97-AF65-F5344CB8AC3E}">
        <p14:creationId xmlns:p14="http://schemas.microsoft.com/office/powerpoint/2010/main"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19722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2</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08958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6A540C0E-2DD8-441D-AAB6-96DBCD2AED54}" type="slidenum">
              <a:rPr lang="en-US" smtClean="0"/>
              <a:pPr/>
              <a:t>3</a:t>
            </a:fld>
            <a:endParaRPr lang="en-US" smtClean="0"/>
          </a:p>
        </p:txBody>
      </p:sp>
    </p:spTree>
    <p:extLst>
      <p:ext uri="{BB962C8B-B14F-4D97-AF65-F5344CB8AC3E}">
        <p14:creationId xmlns:p14="http://schemas.microsoft.com/office/powerpoint/2010/main" val="2798069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48D1C56-A52D-4F30-AFC9-95065D19A66B}" type="slidenum">
              <a:rPr lang="en-US" smtClean="0"/>
              <a:pPr/>
              <a:t>4</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755560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972560" y="8831581"/>
            <a:ext cx="3037840" cy="464820"/>
          </a:xfrm>
          <a:prstGeom prst="rect">
            <a:avLst/>
          </a:prstGeom>
          <a:noFill/>
          <a:ln w="9525">
            <a:noFill/>
            <a:miter lim="800000"/>
            <a:headEnd/>
            <a:tailEnd/>
          </a:ln>
        </p:spPr>
        <p:txBody>
          <a:bodyPr lIns="93171" tIns="46586" rIns="93171" bIns="46586" anchor="b"/>
          <a:lstStyle/>
          <a:p>
            <a:pPr algn="r" eaLnBrk="1" hangingPunct="1"/>
            <a:fld id="{B3AAD43F-E6F2-4203-A82D-4B40A2226516}" type="slidenum">
              <a:rPr lang="en-US" sz="1200"/>
              <a:pPr algn="r" eaLnBrk="1" hangingPunct="1"/>
              <a:t>20</a:t>
            </a:fld>
            <a:endParaRPr 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019118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D57980DE-22A7-462F-AB21-6D4DA11EDE38}" type="slidenum">
              <a:rPr lang="en-US" smtClean="0"/>
              <a:pPr/>
              <a:t>21</a:t>
            </a:fld>
            <a:endParaRPr lang="en-US" smtClean="0"/>
          </a:p>
        </p:txBody>
      </p:sp>
    </p:spTree>
    <p:extLst>
      <p:ext uri="{BB962C8B-B14F-4D97-AF65-F5344CB8AC3E}">
        <p14:creationId xmlns:p14="http://schemas.microsoft.com/office/powerpoint/2010/main" val="3415731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4F8D99C0-BEFB-4096-9774-C4A5DBAFC918}" type="slidenum">
              <a:rPr lang="en-US" smtClean="0"/>
              <a:pPr/>
              <a:t>22</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939624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EDAF4A9C-7D61-4C54-874B-7808355A007D}" type="slidenum">
              <a:rPr lang="en-US"/>
              <a:pPr/>
              <a:t>23</a:t>
            </a:fld>
            <a:endParaRPr lang="en-US"/>
          </a:p>
        </p:txBody>
      </p:sp>
      <p:sp>
        <p:nvSpPr>
          <p:cNvPr id="37891" name="Slide Image Placeholder 1"/>
          <p:cNvSpPr>
            <a:spLocks noGrp="1" noRot="1" noChangeAspect="1" noTextEdit="1"/>
          </p:cNvSpPr>
          <p:nvPr>
            <p:ph type="sldImg"/>
          </p:nvPr>
        </p:nvSpPr>
        <p:spPr>
          <a:ln/>
        </p:spPr>
      </p:sp>
      <p:sp>
        <p:nvSpPr>
          <p:cNvPr id="37892" name="Notes Placeholder 2"/>
          <p:cNvSpPr>
            <a:spLocks noGrp="1"/>
          </p:cNvSpPr>
          <p:nvPr>
            <p:ph type="body" idx="1"/>
          </p:nvPr>
        </p:nvSpPr>
        <p:spPr>
          <a:noFill/>
          <a:ln/>
        </p:spPr>
        <p:txBody>
          <a:bodyPr/>
          <a:lstStyle/>
          <a:p>
            <a:pPr eaLnBrk="1" hangingPunct="1"/>
            <a:endParaRPr lang="en-US" smtClean="0"/>
          </a:p>
        </p:txBody>
      </p:sp>
      <p:sp>
        <p:nvSpPr>
          <p:cNvPr id="37893" name="Slide Number Placeholder 3"/>
          <p:cNvSpPr txBox="1">
            <a:spLocks noGrp="1"/>
          </p:cNvSpPr>
          <p:nvPr/>
        </p:nvSpPr>
        <p:spPr bwMode="auto">
          <a:xfrm>
            <a:off x="3972257" y="8832196"/>
            <a:ext cx="3038144" cy="464205"/>
          </a:xfrm>
          <a:prstGeom prst="rect">
            <a:avLst/>
          </a:prstGeom>
          <a:noFill/>
          <a:ln w="9525">
            <a:noFill/>
            <a:miter lim="800000"/>
            <a:headEnd/>
            <a:tailEnd/>
          </a:ln>
        </p:spPr>
        <p:txBody>
          <a:bodyPr lIns="93163" tIns="46581" rIns="93163" bIns="46581" anchor="b"/>
          <a:lstStyle/>
          <a:p>
            <a:pPr algn="r" defTabSz="931793" eaLnBrk="1" hangingPunct="1"/>
            <a:fld id="{D509D91A-2067-4F28-BE45-B0B1B03AA04D}" type="slidenum">
              <a:rPr lang="en-US" sz="1200"/>
              <a:pPr algn="r" defTabSz="931793" eaLnBrk="1" hangingPunct="1"/>
              <a:t>23</a:t>
            </a:fld>
            <a:endParaRPr lang="en-US" sz="1200"/>
          </a:p>
        </p:txBody>
      </p:sp>
    </p:spTree>
    <p:extLst>
      <p:ext uri="{BB962C8B-B14F-4D97-AF65-F5344CB8AC3E}">
        <p14:creationId xmlns:p14="http://schemas.microsoft.com/office/powerpoint/2010/main" val="1299354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46C28A15-B84B-4A89-B066-C191E7DFDE5E}" type="slidenum">
              <a:rPr lang="en-US" smtClean="0"/>
              <a:pPr/>
              <a:t>24</a:t>
            </a:fld>
            <a:endParaRPr lang="en-US" smtClean="0"/>
          </a:p>
        </p:txBody>
      </p:sp>
    </p:spTree>
    <p:extLst>
      <p:ext uri="{BB962C8B-B14F-4D97-AF65-F5344CB8AC3E}">
        <p14:creationId xmlns:p14="http://schemas.microsoft.com/office/powerpoint/2010/main" val="518487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364B64CA-6588-481C-AFCA-CD1155B50592}" type="slidenum">
              <a:rPr lang="en-US" smtClean="0"/>
              <a:pPr/>
              <a:t>25</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337428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A03D41F1-3BF7-4280-9BEC-18A02C9E0FBB}" type="slidenum">
              <a:rPr lang="en-US" smtClean="0"/>
              <a:pPr/>
              <a:t>26</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991278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2E9B7557-9EE7-4118-9DFA-D935B069388C}" type="slidenum">
              <a:rPr lang="en-US" smtClean="0"/>
              <a:pPr/>
              <a:t>28</a:t>
            </a:fld>
            <a:endParaRPr lang="en-US" smtClean="0"/>
          </a:p>
        </p:txBody>
      </p:sp>
    </p:spTree>
    <p:extLst>
      <p:ext uri="{BB962C8B-B14F-4D97-AF65-F5344CB8AC3E}">
        <p14:creationId xmlns:p14="http://schemas.microsoft.com/office/powerpoint/2010/main" val="203360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11B12DA4-821C-4FB3-A7ED-180C839C72EE}" type="slidenum">
              <a:rPr lang="en-US" smtClean="0"/>
              <a:pPr/>
              <a:t>29</a:t>
            </a:fld>
            <a:endParaRPr lang="en-US" smtClean="0"/>
          </a:p>
        </p:txBody>
      </p:sp>
    </p:spTree>
    <p:extLst>
      <p:ext uri="{BB962C8B-B14F-4D97-AF65-F5344CB8AC3E}">
        <p14:creationId xmlns:p14="http://schemas.microsoft.com/office/powerpoint/2010/main" val="4140927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A961C2DE-6570-4BF3-9298-F1548087040B}" type="slidenum">
              <a:rPr lang="en-US" smtClean="0"/>
              <a:pPr/>
              <a:t>30</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663998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7E78C66-39E5-4B30-957A-CB3D494C9265}" type="slidenum">
              <a:rPr lang="en-US" smtClean="0"/>
              <a:pPr/>
              <a:t>31</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011533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A564E79B-7EA8-4AB2-8096-0B09C0BF78B2}" type="slidenum">
              <a:rPr lang="en-US" smtClean="0"/>
              <a:pPr/>
              <a:t>32</a:t>
            </a:fld>
            <a:endParaRPr lang="en-US" smtClean="0"/>
          </a:p>
        </p:txBody>
      </p:sp>
    </p:spTree>
    <p:extLst>
      <p:ext uri="{BB962C8B-B14F-4D97-AF65-F5344CB8AC3E}">
        <p14:creationId xmlns:p14="http://schemas.microsoft.com/office/powerpoint/2010/main" val="951523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BA8AA440-060F-444D-85F8-9C531EA008A3}" type="slidenum">
              <a:rPr lang="en-US" smtClean="0"/>
              <a:pPr/>
              <a:t>33</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9386666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7011" indent="-291158">
              <a:defRPr>
                <a:solidFill>
                  <a:schemeClr val="tx1"/>
                </a:solidFill>
                <a:latin typeface="Times New Roman" pitchFamily="18" charset="0"/>
              </a:defRPr>
            </a:lvl2pPr>
            <a:lvl3pPr marL="1164632" indent="-232927">
              <a:defRPr>
                <a:solidFill>
                  <a:schemeClr val="tx1"/>
                </a:solidFill>
                <a:latin typeface="Times New Roman" pitchFamily="18" charset="0"/>
              </a:defRPr>
            </a:lvl3pPr>
            <a:lvl4pPr marL="1630485" indent="-232927">
              <a:defRPr>
                <a:solidFill>
                  <a:schemeClr val="tx1"/>
                </a:solidFill>
                <a:latin typeface="Times New Roman" pitchFamily="18" charset="0"/>
              </a:defRPr>
            </a:lvl4pPr>
            <a:lvl5pPr marL="2096339" indent="-232927">
              <a:defRPr>
                <a:solidFill>
                  <a:schemeClr val="tx1"/>
                </a:solidFill>
                <a:latin typeface="Times New Roman" pitchFamily="18" charset="0"/>
              </a:defRPr>
            </a:lvl5pPr>
            <a:lvl6pPr marL="2562192" indent="-232927" eaLnBrk="0" fontAlgn="base" hangingPunct="0">
              <a:spcBef>
                <a:spcPct val="0"/>
              </a:spcBef>
              <a:spcAft>
                <a:spcPct val="0"/>
              </a:spcAft>
              <a:defRPr>
                <a:solidFill>
                  <a:schemeClr val="tx1"/>
                </a:solidFill>
                <a:latin typeface="Times New Roman" pitchFamily="18" charset="0"/>
              </a:defRPr>
            </a:lvl6pPr>
            <a:lvl7pPr marL="3028044" indent="-232927" eaLnBrk="0" fontAlgn="base" hangingPunct="0">
              <a:spcBef>
                <a:spcPct val="0"/>
              </a:spcBef>
              <a:spcAft>
                <a:spcPct val="0"/>
              </a:spcAft>
              <a:defRPr>
                <a:solidFill>
                  <a:schemeClr val="tx1"/>
                </a:solidFill>
                <a:latin typeface="Times New Roman" pitchFamily="18" charset="0"/>
              </a:defRPr>
            </a:lvl7pPr>
            <a:lvl8pPr marL="3493898" indent="-232927" eaLnBrk="0" fontAlgn="base" hangingPunct="0">
              <a:spcBef>
                <a:spcPct val="0"/>
              </a:spcBef>
              <a:spcAft>
                <a:spcPct val="0"/>
              </a:spcAft>
              <a:defRPr>
                <a:solidFill>
                  <a:schemeClr val="tx1"/>
                </a:solidFill>
                <a:latin typeface="Times New Roman" pitchFamily="18" charset="0"/>
              </a:defRPr>
            </a:lvl8pPr>
            <a:lvl9pPr marL="3959751" indent="-232927" eaLnBrk="0" fontAlgn="base" hangingPunct="0">
              <a:spcBef>
                <a:spcPct val="0"/>
              </a:spcBef>
              <a:spcAft>
                <a:spcPct val="0"/>
              </a:spcAft>
              <a:defRPr>
                <a:solidFill>
                  <a:schemeClr val="tx1"/>
                </a:solidFill>
                <a:latin typeface="Times New Roman" pitchFamily="18" charset="0"/>
              </a:defRPr>
            </a:lvl9pPr>
          </a:lstStyle>
          <a:p>
            <a:fld id="{DFC6D753-9BFC-49B3-B737-F853369BBB5F}" type="slidenum">
              <a:rPr lang="en-US" altLang="en-US"/>
              <a:pPr/>
              <a:t>35</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373749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7011" indent="-291158">
              <a:defRPr>
                <a:solidFill>
                  <a:schemeClr val="tx1"/>
                </a:solidFill>
                <a:latin typeface="Times New Roman" pitchFamily="18" charset="0"/>
              </a:defRPr>
            </a:lvl2pPr>
            <a:lvl3pPr marL="1164632" indent="-232927">
              <a:defRPr>
                <a:solidFill>
                  <a:schemeClr val="tx1"/>
                </a:solidFill>
                <a:latin typeface="Times New Roman" pitchFamily="18" charset="0"/>
              </a:defRPr>
            </a:lvl3pPr>
            <a:lvl4pPr marL="1630485" indent="-232927">
              <a:defRPr>
                <a:solidFill>
                  <a:schemeClr val="tx1"/>
                </a:solidFill>
                <a:latin typeface="Times New Roman" pitchFamily="18" charset="0"/>
              </a:defRPr>
            </a:lvl4pPr>
            <a:lvl5pPr marL="2096339" indent="-232927">
              <a:defRPr>
                <a:solidFill>
                  <a:schemeClr val="tx1"/>
                </a:solidFill>
                <a:latin typeface="Times New Roman" pitchFamily="18" charset="0"/>
              </a:defRPr>
            </a:lvl5pPr>
            <a:lvl6pPr marL="2562192" indent="-232927" eaLnBrk="0" fontAlgn="base" hangingPunct="0">
              <a:spcBef>
                <a:spcPct val="0"/>
              </a:spcBef>
              <a:spcAft>
                <a:spcPct val="0"/>
              </a:spcAft>
              <a:defRPr>
                <a:solidFill>
                  <a:schemeClr val="tx1"/>
                </a:solidFill>
                <a:latin typeface="Times New Roman" pitchFamily="18" charset="0"/>
              </a:defRPr>
            </a:lvl6pPr>
            <a:lvl7pPr marL="3028044" indent="-232927" eaLnBrk="0" fontAlgn="base" hangingPunct="0">
              <a:spcBef>
                <a:spcPct val="0"/>
              </a:spcBef>
              <a:spcAft>
                <a:spcPct val="0"/>
              </a:spcAft>
              <a:defRPr>
                <a:solidFill>
                  <a:schemeClr val="tx1"/>
                </a:solidFill>
                <a:latin typeface="Times New Roman" pitchFamily="18" charset="0"/>
              </a:defRPr>
            </a:lvl7pPr>
            <a:lvl8pPr marL="3493898" indent="-232927" eaLnBrk="0" fontAlgn="base" hangingPunct="0">
              <a:spcBef>
                <a:spcPct val="0"/>
              </a:spcBef>
              <a:spcAft>
                <a:spcPct val="0"/>
              </a:spcAft>
              <a:defRPr>
                <a:solidFill>
                  <a:schemeClr val="tx1"/>
                </a:solidFill>
                <a:latin typeface="Times New Roman" pitchFamily="18" charset="0"/>
              </a:defRPr>
            </a:lvl8pPr>
            <a:lvl9pPr marL="3959751" indent="-232927" eaLnBrk="0" fontAlgn="base" hangingPunct="0">
              <a:spcBef>
                <a:spcPct val="0"/>
              </a:spcBef>
              <a:spcAft>
                <a:spcPct val="0"/>
              </a:spcAft>
              <a:defRPr>
                <a:solidFill>
                  <a:schemeClr val="tx1"/>
                </a:solidFill>
                <a:latin typeface="Times New Roman" pitchFamily="18" charset="0"/>
              </a:defRPr>
            </a:lvl9pPr>
          </a:lstStyle>
          <a:p>
            <a:fld id="{599ED601-CA86-4503-B6C6-50DF73D90049}" type="slidenum">
              <a:rPr lang="en-US" altLang="en-US"/>
              <a:pPr/>
              <a:t>36</a:t>
            </a:fld>
            <a:endParaRPr lang="en-US" altLang="en-US"/>
          </a:p>
        </p:txBody>
      </p:sp>
    </p:spTree>
    <p:extLst>
      <p:ext uri="{BB962C8B-B14F-4D97-AF65-F5344CB8AC3E}">
        <p14:creationId xmlns:p14="http://schemas.microsoft.com/office/powerpoint/2010/main" val="3912286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D57980DE-22A7-462F-AB21-6D4DA11EDE38}" type="slidenum">
              <a:rPr lang="en-US" smtClean="0"/>
              <a:pPr/>
              <a:t>37</a:t>
            </a:fld>
            <a:endParaRPr lang="en-US" smtClean="0"/>
          </a:p>
        </p:txBody>
      </p:sp>
    </p:spTree>
    <p:extLst>
      <p:ext uri="{BB962C8B-B14F-4D97-AF65-F5344CB8AC3E}">
        <p14:creationId xmlns:p14="http://schemas.microsoft.com/office/powerpoint/2010/main" val="3212133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smtClean="0"/>
          </a:p>
        </p:txBody>
      </p:sp>
      <p:sp>
        <p:nvSpPr>
          <p:cNvPr id="88068" name="Slide Number Placeholder 3"/>
          <p:cNvSpPr>
            <a:spLocks noGrp="1"/>
          </p:cNvSpPr>
          <p:nvPr>
            <p:ph type="sldNum" sz="quarter" idx="5"/>
          </p:nvPr>
        </p:nvSpPr>
        <p:spPr>
          <a:noFill/>
        </p:spPr>
        <p:txBody>
          <a:bodyPr/>
          <a:lstStyle/>
          <a:p>
            <a:fld id="{24D46C4C-4B0B-4F99-8865-8AEDDDB10750}" type="slidenum">
              <a:rPr lang="en-US" smtClean="0"/>
              <a:pPr/>
              <a:t>43</a:t>
            </a:fld>
            <a:endParaRPr lang="en-US" smtClean="0"/>
          </a:p>
        </p:txBody>
      </p:sp>
    </p:spTree>
    <p:extLst>
      <p:ext uri="{BB962C8B-B14F-4D97-AF65-F5344CB8AC3E}">
        <p14:creationId xmlns:p14="http://schemas.microsoft.com/office/powerpoint/2010/main" val="1469856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73AF7DE0-FBCF-48DC-A09F-D8C993406599}" type="slidenum">
              <a:rPr lang="en-US" smtClean="0"/>
              <a:pPr/>
              <a:t>44</a:t>
            </a:fld>
            <a:endParaRPr lang="en-US" smtClean="0"/>
          </a:p>
        </p:txBody>
      </p:sp>
    </p:spTree>
    <p:extLst>
      <p:ext uri="{BB962C8B-B14F-4D97-AF65-F5344CB8AC3E}">
        <p14:creationId xmlns:p14="http://schemas.microsoft.com/office/powerpoint/2010/main" val="1413973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91D289D-DE9C-4B3C-9BD4-726700F97625}" type="slidenum">
              <a:rPr lang="en-US" smtClean="0"/>
              <a:pPr/>
              <a:t>46</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283820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44E76DF0-4C5E-42CF-9117-9C8595C76636}" type="slidenum">
              <a:rPr lang="en-US" smtClean="0"/>
              <a:pPr/>
              <a:t>47</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651589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pPr eaLnBrk="1" hangingPunct="1"/>
            <a:endParaRPr lang="en-US" smtClean="0"/>
          </a:p>
        </p:txBody>
      </p:sp>
      <p:sp>
        <p:nvSpPr>
          <p:cNvPr id="99332" name="Slide Number Placeholder 3"/>
          <p:cNvSpPr>
            <a:spLocks noGrp="1"/>
          </p:cNvSpPr>
          <p:nvPr>
            <p:ph type="sldNum" sz="quarter" idx="5"/>
          </p:nvPr>
        </p:nvSpPr>
        <p:spPr>
          <a:noFill/>
        </p:spPr>
        <p:txBody>
          <a:bodyPr/>
          <a:lstStyle/>
          <a:p>
            <a:fld id="{D0EFE1AE-1BB6-4D5F-9145-15746F0C6B80}" type="slidenum">
              <a:rPr lang="en-US" smtClean="0"/>
              <a:pPr/>
              <a:t>48</a:t>
            </a:fld>
            <a:endParaRPr lang="en-US" smtClean="0"/>
          </a:p>
        </p:txBody>
      </p:sp>
    </p:spTree>
    <p:extLst>
      <p:ext uri="{BB962C8B-B14F-4D97-AF65-F5344CB8AC3E}">
        <p14:creationId xmlns:p14="http://schemas.microsoft.com/office/powerpoint/2010/main" val="26317761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smtClean="0"/>
          </a:p>
        </p:txBody>
      </p:sp>
      <p:sp>
        <p:nvSpPr>
          <p:cNvPr id="100356" name="Slide Number Placeholder 3"/>
          <p:cNvSpPr>
            <a:spLocks noGrp="1"/>
          </p:cNvSpPr>
          <p:nvPr>
            <p:ph type="sldNum" sz="quarter" idx="5"/>
          </p:nvPr>
        </p:nvSpPr>
        <p:spPr>
          <a:noFill/>
        </p:spPr>
        <p:txBody>
          <a:bodyPr/>
          <a:lstStyle/>
          <a:p>
            <a:fld id="{24708862-3C67-4C43-84AD-AC12394A0D57}" type="slidenum">
              <a:rPr lang="en-US" smtClean="0"/>
              <a:pPr/>
              <a:t>49</a:t>
            </a:fld>
            <a:endParaRPr lang="en-US" smtClean="0"/>
          </a:p>
        </p:txBody>
      </p:sp>
    </p:spTree>
    <p:extLst>
      <p:ext uri="{BB962C8B-B14F-4D97-AF65-F5344CB8AC3E}">
        <p14:creationId xmlns:p14="http://schemas.microsoft.com/office/powerpoint/2010/main" val="11680213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pPr eaLnBrk="1" hangingPunct="1"/>
            <a:endParaRPr lang="en-US" smtClean="0"/>
          </a:p>
        </p:txBody>
      </p:sp>
      <p:sp>
        <p:nvSpPr>
          <p:cNvPr id="101380" name="Slide Number Placeholder 3"/>
          <p:cNvSpPr>
            <a:spLocks noGrp="1"/>
          </p:cNvSpPr>
          <p:nvPr>
            <p:ph type="sldNum" sz="quarter" idx="5"/>
          </p:nvPr>
        </p:nvSpPr>
        <p:spPr>
          <a:noFill/>
        </p:spPr>
        <p:txBody>
          <a:bodyPr/>
          <a:lstStyle/>
          <a:p>
            <a:fld id="{5B01E046-17D9-4698-A30B-9ECAF82C32A6}" type="slidenum">
              <a:rPr lang="en-US" smtClean="0"/>
              <a:pPr/>
              <a:t>50</a:t>
            </a:fld>
            <a:endParaRPr lang="en-US" smtClean="0"/>
          </a:p>
        </p:txBody>
      </p:sp>
    </p:spTree>
    <p:extLst>
      <p:ext uri="{BB962C8B-B14F-4D97-AF65-F5344CB8AC3E}">
        <p14:creationId xmlns:p14="http://schemas.microsoft.com/office/powerpoint/2010/main" val="240681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57011" indent="-291158">
              <a:defRPr>
                <a:solidFill>
                  <a:schemeClr val="tx1"/>
                </a:solidFill>
                <a:latin typeface="Times New Roman" panose="02020603050405020304" pitchFamily="18" charset="0"/>
                <a:cs typeface="Arial" panose="020B0604020202020204" pitchFamily="34" charset="0"/>
              </a:defRPr>
            </a:lvl2pPr>
            <a:lvl3pPr marL="1164632" indent="-232927">
              <a:defRPr>
                <a:solidFill>
                  <a:schemeClr val="tx1"/>
                </a:solidFill>
                <a:latin typeface="Times New Roman" panose="02020603050405020304" pitchFamily="18" charset="0"/>
                <a:cs typeface="Arial" panose="020B0604020202020204" pitchFamily="34" charset="0"/>
              </a:defRPr>
            </a:lvl3pPr>
            <a:lvl4pPr marL="1630485" indent="-232927">
              <a:defRPr>
                <a:solidFill>
                  <a:schemeClr val="tx1"/>
                </a:solidFill>
                <a:latin typeface="Times New Roman" panose="02020603050405020304" pitchFamily="18" charset="0"/>
                <a:cs typeface="Arial" panose="020B0604020202020204" pitchFamily="34" charset="0"/>
              </a:defRPr>
            </a:lvl4pPr>
            <a:lvl5pPr marL="2096339" indent="-232927">
              <a:defRPr>
                <a:solidFill>
                  <a:schemeClr val="tx1"/>
                </a:solidFill>
                <a:latin typeface="Times New Roman" panose="02020603050405020304" pitchFamily="18" charset="0"/>
                <a:cs typeface="Arial" panose="020B0604020202020204" pitchFamily="34" charset="0"/>
              </a:defRPr>
            </a:lvl5pPr>
            <a:lvl6pPr marL="2562192"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3028044"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93898"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959751"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FE5E4069-EE9D-46B8-B153-C6C3E70FD6EF}" type="slidenum">
              <a:rPr lang="en-US" altLang="en-US"/>
              <a:pPr/>
              <a:t>51</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0184418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pPr eaLnBrk="1" hangingPunct="1"/>
            <a:endParaRPr lang="en-US" smtClean="0"/>
          </a:p>
        </p:txBody>
      </p:sp>
      <p:sp>
        <p:nvSpPr>
          <p:cNvPr id="103428" name="Slide Number Placeholder 3"/>
          <p:cNvSpPr>
            <a:spLocks noGrp="1"/>
          </p:cNvSpPr>
          <p:nvPr>
            <p:ph type="sldNum" sz="quarter" idx="5"/>
          </p:nvPr>
        </p:nvSpPr>
        <p:spPr>
          <a:noFill/>
        </p:spPr>
        <p:txBody>
          <a:bodyPr/>
          <a:lstStyle/>
          <a:p>
            <a:fld id="{8AE30081-4018-4F5F-9A4C-86D00FA5A3BF}" type="slidenum">
              <a:rPr lang="en-US" smtClean="0"/>
              <a:pPr/>
              <a:t>52</a:t>
            </a:fld>
            <a:endParaRPr lang="en-US" smtClean="0"/>
          </a:p>
        </p:txBody>
      </p:sp>
    </p:spTree>
    <p:extLst>
      <p:ext uri="{BB962C8B-B14F-4D97-AF65-F5344CB8AC3E}">
        <p14:creationId xmlns:p14="http://schemas.microsoft.com/office/powerpoint/2010/main" val="7571763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5123EADF-B2D7-4DBD-B169-A87C47AC1579}" type="slidenum">
              <a:rPr lang="en-US" smtClean="0"/>
              <a:pPr/>
              <a:t>53</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682493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57011" indent="-291158">
              <a:defRPr>
                <a:solidFill>
                  <a:schemeClr val="tx1"/>
                </a:solidFill>
                <a:latin typeface="Times New Roman" panose="02020603050405020304" pitchFamily="18" charset="0"/>
                <a:cs typeface="Arial" panose="020B0604020202020204" pitchFamily="34" charset="0"/>
              </a:defRPr>
            </a:lvl2pPr>
            <a:lvl3pPr marL="1164632" indent="-232927">
              <a:defRPr>
                <a:solidFill>
                  <a:schemeClr val="tx1"/>
                </a:solidFill>
                <a:latin typeface="Times New Roman" panose="02020603050405020304" pitchFamily="18" charset="0"/>
                <a:cs typeface="Arial" panose="020B0604020202020204" pitchFamily="34" charset="0"/>
              </a:defRPr>
            </a:lvl3pPr>
            <a:lvl4pPr marL="1630485" indent="-232927">
              <a:defRPr>
                <a:solidFill>
                  <a:schemeClr val="tx1"/>
                </a:solidFill>
                <a:latin typeface="Times New Roman" panose="02020603050405020304" pitchFamily="18" charset="0"/>
                <a:cs typeface="Arial" panose="020B0604020202020204" pitchFamily="34" charset="0"/>
              </a:defRPr>
            </a:lvl4pPr>
            <a:lvl5pPr marL="2096339" indent="-232927">
              <a:defRPr>
                <a:solidFill>
                  <a:schemeClr val="tx1"/>
                </a:solidFill>
                <a:latin typeface="Times New Roman" panose="02020603050405020304" pitchFamily="18" charset="0"/>
                <a:cs typeface="Arial" panose="020B0604020202020204" pitchFamily="34" charset="0"/>
              </a:defRPr>
            </a:lvl5pPr>
            <a:lvl6pPr marL="2562192"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3028044"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93898"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959751"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B652ABF5-916B-4D4A-AC30-B62798AB6DAD}" type="slidenum">
              <a:rPr lang="en-US" altLang="en-US"/>
              <a:pPr/>
              <a:t>54</a:t>
            </a:fld>
            <a:endParaRPr lang="en-US"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2564162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57011" indent="-291158">
              <a:defRPr>
                <a:solidFill>
                  <a:schemeClr val="tx1"/>
                </a:solidFill>
                <a:latin typeface="Times New Roman" panose="02020603050405020304" pitchFamily="18" charset="0"/>
                <a:cs typeface="Arial" panose="020B0604020202020204" pitchFamily="34" charset="0"/>
              </a:defRPr>
            </a:lvl2pPr>
            <a:lvl3pPr marL="1164632" indent="-232927">
              <a:defRPr>
                <a:solidFill>
                  <a:schemeClr val="tx1"/>
                </a:solidFill>
                <a:latin typeface="Times New Roman" panose="02020603050405020304" pitchFamily="18" charset="0"/>
                <a:cs typeface="Arial" panose="020B0604020202020204" pitchFamily="34" charset="0"/>
              </a:defRPr>
            </a:lvl3pPr>
            <a:lvl4pPr marL="1630485" indent="-232927">
              <a:defRPr>
                <a:solidFill>
                  <a:schemeClr val="tx1"/>
                </a:solidFill>
                <a:latin typeface="Times New Roman" panose="02020603050405020304" pitchFamily="18" charset="0"/>
                <a:cs typeface="Arial" panose="020B0604020202020204" pitchFamily="34" charset="0"/>
              </a:defRPr>
            </a:lvl4pPr>
            <a:lvl5pPr marL="2096339" indent="-232927">
              <a:defRPr>
                <a:solidFill>
                  <a:schemeClr val="tx1"/>
                </a:solidFill>
                <a:latin typeface="Times New Roman" panose="02020603050405020304" pitchFamily="18" charset="0"/>
                <a:cs typeface="Arial" panose="020B0604020202020204" pitchFamily="34" charset="0"/>
              </a:defRPr>
            </a:lvl5pPr>
            <a:lvl6pPr marL="2562192"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3028044"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93898"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959751"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468CB956-49A9-4B8D-BD07-7965FCB659A4}" type="slidenum">
              <a:rPr lang="en-US" altLang="en-US"/>
              <a:pPr/>
              <a:t>55</a:t>
            </a:fld>
            <a:endParaRPr lang="en-US" alt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87394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8DC4CD5F-5369-4E1E-BC04-3C4DA6930B5A}" type="slidenum">
              <a:rPr lang="en-US" smtClean="0"/>
              <a:pPr/>
              <a:t>56</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2575297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pPr eaLnBrk="1" hangingPunct="1"/>
            <a:endParaRPr lang="en-US" smtClean="0"/>
          </a:p>
        </p:txBody>
      </p:sp>
      <p:sp>
        <p:nvSpPr>
          <p:cNvPr id="108548" name="Slide Number Placeholder 3"/>
          <p:cNvSpPr>
            <a:spLocks noGrp="1"/>
          </p:cNvSpPr>
          <p:nvPr>
            <p:ph type="sldNum" sz="quarter" idx="5"/>
          </p:nvPr>
        </p:nvSpPr>
        <p:spPr>
          <a:noFill/>
        </p:spPr>
        <p:txBody>
          <a:bodyPr/>
          <a:lstStyle/>
          <a:p>
            <a:fld id="{F0C640AE-110B-41C4-A1E9-2ED03F879276}" type="slidenum">
              <a:rPr lang="en-US" smtClean="0"/>
              <a:pPr/>
              <a:t>57</a:t>
            </a:fld>
            <a:endParaRPr lang="en-US" smtClean="0"/>
          </a:p>
        </p:txBody>
      </p:sp>
    </p:spTree>
    <p:extLst>
      <p:ext uri="{BB962C8B-B14F-4D97-AF65-F5344CB8AC3E}">
        <p14:creationId xmlns:p14="http://schemas.microsoft.com/office/powerpoint/2010/main" val="11137813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AC6E468B-A01E-47EB-A4F0-32DF929D945E}" type="slidenum">
              <a:rPr lang="en-US" smtClean="0"/>
              <a:pPr/>
              <a:t>58</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2368047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584A8FC8-B72D-4365-8E76-654B81B6834A}" type="slidenum">
              <a:rPr lang="en-US" smtClean="0"/>
              <a:pPr/>
              <a:t>59</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707090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0293EFF5-3C2C-49D0-9F90-C64A3D0FD01E}" type="slidenum">
              <a:rPr lang="en-US" smtClean="0"/>
              <a:pPr/>
              <a:t>60</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461076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57011" indent="-291158">
              <a:defRPr>
                <a:solidFill>
                  <a:schemeClr val="tx1"/>
                </a:solidFill>
                <a:latin typeface="Times New Roman" panose="02020603050405020304" pitchFamily="18" charset="0"/>
                <a:cs typeface="Arial" panose="020B0604020202020204" pitchFamily="34" charset="0"/>
              </a:defRPr>
            </a:lvl2pPr>
            <a:lvl3pPr marL="1164632" indent="-232927">
              <a:defRPr>
                <a:solidFill>
                  <a:schemeClr val="tx1"/>
                </a:solidFill>
                <a:latin typeface="Times New Roman" panose="02020603050405020304" pitchFamily="18" charset="0"/>
                <a:cs typeface="Arial" panose="020B0604020202020204" pitchFamily="34" charset="0"/>
              </a:defRPr>
            </a:lvl3pPr>
            <a:lvl4pPr marL="1630485" indent="-232927">
              <a:defRPr>
                <a:solidFill>
                  <a:schemeClr val="tx1"/>
                </a:solidFill>
                <a:latin typeface="Times New Roman" panose="02020603050405020304" pitchFamily="18" charset="0"/>
                <a:cs typeface="Arial" panose="020B0604020202020204" pitchFamily="34" charset="0"/>
              </a:defRPr>
            </a:lvl4pPr>
            <a:lvl5pPr marL="2096339" indent="-232927">
              <a:defRPr>
                <a:solidFill>
                  <a:schemeClr val="tx1"/>
                </a:solidFill>
                <a:latin typeface="Times New Roman" panose="02020603050405020304" pitchFamily="18" charset="0"/>
                <a:cs typeface="Arial" panose="020B0604020202020204" pitchFamily="34" charset="0"/>
              </a:defRPr>
            </a:lvl5pPr>
            <a:lvl6pPr marL="2562192"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3028044"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93898"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959751" indent="-232927"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DE4CA6E6-5B6C-41DF-AFE1-EFD2AA956CB1}" type="slidenum">
              <a:rPr lang="en-US" altLang="en-US"/>
              <a:pPr/>
              <a:t>61</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3536033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smtClean="0"/>
          </a:p>
        </p:txBody>
      </p:sp>
      <p:sp>
        <p:nvSpPr>
          <p:cNvPr id="101380" name="Slide Number Placeholder 3"/>
          <p:cNvSpPr>
            <a:spLocks noGrp="1"/>
          </p:cNvSpPr>
          <p:nvPr>
            <p:ph type="sldNum" sz="quarter" idx="5"/>
          </p:nvPr>
        </p:nvSpPr>
        <p:spPr>
          <a:noFill/>
        </p:spPr>
        <p:txBody>
          <a:bodyPr/>
          <a:lstStyle/>
          <a:p>
            <a:fld id="{592A8873-0D5C-4F67-9698-C15CAE3D6B87}" type="slidenum">
              <a:rPr lang="en-US" smtClean="0"/>
              <a:pPr/>
              <a:t>68</a:t>
            </a:fld>
            <a:endParaRPr lang="en-US" smtClean="0"/>
          </a:p>
        </p:txBody>
      </p:sp>
    </p:spTree>
    <p:extLst>
      <p:ext uri="{BB962C8B-B14F-4D97-AF65-F5344CB8AC3E}">
        <p14:creationId xmlns:p14="http://schemas.microsoft.com/office/powerpoint/2010/main" val="11056774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039D825B-C0B3-4A11-9041-4F7CE83138B5}" type="slidenum">
              <a:rPr lang="en-US" smtClean="0"/>
              <a:pPr/>
              <a:t>70</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7838587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D7BF02B9-D155-4828-98EB-783710FFA81C}" type="slidenum">
              <a:rPr lang="en-US" smtClean="0"/>
              <a:pPr/>
              <a:t>71</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7639421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3C1DAFE5-9893-4FF9-B3DD-75D92E2F8B04}" type="slidenum">
              <a:rPr lang="en-US" smtClean="0"/>
              <a:pPr/>
              <a:t>72</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2119084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endParaRPr lang="en-US" smtClean="0"/>
          </a:p>
        </p:txBody>
      </p:sp>
      <p:sp>
        <p:nvSpPr>
          <p:cNvPr id="105476" name="Slide Number Placeholder 3"/>
          <p:cNvSpPr>
            <a:spLocks noGrp="1"/>
          </p:cNvSpPr>
          <p:nvPr>
            <p:ph type="sldNum" sz="quarter" idx="5"/>
          </p:nvPr>
        </p:nvSpPr>
        <p:spPr>
          <a:noFill/>
        </p:spPr>
        <p:txBody>
          <a:bodyPr/>
          <a:lstStyle/>
          <a:p>
            <a:fld id="{81C30E4F-18F8-41BE-BA9F-2BF595DE2DB0}" type="slidenum">
              <a:rPr lang="en-US" smtClean="0"/>
              <a:pPr/>
              <a:t>85</a:t>
            </a:fld>
            <a:endParaRPr lang="en-US" smtClean="0"/>
          </a:p>
        </p:txBody>
      </p:sp>
    </p:spTree>
    <p:extLst>
      <p:ext uri="{BB962C8B-B14F-4D97-AF65-F5344CB8AC3E}">
        <p14:creationId xmlns:p14="http://schemas.microsoft.com/office/powerpoint/2010/main" val="11670529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smtClean="0"/>
          </a:p>
        </p:txBody>
      </p:sp>
      <p:sp>
        <p:nvSpPr>
          <p:cNvPr id="106500" name="Slide Number Placeholder 3"/>
          <p:cNvSpPr>
            <a:spLocks noGrp="1"/>
          </p:cNvSpPr>
          <p:nvPr>
            <p:ph type="sldNum" sz="quarter" idx="5"/>
          </p:nvPr>
        </p:nvSpPr>
        <p:spPr>
          <a:noFill/>
        </p:spPr>
        <p:txBody>
          <a:bodyPr/>
          <a:lstStyle/>
          <a:p>
            <a:fld id="{BF27635B-9E7F-41CA-866B-9F3412F92D55}" type="slidenum">
              <a:rPr lang="en-US" smtClean="0"/>
              <a:pPr/>
              <a:t>86</a:t>
            </a:fld>
            <a:endParaRPr lang="en-US" smtClean="0"/>
          </a:p>
        </p:txBody>
      </p:sp>
    </p:spTree>
    <p:extLst>
      <p:ext uri="{BB962C8B-B14F-4D97-AF65-F5344CB8AC3E}">
        <p14:creationId xmlns:p14="http://schemas.microsoft.com/office/powerpoint/2010/main" val="20941971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4C733644-B586-4FD7-9C5C-8167892DD8B2}" type="slidenum">
              <a:rPr lang="en-US" smtClean="0"/>
              <a:pPr/>
              <a:t>87</a:t>
            </a:fld>
            <a:endParaRPr lang="en-US" smtClean="0"/>
          </a:p>
        </p:txBody>
      </p:sp>
    </p:spTree>
    <p:extLst>
      <p:ext uri="{BB962C8B-B14F-4D97-AF65-F5344CB8AC3E}">
        <p14:creationId xmlns:p14="http://schemas.microsoft.com/office/powerpoint/2010/main" val="5403398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C655B0EB-157D-4698-A60D-37401DA43B59}" type="slidenum">
              <a:rPr lang="en-US" smtClean="0"/>
              <a:pPr/>
              <a:t>88</a:t>
            </a:fld>
            <a:endParaRPr lang="en-US" smtClean="0"/>
          </a:p>
        </p:txBody>
      </p:sp>
    </p:spTree>
    <p:extLst>
      <p:ext uri="{BB962C8B-B14F-4D97-AF65-F5344CB8AC3E}">
        <p14:creationId xmlns:p14="http://schemas.microsoft.com/office/powerpoint/2010/main" val="37102825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2D023F51-C312-49CA-B0CA-80C8455AFBC7}" type="slidenum">
              <a:rPr lang="en-US" smtClean="0"/>
              <a:pPr/>
              <a:t>89</a:t>
            </a:fld>
            <a:endParaRPr lang="en-US" smtClean="0"/>
          </a:p>
        </p:txBody>
      </p:sp>
    </p:spTree>
    <p:extLst>
      <p:ext uri="{BB962C8B-B14F-4D97-AF65-F5344CB8AC3E}">
        <p14:creationId xmlns:p14="http://schemas.microsoft.com/office/powerpoint/2010/main" val="35347254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p>
        </p:txBody>
      </p:sp>
      <p:sp>
        <p:nvSpPr>
          <p:cNvPr id="110596" name="Slide Number Placeholder 3"/>
          <p:cNvSpPr>
            <a:spLocks noGrp="1"/>
          </p:cNvSpPr>
          <p:nvPr>
            <p:ph type="sldNum" sz="quarter" idx="5"/>
          </p:nvPr>
        </p:nvSpPr>
        <p:spPr>
          <a:noFill/>
        </p:spPr>
        <p:txBody>
          <a:bodyPr/>
          <a:lstStyle/>
          <a:p>
            <a:fld id="{17560DEF-C897-4487-A9AC-F778841F30F4}" type="slidenum">
              <a:rPr lang="en-US" smtClean="0"/>
              <a:pPr/>
              <a:t>90</a:t>
            </a:fld>
            <a:endParaRPr lang="en-US" smtClean="0"/>
          </a:p>
        </p:txBody>
      </p:sp>
    </p:spTree>
    <p:extLst>
      <p:ext uri="{BB962C8B-B14F-4D97-AF65-F5344CB8AC3E}">
        <p14:creationId xmlns:p14="http://schemas.microsoft.com/office/powerpoint/2010/main" val="14189445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endParaRPr lang="en-US" smtClean="0"/>
          </a:p>
        </p:txBody>
      </p:sp>
      <p:sp>
        <p:nvSpPr>
          <p:cNvPr id="111620" name="Slide Number Placeholder 3"/>
          <p:cNvSpPr>
            <a:spLocks noGrp="1"/>
          </p:cNvSpPr>
          <p:nvPr>
            <p:ph type="sldNum" sz="quarter" idx="5"/>
          </p:nvPr>
        </p:nvSpPr>
        <p:spPr>
          <a:noFill/>
        </p:spPr>
        <p:txBody>
          <a:bodyPr/>
          <a:lstStyle/>
          <a:p>
            <a:fld id="{5E8D6699-6851-48E5-ABA8-8E3033512327}" type="slidenum">
              <a:rPr lang="en-US" smtClean="0"/>
              <a:pPr/>
              <a:t>91</a:t>
            </a:fld>
            <a:endParaRPr lang="en-US" smtClean="0"/>
          </a:p>
        </p:txBody>
      </p:sp>
    </p:spTree>
    <p:extLst>
      <p:ext uri="{BB962C8B-B14F-4D97-AF65-F5344CB8AC3E}">
        <p14:creationId xmlns:p14="http://schemas.microsoft.com/office/powerpoint/2010/main" val="29474606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endParaRPr lang="en-US" smtClean="0"/>
          </a:p>
        </p:txBody>
      </p:sp>
      <p:sp>
        <p:nvSpPr>
          <p:cNvPr id="112644" name="Slide Number Placeholder 3"/>
          <p:cNvSpPr>
            <a:spLocks noGrp="1"/>
          </p:cNvSpPr>
          <p:nvPr>
            <p:ph type="sldNum" sz="quarter" idx="5"/>
          </p:nvPr>
        </p:nvSpPr>
        <p:spPr>
          <a:noFill/>
        </p:spPr>
        <p:txBody>
          <a:bodyPr/>
          <a:lstStyle/>
          <a:p>
            <a:fld id="{0A9401BA-5867-4C21-B426-300CA44D11A8}" type="slidenum">
              <a:rPr lang="en-US" smtClean="0"/>
              <a:pPr/>
              <a:t>92</a:t>
            </a:fld>
            <a:endParaRPr lang="en-US" smtClean="0"/>
          </a:p>
        </p:txBody>
      </p:sp>
    </p:spTree>
    <p:extLst>
      <p:ext uri="{BB962C8B-B14F-4D97-AF65-F5344CB8AC3E}">
        <p14:creationId xmlns:p14="http://schemas.microsoft.com/office/powerpoint/2010/main" val="16400922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endParaRPr lang="en-US" smtClean="0"/>
          </a:p>
        </p:txBody>
      </p:sp>
      <p:sp>
        <p:nvSpPr>
          <p:cNvPr id="113668" name="Slide Number Placeholder 3"/>
          <p:cNvSpPr>
            <a:spLocks noGrp="1"/>
          </p:cNvSpPr>
          <p:nvPr>
            <p:ph type="sldNum" sz="quarter" idx="5"/>
          </p:nvPr>
        </p:nvSpPr>
        <p:spPr>
          <a:noFill/>
        </p:spPr>
        <p:txBody>
          <a:bodyPr/>
          <a:lstStyle/>
          <a:p>
            <a:fld id="{6111A43D-A768-487E-B030-8260DA215F09}" type="slidenum">
              <a:rPr lang="en-US" smtClean="0"/>
              <a:pPr/>
              <a:t>93</a:t>
            </a:fld>
            <a:endParaRPr lang="en-US" smtClean="0"/>
          </a:p>
        </p:txBody>
      </p:sp>
    </p:spTree>
    <p:extLst>
      <p:ext uri="{BB962C8B-B14F-4D97-AF65-F5344CB8AC3E}">
        <p14:creationId xmlns:p14="http://schemas.microsoft.com/office/powerpoint/2010/main" val="3297976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2133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6664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09E53219-AADE-4BE8-B50D-201BE6C3C8B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7162800" y="6550223"/>
            <a:ext cx="1972491"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15: Panel Data-1</a:t>
            </a:r>
            <a:endParaRPr lang="en-US" sz="1400"/>
          </a:p>
        </p:txBody>
      </p:sp>
      <p:sp>
        <p:nvSpPr>
          <p:cNvPr id="11" name="Rectangle 10"/>
          <p:cNvSpPr/>
          <p:nvPr userDrawn="1"/>
        </p:nvSpPr>
        <p:spPr>
          <a:xfrm>
            <a:off x="229982" y="6488668"/>
            <a:ext cx="1120820" cy="369332"/>
          </a:xfrm>
          <a:prstGeom prst="rect">
            <a:avLst/>
          </a:prstGeom>
        </p:spPr>
        <p:txBody>
          <a:bodyPr wrap="none">
            <a:spAutoFit/>
          </a:bodyPr>
          <a:lstStyle/>
          <a:p>
            <a:r>
              <a:rPr lang="en-US" b="1" smtClean="0"/>
              <a:t>15-</a:t>
            </a:r>
            <a:fld id="{9ED99AAF-CB70-44A8-9A44-756D634A7A9A}" type="slidenum">
              <a:rPr lang="en-US" b="1" smtClean="0"/>
              <a:pPr/>
              <a:t>‹#›</a:t>
            </a:fld>
            <a:r>
              <a:rPr lang="en-US" b="1" smtClean="0"/>
              <a:t>/65</a:t>
            </a:r>
            <a:endParaRPr lang="en-US" b="1" dirty="0"/>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p14="http://schemas.microsoft.com/office/powerpoint/2010/main"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j-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j-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j-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3.wmf"/><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5.wmf"/><Relationship Id="rId4" Type="http://schemas.openxmlformats.org/officeDocument/2006/relationships/oleObject" Target="../embeddings/oleObject2.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8.wmf"/><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27.wmf"/><Relationship Id="rId4" Type="http://schemas.openxmlformats.org/officeDocument/2006/relationships/oleObject" Target="../embeddings/oleObject4.bin"/></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30.wmf"/><Relationship Id="rId4" Type="http://schemas.openxmlformats.org/officeDocument/2006/relationships/oleObject" Target="../embeddings/oleObject6.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31.wmf"/><Relationship Id="rId4" Type="http://schemas.openxmlformats.org/officeDocument/2006/relationships/oleObject" Target="../embeddings/oleObject7.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32.wmf"/><Relationship Id="rId4" Type="http://schemas.openxmlformats.org/officeDocument/2006/relationships/oleObject" Target="../embeddings/oleObject8.bin"/></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37.wmf"/><Relationship Id="rId5" Type="http://schemas.openxmlformats.org/officeDocument/2006/relationships/oleObject" Target="../embeddings/oleObject9.bin"/><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3.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10.bin"/><Relationship Id="rId5" Type="http://schemas.openxmlformats.org/officeDocument/2006/relationships/image" Target="../media/image46.png"/><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47.wmf"/><Relationship Id="rId4" Type="http://schemas.openxmlformats.org/officeDocument/2006/relationships/oleObject" Target="../embeddings/oleObject11.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50.wmf"/><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oleObject" Target="../embeddings/oleObject13.bin"/><Relationship Id="rId5" Type="http://schemas.openxmlformats.org/officeDocument/2006/relationships/image" Target="../media/image49.wmf"/><Relationship Id="rId4" Type="http://schemas.openxmlformats.org/officeDocument/2006/relationships/oleObject" Target="../embeddings/oleObject12.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1.wmf"/><Relationship Id="rId4" Type="http://schemas.openxmlformats.org/officeDocument/2006/relationships/oleObject" Target="../embeddings/oleObject14.bin"/></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6.xml"/><Relationship Id="rId1" Type="http://schemas.openxmlformats.org/officeDocument/2006/relationships/vmlDrawing" Target="../drawings/vmlDrawing12.vml"/><Relationship Id="rId5" Type="http://schemas.openxmlformats.org/officeDocument/2006/relationships/image" Target="../media/image52.wmf"/><Relationship Id="rId4" Type="http://schemas.openxmlformats.org/officeDocument/2006/relationships/oleObject" Target="../embeddings/oleObject15.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13.vml"/><Relationship Id="rId5" Type="http://schemas.openxmlformats.org/officeDocument/2006/relationships/image" Target="../media/image54.wmf"/><Relationship Id="rId4" Type="http://schemas.openxmlformats.org/officeDocument/2006/relationships/oleObject" Target="../embeddings/oleObject16.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image" Target="../media/image55.wmf"/><Relationship Id="rId4" Type="http://schemas.openxmlformats.org/officeDocument/2006/relationships/oleObject" Target="../embeddings/oleObject17.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15.vml"/><Relationship Id="rId5" Type="http://schemas.openxmlformats.org/officeDocument/2006/relationships/image" Target="../media/image56.wmf"/><Relationship Id="rId4" Type="http://schemas.openxmlformats.org/officeDocument/2006/relationships/oleObject" Target="../embeddings/oleObject18.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image" Target="../media/image58.jpeg"/><Relationship Id="rId5" Type="http://schemas.openxmlformats.org/officeDocument/2006/relationships/image" Target="../media/image57.png"/><Relationship Id="rId4" Type="http://schemas.openxmlformats.org/officeDocument/2006/relationships/oleObject" Target="../embeddings/oleObject19.bin"/></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60.wmf"/><Relationship Id="rId4" Type="http://schemas.openxmlformats.org/officeDocument/2006/relationships/oleObject" Target="../embeddings/oleObject20.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18.vml"/><Relationship Id="rId5" Type="http://schemas.openxmlformats.org/officeDocument/2006/relationships/image" Target="../media/image61.wmf"/><Relationship Id="rId4" Type="http://schemas.openxmlformats.org/officeDocument/2006/relationships/oleObject" Target="../embeddings/oleObject21.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19.vml"/><Relationship Id="rId5" Type="http://schemas.openxmlformats.org/officeDocument/2006/relationships/image" Target="../media/image62.wmf"/><Relationship Id="rId4" Type="http://schemas.openxmlformats.org/officeDocument/2006/relationships/oleObject" Target="../embeddings/oleObject22.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63.wmf"/><Relationship Id="rId4" Type="http://schemas.openxmlformats.org/officeDocument/2006/relationships/oleObject" Target="../embeddings/oleObject23.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65.w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25.bin"/><Relationship Id="rId5" Type="http://schemas.openxmlformats.org/officeDocument/2006/relationships/image" Target="../media/image64.wmf"/><Relationship Id="rId4" Type="http://schemas.openxmlformats.org/officeDocument/2006/relationships/oleObject" Target="../embeddings/oleObject24.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66.png"/><Relationship Id="rId4" Type="http://schemas.openxmlformats.org/officeDocument/2006/relationships/oleObject" Target="../embeddings/oleObject26.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oleObject" Target="../embeddings/oleObject27.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69.png"/><Relationship Id="rId4" Type="http://schemas.openxmlformats.org/officeDocument/2006/relationships/oleObject" Target="../embeddings/oleObject28.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70.wmf"/><Relationship Id="rId4" Type="http://schemas.openxmlformats.org/officeDocument/2006/relationships/oleObject" Target="../embeddings/oleObject29.bin"/></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6.xml"/><Relationship Id="rId1" Type="http://schemas.openxmlformats.org/officeDocument/2006/relationships/vmlDrawing" Target="../drawings/vmlDrawing26.vml"/><Relationship Id="rId4" Type="http://schemas.openxmlformats.org/officeDocument/2006/relationships/image" Target="../media/image73.wmf"/></Relationships>
</file>

<file path=ppt/slides/_rels/slide6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image" Target="../media/image76.wmf"/></Relationships>
</file>

<file path=ppt/slides/_rels/slide6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6.xml"/><Relationship Id="rId1" Type="http://schemas.openxmlformats.org/officeDocument/2006/relationships/vmlDrawing" Target="../drawings/vmlDrawing28.vml"/><Relationship Id="rId4" Type="http://schemas.openxmlformats.org/officeDocument/2006/relationships/image" Target="../media/image81.wmf"/></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29.vml"/><Relationship Id="rId5" Type="http://schemas.openxmlformats.org/officeDocument/2006/relationships/image" Target="../media/image91.wmf"/><Relationship Id="rId4" Type="http://schemas.openxmlformats.org/officeDocument/2006/relationships/oleObject" Target="../embeddings/oleObject33.bin"/></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92.wmf"/><Relationship Id="rId4" Type="http://schemas.openxmlformats.org/officeDocument/2006/relationships/oleObject" Target="../embeddings/oleObject34.bin"/></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94.wmf"/><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oleObject" Target="../embeddings/oleObject36.bin"/><Relationship Id="rId5" Type="http://schemas.openxmlformats.org/officeDocument/2006/relationships/image" Target="../media/image93.wmf"/><Relationship Id="rId4" Type="http://schemas.openxmlformats.org/officeDocument/2006/relationships/oleObject" Target="../embeddings/oleObject35.bin"/></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95.wmf"/><Relationship Id="rId4" Type="http://schemas.openxmlformats.org/officeDocument/2006/relationships/oleObject" Target="../embeddings/oleObject37.bin"/></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33.vml"/><Relationship Id="rId4" Type="http://schemas.openxmlformats.org/officeDocument/2006/relationships/image" Target="../media/image97.wmf"/></Relationships>
</file>

<file path=ppt/slides/_rels/slide9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smtClean="0"/>
              <a:t>Econometrics I</a:t>
            </a:r>
            <a:endParaRPr lang="en-US" sz="480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a:t>Professor William Greene</a:t>
            </a:r>
          </a:p>
          <a:p>
            <a:r>
              <a:rPr lang="en-US" sz="2600"/>
              <a:t>Stern School of Business</a:t>
            </a:r>
          </a:p>
          <a:p>
            <a:r>
              <a:rPr lang="en-US" sz="2600" smtClean="0"/>
              <a:t>Department </a:t>
            </a:r>
            <a:r>
              <a:rPr lang="en-US" sz="2600"/>
              <a:t>of Economics</a:t>
            </a:r>
          </a:p>
        </p:txBody>
      </p:sp>
      <p:pic>
        <p:nvPicPr>
          <p:cNvPr id="5" name="Picture 2"/>
          <p:cNvPicPr>
            <a:picLocks noChangeAspect="1" noChangeArrowheads="1"/>
          </p:cNvPicPr>
          <p:nvPr/>
        </p:nvPicPr>
        <p:blipFill>
          <a:blip r:embed="rId3" cstate="print"/>
          <a:srcRect/>
          <a:stretch>
            <a:fillRect/>
          </a:stretch>
        </p:blipFill>
        <p:spPr bwMode="auto">
          <a:xfrm>
            <a:off x="5715000" y="1828800"/>
            <a:ext cx="2673545"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1371600"/>
            <a:ext cx="6858000" cy="1752600"/>
          </a:xfrm>
        </p:spPr>
        <p:txBody>
          <a:bodyPr/>
          <a:lstStyle/>
          <a:p>
            <a:r>
              <a:rPr lang="en-US" sz="4000" smtClean="0"/>
              <a:t>Econometrics I</a:t>
            </a:r>
            <a:endParaRPr lang="en-US" sz="4000"/>
          </a:p>
        </p:txBody>
      </p:sp>
      <p:sp>
        <p:nvSpPr>
          <p:cNvPr id="199686" name="Rectangle 6"/>
          <p:cNvSpPr>
            <a:spLocks noChangeArrowheads="1"/>
          </p:cNvSpPr>
          <p:nvPr/>
        </p:nvSpPr>
        <p:spPr bwMode="auto">
          <a:xfrm>
            <a:off x="1524000" y="3352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9687" name="Text Box 7"/>
          <p:cNvSpPr txBox="1">
            <a:spLocks noChangeArrowheads="1"/>
          </p:cNvSpPr>
          <p:nvPr/>
        </p:nvSpPr>
        <p:spPr bwMode="auto">
          <a:xfrm>
            <a:off x="2438400" y="4191000"/>
            <a:ext cx="4648200" cy="584775"/>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15 – Panel Data-1</a:t>
            </a:r>
            <a:endParaRPr lang="en-US" sz="3200"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762000" y="1524000"/>
            <a:ext cx="8229600" cy="530225"/>
          </a:xfrm>
        </p:spPr>
        <p:txBody>
          <a:bodyPr/>
          <a:lstStyle/>
          <a:p>
            <a:pPr eaLnBrk="1" hangingPunct="1"/>
            <a:r>
              <a:rPr lang="en-US" smtClean="0"/>
              <a:t>Panel Data Sets</a:t>
            </a:r>
          </a:p>
        </p:txBody>
      </p:sp>
      <p:sp>
        <p:nvSpPr>
          <p:cNvPr id="47107" name="Rectangle 3"/>
          <p:cNvSpPr>
            <a:spLocks noGrp="1" noChangeArrowheads="1"/>
          </p:cNvSpPr>
          <p:nvPr>
            <p:ph type="body" idx="1"/>
          </p:nvPr>
        </p:nvSpPr>
        <p:spPr>
          <a:xfrm>
            <a:off x="1600200" y="2362200"/>
            <a:ext cx="6019800" cy="3276600"/>
          </a:xfrm>
        </p:spPr>
        <p:txBody>
          <a:bodyPr/>
          <a:lstStyle/>
          <a:p>
            <a:pPr eaLnBrk="1" hangingPunct="1"/>
            <a:r>
              <a:rPr lang="en-US" sz="2000" smtClean="0"/>
              <a:t>Longitudinal data</a:t>
            </a:r>
          </a:p>
          <a:p>
            <a:pPr lvl="1" eaLnBrk="1" hangingPunct="1"/>
            <a:r>
              <a:rPr lang="en-US" sz="1600" smtClean="0"/>
              <a:t>British household panel survey (BHPS)</a:t>
            </a:r>
          </a:p>
          <a:p>
            <a:pPr lvl="1" eaLnBrk="1" hangingPunct="1"/>
            <a:r>
              <a:rPr lang="en-US" sz="1600" smtClean="0"/>
              <a:t>Panel Study of Income Dynamics (PSID)</a:t>
            </a:r>
          </a:p>
          <a:p>
            <a:pPr lvl="1" eaLnBrk="1" hangingPunct="1"/>
            <a:r>
              <a:rPr lang="en-US" sz="1600" smtClean="0"/>
              <a:t>… many others</a:t>
            </a:r>
          </a:p>
          <a:p>
            <a:pPr eaLnBrk="1" hangingPunct="1"/>
            <a:r>
              <a:rPr lang="en-US" sz="2000" smtClean="0"/>
              <a:t>Cross section time series</a:t>
            </a:r>
          </a:p>
          <a:p>
            <a:pPr lvl="1" eaLnBrk="1" hangingPunct="1"/>
            <a:r>
              <a:rPr lang="en-US" sz="1600" smtClean="0"/>
              <a:t>Penn world tables</a:t>
            </a:r>
          </a:p>
          <a:p>
            <a:pPr eaLnBrk="1" hangingPunct="1"/>
            <a:r>
              <a:rPr lang="en-US" sz="2000" smtClean="0"/>
              <a:t>Financial data by firm, by year</a:t>
            </a:r>
          </a:p>
          <a:p>
            <a:pPr lvl="1" eaLnBrk="1" hangingPunct="1"/>
            <a:r>
              <a:rPr lang="en-US" sz="1600" smtClean="0"/>
              <a:t>r</a:t>
            </a:r>
            <a:r>
              <a:rPr lang="en-US" sz="1600" baseline="-25000" smtClean="0"/>
              <a:t>it</a:t>
            </a:r>
            <a:r>
              <a:rPr lang="en-US" sz="1600" smtClean="0"/>
              <a:t> – r</a:t>
            </a:r>
            <a:r>
              <a:rPr lang="en-US" sz="1600" baseline="-25000" smtClean="0"/>
              <a:t>ft</a:t>
            </a:r>
            <a:r>
              <a:rPr lang="en-US" sz="1600" smtClean="0"/>
              <a:t> = </a:t>
            </a:r>
            <a:r>
              <a:rPr lang="en-US" sz="1600" smtClean="0">
                <a:sym typeface="Symbol" pitchFamily="18" charset="2"/>
              </a:rPr>
              <a:t></a:t>
            </a:r>
            <a:r>
              <a:rPr lang="en-US" sz="1600" baseline="-25000" smtClean="0">
                <a:sym typeface="Symbol" pitchFamily="18" charset="2"/>
              </a:rPr>
              <a:t>i</a:t>
            </a:r>
            <a:r>
              <a:rPr lang="en-US" sz="1600" smtClean="0">
                <a:sym typeface="Symbol" pitchFamily="18" charset="2"/>
              </a:rPr>
              <a:t>(r</a:t>
            </a:r>
            <a:r>
              <a:rPr lang="en-US" sz="1600" baseline="-25000" smtClean="0">
                <a:sym typeface="Symbol" pitchFamily="18" charset="2"/>
              </a:rPr>
              <a:t>mt </a:t>
            </a:r>
            <a:r>
              <a:rPr lang="en-US" sz="1600" smtClean="0">
                <a:sym typeface="Symbol" pitchFamily="18" charset="2"/>
              </a:rPr>
              <a:t> -  r</a:t>
            </a:r>
            <a:r>
              <a:rPr lang="en-US" sz="1600" baseline="-25000" smtClean="0">
                <a:sym typeface="Symbol" pitchFamily="18" charset="2"/>
              </a:rPr>
              <a:t>ft</a:t>
            </a:r>
            <a:r>
              <a:rPr lang="en-US" sz="1600" smtClean="0">
                <a:sym typeface="Symbol" pitchFamily="18" charset="2"/>
              </a:rPr>
              <a:t>)  +  </a:t>
            </a:r>
            <a:r>
              <a:rPr lang="el-GR" sz="1600" smtClean="0">
                <a:sym typeface="Symbol" pitchFamily="18" charset="2"/>
              </a:rPr>
              <a:t>ε</a:t>
            </a:r>
            <a:r>
              <a:rPr lang="en-US" sz="1600" baseline="-25000" smtClean="0">
                <a:sym typeface="Symbol" pitchFamily="18" charset="2"/>
              </a:rPr>
              <a:t>it</a:t>
            </a:r>
            <a:r>
              <a:rPr lang="en-US" sz="1600" smtClean="0">
                <a:sym typeface="Symbol" pitchFamily="18" charset="2"/>
              </a:rPr>
              <a:t>, i = 1,…,many; t=1,…many</a:t>
            </a:r>
          </a:p>
          <a:p>
            <a:pPr lvl="1" eaLnBrk="1" hangingPunct="1"/>
            <a:r>
              <a:rPr lang="en-US" sz="1600" smtClean="0">
                <a:sym typeface="Symbol" pitchFamily="18" charset="2"/>
              </a:rPr>
              <a:t>Exchange rate data, essentially infinite T, large 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33400" y="1371600"/>
            <a:ext cx="8229600" cy="530225"/>
          </a:xfrm>
        </p:spPr>
        <p:txBody>
          <a:bodyPr/>
          <a:lstStyle/>
          <a:p>
            <a:pPr eaLnBrk="1" hangingPunct="1"/>
            <a:r>
              <a:rPr lang="en-US" smtClean="0"/>
              <a:t>Benefits of Panel Data</a:t>
            </a:r>
          </a:p>
        </p:txBody>
      </p:sp>
      <p:sp>
        <p:nvSpPr>
          <p:cNvPr id="27651" name="Rectangle 3"/>
          <p:cNvSpPr>
            <a:spLocks noGrp="1" noChangeArrowheads="1"/>
          </p:cNvSpPr>
          <p:nvPr>
            <p:ph type="body" idx="1"/>
          </p:nvPr>
        </p:nvSpPr>
        <p:spPr>
          <a:xfrm>
            <a:off x="1752600" y="1981200"/>
            <a:ext cx="6629400" cy="3657600"/>
          </a:xfrm>
        </p:spPr>
        <p:txBody>
          <a:bodyPr/>
          <a:lstStyle/>
          <a:p>
            <a:pPr eaLnBrk="1" hangingPunct="1"/>
            <a:r>
              <a:rPr lang="en-US" sz="2000" smtClean="0"/>
              <a:t>Time and individual variation in behavior unobservable in cross sections or aggregate time series</a:t>
            </a:r>
          </a:p>
          <a:p>
            <a:pPr eaLnBrk="1" hangingPunct="1"/>
            <a:r>
              <a:rPr lang="en-US" sz="2000" smtClean="0"/>
              <a:t>Observable and unobservable individual heterogeneity</a:t>
            </a:r>
          </a:p>
          <a:p>
            <a:pPr eaLnBrk="1" hangingPunct="1"/>
            <a:r>
              <a:rPr lang="en-US" sz="2000" smtClean="0"/>
              <a:t>Rich hierarchical structures</a:t>
            </a:r>
          </a:p>
          <a:p>
            <a:pPr eaLnBrk="1" hangingPunct="1"/>
            <a:r>
              <a:rPr lang="en-US" sz="2000" smtClean="0"/>
              <a:t>More complicated models</a:t>
            </a:r>
          </a:p>
          <a:p>
            <a:pPr eaLnBrk="1" hangingPunct="1"/>
            <a:r>
              <a:rPr lang="en-US" sz="2000" smtClean="0"/>
              <a:t>Features that cannot be modeled with only cross section or aggregate time series data alone</a:t>
            </a:r>
          </a:p>
          <a:p>
            <a:pPr eaLnBrk="1" hangingPunct="1"/>
            <a:r>
              <a:rPr lang="en-US" sz="2000" smtClean="0"/>
              <a:t>Dynamics in economic behavior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838200"/>
            <a:ext cx="41338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9219" name="TextBox 3"/>
          <p:cNvSpPr txBox="1">
            <a:spLocks noChangeArrowheads="1"/>
          </p:cNvSpPr>
          <p:nvPr/>
        </p:nvSpPr>
        <p:spPr bwMode="auto">
          <a:xfrm>
            <a:off x="381000" y="6096000"/>
            <a:ext cx="7010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www.oft.gov.uk/shared_oft/reports/Evaluating-OFTs-work/oft1416.pdf</a:t>
            </a:r>
          </a:p>
        </p:txBody>
      </p:sp>
      <p:pic>
        <p:nvPicPr>
          <p:cNvPr id="92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1050" y="3962400"/>
            <a:ext cx="45529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922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1066800"/>
            <a:ext cx="434657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92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3962400"/>
            <a:ext cx="385921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3218678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p:cNvPicPr>
            <a:picLocks noChangeAspect="1" noChangeArrowheads="1"/>
          </p:cNvPicPr>
          <p:nvPr/>
        </p:nvPicPr>
        <p:blipFill>
          <a:blip r:embed="rId2" cstate="print"/>
          <a:srcRect/>
          <a:stretch>
            <a:fillRect/>
          </a:stretch>
        </p:blipFill>
        <p:spPr bwMode="auto">
          <a:xfrm>
            <a:off x="1143000" y="1143000"/>
            <a:ext cx="7134225" cy="503045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299" y="1143000"/>
            <a:ext cx="8567789"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89836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381001"/>
            <a:ext cx="3810000" cy="3406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8818" y="3787203"/>
            <a:ext cx="5112782" cy="268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470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6930" name="Picture 2"/>
          <p:cNvPicPr>
            <a:picLocks noChangeAspect="1" noChangeArrowheads="1"/>
          </p:cNvPicPr>
          <p:nvPr/>
        </p:nvPicPr>
        <p:blipFill>
          <a:blip r:embed="rId2" cstate="print"/>
          <a:srcRect/>
          <a:stretch>
            <a:fillRect/>
          </a:stretch>
        </p:blipFill>
        <p:spPr bwMode="auto">
          <a:xfrm>
            <a:off x="381000" y="685800"/>
            <a:ext cx="8553450" cy="5477347"/>
          </a:xfrm>
          <a:prstGeom prst="rect">
            <a:avLst/>
          </a:prstGeom>
          <a:noFill/>
          <a:ln w="9525">
            <a:noFill/>
            <a:miter lim="800000"/>
            <a:headEnd/>
            <a:tailEnd/>
          </a:ln>
        </p:spPr>
      </p:pic>
    </p:spTree>
    <p:extLst>
      <p:ext uri="{BB962C8B-B14F-4D97-AF65-F5344CB8AC3E}">
        <p14:creationId xmlns:p14="http://schemas.microsoft.com/office/powerpoint/2010/main" val="1516802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838200" y="1828800"/>
            <a:ext cx="7786688" cy="3756392"/>
          </a:xfrm>
          <a:prstGeom prst="rect">
            <a:avLst/>
          </a:prstGeom>
        </p:spPr>
      </p:pic>
    </p:spTree>
    <p:extLst>
      <p:ext uri="{BB962C8B-B14F-4D97-AF65-F5344CB8AC3E}">
        <p14:creationId xmlns:p14="http://schemas.microsoft.com/office/powerpoint/2010/main" val="1759627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5999" y="1143000"/>
            <a:ext cx="4743349"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5055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p:cNvPicPr>
            <a:picLocks noChangeAspect="1" noChangeArrowheads="1"/>
          </p:cNvPicPr>
          <p:nvPr/>
        </p:nvPicPr>
        <p:blipFill>
          <a:blip r:embed="rId2" cstate="print"/>
          <a:srcRect/>
          <a:stretch>
            <a:fillRect/>
          </a:stretch>
        </p:blipFill>
        <p:spPr bwMode="auto">
          <a:xfrm>
            <a:off x="685800" y="1066800"/>
            <a:ext cx="8001000" cy="53388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p:cNvPicPr>
            <a:picLocks noChangeAspect="1" noChangeArrowheads="1"/>
          </p:cNvPicPr>
          <p:nvPr/>
        </p:nvPicPr>
        <p:blipFill>
          <a:blip r:embed="rId2" cstate="print"/>
          <a:srcRect/>
          <a:stretch>
            <a:fillRect/>
          </a:stretch>
        </p:blipFill>
        <p:spPr bwMode="auto">
          <a:xfrm>
            <a:off x="1447800" y="1295400"/>
            <a:ext cx="6163290" cy="46895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458" name="Picture 2"/>
          <p:cNvPicPr>
            <a:picLocks noChangeAspect="1" noChangeArrowheads="1"/>
          </p:cNvPicPr>
          <p:nvPr/>
        </p:nvPicPr>
        <p:blipFill>
          <a:blip r:embed="rId2" cstate="print"/>
          <a:srcRect/>
          <a:stretch>
            <a:fillRect/>
          </a:stretch>
        </p:blipFill>
        <p:spPr bwMode="auto">
          <a:xfrm>
            <a:off x="533400" y="2133600"/>
            <a:ext cx="7391400" cy="1900862"/>
          </a:xfrm>
          <a:prstGeom prst="rect">
            <a:avLst/>
          </a:prstGeom>
          <a:noFill/>
          <a:ln w="9525">
            <a:noFill/>
            <a:miter lim="800000"/>
            <a:headEnd/>
            <a:tailEnd/>
          </a:ln>
        </p:spPr>
      </p:pic>
    </p:spTree>
    <p:extLst>
      <p:ext uri="{BB962C8B-B14F-4D97-AF65-F5344CB8AC3E}">
        <p14:creationId xmlns:p14="http://schemas.microsoft.com/office/powerpoint/2010/main" val="864455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57200" y="685800"/>
            <a:ext cx="8520126" cy="5562600"/>
          </a:xfrm>
          <a:prstGeom prst="rect">
            <a:avLst/>
          </a:prstGeom>
        </p:spPr>
      </p:pic>
    </p:spTree>
    <p:extLst>
      <p:ext uri="{BB962C8B-B14F-4D97-AF65-F5344CB8AC3E}">
        <p14:creationId xmlns:p14="http://schemas.microsoft.com/office/powerpoint/2010/main" val="135844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p:cNvPicPr>
            <a:picLocks noChangeAspect="1" noChangeArrowheads="1"/>
          </p:cNvPicPr>
          <p:nvPr/>
        </p:nvPicPr>
        <p:blipFill>
          <a:blip r:embed="rId2" cstate="print"/>
          <a:srcRect/>
          <a:stretch>
            <a:fillRect/>
          </a:stretch>
        </p:blipFill>
        <p:spPr bwMode="auto">
          <a:xfrm>
            <a:off x="2057400" y="1219200"/>
            <a:ext cx="5562600" cy="47339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p:cNvPicPr>
            <a:picLocks noChangeAspect="1" noChangeArrowheads="1"/>
          </p:cNvPicPr>
          <p:nvPr/>
        </p:nvPicPr>
        <p:blipFill>
          <a:blip r:embed="rId2" cstate="print"/>
          <a:srcRect/>
          <a:stretch>
            <a:fillRect/>
          </a:stretch>
        </p:blipFill>
        <p:spPr bwMode="auto">
          <a:xfrm>
            <a:off x="685800" y="1447800"/>
            <a:ext cx="8181975" cy="39320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p:cNvPicPr>
            <a:picLocks noChangeAspect="1" noChangeArrowheads="1"/>
          </p:cNvPicPr>
          <p:nvPr/>
        </p:nvPicPr>
        <p:blipFill>
          <a:blip r:embed="rId2" cstate="print"/>
          <a:srcRect/>
          <a:stretch>
            <a:fillRect/>
          </a:stretch>
        </p:blipFill>
        <p:spPr bwMode="auto">
          <a:xfrm>
            <a:off x="609600" y="1066800"/>
            <a:ext cx="7903481"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219200" y="297180"/>
            <a:ext cx="5105400" cy="2128535"/>
          </a:xfrm>
          <a:prstGeom prst="rect">
            <a:avLst/>
          </a:prstGeom>
        </p:spPr>
      </p:pic>
      <p:pic>
        <p:nvPicPr>
          <p:cNvPr id="3" name="Picture 2"/>
          <p:cNvPicPr>
            <a:picLocks noChangeAspect="1"/>
          </p:cNvPicPr>
          <p:nvPr/>
        </p:nvPicPr>
        <p:blipFill>
          <a:blip r:embed="rId3" cstate="print"/>
          <a:stretch>
            <a:fillRect/>
          </a:stretch>
        </p:blipFill>
        <p:spPr>
          <a:xfrm>
            <a:off x="1219200" y="2418095"/>
            <a:ext cx="6664719" cy="4043665"/>
          </a:xfrm>
          <a:prstGeom prst="rect">
            <a:avLst/>
          </a:prstGeom>
        </p:spPr>
      </p:pic>
      <p:sp>
        <p:nvSpPr>
          <p:cNvPr id="4" name="TextBox 3"/>
          <p:cNvSpPr txBox="1"/>
          <p:nvPr/>
        </p:nvSpPr>
        <p:spPr>
          <a:xfrm>
            <a:off x="6400800" y="893440"/>
            <a:ext cx="2514600" cy="923330"/>
          </a:xfrm>
          <a:prstGeom prst="rect">
            <a:avLst/>
          </a:prstGeom>
          <a:noFill/>
        </p:spPr>
        <p:txBody>
          <a:bodyPr wrap="square" rtlCol="0">
            <a:spAutoFit/>
          </a:bodyPr>
          <a:lstStyle/>
          <a:p>
            <a:r>
              <a:rPr lang="en-US" dirty="0" smtClean="0"/>
              <a:t>Panel Data on 247 Spanish Dairy Farms Over 6 Years</a:t>
            </a:r>
            <a:endParaRPr lang="en-US" dirty="0"/>
          </a:p>
        </p:txBody>
      </p:sp>
    </p:spTree>
    <p:extLst>
      <p:ext uri="{BB962C8B-B14F-4D97-AF65-F5344CB8AC3E}">
        <p14:creationId xmlns:p14="http://schemas.microsoft.com/office/powerpoint/2010/main" val="3068999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idx="4294967295"/>
          </p:nvPr>
        </p:nvSpPr>
        <p:spPr>
          <a:xfrm>
            <a:off x="457200" y="685800"/>
            <a:ext cx="8229600" cy="762000"/>
          </a:xfrm>
        </p:spPr>
        <p:txBody>
          <a:bodyPr/>
          <a:lstStyle/>
          <a:p>
            <a:pPr eaLnBrk="1" hangingPunct="1"/>
            <a:r>
              <a:rPr lang="en-US" smtClean="0"/>
              <a:t>Cornwell and Rupert Data</a:t>
            </a:r>
          </a:p>
        </p:txBody>
      </p:sp>
      <p:sp>
        <p:nvSpPr>
          <p:cNvPr id="38915" name="Text Box 5"/>
          <p:cNvSpPr txBox="1">
            <a:spLocks noChangeArrowheads="1"/>
          </p:cNvSpPr>
          <p:nvPr/>
        </p:nvSpPr>
        <p:spPr bwMode="auto">
          <a:xfrm>
            <a:off x="533400" y="1587500"/>
            <a:ext cx="8229600" cy="4524315"/>
          </a:xfrm>
          <a:prstGeom prst="rect">
            <a:avLst/>
          </a:prstGeom>
          <a:noFill/>
          <a:ln w="19050">
            <a:noFill/>
            <a:miter lim="800000"/>
            <a:headEnd/>
            <a:tailEnd/>
          </a:ln>
        </p:spPr>
        <p:txBody>
          <a:bodyPr>
            <a:spAutoFit/>
          </a:bodyPr>
          <a:lstStyle/>
          <a:p>
            <a:pPr>
              <a:spcBef>
                <a:spcPct val="50000"/>
              </a:spcBef>
            </a:pPr>
            <a:r>
              <a:rPr lang="en-US" sz="1600" b="1" dirty="0">
                <a:latin typeface="Tahoma" pitchFamily="34" charset="0"/>
              </a:rPr>
              <a:t>Cornwell and Rupert Returns to Schooling Data, 595 Individuals, 7 Years</a:t>
            </a:r>
            <a:r>
              <a:rPr lang="en-US" sz="1600" dirty="0">
                <a:latin typeface="Tahoma" pitchFamily="34" charset="0"/>
              </a:rPr>
              <a:t/>
            </a:r>
            <a:br>
              <a:rPr lang="en-US" sz="1600" dirty="0">
                <a:latin typeface="Tahoma" pitchFamily="34" charset="0"/>
              </a:rPr>
            </a:br>
            <a:r>
              <a:rPr lang="en-US" sz="1600" dirty="0" smtClean="0">
                <a:latin typeface="Tahoma" pitchFamily="34" charset="0"/>
              </a:rPr>
              <a:t>(Extracted from </a:t>
            </a:r>
            <a:r>
              <a:rPr lang="en-US" sz="1600" dirty="0" err="1" smtClean="0">
                <a:latin typeface="Tahoma" pitchFamily="34" charset="0"/>
              </a:rPr>
              <a:t>NLSY</a:t>
            </a:r>
            <a:r>
              <a:rPr lang="en-US" sz="1600" dirty="0" smtClean="0">
                <a:latin typeface="Tahoma" pitchFamily="34" charset="0"/>
              </a:rPr>
              <a:t>.) </a:t>
            </a:r>
            <a:r>
              <a:rPr lang="en-US" sz="1600" b="1" dirty="0" smtClean="0">
                <a:latin typeface="Tahoma" pitchFamily="34" charset="0"/>
              </a:rPr>
              <a:t>Variables </a:t>
            </a:r>
            <a:r>
              <a:rPr lang="en-US" sz="1600" b="1" dirty="0">
                <a:latin typeface="Tahoma" pitchFamily="34" charset="0"/>
              </a:rPr>
              <a:t>in the file are</a:t>
            </a:r>
            <a:endParaRPr lang="en-US" sz="1600" dirty="0">
              <a:latin typeface="Tahoma" pitchFamily="34" charset="0"/>
            </a:endParaRPr>
          </a:p>
          <a:p>
            <a:pPr>
              <a:spcBef>
                <a:spcPct val="50000"/>
              </a:spcBef>
            </a:pPr>
            <a:r>
              <a:rPr lang="en-US" sz="1600" dirty="0">
                <a:latin typeface="Tahoma" pitchFamily="34" charset="0"/>
              </a:rPr>
              <a:t>EXP 	= work experience</a:t>
            </a:r>
            <a:br>
              <a:rPr lang="en-US" sz="1600" dirty="0">
                <a:latin typeface="Tahoma" pitchFamily="34" charset="0"/>
              </a:rPr>
            </a:br>
            <a:r>
              <a:rPr lang="en-US" sz="1600" dirty="0">
                <a:latin typeface="Tahoma" pitchFamily="34" charset="0"/>
              </a:rPr>
              <a:t>WKS 	= weeks worked</a:t>
            </a:r>
            <a:br>
              <a:rPr lang="en-US" sz="1600" dirty="0">
                <a:latin typeface="Tahoma" pitchFamily="34" charset="0"/>
              </a:rPr>
            </a:br>
            <a:r>
              <a:rPr lang="en-US" sz="1600" dirty="0">
                <a:latin typeface="Tahoma" pitchFamily="34" charset="0"/>
              </a:rPr>
              <a:t>OCC 	= occupation, 1 if blue collar, </a:t>
            </a:r>
            <a:br>
              <a:rPr lang="en-US" sz="1600" dirty="0">
                <a:latin typeface="Tahoma" pitchFamily="34" charset="0"/>
              </a:rPr>
            </a:br>
            <a:r>
              <a:rPr lang="en-US" sz="1600" dirty="0">
                <a:latin typeface="Tahoma" pitchFamily="34" charset="0"/>
              </a:rPr>
              <a:t>IND 	= 1 if manufacturing industry</a:t>
            </a:r>
            <a:br>
              <a:rPr lang="en-US" sz="1600" dirty="0">
                <a:latin typeface="Tahoma" pitchFamily="34" charset="0"/>
              </a:rPr>
            </a:br>
            <a:r>
              <a:rPr lang="en-US" sz="1600" dirty="0">
                <a:latin typeface="Tahoma" pitchFamily="34" charset="0"/>
              </a:rPr>
              <a:t>SOUTH 	= 1 if resides in south</a:t>
            </a:r>
            <a:br>
              <a:rPr lang="en-US" sz="1600" dirty="0">
                <a:latin typeface="Tahoma" pitchFamily="34" charset="0"/>
              </a:rPr>
            </a:br>
            <a:r>
              <a:rPr lang="en-US" sz="1600" dirty="0">
                <a:latin typeface="Tahoma" pitchFamily="34" charset="0"/>
              </a:rPr>
              <a:t>SMSA	= 1 if resides in a city (SMSA)</a:t>
            </a:r>
            <a:br>
              <a:rPr lang="en-US" sz="1600" dirty="0">
                <a:latin typeface="Tahoma" pitchFamily="34" charset="0"/>
              </a:rPr>
            </a:br>
            <a:r>
              <a:rPr lang="en-US" sz="1600" dirty="0">
                <a:latin typeface="Tahoma" pitchFamily="34" charset="0"/>
              </a:rPr>
              <a:t>MS 	= 1 if married</a:t>
            </a:r>
            <a:br>
              <a:rPr lang="en-US" sz="1600" dirty="0">
                <a:latin typeface="Tahoma" pitchFamily="34" charset="0"/>
              </a:rPr>
            </a:br>
            <a:r>
              <a:rPr lang="en-US" sz="1600" dirty="0">
                <a:latin typeface="Tahoma" pitchFamily="34" charset="0"/>
              </a:rPr>
              <a:t>FEM 	= 1 if female</a:t>
            </a:r>
            <a:br>
              <a:rPr lang="en-US" sz="1600" dirty="0">
                <a:latin typeface="Tahoma" pitchFamily="34" charset="0"/>
              </a:rPr>
            </a:br>
            <a:r>
              <a:rPr lang="en-US" sz="1600" dirty="0">
                <a:latin typeface="Tahoma" pitchFamily="34" charset="0"/>
              </a:rPr>
              <a:t>UNION 	= 1 if wage set by union contract</a:t>
            </a:r>
            <a:br>
              <a:rPr lang="en-US" sz="1600" dirty="0">
                <a:latin typeface="Tahoma" pitchFamily="34" charset="0"/>
              </a:rPr>
            </a:br>
            <a:r>
              <a:rPr lang="en-US" sz="1600" dirty="0">
                <a:latin typeface="Tahoma" pitchFamily="34" charset="0"/>
              </a:rPr>
              <a:t>ED 	= years of </a:t>
            </a:r>
            <a:r>
              <a:rPr lang="en-US" sz="1600" dirty="0" smtClean="0">
                <a:latin typeface="Tahoma" pitchFamily="34" charset="0"/>
              </a:rPr>
              <a:t>education</a:t>
            </a:r>
            <a:r>
              <a:rPr lang="en-US" sz="1600" dirty="0">
                <a:latin typeface="Tahoma" pitchFamily="34" charset="0"/>
              </a:rPr>
              <a:t/>
            </a:r>
            <a:br>
              <a:rPr lang="en-US" sz="1600" dirty="0">
                <a:latin typeface="Tahoma" pitchFamily="34" charset="0"/>
              </a:rPr>
            </a:br>
            <a:r>
              <a:rPr lang="en-US" sz="1600" dirty="0">
                <a:latin typeface="Tahoma" pitchFamily="34" charset="0"/>
              </a:rPr>
              <a:t>LWAGE 	= log of wage = dependent variable in regressions</a:t>
            </a:r>
          </a:p>
          <a:p>
            <a:pPr>
              <a:spcBef>
                <a:spcPct val="50000"/>
              </a:spcBef>
            </a:pPr>
            <a:r>
              <a:rPr lang="en-US" sz="1600" dirty="0">
                <a:latin typeface="Tahoma" pitchFamily="34" charset="0"/>
              </a:rPr>
              <a:t>These data were analyzed in Cornwell, C. and Rupert, P., "Efficient Estimation with Panel Data: An Empirical Comparison of Instrumental Variable Estimators," Journal of Applied Econometrics, 3, 1988, pp. 149-155.  See </a:t>
            </a:r>
            <a:r>
              <a:rPr lang="en-US" sz="1600" dirty="0" err="1">
                <a:latin typeface="Tahoma" pitchFamily="34" charset="0"/>
              </a:rPr>
              <a:t>Baltagi</a:t>
            </a:r>
            <a:r>
              <a:rPr lang="en-US" sz="1600" dirty="0">
                <a:latin typeface="Tahoma" pitchFamily="34" charset="0"/>
              </a:rPr>
              <a:t>, page 122 for further analysis.  The data were downloaded from the website for </a:t>
            </a:r>
            <a:r>
              <a:rPr lang="en-US" sz="1600" dirty="0" err="1">
                <a:latin typeface="Tahoma" pitchFamily="34" charset="0"/>
              </a:rPr>
              <a:t>Baltagi's</a:t>
            </a:r>
            <a:r>
              <a:rPr lang="en-US" sz="1600" dirty="0">
                <a:latin typeface="Tahoma" pitchFamily="34" charset="0"/>
              </a:rPr>
              <a:t> text. </a:t>
            </a:r>
          </a:p>
        </p:txBody>
      </p:sp>
      <p:sp>
        <p:nvSpPr>
          <p:cNvPr id="38916" name="Rectangle 4"/>
          <p:cNvSpPr>
            <a:spLocks noChangeArrowheads="1"/>
          </p:cNvSpPr>
          <p:nvPr/>
        </p:nvSpPr>
        <p:spPr bwMode="auto">
          <a:xfrm>
            <a:off x="528638" y="4648200"/>
            <a:ext cx="5715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p>
        </p:txBody>
      </p:sp>
      <p:sp>
        <p:nvSpPr>
          <p:cNvPr id="38917" name="Rectangle 4"/>
          <p:cNvSpPr>
            <a:spLocks noChangeArrowheads="1"/>
          </p:cNvSpPr>
          <p:nvPr/>
        </p:nvSpPr>
        <p:spPr bwMode="auto">
          <a:xfrm>
            <a:off x="5529263" y="1600200"/>
            <a:ext cx="2667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cstate="print"/>
          <a:srcRect/>
          <a:stretch>
            <a:fillRect/>
          </a:stretch>
        </p:blipFill>
        <p:spPr bwMode="auto">
          <a:xfrm>
            <a:off x="3429000" y="1000364"/>
            <a:ext cx="3022362" cy="4707704"/>
          </a:xfrm>
          <a:prstGeom prst="rect">
            <a:avLst/>
          </a:prstGeom>
          <a:noFill/>
          <a:ln w="19050">
            <a:noFill/>
            <a:miter lim="800000"/>
            <a:headEnd/>
            <a:tailEnd/>
          </a:ln>
        </p:spPr>
      </p:pic>
      <p:sp>
        <p:nvSpPr>
          <p:cNvPr id="39939" name="Rectangle 2"/>
          <p:cNvSpPr>
            <a:spLocks noChangeArrowheads="1"/>
          </p:cNvSpPr>
          <p:nvPr/>
        </p:nvSpPr>
        <p:spPr bwMode="auto">
          <a:xfrm>
            <a:off x="4143375" y="1752600"/>
            <a:ext cx="1800225" cy="1219200"/>
          </a:xfrm>
          <a:prstGeom prst="rect">
            <a:avLst/>
          </a:prstGeom>
          <a:solidFill>
            <a:srgbClr val="FF3300">
              <a:alpha val="32156"/>
            </a:srgbClr>
          </a:solidFill>
          <a:ln w="19050" algn="ctr">
            <a:solidFill>
              <a:schemeClr val="tx1"/>
            </a:solidFill>
            <a:round/>
            <a:headEnd/>
            <a:tailEnd/>
          </a:ln>
        </p:spPr>
        <p:txBody>
          <a:bodyPr wrap="none"/>
          <a:lstStyle/>
          <a:p>
            <a:endParaRPr lang="en-US"/>
          </a:p>
        </p:txBody>
      </p:sp>
      <p:sp>
        <p:nvSpPr>
          <p:cNvPr id="39940" name="Rectangle 3"/>
          <p:cNvSpPr>
            <a:spLocks noChangeArrowheads="1"/>
          </p:cNvSpPr>
          <p:nvPr/>
        </p:nvSpPr>
        <p:spPr bwMode="auto">
          <a:xfrm>
            <a:off x="4143375" y="2971800"/>
            <a:ext cx="1800225" cy="1219200"/>
          </a:xfrm>
          <a:prstGeom prst="rect">
            <a:avLst/>
          </a:prstGeom>
          <a:solidFill>
            <a:srgbClr val="CCECFF">
              <a:alpha val="31764"/>
            </a:srgbClr>
          </a:solidFill>
          <a:ln w="19050" algn="ctr">
            <a:solidFill>
              <a:schemeClr val="tx1"/>
            </a:solidFill>
            <a:round/>
            <a:headEnd/>
            <a:tailEnd/>
          </a:ln>
        </p:spPr>
        <p:txBody>
          <a:bodyPr wrap="none"/>
          <a:lstStyle/>
          <a:p>
            <a:endParaRPr lang="en-US"/>
          </a:p>
        </p:txBody>
      </p:sp>
      <p:sp>
        <p:nvSpPr>
          <p:cNvPr id="39941" name="Rectangle 4"/>
          <p:cNvSpPr>
            <a:spLocks noChangeArrowheads="1"/>
          </p:cNvSpPr>
          <p:nvPr/>
        </p:nvSpPr>
        <p:spPr bwMode="auto">
          <a:xfrm>
            <a:off x="4152900" y="4191000"/>
            <a:ext cx="1790700" cy="12192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smtClean="0"/>
              <a:t>Balanced and Unbalanced Panels</a:t>
            </a:r>
          </a:p>
        </p:txBody>
      </p:sp>
      <p:sp>
        <p:nvSpPr>
          <p:cNvPr id="1028" name="Rectangle 3"/>
          <p:cNvSpPr>
            <a:spLocks noGrp="1" noChangeArrowheads="1"/>
          </p:cNvSpPr>
          <p:nvPr>
            <p:ph type="body" idx="1"/>
          </p:nvPr>
        </p:nvSpPr>
        <p:spPr/>
        <p:txBody>
          <a:bodyPr/>
          <a:lstStyle/>
          <a:p>
            <a:pPr eaLnBrk="1" hangingPunct="1">
              <a:lnSpc>
                <a:spcPct val="90000"/>
              </a:lnSpc>
            </a:pPr>
            <a:r>
              <a:rPr lang="en-US" sz="2400" smtClean="0"/>
              <a:t>Distinction: Balanced vs. Unbalanced Panels</a:t>
            </a:r>
          </a:p>
          <a:p>
            <a:pPr eaLnBrk="1" hangingPunct="1">
              <a:lnSpc>
                <a:spcPct val="90000"/>
              </a:lnSpc>
            </a:pPr>
            <a:r>
              <a:rPr lang="en-US" sz="2400" smtClean="0"/>
              <a:t>A notation to help with mechanics</a:t>
            </a:r>
          </a:p>
          <a:p>
            <a:pPr lvl="1" eaLnBrk="1" hangingPunct="1">
              <a:lnSpc>
                <a:spcPct val="90000"/>
              </a:lnSpc>
              <a:buFont typeface="Wingdings" pitchFamily="2" charset="2"/>
              <a:buNone/>
            </a:pPr>
            <a:r>
              <a:rPr lang="en-US" smtClean="0"/>
              <a:t>            z</a:t>
            </a:r>
            <a:r>
              <a:rPr lang="en-US" baseline="-25000" smtClean="0"/>
              <a:t>i,t</a:t>
            </a:r>
            <a:r>
              <a:rPr lang="en-US" smtClean="0"/>
              <a:t>, i = 1,…,N;  t = 1,…,T</a:t>
            </a:r>
            <a:r>
              <a:rPr lang="en-US" baseline="-25000" smtClean="0"/>
              <a:t>i</a:t>
            </a:r>
            <a:endParaRPr lang="en-US" smtClean="0"/>
          </a:p>
          <a:p>
            <a:pPr eaLnBrk="1" hangingPunct="1">
              <a:lnSpc>
                <a:spcPct val="90000"/>
              </a:lnSpc>
            </a:pPr>
            <a:r>
              <a:rPr lang="en-US" sz="2400" smtClean="0"/>
              <a:t>The role of the assumption </a:t>
            </a:r>
          </a:p>
          <a:p>
            <a:pPr lvl="1" eaLnBrk="1" hangingPunct="1">
              <a:lnSpc>
                <a:spcPct val="90000"/>
              </a:lnSpc>
            </a:pPr>
            <a:r>
              <a:rPr lang="en-US" smtClean="0"/>
              <a:t>Mathematical and notational convenience:</a:t>
            </a:r>
          </a:p>
          <a:p>
            <a:pPr lvl="2" eaLnBrk="1" hangingPunct="1">
              <a:lnSpc>
                <a:spcPct val="90000"/>
              </a:lnSpc>
            </a:pPr>
            <a:r>
              <a:rPr lang="en-US" smtClean="0"/>
              <a:t>Balanced, n=NT</a:t>
            </a:r>
          </a:p>
          <a:p>
            <a:pPr lvl="2" eaLnBrk="1" hangingPunct="1">
              <a:lnSpc>
                <a:spcPct val="90000"/>
              </a:lnSpc>
            </a:pPr>
            <a:r>
              <a:rPr lang="en-US" smtClean="0"/>
              <a:t>Unbalanced:</a:t>
            </a:r>
          </a:p>
          <a:p>
            <a:pPr lvl="1" eaLnBrk="1" hangingPunct="1">
              <a:lnSpc>
                <a:spcPct val="90000"/>
              </a:lnSpc>
            </a:pPr>
            <a:r>
              <a:rPr lang="en-US" smtClean="0"/>
              <a:t>Is the fixed T</a:t>
            </a:r>
            <a:r>
              <a:rPr lang="en-US" baseline="-25000" smtClean="0"/>
              <a:t>i</a:t>
            </a:r>
            <a:r>
              <a:rPr lang="en-US" smtClean="0"/>
              <a:t> assumption ever necessary?  Almost never.</a:t>
            </a:r>
          </a:p>
          <a:p>
            <a:pPr eaLnBrk="1" hangingPunct="1">
              <a:lnSpc>
                <a:spcPct val="90000"/>
              </a:lnSpc>
            </a:pPr>
            <a:r>
              <a:rPr lang="en-US" sz="2400" smtClean="0"/>
              <a:t>Is unbalancedness due to </a:t>
            </a:r>
            <a:r>
              <a:rPr lang="en-US" sz="2400" b="1" smtClean="0">
                <a:solidFill>
                  <a:srgbClr val="FF0000"/>
                </a:solidFill>
              </a:rPr>
              <a:t>nonrandom</a:t>
            </a:r>
            <a:r>
              <a:rPr lang="en-US" sz="2400" smtClean="0">
                <a:solidFill>
                  <a:srgbClr val="FF0000"/>
                </a:solidFill>
              </a:rPr>
              <a:t> attrition</a:t>
            </a:r>
            <a:r>
              <a:rPr lang="en-US" sz="2400" smtClean="0"/>
              <a:t> from an otherwise balanced panel? This would require special considerations.</a:t>
            </a:r>
          </a:p>
        </p:txBody>
      </p:sp>
      <p:graphicFrame>
        <p:nvGraphicFramePr>
          <p:cNvPr id="1026" name="Object 4"/>
          <p:cNvGraphicFramePr>
            <a:graphicFrameLocks noChangeAspect="1"/>
          </p:cNvGraphicFramePr>
          <p:nvPr/>
        </p:nvGraphicFramePr>
        <p:xfrm>
          <a:off x="3314700" y="4065588"/>
          <a:ext cx="1133475" cy="449262"/>
        </p:xfrm>
        <a:graphic>
          <a:graphicData uri="http://schemas.openxmlformats.org/presentationml/2006/ole">
            <mc:AlternateContent xmlns:mc="http://schemas.openxmlformats.org/markup-compatibility/2006">
              <mc:Choice xmlns:v="urn:schemas-microsoft-com:vml" Requires="v">
                <p:oleObj spid="_x0000_s150560" name="Equation" r:id="rId4" imgW="736600" imgH="292100" progId="Equation.DSMT4">
                  <p:embed/>
                </p:oleObj>
              </mc:Choice>
              <mc:Fallback>
                <p:oleObj name="Equation" r:id="rId4" imgW="736600" imgH="292100" progId="Equation.DSMT4">
                  <p:embed/>
                  <p:pic>
                    <p:nvPicPr>
                      <p:cNvPr id="0"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4700" y="4065588"/>
                        <a:ext cx="1133475" cy="449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0" name="Rectangle 4"/>
          <p:cNvSpPr>
            <a:spLocks noChangeArrowheads="1"/>
          </p:cNvSpPr>
          <p:nvPr/>
        </p:nvSpPr>
        <p:spPr bwMode="auto">
          <a:xfrm>
            <a:off x="4038600" y="2590800"/>
            <a:ext cx="1600200" cy="4572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
        <p:nvSpPr>
          <p:cNvPr id="1031" name="Rectangle 4"/>
          <p:cNvSpPr>
            <a:spLocks noChangeArrowheads="1"/>
          </p:cNvSpPr>
          <p:nvPr/>
        </p:nvSpPr>
        <p:spPr bwMode="auto">
          <a:xfrm>
            <a:off x="3276600" y="4114800"/>
            <a:ext cx="1447800" cy="3810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762000" y="1143000"/>
            <a:ext cx="8229600" cy="530225"/>
          </a:xfrm>
        </p:spPr>
        <p:txBody>
          <a:bodyPr/>
          <a:lstStyle/>
          <a:p>
            <a:pPr algn="ctr" eaLnBrk="1" hangingPunct="1"/>
            <a:r>
              <a:rPr lang="en-US" sz="3600" smtClean="0">
                <a:solidFill>
                  <a:schemeClr val="tx1"/>
                </a:solidFill>
              </a:rPr>
              <a:t>Application: Health Care Usage</a:t>
            </a:r>
          </a:p>
        </p:txBody>
      </p:sp>
      <p:sp>
        <p:nvSpPr>
          <p:cNvPr id="14339" name="Text Box 3"/>
          <p:cNvSpPr txBox="1">
            <a:spLocks noChangeArrowheads="1"/>
          </p:cNvSpPr>
          <p:nvPr/>
        </p:nvSpPr>
        <p:spPr bwMode="auto">
          <a:xfrm>
            <a:off x="457200" y="1828800"/>
            <a:ext cx="8382000" cy="4216539"/>
          </a:xfrm>
          <a:prstGeom prst="rect">
            <a:avLst/>
          </a:prstGeom>
          <a:noFill/>
          <a:ln w="19050">
            <a:noFill/>
            <a:miter lim="800000"/>
            <a:headEnd/>
            <a:tailEnd/>
          </a:ln>
        </p:spPr>
        <p:txBody>
          <a:bodyPr>
            <a:spAutoFit/>
          </a:bodyPr>
          <a:lstStyle/>
          <a:p>
            <a:pPr>
              <a:spcBef>
                <a:spcPct val="50000"/>
              </a:spcBef>
            </a:pPr>
            <a:r>
              <a:rPr lang="en-US" sz="1600" b="1">
                <a:solidFill>
                  <a:srgbClr val="FF3300"/>
                </a:solidFill>
                <a:latin typeface="Times New Roman" pitchFamily="18" charset="0"/>
              </a:rPr>
              <a:t>German Health Care Usage Data</a:t>
            </a:r>
            <a:r>
              <a:rPr lang="en-US" sz="1400" b="1">
                <a:latin typeface="Times New Roman" pitchFamily="18" charset="0"/>
              </a:rPr>
              <a:t>, 7,293 Individuals, Varying Numbers of </a:t>
            </a:r>
            <a:r>
              <a:rPr lang="en-US" sz="1400" b="1" smtClean="0">
                <a:latin typeface="Times New Roman" pitchFamily="18" charset="0"/>
              </a:rPr>
              <a:t>Periods</a:t>
            </a:r>
            <a:r>
              <a:rPr lang="en-US" sz="1400">
                <a:latin typeface="Times New Roman" pitchFamily="18" charset="0"/>
              </a:rPr>
              <a:t/>
            </a:r>
            <a:br>
              <a:rPr lang="en-US" sz="1400">
                <a:latin typeface="Times New Roman" pitchFamily="18" charset="0"/>
              </a:rPr>
            </a:br>
            <a:r>
              <a:rPr lang="en-US" sz="1400" smtClean="0">
                <a:latin typeface="Times New Roman" pitchFamily="18" charset="0"/>
              </a:rPr>
              <a:t>This </a:t>
            </a:r>
            <a:r>
              <a:rPr lang="en-US" sz="1400">
                <a:latin typeface="Times New Roman" pitchFamily="18" charset="0"/>
              </a:rPr>
              <a:t>is an unbalanced panel with 7,293 individuals.  </a:t>
            </a:r>
            <a:r>
              <a:rPr lang="en-US" sz="1400" smtClean="0">
                <a:latin typeface="Times New Roman" pitchFamily="18" charset="0"/>
              </a:rPr>
              <a:t>There </a:t>
            </a:r>
            <a:r>
              <a:rPr lang="en-US" sz="1400">
                <a:latin typeface="Times New Roman" pitchFamily="18" charset="0"/>
              </a:rPr>
              <a:t>are altogether 27,326 observations.  The number of observations ranges from 1 to 7.  </a:t>
            </a:r>
            <a:r>
              <a:rPr lang="en-US" sz="1400" smtClean="0">
                <a:latin typeface="Times New Roman" pitchFamily="18" charset="0"/>
              </a:rPr>
              <a:t/>
            </a:r>
            <a:br>
              <a:rPr lang="en-US" sz="1400" smtClean="0">
                <a:latin typeface="Times New Roman" pitchFamily="18" charset="0"/>
              </a:rPr>
            </a:br>
            <a:r>
              <a:rPr lang="en-US" sz="1400" smtClean="0">
                <a:latin typeface="Times New Roman" pitchFamily="18" charset="0"/>
              </a:rPr>
              <a:t>(</a:t>
            </a:r>
            <a:r>
              <a:rPr lang="en-US" sz="1400">
                <a:latin typeface="Times New Roman" pitchFamily="18" charset="0"/>
              </a:rPr>
              <a:t>Frequencies are: 1=1525, 2=2158, 3=825, 4=926, 5=1051, 6=1000, 7=987).  </a:t>
            </a:r>
            <a:r>
              <a:rPr lang="en-US" sz="1400" smtClean="0">
                <a:latin typeface="Times New Roman" pitchFamily="18" charset="0"/>
              </a:rPr>
              <a:t/>
            </a:r>
            <a:br>
              <a:rPr lang="en-US" sz="1400" smtClean="0">
                <a:latin typeface="Times New Roman" pitchFamily="18" charset="0"/>
              </a:rPr>
            </a:br>
            <a:r>
              <a:rPr lang="en-US" sz="1400" smtClean="0">
                <a:latin typeface="Times New Roman" pitchFamily="18" charset="0"/>
              </a:rPr>
              <a:t>(</a:t>
            </a:r>
            <a:r>
              <a:rPr lang="en-US" sz="1400">
                <a:latin typeface="Times New Roman" pitchFamily="18" charset="0"/>
              </a:rPr>
              <a:t>Downloaded from the JAE Archive</a:t>
            </a:r>
            <a:r>
              <a:rPr lang="en-US" sz="1400" smtClean="0">
                <a:latin typeface="Times New Roman" pitchFamily="18" charset="0"/>
              </a:rPr>
              <a:t>)</a:t>
            </a:r>
            <a:br>
              <a:rPr lang="en-US" sz="1400" smtClean="0">
                <a:latin typeface="Times New Roman" pitchFamily="18" charset="0"/>
              </a:rPr>
            </a:br>
            <a:r>
              <a:rPr lang="en-US" sz="1400" b="1" smtClean="0"/>
              <a:t>Variables </a:t>
            </a:r>
            <a:r>
              <a:rPr lang="en-US" sz="1400" b="1"/>
              <a:t>in the file </a:t>
            </a:r>
            <a:r>
              <a:rPr lang="en-US" sz="1400" b="1" smtClean="0"/>
              <a:t>are</a:t>
            </a:r>
          </a:p>
          <a:p>
            <a:r>
              <a:rPr lang="en-US" sz="1400" smtClean="0">
                <a:latin typeface="Times New Roman" pitchFamily="18" charset="0"/>
              </a:rPr>
              <a:t>                   </a:t>
            </a:r>
            <a:r>
              <a:rPr lang="en-US" sz="1400" b="1">
                <a:latin typeface="Times New Roman" pitchFamily="18" charset="0"/>
              </a:rPr>
              <a:t>DOCTOR  	=  1(Number of doctor visits &gt; 0)</a:t>
            </a:r>
            <a:br>
              <a:rPr lang="en-US" sz="1400" b="1">
                <a:latin typeface="Times New Roman" pitchFamily="18" charset="0"/>
              </a:rPr>
            </a:br>
            <a:r>
              <a:rPr lang="en-US" sz="1400" b="1">
                <a:latin typeface="Times New Roman" pitchFamily="18" charset="0"/>
              </a:rPr>
              <a:t>                   HOSPITAL	=  1(Number of hospital visits &gt; 0)</a:t>
            </a:r>
          </a:p>
          <a:p>
            <a:r>
              <a:rPr lang="en-US" sz="1400" b="1">
                <a:latin typeface="Times New Roman" pitchFamily="18" charset="0"/>
              </a:rPr>
              <a:t>                   HSAT       	=  health satisfaction, coded 0 (low) - 10 (high)  </a:t>
            </a:r>
          </a:p>
          <a:p>
            <a:r>
              <a:rPr lang="en-US" sz="1400" b="1">
                <a:solidFill>
                  <a:srgbClr val="FF3300"/>
                </a:solidFill>
                <a:latin typeface="Times New Roman" pitchFamily="18" charset="0"/>
              </a:rPr>
              <a:t>                   </a:t>
            </a:r>
            <a:r>
              <a:rPr lang="en-US" sz="1400" b="1">
                <a:latin typeface="Times New Roman" pitchFamily="18" charset="0"/>
              </a:rPr>
              <a:t>DOCVIS    	=  number of doctor visits in last three months</a:t>
            </a:r>
            <a:br>
              <a:rPr lang="en-US" sz="1400" b="1">
                <a:latin typeface="Times New Roman" pitchFamily="18" charset="0"/>
              </a:rPr>
            </a:br>
            <a:r>
              <a:rPr lang="en-US" sz="1400" b="1">
                <a:latin typeface="Times New Roman" pitchFamily="18" charset="0"/>
              </a:rPr>
              <a:t>                   HOSPVIS  	=  number of hospital visits in last calendar year</a:t>
            </a:r>
            <a:r>
              <a:rPr lang="en-US" sz="1400" b="1">
                <a:solidFill>
                  <a:srgbClr val="FF3300"/>
                </a:solidFill>
                <a:latin typeface="Times New Roman" pitchFamily="18" charset="0"/>
              </a:rPr>
              <a:t/>
            </a:r>
            <a:br>
              <a:rPr lang="en-US" sz="1400" b="1">
                <a:solidFill>
                  <a:srgbClr val="FF3300"/>
                </a:solidFill>
                <a:latin typeface="Times New Roman" pitchFamily="18" charset="0"/>
              </a:rPr>
            </a:br>
            <a:r>
              <a:rPr lang="en-US" sz="1400" b="1">
                <a:solidFill>
                  <a:srgbClr val="FF3300"/>
                </a:solidFill>
                <a:latin typeface="Times New Roman" pitchFamily="18" charset="0"/>
              </a:rPr>
              <a:t>                   </a:t>
            </a:r>
            <a:r>
              <a:rPr lang="en-US" sz="1400" b="1">
                <a:latin typeface="Times New Roman" pitchFamily="18" charset="0"/>
              </a:rPr>
              <a:t>PUBLIC    	=  insured in public health insurance = 1; otherwise = 0</a:t>
            </a:r>
            <a:br>
              <a:rPr lang="en-US" sz="1400" b="1">
                <a:latin typeface="Times New Roman" pitchFamily="18" charset="0"/>
              </a:rPr>
            </a:br>
            <a:r>
              <a:rPr lang="en-US" sz="1400" b="1">
                <a:latin typeface="Times New Roman" pitchFamily="18" charset="0"/>
              </a:rPr>
              <a:t>                   ADDON 	=  insured by add-on insurance = 1; otherswise = 0</a:t>
            </a:r>
          </a:p>
          <a:p>
            <a:r>
              <a:rPr lang="en-US" sz="1400">
                <a:latin typeface="Times New Roman" pitchFamily="18" charset="0"/>
              </a:rPr>
              <a:t>                   </a:t>
            </a:r>
            <a:r>
              <a:rPr lang="en-US" sz="1400" b="1">
                <a:latin typeface="Times New Roman" pitchFamily="18" charset="0"/>
              </a:rPr>
              <a:t>HHNINC 	=  household nominal monthly net income in German marks / 10000</a:t>
            </a:r>
            <a:r>
              <a:rPr lang="en-US" sz="1400">
                <a:latin typeface="Times New Roman" pitchFamily="18" charset="0"/>
              </a:rPr>
              <a:t>.</a:t>
            </a:r>
          </a:p>
          <a:p>
            <a:r>
              <a:rPr lang="en-US" sz="1400">
                <a:latin typeface="Times New Roman" pitchFamily="18" charset="0"/>
              </a:rPr>
              <a:t>                                             (4 observations with income=0 were dropped)</a:t>
            </a:r>
            <a:br>
              <a:rPr lang="en-US" sz="1400">
                <a:latin typeface="Times New Roman" pitchFamily="18" charset="0"/>
              </a:rPr>
            </a:br>
            <a:r>
              <a:rPr lang="en-US" sz="1400">
                <a:latin typeface="Times New Roman" pitchFamily="18" charset="0"/>
              </a:rPr>
              <a:t>                   </a:t>
            </a:r>
            <a:r>
              <a:rPr lang="en-US" sz="1400" b="1">
                <a:latin typeface="Times New Roman" pitchFamily="18" charset="0"/>
              </a:rPr>
              <a:t>HHKIDS 	=  children under age 16 in the household = 1; otherwise = 0</a:t>
            </a:r>
            <a:br>
              <a:rPr lang="en-US" sz="1400" b="1">
                <a:latin typeface="Times New Roman" pitchFamily="18" charset="0"/>
              </a:rPr>
            </a:br>
            <a:r>
              <a:rPr lang="en-US" sz="1400" b="1">
                <a:latin typeface="Times New Roman" pitchFamily="18" charset="0"/>
              </a:rPr>
              <a:t>                   EDUC 	=  years of schooling </a:t>
            </a:r>
          </a:p>
          <a:p>
            <a:r>
              <a:rPr lang="en-US" sz="1400" b="1">
                <a:latin typeface="Times New Roman" pitchFamily="18" charset="0"/>
              </a:rPr>
              <a:t>                   AGE 	=  age in years</a:t>
            </a:r>
          </a:p>
          <a:p>
            <a:r>
              <a:rPr lang="en-US" sz="1400" b="1">
                <a:latin typeface="Times New Roman" pitchFamily="18" charset="0"/>
              </a:rPr>
              <a:t>                   MARRIED 	=  marital </a:t>
            </a:r>
            <a:r>
              <a:rPr lang="en-US" sz="1400" b="1" smtClean="0"/>
              <a:t>status</a:t>
            </a:r>
            <a:endParaRPr lang="en-US" sz="1400" b="1">
              <a:latin typeface="Times New Roman"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81000" y="762000"/>
            <a:ext cx="8229600" cy="1139825"/>
          </a:xfrm>
        </p:spPr>
        <p:txBody>
          <a:bodyPr/>
          <a:lstStyle/>
          <a:p>
            <a:pPr eaLnBrk="1" hangingPunct="1"/>
            <a:r>
              <a:rPr lang="en-US" smtClean="0"/>
              <a:t>An Unbalanced Panel: </a:t>
            </a:r>
            <a:br>
              <a:rPr lang="en-US" smtClean="0"/>
            </a:br>
            <a:r>
              <a:rPr lang="en-US" smtClean="0"/>
              <a:t>RWM’s GSOEP Data on Health Care</a:t>
            </a:r>
          </a:p>
        </p:txBody>
      </p:sp>
      <p:pic>
        <p:nvPicPr>
          <p:cNvPr id="40963" name="Picture 4"/>
          <p:cNvPicPr>
            <a:picLocks noChangeAspect="1" noChangeArrowheads="1"/>
          </p:cNvPicPr>
          <p:nvPr/>
        </p:nvPicPr>
        <p:blipFill>
          <a:blip r:embed="rId3" cstate="print"/>
          <a:srcRect/>
          <a:stretch>
            <a:fillRect/>
          </a:stretch>
        </p:blipFill>
        <p:spPr bwMode="auto">
          <a:xfrm>
            <a:off x="685800" y="1905001"/>
            <a:ext cx="7780338" cy="4224618"/>
          </a:xfrm>
          <a:prstGeom prst="rect">
            <a:avLst/>
          </a:prstGeom>
          <a:noFill/>
          <a:ln w="9525">
            <a:noFill/>
            <a:miter lim="800000"/>
            <a:headEnd/>
            <a:tailEnd/>
          </a:ln>
        </p:spPr>
      </p:pic>
      <p:sp>
        <p:nvSpPr>
          <p:cNvPr id="40964" name="Text Box 5"/>
          <p:cNvSpPr txBox="1">
            <a:spLocks noChangeArrowheads="1"/>
          </p:cNvSpPr>
          <p:nvPr/>
        </p:nvSpPr>
        <p:spPr bwMode="auto">
          <a:xfrm>
            <a:off x="3429000" y="2514600"/>
            <a:ext cx="2743200" cy="385763"/>
          </a:xfrm>
          <a:prstGeom prst="rect">
            <a:avLst/>
          </a:prstGeom>
          <a:solidFill>
            <a:srgbClr val="8B00EA">
              <a:alpha val="28999"/>
            </a:srgbClr>
          </a:solidFill>
          <a:ln w="19050">
            <a:solidFill>
              <a:schemeClr val="tx1"/>
            </a:solidFill>
            <a:miter lim="800000"/>
            <a:headEnd/>
            <a:tailEnd/>
          </a:ln>
        </p:spPr>
        <p:txBody>
          <a:bodyPr>
            <a:spAutoFit/>
          </a:bodyPr>
          <a:lstStyle/>
          <a:p>
            <a:pPr>
              <a:spcBef>
                <a:spcPct val="50000"/>
              </a:spcBef>
            </a:pPr>
            <a:r>
              <a:rPr lang="en-US" b="1">
                <a:latin typeface="Arial" charset="0"/>
              </a:rPr>
              <a:t>N = 7,293 Households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pPr eaLnBrk="1" hangingPunct="1"/>
            <a:r>
              <a:rPr lang="en-US" smtClean="0"/>
              <a:t>A Basic Model for Panel Data</a:t>
            </a:r>
          </a:p>
        </p:txBody>
      </p:sp>
      <p:sp>
        <p:nvSpPr>
          <p:cNvPr id="2053" name="Rectangle 4"/>
          <p:cNvSpPr>
            <a:spLocks noGrp="1" noChangeArrowheads="1"/>
          </p:cNvSpPr>
          <p:nvPr>
            <p:ph type="body" idx="1"/>
          </p:nvPr>
        </p:nvSpPr>
        <p:spPr>
          <a:xfrm>
            <a:off x="457200" y="1828800"/>
            <a:ext cx="8229600" cy="4800600"/>
          </a:xfrm>
        </p:spPr>
        <p:txBody>
          <a:bodyPr/>
          <a:lstStyle/>
          <a:p>
            <a:pPr eaLnBrk="1" hangingPunct="1">
              <a:lnSpc>
                <a:spcPct val="90000"/>
              </a:lnSpc>
            </a:pPr>
            <a:r>
              <a:rPr lang="en-US" sz="2000" smtClean="0"/>
              <a:t>Unobserved individual effects in regression:  E[y</a:t>
            </a:r>
            <a:r>
              <a:rPr lang="en-US" sz="2000" baseline="-25000" smtClean="0"/>
              <a:t>it</a:t>
            </a:r>
            <a:r>
              <a:rPr lang="en-US" sz="2000" smtClean="0"/>
              <a:t> | </a:t>
            </a:r>
            <a:r>
              <a:rPr lang="en-US" sz="2000" b="1" smtClean="0"/>
              <a:t>x</a:t>
            </a:r>
            <a:r>
              <a:rPr lang="en-US" sz="2000" baseline="-25000" smtClean="0"/>
              <a:t>it</a:t>
            </a:r>
            <a:r>
              <a:rPr lang="en-US" sz="2000" smtClean="0"/>
              <a:t>, c</a:t>
            </a:r>
            <a:r>
              <a:rPr lang="en-US" sz="2000" baseline="-25000" smtClean="0"/>
              <a:t>i</a:t>
            </a:r>
            <a:r>
              <a:rPr lang="en-US" sz="2000" smtClean="0"/>
              <a:t>]</a:t>
            </a:r>
          </a:p>
          <a:p>
            <a:pPr lvl="1" eaLnBrk="1" hangingPunct="1">
              <a:lnSpc>
                <a:spcPct val="90000"/>
              </a:lnSpc>
              <a:buFontTx/>
              <a:buNone/>
            </a:pPr>
            <a:r>
              <a:rPr lang="en-US" sz="2000" smtClean="0"/>
              <a:t>     Notation:</a:t>
            </a:r>
          </a:p>
          <a:p>
            <a:pPr lvl="1" eaLnBrk="1" hangingPunct="1">
              <a:lnSpc>
                <a:spcPct val="90000"/>
              </a:lnSpc>
            </a:pPr>
            <a:endParaRPr lang="en-US" sz="2000" smtClean="0"/>
          </a:p>
          <a:p>
            <a:pPr lvl="1" eaLnBrk="1" hangingPunct="1">
              <a:lnSpc>
                <a:spcPct val="90000"/>
              </a:lnSpc>
              <a:buFontTx/>
              <a:buNone/>
            </a:pPr>
            <a:r>
              <a:rPr lang="en-US" smtClean="0"/>
              <a:t> </a:t>
            </a:r>
          </a:p>
          <a:p>
            <a:pPr eaLnBrk="1" hangingPunct="1">
              <a:lnSpc>
                <a:spcPct val="90000"/>
              </a:lnSpc>
            </a:pPr>
            <a:endParaRPr lang="en-US" smtClean="0"/>
          </a:p>
          <a:p>
            <a:pPr eaLnBrk="1" hangingPunct="1">
              <a:lnSpc>
                <a:spcPct val="90000"/>
              </a:lnSpc>
            </a:pPr>
            <a:endParaRPr lang="en-US" sz="2000" smtClean="0"/>
          </a:p>
          <a:p>
            <a:pPr eaLnBrk="1" hangingPunct="1">
              <a:lnSpc>
                <a:spcPct val="90000"/>
              </a:lnSpc>
            </a:pPr>
            <a:endParaRPr lang="en-US" sz="2000" smtClean="0"/>
          </a:p>
          <a:p>
            <a:pPr eaLnBrk="1" hangingPunct="1">
              <a:lnSpc>
                <a:spcPct val="90000"/>
              </a:lnSpc>
            </a:pPr>
            <a:r>
              <a:rPr lang="en-US" sz="2000" smtClean="0"/>
              <a:t>Linear specification:</a:t>
            </a:r>
          </a:p>
          <a:p>
            <a:pPr lvl="1" eaLnBrk="1" hangingPunct="1">
              <a:lnSpc>
                <a:spcPct val="90000"/>
              </a:lnSpc>
              <a:buFontTx/>
              <a:buNone/>
            </a:pPr>
            <a:r>
              <a:rPr lang="en-US" sz="2000" b="1" smtClean="0">
                <a:solidFill>
                  <a:srgbClr val="FF3300"/>
                </a:solidFill>
              </a:rPr>
              <a:t>      Fixed Effects:</a:t>
            </a:r>
            <a:r>
              <a:rPr lang="en-US" sz="2000" smtClean="0"/>
              <a:t>  E[c</a:t>
            </a:r>
            <a:r>
              <a:rPr lang="en-US" sz="2000" baseline="-25000" smtClean="0"/>
              <a:t>i</a:t>
            </a:r>
            <a:r>
              <a:rPr lang="en-US" sz="2000" smtClean="0"/>
              <a:t> | </a:t>
            </a:r>
            <a:r>
              <a:rPr lang="en-US" sz="2000" b="1" smtClean="0"/>
              <a:t>X</a:t>
            </a:r>
            <a:r>
              <a:rPr lang="en-US" sz="2000" baseline="-25000" smtClean="0"/>
              <a:t>i</a:t>
            </a:r>
            <a:r>
              <a:rPr lang="en-US" sz="2000" smtClean="0"/>
              <a:t> ] = g(</a:t>
            </a:r>
            <a:r>
              <a:rPr lang="en-US" sz="2000" b="1" smtClean="0"/>
              <a:t>X</a:t>
            </a:r>
            <a:r>
              <a:rPr lang="en-US" sz="2000" baseline="-25000" smtClean="0"/>
              <a:t>i</a:t>
            </a:r>
            <a:r>
              <a:rPr lang="en-US" sz="2000" smtClean="0"/>
              <a:t>).  Cov[</a:t>
            </a:r>
            <a:r>
              <a:rPr lang="en-US" sz="2000" b="1" smtClean="0"/>
              <a:t>x</a:t>
            </a:r>
            <a:r>
              <a:rPr lang="en-US" sz="2000" baseline="-25000" smtClean="0"/>
              <a:t>it</a:t>
            </a:r>
            <a:r>
              <a:rPr lang="en-US" sz="2000" smtClean="0"/>
              <a:t>,c</a:t>
            </a:r>
            <a:r>
              <a:rPr lang="en-US" sz="2000" baseline="-25000" smtClean="0"/>
              <a:t>i</a:t>
            </a:r>
            <a:r>
              <a:rPr lang="en-US" sz="2000" smtClean="0"/>
              <a:t>] ≠</a:t>
            </a:r>
            <a:r>
              <a:rPr lang="en-US" sz="2000" b="1" smtClean="0"/>
              <a:t>0</a:t>
            </a:r>
            <a:r>
              <a:rPr lang="en-US" sz="2000" smtClean="0"/>
              <a:t> </a:t>
            </a:r>
          </a:p>
          <a:p>
            <a:pPr lvl="1" eaLnBrk="1" hangingPunct="1">
              <a:lnSpc>
                <a:spcPct val="90000"/>
              </a:lnSpc>
              <a:buFontTx/>
              <a:buNone/>
            </a:pPr>
            <a:r>
              <a:rPr lang="en-US" sz="2000" smtClean="0"/>
              <a:t>     effects are correlated with included variables.</a:t>
            </a:r>
            <a:br>
              <a:rPr lang="en-US" sz="2000" smtClean="0"/>
            </a:br>
            <a:endParaRPr lang="en-US" sz="2000" b="1" smtClean="0"/>
          </a:p>
          <a:p>
            <a:pPr lvl="1" eaLnBrk="1" hangingPunct="1">
              <a:lnSpc>
                <a:spcPct val="90000"/>
              </a:lnSpc>
              <a:buFontTx/>
              <a:buNone/>
            </a:pPr>
            <a:r>
              <a:rPr lang="en-US" sz="2000" b="1" smtClean="0">
                <a:solidFill>
                  <a:srgbClr val="FF3300"/>
                </a:solidFill>
              </a:rPr>
              <a:t>      Random Effects:</a:t>
            </a:r>
            <a:r>
              <a:rPr lang="en-US" sz="2000" smtClean="0"/>
              <a:t> E[c</a:t>
            </a:r>
            <a:r>
              <a:rPr lang="en-US" sz="2000" baseline="-25000" smtClean="0"/>
              <a:t>i</a:t>
            </a:r>
            <a:r>
              <a:rPr lang="en-US" sz="2000" smtClean="0"/>
              <a:t> | </a:t>
            </a:r>
            <a:r>
              <a:rPr lang="en-US" sz="2000" b="1" smtClean="0"/>
              <a:t>X</a:t>
            </a:r>
            <a:r>
              <a:rPr lang="en-US" sz="2000" baseline="-25000" smtClean="0"/>
              <a:t>i</a:t>
            </a:r>
            <a:r>
              <a:rPr lang="en-US" sz="2000" smtClean="0"/>
              <a:t> ] = 0.   Cov[</a:t>
            </a:r>
            <a:r>
              <a:rPr lang="en-US" sz="2000" b="1" smtClean="0"/>
              <a:t>x</a:t>
            </a:r>
            <a:r>
              <a:rPr lang="en-US" sz="2000" baseline="-25000" smtClean="0"/>
              <a:t>it</a:t>
            </a:r>
            <a:r>
              <a:rPr lang="en-US" sz="2000" smtClean="0"/>
              <a:t>,c</a:t>
            </a:r>
            <a:r>
              <a:rPr lang="en-US" sz="2000" baseline="-25000" smtClean="0"/>
              <a:t>i</a:t>
            </a:r>
            <a:r>
              <a:rPr lang="en-US" sz="2000" smtClean="0"/>
              <a:t>] = </a:t>
            </a:r>
            <a:r>
              <a:rPr lang="en-US" sz="2000" b="1" smtClean="0"/>
              <a:t>0</a:t>
            </a:r>
            <a:endParaRPr lang="el-GR" sz="2000" smtClean="0"/>
          </a:p>
        </p:txBody>
      </p:sp>
      <p:graphicFrame>
        <p:nvGraphicFramePr>
          <p:cNvPr id="2050" name="Object 5"/>
          <p:cNvGraphicFramePr>
            <a:graphicFrameLocks noChangeAspect="1"/>
          </p:cNvGraphicFramePr>
          <p:nvPr/>
        </p:nvGraphicFramePr>
        <p:xfrm>
          <a:off x="2590800" y="2133600"/>
          <a:ext cx="2590800" cy="490538"/>
        </p:xfrm>
        <a:graphic>
          <a:graphicData uri="http://schemas.openxmlformats.org/presentationml/2006/ole">
            <mc:AlternateContent xmlns:mc="http://schemas.openxmlformats.org/markup-compatibility/2006">
              <mc:Choice xmlns:v="urn:schemas-microsoft-com:vml" Requires="v">
                <p:oleObj spid="_x0000_s151614" name="Equation" r:id="rId4" imgW="1206500" imgH="228600" progId="Equation.DSMT4">
                  <p:embed/>
                </p:oleObj>
              </mc:Choice>
              <mc:Fallback>
                <p:oleObj name="Equation" r:id="rId4" imgW="1206500" imgH="228600" progId="Equation.DSMT4">
                  <p:embed/>
                  <p:pic>
                    <p:nvPicPr>
                      <p:cNvPr id="0"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2133600"/>
                        <a:ext cx="2590800" cy="490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6"/>
          <p:cNvGraphicFramePr>
            <a:graphicFrameLocks noChangeAspect="1"/>
          </p:cNvGraphicFramePr>
          <p:nvPr/>
        </p:nvGraphicFramePr>
        <p:xfrm>
          <a:off x="2619375" y="2643188"/>
          <a:ext cx="3733800" cy="1700212"/>
        </p:xfrm>
        <a:graphic>
          <a:graphicData uri="http://schemas.openxmlformats.org/presentationml/2006/ole">
            <mc:AlternateContent xmlns:mc="http://schemas.openxmlformats.org/markup-compatibility/2006">
              <mc:Choice xmlns:v="urn:schemas-microsoft-com:vml" Requires="v">
                <p:oleObj spid="_x0000_s151615" name="Equation" r:id="rId6" imgW="2120900" imgH="965200" progId="Equation.DSMT4">
                  <p:embed/>
                </p:oleObj>
              </mc:Choice>
              <mc:Fallback>
                <p:oleObj name="Equation" r:id="rId6" imgW="2120900" imgH="965200" progId="Equation.DSMT4">
                  <p:embed/>
                  <p:pic>
                    <p:nvPicPr>
                      <p:cNvPr id="0" name="Picture 4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19375" y="2643188"/>
                        <a:ext cx="3733800" cy="1700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4" name="Rectangle 5"/>
          <p:cNvSpPr>
            <a:spLocks noChangeArrowheads="1"/>
          </p:cNvSpPr>
          <p:nvPr/>
        </p:nvSpPr>
        <p:spPr bwMode="auto">
          <a:xfrm>
            <a:off x="1371600" y="4724400"/>
            <a:ext cx="6172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055" name="Rectangle 7"/>
          <p:cNvSpPr>
            <a:spLocks noChangeArrowheads="1"/>
          </p:cNvSpPr>
          <p:nvPr/>
        </p:nvSpPr>
        <p:spPr bwMode="auto">
          <a:xfrm>
            <a:off x="1371600" y="5638800"/>
            <a:ext cx="6172200" cy="3810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056" name="Rectangle 8"/>
          <p:cNvSpPr>
            <a:spLocks noChangeArrowheads="1"/>
          </p:cNvSpPr>
          <p:nvPr/>
        </p:nvSpPr>
        <p:spPr bwMode="auto">
          <a:xfrm>
            <a:off x="2514600" y="2187575"/>
            <a:ext cx="2819400" cy="3810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lstStyle/>
          <a:p>
            <a:pPr eaLnBrk="1" hangingPunct="1"/>
            <a:r>
              <a:rPr lang="en-US" smtClean="0"/>
              <a:t>Convenient Notation</a:t>
            </a:r>
          </a:p>
        </p:txBody>
      </p:sp>
      <p:sp>
        <p:nvSpPr>
          <p:cNvPr id="3077" name="Rectangle 3"/>
          <p:cNvSpPr>
            <a:spLocks noGrp="1" noChangeArrowheads="1"/>
          </p:cNvSpPr>
          <p:nvPr>
            <p:ph type="body" sz="half" idx="1"/>
          </p:nvPr>
        </p:nvSpPr>
        <p:spPr>
          <a:xfrm>
            <a:off x="457200" y="1828800"/>
            <a:ext cx="7696200" cy="4302125"/>
          </a:xfrm>
        </p:spPr>
        <p:txBody>
          <a:bodyPr/>
          <a:lstStyle/>
          <a:p>
            <a:pPr eaLnBrk="1" hangingPunct="1"/>
            <a:r>
              <a:rPr lang="en-US" sz="2400" smtClean="0"/>
              <a:t>Fixed Effects – the ‘dummy variable model’</a:t>
            </a:r>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r>
              <a:rPr lang="en-US" sz="2400" smtClean="0"/>
              <a:t>Random Effects – the ‘error components model’</a:t>
            </a:r>
          </a:p>
        </p:txBody>
      </p:sp>
      <p:graphicFrame>
        <p:nvGraphicFramePr>
          <p:cNvPr id="3074" name="Object 4"/>
          <p:cNvGraphicFramePr>
            <a:graphicFrameLocks noGrp="1" noChangeAspect="1"/>
          </p:cNvGraphicFramePr>
          <p:nvPr>
            <p:ph sz="quarter" idx="2"/>
          </p:nvPr>
        </p:nvGraphicFramePr>
        <p:xfrm>
          <a:off x="2438400" y="2438400"/>
          <a:ext cx="3810000" cy="647700"/>
        </p:xfrm>
        <a:graphic>
          <a:graphicData uri="http://schemas.openxmlformats.org/presentationml/2006/ole">
            <mc:AlternateContent xmlns:mc="http://schemas.openxmlformats.org/markup-compatibility/2006">
              <mc:Choice xmlns:v="urn:schemas-microsoft-com:vml" Requires="v">
                <p:oleObj spid="_x0000_s152638" name="Equation" r:id="rId4" imgW="1346200" imgH="228600" progId="Equation.DSMT4">
                  <p:embed/>
                </p:oleObj>
              </mc:Choice>
              <mc:Fallback>
                <p:oleObj name="Equation" r:id="rId4" imgW="1346200" imgH="228600" progId="Equation.DSMT4">
                  <p:embed/>
                  <p:pic>
                    <p:nvPicPr>
                      <p:cNvPr id="0" name="Picture 4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2438400"/>
                        <a:ext cx="38100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8" name="Text Box 6"/>
          <p:cNvSpPr txBox="1">
            <a:spLocks noChangeArrowheads="1"/>
          </p:cNvSpPr>
          <p:nvPr/>
        </p:nvSpPr>
        <p:spPr bwMode="auto">
          <a:xfrm>
            <a:off x="990600" y="3429000"/>
            <a:ext cx="7848600" cy="461963"/>
          </a:xfrm>
          <a:prstGeom prst="rect">
            <a:avLst/>
          </a:prstGeom>
          <a:noFill/>
          <a:ln w="19050">
            <a:noFill/>
            <a:miter lim="800000"/>
            <a:headEnd/>
            <a:tailEnd/>
          </a:ln>
        </p:spPr>
        <p:txBody>
          <a:bodyPr>
            <a:spAutoFit/>
          </a:bodyPr>
          <a:lstStyle/>
          <a:p>
            <a:pPr>
              <a:spcBef>
                <a:spcPct val="50000"/>
              </a:spcBef>
            </a:pPr>
            <a:r>
              <a:rPr lang="en-US" sz="2400">
                <a:latin typeface="Tahoma" pitchFamily="34" charset="0"/>
              </a:rPr>
              <a:t>Individual specific constant terms.</a:t>
            </a:r>
          </a:p>
        </p:txBody>
      </p:sp>
      <p:graphicFrame>
        <p:nvGraphicFramePr>
          <p:cNvPr id="3075" name="Object 7"/>
          <p:cNvGraphicFramePr>
            <a:graphicFrameLocks noGrp="1" noChangeAspect="1"/>
          </p:cNvGraphicFramePr>
          <p:nvPr>
            <p:ph sz="quarter" idx="3"/>
          </p:nvPr>
        </p:nvGraphicFramePr>
        <p:xfrm>
          <a:off x="2544763" y="4724400"/>
          <a:ext cx="3519487" cy="633413"/>
        </p:xfrm>
        <a:graphic>
          <a:graphicData uri="http://schemas.openxmlformats.org/presentationml/2006/ole">
            <mc:AlternateContent xmlns:mc="http://schemas.openxmlformats.org/markup-compatibility/2006">
              <mc:Choice xmlns:v="urn:schemas-microsoft-com:vml" Requires="v">
                <p:oleObj spid="_x0000_s152639" name="Equation" r:id="rId6" imgW="1270000" imgH="228600" progId="Equation.DSMT4">
                  <p:embed/>
                </p:oleObj>
              </mc:Choice>
              <mc:Fallback>
                <p:oleObj name="Equation" r:id="rId6" imgW="1270000" imgH="228600" progId="Equation.DSMT4">
                  <p:embed/>
                  <p:pic>
                    <p:nvPicPr>
                      <p:cNvPr id="0" name="Picture 43"/>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4763" y="4724400"/>
                        <a:ext cx="3519487" cy="633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9" name="Text Box 9"/>
          <p:cNvSpPr txBox="1">
            <a:spLocks noChangeArrowheads="1"/>
          </p:cNvSpPr>
          <p:nvPr/>
        </p:nvSpPr>
        <p:spPr bwMode="auto">
          <a:xfrm>
            <a:off x="990600" y="5653088"/>
            <a:ext cx="7848600" cy="461962"/>
          </a:xfrm>
          <a:prstGeom prst="rect">
            <a:avLst/>
          </a:prstGeom>
          <a:noFill/>
          <a:ln w="19050">
            <a:noFill/>
            <a:miter lim="800000"/>
            <a:headEnd/>
            <a:tailEnd/>
          </a:ln>
        </p:spPr>
        <p:txBody>
          <a:bodyPr>
            <a:spAutoFit/>
          </a:bodyPr>
          <a:lstStyle/>
          <a:p>
            <a:pPr>
              <a:spcBef>
                <a:spcPct val="50000"/>
              </a:spcBef>
            </a:pPr>
            <a:r>
              <a:rPr lang="en-US" sz="2400">
                <a:latin typeface="Tahoma" pitchFamily="34" charset="0"/>
              </a:rPr>
              <a:t>Compound (“composed”) disturbance</a:t>
            </a:r>
          </a:p>
        </p:txBody>
      </p:sp>
      <p:sp>
        <p:nvSpPr>
          <p:cNvPr id="3080" name="Rectangle 7"/>
          <p:cNvSpPr>
            <a:spLocks noChangeArrowheads="1"/>
          </p:cNvSpPr>
          <p:nvPr/>
        </p:nvSpPr>
        <p:spPr bwMode="auto">
          <a:xfrm>
            <a:off x="1371600" y="4724400"/>
            <a:ext cx="5410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3081" name="Rectangle 8"/>
          <p:cNvSpPr>
            <a:spLocks noChangeArrowheads="1"/>
          </p:cNvSpPr>
          <p:nvPr/>
        </p:nvSpPr>
        <p:spPr bwMode="auto">
          <a:xfrm>
            <a:off x="1371600" y="2438400"/>
            <a:ext cx="5410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1219200"/>
            <a:ext cx="7646988"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TextBox 3"/>
          <p:cNvSpPr txBox="1">
            <a:spLocks noChangeArrowheads="1"/>
          </p:cNvSpPr>
          <p:nvPr/>
        </p:nvSpPr>
        <p:spPr bwMode="auto">
          <a:xfrm>
            <a:off x="381000" y="5105400"/>
            <a:ext cx="838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600"/>
              <a:t>http://people.stern.nyu.edu/wgreene/Econometrics/Bell-Jones-Fixed-vs-Random-Sept-2013.pdf</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62000" y="1447800"/>
            <a:ext cx="8229600" cy="530225"/>
          </a:xfrm>
        </p:spPr>
        <p:txBody>
          <a:bodyPr/>
          <a:lstStyle/>
          <a:p>
            <a:pPr eaLnBrk="1" hangingPunct="1"/>
            <a:r>
              <a:rPr lang="en-US" smtClean="0"/>
              <a:t>Estimating </a:t>
            </a:r>
            <a:r>
              <a:rPr lang="el-GR" b="1" smtClean="0"/>
              <a:t>β</a:t>
            </a:r>
          </a:p>
        </p:txBody>
      </p:sp>
      <p:sp>
        <p:nvSpPr>
          <p:cNvPr id="41987" name="Rectangle 3"/>
          <p:cNvSpPr>
            <a:spLocks noGrp="1" noChangeArrowheads="1"/>
          </p:cNvSpPr>
          <p:nvPr>
            <p:ph type="body" idx="1"/>
          </p:nvPr>
        </p:nvSpPr>
        <p:spPr>
          <a:xfrm>
            <a:off x="1524000" y="2286000"/>
            <a:ext cx="6629400" cy="3048000"/>
          </a:xfrm>
        </p:spPr>
        <p:txBody>
          <a:bodyPr/>
          <a:lstStyle/>
          <a:p>
            <a:pPr eaLnBrk="1" hangingPunct="1"/>
            <a:r>
              <a:rPr lang="el-GR" b="1" dirty="0" smtClean="0"/>
              <a:t>β</a:t>
            </a:r>
            <a:r>
              <a:rPr lang="en-US" dirty="0" smtClean="0"/>
              <a:t> is the partial effect of interest</a:t>
            </a:r>
            <a:br>
              <a:rPr lang="en-US" dirty="0" smtClean="0"/>
            </a:br>
            <a:endParaRPr lang="en-US" dirty="0" smtClean="0"/>
          </a:p>
          <a:p>
            <a:pPr eaLnBrk="1" hangingPunct="1"/>
            <a:r>
              <a:rPr lang="en-US" dirty="0" smtClean="0"/>
              <a:t>Can it be estimated (consistently) in the presence of (unmeasured) c</a:t>
            </a:r>
            <a:r>
              <a:rPr lang="en-US" baseline="-25000" dirty="0" smtClean="0"/>
              <a:t>i</a:t>
            </a:r>
            <a:r>
              <a:rPr lang="en-US" dirty="0" smtClean="0"/>
              <a:t>?</a:t>
            </a:r>
          </a:p>
          <a:p>
            <a:pPr lvl="1" eaLnBrk="1" hangingPunct="1"/>
            <a:r>
              <a:rPr lang="en-US" dirty="0" smtClean="0"/>
              <a:t>Does pooled least squares “work?”</a:t>
            </a:r>
          </a:p>
          <a:p>
            <a:pPr lvl="1" eaLnBrk="1" hangingPunct="1"/>
            <a:r>
              <a:rPr lang="en-US" dirty="0" smtClean="0"/>
              <a:t>Strategies for “controlling for c</a:t>
            </a:r>
            <a:r>
              <a:rPr lang="en-US" baseline="-25000" dirty="0" smtClean="0"/>
              <a:t>i</a:t>
            </a:r>
            <a:r>
              <a:rPr lang="en-US" dirty="0" smtClean="0"/>
              <a:t>” using the sample data</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Assumptions for Asymptotics</a:t>
            </a:r>
          </a:p>
        </p:txBody>
      </p:sp>
      <p:sp>
        <p:nvSpPr>
          <p:cNvPr id="51203" name="Rectangle 3"/>
          <p:cNvSpPr>
            <a:spLocks noGrp="1" noChangeArrowheads="1"/>
          </p:cNvSpPr>
          <p:nvPr>
            <p:ph type="body" idx="1"/>
          </p:nvPr>
        </p:nvSpPr>
        <p:spPr>
          <a:xfrm>
            <a:off x="533400" y="1752600"/>
            <a:ext cx="8229600" cy="4302125"/>
          </a:xfrm>
        </p:spPr>
        <p:txBody>
          <a:bodyPr/>
          <a:lstStyle/>
          <a:p>
            <a:pPr eaLnBrk="1" hangingPunct="1">
              <a:lnSpc>
                <a:spcPct val="90000"/>
              </a:lnSpc>
            </a:pPr>
            <a:r>
              <a:rPr lang="en-US" sz="2400" smtClean="0"/>
              <a:t>Convergence of moments involving cross section </a:t>
            </a:r>
            <a:r>
              <a:rPr lang="en-US" sz="2400" b="1" smtClean="0"/>
              <a:t>X</a:t>
            </a:r>
            <a:r>
              <a:rPr lang="en-US" sz="2400" baseline="-25000" smtClean="0"/>
              <a:t>i</a:t>
            </a:r>
            <a:r>
              <a:rPr lang="en-US" sz="2400" smtClean="0"/>
              <a:t>.</a:t>
            </a:r>
          </a:p>
          <a:p>
            <a:pPr eaLnBrk="1" hangingPunct="1">
              <a:lnSpc>
                <a:spcPct val="90000"/>
              </a:lnSpc>
            </a:pPr>
            <a:r>
              <a:rPr lang="en-US" sz="2400" smtClean="0"/>
              <a:t>N increasing, T or T</a:t>
            </a:r>
            <a:r>
              <a:rPr lang="en-US" sz="2400" baseline="-25000" smtClean="0"/>
              <a:t>i</a:t>
            </a:r>
            <a:r>
              <a:rPr lang="en-US" sz="2400" smtClean="0"/>
              <a:t> assumed fixed.</a:t>
            </a:r>
          </a:p>
          <a:p>
            <a:pPr lvl="1" eaLnBrk="1" hangingPunct="1">
              <a:lnSpc>
                <a:spcPct val="90000"/>
              </a:lnSpc>
            </a:pPr>
            <a:r>
              <a:rPr lang="en-US" sz="2000" smtClean="0"/>
              <a:t>“Fixed T asymptotics” (see text, p. 348)</a:t>
            </a:r>
          </a:p>
          <a:p>
            <a:pPr lvl="1" eaLnBrk="1" hangingPunct="1">
              <a:lnSpc>
                <a:spcPct val="90000"/>
              </a:lnSpc>
            </a:pPr>
            <a:r>
              <a:rPr lang="en-US" sz="2000" smtClean="0"/>
              <a:t>Time series characteristics are not relevant (may be nonstationary – relevant in Penn World Tables)</a:t>
            </a:r>
          </a:p>
          <a:p>
            <a:pPr lvl="1" eaLnBrk="1" hangingPunct="1">
              <a:lnSpc>
                <a:spcPct val="90000"/>
              </a:lnSpc>
            </a:pPr>
            <a:r>
              <a:rPr lang="en-US" sz="2000" smtClean="0"/>
              <a:t>If T is also growing, need to treat as multivariate time series.</a:t>
            </a:r>
          </a:p>
          <a:p>
            <a:pPr eaLnBrk="1" hangingPunct="1">
              <a:lnSpc>
                <a:spcPct val="90000"/>
              </a:lnSpc>
            </a:pPr>
            <a:r>
              <a:rPr lang="en-US" sz="2400" smtClean="0"/>
              <a:t>Ranks of matrices.  </a:t>
            </a:r>
            <a:r>
              <a:rPr lang="en-US" sz="2400" b="1" smtClean="0"/>
              <a:t>X</a:t>
            </a:r>
            <a:r>
              <a:rPr lang="en-US" sz="2400" smtClean="0"/>
              <a:t> must have full column rank. (</a:t>
            </a:r>
            <a:r>
              <a:rPr lang="en-US" sz="2400" b="1" smtClean="0"/>
              <a:t>X</a:t>
            </a:r>
            <a:r>
              <a:rPr lang="en-US" sz="2400" baseline="-25000" smtClean="0"/>
              <a:t>i</a:t>
            </a:r>
            <a:r>
              <a:rPr lang="en-US" sz="2400" smtClean="0"/>
              <a:t> may not, if T</a:t>
            </a:r>
            <a:r>
              <a:rPr lang="en-US" sz="2400" baseline="-25000" smtClean="0"/>
              <a:t>i</a:t>
            </a:r>
            <a:r>
              <a:rPr lang="en-US" sz="2400" smtClean="0"/>
              <a:t> &lt; K.)</a:t>
            </a:r>
          </a:p>
          <a:p>
            <a:pPr eaLnBrk="1" hangingPunct="1">
              <a:lnSpc>
                <a:spcPct val="90000"/>
              </a:lnSpc>
            </a:pPr>
            <a:r>
              <a:rPr lang="en-US" sz="2400" smtClean="0"/>
              <a:t>Strict exogeneity and dynamics. If </a:t>
            </a:r>
            <a:r>
              <a:rPr lang="en-US" sz="2400" b="1" smtClean="0"/>
              <a:t>x</a:t>
            </a:r>
            <a:r>
              <a:rPr lang="en-US" sz="2400" baseline="-25000" smtClean="0"/>
              <a:t>it</a:t>
            </a:r>
            <a:r>
              <a:rPr lang="en-US" sz="2400" smtClean="0"/>
              <a:t> contains y</a:t>
            </a:r>
            <a:r>
              <a:rPr lang="en-US" sz="2400" baseline="-25000" smtClean="0"/>
              <a:t>i,t-1</a:t>
            </a:r>
            <a:r>
              <a:rPr lang="en-US" sz="2400" smtClean="0"/>
              <a:t> then </a:t>
            </a:r>
            <a:r>
              <a:rPr lang="en-US" sz="2400" b="1" smtClean="0"/>
              <a:t>x</a:t>
            </a:r>
            <a:r>
              <a:rPr lang="en-US" sz="2400" baseline="-25000" smtClean="0"/>
              <a:t>it</a:t>
            </a:r>
            <a:r>
              <a:rPr lang="en-US" sz="2400" smtClean="0"/>
              <a:t> cannot be strictly exogenous. </a:t>
            </a:r>
            <a:r>
              <a:rPr lang="en-US" sz="2400" b="1" smtClean="0"/>
              <a:t>X</a:t>
            </a:r>
            <a:r>
              <a:rPr lang="en-US" sz="2400" baseline="-25000" smtClean="0"/>
              <a:t>it</a:t>
            </a:r>
            <a:r>
              <a:rPr lang="en-US" sz="2400" smtClean="0"/>
              <a:t> will be correlated with the unobservables in period t-1.  (To be revisited later.)</a:t>
            </a:r>
          </a:p>
          <a:p>
            <a:pPr eaLnBrk="1" hangingPunct="1">
              <a:lnSpc>
                <a:spcPct val="90000"/>
              </a:lnSpc>
            </a:pPr>
            <a:r>
              <a:rPr lang="en-US" sz="2400" smtClean="0"/>
              <a:t>Empirical characteristics of microeconomic data</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smtClean="0"/>
              <a:t>The Pooled Regression</a:t>
            </a:r>
          </a:p>
        </p:txBody>
      </p:sp>
      <p:sp>
        <p:nvSpPr>
          <p:cNvPr id="4100" name="Rectangle 3"/>
          <p:cNvSpPr>
            <a:spLocks noGrp="1" noChangeArrowheads="1"/>
          </p:cNvSpPr>
          <p:nvPr>
            <p:ph type="body" idx="1"/>
          </p:nvPr>
        </p:nvSpPr>
        <p:spPr/>
        <p:txBody>
          <a:bodyPr/>
          <a:lstStyle/>
          <a:p>
            <a:pPr eaLnBrk="1" hangingPunct="1"/>
            <a:r>
              <a:rPr lang="en-US" smtClean="0"/>
              <a:t>Presence of omitted effects</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r>
              <a:rPr lang="en-US" smtClean="0"/>
              <a:t>Potential bias/inconsistency of OLS – depends on ‘fixed’ or ‘random’</a:t>
            </a:r>
          </a:p>
          <a:p>
            <a:pPr eaLnBrk="1" hangingPunct="1"/>
            <a:endParaRPr lang="en-US" smtClean="0"/>
          </a:p>
          <a:p>
            <a:pPr eaLnBrk="1" hangingPunct="1"/>
            <a:endParaRPr lang="en-US" smtClean="0"/>
          </a:p>
        </p:txBody>
      </p:sp>
      <p:graphicFrame>
        <p:nvGraphicFramePr>
          <p:cNvPr id="4098" name="Object 4"/>
          <p:cNvGraphicFramePr>
            <a:graphicFrameLocks noChangeAspect="1"/>
          </p:cNvGraphicFramePr>
          <p:nvPr/>
        </p:nvGraphicFramePr>
        <p:xfrm>
          <a:off x="1447800" y="2438400"/>
          <a:ext cx="6248400" cy="1798638"/>
        </p:xfrm>
        <a:graphic>
          <a:graphicData uri="http://schemas.openxmlformats.org/presentationml/2006/ole">
            <mc:AlternateContent xmlns:mc="http://schemas.openxmlformats.org/markup-compatibility/2006">
              <mc:Choice xmlns:v="urn:schemas-microsoft-com:vml" Requires="v">
                <p:oleObj spid="_x0000_s153632" name="Equation" r:id="rId4" imgW="3352800" imgH="965200" progId="Equation.DSMT4">
                  <p:embed/>
                </p:oleObj>
              </mc:Choice>
              <mc:Fallback>
                <p:oleObj name="Equation" r:id="rId4" imgW="3352800" imgH="965200" progId="Equation.DSMT4">
                  <p:embed/>
                  <p:pic>
                    <p:nvPicPr>
                      <p:cNvPr id="0"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438400"/>
                        <a:ext cx="6248400" cy="1798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57200" y="685800"/>
            <a:ext cx="8229600" cy="1139825"/>
          </a:xfrm>
        </p:spPr>
        <p:txBody>
          <a:bodyPr/>
          <a:lstStyle/>
          <a:p>
            <a:pPr eaLnBrk="1" hangingPunct="1"/>
            <a:r>
              <a:rPr lang="en-US" smtClean="0"/>
              <a:t>OLS in the Presence of Individual Effects</a:t>
            </a:r>
          </a:p>
        </p:txBody>
      </p:sp>
      <p:graphicFrame>
        <p:nvGraphicFramePr>
          <p:cNvPr id="5122" name="Object 4"/>
          <p:cNvGraphicFramePr>
            <a:graphicFrameLocks noChangeAspect="1"/>
          </p:cNvGraphicFramePr>
          <p:nvPr>
            <p:extLst>
              <p:ext uri="{D42A27DB-BD31-4B8C-83A1-F6EECF244321}">
                <p14:modId xmlns:p14="http://schemas.microsoft.com/office/powerpoint/2010/main" val="841905174"/>
              </p:ext>
            </p:extLst>
          </p:nvPr>
        </p:nvGraphicFramePr>
        <p:xfrm>
          <a:off x="500063" y="2103438"/>
          <a:ext cx="8408987" cy="3754437"/>
        </p:xfrm>
        <a:graphic>
          <a:graphicData uri="http://schemas.openxmlformats.org/presentationml/2006/ole">
            <mc:AlternateContent xmlns:mc="http://schemas.openxmlformats.org/markup-compatibility/2006">
              <mc:Choice xmlns:v="urn:schemas-microsoft-com:vml" Requires="v">
                <p:oleObj spid="_x0000_s154656" name="Equation" r:id="rId4" imgW="4864100" imgH="2171700" progId="Equation.DSMT4">
                  <p:embed/>
                </p:oleObj>
              </mc:Choice>
              <mc:Fallback>
                <p:oleObj name="Equation" r:id="rId4" imgW="4864100" imgH="2171700" progId="Equation.DSMT4">
                  <p:embed/>
                  <p:pic>
                    <p:nvPicPr>
                      <p:cNvPr id="0"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063" y="2103438"/>
                        <a:ext cx="8408987" cy="3754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4" name="Rectangle 3"/>
          <p:cNvSpPr>
            <a:spLocks noChangeArrowheads="1"/>
          </p:cNvSpPr>
          <p:nvPr/>
        </p:nvSpPr>
        <p:spPr bwMode="auto">
          <a:xfrm>
            <a:off x="511175" y="5399088"/>
            <a:ext cx="7272338" cy="468312"/>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5126" name="Rectangle 3"/>
          <p:cNvSpPr>
            <a:spLocks noChangeArrowheads="1"/>
          </p:cNvSpPr>
          <p:nvPr/>
        </p:nvSpPr>
        <p:spPr bwMode="auto">
          <a:xfrm>
            <a:off x="1282700" y="2590800"/>
            <a:ext cx="7632700" cy="468313"/>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5127" name="Rectangle 3"/>
          <p:cNvSpPr>
            <a:spLocks noChangeArrowheads="1"/>
          </p:cNvSpPr>
          <p:nvPr/>
        </p:nvSpPr>
        <p:spPr bwMode="auto">
          <a:xfrm>
            <a:off x="1256054" y="3150550"/>
            <a:ext cx="7677150" cy="533400"/>
          </a:xfrm>
          <a:prstGeom prst="rect">
            <a:avLst/>
          </a:prstGeom>
          <a:solidFill>
            <a:srgbClr val="FFFF00">
              <a:alpha val="20000"/>
            </a:srgbClr>
          </a:solidFill>
          <a:ln w="19050" algn="ctr">
            <a:solidFill>
              <a:schemeClr val="tx1"/>
            </a:solidFill>
            <a:round/>
            <a:headEnd/>
            <a:tailEnd/>
          </a:ln>
        </p:spPr>
        <p:txBody>
          <a:bodyPr wrap="none"/>
          <a:lstStyle/>
          <a:p>
            <a:endParaRPr lang="en-US"/>
          </a:p>
        </p:txBody>
      </p:sp>
      <p:sp>
        <p:nvSpPr>
          <p:cNvPr id="7" name="Rectangle 3"/>
          <p:cNvSpPr>
            <a:spLocks noChangeArrowheads="1"/>
          </p:cNvSpPr>
          <p:nvPr/>
        </p:nvSpPr>
        <p:spPr bwMode="auto">
          <a:xfrm>
            <a:off x="838200" y="2590800"/>
            <a:ext cx="304800" cy="468313"/>
          </a:xfrm>
          <a:prstGeom prst="rect">
            <a:avLst/>
          </a:prstGeom>
          <a:solidFill>
            <a:srgbClr val="FF0000">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1219200"/>
            <a:ext cx="8229600" cy="530225"/>
          </a:xfrm>
        </p:spPr>
        <p:txBody>
          <a:bodyPr/>
          <a:lstStyle/>
          <a:p>
            <a:pPr eaLnBrk="1" hangingPunct="1"/>
            <a:r>
              <a:rPr lang="en-US" sz="2800" smtClean="0"/>
              <a:t>Estimating the Sampling Variance of </a:t>
            </a:r>
            <a:r>
              <a:rPr lang="en-US" sz="2800" b="1" smtClean="0"/>
              <a:t>b</a:t>
            </a:r>
          </a:p>
        </p:txBody>
      </p:sp>
      <p:sp>
        <p:nvSpPr>
          <p:cNvPr id="43011" name="Rectangle 3"/>
          <p:cNvSpPr>
            <a:spLocks noGrp="1" noChangeArrowheads="1"/>
          </p:cNvSpPr>
          <p:nvPr>
            <p:ph type="body" idx="1"/>
          </p:nvPr>
        </p:nvSpPr>
        <p:spPr>
          <a:xfrm>
            <a:off x="1447800" y="2133600"/>
            <a:ext cx="6553200" cy="3352800"/>
          </a:xfrm>
        </p:spPr>
        <p:txBody>
          <a:bodyPr/>
          <a:lstStyle/>
          <a:p>
            <a:pPr eaLnBrk="1" hangingPunct="1"/>
            <a:r>
              <a:rPr lang="en-US" sz="2400" smtClean="0"/>
              <a:t>s</a:t>
            </a:r>
            <a:r>
              <a:rPr lang="en-US" sz="2400" baseline="30000" smtClean="0"/>
              <a:t>2</a:t>
            </a:r>
            <a:r>
              <a:rPr lang="en-US" sz="2400" smtClean="0"/>
              <a:t>(</a:t>
            </a:r>
            <a:r>
              <a:rPr lang="en-US" sz="2400" b="1" smtClean="0"/>
              <a:t>X</a:t>
            </a:r>
            <a:r>
              <a:rPr lang="en-US" sz="2400" b="1" smtClean="0">
                <a:cs typeface="Tahoma" pitchFamily="34" charset="0"/>
              </a:rPr>
              <a:t> </a:t>
            </a:r>
            <a:r>
              <a:rPr lang="en-US" sz="2400" smtClean="0">
                <a:cs typeface="Tahoma" pitchFamily="34" charset="0"/>
              </a:rPr>
              <a:t>́</a:t>
            </a:r>
            <a:r>
              <a:rPr lang="en-US" sz="2400" b="1" smtClean="0">
                <a:cs typeface="Tahoma" pitchFamily="34" charset="0"/>
              </a:rPr>
              <a:t>X</a:t>
            </a:r>
            <a:r>
              <a:rPr lang="en-US" sz="2400" smtClean="0">
                <a:cs typeface="Tahoma" pitchFamily="34" charset="0"/>
              </a:rPr>
              <a:t>)</a:t>
            </a:r>
            <a:r>
              <a:rPr lang="en-US" sz="2400" baseline="30000" smtClean="0">
                <a:cs typeface="Tahoma" pitchFamily="34" charset="0"/>
              </a:rPr>
              <a:t>-1</a:t>
            </a:r>
            <a:r>
              <a:rPr lang="en-US" sz="2400" smtClean="0">
                <a:cs typeface="Tahoma" pitchFamily="34" charset="0"/>
              </a:rPr>
              <a:t>?  Inappropriate because</a:t>
            </a:r>
          </a:p>
          <a:p>
            <a:pPr lvl="1" eaLnBrk="1" hangingPunct="1"/>
            <a:r>
              <a:rPr lang="en-US" sz="2000" smtClean="0">
                <a:cs typeface="Tahoma" pitchFamily="34" charset="0"/>
              </a:rPr>
              <a:t>Correlation across observations (certainly)</a:t>
            </a:r>
          </a:p>
          <a:p>
            <a:pPr lvl="1" eaLnBrk="1" hangingPunct="1"/>
            <a:r>
              <a:rPr lang="en-US" sz="2000" smtClean="0">
                <a:cs typeface="Tahoma" pitchFamily="34" charset="0"/>
              </a:rPr>
              <a:t>Heteroscedasticity (possibly) </a:t>
            </a:r>
          </a:p>
          <a:p>
            <a:pPr lvl="1" eaLnBrk="1" hangingPunct="1"/>
            <a:endParaRPr lang="en-US" sz="2000" smtClean="0">
              <a:cs typeface="Tahoma" pitchFamily="34" charset="0"/>
            </a:endParaRPr>
          </a:p>
          <a:p>
            <a:pPr eaLnBrk="1" hangingPunct="1"/>
            <a:r>
              <a:rPr lang="en-US" sz="2400" smtClean="0">
                <a:cs typeface="Tahoma" pitchFamily="34" charset="0"/>
              </a:rPr>
              <a:t>A ‘robust’ covariance matrix</a:t>
            </a:r>
          </a:p>
          <a:p>
            <a:pPr lvl="1" eaLnBrk="1" hangingPunct="1"/>
            <a:r>
              <a:rPr lang="en-US" sz="2000" smtClean="0">
                <a:cs typeface="Tahoma" pitchFamily="34" charset="0"/>
              </a:rPr>
              <a:t>Robust estimation (in general)</a:t>
            </a:r>
          </a:p>
          <a:p>
            <a:pPr lvl="1" eaLnBrk="1" hangingPunct="1"/>
            <a:r>
              <a:rPr lang="en-US" sz="2000" smtClean="0">
                <a:cs typeface="Tahoma" pitchFamily="34" charset="0"/>
              </a:rPr>
              <a:t>The White estimator</a:t>
            </a:r>
          </a:p>
          <a:p>
            <a:pPr lvl="1" eaLnBrk="1" hangingPunct="1"/>
            <a:r>
              <a:rPr lang="en-US" sz="2000" smtClean="0">
                <a:cs typeface="Tahoma" pitchFamily="34" charset="0"/>
              </a:rPr>
              <a:t>A Robust estimator for OLS.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685800"/>
            <a:ext cx="8229600" cy="1139825"/>
          </a:xfrm>
        </p:spPr>
        <p:txBody>
          <a:bodyPr/>
          <a:lstStyle/>
          <a:p>
            <a:pPr eaLnBrk="1" hangingPunct="1"/>
            <a:r>
              <a:rPr lang="en-US" smtClean="0"/>
              <a:t>Cluster Estimator</a:t>
            </a:r>
          </a:p>
        </p:txBody>
      </p:sp>
      <p:graphicFrame>
        <p:nvGraphicFramePr>
          <p:cNvPr id="6146" name="Object 4"/>
          <p:cNvGraphicFramePr>
            <a:graphicFrameLocks noChangeAspect="1"/>
          </p:cNvGraphicFramePr>
          <p:nvPr>
            <p:extLst>
              <p:ext uri="{D42A27DB-BD31-4B8C-83A1-F6EECF244321}">
                <p14:modId xmlns:p14="http://schemas.microsoft.com/office/powerpoint/2010/main" val="1271201938"/>
              </p:ext>
            </p:extLst>
          </p:nvPr>
        </p:nvGraphicFramePr>
        <p:xfrm>
          <a:off x="1371600" y="2209800"/>
          <a:ext cx="6750050" cy="3516200"/>
        </p:xfrm>
        <a:graphic>
          <a:graphicData uri="http://schemas.openxmlformats.org/presentationml/2006/ole">
            <mc:AlternateContent xmlns:mc="http://schemas.openxmlformats.org/markup-compatibility/2006">
              <mc:Choice xmlns:v="urn:schemas-microsoft-com:vml" Requires="v">
                <p:oleObj spid="_x0000_s155680" name="Equation" r:id="rId4" imgW="3073400" imgH="1600200" progId="Equation.DSMT4">
                  <p:embed/>
                </p:oleObj>
              </mc:Choice>
              <mc:Fallback>
                <p:oleObj name="Equation" r:id="rId4" imgW="3073400" imgH="1600200" progId="Equation.DSMT4">
                  <p:embed/>
                  <p:pic>
                    <p:nvPicPr>
                      <p:cNvPr id="0"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209800"/>
                        <a:ext cx="6750050" cy="351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8" name="Rectangle 3"/>
          <p:cNvSpPr>
            <a:spLocks noChangeArrowheads="1"/>
          </p:cNvSpPr>
          <p:nvPr/>
        </p:nvSpPr>
        <p:spPr bwMode="auto">
          <a:xfrm>
            <a:off x="1371600" y="3886200"/>
            <a:ext cx="75438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990600" y="381000"/>
            <a:ext cx="7859871" cy="5867400"/>
          </a:xfrm>
          <a:prstGeom prst="rect">
            <a:avLst/>
          </a:prstGeom>
        </p:spPr>
      </p:pic>
      <p:sp>
        <p:nvSpPr>
          <p:cNvPr id="4" name="Rectangle 3"/>
          <p:cNvSpPr/>
          <p:nvPr/>
        </p:nvSpPr>
        <p:spPr bwMode="auto">
          <a:xfrm>
            <a:off x="990600" y="3581400"/>
            <a:ext cx="7620000" cy="533400"/>
          </a:xfrm>
          <a:prstGeom prst="rect">
            <a:avLst/>
          </a:prstGeom>
          <a:solidFill>
            <a:srgbClr val="99CC0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2677767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533400"/>
            <a:ext cx="8534400" cy="685800"/>
          </a:xfrm>
        </p:spPr>
        <p:txBody>
          <a:bodyPr/>
          <a:lstStyle/>
          <a:p>
            <a:pPr eaLnBrk="1" hangingPunct="1"/>
            <a:r>
              <a:rPr lang="en-US" altLang="en-US" smtClean="0"/>
              <a:t>Alternative OLS Variance Estimators</a:t>
            </a:r>
            <a:br>
              <a:rPr lang="en-US" altLang="en-US" smtClean="0"/>
            </a:br>
            <a:r>
              <a:rPr lang="en-US" altLang="en-US" sz="2000" smtClean="0"/>
              <a:t>Cluster correction increases SEs</a:t>
            </a:r>
          </a:p>
        </p:txBody>
      </p:sp>
      <p:sp>
        <p:nvSpPr>
          <p:cNvPr id="35843" name="Text Box 4"/>
          <p:cNvSpPr txBox="1">
            <a:spLocks noChangeArrowheads="1"/>
          </p:cNvSpPr>
          <p:nvPr/>
        </p:nvSpPr>
        <p:spPr bwMode="auto">
          <a:xfrm>
            <a:off x="990600" y="1143000"/>
            <a:ext cx="7239000"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sz="1400" b="1">
                <a:latin typeface="Courier New" pitchFamily="49" charset="0"/>
              </a:rPr>
              <a:t>+---------+--------------+----------------+--------+---------+</a:t>
            </a:r>
          </a:p>
          <a:p>
            <a:r>
              <a:rPr lang="en-US" altLang="en-US" sz="1400" b="1">
                <a:latin typeface="Courier New" pitchFamily="49" charset="0"/>
              </a:rPr>
              <a:t>|Variable | Coefficient  | Standard Error |b/St.Er.|P[|Z|&gt;z] |</a:t>
            </a:r>
          </a:p>
          <a:p>
            <a:r>
              <a:rPr lang="en-US" altLang="en-US" sz="1400" b="1">
                <a:latin typeface="Courier New" pitchFamily="49" charset="0"/>
              </a:rPr>
              <a:t>+---------+--------------+----------------+--------+---------+</a:t>
            </a:r>
          </a:p>
          <a:p>
            <a:r>
              <a:rPr lang="en-US" altLang="en-US" sz="1400" b="1">
                <a:latin typeface="Courier New" pitchFamily="49" charset="0"/>
              </a:rPr>
              <a:t> Constant      5.40159723      .04838934   111.628   .0000</a:t>
            </a:r>
          </a:p>
          <a:p>
            <a:r>
              <a:rPr lang="en-US" altLang="en-US" sz="1400" b="1">
                <a:latin typeface="Courier New" pitchFamily="49" charset="0"/>
              </a:rPr>
              <a:t> EXP            .04084968      .00218534    18.693   .0000</a:t>
            </a:r>
          </a:p>
          <a:p>
            <a:r>
              <a:rPr lang="en-US" altLang="en-US" sz="1400" b="1">
                <a:latin typeface="Courier New" pitchFamily="49" charset="0"/>
              </a:rPr>
              <a:t> EXPSQ         -.00068788    .480428D-04   -14.318   .0000</a:t>
            </a:r>
          </a:p>
          <a:p>
            <a:r>
              <a:rPr lang="en-US" altLang="en-US" sz="1400" b="1">
                <a:latin typeface="Courier New" pitchFamily="49" charset="0"/>
              </a:rPr>
              <a:t> OCC           -.13830480      .01480107    -9.344   .0000</a:t>
            </a:r>
          </a:p>
          <a:p>
            <a:r>
              <a:rPr lang="en-US" altLang="en-US" sz="1400" b="1">
                <a:latin typeface="Courier New" pitchFamily="49" charset="0"/>
              </a:rPr>
              <a:t> SMSA           .14856267      .01206772    12.311   .0000</a:t>
            </a:r>
          </a:p>
          <a:p>
            <a:r>
              <a:rPr lang="en-US" altLang="en-US" sz="1400" b="1">
                <a:latin typeface="Courier New" pitchFamily="49" charset="0"/>
              </a:rPr>
              <a:t> </a:t>
            </a:r>
            <a:r>
              <a:rPr lang="en-US" altLang="en-US" sz="1400" b="1" u="sng">
                <a:solidFill>
                  <a:srgbClr val="FF3300"/>
                </a:solidFill>
                <a:latin typeface="Courier New" pitchFamily="49" charset="0"/>
              </a:rPr>
              <a:t>MS             .06798358      .02074599     3.277   .0010</a:t>
            </a:r>
          </a:p>
          <a:p>
            <a:r>
              <a:rPr lang="en-US" altLang="en-US" sz="1400" b="1">
                <a:latin typeface="Courier New" pitchFamily="49" charset="0"/>
              </a:rPr>
              <a:t> FEM           -.40020215      .02526118   -15.843   .0000</a:t>
            </a:r>
          </a:p>
          <a:p>
            <a:r>
              <a:rPr lang="en-US" altLang="en-US" sz="1400" b="1">
                <a:latin typeface="Courier New" pitchFamily="49" charset="0"/>
              </a:rPr>
              <a:t> UNION          .09409925      .01253203     7.509   .0000</a:t>
            </a:r>
          </a:p>
          <a:p>
            <a:r>
              <a:rPr lang="en-US" altLang="en-US" sz="1400" b="1">
                <a:latin typeface="Courier New" pitchFamily="49" charset="0"/>
              </a:rPr>
              <a:t> ED             .05812166      .00260039    22.351   .0000</a:t>
            </a:r>
          </a:p>
          <a:p>
            <a:r>
              <a:rPr lang="en-US" altLang="en-US" sz="1400" b="1" u="sng">
                <a:latin typeface="Courier New" pitchFamily="49" charset="0"/>
              </a:rPr>
              <a:t>Robust</a:t>
            </a:r>
          </a:p>
          <a:p>
            <a:r>
              <a:rPr lang="en-US" altLang="en-US" sz="1400" b="1">
                <a:latin typeface="Courier New" pitchFamily="49" charset="0"/>
              </a:rPr>
              <a:t> Constant      5.40159723      .10156038    53.186   .0000</a:t>
            </a:r>
          </a:p>
          <a:p>
            <a:r>
              <a:rPr lang="en-US" altLang="en-US" sz="1400" b="1">
                <a:latin typeface="Courier New" pitchFamily="49" charset="0"/>
              </a:rPr>
              <a:t> EXP            .04084968      .00432272     9.450   .0000</a:t>
            </a:r>
          </a:p>
          <a:p>
            <a:r>
              <a:rPr lang="en-US" altLang="en-US" sz="1400" b="1">
                <a:latin typeface="Courier New" pitchFamily="49" charset="0"/>
              </a:rPr>
              <a:t> EXPSQ         -.00068788    .983981D-04    -6.991   .0000</a:t>
            </a:r>
          </a:p>
          <a:p>
            <a:r>
              <a:rPr lang="en-US" altLang="en-US" sz="1400" b="1">
                <a:latin typeface="Courier New" pitchFamily="49" charset="0"/>
              </a:rPr>
              <a:t> OCC           -.13830480      .02772631    -4.988   .0000</a:t>
            </a:r>
          </a:p>
          <a:p>
            <a:r>
              <a:rPr lang="en-US" altLang="en-US" sz="1400" b="1">
                <a:latin typeface="Courier New" pitchFamily="49" charset="0"/>
              </a:rPr>
              <a:t> SMSA           .14856267      .02423668     6.130   .0000</a:t>
            </a:r>
          </a:p>
          <a:p>
            <a:r>
              <a:rPr lang="en-US" altLang="en-US" sz="1400" b="1">
                <a:latin typeface="Courier New" pitchFamily="49" charset="0"/>
              </a:rPr>
              <a:t> </a:t>
            </a:r>
            <a:r>
              <a:rPr lang="en-US" altLang="en-US" sz="1400" b="1" u="sng">
                <a:solidFill>
                  <a:srgbClr val="FF3300"/>
                </a:solidFill>
                <a:latin typeface="Courier New" pitchFamily="49" charset="0"/>
              </a:rPr>
              <a:t>MS             .06798358      .04382220     1.551   .1208</a:t>
            </a:r>
          </a:p>
          <a:p>
            <a:r>
              <a:rPr lang="en-US" altLang="en-US" sz="1400" b="1">
                <a:latin typeface="Courier New" pitchFamily="49" charset="0"/>
              </a:rPr>
              <a:t> FEM           -.40020215      .04961926    -8.065   .0000</a:t>
            </a:r>
          </a:p>
          <a:p>
            <a:r>
              <a:rPr lang="en-US" altLang="en-US" sz="1400" b="1">
                <a:latin typeface="Courier New" pitchFamily="49" charset="0"/>
              </a:rPr>
              <a:t> UNION          .09409925      .02422669     3.884   .0001</a:t>
            </a:r>
          </a:p>
          <a:p>
            <a:r>
              <a:rPr lang="en-US" altLang="en-US" sz="1400" b="1">
                <a:latin typeface="Courier New" pitchFamily="49" charset="0"/>
              </a:rPr>
              <a:t> ED             .05812166      .00555697    10.459   .0000</a:t>
            </a:r>
          </a:p>
        </p:txBody>
      </p:sp>
      <p:sp>
        <p:nvSpPr>
          <p:cNvPr id="35844" name="Rectangle 1"/>
          <p:cNvSpPr>
            <a:spLocks noChangeArrowheads="1"/>
          </p:cNvSpPr>
          <p:nvPr/>
        </p:nvSpPr>
        <p:spPr bwMode="auto">
          <a:xfrm>
            <a:off x="1066800" y="1752600"/>
            <a:ext cx="6629400" cy="1981200"/>
          </a:xfrm>
          <a:prstGeom prst="rect">
            <a:avLst/>
          </a:prstGeom>
          <a:solidFill>
            <a:srgbClr val="7030A0">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35845" name="Rectangle 4"/>
          <p:cNvSpPr>
            <a:spLocks noChangeArrowheads="1"/>
          </p:cNvSpPr>
          <p:nvPr/>
        </p:nvSpPr>
        <p:spPr bwMode="auto">
          <a:xfrm>
            <a:off x="1066800" y="3733800"/>
            <a:ext cx="6629400" cy="2133600"/>
          </a:xfrm>
          <a:prstGeom prst="rect">
            <a:avLst/>
          </a:prstGeom>
          <a:solidFill>
            <a:srgbClr val="92D050">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pic>
        <p:nvPicPr>
          <p:cNvPr id="3584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5949950"/>
            <a:ext cx="694848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 name="Rectangle 2"/>
          <p:cNvSpPr>
            <a:spLocks noChangeArrowheads="1"/>
          </p:cNvSpPr>
          <p:nvPr/>
        </p:nvSpPr>
        <p:spPr bwMode="auto">
          <a:xfrm>
            <a:off x="4152900" y="1752600"/>
            <a:ext cx="1409700" cy="4114800"/>
          </a:xfrm>
          <a:prstGeom prst="rect">
            <a:avLst/>
          </a:prstGeom>
          <a:solidFill>
            <a:srgbClr val="FF3300">
              <a:alpha val="18823"/>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42731342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title" idx="4294967295"/>
          </p:nvPr>
        </p:nvSpPr>
        <p:spPr>
          <a:xfrm>
            <a:off x="609600" y="685800"/>
            <a:ext cx="7696200" cy="685800"/>
          </a:xfrm>
        </p:spPr>
        <p:txBody>
          <a:bodyPr/>
          <a:lstStyle/>
          <a:p>
            <a:r>
              <a:rPr lang="en-US" altLang="en-US" dirty="0" smtClean="0">
                <a:solidFill>
                  <a:srgbClr val="7030A0"/>
                </a:solidFill>
              </a:rPr>
              <a:t>Results of Bootstrap Estimation</a:t>
            </a:r>
          </a:p>
        </p:txBody>
      </p:sp>
      <p:pic>
        <p:nvPicPr>
          <p:cNvPr id="5837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371600"/>
            <a:ext cx="8066088" cy="514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4892299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cstate="print"/>
          <a:srcRect/>
          <a:stretch>
            <a:fillRect/>
          </a:stretch>
        </p:blipFill>
        <p:spPr bwMode="auto">
          <a:xfrm>
            <a:off x="685800" y="914400"/>
            <a:ext cx="3228764" cy="5029200"/>
          </a:xfrm>
          <a:prstGeom prst="rect">
            <a:avLst/>
          </a:prstGeom>
          <a:noFill/>
          <a:ln w="19050">
            <a:noFill/>
            <a:miter lim="800000"/>
            <a:headEnd/>
            <a:tailEnd/>
          </a:ln>
        </p:spPr>
      </p:pic>
      <p:sp>
        <p:nvSpPr>
          <p:cNvPr id="39939" name="Rectangle 2"/>
          <p:cNvSpPr>
            <a:spLocks noChangeArrowheads="1"/>
          </p:cNvSpPr>
          <p:nvPr/>
        </p:nvSpPr>
        <p:spPr bwMode="auto">
          <a:xfrm>
            <a:off x="762000" y="1752600"/>
            <a:ext cx="2590800" cy="1295400"/>
          </a:xfrm>
          <a:prstGeom prst="rect">
            <a:avLst/>
          </a:prstGeom>
          <a:solidFill>
            <a:srgbClr val="FF3300">
              <a:alpha val="32156"/>
            </a:srgbClr>
          </a:solidFill>
          <a:ln w="19050" algn="ctr">
            <a:solidFill>
              <a:schemeClr val="tx1"/>
            </a:solidFill>
            <a:round/>
            <a:headEnd/>
            <a:tailEnd/>
          </a:ln>
        </p:spPr>
        <p:txBody>
          <a:bodyPr wrap="none"/>
          <a:lstStyle/>
          <a:p>
            <a:endParaRPr lang="en-US"/>
          </a:p>
        </p:txBody>
      </p:sp>
      <p:sp>
        <p:nvSpPr>
          <p:cNvPr id="39940" name="Rectangle 3"/>
          <p:cNvSpPr>
            <a:spLocks noChangeArrowheads="1"/>
          </p:cNvSpPr>
          <p:nvPr/>
        </p:nvSpPr>
        <p:spPr bwMode="auto">
          <a:xfrm>
            <a:off x="762000" y="3048000"/>
            <a:ext cx="2590800" cy="1295400"/>
          </a:xfrm>
          <a:prstGeom prst="rect">
            <a:avLst/>
          </a:prstGeom>
          <a:solidFill>
            <a:srgbClr val="CCECFF">
              <a:alpha val="31764"/>
            </a:srgbClr>
          </a:solidFill>
          <a:ln w="19050" algn="ctr">
            <a:solidFill>
              <a:schemeClr val="tx1"/>
            </a:solidFill>
            <a:round/>
            <a:headEnd/>
            <a:tailEnd/>
          </a:ln>
        </p:spPr>
        <p:txBody>
          <a:bodyPr wrap="none"/>
          <a:lstStyle/>
          <a:p>
            <a:endParaRPr lang="en-US"/>
          </a:p>
        </p:txBody>
      </p:sp>
      <p:sp>
        <p:nvSpPr>
          <p:cNvPr id="39941" name="Rectangle 4"/>
          <p:cNvSpPr>
            <a:spLocks noChangeArrowheads="1"/>
          </p:cNvSpPr>
          <p:nvPr/>
        </p:nvSpPr>
        <p:spPr bwMode="auto">
          <a:xfrm>
            <a:off x="762000" y="4343400"/>
            <a:ext cx="2590800" cy="12954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
        <p:nvSpPr>
          <p:cNvPr id="3" name="Content Placeholder 2"/>
          <p:cNvSpPr>
            <a:spLocks noGrp="1"/>
          </p:cNvSpPr>
          <p:nvPr>
            <p:ph idx="1"/>
          </p:nvPr>
        </p:nvSpPr>
        <p:spPr>
          <a:xfrm>
            <a:off x="4267200" y="1371600"/>
            <a:ext cx="4495800" cy="3505200"/>
          </a:xfrm>
        </p:spPr>
        <p:txBody>
          <a:bodyPr/>
          <a:lstStyle/>
          <a:p>
            <a:pPr marL="0" indent="0">
              <a:buNone/>
            </a:pPr>
            <a:r>
              <a:rPr lang="en-US" b="1" smtClean="0">
                <a:latin typeface="Arial" pitchFamily="34" charset="0"/>
                <a:cs typeface="Arial" pitchFamily="34" charset="0"/>
              </a:rPr>
              <a:t>Bootstrap variance for a panel data estimator</a:t>
            </a:r>
          </a:p>
          <a:p>
            <a:r>
              <a:rPr lang="en-US" b="1" smtClean="0">
                <a:latin typeface="Arial" pitchFamily="34" charset="0"/>
                <a:cs typeface="Arial" pitchFamily="34" charset="0"/>
              </a:rPr>
              <a:t>Panel Bootstrap = </a:t>
            </a:r>
            <a:br>
              <a:rPr lang="en-US" b="1" smtClean="0">
                <a:latin typeface="Arial" pitchFamily="34" charset="0"/>
                <a:cs typeface="Arial" pitchFamily="34" charset="0"/>
              </a:rPr>
            </a:br>
            <a:r>
              <a:rPr lang="en-US" b="1" smtClean="0">
                <a:latin typeface="Arial" pitchFamily="34" charset="0"/>
                <a:cs typeface="Arial" pitchFamily="34" charset="0"/>
              </a:rPr>
              <a:t>Block Bootstrap</a:t>
            </a:r>
          </a:p>
          <a:p>
            <a:r>
              <a:rPr lang="en-US" b="1" smtClean="0">
                <a:latin typeface="Arial" pitchFamily="34" charset="0"/>
                <a:cs typeface="Arial" pitchFamily="34" charset="0"/>
              </a:rPr>
              <a:t>Data set is N groups of size T</a:t>
            </a:r>
            <a:r>
              <a:rPr lang="en-US" b="1" baseline="-25000" smtClean="0">
                <a:latin typeface="Arial" pitchFamily="34" charset="0"/>
                <a:cs typeface="Arial" pitchFamily="34" charset="0"/>
              </a:rPr>
              <a:t>i</a:t>
            </a:r>
            <a:endParaRPr lang="en-US" b="1">
              <a:latin typeface="Arial" pitchFamily="34" charset="0"/>
              <a:cs typeface="Arial" pitchFamily="34" charset="0"/>
            </a:endParaRPr>
          </a:p>
          <a:p>
            <a:r>
              <a:rPr lang="en-US" b="1" smtClean="0">
                <a:latin typeface="Arial" pitchFamily="34" charset="0"/>
                <a:cs typeface="Arial" pitchFamily="34" charset="0"/>
              </a:rPr>
              <a:t>Bootstrap sample is N groups of size T</a:t>
            </a:r>
            <a:r>
              <a:rPr lang="en-US" b="1" baseline="-25000" smtClean="0">
                <a:latin typeface="Arial" pitchFamily="34" charset="0"/>
                <a:cs typeface="Arial" pitchFamily="34" charset="0"/>
              </a:rPr>
              <a:t>i</a:t>
            </a:r>
            <a:r>
              <a:rPr lang="en-US" b="1" smtClean="0">
                <a:latin typeface="Arial" pitchFamily="34" charset="0"/>
                <a:cs typeface="Arial" pitchFamily="34" charset="0"/>
              </a:rPr>
              <a:t> drawn with replacement</a:t>
            </a:r>
            <a:r>
              <a:rPr lang="en-US" smtClean="0"/>
              <a:t>.</a:t>
            </a:r>
          </a:p>
        </p:txBody>
      </p:sp>
      <p:sp>
        <p:nvSpPr>
          <p:cNvPr id="7" name="Rectangle 4"/>
          <p:cNvSpPr>
            <a:spLocks noChangeArrowheads="1"/>
          </p:cNvSpPr>
          <p:nvPr/>
        </p:nvSpPr>
        <p:spPr bwMode="auto">
          <a:xfrm>
            <a:off x="4267200" y="2362200"/>
            <a:ext cx="4114800" cy="914400"/>
          </a:xfrm>
          <a:prstGeom prst="rect">
            <a:avLst/>
          </a:prstGeom>
          <a:solidFill>
            <a:srgbClr val="6B00B4">
              <a:alpha val="20000"/>
            </a:srgbClr>
          </a:solidFill>
          <a:ln w="19050" algn="ctr">
            <a:solidFill>
              <a:schemeClr val="tx1"/>
            </a:solidFill>
            <a:round/>
            <a:headEnd/>
            <a:tailEnd/>
          </a:ln>
        </p:spPr>
        <p:txBody>
          <a:bodyPr wrap="none"/>
          <a:lstStyle/>
          <a:p>
            <a:endParaRPr lang="en-US"/>
          </a:p>
        </p:txBody>
      </p:sp>
    </p:spTree>
    <p:extLst>
      <p:ext uri="{BB962C8B-B14F-4D97-AF65-F5344CB8AC3E}">
        <p14:creationId xmlns:p14="http://schemas.microsoft.com/office/powerpoint/2010/main" val="24264199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990600"/>
            <a:ext cx="8583193"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3"/>
          <p:cNvSpPr>
            <a:spLocks noChangeArrowheads="1"/>
          </p:cNvSpPr>
          <p:nvPr/>
        </p:nvSpPr>
        <p:spPr bwMode="auto">
          <a:xfrm>
            <a:off x="2743200" y="1549638"/>
            <a:ext cx="838200" cy="2209800"/>
          </a:xfrm>
          <a:prstGeom prst="rect">
            <a:avLst/>
          </a:prstGeom>
          <a:solidFill>
            <a:srgbClr val="8B00EA">
              <a:alpha val="10196"/>
            </a:srgbClr>
          </a:solidFill>
          <a:ln w="19050" algn="ctr">
            <a:solidFill>
              <a:schemeClr val="tx1"/>
            </a:solidFill>
            <a:round/>
            <a:headEnd/>
            <a:tailEnd/>
          </a:ln>
        </p:spPr>
        <p:txBody>
          <a:bodyPr wrap="none"/>
          <a:lstStyle/>
          <a:p>
            <a:endParaRPr lang="en-US"/>
          </a:p>
        </p:txBody>
      </p:sp>
      <p:sp>
        <p:nvSpPr>
          <p:cNvPr id="6" name="Rectangle 3"/>
          <p:cNvSpPr>
            <a:spLocks noChangeArrowheads="1"/>
          </p:cNvSpPr>
          <p:nvPr/>
        </p:nvSpPr>
        <p:spPr bwMode="auto">
          <a:xfrm>
            <a:off x="2743200" y="3844184"/>
            <a:ext cx="838200" cy="2209800"/>
          </a:xfrm>
          <a:prstGeom prst="rect">
            <a:avLst/>
          </a:prstGeom>
          <a:solidFill>
            <a:srgbClr val="FFC000">
              <a:alpha val="10196"/>
            </a:srgbClr>
          </a:solidFill>
          <a:ln w="19050" algn="ctr">
            <a:solidFill>
              <a:schemeClr val="tx1"/>
            </a:solidFill>
            <a:round/>
            <a:headEnd/>
            <a:tailEnd/>
          </a:ln>
        </p:spPr>
        <p:txBody>
          <a:bodyPr wrap="none"/>
          <a:lstStyle/>
          <a:p>
            <a:endParaRPr lang="en-US"/>
          </a:p>
        </p:txBody>
      </p:sp>
      <p:sp>
        <p:nvSpPr>
          <p:cNvPr id="7" name="Rectangle 3"/>
          <p:cNvSpPr>
            <a:spLocks noChangeArrowheads="1"/>
          </p:cNvSpPr>
          <p:nvPr/>
        </p:nvSpPr>
        <p:spPr bwMode="auto">
          <a:xfrm>
            <a:off x="2743200" y="1066800"/>
            <a:ext cx="838200" cy="457200"/>
          </a:xfrm>
          <a:prstGeom prst="rect">
            <a:avLst/>
          </a:prstGeom>
          <a:solidFill>
            <a:srgbClr val="FF3300">
              <a:alpha val="25882"/>
            </a:srgbClr>
          </a:solidFill>
          <a:ln w="19050" algn="ctr">
            <a:solidFill>
              <a:schemeClr val="tx1"/>
            </a:solidFill>
            <a:round/>
            <a:headEnd/>
            <a:tailEnd/>
          </a:ln>
        </p:spPr>
        <p:txBody>
          <a:bodyPr wrap="none"/>
          <a:lstStyle/>
          <a:p>
            <a:endParaRPr lang="en-US"/>
          </a:p>
        </p:txBody>
      </p:sp>
    </p:spTree>
    <p:extLst>
      <p:ext uri="{BB962C8B-B14F-4D97-AF65-F5344CB8AC3E}">
        <p14:creationId xmlns:p14="http://schemas.microsoft.com/office/powerpoint/2010/main" val="14516356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2" name="Picture 2"/>
          <p:cNvPicPr>
            <a:picLocks noChangeAspect="1" noChangeArrowheads="1"/>
          </p:cNvPicPr>
          <p:nvPr/>
        </p:nvPicPr>
        <p:blipFill>
          <a:blip r:embed="rId3" cstate="print"/>
          <a:srcRect/>
          <a:stretch>
            <a:fillRect/>
          </a:stretch>
        </p:blipFill>
        <p:spPr bwMode="auto">
          <a:xfrm>
            <a:off x="687977" y="753450"/>
            <a:ext cx="8436429" cy="2362200"/>
          </a:xfrm>
          <a:prstGeom prst="rect">
            <a:avLst/>
          </a:prstGeom>
          <a:noFill/>
          <a:ln w="9525">
            <a:noFill/>
            <a:miter lim="800000"/>
            <a:headEnd/>
            <a:tailEnd/>
          </a:ln>
        </p:spPr>
      </p:pic>
      <p:sp>
        <p:nvSpPr>
          <p:cNvPr id="5" name="TextBox 4"/>
          <p:cNvSpPr txBox="1"/>
          <p:nvPr/>
        </p:nvSpPr>
        <p:spPr>
          <a:xfrm>
            <a:off x="1371600" y="377587"/>
            <a:ext cx="6096000" cy="369332"/>
          </a:xfrm>
          <a:prstGeom prst="rect">
            <a:avLst/>
          </a:prstGeom>
          <a:noFill/>
        </p:spPr>
        <p:txBody>
          <a:bodyPr wrap="square" rtlCol="0">
            <a:spAutoFit/>
          </a:bodyPr>
          <a:lstStyle/>
          <a:p>
            <a:r>
              <a:rPr lang="en-US" dirty="0" err="1" smtClean="0"/>
              <a:t>Krinsky</a:t>
            </a:r>
            <a:r>
              <a:rPr lang="en-US" dirty="0" smtClean="0"/>
              <a:t> and Robb standard error for a nonlinear function</a:t>
            </a:r>
            <a:endParaRPr lang="en-US" dirty="0"/>
          </a:p>
        </p:txBody>
      </p:sp>
      <p:pic>
        <p:nvPicPr>
          <p:cNvPr id="271363" name="Picture 3"/>
          <p:cNvPicPr>
            <a:picLocks noChangeAspect="1" noChangeArrowheads="1"/>
          </p:cNvPicPr>
          <p:nvPr/>
        </p:nvPicPr>
        <p:blipFill>
          <a:blip r:embed="rId4" cstate="print"/>
          <a:srcRect/>
          <a:stretch>
            <a:fillRect/>
          </a:stretch>
        </p:blipFill>
        <p:spPr bwMode="auto">
          <a:xfrm>
            <a:off x="304800" y="5029200"/>
            <a:ext cx="8572169" cy="1295400"/>
          </a:xfrm>
          <a:prstGeom prst="rect">
            <a:avLst/>
          </a:prstGeom>
          <a:noFill/>
          <a:ln w="9525">
            <a:noFill/>
            <a:miter lim="800000"/>
            <a:headEnd/>
            <a:tailEnd/>
          </a:ln>
        </p:spPr>
      </p:pic>
      <p:graphicFrame>
        <p:nvGraphicFramePr>
          <p:cNvPr id="2" name="Object 1"/>
          <p:cNvGraphicFramePr>
            <a:graphicFrameLocks noChangeAspect="1"/>
          </p:cNvGraphicFramePr>
          <p:nvPr>
            <p:extLst/>
          </p:nvPr>
        </p:nvGraphicFramePr>
        <p:xfrm>
          <a:off x="1143000" y="3352800"/>
          <a:ext cx="3679152" cy="1524000"/>
        </p:xfrm>
        <a:graphic>
          <a:graphicData uri="http://schemas.openxmlformats.org/presentationml/2006/ole">
            <mc:AlternateContent xmlns:mc="http://schemas.openxmlformats.org/markup-compatibility/2006">
              <mc:Choice xmlns:v="urn:schemas-microsoft-com:vml" Requires="v">
                <p:oleObj spid="_x0000_s503816" name="Equation" r:id="rId5" imgW="3035160" imgH="1257120" progId="Equation.DSMT4">
                  <p:embed/>
                </p:oleObj>
              </mc:Choice>
              <mc:Fallback>
                <p:oleObj name="Equation" r:id="rId5" imgW="3035160" imgH="1257120" progId="Equation.DSMT4">
                  <p:embed/>
                  <p:pic>
                    <p:nvPicPr>
                      <p:cNvPr id="2" name="Object 1"/>
                      <p:cNvPicPr/>
                      <p:nvPr/>
                    </p:nvPicPr>
                    <p:blipFill>
                      <a:blip r:embed="rId6"/>
                      <a:stretch>
                        <a:fillRect/>
                      </a:stretch>
                    </p:blipFill>
                    <p:spPr>
                      <a:xfrm>
                        <a:off x="1143000" y="3352800"/>
                        <a:ext cx="3679152" cy="1524000"/>
                      </a:xfrm>
                      <a:prstGeom prst="rect">
                        <a:avLst/>
                      </a:prstGeom>
                    </p:spPr>
                  </p:pic>
                </p:oleObj>
              </mc:Fallback>
            </mc:AlternateContent>
          </a:graphicData>
        </a:graphic>
      </p:graphicFrame>
    </p:spTree>
    <p:extLst>
      <p:ext uri="{BB962C8B-B14F-4D97-AF65-F5344CB8AC3E}">
        <p14:creationId xmlns:p14="http://schemas.microsoft.com/office/powerpoint/2010/main" val="352067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5800" y="304800"/>
            <a:ext cx="7943850" cy="2838450"/>
          </a:xfrm>
          <a:prstGeom prst="rect">
            <a:avLst/>
          </a:prstGeom>
        </p:spPr>
      </p:pic>
      <p:pic>
        <p:nvPicPr>
          <p:cNvPr id="3" name="Picture 2"/>
          <p:cNvPicPr>
            <a:picLocks noChangeAspect="1"/>
          </p:cNvPicPr>
          <p:nvPr/>
        </p:nvPicPr>
        <p:blipFill>
          <a:blip r:embed="rId3"/>
          <a:stretch>
            <a:fillRect/>
          </a:stretch>
        </p:blipFill>
        <p:spPr>
          <a:xfrm>
            <a:off x="1066800" y="3276600"/>
            <a:ext cx="7107238" cy="628650"/>
          </a:xfrm>
          <a:prstGeom prst="rect">
            <a:avLst/>
          </a:prstGeom>
        </p:spPr>
      </p:pic>
      <p:pic>
        <p:nvPicPr>
          <p:cNvPr id="4" name="Picture 3"/>
          <p:cNvPicPr>
            <a:picLocks noChangeAspect="1"/>
          </p:cNvPicPr>
          <p:nvPr/>
        </p:nvPicPr>
        <p:blipFill>
          <a:blip r:embed="rId4"/>
          <a:stretch>
            <a:fillRect/>
          </a:stretch>
        </p:blipFill>
        <p:spPr>
          <a:xfrm>
            <a:off x="1295400" y="3905250"/>
            <a:ext cx="6867526" cy="1962150"/>
          </a:xfrm>
          <a:prstGeom prst="rect">
            <a:avLst/>
          </a:prstGeom>
        </p:spPr>
      </p:pic>
    </p:spTree>
    <p:extLst>
      <p:ext uri="{BB962C8B-B14F-4D97-AF65-F5344CB8AC3E}">
        <p14:creationId xmlns:p14="http://schemas.microsoft.com/office/powerpoint/2010/main" val="25524169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905000" y="1143000"/>
            <a:ext cx="5885299" cy="2133600"/>
          </a:xfrm>
          <a:prstGeom prst="rect">
            <a:avLst/>
          </a:prstGeom>
        </p:spPr>
      </p:pic>
      <p:pic>
        <p:nvPicPr>
          <p:cNvPr id="4" name="Picture 3"/>
          <p:cNvPicPr>
            <a:picLocks noChangeAspect="1"/>
          </p:cNvPicPr>
          <p:nvPr/>
        </p:nvPicPr>
        <p:blipFill>
          <a:blip r:embed="rId4"/>
          <a:stretch>
            <a:fillRect/>
          </a:stretch>
        </p:blipFill>
        <p:spPr>
          <a:xfrm>
            <a:off x="1828800" y="533400"/>
            <a:ext cx="6075405" cy="541663"/>
          </a:xfrm>
          <a:prstGeom prst="rect">
            <a:avLst/>
          </a:prstGeom>
        </p:spPr>
      </p:pic>
      <p:pic>
        <p:nvPicPr>
          <p:cNvPr id="5" name="Picture 4"/>
          <p:cNvPicPr>
            <a:picLocks noChangeAspect="1"/>
          </p:cNvPicPr>
          <p:nvPr/>
        </p:nvPicPr>
        <p:blipFill>
          <a:blip r:embed="rId5"/>
          <a:stretch>
            <a:fillRect/>
          </a:stretch>
        </p:blipFill>
        <p:spPr>
          <a:xfrm>
            <a:off x="1872343" y="3505200"/>
            <a:ext cx="5679466" cy="2667000"/>
          </a:xfrm>
          <a:prstGeom prst="rect">
            <a:avLst/>
          </a:prstGeom>
        </p:spPr>
      </p:pic>
      <p:graphicFrame>
        <p:nvGraphicFramePr>
          <p:cNvPr id="6" name="Object 5"/>
          <p:cNvGraphicFramePr>
            <a:graphicFrameLocks noChangeAspect="1"/>
          </p:cNvGraphicFramePr>
          <p:nvPr>
            <p:extLst>
              <p:ext uri="{D42A27DB-BD31-4B8C-83A1-F6EECF244321}">
                <p14:modId xmlns:p14="http://schemas.microsoft.com/office/powerpoint/2010/main" val="136307508"/>
              </p:ext>
            </p:extLst>
          </p:nvPr>
        </p:nvGraphicFramePr>
        <p:xfrm>
          <a:off x="4953000" y="1447800"/>
          <a:ext cx="3200400" cy="457200"/>
        </p:xfrm>
        <a:graphic>
          <a:graphicData uri="http://schemas.openxmlformats.org/presentationml/2006/ole">
            <mc:AlternateContent xmlns:mc="http://schemas.openxmlformats.org/markup-compatibility/2006">
              <mc:Choice xmlns:v="urn:schemas-microsoft-com:vml" Requires="v">
                <p:oleObj spid="_x0000_s505863" name="Equation" r:id="rId6" imgW="1600200" imgH="228600" progId="Equation.DSMT4">
                  <p:embed/>
                </p:oleObj>
              </mc:Choice>
              <mc:Fallback>
                <p:oleObj name="Equation" r:id="rId6" imgW="1600200" imgH="228600" progId="Equation.DSMT4">
                  <p:embed/>
                  <p:pic>
                    <p:nvPicPr>
                      <p:cNvPr id="0" name=""/>
                      <p:cNvPicPr/>
                      <p:nvPr/>
                    </p:nvPicPr>
                    <p:blipFill>
                      <a:blip r:embed="rId7"/>
                      <a:stretch>
                        <a:fillRect/>
                      </a:stretch>
                    </p:blipFill>
                    <p:spPr>
                      <a:xfrm>
                        <a:off x="4953000" y="1447800"/>
                        <a:ext cx="3200400" cy="457200"/>
                      </a:xfrm>
                      <a:prstGeom prst="rect">
                        <a:avLst/>
                      </a:prstGeom>
                    </p:spPr>
                  </p:pic>
                </p:oleObj>
              </mc:Fallback>
            </mc:AlternateContent>
          </a:graphicData>
        </a:graphic>
      </p:graphicFrame>
    </p:spTree>
    <p:extLst>
      <p:ext uri="{BB962C8B-B14F-4D97-AF65-F5344CB8AC3E}">
        <p14:creationId xmlns:p14="http://schemas.microsoft.com/office/powerpoint/2010/main" val="31433344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81000" y="2667000"/>
            <a:ext cx="8676232" cy="2895600"/>
          </a:xfrm>
          <a:prstGeom prst="rect">
            <a:avLst/>
          </a:prstGeom>
        </p:spPr>
      </p:pic>
      <p:graphicFrame>
        <p:nvGraphicFramePr>
          <p:cNvPr id="4" name="Object 3"/>
          <p:cNvGraphicFramePr>
            <a:graphicFrameLocks noChangeAspect="1"/>
          </p:cNvGraphicFramePr>
          <p:nvPr>
            <p:extLst>
              <p:ext uri="{D42A27DB-BD31-4B8C-83A1-F6EECF244321}">
                <p14:modId xmlns:p14="http://schemas.microsoft.com/office/powerpoint/2010/main" val="2846097133"/>
              </p:ext>
            </p:extLst>
          </p:nvPr>
        </p:nvGraphicFramePr>
        <p:xfrm>
          <a:off x="881063" y="1066800"/>
          <a:ext cx="7283450" cy="990600"/>
        </p:xfrm>
        <a:graphic>
          <a:graphicData uri="http://schemas.openxmlformats.org/presentationml/2006/ole">
            <mc:AlternateContent xmlns:mc="http://schemas.openxmlformats.org/markup-compatibility/2006">
              <mc:Choice xmlns:v="urn:schemas-microsoft-com:vml" Requires="v">
                <p:oleObj spid="_x0000_s504841" name="Equation" r:id="rId4" imgW="3174840" imgH="431640" progId="Equation.DSMT4">
                  <p:embed/>
                </p:oleObj>
              </mc:Choice>
              <mc:Fallback>
                <p:oleObj name="Equation" r:id="rId4" imgW="3174840" imgH="431640" progId="Equation.DSMT4">
                  <p:embed/>
                  <p:pic>
                    <p:nvPicPr>
                      <p:cNvPr id="0" name=""/>
                      <p:cNvPicPr/>
                      <p:nvPr/>
                    </p:nvPicPr>
                    <p:blipFill>
                      <a:blip r:embed="rId5"/>
                      <a:stretch>
                        <a:fillRect/>
                      </a:stretch>
                    </p:blipFill>
                    <p:spPr>
                      <a:xfrm>
                        <a:off x="881063" y="1066800"/>
                        <a:ext cx="7283450" cy="990600"/>
                      </a:xfrm>
                      <a:prstGeom prst="rect">
                        <a:avLst/>
                      </a:prstGeom>
                    </p:spPr>
                  </p:pic>
                </p:oleObj>
              </mc:Fallback>
            </mc:AlternateContent>
          </a:graphicData>
        </a:graphic>
      </p:graphicFrame>
      <p:cxnSp>
        <p:nvCxnSpPr>
          <p:cNvPr id="6" name="Straight Arrow Connector 5"/>
          <p:cNvCxnSpPr/>
          <p:nvPr/>
        </p:nvCxnSpPr>
        <p:spPr bwMode="auto">
          <a:xfrm flipH="1" flipV="1">
            <a:off x="1219200" y="5410200"/>
            <a:ext cx="1143000" cy="1066800"/>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cxnSp>
        <p:nvCxnSpPr>
          <p:cNvPr id="7" name="Straight Arrow Connector 6"/>
          <p:cNvCxnSpPr/>
          <p:nvPr/>
        </p:nvCxnSpPr>
        <p:spPr bwMode="auto">
          <a:xfrm flipV="1">
            <a:off x="5791200" y="5562600"/>
            <a:ext cx="1219200" cy="914400"/>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33578763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pPr eaLnBrk="1" hangingPunct="1"/>
            <a:r>
              <a:rPr lang="en-US" smtClean="0"/>
              <a:t>Using First Differences</a:t>
            </a:r>
          </a:p>
        </p:txBody>
      </p:sp>
      <p:sp>
        <p:nvSpPr>
          <p:cNvPr id="7173" name="Rectangle 3"/>
          <p:cNvSpPr>
            <a:spLocks noGrp="1" noChangeArrowheads="1"/>
          </p:cNvSpPr>
          <p:nvPr>
            <p:ph type="body" sz="half" idx="1"/>
          </p:nvPr>
        </p:nvSpPr>
        <p:spPr>
          <a:xfrm>
            <a:off x="457200" y="1828800"/>
            <a:ext cx="6553200" cy="4302125"/>
          </a:xfrm>
        </p:spPr>
        <p:txBody>
          <a:bodyPr/>
          <a:lstStyle/>
          <a:p>
            <a:pPr eaLnBrk="1" hangingPunct="1"/>
            <a:endParaRPr lang="en-US" sz="2400" smtClean="0"/>
          </a:p>
          <a:p>
            <a:pPr eaLnBrk="1" hangingPunct="1"/>
            <a:endParaRPr lang="en-US" sz="2400" smtClean="0"/>
          </a:p>
          <a:p>
            <a:pPr eaLnBrk="1" hangingPunct="1">
              <a:buFont typeface="Wingdings" pitchFamily="2" charset="2"/>
              <a:buNone/>
            </a:pPr>
            <a:r>
              <a:rPr lang="en-US" sz="2400" smtClean="0"/>
              <a:t>     Eliminating the heterogeneity</a:t>
            </a:r>
          </a:p>
          <a:p>
            <a:pPr eaLnBrk="1" hangingPunct="1">
              <a:buFont typeface="Wingdings" pitchFamily="2" charset="2"/>
              <a:buNone/>
            </a:pPr>
            <a:endParaRPr lang="en-US" sz="2400" smtClean="0"/>
          </a:p>
        </p:txBody>
      </p:sp>
      <p:graphicFrame>
        <p:nvGraphicFramePr>
          <p:cNvPr id="7170" name="Object 4"/>
          <p:cNvGraphicFramePr>
            <a:graphicFrameLocks noGrp="1" noChangeAspect="1"/>
          </p:cNvGraphicFramePr>
          <p:nvPr>
            <p:ph sz="quarter" idx="2"/>
          </p:nvPr>
        </p:nvGraphicFramePr>
        <p:xfrm>
          <a:off x="1447800" y="3276600"/>
          <a:ext cx="6019800" cy="2208212"/>
        </p:xfrm>
        <a:graphic>
          <a:graphicData uri="http://schemas.openxmlformats.org/presentationml/2006/ole">
            <mc:AlternateContent xmlns:mc="http://schemas.openxmlformats.org/markup-compatibility/2006">
              <mc:Choice xmlns:v="urn:schemas-microsoft-com:vml" Requires="v">
                <p:oleObj spid="_x0000_s157758" name="Equation" r:id="rId4" imgW="3149600" imgH="1155700" progId="Equation.DSMT4">
                  <p:embed/>
                </p:oleObj>
              </mc:Choice>
              <mc:Fallback>
                <p:oleObj name="Equation" r:id="rId4" imgW="3149600" imgH="1155700" progId="Equation.DSMT4">
                  <p:embed/>
                  <p:pic>
                    <p:nvPicPr>
                      <p:cNvPr id="0" name="Picture 4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276600"/>
                        <a:ext cx="6019800" cy="220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1" name="Object 5"/>
          <p:cNvGraphicFramePr>
            <a:graphicFrameLocks noGrp="1" noChangeAspect="1"/>
          </p:cNvGraphicFramePr>
          <p:nvPr>
            <p:ph sz="quarter" idx="3"/>
          </p:nvPr>
        </p:nvGraphicFramePr>
        <p:xfrm>
          <a:off x="1066800" y="2057400"/>
          <a:ext cx="6705600" cy="457200"/>
        </p:xfrm>
        <a:graphic>
          <a:graphicData uri="http://schemas.openxmlformats.org/presentationml/2006/ole">
            <mc:AlternateContent xmlns:mc="http://schemas.openxmlformats.org/markup-compatibility/2006">
              <mc:Choice xmlns:v="urn:schemas-microsoft-com:vml" Requires="v">
                <p:oleObj spid="_x0000_s157759" name="Equation" r:id="rId6" imgW="3352800" imgH="228600" progId="Equation.DSMT4">
                  <p:embed/>
                </p:oleObj>
              </mc:Choice>
              <mc:Fallback>
                <p:oleObj name="Equation" r:id="rId6" imgW="3352800" imgH="228600" progId="Equation.DSMT4">
                  <p:embed/>
                  <p:pic>
                    <p:nvPicPr>
                      <p:cNvPr id="0" name="Picture 43"/>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2057400"/>
                        <a:ext cx="670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dirty="0" smtClean="0"/>
              <a:t>OLS with First Differences</a:t>
            </a:r>
          </a:p>
        </p:txBody>
      </p:sp>
      <p:sp>
        <p:nvSpPr>
          <p:cNvPr id="8196" name="Rectangle 3"/>
          <p:cNvSpPr>
            <a:spLocks noGrp="1" noChangeArrowheads="1"/>
          </p:cNvSpPr>
          <p:nvPr>
            <p:ph type="body" idx="1"/>
          </p:nvPr>
        </p:nvSpPr>
        <p:spPr/>
        <p:txBody>
          <a:bodyPr/>
          <a:lstStyle/>
          <a:p>
            <a:pPr eaLnBrk="1" hangingPunct="1">
              <a:buFont typeface="Wingdings" pitchFamily="2" charset="2"/>
              <a:buNone/>
            </a:pPr>
            <a:r>
              <a:rPr lang="en-US" sz="2400" dirty="0" smtClean="0"/>
              <a:t>     With strict </a:t>
            </a:r>
            <a:r>
              <a:rPr lang="en-US" sz="2400" dirty="0" err="1" smtClean="0"/>
              <a:t>exogeneity</a:t>
            </a:r>
            <a:r>
              <a:rPr lang="en-US" sz="2400" dirty="0" smtClean="0"/>
              <a:t> of (</a:t>
            </a:r>
            <a:r>
              <a:rPr lang="en-US" sz="2400" b="1" dirty="0" err="1" smtClean="0"/>
              <a:t>X</a:t>
            </a:r>
            <a:r>
              <a:rPr lang="en-US" sz="2400" baseline="-25000" dirty="0" err="1" smtClean="0"/>
              <a:t>i</a:t>
            </a:r>
            <a:r>
              <a:rPr lang="en-US" sz="2400" dirty="0" err="1" smtClean="0"/>
              <a:t>,c</a:t>
            </a:r>
            <a:r>
              <a:rPr lang="en-US" sz="2400" baseline="-25000" dirty="0" err="1" smtClean="0"/>
              <a:t>i</a:t>
            </a:r>
            <a:r>
              <a:rPr lang="en-US" sz="2400" dirty="0" smtClean="0"/>
              <a:t>), OLS regression of </a:t>
            </a:r>
            <a:r>
              <a:rPr lang="el-GR" sz="2400" dirty="0" smtClean="0"/>
              <a:t>Δ</a:t>
            </a:r>
            <a:r>
              <a:rPr lang="en-US" sz="2400" dirty="0" err="1" smtClean="0"/>
              <a:t>y</a:t>
            </a:r>
            <a:r>
              <a:rPr lang="en-US" sz="2400" baseline="-25000" dirty="0" err="1" smtClean="0"/>
              <a:t>it</a:t>
            </a:r>
            <a:r>
              <a:rPr lang="en-US" sz="2400" dirty="0" smtClean="0"/>
              <a:t> on </a:t>
            </a:r>
            <a:r>
              <a:rPr lang="el-GR" sz="2400" dirty="0" smtClean="0"/>
              <a:t>Δ</a:t>
            </a:r>
            <a:r>
              <a:rPr lang="en-US" sz="2400" b="1" dirty="0" err="1" smtClean="0"/>
              <a:t>x</a:t>
            </a:r>
            <a:r>
              <a:rPr lang="en-US" sz="2400" baseline="-25000" dirty="0" err="1" smtClean="0"/>
              <a:t>it</a:t>
            </a:r>
            <a:r>
              <a:rPr lang="en-US" sz="2400" dirty="0" smtClean="0"/>
              <a:t> is unbiased and consistent but inefficient.</a:t>
            </a:r>
            <a:endParaRPr lang="el-GR" sz="2400" dirty="0" smtClean="0"/>
          </a:p>
        </p:txBody>
      </p:sp>
      <p:graphicFrame>
        <p:nvGraphicFramePr>
          <p:cNvPr id="8194" name="Object 4"/>
          <p:cNvGraphicFramePr>
            <a:graphicFrameLocks noChangeAspect="1"/>
          </p:cNvGraphicFramePr>
          <p:nvPr/>
        </p:nvGraphicFramePr>
        <p:xfrm>
          <a:off x="2152650" y="2819400"/>
          <a:ext cx="4475163" cy="1563688"/>
        </p:xfrm>
        <a:graphic>
          <a:graphicData uri="http://schemas.openxmlformats.org/presentationml/2006/ole">
            <mc:AlternateContent xmlns:mc="http://schemas.openxmlformats.org/markup-compatibility/2006">
              <mc:Choice xmlns:v="urn:schemas-microsoft-com:vml" Requires="v">
                <p:oleObj spid="_x0000_s158753" name="Equation" r:id="rId4" imgW="2908300" imgH="1016000" progId="Equation.DSMT4">
                  <p:embed/>
                </p:oleObj>
              </mc:Choice>
              <mc:Fallback>
                <p:oleObj name="Equation" r:id="rId4" imgW="2908300" imgH="1016000" progId="Equation.DSMT4">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2650" y="2819400"/>
                        <a:ext cx="4475163" cy="1563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97" name="Text Box 5"/>
          <p:cNvSpPr txBox="1">
            <a:spLocks noChangeArrowheads="1"/>
          </p:cNvSpPr>
          <p:nvPr/>
        </p:nvSpPr>
        <p:spPr bwMode="auto">
          <a:xfrm>
            <a:off x="914400" y="4343400"/>
            <a:ext cx="7391400" cy="830997"/>
          </a:xfrm>
          <a:prstGeom prst="rect">
            <a:avLst/>
          </a:prstGeom>
          <a:noFill/>
          <a:ln w="19050">
            <a:noFill/>
            <a:miter lim="800000"/>
            <a:headEnd/>
            <a:tailEnd/>
          </a:ln>
        </p:spPr>
        <p:txBody>
          <a:bodyPr>
            <a:spAutoFit/>
          </a:bodyPr>
          <a:lstStyle/>
          <a:p>
            <a:pPr>
              <a:spcBef>
                <a:spcPct val="50000"/>
              </a:spcBef>
            </a:pPr>
            <a:r>
              <a:rPr lang="en-US" sz="2400">
                <a:latin typeface="Tahoma" pitchFamily="34" charset="0"/>
              </a:rPr>
              <a:t>GLS is unpleasantly complicated. </a:t>
            </a:r>
            <a:r>
              <a:rPr lang="en-US" sz="2400" smtClean="0">
                <a:latin typeface="Tahoma" pitchFamily="34" charset="0"/>
              </a:rPr>
              <a:t>Use </a:t>
            </a:r>
            <a:r>
              <a:rPr lang="en-US" sz="2400">
                <a:latin typeface="Tahoma" pitchFamily="34" charset="0"/>
              </a:rPr>
              <a:t>OLS in first differences and use Newey-West with one lag.</a:t>
            </a:r>
            <a:endParaRPr lang="el-GR" sz="2400">
              <a:latin typeface="Tahoma"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85800"/>
          </a:xfrm>
        </p:spPr>
        <p:txBody>
          <a:bodyPr/>
          <a:lstStyle/>
          <a:p>
            <a:r>
              <a:rPr lang="en-US" smtClean="0"/>
              <a:t>Leapfrog Estimator</a:t>
            </a:r>
            <a:endParaRPr lang="en-US"/>
          </a:p>
        </p:txBody>
      </p:sp>
      <p:pic>
        <p:nvPicPr>
          <p:cNvPr id="210946" name="Picture 2"/>
          <p:cNvPicPr>
            <a:picLocks noChangeAspect="1" noChangeArrowheads="1"/>
          </p:cNvPicPr>
          <p:nvPr/>
        </p:nvPicPr>
        <p:blipFill>
          <a:blip r:embed="rId3" cstate="print"/>
          <a:srcRect/>
          <a:stretch>
            <a:fillRect/>
          </a:stretch>
        </p:blipFill>
        <p:spPr bwMode="auto">
          <a:xfrm>
            <a:off x="1219200" y="1676400"/>
            <a:ext cx="6772275" cy="1847850"/>
          </a:xfrm>
          <a:prstGeom prst="rect">
            <a:avLst/>
          </a:prstGeom>
          <a:noFill/>
          <a:ln w="9525">
            <a:noFill/>
            <a:miter lim="800000"/>
            <a:headEnd/>
            <a:tailEnd/>
          </a:ln>
        </p:spPr>
      </p:pic>
      <p:graphicFrame>
        <p:nvGraphicFramePr>
          <p:cNvPr id="210947" name="Object 3"/>
          <p:cNvGraphicFramePr>
            <a:graphicFrameLocks noChangeAspect="1"/>
          </p:cNvGraphicFramePr>
          <p:nvPr/>
        </p:nvGraphicFramePr>
        <p:xfrm>
          <a:off x="1514475" y="3733800"/>
          <a:ext cx="5972175" cy="1562100"/>
        </p:xfrm>
        <a:graphic>
          <a:graphicData uri="http://schemas.openxmlformats.org/presentationml/2006/ole">
            <mc:AlternateContent xmlns:mc="http://schemas.openxmlformats.org/markup-compatibility/2006">
              <mc:Choice xmlns:v="urn:schemas-microsoft-com:vml" Requires="v">
                <p:oleObj spid="_x0000_s506885" name="Equation" r:id="rId4" imgW="3886200" imgH="1015920" progId="Equation.DSMT4">
                  <p:embed/>
                </p:oleObj>
              </mc:Choice>
              <mc:Fallback>
                <p:oleObj name="Equation" r:id="rId4" imgW="3886200" imgH="1015920" progId="Equation.DSMT4">
                  <p:embed/>
                  <p:pic>
                    <p:nvPicPr>
                      <p:cNvPr id="2109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4475" y="3733800"/>
                        <a:ext cx="5972175" cy="1562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5486400" y="2971800"/>
            <a:ext cx="1676400" cy="369332"/>
          </a:xfrm>
          <a:prstGeom prst="rect">
            <a:avLst/>
          </a:prstGeom>
          <a:noFill/>
        </p:spPr>
        <p:txBody>
          <a:bodyPr wrap="square" rtlCol="0">
            <a:spAutoFit/>
          </a:bodyPr>
          <a:lstStyle/>
          <a:p>
            <a:r>
              <a:rPr lang="en-US" smtClean="0"/>
              <a:t>Jason Abrevaya</a:t>
            </a:r>
            <a:endParaRPr lang="en-US"/>
          </a:p>
        </p:txBody>
      </p:sp>
    </p:spTree>
    <p:extLst>
      <p:ext uri="{BB962C8B-B14F-4D97-AF65-F5344CB8AC3E}">
        <p14:creationId xmlns:p14="http://schemas.microsoft.com/office/powerpoint/2010/main" val="19657960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381000" y="609600"/>
            <a:ext cx="8229600" cy="1139825"/>
          </a:xfrm>
        </p:spPr>
        <p:txBody>
          <a:bodyPr/>
          <a:lstStyle/>
          <a:p>
            <a:r>
              <a:rPr lang="en-US" smtClean="0"/>
              <a:t>The Fixed Effects Model</a:t>
            </a:r>
          </a:p>
        </p:txBody>
      </p:sp>
      <p:sp>
        <p:nvSpPr>
          <p:cNvPr id="10244" name="Rectangle 3"/>
          <p:cNvSpPr>
            <a:spLocks noGrp="1" noChangeArrowheads="1"/>
          </p:cNvSpPr>
          <p:nvPr>
            <p:ph type="body" idx="4294967295"/>
          </p:nvPr>
        </p:nvSpPr>
        <p:spPr>
          <a:xfrm>
            <a:off x="914400" y="1981200"/>
            <a:ext cx="8229600" cy="4302125"/>
          </a:xfrm>
        </p:spPr>
        <p:txBody>
          <a:bodyPr/>
          <a:lstStyle/>
          <a:p>
            <a:pPr>
              <a:buFont typeface="Wingdings" pitchFamily="2" charset="2"/>
              <a:buNone/>
            </a:pPr>
            <a:r>
              <a:rPr lang="en-US" smtClean="0"/>
              <a:t>    </a:t>
            </a:r>
            <a:r>
              <a:rPr lang="en-US" b="1" smtClean="0"/>
              <a:t>y</a:t>
            </a:r>
            <a:r>
              <a:rPr lang="en-US" baseline="-25000" smtClean="0"/>
              <a:t>i</a:t>
            </a:r>
            <a:r>
              <a:rPr lang="en-US" smtClean="0"/>
              <a:t>  =  </a:t>
            </a:r>
            <a:r>
              <a:rPr lang="en-US" b="1" smtClean="0"/>
              <a:t>X</a:t>
            </a:r>
            <a:r>
              <a:rPr lang="en-US" baseline="-25000" smtClean="0"/>
              <a:t>i</a:t>
            </a:r>
            <a:r>
              <a:rPr lang="en-US" smtClean="0">
                <a:sym typeface="Symbol" pitchFamily="18" charset="2"/>
              </a:rPr>
              <a:t>  +  </a:t>
            </a:r>
            <a:r>
              <a:rPr lang="en-US" b="1" smtClean="0">
                <a:sym typeface="Symbol" pitchFamily="18" charset="2"/>
              </a:rPr>
              <a:t>d</a:t>
            </a:r>
            <a:r>
              <a:rPr lang="en-US" baseline="-25000" smtClean="0">
                <a:sym typeface="Symbol" pitchFamily="18" charset="2"/>
              </a:rPr>
              <a:t>i</a:t>
            </a:r>
            <a:r>
              <a:rPr lang="el-GR" smtClean="0">
                <a:sym typeface="Symbol" pitchFamily="18" charset="2"/>
              </a:rPr>
              <a:t>α</a:t>
            </a:r>
            <a:r>
              <a:rPr lang="en-US" baseline="-25000" smtClean="0">
                <a:sym typeface="Symbol" pitchFamily="18" charset="2"/>
              </a:rPr>
              <a:t>i</a:t>
            </a:r>
            <a:r>
              <a:rPr lang="en-US" smtClean="0">
                <a:sym typeface="Symbol" pitchFamily="18" charset="2"/>
              </a:rPr>
              <a:t> + </a:t>
            </a:r>
            <a:r>
              <a:rPr lang="el-GR" b="1" smtClean="0">
                <a:sym typeface="Symbol" pitchFamily="18" charset="2"/>
              </a:rPr>
              <a:t>ε</a:t>
            </a:r>
            <a:r>
              <a:rPr lang="en-US" baseline="-25000" smtClean="0">
                <a:sym typeface="Symbol" pitchFamily="18" charset="2"/>
              </a:rPr>
              <a:t>i</a:t>
            </a:r>
            <a:r>
              <a:rPr lang="en-US" smtClean="0">
                <a:sym typeface="Symbol" pitchFamily="18" charset="2"/>
              </a:rPr>
              <a:t>, for each individual</a:t>
            </a:r>
            <a:endParaRPr lang="el-GR" smtClean="0">
              <a:sym typeface="Symbol" pitchFamily="18" charset="2"/>
            </a:endParaRPr>
          </a:p>
        </p:txBody>
      </p:sp>
      <p:graphicFrame>
        <p:nvGraphicFramePr>
          <p:cNvPr id="10242" name="Object 2"/>
          <p:cNvGraphicFramePr>
            <a:graphicFrameLocks noChangeAspect="1"/>
          </p:cNvGraphicFramePr>
          <p:nvPr/>
        </p:nvGraphicFramePr>
        <p:xfrm>
          <a:off x="1371600" y="2597150"/>
          <a:ext cx="4495800" cy="2813050"/>
        </p:xfrm>
        <a:graphic>
          <a:graphicData uri="http://schemas.openxmlformats.org/presentationml/2006/ole">
            <mc:AlternateContent xmlns:mc="http://schemas.openxmlformats.org/markup-compatibility/2006">
              <mc:Choice xmlns:v="urn:schemas-microsoft-com:vml" Requires="v">
                <p:oleObj spid="_x0000_s165921" name="Equation" r:id="rId4" imgW="2577960" imgH="1612800" progId="Equation.DSMT4">
                  <p:embed/>
                </p:oleObj>
              </mc:Choice>
              <mc:Fallback>
                <p:oleObj name="Equation" r:id="rId4" imgW="2577960" imgH="1612800" progId="Equation.DSMT4">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597150"/>
                        <a:ext cx="4495800" cy="281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5" name="Text Box 5"/>
          <p:cNvSpPr txBox="1">
            <a:spLocks noChangeArrowheads="1"/>
          </p:cNvSpPr>
          <p:nvPr/>
        </p:nvSpPr>
        <p:spPr bwMode="auto">
          <a:xfrm>
            <a:off x="1066800" y="5867400"/>
            <a:ext cx="6858000" cy="366713"/>
          </a:xfrm>
          <a:prstGeom prst="rect">
            <a:avLst/>
          </a:prstGeom>
          <a:noFill/>
          <a:ln w="19050">
            <a:noFill/>
            <a:miter lim="800000"/>
            <a:headEnd/>
            <a:tailEnd/>
          </a:ln>
        </p:spPr>
        <p:txBody>
          <a:bodyPr>
            <a:spAutoFit/>
          </a:bodyPr>
          <a:lstStyle/>
          <a:p>
            <a:pPr>
              <a:spcBef>
                <a:spcPct val="50000"/>
              </a:spcBef>
            </a:pPr>
            <a:endParaRPr lang="en-US"/>
          </a:p>
        </p:txBody>
      </p:sp>
      <p:sp>
        <p:nvSpPr>
          <p:cNvPr id="10246" name="Rectangle 6"/>
          <p:cNvSpPr>
            <a:spLocks noChangeArrowheads="1"/>
          </p:cNvSpPr>
          <p:nvPr/>
        </p:nvSpPr>
        <p:spPr bwMode="auto">
          <a:xfrm>
            <a:off x="685800" y="5486400"/>
            <a:ext cx="8205788" cy="646113"/>
          </a:xfrm>
          <a:prstGeom prst="rect">
            <a:avLst/>
          </a:prstGeom>
          <a:noFill/>
          <a:ln w="19050">
            <a:noFill/>
            <a:miter lim="800000"/>
            <a:headEnd/>
            <a:tailEnd/>
          </a:ln>
        </p:spPr>
        <p:txBody>
          <a:bodyPr>
            <a:spAutoFit/>
          </a:bodyPr>
          <a:lstStyle/>
          <a:p>
            <a:pPr lvl="1" eaLnBrk="1" hangingPunct="1">
              <a:lnSpc>
                <a:spcPct val="90000"/>
              </a:lnSpc>
              <a:spcBef>
                <a:spcPct val="20000"/>
              </a:spcBef>
              <a:buClr>
                <a:schemeClr val="accent2"/>
              </a:buClr>
              <a:buSzPct val="75000"/>
              <a:buFont typeface="Wingdings" pitchFamily="2" charset="2"/>
              <a:buNone/>
            </a:pPr>
            <a:r>
              <a:rPr lang="en-US">
                <a:latin typeface="Tahoma" pitchFamily="34" charset="0"/>
              </a:rPr>
              <a:t>E[c</a:t>
            </a:r>
            <a:r>
              <a:rPr lang="en-US" b="1" baseline="-25000">
                <a:latin typeface="Tahoma" pitchFamily="34" charset="0"/>
              </a:rPr>
              <a:t>i</a:t>
            </a:r>
            <a:r>
              <a:rPr lang="en-US">
                <a:latin typeface="Tahoma" pitchFamily="34" charset="0"/>
              </a:rPr>
              <a:t> | </a:t>
            </a:r>
            <a:r>
              <a:rPr lang="en-US" b="1">
                <a:latin typeface="Tahoma" pitchFamily="34" charset="0"/>
              </a:rPr>
              <a:t>X</a:t>
            </a:r>
            <a:r>
              <a:rPr lang="en-US" baseline="-25000">
                <a:latin typeface="Tahoma" pitchFamily="34" charset="0"/>
              </a:rPr>
              <a:t>i</a:t>
            </a:r>
            <a:r>
              <a:rPr lang="en-US">
                <a:latin typeface="Tahoma" pitchFamily="34" charset="0"/>
              </a:rPr>
              <a:t> ] = g(</a:t>
            </a:r>
            <a:r>
              <a:rPr lang="en-US" b="1">
                <a:latin typeface="Tahoma" pitchFamily="34" charset="0"/>
              </a:rPr>
              <a:t>X</a:t>
            </a:r>
            <a:r>
              <a:rPr lang="en-US" b="1" baseline="-25000">
                <a:latin typeface="Tahoma" pitchFamily="34" charset="0"/>
              </a:rPr>
              <a:t>i</a:t>
            </a:r>
            <a:r>
              <a:rPr lang="en-US">
                <a:latin typeface="Tahoma" pitchFamily="34" charset="0"/>
              </a:rPr>
              <a:t>);   Effects are correlated with included variables. </a:t>
            </a:r>
          </a:p>
          <a:p>
            <a:pPr lvl="1" eaLnBrk="1" hangingPunct="1">
              <a:lnSpc>
                <a:spcPct val="90000"/>
              </a:lnSpc>
              <a:spcBef>
                <a:spcPct val="20000"/>
              </a:spcBef>
              <a:buClr>
                <a:schemeClr val="accent2"/>
              </a:buClr>
              <a:buSzPct val="75000"/>
              <a:buFont typeface="Wingdings" pitchFamily="2" charset="2"/>
              <a:buNone/>
            </a:pPr>
            <a:r>
              <a:rPr lang="en-US">
                <a:latin typeface="Tahoma" pitchFamily="34" charset="0"/>
              </a:rPr>
              <a:t>Cov[</a:t>
            </a:r>
            <a:r>
              <a:rPr lang="en-US" b="1">
                <a:latin typeface="Tahoma" pitchFamily="34" charset="0"/>
              </a:rPr>
              <a:t>x</a:t>
            </a:r>
            <a:r>
              <a:rPr lang="en-US" b="1" baseline="-25000">
                <a:latin typeface="Tahoma" pitchFamily="34" charset="0"/>
              </a:rPr>
              <a:t>it</a:t>
            </a:r>
            <a:r>
              <a:rPr lang="en-US">
                <a:latin typeface="Tahoma" pitchFamily="34" charset="0"/>
              </a:rPr>
              <a:t>,c</a:t>
            </a:r>
            <a:r>
              <a:rPr lang="en-US" b="1" baseline="-25000">
                <a:latin typeface="Tahoma" pitchFamily="34" charset="0"/>
              </a:rPr>
              <a:t>i</a:t>
            </a:r>
            <a:r>
              <a:rPr lang="en-US">
                <a:latin typeface="Tahoma" pitchFamily="34" charset="0"/>
              </a:rPr>
              <a:t>] ≠</a:t>
            </a:r>
            <a:r>
              <a:rPr lang="en-US" b="1">
                <a:latin typeface="Tahoma" pitchFamily="34" charset="0"/>
              </a:rPr>
              <a:t>0</a:t>
            </a:r>
          </a:p>
        </p:txBody>
      </p:sp>
      <p:sp>
        <p:nvSpPr>
          <p:cNvPr id="10247" name="Rectangle 6"/>
          <p:cNvSpPr>
            <a:spLocks noChangeArrowheads="1"/>
          </p:cNvSpPr>
          <p:nvPr/>
        </p:nvSpPr>
        <p:spPr bwMode="auto">
          <a:xfrm>
            <a:off x="1295400" y="2514600"/>
            <a:ext cx="4724400" cy="17526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381000" y="1143000"/>
            <a:ext cx="8229600" cy="1143000"/>
          </a:xfrm>
        </p:spPr>
        <p:txBody>
          <a:bodyPr/>
          <a:lstStyle/>
          <a:p>
            <a:r>
              <a:rPr lang="en-US" smtClean="0"/>
              <a:t>The </a:t>
            </a:r>
            <a:r>
              <a:rPr lang="en-US" u="sng" smtClean="0"/>
              <a:t>Within Groups Transformation </a:t>
            </a:r>
            <a:r>
              <a:rPr lang="en-US" smtClean="0"/>
              <a:t>Removes the Effects</a:t>
            </a:r>
          </a:p>
        </p:txBody>
      </p:sp>
      <p:graphicFrame>
        <p:nvGraphicFramePr>
          <p:cNvPr id="12290" name="Object 2"/>
          <p:cNvGraphicFramePr>
            <a:graphicFrameLocks noChangeAspect="1"/>
          </p:cNvGraphicFramePr>
          <p:nvPr/>
        </p:nvGraphicFramePr>
        <p:xfrm>
          <a:off x="1752600" y="2667000"/>
          <a:ext cx="5791200" cy="2462298"/>
        </p:xfrm>
        <a:graphic>
          <a:graphicData uri="http://schemas.openxmlformats.org/presentationml/2006/ole">
            <mc:AlternateContent xmlns:mc="http://schemas.openxmlformats.org/markup-compatibility/2006">
              <mc:Choice xmlns:v="urn:schemas-microsoft-com:vml" Requires="v">
                <p:oleObj spid="_x0000_s167969" name="Equation" r:id="rId4" imgW="2209800" imgH="939800" progId="Equation.DSMT4">
                  <p:embed/>
                </p:oleObj>
              </mc:Choice>
              <mc:Fallback>
                <p:oleObj name="Equation" r:id="rId4" imgW="2209800" imgH="939800" progId="Equation.DSMT4">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667000"/>
                        <a:ext cx="5791200" cy="24622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381000" y="914400"/>
            <a:ext cx="8458200" cy="1143000"/>
          </a:xfrm>
        </p:spPr>
        <p:txBody>
          <a:bodyPr/>
          <a:lstStyle/>
          <a:p>
            <a:pPr eaLnBrk="1" hangingPunct="1"/>
            <a:r>
              <a:rPr lang="en-US" smtClean="0"/>
              <a:t>Useful Analysis of Variance Notation</a:t>
            </a:r>
          </a:p>
        </p:txBody>
      </p:sp>
      <p:graphicFrame>
        <p:nvGraphicFramePr>
          <p:cNvPr id="14338" name="Object 3"/>
          <p:cNvGraphicFramePr>
            <a:graphicFrameLocks noChangeAspect="1"/>
          </p:cNvGraphicFramePr>
          <p:nvPr/>
        </p:nvGraphicFramePr>
        <p:xfrm>
          <a:off x="1066800" y="2395538"/>
          <a:ext cx="7467600" cy="1109662"/>
        </p:xfrm>
        <a:graphic>
          <a:graphicData uri="http://schemas.openxmlformats.org/presentationml/2006/ole">
            <mc:AlternateContent xmlns:mc="http://schemas.openxmlformats.org/markup-compatibility/2006">
              <mc:Choice xmlns:v="urn:schemas-microsoft-com:vml" Requires="v">
                <p:oleObj spid="_x0000_s168993" name="Equation" r:id="rId4" imgW="3759200" imgH="558800" progId="Equation.DSMT4">
                  <p:embed/>
                </p:oleObj>
              </mc:Choice>
              <mc:Fallback>
                <p:oleObj name="Equation" r:id="rId4" imgW="3759200" imgH="558800" progId="Equation.DSMT4">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395538"/>
                        <a:ext cx="7467600" cy="1109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0" name="Text Box 4"/>
          <p:cNvSpPr txBox="1">
            <a:spLocks noChangeArrowheads="1"/>
          </p:cNvSpPr>
          <p:nvPr/>
        </p:nvSpPr>
        <p:spPr bwMode="auto">
          <a:xfrm>
            <a:off x="990600" y="3581400"/>
            <a:ext cx="7391400" cy="779463"/>
          </a:xfrm>
          <a:prstGeom prst="rect">
            <a:avLst/>
          </a:prstGeom>
          <a:noFill/>
          <a:ln w="19050">
            <a:noFill/>
            <a:miter lim="800000"/>
            <a:headEnd/>
            <a:tailEnd/>
          </a:ln>
        </p:spPr>
        <p:txBody>
          <a:bodyPr>
            <a:spAutoFit/>
          </a:bodyPr>
          <a:lstStyle/>
          <a:p>
            <a:pPr>
              <a:spcBef>
                <a:spcPct val="50000"/>
              </a:spcBef>
            </a:pPr>
            <a:r>
              <a:rPr lang="en-US">
                <a:latin typeface="Tahoma" pitchFamily="34" charset="0"/>
              </a:rPr>
              <a:t>Total variation =   Within groups variation</a:t>
            </a:r>
          </a:p>
          <a:p>
            <a:pPr>
              <a:spcBef>
                <a:spcPct val="50000"/>
              </a:spcBef>
            </a:pPr>
            <a:r>
              <a:rPr lang="en-US">
                <a:latin typeface="Tahoma" pitchFamily="34" charset="0"/>
              </a:rPr>
              <a:t>                       + Between groups variation</a:t>
            </a:r>
          </a:p>
        </p:txBody>
      </p:sp>
      <p:sp>
        <p:nvSpPr>
          <p:cNvPr id="2" name="TextBox 1"/>
          <p:cNvSpPr txBox="1"/>
          <p:nvPr/>
        </p:nvSpPr>
        <p:spPr>
          <a:xfrm>
            <a:off x="1409700" y="4800600"/>
            <a:ext cx="6781800" cy="923330"/>
          </a:xfrm>
          <a:prstGeom prst="rect">
            <a:avLst/>
          </a:prstGeom>
          <a:noFill/>
          <a:ln>
            <a:solidFill>
              <a:srgbClr val="FF0000"/>
            </a:solidFill>
          </a:ln>
        </p:spPr>
        <p:txBody>
          <a:bodyPr wrap="square" rtlCol="0">
            <a:spAutoFit/>
          </a:bodyPr>
          <a:lstStyle/>
          <a:p>
            <a:r>
              <a:rPr lang="en-US" b="1" dirty="0" smtClean="0">
                <a:solidFill>
                  <a:srgbClr val="0000FF"/>
                </a:solidFill>
              </a:rPr>
              <a:t>Within groups variation is crucial to the analysis.  Without the within groups variation, the sample becomes just a cross section sample of the group means.</a:t>
            </a:r>
            <a:endParaRPr lang="en-US" b="1" dirty="0">
              <a:solidFill>
                <a:srgbClr val="0000FF"/>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4"/>
          <p:cNvSpPr>
            <a:spLocks noGrp="1" noChangeArrowheads="1"/>
          </p:cNvSpPr>
          <p:nvPr>
            <p:ph type="title"/>
          </p:nvPr>
        </p:nvSpPr>
        <p:spPr>
          <a:xfrm>
            <a:off x="533400" y="838200"/>
            <a:ext cx="3962400" cy="533400"/>
          </a:xfrm>
        </p:spPr>
        <p:txBody>
          <a:bodyPr/>
          <a:lstStyle/>
          <a:p>
            <a:pPr eaLnBrk="1" hangingPunct="1"/>
            <a:r>
              <a:rPr lang="en-US" dirty="0" smtClean="0"/>
              <a:t>WHO Data</a:t>
            </a:r>
          </a:p>
        </p:txBody>
      </p:sp>
      <p:graphicFrame>
        <p:nvGraphicFramePr>
          <p:cNvPr id="15362" name="Object 6"/>
          <p:cNvGraphicFramePr>
            <a:graphicFrameLocks noChangeAspect="1"/>
          </p:cNvGraphicFramePr>
          <p:nvPr>
            <p:extLst>
              <p:ext uri="{D42A27DB-BD31-4B8C-83A1-F6EECF244321}">
                <p14:modId xmlns:p14="http://schemas.microsoft.com/office/powerpoint/2010/main" val="230279690"/>
              </p:ext>
            </p:extLst>
          </p:nvPr>
        </p:nvGraphicFramePr>
        <p:xfrm>
          <a:off x="533400" y="1680337"/>
          <a:ext cx="5257800" cy="3781796"/>
        </p:xfrm>
        <a:graphic>
          <a:graphicData uri="http://schemas.openxmlformats.org/presentationml/2006/ole">
            <mc:AlternateContent xmlns:mc="http://schemas.openxmlformats.org/markup-compatibility/2006">
              <mc:Choice xmlns:v="urn:schemas-microsoft-com:vml" Requires="v">
                <p:oleObj spid="_x0000_s177185" name="Bitmap Image" r:id="rId4" imgW="6144483" imgH="4420217" progId="PBrush">
                  <p:embed/>
                </p:oleObj>
              </mc:Choice>
              <mc:Fallback>
                <p:oleObj name="Bitmap Image" r:id="rId4" imgW="6144483" imgH="4420217" progId="PBrush">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680337"/>
                        <a:ext cx="5257800" cy="3781796"/>
                      </a:xfrm>
                      <a:prstGeom prst="rect">
                        <a:avLst/>
                      </a:prstGeom>
                      <a:noFill/>
                      <a:ln>
                        <a:noFill/>
                      </a:ln>
                      <a:effectLst/>
                      <a:extLst/>
                    </p:spPr>
                  </p:pic>
                </p:oleObj>
              </mc:Fallback>
            </mc:AlternateContent>
          </a:graphicData>
        </a:graphic>
      </p:graphicFrame>
      <p:pic>
        <p:nvPicPr>
          <p:cNvPr id="4" name="Picture 4" descr="WHR-200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1680337"/>
            <a:ext cx="2834640" cy="3657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685800"/>
            <a:ext cx="8229600" cy="1139825"/>
          </a:xfrm>
        </p:spPr>
        <p:txBody>
          <a:bodyPr/>
          <a:lstStyle/>
          <a:p>
            <a:pPr eaLnBrk="1" hangingPunct="1"/>
            <a:r>
              <a:rPr lang="en-US" smtClean="0"/>
              <a:t>Baltagi and Griffin’s Gasoline Data</a:t>
            </a:r>
          </a:p>
        </p:txBody>
      </p:sp>
      <p:sp>
        <p:nvSpPr>
          <p:cNvPr id="57347" name="Text Box 3"/>
          <p:cNvSpPr txBox="1">
            <a:spLocks noChangeArrowheads="1"/>
          </p:cNvSpPr>
          <p:nvPr/>
        </p:nvSpPr>
        <p:spPr bwMode="auto">
          <a:xfrm>
            <a:off x="533400" y="1981200"/>
            <a:ext cx="8458200" cy="4349750"/>
          </a:xfrm>
          <a:prstGeom prst="rect">
            <a:avLst/>
          </a:prstGeom>
          <a:noFill/>
          <a:ln w="19050">
            <a:noFill/>
            <a:miter lim="800000"/>
            <a:headEnd/>
            <a:tailEnd/>
          </a:ln>
        </p:spPr>
        <p:txBody>
          <a:bodyPr>
            <a:spAutoFit/>
          </a:bodyPr>
          <a:lstStyle/>
          <a:p>
            <a:pPr>
              <a:spcBef>
                <a:spcPct val="50000"/>
              </a:spcBef>
            </a:pPr>
            <a:r>
              <a:rPr lang="en-US" b="1">
                <a:latin typeface="Tahoma" pitchFamily="34" charset="0"/>
              </a:rPr>
              <a:t>World Gasoline Demand Data, 18 OECD Countries, 19 years</a:t>
            </a:r>
            <a:r>
              <a:rPr lang="en-US">
                <a:latin typeface="Tahoma" pitchFamily="34" charset="0"/>
              </a:rPr>
              <a:t/>
            </a:r>
            <a:br>
              <a:rPr lang="en-US">
                <a:latin typeface="Tahoma" pitchFamily="34" charset="0"/>
              </a:rPr>
            </a:br>
            <a:r>
              <a:rPr lang="en-US" b="1">
                <a:latin typeface="Tahoma" pitchFamily="34" charset="0"/>
              </a:rPr>
              <a:t>Variables in the file are</a:t>
            </a:r>
            <a:r>
              <a:rPr lang="en-US">
                <a:latin typeface="Tahoma" pitchFamily="34" charset="0"/>
              </a:rPr>
              <a:t/>
            </a:r>
            <a:br>
              <a:rPr lang="en-US">
                <a:latin typeface="Tahoma" pitchFamily="34" charset="0"/>
              </a:rPr>
            </a:br>
            <a:endParaRPr lang="en-US">
              <a:latin typeface="Tahoma" pitchFamily="34" charset="0"/>
            </a:endParaRPr>
          </a:p>
          <a:p>
            <a:pPr>
              <a:spcBef>
                <a:spcPct val="50000"/>
              </a:spcBef>
            </a:pPr>
            <a:r>
              <a:rPr lang="en-US">
                <a:latin typeface="Tahoma" pitchFamily="34" charset="0"/>
              </a:rPr>
              <a:t>COUNTRY = name of country </a:t>
            </a:r>
          </a:p>
          <a:p>
            <a:r>
              <a:rPr lang="en-US">
                <a:latin typeface="Tahoma" pitchFamily="34" charset="0"/>
              </a:rPr>
              <a:t>YEAR = year, 1960-1978</a:t>
            </a:r>
            <a:br>
              <a:rPr lang="en-US">
                <a:latin typeface="Tahoma" pitchFamily="34" charset="0"/>
              </a:rPr>
            </a:br>
            <a:r>
              <a:rPr lang="en-US">
                <a:latin typeface="Tahoma" pitchFamily="34" charset="0"/>
              </a:rPr>
              <a:t>LGASPCAR = log of consumption per car</a:t>
            </a:r>
            <a:br>
              <a:rPr lang="en-US">
                <a:latin typeface="Tahoma" pitchFamily="34" charset="0"/>
              </a:rPr>
            </a:br>
            <a:r>
              <a:rPr lang="en-US">
                <a:latin typeface="Tahoma" pitchFamily="34" charset="0"/>
              </a:rPr>
              <a:t>LINCOMEP = log of per capita income</a:t>
            </a:r>
            <a:br>
              <a:rPr lang="en-US">
                <a:latin typeface="Tahoma" pitchFamily="34" charset="0"/>
              </a:rPr>
            </a:br>
            <a:r>
              <a:rPr lang="en-US">
                <a:latin typeface="Tahoma" pitchFamily="34" charset="0"/>
              </a:rPr>
              <a:t>LRPMG = log of real price of gasoline </a:t>
            </a:r>
          </a:p>
          <a:p>
            <a:r>
              <a:rPr lang="en-US">
                <a:latin typeface="Tahoma" pitchFamily="34" charset="0"/>
              </a:rPr>
              <a:t>LCARPCAP = log of per capita number of cars </a:t>
            </a:r>
            <a:br>
              <a:rPr lang="en-US">
                <a:latin typeface="Tahoma" pitchFamily="34" charset="0"/>
              </a:rPr>
            </a:br>
            <a:endParaRPr lang="en-US">
              <a:latin typeface="Tahoma" pitchFamily="34" charset="0"/>
            </a:endParaRPr>
          </a:p>
          <a:p>
            <a:r>
              <a:rPr lang="en-US">
                <a:latin typeface="Tahoma" pitchFamily="34" charset="0"/>
              </a:rPr>
              <a:t>See Baltagi (2001, p. 24) for analysis of these data. The article on which the analysis is based is Baltagi, B. and Griffin, J., "Gasolne Demand in the OECD: An Application of Pooling and Testing Procedures," European Economic Review, 22, 1983, pp. 117-137.  The data were downloaded from the website for Baltagi's text.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457200" y="304800"/>
            <a:ext cx="8229600" cy="1143000"/>
          </a:xfrm>
        </p:spPr>
        <p:txBody>
          <a:bodyPr/>
          <a:lstStyle/>
          <a:p>
            <a:pPr eaLnBrk="1" hangingPunct="1"/>
            <a:r>
              <a:rPr lang="en-US" altLang="en-US" smtClean="0"/>
              <a:t>Analysis of Variance</a:t>
            </a:r>
          </a:p>
        </p:txBody>
      </p:sp>
      <p:pic>
        <p:nvPicPr>
          <p:cNvPr id="2" name="Picture 1"/>
          <p:cNvPicPr>
            <a:picLocks noChangeAspect="1"/>
          </p:cNvPicPr>
          <p:nvPr/>
        </p:nvPicPr>
        <p:blipFill>
          <a:blip r:embed="rId3" cstate="print"/>
          <a:stretch>
            <a:fillRect/>
          </a:stretch>
        </p:blipFill>
        <p:spPr>
          <a:xfrm>
            <a:off x="685800" y="1676400"/>
            <a:ext cx="8091487" cy="4711499"/>
          </a:xfrm>
          <a:prstGeom prst="rect">
            <a:avLst/>
          </a:prstGeom>
          <a:ln w="38100">
            <a:solidFill>
              <a:srgbClr val="7030A0"/>
            </a:solidFill>
          </a:ln>
        </p:spPr>
      </p:pic>
      <p:sp>
        <p:nvSpPr>
          <p:cNvPr id="3" name="Oval 2"/>
          <p:cNvSpPr/>
          <p:nvPr/>
        </p:nvSpPr>
        <p:spPr bwMode="auto">
          <a:xfrm>
            <a:off x="1704976" y="4505325"/>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Oval 5"/>
          <p:cNvSpPr/>
          <p:nvPr/>
        </p:nvSpPr>
        <p:spPr bwMode="auto">
          <a:xfrm>
            <a:off x="2085978" y="4643437"/>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Oval 6"/>
          <p:cNvSpPr/>
          <p:nvPr/>
        </p:nvSpPr>
        <p:spPr bwMode="auto">
          <a:xfrm>
            <a:off x="2462215" y="3686170"/>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Oval 7"/>
          <p:cNvSpPr/>
          <p:nvPr/>
        </p:nvSpPr>
        <p:spPr bwMode="auto">
          <a:xfrm>
            <a:off x="2833689" y="43719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Oval 8"/>
          <p:cNvSpPr/>
          <p:nvPr/>
        </p:nvSpPr>
        <p:spPr bwMode="auto">
          <a:xfrm>
            <a:off x="3214689" y="47529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Oval 9"/>
          <p:cNvSpPr/>
          <p:nvPr/>
        </p:nvSpPr>
        <p:spPr bwMode="auto">
          <a:xfrm>
            <a:off x="3600452" y="46767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Oval 10"/>
          <p:cNvSpPr/>
          <p:nvPr/>
        </p:nvSpPr>
        <p:spPr bwMode="auto">
          <a:xfrm>
            <a:off x="3981452" y="3657600"/>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Oval 11"/>
          <p:cNvSpPr/>
          <p:nvPr/>
        </p:nvSpPr>
        <p:spPr bwMode="auto">
          <a:xfrm>
            <a:off x="4357689" y="4329111"/>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Oval 12"/>
          <p:cNvSpPr/>
          <p:nvPr/>
        </p:nvSpPr>
        <p:spPr bwMode="auto">
          <a:xfrm>
            <a:off x="4733926" y="4843459"/>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4" name="Oval 13"/>
          <p:cNvSpPr/>
          <p:nvPr/>
        </p:nvSpPr>
        <p:spPr bwMode="auto">
          <a:xfrm>
            <a:off x="5114926" y="3862385"/>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5" name="Oval 14"/>
          <p:cNvSpPr/>
          <p:nvPr/>
        </p:nvSpPr>
        <p:spPr bwMode="auto">
          <a:xfrm>
            <a:off x="5491163" y="4486274"/>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6" name="Oval 15"/>
          <p:cNvSpPr/>
          <p:nvPr/>
        </p:nvSpPr>
        <p:spPr bwMode="auto">
          <a:xfrm>
            <a:off x="5876934" y="44481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7" name="Oval 16"/>
          <p:cNvSpPr/>
          <p:nvPr/>
        </p:nvSpPr>
        <p:spPr bwMode="auto">
          <a:xfrm>
            <a:off x="6257934" y="4514852"/>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8" name="Oval 17"/>
          <p:cNvSpPr/>
          <p:nvPr/>
        </p:nvSpPr>
        <p:spPr bwMode="auto">
          <a:xfrm>
            <a:off x="6634163" y="4562474"/>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9" name="Oval 18"/>
          <p:cNvSpPr/>
          <p:nvPr/>
        </p:nvSpPr>
        <p:spPr bwMode="auto">
          <a:xfrm>
            <a:off x="7015163" y="4333874"/>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0" name="Oval 19"/>
          <p:cNvSpPr/>
          <p:nvPr/>
        </p:nvSpPr>
        <p:spPr bwMode="auto">
          <a:xfrm>
            <a:off x="7391408" y="2752726"/>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1" name="Oval 20"/>
          <p:cNvSpPr/>
          <p:nvPr/>
        </p:nvSpPr>
        <p:spPr bwMode="auto">
          <a:xfrm>
            <a:off x="7772408" y="4586289"/>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2" name="Oval 21"/>
          <p:cNvSpPr/>
          <p:nvPr/>
        </p:nvSpPr>
        <p:spPr bwMode="auto">
          <a:xfrm>
            <a:off x="8158186" y="3733800"/>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762000" y="1143000"/>
            <a:ext cx="8229600" cy="530225"/>
          </a:xfrm>
        </p:spPr>
        <p:txBody>
          <a:bodyPr/>
          <a:lstStyle/>
          <a:p>
            <a:pPr eaLnBrk="1" hangingPunct="1"/>
            <a:r>
              <a:rPr lang="en-US" smtClean="0"/>
              <a:t>Analysis of Variance</a:t>
            </a:r>
          </a:p>
        </p:txBody>
      </p:sp>
      <p:sp>
        <p:nvSpPr>
          <p:cNvPr id="59395" name="TextBox 4"/>
          <p:cNvSpPr txBox="1">
            <a:spLocks noChangeArrowheads="1"/>
          </p:cNvSpPr>
          <p:nvPr/>
        </p:nvSpPr>
        <p:spPr bwMode="auto">
          <a:xfrm>
            <a:off x="533400" y="1828800"/>
            <a:ext cx="8305800" cy="4186238"/>
          </a:xfrm>
          <a:prstGeom prst="rect">
            <a:avLst/>
          </a:prstGeom>
          <a:noFill/>
          <a:ln w="9525">
            <a:noFill/>
            <a:miter lim="800000"/>
            <a:headEnd/>
            <a:tailEnd/>
          </a:ln>
        </p:spPr>
        <p:txBody>
          <a:bodyPr>
            <a:spAutoFit/>
          </a:bodyPr>
          <a:lstStyle/>
          <a:p>
            <a:r>
              <a:rPr lang="en-US" sz="1400" b="1">
                <a:latin typeface="Courier New" pitchFamily="49" charset="0"/>
                <a:cs typeface="Courier New" pitchFamily="49" charset="0"/>
              </a:rPr>
              <a:t>+--------------------------------------------------------------------------+</a:t>
            </a:r>
          </a:p>
          <a:p>
            <a:r>
              <a:rPr lang="en-US" sz="1400" b="1">
                <a:latin typeface="Courier New" pitchFamily="49" charset="0"/>
                <a:cs typeface="Courier New" pitchFamily="49" charset="0"/>
              </a:rPr>
              <a:t>| Analysis of Variance for         LGASPCAR                                |</a:t>
            </a:r>
          </a:p>
          <a:p>
            <a:r>
              <a:rPr lang="en-US" sz="1400" b="1">
                <a:latin typeface="Courier New" pitchFamily="49" charset="0"/>
                <a:cs typeface="Courier New" pitchFamily="49" charset="0"/>
              </a:rPr>
              <a:t>| Stratification Variable          _STRATUM                                |</a:t>
            </a:r>
          </a:p>
          <a:p>
            <a:r>
              <a:rPr lang="en-US" sz="1400" b="1">
                <a:latin typeface="Courier New" pitchFamily="49" charset="0"/>
                <a:cs typeface="Courier New" pitchFamily="49" charset="0"/>
              </a:rPr>
              <a:t>| Observations weighted by         ONE                                     |</a:t>
            </a:r>
          </a:p>
          <a:p>
            <a:r>
              <a:rPr lang="en-US" sz="1400" b="1">
                <a:latin typeface="Courier New" pitchFamily="49" charset="0"/>
                <a:cs typeface="Courier New" pitchFamily="49" charset="0"/>
              </a:rPr>
              <a:t>| Total Sample Size                                  342                   |</a:t>
            </a:r>
          </a:p>
          <a:p>
            <a:r>
              <a:rPr lang="en-US" sz="1400" b="1">
                <a:latin typeface="Courier New" pitchFamily="49" charset="0"/>
                <a:cs typeface="Courier New" pitchFamily="49" charset="0"/>
              </a:rPr>
              <a:t>| Number of Groups                                    18                   |</a:t>
            </a:r>
          </a:p>
          <a:p>
            <a:r>
              <a:rPr lang="en-US" sz="1400" b="1">
                <a:latin typeface="Courier New" pitchFamily="49" charset="0"/>
                <a:cs typeface="Courier New" pitchFamily="49" charset="0"/>
              </a:rPr>
              <a:t>| Number of groups with no data                        0                   |</a:t>
            </a:r>
          </a:p>
          <a:p>
            <a:r>
              <a:rPr lang="en-US" sz="1400" b="1">
                <a:latin typeface="Courier New" pitchFamily="49" charset="0"/>
                <a:cs typeface="Courier New" pitchFamily="49" charset="0"/>
              </a:rPr>
              <a:t>| Overall Sample Mean                          4.2962420                   |</a:t>
            </a:r>
          </a:p>
          <a:p>
            <a:r>
              <a:rPr lang="en-US" sz="1400" b="1">
                <a:latin typeface="Courier New" pitchFamily="49" charset="0"/>
                <a:cs typeface="Courier New" pitchFamily="49" charset="0"/>
              </a:rPr>
              <a:t>| Sample Standard Deviation                     .5489071                   |</a:t>
            </a:r>
          </a:p>
          <a:p>
            <a:r>
              <a:rPr lang="en-US" sz="1400" b="1">
                <a:latin typeface="Courier New" pitchFamily="49" charset="0"/>
                <a:cs typeface="Courier New" pitchFamily="49" charset="0"/>
              </a:rPr>
              <a:t>| Total Sample Variance                         .3012990                   |</a:t>
            </a:r>
          </a:p>
          <a:p>
            <a:r>
              <a:rPr lang="en-US" sz="1400" b="1">
                <a:latin typeface="Courier New" pitchFamily="49" charset="0"/>
                <a:cs typeface="Courier New" pitchFamily="49" charset="0"/>
              </a:rPr>
              <a:t>|                                                                          |</a:t>
            </a:r>
          </a:p>
          <a:p>
            <a:r>
              <a:rPr lang="en-US" sz="1400" b="1">
                <a:latin typeface="Courier New" pitchFamily="49" charset="0"/>
                <a:cs typeface="Courier New" pitchFamily="49" charset="0"/>
              </a:rPr>
              <a:t>| Source of Variation              Variation     Deg.Fr.      Mean Square  |</a:t>
            </a:r>
          </a:p>
          <a:p>
            <a:r>
              <a:rPr lang="en-US" sz="1400" b="1">
                <a:latin typeface="Courier New" pitchFamily="49" charset="0"/>
                <a:cs typeface="Courier New" pitchFamily="49" charset="0"/>
              </a:rPr>
              <a:t>| Between Groups                 85.68228007          17          5.04013  |</a:t>
            </a:r>
          </a:p>
          <a:p>
            <a:r>
              <a:rPr lang="en-US" sz="1400" b="1">
                <a:latin typeface="Courier New" pitchFamily="49" charset="0"/>
                <a:cs typeface="Courier New" pitchFamily="49" charset="0"/>
              </a:rPr>
              <a:t>| Within  Groups                 17.06068428         324           .05266  |</a:t>
            </a:r>
          </a:p>
          <a:p>
            <a:r>
              <a:rPr lang="en-US" sz="1400" b="1">
                <a:latin typeface="Courier New" pitchFamily="49" charset="0"/>
                <a:cs typeface="Courier New" pitchFamily="49" charset="0"/>
              </a:rPr>
              <a:t>| Total                         102.74296435         341           .30130  |</a:t>
            </a:r>
          </a:p>
          <a:p>
            <a:r>
              <a:rPr lang="en-US" sz="1400" b="1">
                <a:latin typeface="Courier New" pitchFamily="49" charset="0"/>
                <a:cs typeface="Courier New" pitchFamily="49" charset="0"/>
              </a:rPr>
              <a:t>| Residual S.D.                    .22946990                               |</a:t>
            </a:r>
          </a:p>
          <a:p>
            <a:r>
              <a:rPr lang="en-US" sz="1400" b="1">
                <a:latin typeface="Courier New" pitchFamily="49" charset="0"/>
                <a:cs typeface="Courier New" pitchFamily="49" charset="0"/>
              </a:rPr>
              <a:t>| R-squared                        .83394791     MSB/MSW         21.96425  |</a:t>
            </a:r>
          </a:p>
          <a:p>
            <a:r>
              <a:rPr lang="en-US" sz="1400" b="1">
                <a:latin typeface="Courier New" pitchFamily="49" charset="0"/>
                <a:cs typeface="Courier New" pitchFamily="49" charset="0"/>
              </a:rPr>
              <a:t>| F ratio                        95.71734806     P value           .00000  |</a:t>
            </a:r>
          </a:p>
          <a:p>
            <a:r>
              <a:rPr lang="en-US" sz="1400" b="1">
                <a:latin typeface="Courier New" pitchFamily="49" charset="0"/>
                <a:cs typeface="Courier New" pitchFamily="49" charset="0"/>
              </a:rPr>
              <a:t>+--------------------------------------------------------------------------+</a:t>
            </a:r>
          </a:p>
        </p:txBody>
      </p:sp>
      <p:sp>
        <p:nvSpPr>
          <p:cNvPr id="4" name="Rectangle 3"/>
          <p:cNvSpPr/>
          <p:nvPr/>
        </p:nvSpPr>
        <p:spPr bwMode="auto">
          <a:xfrm>
            <a:off x="800100" y="4191000"/>
            <a:ext cx="4572000" cy="685800"/>
          </a:xfrm>
          <a:prstGeom prst="rect">
            <a:avLst/>
          </a:prstGeom>
          <a:solidFill>
            <a:srgbClr val="99CC0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smtClean="0"/>
              <a:t>Estimating the Fixed Effects Model</a:t>
            </a:r>
          </a:p>
        </p:txBody>
      </p:sp>
      <p:sp>
        <p:nvSpPr>
          <p:cNvPr id="11268" name="Rectangle 3"/>
          <p:cNvSpPr>
            <a:spLocks noGrp="1" noChangeArrowheads="1"/>
          </p:cNvSpPr>
          <p:nvPr>
            <p:ph type="body" idx="1"/>
          </p:nvPr>
        </p:nvSpPr>
        <p:spPr/>
        <p:txBody>
          <a:bodyPr/>
          <a:lstStyle/>
          <a:p>
            <a:r>
              <a:rPr lang="en-US" smtClean="0"/>
              <a:t>The FEM is a plain vanilla regression model but with many independent variables</a:t>
            </a:r>
          </a:p>
          <a:p>
            <a:r>
              <a:rPr lang="en-US" smtClean="0"/>
              <a:t>Least squares is unbiased, consistent, efficient, but inconvenient if N is large. </a:t>
            </a:r>
          </a:p>
          <a:p>
            <a:endParaRPr lang="en-US" smtClean="0"/>
          </a:p>
        </p:txBody>
      </p:sp>
      <p:graphicFrame>
        <p:nvGraphicFramePr>
          <p:cNvPr id="11266" name="Object 2"/>
          <p:cNvGraphicFramePr>
            <a:graphicFrameLocks noChangeAspect="1"/>
          </p:cNvGraphicFramePr>
          <p:nvPr/>
        </p:nvGraphicFramePr>
        <p:xfrm>
          <a:off x="2057400" y="3787775"/>
          <a:ext cx="4343400" cy="1927225"/>
        </p:xfrm>
        <a:graphic>
          <a:graphicData uri="http://schemas.openxmlformats.org/presentationml/2006/ole">
            <mc:AlternateContent xmlns:mc="http://schemas.openxmlformats.org/markup-compatibility/2006">
              <mc:Choice xmlns:v="urn:schemas-microsoft-com:vml" Requires="v">
                <p:oleObj spid="_x0000_s166945" name="Equation" r:id="rId4" imgW="2260600" imgH="1003300" progId="Equation.DSMT4">
                  <p:embed/>
                </p:oleObj>
              </mc:Choice>
              <mc:Fallback>
                <p:oleObj name="Equation" r:id="rId4" imgW="2260600" imgH="1003300" progId="Equation.DSMT4">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3787775"/>
                        <a:ext cx="4343400" cy="1927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Fixed Effects Estimator (cont.)</a:t>
            </a:r>
          </a:p>
        </p:txBody>
      </p:sp>
      <p:graphicFrame>
        <p:nvGraphicFramePr>
          <p:cNvPr id="22531" name="Object 4"/>
          <p:cNvGraphicFramePr>
            <a:graphicFrameLocks noChangeAspect="1"/>
          </p:cNvGraphicFramePr>
          <p:nvPr/>
        </p:nvGraphicFramePr>
        <p:xfrm>
          <a:off x="762000" y="1676400"/>
          <a:ext cx="7897812" cy="4543425"/>
        </p:xfrm>
        <a:graphic>
          <a:graphicData uri="http://schemas.openxmlformats.org/presentationml/2006/ole">
            <mc:AlternateContent xmlns:mc="http://schemas.openxmlformats.org/markup-compatibility/2006">
              <mc:Choice xmlns:v="urn:schemas-microsoft-com:vml" Requires="v">
                <p:oleObj spid="_x0000_s495628" name="Equation" r:id="rId4" imgW="4724400" imgH="2717800" progId="Equation.DSMT4">
                  <p:embed/>
                </p:oleObj>
              </mc:Choice>
              <mc:Fallback>
                <p:oleObj name="Equation" r:id="rId4" imgW="4724400" imgH="27178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676400"/>
                        <a:ext cx="7897812" cy="4543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914400"/>
            <a:ext cx="8229600" cy="1143000"/>
          </a:xfrm>
        </p:spPr>
        <p:txBody>
          <a:bodyPr/>
          <a:lstStyle/>
          <a:p>
            <a:pPr eaLnBrk="1" hangingPunct="1"/>
            <a:r>
              <a:rPr lang="en-US" altLang="en-US" smtClean="0"/>
              <a:t>The </a:t>
            </a:r>
            <a:r>
              <a:rPr lang="en-US" altLang="en-US" smtClean="0">
                <a:solidFill>
                  <a:srgbClr val="FF3300"/>
                </a:solidFill>
              </a:rPr>
              <a:t>Within Transformation</a:t>
            </a:r>
            <a:r>
              <a:rPr lang="en-US" altLang="en-US" smtClean="0"/>
              <a:t> Removes the Effects</a:t>
            </a:r>
          </a:p>
        </p:txBody>
      </p:sp>
      <p:graphicFrame>
        <p:nvGraphicFramePr>
          <p:cNvPr id="24579" name="Object 4"/>
          <p:cNvGraphicFramePr>
            <a:graphicFrameLocks noChangeAspect="1"/>
          </p:cNvGraphicFramePr>
          <p:nvPr/>
        </p:nvGraphicFramePr>
        <p:xfrm>
          <a:off x="1676400" y="2209800"/>
          <a:ext cx="4994275" cy="2297113"/>
        </p:xfrm>
        <a:graphic>
          <a:graphicData uri="http://schemas.openxmlformats.org/presentationml/2006/ole">
            <mc:AlternateContent xmlns:mc="http://schemas.openxmlformats.org/markup-compatibility/2006">
              <mc:Choice xmlns:v="urn:schemas-microsoft-com:vml" Requires="v">
                <p:oleObj spid="_x0000_s496652" name="Equation" r:id="rId4" imgW="2044700" imgH="939800" progId="Equation.DSMT4">
                  <p:embed/>
                </p:oleObj>
              </mc:Choice>
              <mc:Fallback>
                <p:oleObj name="Equation" r:id="rId4" imgW="2044700" imgH="9398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209800"/>
                        <a:ext cx="4994275" cy="2297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580" name="Line 5"/>
          <p:cNvSpPr>
            <a:spLocks noChangeShapeType="1"/>
          </p:cNvSpPr>
          <p:nvPr/>
        </p:nvSpPr>
        <p:spPr bwMode="auto">
          <a:xfrm flipV="1">
            <a:off x="990600" y="4191000"/>
            <a:ext cx="0" cy="167640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4581" name="Line 6"/>
          <p:cNvSpPr>
            <a:spLocks noChangeShapeType="1"/>
          </p:cNvSpPr>
          <p:nvPr/>
        </p:nvSpPr>
        <p:spPr bwMode="auto">
          <a:xfrm>
            <a:off x="990600" y="4191000"/>
            <a:ext cx="457200" cy="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4582" name="Text Box 7"/>
          <p:cNvSpPr txBox="1">
            <a:spLocks noChangeArrowheads="1"/>
          </p:cNvSpPr>
          <p:nvPr/>
        </p:nvSpPr>
        <p:spPr bwMode="auto">
          <a:xfrm>
            <a:off x="990600" y="5695950"/>
            <a:ext cx="6096000" cy="323850"/>
          </a:xfrm>
          <a:prstGeom prst="rect">
            <a:avLst/>
          </a:prstGeom>
          <a:noFill/>
          <a:ln w="190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ltLang="en-US" sz="1400" b="1">
                <a:latin typeface="Arial" panose="020B0604020202020204" pitchFamily="34" charset="0"/>
              </a:rPr>
              <a:t>Wooldridge notation for data in deviations from group means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57200" y="533400"/>
            <a:ext cx="8534400" cy="914400"/>
          </a:xfrm>
        </p:spPr>
        <p:txBody>
          <a:bodyPr/>
          <a:lstStyle/>
          <a:p>
            <a:r>
              <a:rPr lang="en-US" sz="2800" smtClean="0"/>
              <a:t>Least Squares Dummy Variable Estimator</a:t>
            </a:r>
          </a:p>
        </p:txBody>
      </p:sp>
      <p:sp>
        <p:nvSpPr>
          <p:cNvPr id="13316" name="Rectangle 3"/>
          <p:cNvSpPr>
            <a:spLocks noGrp="1" noChangeArrowheads="1"/>
          </p:cNvSpPr>
          <p:nvPr>
            <p:ph type="body" idx="1"/>
          </p:nvPr>
        </p:nvSpPr>
        <p:spPr/>
        <p:txBody>
          <a:bodyPr/>
          <a:lstStyle/>
          <a:p>
            <a:r>
              <a:rPr lang="en-US" b="1" smtClean="0"/>
              <a:t>b</a:t>
            </a:r>
            <a:r>
              <a:rPr lang="en-US" smtClean="0"/>
              <a:t> is obtained by </a:t>
            </a:r>
            <a:r>
              <a:rPr lang="en-US" b="1" smtClean="0">
                <a:solidFill>
                  <a:srgbClr val="FF3300"/>
                </a:solidFill>
              </a:rPr>
              <a:t>‘within’ groups least squares</a:t>
            </a:r>
            <a:r>
              <a:rPr lang="en-US" smtClean="0"/>
              <a:t> (group mean deviations)</a:t>
            </a:r>
          </a:p>
          <a:p>
            <a:endParaRPr lang="en-US" smtClean="0"/>
          </a:p>
          <a:p>
            <a:r>
              <a:rPr lang="en-US" b="1" smtClean="0"/>
              <a:t>a</a:t>
            </a:r>
            <a:r>
              <a:rPr lang="en-US" smtClean="0"/>
              <a:t> is estimated using the normal equations:</a:t>
            </a:r>
          </a:p>
          <a:p>
            <a:pPr>
              <a:buFontTx/>
              <a:buNone/>
            </a:pPr>
            <a:r>
              <a:rPr lang="en-US" smtClean="0"/>
              <a:t>    </a:t>
            </a:r>
            <a:r>
              <a:rPr lang="en-US" b="1" smtClean="0"/>
              <a:t>D’Xb</a:t>
            </a:r>
            <a:r>
              <a:rPr lang="en-US" smtClean="0"/>
              <a:t>+</a:t>
            </a:r>
            <a:r>
              <a:rPr lang="en-US" b="1" smtClean="0"/>
              <a:t>D’Da</a:t>
            </a:r>
            <a:r>
              <a:rPr lang="en-US" smtClean="0"/>
              <a:t>=</a:t>
            </a:r>
            <a:r>
              <a:rPr lang="en-US" b="1" smtClean="0"/>
              <a:t>D’y</a:t>
            </a:r>
            <a:br>
              <a:rPr lang="en-US" b="1" smtClean="0"/>
            </a:br>
            <a:r>
              <a:rPr lang="en-US" b="1" smtClean="0"/>
              <a:t/>
            </a:r>
            <a:br>
              <a:rPr lang="en-US" b="1" smtClean="0"/>
            </a:br>
            <a:r>
              <a:rPr lang="en-US" b="1" smtClean="0"/>
              <a:t>                   a = (D’D)</a:t>
            </a:r>
            <a:r>
              <a:rPr lang="en-US" b="1" baseline="30000" smtClean="0"/>
              <a:t>-1</a:t>
            </a:r>
            <a:r>
              <a:rPr lang="en-US" b="1" smtClean="0"/>
              <a:t>D’(y – Xb)</a:t>
            </a:r>
            <a:endParaRPr lang="en-US" smtClean="0"/>
          </a:p>
          <a:p>
            <a:pPr>
              <a:buFont typeface="Wingdings" pitchFamily="2" charset="2"/>
              <a:buNone/>
            </a:pPr>
            <a:r>
              <a:rPr lang="en-US" smtClean="0"/>
              <a:t>                  </a:t>
            </a:r>
          </a:p>
        </p:txBody>
      </p:sp>
      <p:graphicFrame>
        <p:nvGraphicFramePr>
          <p:cNvPr id="13314" name="Object 2"/>
          <p:cNvGraphicFramePr>
            <a:graphicFrameLocks noChangeAspect="1"/>
          </p:cNvGraphicFramePr>
          <p:nvPr/>
        </p:nvGraphicFramePr>
        <p:xfrm>
          <a:off x="2743200" y="5181600"/>
          <a:ext cx="4114800" cy="628650"/>
        </p:xfrm>
        <a:graphic>
          <a:graphicData uri="http://schemas.openxmlformats.org/presentationml/2006/ole">
            <mc:AlternateContent xmlns:mc="http://schemas.openxmlformats.org/markup-compatibility/2006">
              <mc:Choice xmlns:v="urn:schemas-microsoft-com:vml" Requires="v">
                <p:oleObj spid="_x0000_s171041" name="Equation" r:id="rId4" imgW="1663700" imgH="254000" progId="Equation.DSMT4">
                  <p:embed/>
                </p:oleObj>
              </mc:Choice>
              <mc:Fallback>
                <p:oleObj name="Equation" r:id="rId4" imgW="1663700" imgH="254000" progId="Equation.DSMT4">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5181600"/>
                        <a:ext cx="4114800"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p:txBody>
          <a:bodyPr/>
          <a:lstStyle/>
          <a:p>
            <a:pPr eaLnBrk="1" hangingPunct="1"/>
            <a:r>
              <a:rPr lang="en-US" smtClean="0"/>
              <a:t>Inference About LSDV</a:t>
            </a:r>
          </a:p>
        </p:txBody>
      </p:sp>
      <p:sp>
        <p:nvSpPr>
          <p:cNvPr id="20485" name="Rectangle 3"/>
          <p:cNvSpPr>
            <a:spLocks noGrp="1" noChangeArrowheads="1"/>
          </p:cNvSpPr>
          <p:nvPr>
            <p:ph type="body" idx="1"/>
          </p:nvPr>
        </p:nvSpPr>
        <p:spPr/>
        <p:txBody>
          <a:bodyPr/>
          <a:lstStyle/>
          <a:p>
            <a:pPr eaLnBrk="1" hangingPunct="1"/>
            <a:r>
              <a:rPr lang="en-US" sz="2400" smtClean="0"/>
              <a:t>Assume strict exogeneity: Cov[</a:t>
            </a:r>
            <a:r>
              <a:rPr lang="el-GR" sz="2400" smtClean="0"/>
              <a:t>ε</a:t>
            </a:r>
            <a:r>
              <a:rPr lang="en-US" sz="2400" baseline="-25000" smtClean="0"/>
              <a:t>it</a:t>
            </a:r>
            <a:r>
              <a:rPr lang="en-US" sz="2400" smtClean="0"/>
              <a:t>,(</a:t>
            </a:r>
            <a:r>
              <a:rPr lang="en-US" sz="2400" b="1" smtClean="0"/>
              <a:t>x</a:t>
            </a:r>
            <a:r>
              <a:rPr lang="en-US" sz="2400" baseline="-25000" smtClean="0"/>
              <a:t>js</a:t>
            </a:r>
            <a:r>
              <a:rPr lang="en-US" sz="2400" smtClean="0"/>
              <a:t>,c</a:t>
            </a:r>
            <a:r>
              <a:rPr lang="en-US" sz="2400" baseline="-25000" smtClean="0"/>
              <a:t>j</a:t>
            </a:r>
            <a:r>
              <a:rPr lang="en-US" sz="2400" smtClean="0"/>
              <a:t>)]=0. Every disturbance in every period for each person is uncorrelated with variables and effects for every person and across periods.</a:t>
            </a:r>
            <a:endParaRPr lang="el-GR" sz="2400" smtClean="0"/>
          </a:p>
          <a:p>
            <a:pPr eaLnBrk="1" hangingPunct="1"/>
            <a:r>
              <a:rPr lang="en-US" sz="2400" smtClean="0"/>
              <a:t>Now, it’s just least squares in a classical linear regression model.</a:t>
            </a:r>
          </a:p>
          <a:p>
            <a:pPr eaLnBrk="1" hangingPunct="1"/>
            <a:r>
              <a:rPr lang="en-US" sz="2400" smtClean="0"/>
              <a:t>Asy.Var[</a:t>
            </a:r>
            <a:r>
              <a:rPr lang="en-US" sz="2400" b="1" smtClean="0"/>
              <a:t>b</a:t>
            </a:r>
            <a:r>
              <a:rPr lang="en-US" sz="2400" smtClean="0"/>
              <a:t>] =</a:t>
            </a:r>
            <a:endParaRPr lang="el-GR" sz="2400" smtClean="0">
              <a:sym typeface="Symbol" pitchFamily="18" charset="2"/>
            </a:endParaRPr>
          </a:p>
        </p:txBody>
      </p:sp>
      <p:graphicFrame>
        <p:nvGraphicFramePr>
          <p:cNvPr id="20482" name="Object 4"/>
          <p:cNvGraphicFramePr>
            <a:graphicFrameLocks noChangeAspect="1"/>
          </p:cNvGraphicFramePr>
          <p:nvPr>
            <p:extLst>
              <p:ext uri="{D42A27DB-BD31-4B8C-83A1-F6EECF244321}">
                <p14:modId xmlns:p14="http://schemas.microsoft.com/office/powerpoint/2010/main" val="4223591013"/>
              </p:ext>
            </p:extLst>
          </p:nvPr>
        </p:nvGraphicFramePr>
        <p:xfrm>
          <a:off x="2882900" y="4025900"/>
          <a:ext cx="5359400" cy="919163"/>
        </p:xfrm>
        <a:graphic>
          <a:graphicData uri="http://schemas.openxmlformats.org/presentationml/2006/ole">
            <mc:AlternateContent xmlns:mc="http://schemas.openxmlformats.org/markup-compatibility/2006">
              <mc:Choice xmlns:v="urn:schemas-microsoft-com:vml" Requires="v">
                <p:oleObj spid="_x0000_s172096" name="Equation" r:id="rId4" imgW="2667000" imgH="457200" progId="Equation.DSMT4">
                  <p:embed/>
                </p:oleObj>
              </mc:Choice>
              <mc:Fallback>
                <p:oleObj name="Equation" r:id="rId4" imgW="2667000" imgH="457200" progId="Equation.DSMT4">
                  <p:embed/>
                  <p:pic>
                    <p:nvPicPr>
                      <p:cNvPr id="0" name="Picture 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2900" y="4025900"/>
                        <a:ext cx="5359400" cy="919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3" name="Object 5"/>
          <p:cNvGraphicFramePr>
            <a:graphicFrameLocks noChangeAspect="1"/>
          </p:cNvGraphicFramePr>
          <p:nvPr/>
        </p:nvGraphicFramePr>
        <p:xfrm>
          <a:off x="2895600" y="4953000"/>
          <a:ext cx="5029200" cy="1314450"/>
        </p:xfrm>
        <a:graphic>
          <a:graphicData uri="http://schemas.openxmlformats.org/presentationml/2006/ole">
            <mc:AlternateContent xmlns:mc="http://schemas.openxmlformats.org/markup-compatibility/2006">
              <mc:Choice xmlns:v="urn:schemas-microsoft-com:vml" Requires="v">
                <p:oleObj spid="_x0000_s172097" name="Equation" r:id="rId6" imgW="2819400" imgH="736600" progId="Equation.DSMT4">
                  <p:embed/>
                </p:oleObj>
              </mc:Choice>
              <mc:Fallback>
                <p:oleObj name="Equation" r:id="rId6" imgW="2819400" imgH="736600" progId="Equation.DSMT4">
                  <p:embed/>
                  <p:pic>
                    <p:nvPicPr>
                      <p:cNvPr id="0" name="Picture 4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4953000"/>
                        <a:ext cx="5029200" cy="1314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r>
              <a:rPr lang="en-US" smtClean="0"/>
              <a:t>Application Cornwell and Rupert</a:t>
            </a:r>
          </a:p>
        </p:txBody>
      </p:sp>
      <p:graphicFrame>
        <p:nvGraphicFramePr>
          <p:cNvPr id="14338" name="Object 2"/>
          <p:cNvGraphicFramePr>
            <a:graphicFrameLocks noGrp="1" noChangeAspect="1"/>
          </p:cNvGraphicFramePr>
          <p:nvPr>
            <p:ph idx="1"/>
          </p:nvPr>
        </p:nvGraphicFramePr>
        <p:xfrm>
          <a:off x="2286000" y="1793875"/>
          <a:ext cx="5867400" cy="4307483"/>
        </p:xfrm>
        <a:graphic>
          <a:graphicData uri="http://schemas.openxmlformats.org/presentationml/2006/ole">
            <mc:AlternateContent xmlns:mc="http://schemas.openxmlformats.org/markup-compatibility/2006">
              <mc:Choice xmlns:v="urn:schemas-microsoft-com:vml" Requires="v">
                <p:oleObj spid="_x0000_s173089" name="Bitmap Image" r:id="rId4" imgW="4657143" imgH="3419952" progId="PBrush">
                  <p:embed/>
                </p:oleObj>
              </mc:Choice>
              <mc:Fallback>
                <p:oleObj name="Bitmap Image" r:id="rId4" imgW="4657143" imgH="3419952" progId="PBrush">
                  <p:embed/>
                  <p:pic>
                    <p:nvPicPr>
                      <p:cNvPr id="0" name="Picture 2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1793875"/>
                        <a:ext cx="5867400" cy="4307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41" name="Rectangle 6"/>
          <p:cNvSpPr>
            <a:spLocks noChangeArrowheads="1"/>
          </p:cNvSpPr>
          <p:nvPr/>
        </p:nvSpPr>
        <p:spPr bwMode="auto">
          <a:xfrm>
            <a:off x="2286000" y="3429000"/>
            <a:ext cx="4672012" cy="304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en-US" smtClean="0"/>
              <a:t>LSDV Results</a:t>
            </a:r>
          </a:p>
        </p:txBody>
      </p:sp>
      <p:graphicFrame>
        <p:nvGraphicFramePr>
          <p:cNvPr id="15362" name="Object 2"/>
          <p:cNvGraphicFramePr>
            <a:graphicFrameLocks noGrp="1" noChangeAspect="1"/>
          </p:cNvGraphicFramePr>
          <p:nvPr>
            <p:ph idx="1"/>
          </p:nvPr>
        </p:nvGraphicFramePr>
        <p:xfrm>
          <a:off x="304800" y="1865313"/>
          <a:ext cx="6049963" cy="3773487"/>
        </p:xfrm>
        <a:graphic>
          <a:graphicData uri="http://schemas.openxmlformats.org/presentationml/2006/ole">
            <mc:AlternateContent xmlns:mc="http://schemas.openxmlformats.org/markup-compatibility/2006">
              <mc:Choice xmlns:v="urn:schemas-microsoft-com:vml" Requires="v">
                <p:oleObj spid="_x0000_s174113" name="Bitmap Image" r:id="rId4" imgW="6780952" imgH="4229690" progId="PBrush">
                  <p:embed/>
                </p:oleObj>
              </mc:Choice>
              <mc:Fallback>
                <p:oleObj name="Bitmap Image" r:id="rId4" imgW="6780952" imgH="4229690" progId="PBrush">
                  <p:embed/>
                  <p:pic>
                    <p:nvPicPr>
                      <p:cNvPr id="0" name="Picture 2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65313"/>
                        <a:ext cx="6049963" cy="3773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4" name="Text Box 6"/>
          <p:cNvSpPr txBox="1">
            <a:spLocks noChangeArrowheads="1"/>
          </p:cNvSpPr>
          <p:nvPr/>
        </p:nvSpPr>
        <p:spPr bwMode="auto">
          <a:xfrm>
            <a:off x="5257800" y="2286000"/>
            <a:ext cx="2819400" cy="1465263"/>
          </a:xfrm>
          <a:prstGeom prst="rect">
            <a:avLst/>
          </a:prstGeom>
          <a:noFill/>
          <a:ln w="19050">
            <a:noFill/>
            <a:miter lim="800000"/>
            <a:headEnd/>
            <a:tailEnd/>
          </a:ln>
        </p:spPr>
        <p:txBody>
          <a:bodyPr>
            <a:spAutoFit/>
          </a:bodyPr>
          <a:lstStyle/>
          <a:p>
            <a:pPr>
              <a:spcBef>
                <a:spcPct val="50000"/>
              </a:spcBef>
            </a:pPr>
            <a:r>
              <a:rPr lang="en-US" b="1">
                <a:latin typeface="Arial" charset="0"/>
              </a:rPr>
              <a:t>Note huge changes in the coefficients. SMSA and MS change signs.  Significance changes completely!</a:t>
            </a:r>
          </a:p>
        </p:txBody>
      </p:sp>
      <p:pic>
        <p:nvPicPr>
          <p:cNvPr id="15365" name="Picture 4"/>
          <p:cNvPicPr>
            <a:picLocks noChangeAspect="1" noChangeArrowheads="1"/>
          </p:cNvPicPr>
          <p:nvPr/>
        </p:nvPicPr>
        <p:blipFill>
          <a:blip r:embed="rId6" cstate="print"/>
          <a:srcRect/>
          <a:stretch>
            <a:fillRect/>
          </a:stretch>
        </p:blipFill>
        <p:spPr bwMode="auto">
          <a:xfrm>
            <a:off x="6400800" y="4953000"/>
            <a:ext cx="2085975" cy="571500"/>
          </a:xfrm>
          <a:prstGeom prst="rect">
            <a:avLst/>
          </a:prstGeom>
          <a:noFill/>
          <a:ln w="19050">
            <a:noFill/>
            <a:miter lim="800000"/>
            <a:headEnd/>
            <a:tailEnd/>
          </a:ln>
        </p:spPr>
      </p:pic>
      <p:sp>
        <p:nvSpPr>
          <p:cNvPr id="15366" name="Rectangle 6"/>
          <p:cNvSpPr>
            <a:spLocks noChangeArrowheads="1"/>
          </p:cNvSpPr>
          <p:nvPr/>
        </p:nvSpPr>
        <p:spPr bwMode="auto">
          <a:xfrm>
            <a:off x="1524000" y="4876800"/>
            <a:ext cx="22860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15367" name="Rectangle 7"/>
          <p:cNvSpPr>
            <a:spLocks noChangeArrowheads="1"/>
          </p:cNvSpPr>
          <p:nvPr/>
        </p:nvSpPr>
        <p:spPr bwMode="auto">
          <a:xfrm>
            <a:off x="6400800" y="4876800"/>
            <a:ext cx="22860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15369" name="Text Box 9"/>
          <p:cNvSpPr txBox="1">
            <a:spLocks noChangeArrowheads="1"/>
          </p:cNvSpPr>
          <p:nvPr/>
        </p:nvSpPr>
        <p:spPr bwMode="auto">
          <a:xfrm>
            <a:off x="6400800" y="4495800"/>
            <a:ext cx="2209800" cy="314325"/>
          </a:xfrm>
          <a:prstGeom prst="rect">
            <a:avLst/>
          </a:prstGeom>
          <a:noFill/>
          <a:ln w="9525">
            <a:solidFill>
              <a:schemeClr val="tx1"/>
            </a:solidFill>
            <a:miter lim="800000"/>
            <a:headEnd/>
            <a:tailEnd/>
          </a:ln>
          <a:effectLst/>
        </p:spPr>
        <p:txBody>
          <a:bodyPr>
            <a:spAutoFit/>
          </a:bodyPr>
          <a:lstStyle/>
          <a:p>
            <a:pPr algn="ctr">
              <a:spcBef>
                <a:spcPct val="50000"/>
              </a:spcBef>
            </a:pPr>
            <a:r>
              <a:rPr lang="en-US" sz="1400">
                <a:latin typeface="Arial" charset="0"/>
              </a:rPr>
              <a:t>Pooled OLS</a:t>
            </a:r>
          </a:p>
        </p:txBody>
      </p:sp>
      <p:sp>
        <p:nvSpPr>
          <p:cNvPr id="15370" name="Rectangle 6"/>
          <p:cNvSpPr>
            <a:spLocks noChangeArrowheads="1"/>
          </p:cNvSpPr>
          <p:nvPr/>
        </p:nvSpPr>
        <p:spPr bwMode="auto">
          <a:xfrm>
            <a:off x="381000" y="1905000"/>
            <a:ext cx="4343400" cy="304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533400"/>
            <a:ext cx="8229600" cy="1371600"/>
          </a:xfrm>
        </p:spPr>
        <p:txBody>
          <a:bodyPr/>
          <a:lstStyle/>
          <a:p>
            <a:r>
              <a:rPr lang="en-US" smtClean="0"/>
              <a:t>The Effect of the Effects</a:t>
            </a:r>
          </a:p>
        </p:txBody>
      </p:sp>
      <p:graphicFrame>
        <p:nvGraphicFramePr>
          <p:cNvPr id="16386" name="Object 2"/>
          <p:cNvGraphicFramePr>
            <a:graphicFrameLocks noGrp="1" noChangeAspect="1"/>
          </p:cNvGraphicFramePr>
          <p:nvPr>
            <p:ph idx="1"/>
          </p:nvPr>
        </p:nvGraphicFramePr>
        <p:xfrm>
          <a:off x="685800" y="2427288"/>
          <a:ext cx="7839075" cy="3560762"/>
        </p:xfrm>
        <a:graphic>
          <a:graphicData uri="http://schemas.openxmlformats.org/presentationml/2006/ole">
            <mc:AlternateContent xmlns:mc="http://schemas.openxmlformats.org/markup-compatibility/2006">
              <mc:Choice xmlns:v="urn:schemas-microsoft-com:vml" Requires="v">
                <p:oleObj spid="_x0000_s175137" name="Bitmap Image" r:id="rId4" imgW="6838095" imgH="3104762" progId="PBrush">
                  <p:embed/>
                </p:oleObj>
              </mc:Choice>
              <mc:Fallback>
                <p:oleObj name="Bitmap Image" r:id="rId4" imgW="6838095" imgH="3104762" progId="PBrush">
                  <p:embed/>
                  <p:pic>
                    <p:nvPicPr>
                      <p:cNvPr id="0" name="Picture 2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427288"/>
                        <a:ext cx="7839075" cy="356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88" name="Line 6"/>
          <p:cNvSpPr>
            <a:spLocks noChangeShapeType="1"/>
          </p:cNvSpPr>
          <p:nvPr/>
        </p:nvSpPr>
        <p:spPr bwMode="auto">
          <a:xfrm>
            <a:off x="76200" y="5638800"/>
            <a:ext cx="609600" cy="0"/>
          </a:xfrm>
          <a:prstGeom prst="line">
            <a:avLst/>
          </a:prstGeom>
          <a:noFill/>
          <a:ln w="76200">
            <a:solidFill>
              <a:srgbClr val="FF3300"/>
            </a:solidFill>
            <a:round/>
            <a:headEnd/>
            <a:tailEnd type="triangle" w="med" len="med"/>
          </a:ln>
        </p:spPr>
        <p:txBody>
          <a:bodyPr wrap="none"/>
          <a:lstStyle/>
          <a:p>
            <a:endParaRPr lang="en-US"/>
          </a:p>
        </p:txBody>
      </p:sp>
      <p:sp>
        <p:nvSpPr>
          <p:cNvPr id="16389" name="Line 7"/>
          <p:cNvSpPr>
            <a:spLocks noChangeShapeType="1"/>
          </p:cNvSpPr>
          <p:nvPr/>
        </p:nvSpPr>
        <p:spPr bwMode="auto">
          <a:xfrm flipH="1">
            <a:off x="8255000" y="3797300"/>
            <a:ext cx="609600" cy="0"/>
          </a:xfrm>
          <a:prstGeom prst="line">
            <a:avLst/>
          </a:prstGeom>
          <a:noFill/>
          <a:ln w="76200">
            <a:solidFill>
              <a:srgbClr val="FF3300"/>
            </a:solidFill>
            <a:round/>
            <a:headEnd/>
            <a:tailEnd type="triangle" w="med" len="med"/>
          </a:ln>
        </p:spPr>
        <p:txBody>
          <a:bodyPr wrap="none"/>
          <a:lstStyle/>
          <a:p>
            <a:endParaRPr lang="en-US"/>
          </a:p>
        </p:txBody>
      </p:sp>
      <p:sp>
        <p:nvSpPr>
          <p:cNvPr id="16390" name="Rectangle 8"/>
          <p:cNvSpPr>
            <a:spLocks noChangeArrowheads="1"/>
          </p:cNvSpPr>
          <p:nvPr/>
        </p:nvSpPr>
        <p:spPr bwMode="auto">
          <a:xfrm>
            <a:off x="7162800" y="2895600"/>
            <a:ext cx="1066800" cy="1219200"/>
          </a:xfrm>
          <a:prstGeom prst="rect">
            <a:avLst/>
          </a:prstGeom>
          <a:noFill/>
          <a:ln w="38100">
            <a:solidFill>
              <a:srgbClr val="FF3300"/>
            </a:solidFill>
            <a:miter lim="800000"/>
            <a:headEnd/>
            <a:tailEnd/>
          </a:ln>
        </p:spPr>
        <p:txBody>
          <a:bodyPr wrap="none" anchor="ctr"/>
          <a:lstStyle/>
          <a:p>
            <a:endParaRPr lang="en-US"/>
          </a:p>
        </p:txBody>
      </p:sp>
      <p:sp>
        <p:nvSpPr>
          <p:cNvPr id="16391" name="Rectangle 9"/>
          <p:cNvSpPr>
            <a:spLocks noChangeArrowheads="1"/>
          </p:cNvSpPr>
          <p:nvPr/>
        </p:nvSpPr>
        <p:spPr bwMode="auto">
          <a:xfrm>
            <a:off x="5257800" y="5562600"/>
            <a:ext cx="3200400" cy="304800"/>
          </a:xfrm>
          <a:prstGeom prst="rect">
            <a:avLst/>
          </a:prstGeom>
          <a:noFill/>
          <a:ln w="28575">
            <a:solidFill>
              <a:srgbClr val="FF33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28600" y="914400"/>
            <a:ext cx="8686800" cy="533400"/>
          </a:xfrm>
        </p:spPr>
        <p:txBody>
          <a:bodyPr/>
          <a:lstStyle/>
          <a:p>
            <a:pPr eaLnBrk="1" hangingPunct="1"/>
            <a:r>
              <a:rPr lang="en-US" altLang="en-US" sz="2800" smtClean="0"/>
              <a:t>Robust Counterpart to White Estimator?</a:t>
            </a:r>
          </a:p>
        </p:txBody>
      </p:sp>
      <p:sp>
        <p:nvSpPr>
          <p:cNvPr id="54275" name="Rectangle 3"/>
          <p:cNvSpPr>
            <a:spLocks noGrp="1" noChangeArrowheads="1"/>
          </p:cNvSpPr>
          <p:nvPr>
            <p:ph idx="1"/>
          </p:nvPr>
        </p:nvSpPr>
        <p:spPr>
          <a:xfrm>
            <a:off x="457200" y="1565275"/>
            <a:ext cx="8229600" cy="4302125"/>
          </a:xfrm>
        </p:spPr>
        <p:txBody>
          <a:bodyPr/>
          <a:lstStyle/>
          <a:p>
            <a:pPr eaLnBrk="1" hangingPunct="1">
              <a:buFont typeface="Wingdings" panose="05000000000000000000" pitchFamily="2" charset="2"/>
              <a:buNone/>
            </a:pPr>
            <a:r>
              <a:rPr lang="en-US" altLang="en-US" sz="2000" smtClean="0"/>
              <a:t>     Assumes Var[</a:t>
            </a:r>
            <a:r>
              <a:rPr lang="el-GR" altLang="en-US" sz="2000" b="1" smtClean="0"/>
              <a:t>ε</a:t>
            </a:r>
            <a:r>
              <a:rPr lang="en-US" altLang="en-US" sz="2000" baseline="-25000" smtClean="0"/>
              <a:t>i</a:t>
            </a:r>
            <a:r>
              <a:rPr lang="en-US" altLang="en-US" sz="2000" smtClean="0"/>
              <a:t>] = </a:t>
            </a:r>
            <a:r>
              <a:rPr lang="el-GR" altLang="en-US" sz="2000" b="1" smtClean="0"/>
              <a:t>Ω</a:t>
            </a:r>
            <a:r>
              <a:rPr lang="en-US" altLang="en-US" sz="2000" baseline="-25000" smtClean="0"/>
              <a:t>i</a:t>
            </a:r>
            <a:r>
              <a:rPr lang="en-US" altLang="en-US" sz="2000" smtClean="0"/>
              <a:t> ≠</a:t>
            </a:r>
            <a:r>
              <a:rPr lang="en-US" altLang="en-US" sz="2000" smtClean="0">
                <a:sym typeface="Symbol" panose="05050102010706020507" pitchFamily="18" charset="2"/>
              </a:rPr>
              <a:t></a:t>
            </a:r>
            <a:r>
              <a:rPr lang="en-US" altLang="en-US" sz="2000" baseline="30000" smtClean="0">
                <a:sym typeface="Symbol" panose="05050102010706020507" pitchFamily="18" charset="2"/>
              </a:rPr>
              <a:t>2</a:t>
            </a:r>
            <a:r>
              <a:rPr lang="en-US" altLang="en-US" sz="2000" b="1" smtClean="0">
                <a:sym typeface="Symbol" panose="05050102010706020507" pitchFamily="18" charset="2"/>
              </a:rPr>
              <a:t>I</a:t>
            </a:r>
            <a:r>
              <a:rPr lang="en-US" altLang="en-US" sz="2000" baseline="-25000" smtClean="0">
                <a:sym typeface="Symbol" panose="05050102010706020507" pitchFamily="18" charset="2"/>
              </a:rPr>
              <a:t>Ti</a:t>
            </a:r>
          </a:p>
          <a:p>
            <a:pPr eaLnBrk="1" hangingPunct="1">
              <a:buFont typeface="Wingdings" panose="05000000000000000000" pitchFamily="2" charset="2"/>
              <a:buNone/>
            </a:pPr>
            <a:r>
              <a:rPr lang="en-US" altLang="en-US" sz="2000" b="1" smtClean="0">
                <a:sym typeface="Symbol" panose="05050102010706020507" pitchFamily="18" charset="2"/>
              </a:rPr>
              <a:t>      e</a:t>
            </a:r>
            <a:r>
              <a:rPr lang="en-US" altLang="en-US" sz="2000" baseline="-25000" smtClean="0">
                <a:sym typeface="Symbol" panose="05050102010706020507" pitchFamily="18" charset="2"/>
              </a:rPr>
              <a:t>i</a:t>
            </a:r>
            <a:r>
              <a:rPr lang="en-US" altLang="en-US" sz="2000" smtClean="0">
                <a:sym typeface="Symbol" panose="05050102010706020507" pitchFamily="18" charset="2"/>
              </a:rPr>
              <a:t>  =  </a:t>
            </a:r>
            <a:r>
              <a:rPr lang="en-US" altLang="en-US" sz="2000" b="1" smtClean="0">
                <a:sym typeface="Symbol" panose="05050102010706020507" pitchFamily="18" charset="2"/>
              </a:rPr>
              <a:t>y</a:t>
            </a:r>
            <a:r>
              <a:rPr lang="en-US" altLang="en-US" sz="2000" baseline="-25000" smtClean="0">
                <a:sym typeface="Symbol" panose="05050102010706020507" pitchFamily="18" charset="2"/>
              </a:rPr>
              <a:t>i</a:t>
            </a:r>
            <a:r>
              <a:rPr lang="en-US" altLang="en-US" sz="2000" smtClean="0">
                <a:sym typeface="Symbol" panose="05050102010706020507" pitchFamily="18" charset="2"/>
              </a:rPr>
              <a:t> – a</a:t>
            </a:r>
            <a:r>
              <a:rPr lang="en-US" altLang="en-US" sz="2000" baseline="-25000" smtClean="0">
                <a:sym typeface="Symbol" panose="05050102010706020507" pitchFamily="18" charset="2"/>
              </a:rPr>
              <a:t>i</a:t>
            </a:r>
            <a:r>
              <a:rPr lang="en-US" altLang="en-US" sz="2000" b="1" smtClean="0">
                <a:sym typeface="Symbol" panose="05050102010706020507" pitchFamily="18" charset="2"/>
              </a:rPr>
              <a:t>i</a:t>
            </a:r>
            <a:r>
              <a:rPr lang="en-US" altLang="en-US" sz="2000" baseline="-25000" smtClean="0">
                <a:sym typeface="Symbol" panose="05050102010706020507" pitchFamily="18" charset="2"/>
              </a:rPr>
              <a:t>Ti </a:t>
            </a:r>
            <a:r>
              <a:rPr lang="en-US" altLang="en-US" sz="2000" smtClean="0">
                <a:sym typeface="Symbol" panose="05050102010706020507" pitchFamily="18" charset="2"/>
              </a:rPr>
              <a:t> - </a:t>
            </a:r>
            <a:r>
              <a:rPr lang="en-US" altLang="en-US" sz="2000" b="1" smtClean="0">
                <a:sym typeface="Symbol" panose="05050102010706020507" pitchFamily="18" charset="2"/>
              </a:rPr>
              <a:t>X</a:t>
            </a:r>
            <a:r>
              <a:rPr lang="en-US" altLang="en-US" sz="2000" baseline="-25000" smtClean="0">
                <a:sym typeface="Symbol" panose="05050102010706020507" pitchFamily="18" charset="2"/>
              </a:rPr>
              <a:t>i</a:t>
            </a:r>
            <a:r>
              <a:rPr lang="en-US" altLang="en-US" sz="2000" b="1" smtClean="0">
                <a:sym typeface="Symbol" panose="05050102010706020507" pitchFamily="18" charset="2"/>
              </a:rPr>
              <a:t>b</a:t>
            </a:r>
            <a:r>
              <a:rPr lang="en-US" altLang="en-US" sz="2000" smtClean="0">
                <a:sym typeface="Symbol" panose="05050102010706020507" pitchFamily="18" charset="2"/>
              </a:rPr>
              <a:t> = </a:t>
            </a:r>
            <a:r>
              <a:rPr lang="en-US" altLang="en-US" sz="2000" b="1" smtClean="0">
                <a:sym typeface="Symbol" panose="05050102010706020507" pitchFamily="18" charset="2"/>
              </a:rPr>
              <a:t>M</a:t>
            </a:r>
            <a:r>
              <a:rPr lang="en-US" altLang="en-US" sz="2000" b="1" baseline="-25000" smtClean="0">
                <a:sym typeface="Symbol" panose="05050102010706020507" pitchFamily="18" charset="2"/>
              </a:rPr>
              <a:t>D</a:t>
            </a:r>
            <a:r>
              <a:rPr lang="en-US" altLang="en-US" sz="2000" b="1" smtClean="0">
                <a:sym typeface="Symbol" panose="05050102010706020507" pitchFamily="18" charset="2"/>
              </a:rPr>
              <a:t>y</a:t>
            </a:r>
            <a:r>
              <a:rPr lang="en-US" altLang="en-US" sz="2000" baseline="-25000" smtClean="0">
                <a:sym typeface="Symbol" panose="05050102010706020507" pitchFamily="18" charset="2"/>
              </a:rPr>
              <a:t>i</a:t>
            </a:r>
            <a:r>
              <a:rPr lang="en-US" altLang="en-US" sz="2000" smtClean="0">
                <a:sym typeface="Symbol" panose="05050102010706020507" pitchFamily="18" charset="2"/>
              </a:rPr>
              <a:t> – </a:t>
            </a:r>
            <a:r>
              <a:rPr lang="en-US" altLang="en-US" sz="2000" b="1" smtClean="0">
                <a:sym typeface="Symbol" panose="05050102010706020507" pitchFamily="18" charset="2"/>
              </a:rPr>
              <a:t>M</a:t>
            </a:r>
            <a:r>
              <a:rPr lang="en-US" altLang="en-US" sz="2000" b="1" baseline="-25000" smtClean="0">
                <a:sym typeface="Symbol" panose="05050102010706020507" pitchFamily="18" charset="2"/>
              </a:rPr>
              <a:t>D</a:t>
            </a:r>
            <a:r>
              <a:rPr lang="en-US" altLang="en-US" sz="2000" b="1" smtClean="0">
                <a:sym typeface="Symbol" panose="05050102010706020507" pitchFamily="18" charset="2"/>
              </a:rPr>
              <a:t>X</a:t>
            </a:r>
            <a:r>
              <a:rPr lang="en-US" altLang="en-US" sz="2000" baseline="-25000" smtClean="0">
                <a:sym typeface="Symbol" panose="05050102010706020507" pitchFamily="18" charset="2"/>
              </a:rPr>
              <a:t>i</a:t>
            </a:r>
            <a:r>
              <a:rPr lang="en-US" altLang="en-US" sz="2000" b="1" smtClean="0">
                <a:sym typeface="Symbol" panose="05050102010706020507" pitchFamily="18" charset="2"/>
              </a:rPr>
              <a:t>b</a:t>
            </a:r>
            <a:r>
              <a:rPr lang="en-US" altLang="en-US" sz="2000" smtClean="0">
                <a:sym typeface="Symbol" panose="05050102010706020507" pitchFamily="18" charset="2"/>
              </a:rPr>
              <a:t> </a:t>
            </a:r>
            <a:br>
              <a:rPr lang="en-US" altLang="en-US" sz="2000" smtClean="0">
                <a:sym typeface="Symbol" panose="05050102010706020507" pitchFamily="18" charset="2"/>
              </a:rPr>
            </a:br>
            <a:r>
              <a:rPr lang="en-US" altLang="en-US" sz="2000" smtClean="0">
                <a:sym typeface="Symbol" panose="05050102010706020507" pitchFamily="18" charset="2"/>
              </a:rPr>
              <a:t>(T</a:t>
            </a:r>
            <a:r>
              <a:rPr lang="en-US" altLang="en-US" sz="2000" baseline="-25000" smtClean="0">
                <a:sym typeface="Symbol" panose="05050102010706020507" pitchFamily="18" charset="2"/>
              </a:rPr>
              <a:t>i</a:t>
            </a:r>
            <a:r>
              <a:rPr lang="en-US" altLang="en-US" sz="2000" smtClean="0">
                <a:sym typeface="Symbol" panose="05050102010706020507" pitchFamily="18" charset="2"/>
              </a:rPr>
              <a:t> x 1 vector of group residuals)</a:t>
            </a:r>
          </a:p>
          <a:p>
            <a:pPr eaLnBrk="1" hangingPunct="1">
              <a:buFont typeface="Wingdings" panose="05000000000000000000" pitchFamily="2" charset="2"/>
              <a:buNone/>
            </a:pPr>
            <a:endParaRPr lang="en-US" altLang="en-US" smtClean="0">
              <a:sym typeface="Symbol" panose="05050102010706020507" pitchFamily="18" charset="2"/>
            </a:endParaRPr>
          </a:p>
          <a:p>
            <a:pPr eaLnBrk="1" hangingPunct="1">
              <a:buFont typeface="Wingdings" panose="05000000000000000000" pitchFamily="2" charset="2"/>
              <a:buNone/>
            </a:pPr>
            <a:endParaRPr lang="en-US" altLang="en-US" smtClean="0">
              <a:sym typeface="Symbol" panose="05050102010706020507" pitchFamily="18" charset="2"/>
            </a:endParaRPr>
          </a:p>
          <a:p>
            <a:pPr eaLnBrk="1" hangingPunct="1">
              <a:buFont typeface="Wingdings" panose="05000000000000000000" pitchFamily="2" charset="2"/>
              <a:buNone/>
            </a:pPr>
            <a:endParaRPr lang="en-US" altLang="en-US" smtClean="0">
              <a:sym typeface="Symbol" panose="05050102010706020507" pitchFamily="18" charset="2"/>
            </a:endParaRPr>
          </a:p>
          <a:p>
            <a:pPr eaLnBrk="1" hangingPunct="1">
              <a:buFont typeface="Wingdings" panose="05000000000000000000" pitchFamily="2" charset="2"/>
              <a:buNone/>
            </a:pPr>
            <a:endParaRPr lang="en-US" altLang="en-US" smtClean="0">
              <a:sym typeface="Symbol" panose="05050102010706020507" pitchFamily="18" charset="2"/>
            </a:endParaRPr>
          </a:p>
          <a:p>
            <a:pPr eaLnBrk="1" hangingPunct="1">
              <a:buFont typeface="Wingdings" panose="05000000000000000000" pitchFamily="2" charset="2"/>
              <a:buNone/>
            </a:pPr>
            <a:r>
              <a:rPr lang="en-US" altLang="en-US" smtClean="0">
                <a:sym typeface="Symbol" panose="05050102010706020507" pitchFamily="18" charset="2"/>
              </a:rPr>
              <a:t>    </a:t>
            </a:r>
            <a:r>
              <a:rPr lang="en-US" altLang="en-US" sz="2000" smtClean="0">
                <a:sym typeface="Symbol" panose="05050102010706020507" pitchFamily="18" charset="2"/>
              </a:rPr>
              <a:t>Resembles (and is based on) White, but treats a full vector of disturbances at a time.  Robust to heteroscedasticity and autocorrelation (within the groups).</a:t>
            </a:r>
          </a:p>
          <a:p>
            <a:pPr eaLnBrk="1" hangingPunct="1">
              <a:buFont typeface="Wingdings" panose="05000000000000000000" pitchFamily="2" charset="2"/>
              <a:buNone/>
            </a:pPr>
            <a:endParaRPr lang="en-US" altLang="en-US" baseline="-25000" smtClean="0">
              <a:sym typeface="Symbol" panose="05050102010706020507" pitchFamily="18" charset="2"/>
            </a:endParaRPr>
          </a:p>
        </p:txBody>
      </p:sp>
      <p:graphicFrame>
        <p:nvGraphicFramePr>
          <p:cNvPr id="54276" name="Object 4"/>
          <p:cNvGraphicFramePr>
            <a:graphicFrameLocks noChangeAspect="1"/>
          </p:cNvGraphicFramePr>
          <p:nvPr/>
        </p:nvGraphicFramePr>
        <p:xfrm>
          <a:off x="685800" y="2773363"/>
          <a:ext cx="7950200" cy="1874837"/>
        </p:xfrm>
        <a:graphic>
          <a:graphicData uri="http://schemas.openxmlformats.org/presentationml/2006/ole">
            <mc:AlternateContent xmlns:mc="http://schemas.openxmlformats.org/markup-compatibility/2006">
              <mc:Choice xmlns:v="urn:schemas-microsoft-com:vml" Requires="v">
                <p:oleObj spid="_x0000_s502796" name="Equation" r:id="rId4" imgW="4635500" imgH="1092200" progId="Equation.DSMT4">
                  <p:embed/>
                </p:oleObj>
              </mc:Choice>
              <mc:Fallback>
                <p:oleObj name="Equation" r:id="rId4" imgW="4635500" imgH="10922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773363"/>
                        <a:ext cx="7950200" cy="1874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3810" name="Picture 2"/>
          <p:cNvPicPr>
            <a:picLocks noChangeAspect="1" noChangeArrowheads="1"/>
          </p:cNvPicPr>
          <p:nvPr/>
        </p:nvPicPr>
        <p:blipFill>
          <a:blip r:embed="rId2" cstate="print"/>
          <a:srcRect/>
          <a:stretch>
            <a:fillRect/>
          </a:stretch>
        </p:blipFill>
        <p:spPr bwMode="auto">
          <a:xfrm>
            <a:off x="457200" y="990600"/>
            <a:ext cx="5943600" cy="4533900"/>
          </a:xfrm>
          <a:prstGeom prst="rect">
            <a:avLst/>
          </a:prstGeom>
          <a:noFill/>
          <a:ln w="9525">
            <a:noFill/>
            <a:miter lim="800000"/>
            <a:headEnd/>
            <a:tailEnd/>
          </a:ln>
        </p:spPr>
      </p:pic>
      <p:pic>
        <p:nvPicPr>
          <p:cNvPr id="503811" name="Picture 3"/>
          <p:cNvPicPr>
            <a:picLocks noChangeAspect="1" noChangeArrowheads="1"/>
          </p:cNvPicPr>
          <p:nvPr/>
        </p:nvPicPr>
        <p:blipFill>
          <a:blip r:embed="rId3" cstate="print"/>
          <a:srcRect/>
          <a:stretch>
            <a:fillRect/>
          </a:stretch>
        </p:blipFill>
        <p:spPr bwMode="auto">
          <a:xfrm>
            <a:off x="6238875" y="3857625"/>
            <a:ext cx="923925" cy="1685925"/>
          </a:xfrm>
          <a:prstGeom prst="rect">
            <a:avLst/>
          </a:prstGeom>
          <a:noFill/>
          <a:ln w="9525">
            <a:noFill/>
            <a:miter lim="800000"/>
            <a:headEnd/>
            <a:tailEnd/>
          </a:ln>
        </p:spPr>
      </p:pic>
      <p:sp>
        <p:nvSpPr>
          <p:cNvPr id="6" name="Rectangle 5"/>
          <p:cNvSpPr/>
          <p:nvPr/>
        </p:nvSpPr>
        <p:spPr bwMode="auto">
          <a:xfrm>
            <a:off x="2438400" y="3886200"/>
            <a:ext cx="914400" cy="16002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6200775" y="3886200"/>
            <a:ext cx="914400" cy="16002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smtClean="0"/>
              <a:t>The Within (LSDV) Estimator is an IV Estimator</a:t>
            </a:r>
            <a:endParaRPr lang="en-US" sz="2800" b="1"/>
          </a:p>
        </p:txBody>
      </p:sp>
      <p:graphicFrame>
        <p:nvGraphicFramePr>
          <p:cNvPr id="4" name="Object 3"/>
          <p:cNvGraphicFramePr>
            <a:graphicFrameLocks noChangeAspect="1"/>
          </p:cNvGraphicFramePr>
          <p:nvPr/>
        </p:nvGraphicFramePr>
        <p:xfrm>
          <a:off x="990600" y="1752600"/>
          <a:ext cx="7247889" cy="3962400"/>
        </p:xfrm>
        <a:graphic>
          <a:graphicData uri="http://schemas.openxmlformats.org/presentationml/2006/ole">
            <mc:AlternateContent xmlns:mc="http://schemas.openxmlformats.org/markup-compatibility/2006">
              <mc:Choice xmlns:v="urn:schemas-microsoft-com:vml" Requires="v">
                <p:oleObj spid="_x0000_s489504" name="Equation" r:id="rId3" imgW="3886200" imgH="2120760" progId="Equation.DSMT4">
                  <p:embed/>
                </p:oleObj>
              </mc:Choice>
              <mc:Fallback>
                <p:oleObj name="Equation" r:id="rId3" imgW="3886200" imgH="2120760" progId="Equation.DSMT4">
                  <p:embed/>
                  <p:pic>
                    <p:nvPicPr>
                      <p:cNvPr id="0" name="Picture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752600"/>
                        <a:ext cx="7247889" cy="3962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39825"/>
          </a:xfrm>
        </p:spPr>
        <p:txBody>
          <a:bodyPr/>
          <a:lstStyle/>
          <a:p>
            <a:r>
              <a:rPr lang="en-US" smtClean="0"/>
              <a:t>LSDV – As Usual</a:t>
            </a:r>
            <a:endParaRPr lang="en-US"/>
          </a:p>
        </p:txBody>
      </p:sp>
      <p:pic>
        <p:nvPicPr>
          <p:cNvPr id="490498" name="Picture 2"/>
          <p:cNvPicPr>
            <a:picLocks noChangeAspect="1" noChangeArrowheads="1"/>
          </p:cNvPicPr>
          <p:nvPr/>
        </p:nvPicPr>
        <p:blipFill>
          <a:blip r:embed="rId2" cstate="print"/>
          <a:srcRect/>
          <a:stretch>
            <a:fillRect/>
          </a:stretch>
        </p:blipFill>
        <p:spPr bwMode="auto">
          <a:xfrm>
            <a:off x="1219200" y="1676400"/>
            <a:ext cx="7105696" cy="4552950"/>
          </a:xfrm>
          <a:prstGeom prst="rect">
            <a:avLst/>
          </a:prstGeom>
          <a:noFill/>
          <a:ln w="9525">
            <a:noFill/>
            <a:miter lim="800000"/>
            <a:headEnd/>
            <a:tailEnd/>
          </a:ln>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139825"/>
          </a:xfrm>
        </p:spPr>
        <p:txBody>
          <a:bodyPr/>
          <a:lstStyle/>
          <a:p>
            <a:r>
              <a:rPr lang="en-US" smtClean="0"/>
              <a:t>2SLS Using </a:t>
            </a:r>
            <a:r>
              <a:rPr lang="en-US" b="1" smtClean="0"/>
              <a:t>Z</a:t>
            </a:r>
            <a:r>
              <a:rPr lang="en-US" smtClean="0"/>
              <a:t>=</a:t>
            </a:r>
            <a:r>
              <a:rPr lang="en-US" b="1" smtClean="0"/>
              <a:t>M</a:t>
            </a:r>
            <a:r>
              <a:rPr lang="en-US" b="1" baseline="-25000" smtClean="0"/>
              <a:t>D</a:t>
            </a:r>
            <a:r>
              <a:rPr lang="en-US" b="1" smtClean="0"/>
              <a:t>X</a:t>
            </a:r>
            <a:r>
              <a:rPr lang="en-US" smtClean="0"/>
              <a:t> as Instruments</a:t>
            </a:r>
            <a:endParaRPr lang="en-US"/>
          </a:p>
        </p:txBody>
      </p:sp>
      <p:pic>
        <p:nvPicPr>
          <p:cNvPr id="491522" name="Picture 2"/>
          <p:cNvPicPr>
            <a:picLocks noChangeAspect="1" noChangeArrowheads="1"/>
          </p:cNvPicPr>
          <p:nvPr/>
        </p:nvPicPr>
        <p:blipFill>
          <a:blip r:embed="rId2" cstate="print"/>
          <a:srcRect/>
          <a:stretch>
            <a:fillRect/>
          </a:stretch>
        </p:blipFill>
        <p:spPr bwMode="auto">
          <a:xfrm>
            <a:off x="609600" y="1676400"/>
            <a:ext cx="7117420" cy="4495800"/>
          </a:xfrm>
          <a:prstGeom prst="rect">
            <a:avLst/>
          </a:prstGeom>
          <a:noFill/>
          <a:ln w="9525">
            <a:noFill/>
            <a:miter lim="800000"/>
            <a:headEnd/>
            <a:tailEnd/>
          </a:ln>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609600"/>
          </a:xfrm>
        </p:spPr>
        <p:txBody>
          <a:bodyPr/>
          <a:lstStyle/>
          <a:p>
            <a:r>
              <a:rPr lang="en-US" smtClean="0"/>
              <a:t>A Caution About Stata and R</a:t>
            </a:r>
            <a:r>
              <a:rPr lang="en-US" baseline="30000" smtClean="0"/>
              <a:t>2</a:t>
            </a:r>
            <a:endParaRPr lang="en-US"/>
          </a:p>
        </p:txBody>
      </p:sp>
      <p:graphicFrame>
        <p:nvGraphicFramePr>
          <p:cNvPr id="5" name="Object 4"/>
          <p:cNvGraphicFramePr>
            <a:graphicFrameLocks noChangeAspect="1"/>
          </p:cNvGraphicFramePr>
          <p:nvPr/>
        </p:nvGraphicFramePr>
        <p:xfrm>
          <a:off x="533400" y="1371600"/>
          <a:ext cx="4475408" cy="2286000"/>
        </p:xfrm>
        <a:graphic>
          <a:graphicData uri="http://schemas.openxmlformats.org/presentationml/2006/ole">
            <mc:AlternateContent xmlns:mc="http://schemas.openxmlformats.org/markup-compatibility/2006">
              <mc:Choice xmlns:v="urn:schemas-microsoft-com:vml" Requires="v">
                <p:oleObj spid="_x0000_s176160" name="Equation" r:id="rId3" imgW="3530600" imgH="1803400" progId="Equation.DSMT4">
                  <p:embed/>
                </p:oleObj>
              </mc:Choice>
              <mc:Fallback>
                <p:oleObj name="Equation" r:id="rId3" imgW="3530600" imgH="1803400" progId="Equation.DSMT4">
                  <p:embed/>
                  <p:pic>
                    <p:nvPicPr>
                      <p:cNvPr id="0" name="Picture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371600"/>
                        <a:ext cx="4475408" cy="228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57200" y="3657600"/>
            <a:ext cx="7620000" cy="2677656"/>
          </a:xfrm>
          <a:prstGeom prst="rect">
            <a:avLst/>
          </a:prstGeom>
          <a:noFill/>
        </p:spPr>
        <p:txBody>
          <a:bodyPr wrap="square" rtlCol="0">
            <a:spAutoFit/>
          </a:bodyPr>
          <a:lstStyle/>
          <a:p>
            <a:r>
              <a:rPr lang="en-US" sz="1400" smtClean="0"/>
              <a:t>The coefficient estimates and standard errors are the same. The calculation of the R</a:t>
            </a:r>
            <a:r>
              <a:rPr lang="en-US" sz="1400" baseline="30000" smtClean="0"/>
              <a:t>2</a:t>
            </a:r>
            <a:r>
              <a:rPr lang="en-US" sz="1400" smtClean="0"/>
              <a:t> is different. In the </a:t>
            </a:r>
            <a:r>
              <a:rPr lang="en-US" sz="1400" b="1" smtClean="0">
                <a:solidFill>
                  <a:srgbClr val="FF0000"/>
                </a:solidFill>
              </a:rPr>
              <a:t>areg</a:t>
            </a:r>
            <a:r>
              <a:rPr lang="en-US" sz="1400" smtClean="0">
                <a:solidFill>
                  <a:srgbClr val="FF0000"/>
                </a:solidFill>
              </a:rPr>
              <a:t> </a:t>
            </a:r>
            <a:r>
              <a:rPr lang="en-US" sz="1400" smtClean="0"/>
              <a:t>procedure, you are estimating coefficients for each of your covariates plus each dummy variable for your groups. In the </a:t>
            </a:r>
            <a:r>
              <a:rPr lang="en-US" sz="1400" b="1" smtClean="0">
                <a:solidFill>
                  <a:srgbClr val="FF0000"/>
                </a:solidFill>
              </a:rPr>
              <a:t>xtreg, fe</a:t>
            </a:r>
            <a:r>
              <a:rPr lang="en-US" sz="1400" smtClean="0">
                <a:solidFill>
                  <a:srgbClr val="FF0000"/>
                </a:solidFill>
              </a:rPr>
              <a:t> </a:t>
            </a:r>
            <a:r>
              <a:rPr lang="en-US" sz="1400" smtClean="0"/>
              <a:t>procedure the R</a:t>
            </a:r>
            <a:r>
              <a:rPr lang="en-US" sz="1400" baseline="30000" smtClean="0"/>
              <a:t>2</a:t>
            </a:r>
            <a:r>
              <a:rPr lang="en-US" sz="1400" smtClean="0"/>
              <a:t> reported is obtained by only fitting a mean deviated model where the effects of the groups (all of the dummy variables) are assumed to be fixed quantities. So, all of the effects for the groups are simply subtracted out of the model and no attempt is made to quantify their overall effect on the fit of the model.</a:t>
            </a:r>
          </a:p>
          <a:p>
            <a:r>
              <a:rPr lang="en-US" sz="1400" smtClean="0"/>
              <a:t>   Since the SSE is the same, the R</a:t>
            </a:r>
            <a:r>
              <a:rPr lang="en-US" sz="1400" baseline="30000" smtClean="0"/>
              <a:t>2</a:t>
            </a:r>
            <a:r>
              <a:rPr lang="en-US" sz="1400" smtClean="0"/>
              <a:t>=1−SSE/SST is very different. The difference is real in that we are making different assumptions with the two approaches. In the </a:t>
            </a:r>
            <a:r>
              <a:rPr lang="en-US" sz="1400" b="1" smtClean="0"/>
              <a:t>xtreg, fe</a:t>
            </a:r>
            <a:r>
              <a:rPr lang="en-US" sz="1400" smtClean="0"/>
              <a:t> approach, the effects of the groups are fixed and </a:t>
            </a:r>
            <a:r>
              <a:rPr lang="en-US" sz="1400" b="1" smtClean="0">
                <a:solidFill>
                  <a:srgbClr val="FF0000"/>
                </a:solidFill>
              </a:rPr>
              <a:t>unestimated quantities are subtracted out of the model </a:t>
            </a:r>
            <a:r>
              <a:rPr lang="en-US" sz="1400" smtClean="0"/>
              <a:t>before the fit is performed. In the </a:t>
            </a:r>
            <a:r>
              <a:rPr lang="en-US" sz="1400" b="1" smtClean="0"/>
              <a:t>areg</a:t>
            </a:r>
            <a:r>
              <a:rPr lang="en-US" sz="1400" smtClean="0"/>
              <a:t> approach, the group effects are estimated and affect the total sum of squares of the model under consideration.</a:t>
            </a:r>
            <a:endParaRPr lang="en-US" sz="1400"/>
          </a:p>
        </p:txBody>
      </p:sp>
      <p:cxnSp>
        <p:nvCxnSpPr>
          <p:cNvPr id="8" name="Straight Arrow Connector 7"/>
          <p:cNvCxnSpPr/>
          <p:nvPr/>
        </p:nvCxnSpPr>
        <p:spPr bwMode="auto">
          <a:xfrm rot="5400000">
            <a:off x="4610100" y="1409700"/>
            <a:ext cx="838200" cy="6096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9" name="Straight Arrow Connector 8"/>
          <p:cNvCxnSpPr/>
          <p:nvPr/>
        </p:nvCxnSpPr>
        <p:spPr bwMode="auto">
          <a:xfrm rot="5400000">
            <a:off x="4686300" y="2095500"/>
            <a:ext cx="838200" cy="6096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0" name="TextBox 9"/>
          <p:cNvSpPr txBox="1"/>
          <p:nvPr/>
        </p:nvSpPr>
        <p:spPr>
          <a:xfrm>
            <a:off x="5486400" y="1646872"/>
            <a:ext cx="2819400" cy="1477328"/>
          </a:xfrm>
          <a:prstGeom prst="rect">
            <a:avLst/>
          </a:prstGeom>
          <a:noFill/>
        </p:spPr>
        <p:txBody>
          <a:bodyPr wrap="square" rtlCol="0">
            <a:spAutoFit/>
          </a:bodyPr>
          <a:lstStyle/>
          <a:p>
            <a:r>
              <a:rPr lang="en-US" smtClean="0"/>
              <a:t>For the FE model above,</a:t>
            </a:r>
          </a:p>
          <a:p>
            <a:endParaRPr lang="en-US" smtClean="0"/>
          </a:p>
          <a:p>
            <a:r>
              <a:rPr lang="en-US" smtClean="0"/>
              <a:t>R</a:t>
            </a:r>
            <a:r>
              <a:rPr lang="en-US" baseline="30000" smtClean="0"/>
              <a:t>2</a:t>
            </a:r>
            <a:r>
              <a:rPr lang="en-US" smtClean="0"/>
              <a:t>  =  0.90542</a:t>
            </a:r>
          </a:p>
          <a:p>
            <a:endParaRPr lang="en-US" smtClean="0"/>
          </a:p>
          <a:p>
            <a:r>
              <a:rPr lang="en-US" smtClean="0"/>
              <a:t>R</a:t>
            </a:r>
            <a:r>
              <a:rPr lang="en-US" baseline="30000" smtClean="0"/>
              <a:t>2</a:t>
            </a:r>
            <a:r>
              <a:rPr lang="en-US" smtClean="0"/>
              <a:t>  =  0.65142</a:t>
            </a:r>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rot="5400000">
            <a:off x="2529839" y="-1158240"/>
            <a:ext cx="4267200" cy="8717280"/>
          </a:xfrm>
          <a:prstGeom prst="rect">
            <a:avLst/>
          </a:prstGeom>
        </p:spPr>
      </p:pic>
      <p:sp>
        <p:nvSpPr>
          <p:cNvPr id="4" name="TextBox 3"/>
          <p:cNvSpPr txBox="1"/>
          <p:nvPr/>
        </p:nvSpPr>
        <p:spPr>
          <a:xfrm>
            <a:off x="1905000" y="5638800"/>
            <a:ext cx="7010400" cy="523220"/>
          </a:xfrm>
          <a:prstGeom prst="rect">
            <a:avLst/>
          </a:prstGeom>
          <a:noFill/>
        </p:spPr>
        <p:txBody>
          <a:bodyPr wrap="square" rtlCol="0">
            <a:spAutoFit/>
          </a:bodyPr>
          <a:lstStyle/>
          <a:p>
            <a:r>
              <a:rPr lang="en-US" sz="2800" dirty="0" smtClean="0"/>
              <a:t>“R</a:t>
            </a:r>
            <a:r>
              <a:rPr lang="en-US" sz="2800" baseline="30000" dirty="0" smtClean="0"/>
              <a:t>2</a:t>
            </a:r>
            <a:r>
              <a:rPr lang="en-US" sz="2800" dirty="0" smtClean="0"/>
              <a:t> for fixed-effects regression is R</a:t>
            </a:r>
            <a:r>
              <a:rPr lang="en-US" sz="2800" baseline="30000" dirty="0" smtClean="0"/>
              <a:t>2</a:t>
            </a:r>
            <a:r>
              <a:rPr lang="en-US" sz="2800" dirty="0" smtClean="0"/>
              <a:t> within”</a:t>
            </a:r>
            <a:endParaRPr lang="en-US" sz="2800" dirty="0"/>
          </a:p>
        </p:txBody>
      </p:sp>
    </p:spTree>
    <p:extLst>
      <p:ext uri="{BB962C8B-B14F-4D97-AF65-F5344CB8AC3E}">
        <p14:creationId xmlns:p14="http://schemas.microsoft.com/office/powerpoint/2010/main" val="6654518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838200"/>
            <a:ext cx="8229600" cy="914400"/>
          </a:xfrm>
        </p:spPr>
        <p:txBody>
          <a:bodyPr/>
          <a:lstStyle/>
          <a:p>
            <a:r>
              <a:rPr lang="en-US" sz="2400" smtClean="0"/>
              <a:t>Robust Covariance Matrix for LSDV</a:t>
            </a:r>
            <a:br>
              <a:rPr lang="en-US" sz="2400" smtClean="0"/>
            </a:br>
            <a:r>
              <a:rPr lang="en-US" sz="2400" smtClean="0"/>
              <a:t>Cluster Estimator for Within Estimator</a:t>
            </a:r>
          </a:p>
        </p:txBody>
      </p:sp>
      <p:sp>
        <p:nvSpPr>
          <p:cNvPr id="47107" name="Text Box 4"/>
          <p:cNvSpPr txBox="1">
            <a:spLocks noChangeArrowheads="1"/>
          </p:cNvSpPr>
          <p:nvPr/>
        </p:nvSpPr>
        <p:spPr bwMode="auto">
          <a:xfrm>
            <a:off x="381000" y="1752600"/>
            <a:ext cx="8534400" cy="46164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|OCC     |    -.02021          .01374007    -1.471   .1412    .5111645|</a:t>
            </a:r>
          </a:p>
          <a:p>
            <a:r>
              <a:rPr lang="en-US" sz="1400" b="1">
                <a:latin typeface="Courier New" pitchFamily="49" charset="0"/>
              </a:rPr>
              <a:t>|SMSA    |    -.04251**        .01950085    -2.180   .0293    .6537815|</a:t>
            </a:r>
          </a:p>
          <a:p>
            <a:r>
              <a:rPr lang="en-US" sz="1400" b="1">
                <a:latin typeface="Courier New" pitchFamily="49" charset="0"/>
              </a:rPr>
              <a:t>|MS      |    -.02946          .01913652    -1.540   .1236    .8144058|</a:t>
            </a:r>
          </a:p>
          <a:p>
            <a:r>
              <a:rPr lang="en-US" sz="1400" b="1">
                <a:latin typeface="Courier New" pitchFamily="49" charset="0"/>
              </a:rPr>
              <a:t>|EXP     |     .09666***       .00119162    81.114   .0000   19.853782|</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 Covariance matrix for the model is adjusted for data clustering.    |</a:t>
            </a:r>
          </a:p>
          <a:p>
            <a:r>
              <a:rPr lang="en-US" sz="1400" b="1">
                <a:latin typeface="Courier New" pitchFamily="49" charset="0"/>
              </a:rPr>
              <a:t>| Sample of   4165 observations contained    595 clusters defined by  |</a:t>
            </a:r>
          </a:p>
          <a:p>
            <a:r>
              <a:rPr lang="en-US" sz="1400" b="1">
                <a:latin typeface="Courier New" pitchFamily="49" charset="0"/>
              </a:rPr>
              <a:t>|      7 observations (fixed number) in each cluster.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|DOCC    |    -.02021          .01982162    -1.020   .3078      .00000|</a:t>
            </a:r>
          </a:p>
          <a:p>
            <a:r>
              <a:rPr lang="en-US" sz="1400" b="1">
                <a:latin typeface="Courier New" pitchFamily="49" charset="0"/>
              </a:rPr>
              <a:t>|DSMSA   |    -.04251          .03091685    -1.375   .1692      .00000|</a:t>
            </a:r>
          </a:p>
          <a:p>
            <a:r>
              <a:rPr lang="en-US" sz="1400" b="1">
                <a:latin typeface="Courier New" pitchFamily="49" charset="0"/>
              </a:rPr>
              <a:t>|DMS     |    -.02946          .02635035    -1.118   .2635      .00000|</a:t>
            </a:r>
          </a:p>
          <a:p>
            <a:r>
              <a:rPr lang="en-US" sz="1400" b="1">
                <a:latin typeface="Courier New" pitchFamily="49" charset="0"/>
              </a:rPr>
              <a:t>|DEXP    |     .09666***       .00176599    54.732   .0000      .00000|</a:t>
            </a:r>
          </a:p>
          <a:p>
            <a:r>
              <a:rPr lang="en-US" sz="1400" b="1">
                <a:latin typeface="Courier New" pitchFamily="49" charset="0"/>
              </a:rPr>
              <a:t>+--------+------------------------------------------------------------+</a:t>
            </a:r>
          </a:p>
        </p:txBody>
      </p:sp>
      <p:sp>
        <p:nvSpPr>
          <p:cNvPr id="47109" name="Rectangle 6"/>
          <p:cNvSpPr>
            <a:spLocks noChangeArrowheads="1"/>
          </p:cNvSpPr>
          <p:nvPr/>
        </p:nvSpPr>
        <p:spPr bwMode="auto">
          <a:xfrm>
            <a:off x="3581400" y="2362200"/>
            <a:ext cx="1295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47110" name="Rectangle 6"/>
          <p:cNvSpPr>
            <a:spLocks noChangeArrowheads="1"/>
          </p:cNvSpPr>
          <p:nvPr/>
        </p:nvSpPr>
        <p:spPr bwMode="auto">
          <a:xfrm>
            <a:off x="3581400" y="5181600"/>
            <a:ext cx="1295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cstate="print"/>
          <a:srcRect/>
          <a:stretch>
            <a:fillRect/>
          </a:stretch>
        </p:blipFill>
        <p:spPr bwMode="auto">
          <a:xfrm>
            <a:off x="381000" y="990600"/>
            <a:ext cx="4173794" cy="3429000"/>
          </a:xfrm>
          <a:prstGeom prst="rect">
            <a:avLst/>
          </a:prstGeom>
          <a:noFill/>
          <a:ln w="9525">
            <a:noFill/>
            <a:miter lim="800000"/>
            <a:headEnd/>
            <a:tailEnd/>
          </a:ln>
        </p:spPr>
      </p:pic>
      <p:pic>
        <p:nvPicPr>
          <p:cNvPr id="69635" name="Picture 3"/>
          <p:cNvPicPr>
            <a:picLocks noChangeAspect="1" noChangeArrowheads="1"/>
          </p:cNvPicPr>
          <p:nvPr/>
        </p:nvPicPr>
        <p:blipFill>
          <a:blip r:embed="rId3" cstate="print"/>
          <a:srcRect/>
          <a:stretch>
            <a:fillRect/>
          </a:stretch>
        </p:blipFill>
        <p:spPr bwMode="auto">
          <a:xfrm>
            <a:off x="4876800" y="990600"/>
            <a:ext cx="3962400" cy="3380112"/>
          </a:xfrm>
          <a:prstGeom prst="rect">
            <a:avLst/>
          </a:prstGeom>
          <a:noFill/>
          <a:ln w="9525">
            <a:noFill/>
            <a:miter lim="800000"/>
            <a:headEnd/>
            <a:tailEnd/>
          </a:ln>
        </p:spPr>
      </p:pic>
      <p:cxnSp>
        <p:nvCxnSpPr>
          <p:cNvPr id="8" name="Straight Arrow Connector 7"/>
          <p:cNvCxnSpPr/>
          <p:nvPr/>
        </p:nvCxnSpPr>
        <p:spPr bwMode="auto">
          <a:xfrm flipH="1">
            <a:off x="6400800" y="1066800"/>
            <a:ext cx="609600" cy="27312"/>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
        <p:nvSpPr>
          <p:cNvPr id="9" name="Rectangle 8"/>
          <p:cNvSpPr/>
          <p:nvPr/>
        </p:nvSpPr>
        <p:spPr bwMode="auto">
          <a:xfrm>
            <a:off x="2819400" y="2209800"/>
            <a:ext cx="1752600" cy="3810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7158315" y="2133600"/>
            <a:ext cx="1752600" cy="3810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11" name="Straight Arrow Connector 10"/>
          <p:cNvCxnSpPr/>
          <p:nvPr/>
        </p:nvCxnSpPr>
        <p:spPr bwMode="auto">
          <a:xfrm flipH="1" flipV="1">
            <a:off x="6172200" y="3733800"/>
            <a:ext cx="457200" cy="3048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
        <p:nvSpPr>
          <p:cNvPr id="12" name="Title 3"/>
          <p:cNvSpPr txBox="1">
            <a:spLocks/>
          </p:cNvSpPr>
          <p:nvPr/>
        </p:nvSpPr>
        <p:spPr>
          <a:xfrm>
            <a:off x="457200" y="457200"/>
            <a:ext cx="8229600" cy="4572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rgbClr val="003399"/>
                </a:solidFill>
                <a:effectLst/>
                <a:uLnTx/>
                <a:uFillTx/>
                <a:latin typeface="+mj-lt"/>
                <a:ea typeface="+mj-ea"/>
                <a:cs typeface="+mj-cs"/>
              </a:rPr>
              <a:t>A Caution About Stata and</a:t>
            </a:r>
            <a:r>
              <a:rPr kumimoji="0" lang="en-US" sz="3200" b="0" i="0" u="none" strike="noStrike" kern="0" cap="none" spc="0" normalizeH="0" noProof="0" smtClean="0">
                <a:ln>
                  <a:noFill/>
                </a:ln>
                <a:solidFill>
                  <a:srgbClr val="003399"/>
                </a:solidFill>
                <a:effectLst/>
                <a:uLnTx/>
                <a:uFillTx/>
                <a:latin typeface="+mj-lt"/>
                <a:ea typeface="+mj-ea"/>
                <a:cs typeface="+mj-cs"/>
              </a:rPr>
              <a:t> Fixed Effects</a:t>
            </a:r>
            <a:endParaRPr kumimoji="0" lang="en-US" sz="3200" b="0" i="0" u="none" strike="noStrike" kern="0" cap="none" spc="0" normalizeH="0" baseline="0" noProof="0">
              <a:ln>
                <a:noFill/>
              </a:ln>
              <a:solidFill>
                <a:srgbClr val="003399"/>
              </a:solidFill>
              <a:effectLst/>
              <a:uLnTx/>
              <a:uFillTx/>
              <a:latin typeface="+mj-lt"/>
              <a:ea typeface="+mj-ea"/>
              <a:cs typeface="+mj-cs"/>
            </a:endParaRPr>
          </a:p>
        </p:txBody>
      </p:sp>
      <p:pic>
        <p:nvPicPr>
          <p:cNvPr id="528385" name="Picture 1"/>
          <p:cNvPicPr>
            <a:picLocks noChangeAspect="1" noChangeArrowheads="1"/>
          </p:cNvPicPr>
          <p:nvPr/>
        </p:nvPicPr>
        <p:blipFill>
          <a:blip r:embed="rId4" cstate="print"/>
          <a:srcRect/>
          <a:stretch>
            <a:fillRect/>
          </a:stretch>
        </p:blipFill>
        <p:spPr bwMode="auto">
          <a:xfrm>
            <a:off x="1371600" y="4648200"/>
            <a:ext cx="6635496" cy="1600200"/>
          </a:xfrm>
          <a:prstGeom prst="rect">
            <a:avLst/>
          </a:prstGeom>
          <a:noFill/>
          <a:ln w="9525">
            <a:noFill/>
            <a:miter lim="800000"/>
            <a:headEnd/>
            <a:tailEnd/>
          </a:ln>
        </p:spPr>
      </p:pic>
      <p:cxnSp>
        <p:nvCxnSpPr>
          <p:cNvPr id="15" name="Straight Arrow Connector 14"/>
          <p:cNvCxnSpPr/>
          <p:nvPr/>
        </p:nvCxnSpPr>
        <p:spPr bwMode="auto">
          <a:xfrm flipH="1" flipV="1">
            <a:off x="5715000" y="4953000"/>
            <a:ext cx="457200" cy="3048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09600" y="1219200"/>
            <a:ext cx="8229600" cy="530225"/>
          </a:xfrm>
        </p:spPr>
        <p:txBody>
          <a:bodyPr/>
          <a:lstStyle/>
          <a:p>
            <a:r>
              <a:rPr lang="en-US" smtClean="0"/>
              <a:t>Time Invariant Regressors</a:t>
            </a:r>
          </a:p>
        </p:txBody>
      </p:sp>
      <p:sp>
        <p:nvSpPr>
          <p:cNvPr id="48131" name="Rectangle 3"/>
          <p:cNvSpPr>
            <a:spLocks noGrp="1" noChangeArrowheads="1"/>
          </p:cNvSpPr>
          <p:nvPr>
            <p:ph type="body" idx="1"/>
          </p:nvPr>
        </p:nvSpPr>
        <p:spPr>
          <a:xfrm>
            <a:off x="1524000" y="1981200"/>
            <a:ext cx="6629400" cy="4302125"/>
          </a:xfrm>
        </p:spPr>
        <p:txBody>
          <a:bodyPr/>
          <a:lstStyle/>
          <a:p>
            <a:r>
              <a:rPr lang="en-US" smtClean="0"/>
              <a:t>Time invariant </a:t>
            </a:r>
            <a:r>
              <a:rPr lang="en-US" b="1" smtClean="0"/>
              <a:t>x</a:t>
            </a:r>
            <a:r>
              <a:rPr lang="en-US" baseline="-25000" smtClean="0"/>
              <a:t>it</a:t>
            </a:r>
            <a:r>
              <a:rPr lang="en-US" smtClean="0"/>
              <a:t> is defined as invariant for all i.  E.g., sex dummy variable, FEM and ED (education in the Cornwell/Rupert data).</a:t>
            </a:r>
          </a:p>
          <a:p>
            <a:endParaRPr lang="en-US" smtClean="0"/>
          </a:p>
          <a:p>
            <a:r>
              <a:rPr lang="en-US" smtClean="0"/>
              <a:t>If </a:t>
            </a:r>
            <a:r>
              <a:rPr lang="en-US" b="1" smtClean="0"/>
              <a:t>x</a:t>
            </a:r>
            <a:r>
              <a:rPr lang="en-US" baseline="-25000" smtClean="0"/>
              <a:t>it,k</a:t>
            </a:r>
            <a:r>
              <a:rPr lang="en-US" smtClean="0"/>
              <a:t> is invariant for all t, then the group mean deviations are all 0.</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381000" y="533400"/>
            <a:ext cx="8229600" cy="1139825"/>
          </a:xfrm>
        </p:spPr>
        <p:txBody>
          <a:bodyPr/>
          <a:lstStyle/>
          <a:p>
            <a:r>
              <a:rPr lang="en-US" smtClean="0"/>
              <a:t>FE With Time Invariant Variables</a:t>
            </a:r>
          </a:p>
        </p:txBody>
      </p:sp>
      <p:sp>
        <p:nvSpPr>
          <p:cNvPr id="49155" name="Text Box 4"/>
          <p:cNvSpPr txBox="1">
            <a:spLocks noChangeArrowheads="1"/>
          </p:cNvSpPr>
          <p:nvPr/>
        </p:nvSpPr>
        <p:spPr bwMode="auto">
          <a:xfrm>
            <a:off x="1143000" y="1905000"/>
            <a:ext cx="7315200" cy="4154984"/>
          </a:xfrm>
          <a:prstGeom prst="rect">
            <a:avLst/>
          </a:prstGeom>
          <a:noFill/>
          <a:ln w="19050">
            <a:noFill/>
            <a:miter lim="800000"/>
            <a:headEnd/>
            <a:tailEnd/>
          </a:ln>
        </p:spPr>
        <p:txBody>
          <a:bodyPr>
            <a:spAutoFit/>
          </a:bodyPr>
          <a:lstStyle/>
          <a:p>
            <a:r>
              <a:rPr lang="en-US" sz="1200" b="1" dirty="0">
                <a:latin typeface="Courier New" pitchFamily="49" charset="0"/>
              </a:rPr>
              <a:t>+----------------------------------------------------+</a:t>
            </a:r>
          </a:p>
          <a:p>
            <a:r>
              <a:rPr lang="en-US" sz="1200" b="1" dirty="0">
                <a:latin typeface="Courier New" pitchFamily="49" charset="0"/>
              </a:rPr>
              <a:t>| There are  </a:t>
            </a:r>
            <a:r>
              <a:rPr lang="en-US" sz="1200" b="1" dirty="0" smtClean="0">
                <a:latin typeface="Courier New" pitchFamily="49" charset="0"/>
              </a:rPr>
              <a:t>2 </a:t>
            </a:r>
            <a:r>
              <a:rPr lang="en-US" sz="1200" b="1" dirty="0">
                <a:latin typeface="Courier New" pitchFamily="49" charset="0"/>
              </a:rPr>
              <a:t>vars. with no within group variation. |</a:t>
            </a:r>
          </a:p>
          <a:p>
            <a:r>
              <a:rPr lang="en-US" sz="1200" b="1" dirty="0">
                <a:latin typeface="Courier New" pitchFamily="49" charset="0"/>
              </a:rPr>
              <a:t>| FEM      ED       </a:t>
            </a:r>
            <a:r>
              <a:rPr lang="en-US" sz="1200" b="1" dirty="0" smtClean="0">
                <a:latin typeface="Courier New" pitchFamily="49" charset="0"/>
              </a:rPr>
              <a:t>                                 </a:t>
            </a:r>
            <a:r>
              <a:rPr lang="en-US" sz="1200" b="1" dirty="0">
                <a:latin typeface="Courier New" pitchFamily="49" charset="0"/>
              </a:rPr>
              <a:t>|</a:t>
            </a:r>
          </a:p>
          <a:p>
            <a:r>
              <a:rPr lang="en-US" sz="1200" b="1" dirty="0">
                <a:latin typeface="Courier New" pitchFamily="49" charset="0"/>
              </a:rPr>
              <a:t>+----------------------------------------------------+</a:t>
            </a:r>
          </a:p>
          <a:p>
            <a:r>
              <a:rPr lang="en-US" sz="1200" b="1" dirty="0">
                <a:latin typeface="Courier New" pitchFamily="49" charset="0"/>
              </a:rPr>
              <a:t>+--------+--------------+----------------+--------+--------+----------+</a:t>
            </a:r>
          </a:p>
          <a:p>
            <a:r>
              <a:rPr lang="en-US" sz="1200" b="1" dirty="0">
                <a:latin typeface="Courier New" pitchFamily="49" charset="0"/>
              </a:rPr>
              <a:t>|Variable| Coefficient  | Standard Error |b/St.</a:t>
            </a:r>
            <a:r>
              <a:rPr lang="en-US" sz="1200" b="1" dirty="0" err="1">
                <a:latin typeface="Courier New" pitchFamily="49" charset="0"/>
              </a:rPr>
              <a:t>Er</a:t>
            </a:r>
            <a:r>
              <a:rPr lang="en-US" sz="1200" b="1" dirty="0">
                <a:latin typeface="Courier New" pitchFamily="49" charset="0"/>
              </a:rPr>
              <a:t>.|P[|Z|&gt;z]| Mean of X|</a:t>
            </a:r>
          </a:p>
          <a:p>
            <a:r>
              <a:rPr lang="en-US" sz="1200" b="1" dirty="0">
                <a:latin typeface="Courier New" pitchFamily="49" charset="0"/>
              </a:rPr>
              <a:t>+--------+--------------+----------------+--------+--------+----------+</a:t>
            </a:r>
          </a:p>
          <a:p>
            <a:r>
              <a:rPr lang="en-US" sz="1200" b="1" dirty="0">
                <a:latin typeface="Courier New" pitchFamily="49" charset="0"/>
              </a:rPr>
              <a:t> </a:t>
            </a:r>
            <a:r>
              <a:rPr lang="en-US" sz="1200" b="1" dirty="0" err="1">
                <a:latin typeface="Courier New" pitchFamily="49" charset="0"/>
              </a:rPr>
              <a:t>EXP</a:t>
            </a:r>
            <a:r>
              <a:rPr lang="en-US" sz="1200" b="1" dirty="0">
                <a:latin typeface="Courier New" pitchFamily="49" charset="0"/>
              </a:rPr>
              <a:t>     |     .09671227       .00119137    81.177   .0000   19.8537815</a:t>
            </a:r>
          </a:p>
          <a:p>
            <a:r>
              <a:rPr lang="en-US" sz="1200" b="1" dirty="0">
                <a:latin typeface="Courier New" pitchFamily="49" charset="0"/>
              </a:rPr>
              <a:t> </a:t>
            </a:r>
            <a:r>
              <a:rPr lang="en-US" sz="1200" b="1" dirty="0" err="1">
                <a:latin typeface="Courier New" pitchFamily="49" charset="0"/>
              </a:rPr>
              <a:t>WKS</a:t>
            </a:r>
            <a:r>
              <a:rPr lang="en-US" sz="1200" b="1" dirty="0">
                <a:latin typeface="Courier New" pitchFamily="49" charset="0"/>
              </a:rPr>
              <a:t>     |     .00118483       .00060357     1.963   .0496   46.8115246</a:t>
            </a:r>
          </a:p>
          <a:p>
            <a:r>
              <a:rPr lang="en-US" sz="1200" b="1" dirty="0">
                <a:latin typeface="Courier New" pitchFamily="49" charset="0"/>
              </a:rPr>
              <a:t> OCC     |    -.02145609       .01375327    -1.560   .1187    .51116447</a:t>
            </a:r>
          </a:p>
          <a:p>
            <a:r>
              <a:rPr lang="en-US" sz="1200" b="1" dirty="0">
                <a:latin typeface="Courier New" pitchFamily="49" charset="0"/>
              </a:rPr>
              <a:t> </a:t>
            </a:r>
            <a:r>
              <a:rPr lang="en-US" sz="1200" b="1" dirty="0" err="1">
                <a:latin typeface="Courier New" pitchFamily="49" charset="0"/>
              </a:rPr>
              <a:t>SMSA</a:t>
            </a:r>
            <a:r>
              <a:rPr lang="en-US" sz="1200" b="1" dirty="0">
                <a:latin typeface="Courier New" pitchFamily="49" charset="0"/>
              </a:rPr>
              <a:t>    |    -.04454343       .01946544    -2.288   .0221    .65378151</a:t>
            </a:r>
          </a:p>
          <a:p>
            <a:r>
              <a:rPr lang="en-US" sz="1200" b="1" dirty="0">
                <a:latin typeface="Courier New" pitchFamily="49" charset="0"/>
              </a:rPr>
              <a:t> </a:t>
            </a:r>
            <a:r>
              <a:rPr lang="en-US" sz="1200" b="1" dirty="0">
                <a:solidFill>
                  <a:srgbClr val="FF3300"/>
                </a:solidFill>
                <a:latin typeface="Courier New" pitchFamily="49" charset="0"/>
              </a:rPr>
              <a:t>FEM     |       .000000    ......(Fixed Parameter).......</a:t>
            </a:r>
          </a:p>
          <a:p>
            <a:r>
              <a:rPr lang="en-US" sz="1200" b="1" dirty="0">
                <a:solidFill>
                  <a:srgbClr val="FF3300"/>
                </a:solidFill>
                <a:latin typeface="Courier New" pitchFamily="49" charset="0"/>
              </a:rPr>
              <a:t> ED      |       .000000    ......(Fixed Parameter).......</a:t>
            </a:r>
          </a:p>
          <a:p>
            <a:r>
              <a:rPr lang="en-US" sz="1200" b="1" dirty="0" smtClean="0">
                <a:latin typeface="Courier New" pitchFamily="49" charset="0"/>
                <a:cs typeface="Courier New" pitchFamily="49" charset="0"/>
              </a:rPr>
              <a:t>+--------------------------------------------------------------------+</a:t>
            </a:r>
          </a:p>
          <a:p>
            <a:r>
              <a:rPr lang="en-US" sz="1200" b="1" dirty="0" smtClean="0">
                <a:latin typeface="Courier New" pitchFamily="49" charset="0"/>
                <a:cs typeface="Courier New" pitchFamily="49" charset="0"/>
              </a:rPr>
              <a:t>|             Test Statistics for the Classical Model                |</a:t>
            </a:r>
          </a:p>
          <a:p>
            <a:r>
              <a:rPr lang="en-US" sz="1200" b="1" dirty="0" smtClean="0">
                <a:latin typeface="Courier New" pitchFamily="49" charset="0"/>
                <a:cs typeface="Courier New" pitchFamily="49" charset="0"/>
              </a:rPr>
              <a:t>+--------------------------------------------------------------------+</a:t>
            </a:r>
          </a:p>
          <a:p>
            <a:r>
              <a:rPr lang="en-US" sz="1200" b="1" dirty="0" smtClean="0">
                <a:latin typeface="Courier New" pitchFamily="49" charset="0"/>
                <a:cs typeface="Courier New" pitchFamily="49" charset="0"/>
              </a:rPr>
              <a:t>|       Model            Log-Likelihood    Sum of Squares  R-squared |</a:t>
            </a:r>
          </a:p>
          <a:p>
            <a:r>
              <a:rPr lang="en-US" sz="1200" b="1" dirty="0" smtClean="0">
                <a:latin typeface="Courier New" pitchFamily="49" charset="0"/>
                <a:cs typeface="Courier New" pitchFamily="49" charset="0"/>
              </a:rPr>
              <a:t>|(1)  Constant term only    -2688.80597         886.90494     .00000 |</a:t>
            </a:r>
          </a:p>
          <a:p>
            <a:r>
              <a:rPr lang="en-US" sz="1200" b="1" dirty="0" smtClean="0">
                <a:latin typeface="Courier New" pitchFamily="49" charset="0"/>
                <a:cs typeface="Courier New" pitchFamily="49" charset="0"/>
              </a:rPr>
              <a:t>|(2)  Group effects only       27.58464         240.65119     .72866 |</a:t>
            </a:r>
          </a:p>
          <a:p>
            <a:r>
              <a:rPr lang="en-US" sz="1200" b="1" dirty="0" smtClean="0">
                <a:latin typeface="Courier New" pitchFamily="49" charset="0"/>
                <a:cs typeface="Courier New" pitchFamily="49" charset="0"/>
              </a:rPr>
              <a:t>|(3)  X - variables only    -1688.12010         548.51596     .38154 |</a:t>
            </a:r>
          </a:p>
          <a:p>
            <a:r>
              <a:rPr lang="en-US" sz="1200" b="1" dirty="0" smtClean="0">
                <a:latin typeface="Courier New" pitchFamily="49" charset="0"/>
                <a:cs typeface="Courier New" pitchFamily="49" charset="0"/>
              </a:rPr>
              <a:t>|(4)  X and group effects    2223.20087          83.85013     .90546 |</a:t>
            </a:r>
          </a:p>
          <a:p>
            <a:r>
              <a:rPr lang="en-US" sz="1200" b="1" dirty="0" smtClean="0">
                <a:latin typeface="Courier New" pitchFamily="49" charset="0"/>
                <a:cs typeface="Courier New" pitchFamily="49" charset="0"/>
              </a:rPr>
              <a:t>+--------------------------------------------------------------------+</a:t>
            </a:r>
          </a:p>
        </p:txBody>
      </p:sp>
      <p:sp>
        <p:nvSpPr>
          <p:cNvPr id="49157" name="Rectangle 6"/>
          <p:cNvSpPr>
            <a:spLocks noChangeArrowheads="1"/>
          </p:cNvSpPr>
          <p:nvPr/>
        </p:nvSpPr>
        <p:spPr bwMode="auto">
          <a:xfrm>
            <a:off x="1295400" y="3962400"/>
            <a:ext cx="6477000" cy="4572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
        <p:nvSpPr>
          <p:cNvPr id="49158" name="Rectangle 6"/>
          <p:cNvSpPr>
            <a:spLocks noChangeArrowheads="1"/>
          </p:cNvSpPr>
          <p:nvPr/>
        </p:nvSpPr>
        <p:spPr bwMode="auto">
          <a:xfrm>
            <a:off x="4945063" y="5562600"/>
            <a:ext cx="1600200" cy="2286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a:xfrm>
            <a:off x="304800" y="914400"/>
            <a:ext cx="8229600" cy="1143000"/>
          </a:xfrm>
        </p:spPr>
        <p:txBody>
          <a:bodyPr/>
          <a:lstStyle/>
          <a:p>
            <a:r>
              <a:rPr lang="en-US" smtClean="0"/>
              <a:t>Drop The Time Invariant Variables</a:t>
            </a:r>
            <a:br>
              <a:rPr lang="en-US" smtClean="0"/>
            </a:br>
            <a:r>
              <a:rPr lang="en-US" smtClean="0"/>
              <a:t>Same Results</a:t>
            </a:r>
          </a:p>
        </p:txBody>
      </p:sp>
      <p:sp>
        <p:nvSpPr>
          <p:cNvPr id="50179" name="Text Box 5"/>
          <p:cNvSpPr txBox="1">
            <a:spLocks noChangeArrowheads="1"/>
          </p:cNvSpPr>
          <p:nvPr/>
        </p:nvSpPr>
        <p:spPr bwMode="auto">
          <a:xfrm>
            <a:off x="457200" y="1981200"/>
            <a:ext cx="8153400" cy="3754874"/>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 EXP     |     .09671227       .00119087    81.211   .0000   19.8537815</a:t>
            </a:r>
          </a:p>
          <a:p>
            <a:r>
              <a:rPr lang="en-US" sz="1400" b="1">
                <a:latin typeface="Courier New" pitchFamily="49" charset="0"/>
              </a:rPr>
              <a:t> WKS     |     .00118483       .00060332     1.964   .0495   46.8115246</a:t>
            </a:r>
          </a:p>
          <a:p>
            <a:r>
              <a:rPr lang="en-US" sz="1400" b="1">
                <a:latin typeface="Courier New" pitchFamily="49" charset="0"/>
              </a:rPr>
              <a:t> OCC     |    -.02145609       .01374749    -1.561   .1186    .51116447</a:t>
            </a:r>
          </a:p>
          <a:p>
            <a:r>
              <a:rPr lang="en-US" sz="1400" b="1">
                <a:latin typeface="Courier New" pitchFamily="49" charset="0"/>
              </a:rPr>
              <a:t> SMSA    |    -.04454343       .01945725    -2.289   .0221    .65378151</a:t>
            </a:r>
          </a:p>
          <a:p>
            <a:endParaRPr lang="en-US" sz="1400" b="1">
              <a:latin typeface="Courier New" pitchFamily="49" charset="0"/>
            </a:endParaRP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             Test Statistics for the Classical Model                |</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       Model            Log-Likelihood    Sum of Squares  R-squared |</a:t>
            </a:r>
          </a:p>
          <a:p>
            <a:r>
              <a:rPr lang="en-US" sz="1400" b="1" smtClean="0">
                <a:latin typeface="Courier New" pitchFamily="49" charset="0"/>
                <a:cs typeface="Courier New" pitchFamily="49" charset="0"/>
              </a:rPr>
              <a:t>|(1)  Constant term only    -2688.80597         886.90494     .00000 |</a:t>
            </a:r>
          </a:p>
          <a:p>
            <a:r>
              <a:rPr lang="en-US" sz="1400" b="1" smtClean="0">
                <a:latin typeface="Courier New" pitchFamily="49" charset="0"/>
                <a:cs typeface="Courier New" pitchFamily="49" charset="0"/>
              </a:rPr>
              <a:t>|(2)  Group effects only       27.58464         240.65119     .72866 |</a:t>
            </a:r>
          </a:p>
          <a:p>
            <a:r>
              <a:rPr lang="en-US" sz="1400" b="1" smtClean="0">
                <a:latin typeface="Courier New" pitchFamily="49" charset="0"/>
                <a:cs typeface="Courier New" pitchFamily="49" charset="0"/>
              </a:rPr>
              <a:t>|(3)  X - variables only    -1688.12010         548.51596     .38154 |</a:t>
            </a:r>
          </a:p>
          <a:p>
            <a:r>
              <a:rPr lang="en-US" sz="1400" b="1" smtClean="0">
                <a:latin typeface="Courier New" pitchFamily="49" charset="0"/>
                <a:cs typeface="Courier New" pitchFamily="49" charset="0"/>
              </a:rPr>
              <a:t>|(4)  X and group effects    2223.20087          83.85013     .90546 |</a:t>
            </a:r>
          </a:p>
          <a:p>
            <a:r>
              <a:rPr lang="en-US" sz="1400" b="1" smtClean="0">
                <a:latin typeface="Courier New" pitchFamily="49" charset="0"/>
                <a:cs typeface="Courier New" pitchFamily="49" charset="0"/>
              </a:rPr>
              <a:t>+--------------------------------------------------------------------+</a:t>
            </a:r>
          </a:p>
        </p:txBody>
      </p:sp>
      <p:sp>
        <p:nvSpPr>
          <p:cNvPr id="50180" name="Text Box 6"/>
          <p:cNvSpPr txBox="1">
            <a:spLocks noChangeArrowheads="1"/>
          </p:cNvSpPr>
          <p:nvPr/>
        </p:nvSpPr>
        <p:spPr bwMode="auto">
          <a:xfrm>
            <a:off x="533400" y="5867400"/>
            <a:ext cx="7467600" cy="379413"/>
          </a:xfrm>
          <a:prstGeom prst="rect">
            <a:avLst/>
          </a:prstGeom>
          <a:noFill/>
          <a:ln w="12700">
            <a:solidFill>
              <a:schemeClr val="tx1"/>
            </a:solidFill>
            <a:miter lim="800000"/>
            <a:headEnd/>
            <a:tailEnd/>
          </a:ln>
        </p:spPr>
        <p:txBody>
          <a:bodyPr>
            <a:spAutoFit/>
          </a:bodyPr>
          <a:lstStyle/>
          <a:p>
            <a:pPr algn="ctr">
              <a:spcBef>
                <a:spcPct val="50000"/>
              </a:spcBef>
            </a:pPr>
            <a:r>
              <a:rPr lang="en-US" b="1">
                <a:latin typeface="Courier New" pitchFamily="49" charset="0"/>
              </a:rPr>
              <a:t>No change in the sum of squared residuals</a:t>
            </a:r>
          </a:p>
        </p:txBody>
      </p:sp>
      <p:sp>
        <p:nvSpPr>
          <p:cNvPr id="5" name="Rectangle 6"/>
          <p:cNvSpPr>
            <a:spLocks noChangeArrowheads="1"/>
          </p:cNvSpPr>
          <p:nvPr/>
        </p:nvSpPr>
        <p:spPr bwMode="auto">
          <a:xfrm>
            <a:off x="5334000" y="5223616"/>
            <a:ext cx="1600200" cy="2286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4"/>
          <p:cNvSpPr>
            <a:spLocks noGrp="1"/>
          </p:cNvSpPr>
          <p:nvPr>
            <p:ph type="title"/>
          </p:nvPr>
        </p:nvSpPr>
        <p:spPr>
          <a:xfrm>
            <a:off x="457200" y="685800"/>
            <a:ext cx="8229600" cy="838200"/>
          </a:xfrm>
        </p:spPr>
        <p:txBody>
          <a:bodyPr/>
          <a:lstStyle/>
          <a:p>
            <a:r>
              <a:rPr lang="en-US" altLang="en-US" smtClean="0"/>
              <a:t>Difference in Differences</a:t>
            </a:r>
          </a:p>
        </p:txBody>
      </p:sp>
      <p:graphicFrame>
        <p:nvGraphicFramePr>
          <p:cNvPr id="74755" name="Object 5"/>
          <p:cNvGraphicFramePr>
            <a:graphicFrameLocks noGrp="1" noChangeAspect="1"/>
          </p:cNvGraphicFramePr>
          <p:nvPr/>
        </p:nvGraphicFramePr>
        <p:xfrm>
          <a:off x="1219200" y="1905000"/>
          <a:ext cx="7116763" cy="4343400"/>
        </p:xfrm>
        <a:graphic>
          <a:graphicData uri="http://schemas.openxmlformats.org/presentationml/2006/ole">
            <mc:AlternateContent xmlns:mc="http://schemas.openxmlformats.org/markup-compatibility/2006">
              <mc:Choice xmlns:v="urn:schemas-microsoft-com:vml" Requires="v">
                <p:oleObj spid="_x0000_s507909" name="Equation" r:id="rId3" imgW="3911600" imgH="2387600" progId="Equation.DSMT4">
                  <p:embed/>
                </p:oleObj>
              </mc:Choice>
              <mc:Fallback>
                <p:oleObj name="Equation" r:id="rId3" imgW="3911600" imgH="2387600" progId="Equation.DSMT4">
                  <p:embed/>
                  <p:pic>
                    <p:nvPicPr>
                      <p:cNvPr id="74755" name="Object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905000"/>
                        <a:ext cx="7116763"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2634569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838200"/>
            <a:ext cx="41338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5779" name="TextBox 3"/>
          <p:cNvSpPr txBox="1">
            <a:spLocks noChangeArrowheads="1"/>
          </p:cNvSpPr>
          <p:nvPr/>
        </p:nvSpPr>
        <p:spPr bwMode="auto">
          <a:xfrm>
            <a:off x="381000" y="6096000"/>
            <a:ext cx="411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http://dera.ioe.ac.uk/14610/1/oft1416.pdf</a:t>
            </a:r>
          </a:p>
        </p:txBody>
      </p:sp>
      <p:pic>
        <p:nvPicPr>
          <p:cNvPr id="7578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1050" y="3962400"/>
            <a:ext cx="45529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7578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1066800"/>
            <a:ext cx="434657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7578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3962400"/>
            <a:ext cx="385921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5783" name="Rectangle 1"/>
          <p:cNvSpPr>
            <a:spLocks noChangeArrowheads="1"/>
          </p:cNvSpPr>
          <p:nvPr/>
        </p:nvSpPr>
        <p:spPr bwMode="auto">
          <a:xfrm>
            <a:off x="4648200" y="3962400"/>
            <a:ext cx="4346575" cy="1905000"/>
          </a:xfrm>
          <a:prstGeom prst="rect">
            <a:avLst/>
          </a:prstGeom>
          <a:solidFill>
            <a:srgbClr val="FFD3D3">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extLst>
      <p:ext uri="{BB962C8B-B14F-4D97-AF65-F5344CB8AC3E}">
        <p14:creationId xmlns:p14="http://schemas.microsoft.com/office/powerpoint/2010/main" val="427885103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123950"/>
            <a:ext cx="4581525"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7680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500" y="2895600"/>
            <a:ext cx="4524375"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6804" name="TextBox 1"/>
          <p:cNvSpPr txBox="1">
            <a:spLocks noChangeArrowheads="1"/>
          </p:cNvSpPr>
          <p:nvPr/>
        </p:nvSpPr>
        <p:spPr bwMode="auto">
          <a:xfrm>
            <a:off x="5267325" y="1219200"/>
            <a:ext cx="36480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Outcome is the fees charged.</a:t>
            </a:r>
          </a:p>
        </p:txBody>
      </p:sp>
      <p:sp>
        <p:nvSpPr>
          <p:cNvPr id="76805" name="TextBox 2"/>
          <p:cNvSpPr txBox="1">
            <a:spLocks noChangeArrowheads="1"/>
          </p:cNvSpPr>
          <p:nvPr/>
        </p:nvSpPr>
        <p:spPr bwMode="auto">
          <a:xfrm>
            <a:off x="5222875" y="2930525"/>
            <a:ext cx="3429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Activity is collusion on fees.</a:t>
            </a:r>
          </a:p>
        </p:txBody>
      </p:sp>
      <p:sp>
        <p:nvSpPr>
          <p:cNvPr id="76806" name="Rectangle 6"/>
          <p:cNvSpPr>
            <a:spLocks noChangeArrowheads="1"/>
          </p:cNvSpPr>
          <p:nvPr/>
        </p:nvSpPr>
        <p:spPr bwMode="auto">
          <a:xfrm>
            <a:off x="685800" y="2362200"/>
            <a:ext cx="4346575" cy="2057400"/>
          </a:xfrm>
          <a:prstGeom prst="rect">
            <a:avLst/>
          </a:prstGeom>
          <a:solidFill>
            <a:srgbClr val="FFD3D3">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extLst>
      <p:ext uri="{BB962C8B-B14F-4D97-AF65-F5344CB8AC3E}">
        <p14:creationId xmlns:p14="http://schemas.microsoft.com/office/powerpoint/2010/main" val="10825481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066800"/>
            <a:ext cx="3967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778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624263"/>
            <a:ext cx="3984625"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1684" name="TextBox 3"/>
          <p:cNvSpPr txBox="1">
            <a:spLocks noChangeArrowheads="1"/>
          </p:cNvSpPr>
          <p:nvPr/>
        </p:nvSpPr>
        <p:spPr bwMode="auto">
          <a:xfrm>
            <a:off x="4572000" y="1196975"/>
            <a:ext cx="2743200" cy="2308225"/>
          </a:xfrm>
          <a:prstGeom prst="rect">
            <a:avLst/>
          </a:prstGeom>
          <a:noFill/>
          <a:ln>
            <a:noFill/>
          </a:ln>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r>
              <a:rPr lang="en-US" b="1" dirty="0" smtClean="0">
                <a:solidFill>
                  <a:srgbClr val="0066FF"/>
                </a:solidFill>
                <a:latin typeface="Arial" panose="020B0604020202020204" pitchFamily="34" charset="0"/>
                <a:cs typeface="Arial" panose="020B0604020202020204" pitchFamily="34" charset="0"/>
              </a:rPr>
              <a:t>Treatment Schools: Treatment is an intervention by the Office of Fair Trading</a:t>
            </a:r>
          </a:p>
          <a:p>
            <a:pPr>
              <a:defRPr/>
            </a:pPr>
            <a:endParaRPr lang="en-US" dirty="0" smtClean="0">
              <a:latin typeface="Arial" panose="020B0604020202020204" pitchFamily="34" charset="0"/>
              <a:cs typeface="Arial" panose="020B0604020202020204" pitchFamily="34" charset="0"/>
            </a:endParaRPr>
          </a:p>
          <a:p>
            <a:pPr>
              <a:defRPr/>
            </a:pPr>
            <a:r>
              <a:rPr lang="en-US" b="1" dirty="0" smtClean="0">
                <a:solidFill>
                  <a:srgbClr val="FF0000"/>
                </a:solidFill>
                <a:latin typeface="Arial" panose="020B0604020202020204" pitchFamily="34" charset="0"/>
                <a:cs typeface="Arial" panose="020B0604020202020204" pitchFamily="34" charset="0"/>
              </a:rPr>
              <a:t>Control Schools were not involved in the conspiracy</a:t>
            </a:r>
          </a:p>
        </p:txBody>
      </p:sp>
      <p:cxnSp>
        <p:nvCxnSpPr>
          <p:cNvPr id="77829" name="Straight Arrow Connector 5"/>
          <p:cNvCxnSpPr>
            <a:cxnSpLocks noChangeShapeType="1"/>
          </p:cNvCxnSpPr>
          <p:nvPr/>
        </p:nvCxnSpPr>
        <p:spPr bwMode="auto">
          <a:xfrm rot="5400000" flipH="1" flipV="1">
            <a:off x="781051" y="4400550"/>
            <a:ext cx="1524000" cy="3175"/>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30" name="TextBox 6"/>
          <p:cNvSpPr txBox="1">
            <a:spLocks noChangeArrowheads="1"/>
          </p:cNvSpPr>
          <p:nvPr/>
        </p:nvSpPr>
        <p:spPr bwMode="auto">
          <a:xfrm>
            <a:off x="762000" y="5257800"/>
            <a:ext cx="2209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b="1">
                <a:solidFill>
                  <a:srgbClr val="0066FF"/>
                </a:solidFill>
                <a:latin typeface="Arial" panose="020B0604020202020204" pitchFamily="34" charset="0"/>
                <a:cs typeface="Arial" panose="020B0604020202020204" pitchFamily="34" charset="0"/>
              </a:rPr>
              <a:t>Treatment  is not voluntary</a:t>
            </a:r>
          </a:p>
        </p:txBody>
      </p:sp>
    </p:spTree>
    <p:extLst>
      <p:ext uri="{BB962C8B-B14F-4D97-AF65-F5344CB8AC3E}">
        <p14:creationId xmlns:p14="http://schemas.microsoft.com/office/powerpoint/2010/main" val="366423733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914400"/>
            <a:ext cx="561975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496604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2057400"/>
            <a:ext cx="79533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8120901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990600"/>
            <a:ext cx="5257800" cy="551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80899" name="TextBox 2"/>
          <p:cNvSpPr txBox="1">
            <a:spLocks noChangeArrowheads="1"/>
          </p:cNvSpPr>
          <p:nvPr/>
        </p:nvSpPr>
        <p:spPr bwMode="auto">
          <a:xfrm>
            <a:off x="381000" y="438286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dirty="0"/>
              <a:t>Treatment (Intervention) Effect </a:t>
            </a:r>
            <a:r>
              <a:rPr lang="en-US" altLang="en-US" dirty="0" smtClean="0"/>
              <a:t>=  </a:t>
            </a:r>
            <a:r>
              <a:rPr lang="el-GR" altLang="en-US" dirty="0" smtClean="0"/>
              <a:t>δ</a:t>
            </a:r>
            <a:endParaRPr lang="en-US" altLang="en-US" dirty="0"/>
          </a:p>
        </p:txBody>
      </p:sp>
      <p:sp>
        <p:nvSpPr>
          <p:cNvPr id="80900" name="Rectangle 3"/>
          <p:cNvSpPr>
            <a:spLocks noChangeArrowheads="1"/>
          </p:cNvSpPr>
          <p:nvPr/>
        </p:nvSpPr>
        <p:spPr bwMode="auto">
          <a:xfrm>
            <a:off x="3505200" y="4419600"/>
            <a:ext cx="4724400" cy="1981200"/>
          </a:xfrm>
          <a:prstGeom prst="rect">
            <a:avLst/>
          </a:prstGeom>
          <a:solidFill>
            <a:srgbClr val="FFD3D3">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extLst>
      <p:ext uri="{BB962C8B-B14F-4D97-AF65-F5344CB8AC3E}">
        <p14:creationId xmlns:p14="http://schemas.microsoft.com/office/powerpoint/2010/main" val="9333226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914400"/>
            <a:ext cx="4972050"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81923" name="Oval 2"/>
          <p:cNvSpPr>
            <a:spLocks noChangeArrowheads="1"/>
          </p:cNvSpPr>
          <p:nvPr/>
        </p:nvSpPr>
        <p:spPr bwMode="auto">
          <a:xfrm>
            <a:off x="4572000" y="1143000"/>
            <a:ext cx="914400" cy="914400"/>
          </a:xfrm>
          <a:prstGeom prst="ellipse">
            <a:avLst/>
          </a:prstGeom>
          <a:noFill/>
          <a:ln w="19050" algn="ctr">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81924" name="Oval 3"/>
          <p:cNvSpPr>
            <a:spLocks noChangeArrowheads="1"/>
          </p:cNvSpPr>
          <p:nvPr/>
        </p:nvSpPr>
        <p:spPr bwMode="auto">
          <a:xfrm>
            <a:off x="6096000" y="1143000"/>
            <a:ext cx="914400" cy="914400"/>
          </a:xfrm>
          <a:prstGeom prst="ellipse">
            <a:avLst/>
          </a:prstGeom>
          <a:noFill/>
          <a:ln w="19050" algn="ctr">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81925" name="Rectangle 4"/>
          <p:cNvSpPr>
            <a:spLocks noChangeArrowheads="1"/>
          </p:cNvSpPr>
          <p:nvPr/>
        </p:nvSpPr>
        <p:spPr bwMode="auto">
          <a:xfrm>
            <a:off x="3886200" y="4419600"/>
            <a:ext cx="838200" cy="417513"/>
          </a:xfrm>
          <a:prstGeom prst="rect">
            <a:avLst/>
          </a:prstGeom>
          <a:solidFill>
            <a:srgbClr val="92D050">
              <a:alpha val="21176"/>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81926" name="Rectangle 5"/>
          <p:cNvSpPr>
            <a:spLocks noChangeArrowheads="1"/>
          </p:cNvSpPr>
          <p:nvPr/>
        </p:nvSpPr>
        <p:spPr bwMode="auto">
          <a:xfrm>
            <a:off x="5383213" y="4419600"/>
            <a:ext cx="838200" cy="407988"/>
          </a:xfrm>
          <a:prstGeom prst="rect">
            <a:avLst/>
          </a:prstGeom>
          <a:solidFill>
            <a:srgbClr val="92D050">
              <a:alpha val="21176"/>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81927" name="TextBox 6"/>
          <p:cNvSpPr txBox="1">
            <a:spLocks noChangeArrowheads="1"/>
          </p:cNvSpPr>
          <p:nvPr/>
        </p:nvSpPr>
        <p:spPr bwMode="auto">
          <a:xfrm>
            <a:off x="762000" y="5815013"/>
            <a:ext cx="8001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1400" b="1">
                <a:latin typeface="Arial" panose="020B0604020202020204" pitchFamily="34" charset="0"/>
                <a:cs typeface="Arial" panose="020B0604020202020204" pitchFamily="34" charset="0"/>
              </a:rPr>
              <a:t>In order to test robustness two versions of the fixed effects model were run. The first is Ordinary Least Squares, and the second is heteroscedasticity and auto-correlation robust (HAC) standard errors in order to check for heteroscedasticity and autocorrelation. </a:t>
            </a:r>
          </a:p>
        </p:txBody>
      </p:sp>
    </p:spTree>
    <p:extLst>
      <p:ext uri="{BB962C8B-B14F-4D97-AF65-F5344CB8AC3E}">
        <p14:creationId xmlns:p14="http://schemas.microsoft.com/office/powerpoint/2010/main" val="17706296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066800"/>
            <a:ext cx="6496050"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0760417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8238" y="1262063"/>
            <a:ext cx="686752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2430221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447800"/>
            <a:ext cx="81470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28937086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39825"/>
          </a:xfrm>
        </p:spPr>
        <p:txBody>
          <a:bodyPr/>
          <a:lstStyle/>
          <a:p>
            <a:r>
              <a:rPr lang="en-US" smtClean="0"/>
              <a:t>Appendix</a:t>
            </a:r>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2"/>
          <p:cNvSpPr>
            <a:spLocks noGrp="1"/>
          </p:cNvSpPr>
          <p:nvPr>
            <p:ph type="title"/>
          </p:nvPr>
        </p:nvSpPr>
        <p:spPr>
          <a:xfrm>
            <a:off x="609600" y="4419600"/>
            <a:ext cx="8229600" cy="1143000"/>
          </a:xfrm>
        </p:spPr>
        <p:txBody>
          <a:bodyPr/>
          <a:lstStyle/>
          <a:p>
            <a:r>
              <a:rPr lang="en-US" smtClean="0">
                <a:solidFill>
                  <a:schemeClr val="tx1"/>
                </a:solidFill>
              </a:rPr>
              <a:t>Fixed Effects Vector Decomposition</a:t>
            </a:r>
            <a:r>
              <a:rPr lang="en-US" smtClean="0"/>
              <a:t/>
            </a:r>
            <a:br>
              <a:rPr lang="en-US" smtClean="0"/>
            </a:br>
            <a:r>
              <a:rPr lang="en-US" smtClean="0"/>
              <a:t/>
            </a:r>
            <a:br>
              <a:rPr lang="en-US" smtClean="0"/>
            </a:br>
            <a:r>
              <a:rPr lang="en-US" smtClean="0"/>
              <a:t>Efficient Estimation of Time Invariant and Rarely Changing Variables in Finite Sample Panel Analyses with Unit Fixed Effects</a:t>
            </a:r>
            <a:br>
              <a:rPr lang="en-US" smtClean="0"/>
            </a:br>
            <a:r>
              <a:rPr lang="en-US" smtClean="0"/>
              <a:t/>
            </a:r>
            <a:br>
              <a:rPr lang="en-US" smtClean="0"/>
            </a:br>
            <a:r>
              <a:rPr lang="en-US" smtClean="0"/>
              <a:t>Thomas Pl</a:t>
            </a:r>
            <a:r>
              <a:rPr lang="en-US" smtClean="0">
                <a:cs typeface="Arial" charset="0"/>
              </a:rPr>
              <a:t>ümper and Vera Troeger</a:t>
            </a:r>
            <a:br>
              <a:rPr lang="en-US" smtClean="0">
                <a:cs typeface="Arial" charset="0"/>
              </a:rPr>
            </a:br>
            <a:r>
              <a:rPr lang="en-US" smtClean="0">
                <a:cs typeface="Arial" charset="0"/>
              </a:rPr>
              <a:t>Political Analysis, 2007</a:t>
            </a:r>
            <a:endParaRPr lang="en-US"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smtClean="0"/>
              <a:t>Introduction</a:t>
            </a:r>
          </a:p>
        </p:txBody>
      </p:sp>
      <p:sp>
        <p:nvSpPr>
          <p:cNvPr id="52227" name="Rectangle 3"/>
          <p:cNvSpPr>
            <a:spLocks noGrp="1" noChangeArrowheads="1"/>
          </p:cNvSpPr>
          <p:nvPr>
            <p:ph type="body" idx="1"/>
          </p:nvPr>
        </p:nvSpPr>
        <p:spPr/>
        <p:txBody>
          <a:bodyPr/>
          <a:lstStyle/>
          <a:p>
            <a:pPr>
              <a:buFont typeface="Wingdings" pitchFamily="2" charset="2"/>
              <a:buNone/>
            </a:pPr>
            <a:r>
              <a:rPr lang="en-US" smtClean="0"/>
              <a:t>[T]he FE model … does not allow the estimation of time invariant variables. A second drawback of the FE model … results from its </a:t>
            </a:r>
            <a:r>
              <a:rPr lang="en-US" b="1" u="sng" smtClean="0">
                <a:solidFill>
                  <a:srgbClr val="FF3300"/>
                </a:solidFill>
              </a:rPr>
              <a:t>inefficiency</a:t>
            </a:r>
            <a:r>
              <a:rPr lang="en-US" smtClean="0"/>
              <a:t> in estimating the effect of variables that have very little within variance.</a:t>
            </a:r>
          </a:p>
          <a:p>
            <a:pPr>
              <a:buFont typeface="Wingdings" pitchFamily="2" charset="2"/>
              <a:buNone/>
            </a:pPr>
            <a:r>
              <a:rPr lang="en-US" smtClean="0"/>
              <a:t>This article discusses a remedy to the related problems of estimating time invariant and rarely changing variables in FE models with unit effects</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533400" y="762000"/>
            <a:ext cx="8229600" cy="1139825"/>
          </a:xfrm>
        </p:spPr>
        <p:txBody>
          <a:bodyPr/>
          <a:lstStyle/>
          <a:p>
            <a:r>
              <a:rPr lang="en-US" smtClean="0"/>
              <a:t>The Model</a:t>
            </a:r>
          </a:p>
        </p:txBody>
      </p:sp>
      <p:graphicFrame>
        <p:nvGraphicFramePr>
          <p:cNvPr id="17410" name="Object 2"/>
          <p:cNvGraphicFramePr>
            <a:graphicFrameLocks noChangeAspect="1"/>
          </p:cNvGraphicFramePr>
          <p:nvPr/>
        </p:nvGraphicFramePr>
        <p:xfrm>
          <a:off x="1511300" y="2451100"/>
          <a:ext cx="6146800" cy="1955800"/>
        </p:xfrm>
        <a:graphic>
          <a:graphicData uri="http://schemas.openxmlformats.org/presentationml/2006/ole">
            <mc:AlternateContent xmlns:mc="http://schemas.openxmlformats.org/markup-compatibility/2006">
              <mc:Choice xmlns:v="urn:schemas-microsoft-com:vml" Requires="v">
                <p:oleObj spid="_x0000_s497676" name="Equation" r:id="rId4" imgW="3073400" imgH="977900" progId="Equation.DSMT4">
                  <p:embed/>
                </p:oleObj>
              </mc:Choice>
              <mc:Fallback>
                <p:oleObj name="Equation" r:id="rId4" imgW="3073400" imgH="9779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1300" y="2451100"/>
                        <a:ext cx="6146800" cy="195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412" name="Rectangle 4"/>
          <p:cNvSpPr>
            <a:spLocks noChangeArrowheads="1"/>
          </p:cNvSpPr>
          <p:nvPr/>
        </p:nvSpPr>
        <p:spPr bwMode="auto">
          <a:xfrm>
            <a:off x="1359494" y="2438400"/>
            <a:ext cx="67818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457200" y="762000"/>
            <a:ext cx="8229600" cy="990600"/>
          </a:xfrm>
        </p:spPr>
        <p:txBody>
          <a:bodyPr/>
          <a:lstStyle/>
          <a:p>
            <a:r>
              <a:rPr lang="en-US" smtClean="0"/>
              <a:t>Fixed Effects Vector Decomposition</a:t>
            </a:r>
          </a:p>
        </p:txBody>
      </p:sp>
      <p:sp>
        <p:nvSpPr>
          <p:cNvPr id="18436" name="Rectangle 3"/>
          <p:cNvSpPr>
            <a:spLocks noGrp="1" noChangeArrowheads="1"/>
          </p:cNvSpPr>
          <p:nvPr>
            <p:ph type="body" idx="1"/>
          </p:nvPr>
        </p:nvSpPr>
        <p:spPr>
          <a:xfrm>
            <a:off x="533400" y="2362200"/>
            <a:ext cx="8229600" cy="3886200"/>
          </a:xfrm>
        </p:spPr>
        <p:txBody>
          <a:bodyPr/>
          <a:lstStyle/>
          <a:p>
            <a:pPr>
              <a:buFont typeface="Wingdings" pitchFamily="2" charset="2"/>
              <a:buNone/>
            </a:pPr>
            <a:r>
              <a:rPr lang="en-US" smtClean="0"/>
              <a:t>Step 1:  Compute the fixed effects regression to get the “estimated unit effects.”  “We run this FE model with the sole intention to obtain estimates of the unit effects, </a:t>
            </a:r>
            <a:r>
              <a:rPr lang="el-GR" smtClean="0">
                <a:cs typeface="Tahoma" pitchFamily="34" charset="0"/>
              </a:rPr>
              <a:t>α</a:t>
            </a:r>
            <a:r>
              <a:rPr lang="en-US" baseline="-25000" smtClean="0">
                <a:cs typeface="Tahoma" pitchFamily="34" charset="0"/>
              </a:rPr>
              <a:t>i</a:t>
            </a:r>
            <a:r>
              <a:rPr lang="en-US" smtClean="0">
                <a:cs typeface="Tahoma" pitchFamily="34" charset="0"/>
              </a:rPr>
              <a:t>.”</a:t>
            </a:r>
          </a:p>
          <a:p>
            <a:endParaRPr lang="en-US" smtClean="0">
              <a:cs typeface="Tahoma" pitchFamily="34" charset="0"/>
            </a:endParaRPr>
          </a:p>
          <a:p>
            <a:endParaRPr lang="el-GR" smtClean="0">
              <a:cs typeface="Tahoma" pitchFamily="34" charset="0"/>
            </a:endParaRPr>
          </a:p>
        </p:txBody>
      </p:sp>
      <p:graphicFrame>
        <p:nvGraphicFramePr>
          <p:cNvPr id="18434" name="Object 2"/>
          <p:cNvGraphicFramePr>
            <a:graphicFrameLocks noChangeAspect="1"/>
          </p:cNvGraphicFramePr>
          <p:nvPr/>
        </p:nvGraphicFramePr>
        <p:xfrm>
          <a:off x="2895600" y="4724400"/>
          <a:ext cx="2757488" cy="608013"/>
        </p:xfrm>
        <a:graphic>
          <a:graphicData uri="http://schemas.openxmlformats.org/presentationml/2006/ole">
            <mc:AlternateContent xmlns:mc="http://schemas.openxmlformats.org/markup-compatibility/2006">
              <mc:Choice xmlns:v="urn:schemas-microsoft-com:vml" Requires="v">
                <p:oleObj spid="_x0000_s498700" name="Equation" r:id="rId4" imgW="1689100" imgH="368300" progId="Equation.DSMT4">
                  <p:embed/>
                </p:oleObj>
              </mc:Choice>
              <mc:Fallback>
                <p:oleObj name="Equation" r:id="rId4" imgW="1689100" imgH="3683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724400"/>
                        <a:ext cx="2757488" cy="608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37" name="Rectangle 4"/>
          <p:cNvSpPr>
            <a:spLocks noChangeArrowheads="1"/>
          </p:cNvSpPr>
          <p:nvPr/>
        </p:nvSpPr>
        <p:spPr bwMode="auto">
          <a:xfrm>
            <a:off x="2590800" y="4648200"/>
            <a:ext cx="35052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p:txBody>
          <a:bodyPr/>
          <a:lstStyle/>
          <a:p>
            <a:r>
              <a:rPr lang="en-US" smtClean="0"/>
              <a:t>Step 2</a:t>
            </a:r>
          </a:p>
        </p:txBody>
      </p:sp>
      <p:sp>
        <p:nvSpPr>
          <p:cNvPr id="19461" name="Rectangle 3"/>
          <p:cNvSpPr>
            <a:spLocks noGrp="1" noChangeArrowheads="1"/>
          </p:cNvSpPr>
          <p:nvPr>
            <p:ph type="body" idx="1"/>
          </p:nvPr>
        </p:nvSpPr>
        <p:spPr>
          <a:xfrm>
            <a:off x="457200" y="2133600"/>
            <a:ext cx="8229600" cy="3276600"/>
          </a:xfrm>
        </p:spPr>
        <p:txBody>
          <a:bodyPr/>
          <a:lstStyle/>
          <a:p>
            <a:pPr>
              <a:buFont typeface="Wingdings" pitchFamily="2" charset="2"/>
              <a:buNone/>
            </a:pPr>
            <a:r>
              <a:rPr lang="en-US" smtClean="0"/>
              <a:t>     Regress a</a:t>
            </a:r>
            <a:r>
              <a:rPr lang="en-US" baseline="-25000" smtClean="0"/>
              <a:t>i</a:t>
            </a:r>
            <a:r>
              <a:rPr lang="en-US" smtClean="0"/>
              <a:t> on </a:t>
            </a:r>
            <a:r>
              <a:rPr lang="en-US" b="1" smtClean="0"/>
              <a:t>z</a:t>
            </a:r>
            <a:r>
              <a:rPr lang="en-US" baseline="-25000" smtClean="0"/>
              <a:t>i</a:t>
            </a:r>
            <a:r>
              <a:rPr lang="en-US" smtClean="0"/>
              <a:t> and compute residuals</a:t>
            </a:r>
          </a:p>
          <a:p>
            <a:pPr>
              <a:buFont typeface="Wingdings" pitchFamily="2" charset="2"/>
              <a:buNone/>
            </a:pPr>
            <a:endParaRPr lang="en-US" smtClean="0"/>
          </a:p>
          <a:p>
            <a:pPr>
              <a:buFont typeface="Wingdings" pitchFamily="2" charset="2"/>
              <a:buNone/>
            </a:pPr>
            <a:endParaRPr lang="en-US" smtClean="0"/>
          </a:p>
        </p:txBody>
      </p:sp>
      <p:graphicFrame>
        <p:nvGraphicFramePr>
          <p:cNvPr id="19458" name="Object 2"/>
          <p:cNvGraphicFramePr>
            <a:graphicFrameLocks noChangeAspect="1"/>
          </p:cNvGraphicFramePr>
          <p:nvPr>
            <p:extLst>
              <p:ext uri="{D42A27DB-BD31-4B8C-83A1-F6EECF244321}">
                <p14:modId xmlns:p14="http://schemas.microsoft.com/office/powerpoint/2010/main" val="2697767732"/>
              </p:ext>
            </p:extLst>
          </p:nvPr>
        </p:nvGraphicFramePr>
        <p:xfrm>
          <a:off x="2895600" y="2743200"/>
          <a:ext cx="2986088" cy="677863"/>
        </p:xfrm>
        <a:graphic>
          <a:graphicData uri="http://schemas.openxmlformats.org/presentationml/2006/ole">
            <mc:AlternateContent xmlns:mc="http://schemas.openxmlformats.org/markup-compatibility/2006">
              <mc:Choice xmlns:v="urn:schemas-microsoft-com:vml" Requires="v">
                <p:oleObj spid="_x0000_s499734" name="Equation" r:id="rId4" imgW="1625600" imgH="368300" progId="Equation.DSMT4">
                  <p:embed/>
                </p:oleObj>
              </mc:Choice>
              <mc:Fallback>
                <p:oleObj name="Equation" r:id="rId4" imgW="1625600" imgH="3683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2743200"/>
                        <a:ext cx="2986088" cy="677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462" name="Rectangle 4"/>
          <p:cNvSpPr>
            <a:spLocks noChangeArrowheads="1"/>
          </p:cNvSpPr>
          <p:nvPr/>
        </p:nvSpPr>
        <p:spPr bwMode="auto">
          <a:xfrm>
            <a:off x="2667000" y="2667000"/>
            <a:ext cx="35052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graphicFrame>
        <p:nvGraphicFramePr>
          <p:cNvPr id="19459" name="Object 3"/>
          <p:cNvGraphicFramePr>
            <a:graphicFrameLocks noChangeAspect="1"/>
          </p:cNvGraphicFramePr>
          <p:nvPr>
            <p:extLst>
              <p:ext uri="{D42A27DB-BD31-4B8C-83A1-F6EECF244321}">
                <p14:modId xmlns:p14="http://schemas.microsoft.com/office/powerpoint/2010/main" val="2930809273"/>
              </p:ext>
            </p:extLst>
          </p:nvPr>
        </p:nvGraphicFramePr>
        <p:xfrm>
          <a:off x="1066800" y="3657600"/>
          <a:ext cx="6705600" cy="2192338"/>
        </p:xfrm>
        <a:graphic>
          <a:graphicData uri="http://schemas.openxmlformats.org/presentationml/2006/ole">
            <mc:AlternateContent xmlns:mc="http://schemas.openxmlformats.org/markup-compatibility/2006">
              <mc:Choice xmlns:v="urn:schemas-microsoft-com:vml" Requires="v">
                <p:oleObj spid="_x0000_s499735" name="Equation" r:id="rId6" imgW="3657600" imgH="1193800" progId="Equation.DSMT4">
                  <p:embed/>
                </p:oleObj>
              </mc:Choice>
              <mc:Fallback>
                <p:oleObj name="Equation" r:id="rId6" imgW="3657600" imgH="119380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3657600"/>
                        <a:ext cx="6705600" cy="219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r>
              <a:rPr lang="en-US" smtClean="0"/>
              <a:t>Step 3</a:t>
            </a:r>
          </a:p>
        </p:txBody>
      </p:sp>
      <p:sp>
        <p:nvSpPr>
          <p:cNvPr id="20484" name="Rectangle 3"/>
          <p:cNvSpPr>
            <a:spLocks noGrp="1" noChangeArrowheads="1"/>
          </p:cNvSpPr>
          <p:nvPr>
            <p:ph type="body" idx="1"/>
          </p:nvPr>
        </p:nvSpPr>
        <p:spPr/>
        <p:txBody>
          <a:bodyPr/>
          <a:lstStyle/>
          <a:p>
            <a:pPr>
              <a:buFontTx/>
              <a:buNone/>
            </a:pPr>
            <a:r>
              <a:rPr lang="en-US" smtClean="0"/>
              <a:t>    Regress y</a:t>
            </a:r>
            <a:r>
              <a:rPr lang="en-US" baseline="-25000" smtClean="0"/>
              <a:t>it</a:t>
            </a:r>
            <a:r>
              <a:rPr lang="en-US" smtClean="0"/>
              <a:t> on a constant, </a:t>
            </a:r>
            <a:r>
              <a:rPr lang="en-US" b="1" smtClean="0"/>
              <a:t>X</a:t>
            </a:r>
            <a:r>
              <a:rPr lang="en-US" smtClean="0"/>
              <a:t>, </a:t>
            </a:r>
            <a:r>
              <a:rPr lang="en-US" b="1" smtClean="0"/>
              <a:t>Z</a:t>
            </a:r>
            <a:r>
              <a:rPr lang="en-US" smtClean="0"/>
              <a:t> and </a:t>
            </a:r>
            <a:r>
              <a:rPr lang="en-US" b="1" smtClean="0"/>
              <a:t>h</a:t>
            </a:r>
            <a:r>
              <a:rPr lang="en-US" smtClean="0"/>
              <a:t> using ordinary least squares to estimate </a:t>
            </a:r>
            <a:r>
              <a:rPr lang="el-GR" smtClean="0"/>
              <a:t>α</a:t>
            </a:r>
            <a:r>
              <a:rPr lang="en-US" smtClean="0"/>
              <a:t>, </a:t>
            </a:r>
            <a:r>
              <a:rPr lang="el-GR" b="1" smtClean="0"/>
              <a:t>β</a:t>
            </a:r>
            <a:r>
              <a:rPr lang="en-US" smtClean="0"/>
              <a:t>, </a:t>
            </a:r>
            <a:r>
              <a:rPr lang="el-GR" b="1" smtClean="0"/>
              <a:t>γ</a:t>
            </a:r>
            <a:r>
              <a:rPr lang="en-US" smtClean="0"/>
              <a:t>, </a:t>
            </a:r>
            <a:r>
              <a:rPr lang="el-GR" smtClean="0"/>
              <a:t>δ</a:t>
            </a:r>
            <a:r>
              <a:rPr lang="en-US" smtClean="0"/>
              <a:t>.</a:t>
            </a:r>
          </a:p>
          <a:p>
            <a:endParaRPr lang="en-US" smtClean="0"/>
          </a:p>
          <a:p>
            <a:pPr>
              <a:buFont typeface="Wingdings" pitchFamily="2" charset="2"/>
              <a:buNone/>
            </a:pPr>
            <a:endParaRPr lang="en-US" smtClean="0"/>
          </a:p>
        </p:txBody>
      </p:sp>
      <p:graphicFrame>
        <p:nvGraphicFramePr>
          <p:cNvPr id="20482" name="Object 2"/>
          <p:cNvGraphicFramePr>
            <a:graphicFrameLocks noChangeAspect="1"/>
          </p:cNvGraphicFramePr>
          <p:nvPr>
            <p:extLst>
              <p:ext uri="{D42A27DB-BD31-4B8C-83A1-F6EECF244321}">
                <p14:modId xmlns:p14="http://schemas.microsoft.com/office/powerpoint/2010/main" val="1548024016"/>
              </p:ext>
            </p:extLst>
          </p:nvPr>
        </p:nvGraphicFramePr>
        <p:xfrm>
          <a:off x="990600" y="2895600"/>
          <a:ext cx="6792913" cy="2530475"/>
        </p:xfrm>
        <a:graphic>
          <a:graphicData uri="http://schemas.openxmlformats.org/presentationml/2006/ole">
            <mc:AlternateContent xmlns:mc="http://schemas.openxmlformats.org/markup-compatibility/2006">
              <mc:Choice xmlns:v="urn:schemas-microsoft-com:vml" Requires="v">
                <p:oleObj spid="_x0000_s500748" name="Equation" r:id="rId4" imgW="3479800" imgH="1295400" progId="Equation.DSMT4">
                  <p:embed/>
                </p:oleObj>
              </mc:Choice>
              <mc:Fallback>
                <p:oleObj name="Equation" r:id="rId4" imgW="3479800" imgH="12954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895600"/>
                        <a:ext cx="6792913" cy="2530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5" name="Rectangle 5"/>
          <p:cNvSpPr>
            <a:spLocks noChangeArrowheads="1"/>
          </p:cNvSpPr>
          <p:nvPr/>
        </p:nvSpPr>
        <p:spPr bwMode="auto">
          <a:xfrm>
            <a:off x="784077" y="2933700"/>
            <a:ext cx="7315200" cy="27051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p:txBody>
          <a:bodyPr/>
          <a:lstStyle/>
          <a:p>
            <a:r>
              <a:rPr lang="en-US" smtClean="0"/>
              <a:t>Step 1 (Based on full sample)</a:t>
            </a:r>
          </a:p>
        </p:txBody>
      </p:sp>
      <p:sp>
        <p:nvSpPr>
          <p:cNvPr id="53251" name="Text Box 5"/>
          <p:cNvSpPr txBox="1">
            <a:spLocks noChangeArrowheads="1"/>
          </p:cNvSpPr>
          <p:nvPr/>
        </p:nvSpPr>
        <p:spPr bwMode="auto">
          <a:xfrm>
            <a:off x="381000" y="1981200"/>
            <a:ext cx="8534400" cy="4278094"/>
          </a:xfrm>
          <a:prstGeom prst="rect">
            <a:avLst/>
          </a:prstGeom>
          <a:noFill/>
          <a:ln w="19050">
            <a:noFill/>
            <a:miter lim="800000"/>
            <a:headEnd/>
            <a:tailEnd/>
          </a:ln>
        </p:spPr>
        <p:txBody>
          <a:bodyPr>
            <a:spAutoFit/>
          </a:bodyPr>
          <a:lstStyle/>
          <a:p>
            <a:r>
              <a:rPr lang="en-US" sz="1600" b="1" dirty="0">
                <a:latin typeface="Courier New" pitchFamily="49" charset="0"/>
              </a:rPr>
              <a:t>These  </a:t>
            </a:r>
            <a:r>
              <a:rPr lang="en-US" sz="1600" b="1" dirty="0" smtClean="0">
                <a:latin typeface="Courier New" pitchFamily="49" charset="0"/>
              </a:rPr>
              <a:t>2 </a:t>
            </a:r>
            <a:r>
              <a:rPr lang="en-US" sz="1600" b="1" dirty="0">
                <a:latin typeface="Courier New" pitchFamily="49" charset="0"/>
              </a:rPr>
              <a:t>variables have no within group variation.</a:t>
            </a:r>
          </a:p>
          <a:p>
            <a:r>
              <a:rPr lang="en-US" sz="1600" b="1" dirty="0">
                <a:latin typeface="Courier New" pitchFamily="49" charset="0"/>
              </a:rPr>
              <a:t>FEM      ED      </a:t>
            </a:r>
          </a:p>
          <a:p>
            <a:r>
              <a:rPr lang="en-US" sz="1600" b="1" dirty="0" err="1">
                <a:latin typeface="Courier New" pitchFamily="49" charset="0"/>
              </a:rPr>
              <a:t>F.E</a:t>
            </a:r>
            <a:r>
              <a:rPr lang="en-US" sz="1600" b="1" dirty="0">
                <a:latin typeface="Courier New" pitchFamily="49" charset="0"/>
              </a:rPr>
              <a:t>. estimates are based on a generalized inverse.</a:t>
            </a:r>
          </a:p>
          <a:p>
            <a:r>
              <a:rPr lang="en-US" sz="1600" b="1" dirty="0">
                <a:latin typeface="Courier New" pitchFamily="49" charset="0"/>
              </a:rPr>
              <a:t>--------+---------------------------------------------------------</a:t>
            </a:r>
          </a:p>
          <a:p>
            <a:r>
              <a:rPr lang="en-US" sz="1600" b="1" dirty="0">
                <a:latin typeface="Courier New" pitchFamily="49" charset="0"/>
              </a:rPr>
              <a:t>        |                  Standard           Prob.       Mean</a:t>
            </a:r>
          </a:p>
          <a:p>
            <a:r>
              <a:rPr lang="en-US" sz="1600" b="1" dirty="0">
                <a:latin typeface="Courier New" pitchFamily="49" charset="0"/>
              </a:rPr>
              <a:t>   </a:t>
            </a:r>
            <a:r>
              <a:rPr lang="en-US" sz="1600" b="1" dirty="0" err="1">
                <a:latin typeface="Courier New" pitchFamily="49" charset="0"/>
              </a:rPr>
              <a:t>LWAGE</a:t>
            </a:r>
            <a:r>
              <a:rPr lang="en-US" sz="1600" b="1" dirty="0">
                <a:latin typeface="Courier New" pitchFamily="49" charset="0"/>
              </a:rPr>
              <a:t>| Coefficient        Error       z    z&gt;|Z|       of X</a:t>
            </a:r>
          </a:p>
          <a:p>
            <a:r>
              <a:rPr lang="en-US" sz="1600" b="1" dirty="0">
                <a:latin typeface="Courier New" pitchFamily="49" charset="0"/>
              </a:rPr>
              <a:t>--------+---------------------------------------------------------</a:t>
            </a:r>
          </a:p>
          <a:p>
            <a:r>
              <a:rPr lang="en-US" sz="1600" b="1" dirty="0">
                <a:latin typeface="Courier New" pitchFamily="49" charset="0"/>
              </a:rPr>
              <a:t>     </a:t>
            </a:r>
            <a:r>
              <a:rPr lang="en-US" sz="1600" b="1" dirty="0" err="1">
                <a:latin typeface="Courier New" pitchFamily="49" charset="0"/>
              </a:rPr>
              <a:t>EXP</a:t>
            </a:r>
            <a:r>
              <a:rPr lang="en-US" sz="1600" b="1" dirty="0">
                <a:latin typeface="Courier New" pitchFamily="49" charset="0"/>
              </a:rPr>
              <a:t>|     .09663***      .00119    81.13  .0000    19.8538</a:t>
            </a:r>
          </a:p>
          <a:p>
            <a:r>
              <a:rPr lang="en-US" sz="1600" b="1" dirty="0">
                <a:latin typeface="Courier New" pitchFamily="49" charset="0"/>
              </a:rPr>
              <a:t>     </a:t>
            </a:r>
            <a:r>
              <a:rPr lang="en-US" sz="1600" b="1" dirty="0" err="1">
                <a:latin typeface="Courier New" pitchFamily="49" charset="0"/>
              </a:rPr>
              <a:t>WKS</a:t>
            </a:r>
            <a:r>
              <a:rPr lang="en-US" sz="1600" b="1" dirty="0">
                <a:latin typeface="Courier New" pitchFamily="49" charset="0"/>
              </a:rPr>
              <a:t>|     .00114*        .00060     1.88  .0600    46.8115</a:t>
            </a:r>
          </a:p>
          <a:p>
            <a:r>
              <a:rPr lang="en-US" sz="1600" b="1" dirty="0">
                <a:latin typeface="Courier New" pitchFamily="49" charset="0"/>
              </a:rPr>
              <a:t>     OCC|    -.02496*        .01390    -1.80  .0724     .51116</a:t>
            </a:r>
          </a:p>
          <a:p>
            <a:r>
              <a:rPr lang="en-US" sz="1600" b="1" dirty="0">
                <a:latin typeface="Courier New" pitchFamily="49" charset="0"/>
              </a:rPr>
              <a:t>     </a:t>
            </a:r>
            <a:r>
              <a:rPr lang="en-US" sz="1600" b="1" dirty="0" err="1">
                <a:latin typeface="Courier New" pitchFamily="49" charset="0"/>
              </a:rPr>
              <a:t>IND</a:t>
            </a:r>
            <a:r>
              <a:rPr lang="en-US" sz="1600" b="1" dirty="0">
                <a:latin typeface="Courier New" pitchFamily="49" charset="0"/>
              </a:rPr>
              <a:t>|     .02042         .01558     1.31  .1899     .39544</a:t>
            </a:r>
          </a:p>
          <a:p>
            <a:r>
              <a:rPr lang="en-US" sz="1600" b="1" dirty="0">
                <a:latin typeface="Courier New" pitchFamily="49" charset="0"/>
              </a:rPr>
              <a:t>   SOUTH|    -.00091         .03457     -.03  .9791     .29028</a:t>
            </a:r>
          </a:p>
          <a:p>
            <a:r>
              <a:rPr lang="en-US" sz="1600" b="1" dirty="0">
                <a:latin typeface="Courier New" pitchFamily="49" charset="0"/>
              </a:rPr>
              <a:t>    </a:t>
            </a:r>
            <a:r>
              <a:rPr lang="en-US" sz="1600" b="1" dirty="0" err="1">
                <a:latin typeface="Courier New" pitchFamily="49" charset="0"/>
              </a:rPr>
              <a:t>SMSA</a:t>
            </a:r>
            <a:r>
              <a:rPr lang="en-US" sz="1600" b="1" dirty="0">
                <a:latin typeface="Courier New" pitchFamily="49" charset="0"/>
              </a:rPr>
              <a:t>|    -.04581**       .01955    -2.34  .0191     .65378</a:t>
            </a:r>
          </a:p>
          <a:p>
            <a:r>
              <a:rPr lang="en-US" sz="1600" b="1" dirty="0">
                <a:latin typeface="Courier New" pitchFamily="49" charset="0"/>
              </a:rPr>
              <a:t>   UNION|     .03411**       .01505     2.27  .0234     .36399</a:t>
            </a:r>
          </a:p>
          <a:p>
            <a:r>
              <a:rPr lang="en-US" sz="1600" b="1" dirty="0">
                <a:latin typeface="Courier New" pitchFamily="49" charset="0"/>
              </a:rPr>
              <a:t>     </a:t>
            </a:r>
            <a:r>
              <a:rPr lang="en-US" sz="1600" b="1" dirty="0">
                <a:solidFill>
                  <a:srgbClr val="FF3300"/>
                </a:solidFill>
                <a:latin typeface="Courier New" pitchFamily="49" charset="0"/>
              </a:rPr>
              <a:t>FEM|       .000    .....(Fixed Parameter).....     .11261</a:t>
            </a:r>
          </a:p>
          <a:p>
            <a:r>
              <a:rPr lang="en-US" sz="1600" b="1" dirty="0">
                <a:solidFill>
                  <a:srgbClr val="FF3300"/>
                </a:solidFill>
                <a:latin typeface="Courier New" pitchFamily="49" charset="0"/>
              </a:rPr>
              <a:t>      ED|       .000    .....(Fixed Parameter).....    12.8454</a:t>
            </a:r>
          </a:p>
          <a:p>
            <a:r>
              <a:rPr lang="en-US" sz="1600" b="1" dirty="0" smtClean="0">
                <a:latin typeface="Courier New" pitchFamily="49" charset="0"/>
              </a:rPr>
              <a:t>--------+---------------------------------------------------------</a:t>
            </a:r>
            <a:endParaRPr lang="en-US" sz="1600" b="1" dirty="0">
              <a:latin typeface="Courier New" pitchFamily="49" charset="0"/>
            </a:endParaRPr>
          </a:p>
        </p:txBody>
      </p:sp>
      <p:sp>
        <p:nvSpPr>
          <p:cNvPr id="53253" name="Rectangle 6"/>
          <p:cNvSpPr>
            <a:spLocks noChangeArrowheads="1"/>
          </p:cNvSpPr>
          <p:nvPr/>
        </p:nvSpPr>
        <p:spPr bwMode="auto">
          <a:xfrm>
            <a:off x="457200" y="5410200"/>
            <a:ext cx="8077200" cy="6096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
        <p:nvSpPr>
          <p:cNvPr id="5" name="Rectangle 6"/>
          <p:cNvSpPr>
            <a:spLocks noChangeArrowheads="1"/>
          </p:cNvSpPr>
          <p:nvPr/>
        </p:nvSpPr>
        <p:spPr bwMode="auto">
          <a:xfrm>
            <a:off x="381000" y="1981200"/>
            <a:ext cx="8077200" cy="8382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Grp="1" noChangeArrowheads="1"/>
          </p:cNvSpPr>
          <p:nvPr>
            <p:ph type="title"/>
          </p:nvPr>
        </p:nvSpPr>
        <p:spPr>
          <a:xfrm>
            <a:off x="457200" y="533400"/>
            <a:ext cx="8229600" cy="1524000"/>
          </a:xfrm>
        </p:spPr>
        <p:txBody>
          <a:bodyPr/>
          <a:lstStyle/>
          <a:p>
            <a:r>
              <a:rPr lang="en-US" smtClean="0"/>
              <a:t>Step 2 (Based on 595 observations)</a:t>
            </a:r>
          </a:p>
        </p:txBody>
      </p:sp>
      <p:sp>
        <p:nvSpPr>
          <p:cNvPr id="54275" name="Text Box 5"/>
          <p:cNvSpPr txBox="1">
            <a:spLocks noChangeArrowheads="1"/>
          </p:cNvSpPr>
          <p:nvPr/>
        </p:nvSpPr>
        <p:spPr bwMode="auto">
          <a:xfrm>
            <a:off x="381000" y="2667000"/>
            <a:ext cx="8458200" cy="2062103"/>
          </a:xfrm>
          <a:prstGeom prst="rect">
            <a:avLst/>
          </a:prstGeom>
          <a:noFill/>
          <a:ln w="19050">
            <a:noFill/>
            <a:miter lim="800000"/>
            <a:headEnd/>
            <a:tailEnd/>
          </a:ln>
        </p:spPr>
        <p:txBody>
          <a:bodyPr>
            <a:spAutoFit/>
          </a:bodyPr>
          <a:lstStyle/>
          <a:p>
            <a:r>
              <a:rPr lang="en-US" sz="1600" b="1" dirty="0">
                <a:latin typeface="Courier New" pitchFamily="49" charset="0"/>
              </a:rPr>
              <a:t>--------+---------------------------------------------------------</a:t>
            </a:r>
          </a:p>
          <a:p>
            <a:r>
              <a:rPr lang="en-US" sz="1600" b="1" dirty="0">
                <a:latin typeface="Courier New" pitchFamily="49" charset="0"/>
              </a:rPr>
              <a:t>        |                  Standard           Prob.       Mean</a:t>
            </a:r>
          </a:p>
          <a:p>
            <a:r>
              <a:rPr lang="en-US" sz="1600" b="1" dirty="0">
                <a:latin typeface="Courier New" pitchFamily="49" charset="0"/>
              </a:rPr>
              <a:t>     </a:t>
            </a:r>
            <a:r>
              <a:rPr lang="en-US" sz="1600" b="1" dirty="0" err="1">
                <a:latin typeface="Courier New" pitchFamily="49" charset="0"/>
              </a:rPr>
              <a:t>UHI</a:t>
            </a:r>
            <a:r>
              <a:rPr lang="en-US" sz="1600" b="1" dirty="0">
                <a:latin typeface="Courier New" pitchFamily="49" charset="0"/>
              </a:rPr>
              <a:t>| Coefficient        Error       z    z&gt;|Z|       of X</a:t>
            </a:r>
          </a:p>
          <a:p>
            <a:r>
              <a:rPr lang="en-US" sz="1600" b="1" dirty="0">
                <a:latin typeface="Courier New" pitchFamily="49" charset="0"/>
              </a:rPr>
              <a:t>--------+---------------------------------------------------------</a:t>
            </a:r>
          </a:p>
          <a:p>
            <a:r>
              <a:rPr lang="en-US" sz="1600" b="1" dirty="0">
                <a:latin typeface="Courier New" pitchFamily="49" charset="0"/>
              </a:rPr>
              <a:t>Constant|    2.88090***      .07172    40.17  .0000</a:t>
            </a:r>
          </a:p>
          <a:p>
            <a:r>
              <a:rPr lang="en-US" sz="1600" b="1" dirty="0">
                <a:latin typeface="Courier New" pitchFamily="49" charset="0"/>
              </a:rPr>
              <a:t>     FEM|    -.09963**       .04842    -2.06  .0396     .11261</a:t>
            </a:r>
          </a:p>
          <a:p>
            <a:r>
              <a:rPr lang="en-US" sz="1600" b="1" dirty="0">
                <a:latin typeface="Courier New" pitchFamily="49" charset="0"/>
              </a:rPr>
              <a:t>      ED|     .14616***      .00541    27.02  .0000    12.8454</a:t>
            </a:r>
          </a:p>
          <a:p>
            <a:r>
              <a:rPr lang="en-US" sz="1600" b="1" dirty="0" smtClean="0">
                <a:latin typeface="Courier New" pitchFamily="49" charset="0"/>
              </a:rPr>
              <a:t>--------+---------------------------------------------------------</a:t>
            </a:r>
            <a:endParaRPr lang="en-US" sz="1600" b="1" dirty="0">
              <a:latin typeface="Courier New" pitchFamily="49" charset="0"/>
            </a:endParaRPr>
          </a:p>
        </p:txBody>
      </p:sp>
      <p:sp>
        <p:nvSpPr>
          <p:cNvPr id="54277" name="Rectangle 6"/>
          <p:cNvSpPr>
            <a:spLocks noChangeArrowheads="1"/>
          </p:cNvSpPr>
          <p:nvPr/>
        </p:nvSpPr>
        <p:spPr bwMode="auto">
          <a:xfrm>
            <a:off x="457200" y="3662108"/>
            <a:ext cx="8077200" cy="7620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609600"/>
            <a:ext cx="8229600" cy="1139825"/>
          </a:xfrm>
        </p:spPr>
        <p:txBody>
          <a:bodyPr/>
          <a:lstStyle/>
          <a:p>
            <a:r>
              <a:rPr lang="en-US" smtClean="0"/>
              <a:t>Step 3!</a:t>
            </a:r>
          </a:p>
        </p:txBody>
      </p:sp>
      <p:sp>
        <p:nvSpPr>
          <p:cNvPr id="55299" name="Text Box 4"/>
          <p:cNvSpPr txBox="1">
            <a:spLocks noChangeArrowheads="1"/>
          </p:cNvSpPr>
          <p:nvPr/>
        </p:nvSpPr>
        <p:spPr bwMode="auto">
          <a:xfrm>
            <a:off x="457200" y="1981200"/>
            <a:ext cx="8382000" cy="4031873"/>
          </a:xfrm>
          <a:prstGeom prst="rect">
            <a:avLst/>
          </a:prstGeom>
          <a:noFill/>
          <a:ln w="19050">
            <a:noFill/>
            <a:miter lim="800000"/>
            <a:headEnd/>
            <a:tailEnd/>
          </a:ln>
        </p:spPr>
        <p:txBody>
          <a:bodyPr>
            <a:spAutoFit/>
          </a:bodyPr>
          <a:lstStyle/>
          <a:p>
            <a:r>
              <a:rPr lang="en-US" sz="1600" b="1" dirty="0">
                <a:latin typeface="Courier New" pitchFamily="49" charset="0"/>
              </a:rPr>
              <a:t>--------+---------------------------------------------------------</a:t>
            </a:r>
          </a:p>
          <a:p>
            <a:r>
              <a:rPr lang="en-US" sz="1600" b="1" dirty="0">
                <a:latin typeface="Courier New" pitchFamily="49" charset="0"/>
              </a:rPr>
              <a:t>        |                  Standard           Prob.       Mean</a:t>
            </a:r>
          </a:p>
          <a:p>
            <a:r>
              <a:rPr lang="en-US" sz="1600" b="1" dirty="0">
                <a:latin typeface="Courier New" pitchFamily="49" charset="0"/>
              </a:rPr>
              <a:t>   </a:t>
            </a:r>
            <a:r>
              <a:rPr lang="en-US" sz="1600" b="1" dirty="0" err="1">
                <a:latin typeface="Courier New" pitchFamily="49" charset="0"/>
              </a:rPr>
              <a:t>LWAGE</a:t>
            </a:r>
            <a:r>
              <a:rPr lang="en-US" sz="1600" b="1" dirty="0">
                <a:latin typeface="Courier New" pitchFamily="49" charset="0"/>
              </a:rPr>
              <a:t>| Coefficient        Error       z    z&gt;|Z|       of X</a:t>
            </a:r>
          </a:p>
          <a:p>
            <a:r>
              <a:rPr lang="en-US" sz="1600" b="1" dirty="0">
                <a:latin typeface="Courier New" pitchFamily="49" charset="0"/>
              </a:rPr>
              <a:t>--------+---------------------------------------------------------</a:t>
            </a:r>
          </a:p>
          <a:p>
            <a:r>
              <a:rPr lang="en-US" sz="1600" b="1" dirty="0">
                <a:latin typeface="Courier New" pitchFamily="49" charset="0"/>
              </a:rPr>
              <a:t>Constant|    2.88090***      .03282    87.78  .0000</a:t>
            </a:r>
          </a:p>
          <a:p>
            <a:r>
              <a:rPr lang="en-US" sz="1600" b="1" dirty="0">
                <a:latin typeface="Courier New" pitchFamily="49" charset="0"/>
              </a:rPr>
              <a:t>     </a:t>
            </a:r>
            <a:r>
              <a:rPr lang="en-US" sz="1600" b="1" dirty="0" err="1">
                <a:latin typeface="Courier New" pitchFamily="49" charset="0"/>
              </a:rPr>
              <a:t>EXP</a:t>
            </a:r>
            <a:r>
              <a:rPr lang="en-US" sz="1600" b="1" dirty="0">
                <a:latin typeface="Courier New" pitchFamily="49" charset="0"/>
              </a:rPr>
              <a:t>|     .09663***      .00061   157.53  .0000    19.8538</a:t>
            </a:r>
          </a:p>
          <a:p>
            <a:r>
              <a:rPr lang="en-US" sz="1600" b="1" dirty="0">
                <a:latin typeface="Courier New" pitchFamily="49" charset="0"/>
              </a:rPr>
              <a:t>     </a:t>
            </a:r>
            <a:r>
              <a:rPr lang="en-US" sz="1600" b="1" dirty="0" err="1">
                <a:latin typeface="Courier New" pitchFamily="49" charset="0"/>
              </a:rPr>
              <a:t>WKS</a:t>
            </a:r>
            <a:r>
              <a:rPr lang="en-US" sz="1600" b="1" dirty="0">
                <a:latin typeface="Courier New" pitchFamily="49" charset="0"/>
              </a:rPr>
              <a:t>|     .00114***      .00044     2.58  .0098    46.8115</a:t>
            </a:r>
          </a:p>
          <a:p>
            <a:r>
              <a:rPr lang="en-US" sz="1600" b="1" dirty="0">
                <a:latin typeface="Courier New" pitchFamily="49" charset="0"/>
              </a:rPr>
              <a:t>     OCC|    -.02496***      .00601    -4.16  .0000     .51116</a:t>
            </a:r>
          </a:p>
          <a:p>
            <a:r>
              <a:rPr lang="en-US" sz="1600" b="1" dirty="0">
                <a:latin typeface="Courier New" pitchFamily="49" charset="0"/>
              </a:rPr>
              <a:t>     </a:t>
            </a:r>
            <a:r>
              <a:rPr lang="en-US" sz="1600" b="1" dirty="0" err="1">
                <a:latin typeface="Courier New" pitchFamily="49" charset="0"/>
              </a:rPr>
              <a:t>IND</a:t>
            </a:r>
            <a:r>
              <a:rPr lang="en-US" sz="1600" b="1" dirty="0">
                <a:latin typeface="Courier New" pitchFamily="49" charset="0"/>
              </a:rPr>
              <a:t>|     .02042***      .00479     4.26  .0000     .39544</a:t>
            </a:r>
          </a:p>
          <a:p>
            <a:r>
              <a:rPr lang="en-US" sz="1600" b="1" dirty="0">
                <a:latin typeface="Courier New" pitchFamily="49" charset="0"/>
              </a:rPr>
              <a:t>   SOUTH|    -.00091         .00510     -.18  .8590     .29028</a:t>
            </a:r>
          </a:p>
          <a:p>
            <a:r>
              <a:rPr lang="en-US" sz="1600" b="1" dirty="0">
                <a:latin typeface="Courier New" pitchFamily="49" charset="0"/>
              </a:rPr>
              <a:t>    </a:t>
            </a:r>
            <a:r>
              <a:rPr lang="en-US" sz="1600" b="1" dirty="0" err="1">
                <a:latin typeface="Courier New" pitchFamily="49" charset="0"/>
              </a:rPr>
              <a:t>SMSA</a:t>
            </a:r>
            <a:r>
              <a:rPr lang="en-US" sz="1600" b="1" dirty="0">
                <a:latin typeface="Courier New" pitchFamily="49" charset="0"/>
              </a:rPr>
              <a:t>|    -.04581***      .00506    -9.06  .0000     .65378</a:t>
            </a:r>
          </a:p>
          <a:p>
            <a:r>
              <a:rPr lang="en-US" sz="1600" b="1" dirty="0">
                <a:latin typeface="Courier New" pitchFamily="49" charset="0"/>
              </a:rPr>
              <a:t>   UNION|     .03411***      .00521     6.55  .0000     .36399</a:t>
            </a:r>
          </a:p>
          <a:p>
            <a:r>
              <a:rPr lang="en-US" sz="1600" b="1" dirty="0">
                <a:latin typeface="Courier New" pitchFamily="49" charset="0"/>
              </a:rPr>
              <a:t>     FEM|    -.09963***      .00767   -13.00  .0000     .11261</a:t>
            </a:r>
          </a:p>
          <a:p>
            <a:r>
              <a:rPr lang="en-US" sz="1600" b="1" dirty="0">
                <a:latin typeface="Courier New" pitchFamily="49" charset="0"/>
              </a:rPr>
              <a:t>      ED|     .14616***      .00122   120.19  .0000    12.8454</a:t>
            </a:r>
          </a:p>
          <a:p>
            <a:r>
              <a:rPr lang="en-US" sz="1600" b="1" dirty="0" smtClean="0">
                <a:latin typeface="Courier New" pitchFamily="49" charset="0"/>
              </a:rPr>
              <a:t>      HI</a:t>
            </a:r>
            <a:r>
              <a:rPr lang="en-US" sz="1600" b="1" dirty="0">
                <a:latin typeface="Courier New" pitchFamily="49" charset="0"/>
              </a:rPr>
              <a:t>|    1.00000***      .00670   149.26  .0000  -.</a:t>
            </a:r>
            <a:r>
              <a:rPr lang="en-US" sz="1600" b="1" dirty="0" err="1">
                <a:latin typeface="Courier New" pitchFamily="49" charset="0"/>
              </a:rPr>
              <a:t>103D</a:t>
            </a:r>
            <a:r>
              <a:rPr lang="en-US" sz="1600" b="1" dirty="0">
                <a:latin typeface="Courier New" pitchFamily="49" charset="0"/>
              </a:rPr>
              <a:t>-13</a:t>
            </a:r>
          </a:p>
          <a:p>
            <a:r>
              <a:rPr lang="en-US" sz="1600" b="1" dirty="0">
                <a:latin typeface="Courier New" pitchFamily="49" charset="0"/>
              </a:rPr>
              <a:t>--------+---------------------------------------------------------</a:t>
            </a:r>
          </a:p>
        </p:txBody>
      </p:sp>
      <p:sp>
        <p:nvSpPr>
          <p:cNvPr id="55301" name="Rectangle 6"/>
          <p:cNvSpPr>
            <a:spLocks noChangeArrowheads="1"/>
          </p:cNvSpPr>
          <p:nvPr/>
        </p:nvSpPr>
        <p:spPr bwMode="auto">
          <a:xfrm>
            <a:off x="533400" y="4953000"/>
            <a:ext cx="8077200" cy="7620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990600" y="1143000"/>
            <a:ext cx="7764620" cy="5181600"/>
          </a:xfrm>
          <a:prstGeom prst="rect">
            <a:avLst/>
          </a:prstGeom>
        </p:spPr>
      </p:pic>
    </p:spTree>
    <p:extLst>
      <p:ext uri="{BB962C8B-B14F-4D97-AF65-F5344CB8AC3E}">
        <p14:creationId xmlns:p14="http://schemas.microsoft.com/office/powerpoint/2010/main" val="130179725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What happened here?</a:t>
            </a:r>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3734803102"/>
              </p:ext>
            </p:extLst>
          </p:nvPr>
        </p:nvGraphicFramePr>
        <p:xfrm>
          <a:off x="1371600" y="1981200"/>
          <a:ext cx="6172200" cy="3025588"/>
        </p:xfrm>
        <a:graphic>
          <a:graphicData uri="http://schemas.openxmlformats.org/presentationml/2006/ole">
            <mc:AlternateContent xmlns:mc="http://schemas.openxmlformats.org/markup-compatibility/2006">
              <mc:Choice xmlns:v="urn:schemas-microsoft-com:vml" Requires="v">
                <p:oleObj spid="_x0000_s501771" name="Equation" r:id="rId3" imgW="3886200" imgH="1905000" progId="Equation.DSMT4">
                  <p:embed/>
                </p:oleObj>
              </mc:Choice>
              <mc:Fallback>
                <p:oleObj name="Equation" r:id="rId3" imgW="3886200" imgH="19050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981200"/>
                        <a:ext cx="6172200" cy="3025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918618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457200"/>
            <a:ext cx="6084888"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97283" name="TextBox 1"/>
          <p:cNvSpPr txBox="1">
            <a:spLocks noChangeArrowheads="1"/>
          </p:cNvSpPr>
          <p:nvPr/>
        </p:nvSpPr>
        <p:spPr bwMode="auto">
          <a:xfrm>
            <a:off x="304800" y="6096000"/>
            <a:ext cx="8153400" cy="369887"/>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bg2"/>
              </a:buClr>
              <a:buSzPct val="70000"/>
              <a:buFont typeface="Wingdings" panose="05000000000000000000" pitchFamily="2" charset="2"/>
              <a:buChar char="o"/>
              <a:defRPr sz="2800">
                <a:solidFill>
                  <a:schemeClr val="tx1"/>
                </a:solidFill>
                <a:latin typeface="Tahoma" panose="020B0604030504040204" pitchFamily="34" charset="0"/>
              </a:defRPr>
            </a:lvl1pPr>
            <a:lvl2pPr marL="742950" indent="-285750">
              <a:spcBef>
                <a:spcPct val="20000"/>
              </a:spcBef>
              <a:buClr>
                <a:schemeClr val="accent2"/>
              </a:buClr>
              <a:buSzPct val="75000"/>
              <a:buFont typeface="Wingdings" panose="05000000000000000000" pitchFamily="2" charset="2"/>
              <a:buChar char="n"/>
              <a:defRPr sz="2400">
                <a:solidFill>
                  <a:schemeClr val="tx1"/>
                </a:solidFill>
                <a:latin typeface="Tahoma" panose="020B0604030504040204" pitchFamily="34" charset="0"/>
              </a:defRPr>
            </a:lvl2pPr>
            <a:lvl3pPr marL="1143000" indent="-228600">
              <a:spcBef>
                <a:spcPct val="20000"/>
              </a:spcBef>
              <a:buClr>
                <a:schemeClr val="bg2"/>
              </a:buClr>
              <a:buSzPct val="65000"/>
              <a:buFont typeface="Wingdings" panose="05000000000000000000" pitchFamily="2" charset="2"/>
              <a:buChar char="o"/>
              <a:defRPr sz="2000">
                <a:solidFill>
                  <a:schemeClr val="tx1"/>
                </a:solidFill>
                <a:latin typeface="Tahoma" panose="020B0604030504040204" pitchFamily="34" charset="0"/>
              </a:defRPr>
            </a:lvl3pPr>
            <a:lvl4pPr marL="1600200" indent="-228600">
              <a:spcBef>
                <a:spcPct val="20000"/>
              </a:spcBef>
              <a:buClr>
                <a:schemeClr val="accent2"/>
              </a:buClr>
              <a:buSzPct val="75000"/>
              <a:buFont typeface="Wingdings" panose="05000000000000000000" pitchFamily="2" charset="2"/>
              <a:buChar char="n"/>
              <a:defRPr sz="16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o"/>
              <a:defRPr sz="1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1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1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1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1400">
                <a:solidFill>
                  <a:schemeClr val="tx1"/>
                </a:solidFill>
                <a:latin typeface="Tahoma" panose="020B0604030504040204" pitchFamily="34" charset="0"/>
              </a:defRPr>
            </a:lvl9pPr>
          </a:lstStyle>
          <a:p>
            <a:pPr>
              <a:spcBef>
                <a:spcPct val="0"/>
              </a:spcBef>
              <a:buClrTx/>
              <a:buSzTx/>
              <a:buFontTx/>
              <a:buNone/>
            </a:pPr>
            <a:r>
              <a:rPr lang="en-US" altLang="en-US" sz="1800" dirty="0">
                <a:latin typeface="Arial" panose="020B0604020202020204" pitchFamily="34" charset="0"/>
              </a:rPr>
              <a:t>http://davegiles.blogspot.com/2012/06/fixed-effects-vector-decomposition.html</a:t>
            </a:r>
          </a:p>
        </p:txBody>
      </p:sp>
    </p:spTree>
    <p:extLst>
      <p:ext uri="{BB962C8B-B14F-4D97-AF65-F5344CB8AC3E}">
        <p14:creationId xmlns:p14="http://schemas.microsoft.com/office/powerpoint/2010/main" val="89194535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609600"/>
            <a:ext cx="818446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2302701535"/>
      </p:ext>
    </p:extLst>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3238</TotalTime>
  <Words>2763</Words>
  <Application>Microsoft Office PowerPoint</Application>
  <PresentationFormat>On-screen Show (4:3)</PresentationFormat>
  <Paragraphs>409</Paragraphs>
  <Slides>97</Slides>
  <Notes>51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97</vt:i4>
      </vt:variant>
    </vt:vector>
  </HeadingPairs>
  <TitlesOfParts>
    <vt:vector size="108" baseType="lpstr">
      <vt:lpstr>Arial</vt:lpstr>
      <vt:lpstr>Courier New</vt:lpstr>
      <vt:lpstr>Symbol</vt:lpstr>
      <vt:lpstr>Tahoma</vt:lpstr>
      <vt:lpstr>Times New Roman</vt:lpstr>
      <vt:lpstr>Verdana</vt:lpstr>
      <vt:lpstr>Wingdings</vt:lpstr>
      <vt:lpstr>Level</vt:lpstr>
      <vt:lpstr>Equation</vt:lpstr>
      <vt:lpstr>Bitmap Image</vt:lpstr>
      <vt:lpstr>MathType 6.0 Equation</vt:lpstr>
      <vt:lpstr>Econometrics I</vt:lpstr>
      <vt:lpstr>Econometrics I</vt:lpstr>
      <vt:lpstr>Panel Data Sets</vt:lpstr>
      <vt:lpstr>Benefits of Panel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Cornwell and Rupert Data</vt:lpstr>
      <vt:lpstr>PowerPoint Presentation</vt:lpstr>
      <vt:lpstr>Balanced and Unbalanced Panels</vt:lpstr>
      <vt:lpstr>Application: Health Care Usage</vt:lpstr>
      <vt:lpstr>An Unbalanced Panel:  RWM’s GSOEP Data on Health Care</vt:lpstr>
      <vt:lpstr>A Basic Model for Panel Data</vt:lpstr>
      <vt:lpstr>Convenient Notation</vt:lpstr>
      <vt:lpstr>PowerPoint Presentation</vt:lpstr>
      <vt:lpstr>Estimating β</vt:lpstr>
      <vt:lpstr>Assumptions for Asymptotics</vt:lpstr>
      <vt:lpstr>The Pooled Regression</vt:lpstr>
      <vt:lpstr>OLS in the Presence of Individual Effects</vt:lpstr>
      <vt:lpstr>Estimating the Sampling Variance of b</vt:lpstr>
      <vt:lpstr>Cluster Estimator</vt:lpstr>
      <vt:lpstr>PowerPoint Presentation</vt:lpstr>
      <vt:lpstr>Alternative OLS Variance Estimators Cluster correction increases SEs</vt:lpstr>
      <vt:lpstr>Results of Bootstrap Estimation</vt:lpstr>
      <vt:lpstr>PowerPoint Presentation</vt:lpstr>
      <vt:lpstr>PowerPoint Presentation</vt:lpstr>
      <vt:lpstr>PowerPoint Presentation</vt:lpstr>
      <vt:lpstr>PowerPoint Presentation</vt:lpstr>
      <vt:lpstr>PowerPoint Presentation</vt:lpstr>
      <vt:lpstr>PowerPoint Presentation</vt:lpstr>
      <vt:lpstr>Using First Differences</vt:lpstr>
      <vt:lpstr>OLS with First Differences</vt:lpstr>
      <vt:lpstr>Leapfrog Estimator</vt:lpstr>
      <vt:lpstr>The Fixed Effects Model</vt:lpstr>
      <vt:lpstr>The Within Groups Transformation Removes the Effects</vt:lpstr>
      <vt:lpstr>Useful Analysis of Variance Notation</vt:lpstr>
      <vt:lpstr>WHO Data</vt:lpstr>
      <vt:lpstr>Baltagi and Griffin’s Gasoline Data</vt:lpstr>
      <vt:lpstr>Analysis of Variance</vt:lpstr>
      <vt:lpstr>Analysis of Variance</vt:lpstr>
      <vt:lpstr>Estimating the Fixed Effects Model</vt:lpstr>
      <vt:lpstr>Fixed Effects Estimator (cont.)</vt:lpstr>
      <vt:lpstr>The Within Transformation Removes the Effects</vt:lpstr>
      <vt:lpstr>Least Squares Dummy Variable Estimator</vt:lpstr>
      <vt:lpstr>Inference About LSDV</vt:lpstr>
      <vt:lpstr>Application Cornwell and Rupert</vt:lpstr>
      <vt:lpstr>LSDV Results</vt:lpstr>
      <vt:lpstr>The Effect of the Effects</vt:lpstr>
      <vt:lpstr>Robust Counterpart to White Estimator?</vt:lpstr>
      <vt:lpstr>PowerPoint Presentation</vt:lpstr>
      <vt:lpstr>The Within (LSDV) Estimator is an IV Estimator</vt:lpstr>
      <vt:lpstr>LSDV – As Usual</vt:lpstr>
      <vt:lpstr>2SLS Using Z=MDX as Instruments</vt:lpstr>
      <vt:lpstr>A Caution About Stata and R2</vt:lpstr>
      <vt:lpstr>PowerPoint Presentation</vt:lpstr>
      <vt:lpstr>Robust Covariance Matrix for LSDV Cluster Estimator for Within Estimator</vt:lpstr>
      <vt:lpstr>PowerPoint Presentation</vt:lpstr>
      <vt:lpstr>Time Invariant Regressors</vt:lpstr>
      <vt:lpstr>FE With Time Invariant Variables</vt:lpstr>
      <vt:lpstr>Drop The Time Invariant Variables Same Results</vt:lpstr>
      <vt:lpstr>Difference in Differences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Appendix</vt:lpstr>
      <vt:lpstr>Fixed Effects Vector Decomposition  Efficient Estimation of Time Invariant and Rarely Changing Variables in Finite Sample Panel Analyses with Unit Fixed Effects  Thomas Plümper and Vera Troeger Political Analysis, 2007</vt:lpstr>
      <vt:lpstr>Introduction</vt:lpstr>
      <vt:lpstr>The Model</vt:lpstr>
      <vt:lpstr>Fixed Effects Vector Decomposition</vt:lpstr>
      <vt:lpstr>Step 2</vt:lpstr>
      <vt:lpstr>Step 3</vt:lpstr>
      <vt:lpstr>Step 1 (Based on full sample)</vt:lpstr>
      <vt:lpstr>Step 2 (Based on 595 observations)</vt:lpstr>
      <vt:lpstr>Step 3!</vt:lpstr>
      <vt:lpstr>PowerPoint Presentation</vt:lpstr>
      <vt:lpstr>What happened here?</vt:lpstr>
      <vt:lpstr>PowerPoint Presentation</vt:lpstr>
      <vt:lpstr>PowerPoint Presentation</vt:lpstr>
    </vt:vector>
  </TitlesOfParts>
  <Company>Econometric Software,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Stern User</cp:lastModifiedBy>
  <cp:revision>99</cp:revision>
  <cp:lastPrinted>2017-11-02T15:36:47Z</cp:lastPrinted>
  <dcterms:created xsi:type="dcterms:W3CDTF">2007-07-27T17:18:39Z</dcterms:created>
  <dcterms:modified xsi:type="dcterms:W3CDTF">2017-11-02T15:46:48Z</dcterms:modified>
</cp:coreProperties>
</file>