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6" r:id="rId1"/>
  </p:sldMasterIdLst>
  <p:notesMasterIdLst>
    <p:notesMasterId r:id="rId63"/>
  </p:notesMasterIdLst>
  <p:handoutMasterIdLst>
    <p:handoutMasterId r:id="rId64"/>
  </p:handoutMasterIdLst>
  <p:sldIdLst>
    <p:sldId id="258" r:id="rId2"/>
    <p:sldId id="271" r:id="rId3"/>
    <p:sldId id="333" r:id="rId4"/>
    <p:sldId id="334" r:id="rId5"/>
    <p:sldId id="337" r:id="rId6"/>
    <p:sldId id="335" r:id="rId7"/>
    <p:sldId id="336" r:id="rId8"/>
    <p:sldId id="338" r:id="rId9"/>
    <p:sldId id="339" r:id="rId10"/>
    <p:sldId id="340" r:id="rId11"/>
    <p:sldId id="341" r:id="rId12"/>
    <p:sldId id="342" r:id="rId13"/>
    <p:sldId id="343" r:id="rId14"/>
    <p:sldId id="344" r:id="rId15"/>
    <p:sldId id="345" r:id="rId16"/>
    <p:sldId id="347" r:id="rId17"/>
    <p:sldId id="348" r:id="rId18"/>
    <p:sldId id="406" r:id="rId19"/>
    <p:sldId id="349" r:id="rId20"/>
    <p:sldId id="350" r:id="rId21"/>
    <p:sldId id="351" r:id="rId22"/>
    <p:sldId id="356" r:id="rId23"/>
    <p:sldId id="354" r:id="rId24"/>
    <p:sldId id="355" r:id="rId25"/>
    <p:sldId id="358" r:id="rId26"/>
    <p:sldId id="359" r:id="rId27"/>
    <p:sldId id="360" r:id="rId28"/>
    <p:sldId id="363" r:id="rId29"/>
    <p:sldId id="364" r:id="rId30"/>
    <p:sldId id="365" r:id="rId31"/>
    <p:sldId id="412" r:id="rId32"/>
    <p:sldId id="361" r:id="rId33"/>
    <p:sldId id="362" r:id="rId34"/>
    <p:sldId id="366" r:id="rId35"/>
    <p:sldId id="367" r:id="rId36"/>
    <p:sldId id="418" r:id="rId37"/>
    <p:sldId id="419" r:id="rId38"/>
    <p:sldId id="420" r:id="rId39"/>
    <p:sldId id="421" r:id="rId40"/>
    <p:sldId id="368" r:id="rId41"/>
    <p:sldId id="369" r:id="rId42"/>
    <p:sldId id="370" r:id="rId43"/>
    <p:sldId id="371" r:id="rId44"/>
    <p:sldId id="373" r:id="rId45"/>
    <p:sldId id="374" r:id="rId46"/>
    <p:sldId id="375" r:id="rId47"/>
    <p:sldId id="376" r:id="rId48"/>
    <p:sldId id="377" r:id="rId49"/>
    <p:sldId id="378" r:id="rId50"/>
    <p:sldId id="379" r:id="rId51"/>
    <p:sldId id="380" r:id="rId52"/>
    <p:sldId id="381" r:id="rId53"/>
    <p:sldId id="382" r:id="rId54"/>
    <p:sldId id="383" r:id="rId55"/>
    <p:sldId id="384" r:id="rId56"/>
    <p:sldId id="385" r:id="rId57"/>
    <p:sldId id="386" r:id="rId58"/>
    <p:sldId id="387" r:id="rId59"/>
    <p:sldId id="388" r:id="rId60"/>
    <p:sldId id="389" r:id="rId61"/>
    <p:sldId id="390" r:id="rId62"/>
  </p:sldIdLst>
  <p:sldSz cx="9144000" cy="6858000" type="screen4x3"/>
  <p:notesSz cx="6997700" cy="92837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00"/>
    <a:srgbClr val="FFFFFF"/>
    <a:srgbClr val="6B00B4"/>
    <a:srgbClr val="7030A0"/>
    <a:srgbClr val="000000"/>
    <a:srgbClr val="E6E6E6"/>
    <a:srgbClr val="FF0000"/>
    <a:srgbClr val="99CCCC"/>
    <a:srgbClr val="0000FF"/>
    <a:srgbClr val="FF99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354" autoAdjust="0"/>
    <p:restoredTop sz="94691" autoAdjust="0"/>
  </p:normalViewPr>
  <p:slideViewPr>
    <p:cSldViewPr>
      <p:cViewPr>
        <p:scale>
          <a:sx n="100" d="100"/>
          <a:sy n="100" d="100"/>
        </p:scale>
        <p:origin x="-2160" y="-31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4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4018"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defTabSz="930275" eaLnBrk="1" hangingPunct="1">
              <a:defRPr sz="1200"/>
            </a:lvl1pPr>
          </a:lstStyle>
          <a:p>
            <a:endParaRPr lang="en-US"/>
          </a:p>
        </p:txBody>
      </p:sp>
      <p:sp>
        <p:nvSpPr>
          <p:cNvPr id="214019" name="Rectangle 3"/>
          <p:cNvSpPr>
            <a:spLocks noGrp="1" noChangeArrowheads="1"/>
          </p:cNvSpPr>
          <p:nvPr>
            <p:ph type="dt" sz="quarter" idx="1"/>
          </p:nvPr>
        </p:nvSpPr>
        <p:spPr bwMode="auto">
          <a:xfrm>
            <a:off x="3963988"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eaLnBrk="1" hangingPunct="1">
              <a:defRPr sz="1200"/>
            </a:lvl1pPr>
          </a:lstStyle>
          <a:p>
            <a:endParaRPr lang="en-US"/>
          </a:p>
        </p:txBody>
      </p:sp>
      <p:sp>
        <p:nvSpPr>
          <p:cNvPr id="214020" name="Rectangle 4"/>
          <p:cNvSpPr>
            <a:spLocks noGrp="1" noChangeArrowheads="1"/>
          </p:cNvSpPr>
          <p:nvPr>
            <p:ph type="ftr" sz="quarter" idx="2"/>
          </p:nvPr>
        </p:nvSpPr>
        <p:spPr bwMode="auto">
          <a:xfrm>
            <a:off x="0"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defTabSz="930275" eaLnBrk="1" hangingPunct="1">
              <a:defRPr sz="1200"/>
            </a:lvl1pPr>
          </a:lstStyle>
          <a:p>
            <a:endParaRPr lang="en-US"/>
          </a:p>
        </p:txBody>
      </p:sp>
      <p:sp>
        <p:nvSpPr>
          <p:cNvPr id="214021" name="Rectangle 5"/>
          <p:cNvSpPr>
            <a:spLocks noGrp="1" noChangeArrowheads="1"/>
          </p:cNvSpPr>
          <p:nvPr>
            <p:ph type="sldNum" sz="quarter" idx="3"/>
          </p:nvPr>
        </p:nvSpPr>
        <p:spPr bwMode="auto">
          <a:xfrm>
            <a:off x="3963988"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eaLnBrk="1" hangingPunct="1">
              <a:defRPr sz="1200"/>
            </a:lvl1pPr>
          </a:lstStyle>
          <a:p>
            <a:fld id="{61C0E9CA-299E-479D-B5B9-378C6DF986AA}" type="slidenum">
              <a:rPr lang="en-US"/>
              <a:pPr/>
              <a:t>‹#›</a:t>
            </a:fld>
            <a:endParaRPr lang="en-US"/>
          </a:p>
        </p:txBody>
      </p:sp>
    </p:spTree>
    <p:extLst>
      <p:ext uri="{BB962C8B-B14F-4D97-AF65-F5344CB8AC3E}">
        <p14:creationId xmlns:p14="http://schemas.microsoft.com/office/powerpoint/2010/main" xmlns="" val="8924447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defTabSz="930275" eaLnBrk="1" hangingPunct="1">
              <a:defRPr sz="1200"/>
            </a:lvl1pPr>
          </a:lstStyle>
          <a:p>
            <a:endParaRPr lang="en-US"/>
          </a:p>
        </p:txBody>
      </p:sp>
      <p:sp>
        <p:nvSpPr>
          <p:cNvPr id="3075" name="Rectangle 3"/>
          <p:cNvSpPr>
            <a:spLocks noGrp="1" noChangeArrowheads="1"/>
          </p:cNvSpPr>
          <p:nvPr>
            <p:ph type="dt" idx="1"/>
          </p:nvPr>
        </p:nvSpPr>
        <p:spPr bwMode="auto">
          <a:xfrm>
            <a:off x="3963988"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eaLnBrk="1" hangingPunct="1">
              <a:defRPr sz="1200"/>
            </a:lvl1pPr>
          </a:lstStyle>
          <a:p>
            <a:endParaRPr lang="en-US"/>
          </a:p>
        </p:txBody>
      </p:sp>
      <p:sp>
        <p:nvSpPr>
          <p:cNvPr id="3076" name="Rectangle 4"/>
          <p:cNvSpPr>
            <a:spLocks noGrp="1" noRot="1" noChangeAspect="1" noChangeArrowheads="1" noTextEdit="1"/>
          </p:cNvSpPr>
          <p:nvPr>
            <p:ph type="sldImg" idx="2"/>
          </p:nvPr>
        </p:nvSpPr>
        <p:spPr bwMode="auto">
          <a:xfrm>
            <a:off x="1177925" y="696913"/>
            <a:ext cx="4641850" cy="3481387"/>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defTabSz="930275" eaLnBrk="1" hangingPunct="1">
              <a:defRPr sz="1200"/>
            </a:lvl1pPr>
          </a:lstStyle>
          <a:p>
            <a:endParaRPr lang="en-US"/>
          </a:p>
        </p:txBody>
      </p:sp>
      <p:sp>
        <p:nvSpPr>
          <p:cNvPr id="3079" name="Rectangle 7"/>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eaLnBrk="1" hangingPunct="1">
              <a:defRPr sz="1200"/>
            </a:lvl1pPr>
          </a:lstStyle>
          <a:p>
            <a:fld id="{4F8F0715-B755-4255-9FF5-B88A10DBD778}" type="slidenum">
              <a:rPr lang="en-US"/>
              <a:pPr/>
              <a:t>‹#›</a:t>
            </a:fld>
            <a:endParaRPr lang="en-US"/>
          </a:p>
        </p:txBody>
      </p:sp>
    </p:spTree>
    <p:extLst>
      <p:ext uri="{BB962C8B-B14F-4D97-AF65-F5344CB8AC3E}">
        <p14:creationId xmlns:p14="http://schemas.microsoft.com/office/powerpoint/2010/main" xmlns="" val="41749573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77F398-5192-4E49-AA5F-C4A783130378}" type="slidenum">
              <a:rPr lang="en-US"/>
              <a:pPr/>
              <a:t>1</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619722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1FAEE7-2368-4C07-9EEE-9E3BEAD90DC5}" type="slidenum">
              <a:rPr lang="en-US"/>
              <a:pPr/>
              <a:t>2</a:t>
            </a:fld>
            <a:endParaRPr lang="en-US"/>
          </a:p>
        </p:txBody>
      </p:sp>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608958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2A55CCD3-268A-4605-916B-A3922CD09530}" type="slidenum">
              <a:rPr lang="en-US" smtClean="0"/>
              <a:pPr/>
              <a:t>3</a:t>
            </a:fld>
            <a:endParaRPr lang="en-US" smtClean="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36552277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a:ln/>
        </p:spPr>
        <p:txBody>
          <a:bodyPr/>
          <a:lstStyle/>
          <a:p>
            <a:pPr eaLnBrk="1" hangingPunct="1"/>
            <a:endParaRPr lang="en-US" smtClean="0"/>
          </a:p>
        </p:txBody>
      </p:sp>
      <p:sp>
        <p:nvSpPr>
          <p:cNvPr id="115716" name="Slide Number Placeholder 3"/>
          <p:cNvSpPr>
            <a:spLocks noGrp="1"/>
          </p:cNvSpPr>
          <p:nvPr>
            <p:ph type="sldNum" sz="quarter" idx="5"/>
          </p:nvPr>
        </p:nvSpPr>
        <p:spPr>
          <a:noFill/>
        </p:spPr>
        <p:txBody>
          <a:bodyPr/>
          <a:lstStyle/>
          <a:p>
            <a:fld id="{0BD24A75-BF62-4BBC-8B9D-971B642DF984}" type="slidenum">
              <a:rPr lang="en-US" smtClean="0"/>
              <a:pPr/>
              <a:t>4</a:t>
            </a:fld>
            <a:endParaRPr lang="en-US" smtClean="0"/>
          </a:p>
        </p:txBody>
      </p:sp>
    </p:spTree>
    <p:extLst>
      <p:ext uri="{BB962C8B-B14F-4D97-AF65-F5344CB8AC3E}">
        <p14:creationId xmlns:p14="http://schemas.microsoft.com/office/powerpoint/2010/main" xmlns="" val="13562995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7ADBF1BE-4122-432D-9660-FDC352C6EC90}" type="slidenum">
              <a:rPr lang="en-US" smtClean="0"/>
              <a:pPr/>
              <a:t>5</a:t>
            </a:fld>
            <a:endParaRPr lang="en-US" smtClean="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300453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p:spPr>
        <p:txBody>
          <a:bodyPr/>
          <a:lstStyle/>
          <a:p>
            <a:pPr eaLnBrk="1" hangingPunct="1"/>
            <a:endParaRPr lang="en-US" smtClean="0"/>
          </a:p>
        </p:txBody>
      </p:sp>
      <p:sp>
        <p:nvSpPr>
          <p:cNvPr id="116740" name="Slide Number Placeholder 3"/>
          <p:cNvSpPr>
            <a:spLocks noGrp="1"/>
          </p:cNvSpPr>
          <p:nvPr>
            <p:ph type="sldNum" sz="quarter" idx="5"/>
          </p:nvPr>
        </p:nvSpPr>
        <p:spPr>
          <a:noFill/>
        </p:spPr>
        <p:txBody>
          <a:bodyPr/>
          <a:lstStyle/>
          <a:p>
            <a:fld id="{550470BB-9675-4AF0-84B2-D79A3C2EFCFA}" type="slidenum">
              <a:rPr lang="en-US" smtClean="0"/>
              <a:pPr/>
              <a:t>6</a:t>
            </a:fld>
            <a:endParaRPr lang="en-US" smtClean="0"/>
          </a:p>
        </p:txBody>
      </p:sp>
    </p:spTree>
    <p:extLst>
      <p:ext uri="{BB962C8B-B14F-4D97-AF65-F5344CB8AC3E}">
        <p14:creationId xmlns:p14="http://schemas.microsoft.com/office/powerpoint/2010/main" xmlns="" val="40821143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p:spPr>
        <p:txBody>
          <a:bodyPr/>
          <a:lstStyle/>
          <a:p>
            <a:pPr eaLnBrk="1" hangingPunct="1"/>
            <a:endParaRPr lang="en-US" smtClean="0"/>
          </a:p>
        </p:txBody>
      </p:sp>
      <p:sp>
        <p:nvSpPr>
          <p:cNvPr id="117764" name="Slide Number Placeholder 3"/>
          <p:cNvSpPr>
            <a:spLocks noGrp="1"/>
          </p:cNvSpPr>
          <p:nvPr>
            <p:ph type="sldNum" sz="quarter" idx="5"/>
          </p:nvPr>
        </p:nvSpPr>
        <p:spPr>
          <a:noFill/>
        </p:spPr>
        <p:txBody>
          <a:bodyPr/>
          <a:lstStyle/>
          <a:p>
            <a:fld id="{1074A647-0895-4F94-98F2-11EB3258F76C}" type="slidenum">
              <a:rPr lang="en-US" smtClean="0"/>
              <a:pPr/>
              <a:t>7</a:t>
            </a:fld>
            <a:endParaRPr lang="en-US" smtClean="0"/>
          </a:p>
        </p:txBody>
      </p:sp>
    </p:spTree>
    <p:extLst>
      <p:ext uri="{BB962C8B-B14F-4D97-AF65-F5344CB8AC3E}">
        <p14:creationId xmlns:p14="http://schemas.microsoft.com/office/powerpoint/2010/main" xmlns="" val="2685757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7C0230DC-71D5-47B7-B56D-B8D0202F1C28}" type="slidenum">
              <a:rPr lang="en-US" smtClean="0"/>
              <a:pPr/>
              <a:t>8</a:t>
            </a:fld>
            <a:endParaRPr lang="en-US" smtClean="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2072390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4112768D-967A-4782-AF8E-7DAF89B67040}" type="slidenum">
              <a:rPr lang="en-US" smtClean="0"/>
              <a:pPr/>
              <a:t>9</a:t>
            </a:fld>
            <a:endParaRPr lang="en-US" smtClean="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32578093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366A8F89-ADC5-41B9-8D14-B6B837614E36}" type="slidenum">
              <a:rPr lang="en-US" smtClean="0"/>
              <a:pPr/>
              <a:t>10</a:t>
            </a:fld>
            <a:endParaRPr lang="en-US"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4247275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C49404E9-93B7-4F26-8035-C0F42769C400}" type="slidenum">
              <a:rPr lang="en-US" smtClean="0"/>
              <a:pPr/>
              <a:t>11</a:t>
            </a:fld>
            <a:endParaRPr lang="en-US"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1640885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0DAF291B-5305-40EF-8DD4-95C58AD5D653}" type="slidenum">
              <a:rPr lang="en-US" smtClean="0"/>
              <a:pPr/>
              <a:t>12</a:t>
            </a:fld>
            <a:endParaRPr lang="en-US" smtClean="0"/>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1180269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ln/>
        </p:spPr>
      </p:sp>
      <p:sp>
        <p:nvSpPr>
          <p:cNvPr id="124931" name="Notes Placeholder 2"/>
          <p:cNvSpPr>
            <a:spLocks noGrp="1"/>
          </p:cNvSpPr>
          <p:nvPr>
            <p:ph type="body" idx="1"/>
          </p:nvPr>
        </p:nvSpPr>
        <p:spPr>
          <a:noFill/>
          <a:ln/>
        </p:spPr>
        <p:txBody>
          <a:bodyPr/>
          <a:lstStyle/>
          <a:p>
            <a:pPr eaLnBrk="1" hangingPunct="1"/>
            <a:endParaRPr lang="en-US" smtClean="0"/>
          </a:p>
        </p:txBody>
      </p:sp>
      <p:sp>
        <p:nvSpPr>
          <p:cNvPr id="124932" name="Slide Number Placeholder 3"/>
          <p:cNvSpPr>
            <a:spLocks noGrp="1"/>
          </p:cNvSpPr>
          <p:nvPr>
            <p:ph type="sldNum" sz="quarter" idx="5"/>
          </p:nvPr>
        </p:nvSpPr>
        <p:spPr>
          <a:noFill/>
        </p:spPr>
        <p:txBody>
          <a:bodyPr/>
          <a:lstStyle/>
          <a:p>
            <a:fld id="{4AE3F3EA-D499-49DB-825E-62B0862C1E7B}" type="slidenum">
              <a:rPr lang="en-US" smtClean="0"/>
              <a:pPr/>
              <a:t>13</a:t>
            </a:fld>
            <a:endParaRPr lang="en-US" smtClean="0"/>
          </a:p>
        </p:txBody>
      </p:sp>
    </p:spTree>
    <p:extLst>
      <p:ext uri="{BB962C8B-B14F-4D97-AF65-F5344CB8AC3E}">
        <p14:creationId xmlns:p14="http://schemas.microsoft.com/office/powerpoint/2010/main" xmlns="" val="18036602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D18400E4-D3E1-4D87-9A06-8A9753CB0506}" type="slidenum">
              <a:rPr lang="en-US" smtClean="0"/>
              <a:pPr/>
              <a:t>14</a:t>
            </a:fld>
            <a:endParaRPr lang="en-US" smtClean="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33668767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F0FFD636-AE1E-460A-9F15-8EF841151DC5}" type="slidenum">
              <a:rPr lang="en-US" smtClean="0"/>
              <a:pPr/>
              <a:t>15</a:t>
            </a:fld>
            <a:endParaRPr lang="en-US" smtClean="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36617896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E554A06E-4FFD-4269-9C70-99ACAC5BCF58}" type="slidenum">
              <a:rPr lang="en-US" smtClean="0"/>
              <a:pPr/>
              <a:t>16</a:t>
            </a:fld>
            <a:endParaRPr lang="en-US" smtClean="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10595914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3E95F00D-8B3C-44E1-9672-977F9FE984E8}" type="slidenum">
              <a:rPr lang="en-US" smtClean="0"/>
              <a:pPr/>
              <a:t>17</a:t>
            </a:fld>
            <a:endParaRPr lang="en-US" smtClean="0"/>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35435295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noFill/>
          <a:ln/>
        </p:spPr>
        <p:txBody>
          <a:bodyPr/>
          <a:lstStyle/>
          <a:p>
            <a:pPr eaLnBrk="1" hangingPunct="1"/>
            <a:endParaRPr lang="en-US" smtClean="0"/>
          </a:p>
        </p:txBody>
      </p:sp>
      <p:sp>
        <p:nvSpPr>
          <p:cNvPr id="128004" name="Slide Number Placeholder 3"/>
          <p:cNvSpPr>
            <a:spLocks noGrp="1"/>
          </p:cNvSpPr>
          <p:nvPr>
            <p:ph type="sldNum" sz="quarter" idx="5"/>
          </p:nvPr>
        </p:nvSpPr>
        <p:spPr>
          <a:noFill/>
        </p:spPr>
        <p:txBody>
          <a:bodyPr/>
          <a:lstStyle/>
          <a:p>
            <a:fld id="{F5EDDB40-60DB-4F1E-8BCB-277E0613259B}" type="slidenum">
              <a:rPr lang="en-US" smtClean="0"/>
              <a:pPr/>
              <a:t>18</a:t>
            </a:fld>
            <a:endParaRPr lang="en-US" smtClean="0"/>
          </a:p>
        </p:txBody>
      </p:sp>
    </p:spTree>
    <p:extLst>
      <p:ext uri="{BB962C8B-B14F-4D97-AF65-F5344CB8AC3E}">
        <p14:creationId xmlns:p14="http://schemas.microsoft.com/office/powerpoint/2010/main" xmlns="" val="3130669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noFill/>
          <a:ln/>
        </p:spPr>
        <p:txBody>
          <a:bodyPr/>
          <a:lstStyle/>
          <a:p>
            <a:endParaRPr lang="en-US" smtClean="0"/>
          </a:p>
        </p:txBody>
      </p:sp>
      <p:sp>
        <p:nvSpPr>
          <p:cNvPr id="130052" name="Slide Number Placeholder 3"/>
          <p:cNvSpPr>
            <a:spLocks noGrp="1"/>
          </p:cNvSpPr>
          <p:nvPr>
            <p:ph type="sldNum" sz="quarter" idx="5"/>
          </p:nvPr>
        </p:nvSpPr>
        <p:spPr>
          <a:noFill/>
        </p:spPr>
        <p:txBody>
          <a:bodyPr/>
          <a:lstStyle/>
          <a:p>
            <a:fld id="{19602319-0269-446D-A953-5D4106C69FAF}" type="slidenum">
              <a:rPr lang="en-US" smtClean="0"/>
              <a:pPr/>
              <a:t>19</a:t>
            </a:fld>
            <a:endParaRPr lang="en-US" smtClean="0"/>
          </a:p>
        </p:txBody>
      </p:sp>
    </p:spTree>
    <p:extLst>
      <p:ext uri="{BB962C8B-B14F-4D97-AF65-F5344CB8AC3E}">
        <p14:creationId xmlns:p14="http://schemas.microsoft.com/office/powerpoint/2010/main" xmlns="" val="29144899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a:ln/>
        </p:spPr>
      </p:sp>
      <p:sp>
        <p:nvSpPr>
          <p:cNvPr id="131075" name="Notes Placeholder 2"/>
          <p:cNvSpPr>
            <a:spLocks noGrp="1"/>
          </p:cNvSpPr>
          <p:nvPr>
            <p:ph type="body" idx="1"/>
          </p:nvPr>
        </p:nvSpPr>
        <p:spPr>
          <a:noFill/>
          <a:ln/>
        </p:spPr>
        <p:txBody>
          <a:bodyPr/>
          <a:lstStyle/>
          <a:p>
            <a:pPr eaLnBrk="1" hangingPunct="1"/>
            <a:endParaRPr lang="en-US" smtClean="0"/>
          </a:p>
        </p:txBody>
      </p:sp>
      <p:sp>
        <p:nvSpPr>
          <p:cNvPr id="131076" name="Slide Number Placeholder 3"/>
          <p:cNvSpPr>
            <a:spLocks noGrp="1"/>
          </p:cNvSpPr>
          <p:nvPr>
            <p:ph type="sldNum" sz="quarter" idx="5"/>
          </p:nvPr>
        </p:nvSpPr>
        <p:spPr>
          <a:noFill/>
        </p:spPr>
        <p:txBody>
          <a:bodyPr/>
          <a:lstStyle/>
          <a:p>
            <a:fld id="{CF6FB9A0-5A63-427C-816F-9081D1939053}" type="slidenum">
              <a:rPr lang="en-US" smtClean="0"/>
              <a:pPr/>
              <a:t>20</a:t>
            </a:fld>
            <a:endParaRPr lang="en-US" smtClean="0"/>
          </a:p>
        </p:txBody>
      </p:sp>
    </p:spTree>
    <p:extLst>
      <p:ext uri="{BB962C8B-B14F-4D97-AF65-F5344CB8AC3E}">
        <p14:creationId xmlns:p14="http://schemas.microsoft.com/office/powerpoint/2010/main" xmlns="" val="21114061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ln/>
        </p:spPr>
      </p:sp>
      <p:sp>
        <p:nvSpPr>
          <p:cNvPr id="132099" name="Notes Placeholder 2"/>
          <p:cNvSpPr>
            <a:spLocks noGrp="1"/>
          </p:cNvSpPr>
          <p:nvPr>
            <p:ph type="body" idx="1"/>
          </p:nvPr>
        </p:nvSpPr>
        <p:spPr>
          <a:noFill/>
          <a:ln/>
        </p:spPr>
        <p:txBody>
          <a:bodyPr/>
          <a:lstStyle/>
          <a:p>
            <a:pPr eaLnBrk="1" hangingPunct="1"/>
            <a:endParaRPr lang="en-US" smtClean="0"/>
          </a:p>
        </p:txBody>
      </p:sp>
      <p:sp>
        <p:nvSpPr>
          <p:cNvPr id="132100" name="Slide Number Placeholder 3"/>
          <p:cNvSpPr>
            <a:spLocks noGrp="1"/>
          </p:cNvSpPr>
          <p:nvPr>
            <p:ph type="sldNum" sz="quarter" idx="5"/>
          </p:nvPr>
        </p:nvSpPr>
        <p:spPr>
          <a:noFill/>
        </p:spPr>
        <p:txBody>
          <a:bodyPr/>
          <a:lstStyle/>
          <a:p>
            <a:fld id="{B40B501B-4AB6-4B4E-B337-2648EA20049E}" type="slidenum">
              <a:rPr lang="en-US" smtClean="0"/>
              <a:pPr/>
              <a:t>21</a:t>
            </a:fld>
            <a:endParaRPr lang="en-US" smtClean="0"/>
          </a:p>
        </p:txBody>
      </p:sp>
    </p:spTree>
    <p:extLst>
      <p:ext uri="{BB962C8B-B14F-4D97-AF65-F5344CB8AC3E}">
        <p14:creationId xmlns:p14="http://schemas.microsoft.com/office/powerpoint/2010/main" xmlns="" val="22164345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ADD54609-BC0A-40E7-99D6-6EFD8BE3E7FE}" type="slidenum">
              <a:rPr lang="en-US" smtClean="0"/>
              <a:pPr/>
              <a:t>22</a:t>
            </a:fld>
            <a:endParaRPr lang="en-US" smtClean="0"/>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38594945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a:ln/>
        </p:spPr>
      </p:sp>
      <p:sp>
        <p:nvSpPr>
          <p:cNvPr id="134147" name="Notes Placeholder 2"/>
          <p:cNvSpPr>
            <a:spLocks noGrp="1"/>
          </p:cNvSpPr>
          <p:nvPr>
            <p:ph type="body" idx="1"/>
          </p:nvPr>
        </p:nvSpPr>
        <p:spPr>
          <a:noFill/>
          <a:ln/>
        </p:spPr>
        <p:txBody>
          <a:bodyPr/>
          <a:lstStyle/>
          <a:p>
            <a:pPr eaLnBrk="1" hangingPunct="1"/>
            <a:endParaRPr lang="en-US" smtClean="0"/>
          </a:p>
        </p:txBody>
      </p:sp>
      <p:sp>
        <p:nvSpPr>
          <p:cNvPr id="134148" name="Slide Number Placeholder 3"/>
          <p:cNvSpPr>
            <a:spLocks noGrp="1"/>
          </p:cNvSpPr>
          <p:nvPr>
            <p:ph type="sldNum" sz="quarter" idx="5"/>
          </p:nvPr>
        </p:nvSpPr>
        <p:spPr>
          <a:noFill/>
        </p:spPr>
        <p:txBody>
          <a:bodyPr/>
          <a:lstStyle/>
          <a:p>
            <a:fld id="{9BECAFE7-C8FB-46BB-9416-0A6ED9CDA001}" type="slidenum">
              <a:rPr lang="en-US" smtClean="0"/>
              <a:pPr/>
              <a:t>23</a:t>
            </a:fld>
            <a:endParaRPr lang="en-US" smtClean="0"/>
          </a:p>
        </p:txBody>
      </p:sp>
    </p:spTree>
    <p:extLst>
      <p:ext uri="{BB962C8B-B14F-4D97-AF65-F5344CB8AC3E}">
        <p14:creationId xmlns:p14="http://schemas.microsoft.com/office/powerpoint/2010/main" xmlns="" val="30861455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a:noFill/>
          <a:ln/>
        </p:spPr>
        <p:txBody>
          <a:bodyPr/>
          <a:lstStyle/>
          <a:p>
            <a:pPr eaLnBrk="1" hangingPunct="1"/>
            <a:endParaRPr lang="en-US" smtClean="0"/>
          </a:p>
        </p:txBody>
      </p:sp>
      <p:sp>
        <p:nvSpPr>
          <p:cNvPr id="135172" name="Slide Number Placeholder 3"/>
          <p:cNvSpPr>
            <a:spLocks noGrp="1"/>
          </p:cNvSpPr>
          <p:nvPr>
            <p:ph type="sldNum" sz="quarter" idx="5"/>
          </p:nvPr>
        </p:nvSpPr>
        <p:spPr>
          <a:noFill/>
        </p:spPr>
        <p:txBody>
          <a:bodyPr/>
          <a:lstStyle/>
          <a:p>
            <a:fld id="{2568E991-948C-4264-A548-0C5EBDC39716}" type="slidenum">
              <a:rPr lang="en-US" smtClean="0"/>
              <a:pPr/>
              <a:t>24</a:t>
            </a:fld>
            <a:endParaRPr lang="en-US" smtClean="0"/>
          </a:p>
        </p:txBody>
      </p:sp>
    </p:spTree>
    <p:extLst>
      <p:ext uri="{BB962C8B-B14F-4D97-AF65-F5344CB8AC3E}">
        <p14:creationId xmlns:p14="http://schemas.microsoft.com/office/powerpoint/2010/main" xmlns="" val="2436789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E442F419-4CCA-40EC-B0A3-9BFD7BB3D3E0}" type="slidenum">
              <a:rPr lang="en-US" smtClean="0"/>
              <a:pPr/>
              <a:t>25</a:t>
            </a:fld>
            <a:endParaRPr lang="en-US" smtClean="0"/>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1102141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A1E531D8-667B-4873-962F-26C256294C26}" type="slidenum">
              <a:rPr lang="en-US" smtClean="0"/>
              <a:pPr/>
              <a:t>26</a:t>
            </a:fld>
            <a:endParaRPr lang="en-US" smtClean="0"/>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3212997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8778092F-2218-4A2B-A411-5A6BE8A505B9}" type="slidenum">
              <a:rPr lang="en-US" smtClean="0"/>
              <a:pPr/>
              <a:t>27</a:t>
            </a:fld>
            <a:endParaRPr lang="en-US" smtClean="0"/>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29953946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a:ln/>
        </p:spPr>
      </p:sp>
      <p:sp>
        <p:nvSpPr>
          <p:cNvPr id="134147" name="Notes Placeholder 2"/>
          <p:cNvSpPr>
            <a:spLocks noGrp="1"/>
          </p:cNvSpPr>
          <p:nvPr>
            <p:ph type="body" idx="1"/>
          </p:nvPr>
        </p:nvSpPr>
        <p:spPr>
          <a:noFill/>
          <a:ln/>
        </p:spPr>
        <p:txBody>
          <a:bodyPr/>
          <a:lstStyle/>
          <a:p>
            <a:pPr eaLnBrk="1" hangingPunct="1"/>
            <a:endParaRPr lang="en-US" smtClean="0"/>
          </a:p>
        </p:txBody>
      </p:sp>
      <p:sp>
        <p:nvSpPr>
          <p:cNvPr id="134148" name="Slide Number Placeholder 3"/>
          <p:cNvSpPr>
            <a:spLocks noGrp="1"/>
          </p:cNvSpPr>
          <p:nvPr>
            <p:ph type="sldNum" sz="quarter" idx="5"/>
          </p:nvPr>
        </p:nvSpPr>
        <p:spPr>
          <a:noFill/>
        </p:spPr>
        <p:txBody>
          <a:bodyPr/>
          <a:lstStyle/>
          <a:p>
            <a:fld id="{51AD9745-006E-4276-98CC-4C8FDC69AD16}" type="slidenum">
              <a:rPr lang="en-US" smtClean="0"/>
              <a:pPr/>
              <a:t>28</a:t>
            </a:fld>
            <a:endParaRPr lang="en-US" smtClean="0"/>
          </a:p>
        </p:txBody>
      </p:sp>
    </p:spTree>
    <p:extLst>
      <p:ext uri="{BB962C8B-B14F-4D97-AF65-F5344CB8AC3E}">
        <p14:creationId xmlns:p14="http://schemas.microsoft.com/office/powerpoint/2010/main" xmlns="" val="35789557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a:noFill/>
          <a:ln/>
        </p:spPr>
        <p:txBody>
          <a:bodyPr/>
          <a:lstStyle/>
          <a:p>
            <a:pPr eaLnBrk="1" hangingPunct="1"/>
            <a:endParaRPr lang="en-US" smtClean="0"/>
          </a:p>
        </p:txBody>
      </p:sp>
      <p:sp>
        <p:nvSpPr>
          <p:cNvPr id="135172" name="Slide Number Placeholder 3"/>
          <p:cNvSpPr>
            <a:spLocks noGrp="1"/>
          </p:cNvSpPr>
          <p:nvPr>
            <p:ph type="sldNum" sz="quarter" idx="5"/>
          </p:nvPr>
        </p:nvSpPr>
        <p:spPr>
          <a:noFill/>
        </p:spPr>
        <p:txBody>
          <a:bodyPr/>
          <a:lstStyle/>
          <a:p>
            <a:fld id="{0A957C9D-08FC-4027-B9C9-3E28DBF1FA28}" type="slidenum">
              <a:rPr lang="en-US" smtClean="0"/>
              <a:pPr/>
              <a:t>29</a:t>
            </a:fld>
            <a:endParaRPr lang="en-US" smtClean="0"/>
          </a:p>
        </p:txBody>
      </p:sp>
    </p:spTree>
    <p:extLst>
      <p:ext uri="{BB962C8B-B14F-4D97-AF65-F5344CB8AC3E}">
        <p14:creationId xmlns:p14="http://schemas.microsoft.com/office/powerpoint/2010/main" xmlns="" val="8774772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ln/>
        </p:spPr>
      </p:sp>
      <p:sp>
        <p:nvSpPr>
          <p:cNvPr id="136195" name="Notes Placeholder 2"/>
          <p:cNvSpPr>
            <a:spLocks noGrp="1"/>
          </p:cNvSpPr>
          <p:nvPr>
            <p:ph type="body" idx="1"/>
          </p:nvPr>
        </p:nvSpPr>
        <p:spPr>
          <a:noFill/>
          <a:ln/>
        </p:spPr>
        <p:txBody>
          <a:bodyPr/>
          <a:lstStyle/>
          <a:p>
            <a:pPr eaLnBrk="1" hangingPunct="1"/>
            <a:endParaRPr lang="en-US" smtClean="0"/>
          </a:p>
        </p:txBody>
      </p:sp>
      <p:sp>
        <p:nvSpPr>
          <p:cNvPr id="136196" name="Slide Number Placeholder 3"/>
          <p:cNvSpPr>
            <a:spLocks noGrp="1"/>
          </p:cNvSpPr>
          <p:nvPr>
            <p:ph type="sldNum" sz="quarter" idx="5"/>
          </p:nvPr>
        </p:nvSpPr>
        <p:spPr>
          <a:noFill/>
        </p:spPr>
        <p:txBody>
          <a:bodyPr/>
          <a:lstStyle/>
          <a:p>
            <a:fld id="{4278649C-C0D9-432D-9D92-F8FC9C6914D6}" type="slidenum">
              <a:rPr lang="en-US" smtClean="0"/>
              <a:pPr/>
              <a:t>30</a:t>
            </a:fld>
            <a:endParaRPr lang="en-US" smtClean="0"/>
          </a:p>
        </p:txBody>
      </p:sp>
    </p:spTree>
    <p:extLst>
      <p:ext uri="{BB962C8B-B14F-4D97-AF65-F5344CB8AC3E}">
        <p14:creationId xmlns:p14="http://schemas.microsoft.com/office/powerpoint/2010/main" xmlns="" val="38509035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0D61C558-C096-47A7-9AD5-6551F9AE4C07}" type="slidenum">
              <a:rPr lang="en-US" smtClean="0"/>
              <a:pPr/>
              <a:t>33</a:t>
            </a:fld>
            <a:endParaRPr lang="en-US" smtClean="0"/>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37197125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p:spPr>
        <p:txBody>
          <a:bodyPr/>
          <a:lstStyle/>
          <a:p>
            <a:pPr eaLnBrk="1" hangingPunct="1"/>
            <a:endParaRPr lang="en-US" smtClean="0"/>
          </a:p>
        </p:txBody>
      </p:sp>
      <p:sp>
        <p:nvSpPr>
          <p:cNvPr id="137220" name="Slide Number Placeholder 3"/>
          <p:cNvSpPr>
            <a:spLocks noGrp="1"/>
          </p:cNvSpPr>
          <p:nvPr>
            <p:ph type="sldNum" sz="quarter" idx="5"/>
          </p:nvPr>
        </p:nvSpPr>
        <p:spPr>
          <a:noFill/>
        </p:spPr>
        <p:txBody>
          <a:bodyPr/>
          <a:lstStyle/>
          <a:p>
            <a:fld id="{7DBABC10-2692-4127-BD73-F0F2C2E47D78}" type="slidenum">
              <a:rPr lang="en-US" smtClean="0"/>
              <a:pPr/>
              <a:t>34</a:t>
            </a:fld>
            <a:endParaRPr lang="en-US" smtClean="0"/>
          </a:p>
        </p:txBody>
      </p:sp>
    </p:spTree>
    <p:extLst>
      <p:ext uri="{BB962C8B-B14F-4D97-AF65-F5344CB8AC3E}">
        <p14:creationId xmlns:p14="http://schemas.microsoft.com/office/powerpoint/2010/main" xmlns="" val="20886648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a:ln/>
        </p:spPr>
      </p:sp>
      <p:sp>
        <p:nvSpPr>
          <p:cNvPr id="138243" name="Notes Placeholder 2"/>
          <p:cNvSpPr>
            <a:spLocks noGrp="1"/>
          </p:cNvSpPr>
          <p:nvPr>
            <p:ph type="body" idx="1"/>
          </p:nvPr>
        </p:nvSpPr>
        <p:spPr>
          <a:noFill/>
          <a:ln/>
        </p:spPr>
        <p:txBody>
          <a:bodyPr/>
          <a:lstStyle/>
          <a:p>
            <a:pPr eaLnBrk="1" hangingPunct="1"/>
            <a:endParaRPr lang="en-US" smtClean="0"/>
          </a:p>
        </p:txBody>
      </p:sp>
      <p:sp>
        <p:nvSpPr>
          <p:cNvPr id="138244" name="Slide Number Placeholder 3"/>
          <p:cNvSpPr>
            <a:spLocks noGrp="1"/>
          </p:cNvSpPr>
          <p:nvPr>
            <p:ph type="sldNum" sz="quarter" idx="5"/>
          </p:nvPr>
        </p:nvSpPr>
        <p:spPr>
          <a:noFill/>
        </p:spPr>
        <p:txBody>
          <a:bodyPr/>
          <a:lstStyle/>
          <a:p>
            <a:fld id="{40D36C4E-FB0E-49FF-8172-9CE4C0D64C9B}" type="slidenum">
              <a:rPr lang="en-US" smtClean="0"/>
              <a:pPr/>
              <a:t>35</a:t>
            </a:fld>
            <a:endParaRPr lang="en-US" smtClean="0"/>
          </a:p>
        </p:txBody>
      </p:sp>
    </p:spTree>
    <p:extLst>
      <p:ext uri="{BB962C8B-B14F-4D97-AF65-F5344CB8AC3E}">
        <p14:creationId xmlns:p14="http://schemas.microsoft.com/office/powerpoint/2010/main" xmlns="" val="654802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p>
            <a:fld id="{24AE0EAA-32EB-4574-83FD-31A19799DBF0}" type="slidenum">
              <a:rPr lang="en-US" smtClean="0"/>
              <a:pPr/>
              <a:t>40</a:t>
            </a:fld>
            <a:endParaRPr lang="en-US" smtClean="0"/>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2165202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B88AE3B0-2312-4FF2-AD72-A4158613BAA9}" type="slidenum">
              <a:rPr lang="en-US" smtClean="0"/>
              <a:pPr/>
              <a:t>41</a:t>
            </a:fld>
            <a:endParaRPr lang="en-US" smtClean="0"/>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19128760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068A23A2-9EBF-4C35-9E41-5FE65005F357}" type="slidenum">
              <a:rPr lang="en-US" smtClean="0"/>
              <a:pPr/>
              <a:t>43</a:t>
            </a:fld>
            <a:endParaRPr lang="en-US" smtClean="0"/>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7281691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9841DAA4-CEC1-4F78-AAD7-61912859BD06}" type="slidenum">
              <a:rPr lang="en-US" smtClean="0"/>
              <a:pPr/>
              <a:t>44</a:t>
            </a:fld>
            <a:endParaRPr lang="en-US" smtClean="0"/>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23815912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p>
            <a:fld id="{44BDA5E2-79C9-4800-A921-8C108DE15506}" type="slidenum">
              <a:rPr lang="en-US" smtClean="0"/>
              <a:pPr/>
              <a:t>45</a:t>
            </a:fld>
            <a:endParaRPr lang="en-US" smtClean="0"/>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20752949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a:ln/>
        </p:spPr>
      </p:sp>
      <p:sp>
        <p:nvSpPr>
          <p:cNvPr id="144387" name="Notes Placeholder 2"/>
          <p:cNvSpPr>
            <a:spLocks noGrp="1"/>
          </p:cNvSpPr>
          <p:nvPr>
            <p:ph type="body" idx="1"/>
          </p:nvPr>
        </p:nvSpPr>
        <p:spPr>
          <a:noFill/>
          <a:ln/>
        </p:spPr>
        <p:txBody>
          <a:bodyPr/>
          <a:lstStyle/>
          <a:p>
            <a:endParaRPr lang="en-US" smtClean="0"/>
          </a:p>
        </p:txBody>
      </p:sp>
      <p:sp>
        <p:nvSpPr>
          <p:cNvPr id="144388" name="Slide Number Placeholder 3"/>
          <p:cNvSpPr>
            <a:spLocks noGrp="1"/>
          </p:cNvSpPr>
          <p:nvPr>
            <p:ph type="sldNum" sz="quarter" idx="5"/>
          </p:nvPr>
        </p:nvSpPr>
        <p:spPr>
          <a:noFill/>
        </p:spPr>
        <p:txBody>
          <a:bodyPr/>
          <a:lstStyle/>
          <a:p>
            <a:fld id="{76CE1E68-5921-4365-B51E-32B12CD44A65}" type="slidenum">
              <a:rPr lang="en-US" smtClean="0"/>
              <a:pPr/>
              <a:t>46</a:t>
            </a:fld>
            <a:endParaRPr lang="en-US" smtClean="0"/>
          </a:p>
        </p:txBody>
      </p:sp>
    </p:spTree>
    <p:extLst>
      <p:ext uri="{BB962C8B-B14F-4D97-AF65-F5344CB8AC3E}">
        <p14:creationId xmlns:p14="http://schemas.microsoft.com/office/powerpoint/2010/main" xmlns="" val="1240679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358DBB-BDF6-4567-8053-D4A6FD52D291}" type="slidenum">
              <a:rPr lang="en-US"/>
              <a:pPr/>
              <a:t>47</a:t>
            </a:fld>
            <a:endParaRPr lang="en-US"/>
          </a:p>
        </p:txBody>
      </p:sp>
      <p:sp>
        <p:nvSpPr>
          <p:cNvPr id="1058818" name="Rectangle 2"/>
          <p:cNvSpPr>
            <a:spLocks noGrp="1" noRot="1" noChangeAspect="1" noChangeArrowheads="1" noTextEdit="1"/>
          </p:cNvSpPr>
          <p:nvPr>
            <p:ph type="sldImg"/>
          </p:nvPr>
        </p:nvSpPr>
        <p:spPr>
          <a:ln/>
        </p:spPr>
      </p:sp>
      <p:sp>
        <p:nvSpPr>
          <p:cNvPr id="105881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5101808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24BAA6-E11F-41AE-B5E1-B0C95352288A}" type="slidenum">
              <a:rPr lang="en-US"/>
              <a:pPr/>
              <a:t>48</a:t>
            </a:fld>
            <a:endParaRPr lang="en-US"/>
          </a:p>
        </p:txBody>
      </p:sp>
      <p:sp>
        <p:nvSpPr>
          <p:cNvPr id="1059842" name="Rectangle 2"/>
          <p:cNvSpPr>
            <a:spLocks noGrp="1" noRot="1" noChangeAspect="1" noChangeArrowheads="1" noTextEdit="1"/>
          </p:cNvSpPr>
          <p:nvPr>
            <p:ph type="sldImg"/>
          </p:nvPr>
        </p:nvSpPr>
        <p:spPr>
          <a:ln/>
        </p:spPr>
      </p:sp>
      <p:sp>
        <p:nvSpPr>
          <p:cNvPr id="105984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8384508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6B04FD-6863-4D8F-B970-4F0BD82C5A38}" type="slidenum">
              <a:rPr lang="en-US"/>
              <a:pPr/>
              <a:t>49</a:t>
            </a:fld>
            <a:endParaRPr lang="en-US"/>
          </a:p>
        </p:txBody>
      </p:sp>
      <p:sp>
        <p:nvSpPr>
          <p:cNvPr id="1061890" name="Rectangle 2"/>
          <p:cNvSpPr>
            <a:spLocks noGrp="1" noRot="1" noChangeAspect="1" noChangeArrowheads="1" noTextEdit="1"/>
          </p:cNvSpPr>
          <p:nvPr>
            <p:ph type="sldImg"/>
          </p:nvPr>
        </p:nvSpPr>
        <p:spPr>
          <a:ln/>
        </p:spPr>
      </p:sp>
      <p:sp>
        <p:nvSpPr>
          <p:cNvPr id="106189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41211598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F2B148-1D37-43B9-8CA7-03E9E405B327}" type="slidenum">
              <a:rPr lang="en-US"/>
              <a:pPr/>
              <a:t>50</a:t>
            </a:fld>
            <a:endParaRPr lang="en-US"/>
          </a:p>
        </p:txBody>
      </p:sp>
      <p:sp>
        <p:nvSpPr>
          <p:cNvPr id="1062914" name="Rectangle 2"/>
          <p:cNvSpPr>
            <a:spLocks noGrp="1" noRot="1" noChangeAspect="1" noChangeArrowheads="1" noTextEdit="1"/>
          </p:cNvSpPr>
          <p:nvPr>
            <p:ph type="sldImg"/>
          </p:nvPr>
        </p:nvSpPr>
        <p:spPr>
          <a:ln/>
        </p:spPr>
      </p:sp>
      <p:sp>
        <p:nvSpPr>
          <p:cNvPr id="106291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5424950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D2DCD0-AE70-4CA7-9614-67258E85B60E}" type="slidenum">
              <a:rPr lang="en-US"/>
              <a:pPr/>
              <a:t>51</a:t>
            </a:fld>
            <a:endParaRPr lang="en-US"/>
          </a:p>
        </p:txBody>
      </p:sp>
      <p:sp>
        <p:nvSpPr>
          <p:cNvPr id="1063938" name="Rectangle 2"/>
          <p:cNvSpPr>
            <a:spLocks noGrp="1" noRot="1" noChangeAspect="1" noChangeArrowheads="1" noTextEdit="1"/>
          </p:cNvSpPr>
          <p:nvPr>
            <p:ph type="sldImg"/>
          </p:nvPr>
        </p:nvSpPr>
        <p:spPr>
          <a:ln/>
        </p:spPr>
      </p:sp>
      <p:sp>
        <p:nvSpPr>
          <p:cNvPr id="106393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6982272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C4B438-87AB-4FE1-A051-8D8901BAA0D7}" type="slidenum">
              <a:rPr lang="en-US"/>
              <a:pPr/>
              <a:t>52</a:t>
            </a:fld>
            <a:endParaRPr lang="en-US"/>
          </a:p>
        </p:txBody>
      </p:sp>
      <p:sp>
        <p:nvSpPr>
          <p:cNvPr id="1064962" name="Rectangle 2"/>
          <p:cNvSpPr>
            <a:spLocks noGrp="1" noRot="1" noChangeAspect="1" noChangeArrowheads="1" noTextEdit="1"/>
          </p:cNvSpPr>
          <p:nvPr>
            <p:ph type="sldImg"/>
          </p:nvPr>
        </p:nvSpPr>
        <p:spPr>
          <a:ln/>
        </p:spPr>
      </p:sp>
      <p:sp>
        <p:nvSpPr>
          <p:cNvPr id="10649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40738257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079EBB-1057-434D-9849-CF455D256375}" type="slidenum">
              <a:rPr lang="en-US"/>
              <a:pPr/>
              <a:t>53</a:t>
            </a:fld>
            <a:endParaRPr lang="en-US"/>
          </a:p>
        </p:txBody>
      </p:sp>
      <p:sp>
        <p:nvSpPr>
          <p:cNvPr id="1072130" name="Rectangle 2"/>
          <p:cNvSpPr>
            <a:spLocks noGrp="1" noRot="1" noChangeAspect="1" noChangeArrowheads="1" noTextEdit="1"/>
          </p:cNvSpPr>
          <p:nvPr>
            <p:ph type="sldImg"/>
          </p:nvPr>
        </p:nvSpPr>
        <p:spPr>
          <a:ln/>
        </p:spPr>
      </p:sp>
      <p:sp>
        <p:nvSpPr>
          <p:cNvPr id="10721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1373842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40BE7E-103E-4421-9E71-C85B55F7610B}" type="slidenum">
              <a:rPr lang="en-US"/>
              <a:pPr/>
              <a:t>54</a:t>
            </a:fld>
            <a:endParaRPr lang="en-US"/>
          </a:p>
        </p:txBody>
      </p:sp>
      <p:sp>
        <p:nvSpPr>
          <p:cNvPr id="1073154" name="Rectangle 2"/>
          <p:cNvSpPr>
            <a:spLocks noGrp="1" noRot="1" noChangeAspect="1" noChangeArrowheads="1" noTextEdit="1"/>
          </p:cNvSpPr>
          <p:nvPr>
            <p:ph type="sldImg"/>
          </p:nvPr>
        </p:nvSpPr>
        <p:spPr>
          <a:ln/>
        </p:spPr>
      </p:sp>
      <p:sp>
        <p:nvSpPr>
          <p:cNvPr id="10731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4474158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6C4E90-4EBF-4E67-8BF3-2C79FD41E245}" type="slidenum">
              <a:rPr lang="en-US"/>
              <a:pPr/>
              <a:t>55</a:t>
            </a:fld>
            <a:endParaRPr lang="en-US"/>
          </a:p>
        </p:txBody>
      </p:sp>
      <p:sp>
        <p:nvSpPr>
          <p:cNvPr id="1074178" name="Rectangle 2"/>
          <p:cNvSpPr>
            <a:spLocks noGrp="1" noRot="1" noChangeAspect="1" noChangeArrowheads="1" noTextEdit="1"/>
          </p:cNvSpPr>
          <p:nvPr>
            <p:ph type="sldImg"/>
          </p:nvPr>
        </p:nvSpPr>
        <p:spPr>
          <a:ln/>
        </p:spPr>
      </p:sp>
      <p:sp>
        <p:nvSpPr>
          <p:cNvPr id="107417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989532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339432-3882-4161-83F0-B752679F17A8}" type="slidenum">
              <a:rPr lang="en-US"/>
              <a:pPr/>
              <a:t>56</a:t>
            </a:fld>
            <a:endParaRPr lang="en-US"/>
          </a:p>
        </p:txBody>
      </p:sp>
      <p:sp>
        <p:nvSpPr>
          <p:cNvPr id="1078274" name="Rectangle 2"/>
          <p:cNvSpPr>
            <a:spLocks noGrp="1" noRot="1" noChangeAspect="1" noChangeArrowheads="1" noTextEdit="1"/>
          </p:cNvSpPr>
          <p:nvPr>
            <p:ph type="sldImg"/>
          </p:nvPr>
        </p:nvSpPr>
        <p:spPr>
          <a:ln/>
        </p:spPr>
      </p:sp>
      <p:sp>
        <p:nvSpPr>
          <p:cNvPr id="107827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2800363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5CF0C0-317C-4258-9B6F-00766F8CCE9C}" type="slidenum">
              <a:rPr lang="en-US"/>
              <a:pPr/>
              <a:t>57</a:t>
            </a:fld>
            <a:endParaRPr lang="en-US"/>
          </a:p>
        </p:txBody>
      </p:sp>
      <p:sp>
        <p:nvSpPr>
          <p:cNvPr id="1079298" name="Rectangle 2"/>
          <p:cNvSpPr>
            <a:spLocks noGrp="1" noRot="1" noChangeAspect="1" noChangeArrowheads="1" noTextEdit="1"/>
          </p:cNvSpPr>
          <p:nvPr>
            <p:ph type="sldImg"/>
          </p:nvPr>
        </p:nvSpPr>
        <p:spPr>
          <a:ln/>
        </p:spPr>
      </p:sp>
      <p:sp>
        <p:nvSpPr>
          <p:cNvPr id="107929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5309477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72454E-C25B-4660-AE86-74B421FE9F23}" type="slidenum">
              <a:rPr lang="en-US"/>
              <a:pPr/>
              <a:t>58</a:t>
            </a:fld>
            <a:endParaRPr lang="en-US"/>
          </a:p>
        </p:txBody>
      </p:sp>
      <p:sp>
        <p:nvSpPr>
          <p:cNvPr id="1080322" name="Rectangle 2"/>
          <p:cNvSpPr>
            <a:spLocks noGrp="1" noRot="1" noChangeAspect="1" noChangeArrowheads="1" noTextEdit="1"/>
          </p:cNvSpPr>
          <p:nvPr>
            <p:ph type="sldImg"/>
          </p:nvPr>
        </p:nvSpPr>
        <p:spPr>
          <a:ln/>
        </p:spPr>
      </p:sp>
      <p:sp>
        <p:nvSpPr>
          <p:cNvPr id="10803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4612966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B1D7F9-6023-4F7E-9716-8ECD50209E10}" type="slidenum">
              <a:rPr lang="en-US"/>
              <a:pPr/>
              <a:t>59</a:t>
            </a:fld>
            <a:endParaRPr lang="en-US"/>
          </a:p>
        </p:txBody>
      </p:sp>
      <p:sp>
        <p:nvSpPr>
          <p:cNvPr id="1107970" name="Rectangle 2"/>
          <p:cNvSpPr>
            <a:spLocks noGrp="1" noRot="1" noChangeAspect="1" noChangeArrowheads="1" noTextEdit="1"/>
          </p:cNvSpPr>
          <p:nvPr>
            <p:ph type="sldImg"/>
          </p:nvPr>
        </p:nvSpPr>
        <p:spPr>
          <a:ln/>
        </p:spPr>
      </p:sp>
      <p:sp>
        <p:nvSpPr>
          <p:cNvPr id="110797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528147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98273C-94B7-46F6-9625-3B2F22147FB2}" type="slidenum">
              <a:rPr lang="en-US"/>
              <a:pPr/>
              <a:t>60</a:t>
            </a:fld>
            <a:endParaRPr lang="en-US"/>
          </a:p>
        </p:txBody>
      </p:sp>
      <p:sp>
        <p:nvSpPr>
          <p:cNvPr id="1110018" name="Rectangle 2"/>
          <p:cNvSpPr>
            <a:spLocks noGrp="1" noRot="1" noChangeAspect="1" noChangeArrowheads="1" noTextEdit="1"/>
          </p:cNvSpPr>
          <p:nvPr>
            <p:ph type="sldImg"/>
          </p:nvPr>
        </p:nvSpPr>
        <p:spPr>
          <a:ln/>
        </p:spPr>
      </p:sp>
      <p:sp>
        <p:nvSpPr>
          <p:cNvPr id="111001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49069134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61CECF-21C1-4C3F-BC77-315C7209E0FE}" type="slidenum">
              <a:rPr lang="en-US"/>
              <a:pPr/>
              <a:t>61</a:t>
            </a:fld>
            <a:endParaRPr lang="en-US"/>
          </a:p>
        </p:txBody>
      </p:sp>
      <p:sp>
        <p:nvSpPr>
          <p:cNvPr id="1112066" name="Rectangle 2"/>
          <p:cNvSpPr>
            <a:spLocks noGrp="1" noRot="1" noChangeAspect="1" noChangeArrowheads="1" noTextEdit="1"/>
          </p:cNvSpPr>
          <p:nvPr>
            <p:ph type="sldImg"/>
          </p:nvPr>
        </p:nvSpPr>
        <p:spPr>
          <a:ln/>
        </p:spPr>
      </p:sp>
      <p:sp>
        <p:nvSpPr>
          <p:cNvPr id="11120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282978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422133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825166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2063268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xmlns="" val="620736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625090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p14="http://schemas.microsoft.com/office/powerpoint/2010/main" xmlns="" val="2356382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26816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513144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764048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193948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9966642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xfrm>
            <a:off x="457200" y="6248400"/>
            <a:ext cx="1676400" cy="45720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xfrm>
            <a:off x="6781800" y="6248400"/>
            <a:ext cx="1905000" cy="457200"/>
          </a:xfrm>
          <a:prstGeom prst="rect">
            <a:avLst/>
          </a:prstGeom>
          <a:ln/>
        </p:spPr>
        <p:txBody>
          <a:bodyPr/>
          <a:lstStyle>
            <a:lvl1pPr>
              <a:defRPr/>
            </a:lvl1pPr>
          </a:lstStyle>
          <a:p>
            <a:pPr>
              <a:defRPr/>
            </a:pPr>
            <a:fld id="{09E53219-AADE-4BE8-B50D-201BE6C3C8B6}"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8400"/>
            <a:ext cx="16764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781800" y="6248400"/>
            <a:ext cx="1905000" cy="457200"/>
          </a:xfrm>
          <a:prstGeom prst="rect">
            <a:avLst/>
          </a:prstGeom>
          <a:ln/>
        </p:spPr>
        <p:txBody>
          <a:bodyPr/>
          <a:lstStyle>
            <a:lvl1pPr>
              <a:defRPr/>
            </a:lvl1pPr>
          </a:lstStyle>
          <a:p>
            <a:pPr>
              <a:defRPr/>
            </a:pPr>
            <a:fld id="{1E27EC7F-92BA-484B-B03D-8A012B396748}"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828800"/>
            <a:ext cx="8229600" cy="4302125"/>
          </a:xfrm>
        </p:spPr>
        <p:txBody>
          <a:bodyPr/>
          <a:lstStyle/>
          <a:p>
            <a:pPr lvl="0"/>
            <a:endParaRPr lang="en-US" noProof="0" smtClean="0"/>
          </a:p>
        </p:txBody>
      </p:sp>
      <p:sp>
        <p:nvSpPr>
          <p:cNvPr id="4" name="Rectangle 4"/>
          <p:cNvSpPr>
            <a:spLocks noGrp="1" noChangeArrowheads="1"/>
          </p:cNvSpPr>
          <p:nvPr>
            <p:ph type="dt" sz="half" idx="10"/>
          </p:nvPr>
        </p:nvSpPr>
        <p:spPr>
          <a:xfrm>
            <a:off x="457200" y="6248400"/>
            <a:ext cx="16764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781800" y="6248400"/>
            <a:ext cx="1905000" cy="457200"/>
          </a:xfrm>
          <a:prstGeom prst="rect">
            <a:avLst/>
          </a:prstGeom>
          <a:ln/>
        </p:spPr>
        <p:txBody>
          <a:bodyPr/>
          <a:lstStyle>
            <a:lvl1pPr>
              <a:defRPr/>
            </a:lvl1pPr>
          </a:lstStyle>
          <a:p>
            <a:pPr>
              <a:defRPr/>
            </a:pPr>
            <a:fld id="{B279ECB8-AE39-4C44-845F-65065C2E30B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9" name="TextBox 8"/>
          <p:cNvSpPr txBox="1"/>
          <p:nvPr userDrawn="1"/>
        </p:nvSpPr>
        <p:spPr>
          <a:xfrm>
            <a:off x="7162800" y="6550223"/>
            <a:ext cx="1972491" cy="307777"/>
          </a:xfrm>
          <a:prstGeom prst="rect">
            <a:avLst/>
          </a:prstGeom>
          <a:solidFill>
            <a:srgbClr val="7030A0">
              <a:alpha val="18824"/>
            </a:srgbClr>
          </a:solidFill>
        </p:spPr>
        <p:txBody>
          <a:bodyPr wrap="square" rtlCol="0">
            <a:spAutoFit/>
          </a:bodyPr>
          <a:lstStyle/>
          <a:p>
            <a:r>
              <a:rPr lang="en-US" sz="1400" smtClean="0"/>
              <a:t>Part</a:t>
            </a:r>
            <a:r>
              <a:rPr lang="en-US" sz="1400" baseline="0" smtClean="0"/>
              <a:t> 16: Panel </a:t>
            </a:r>
            <a:r>
              <a:rPr lang="en-US" sz="1400" baseline="0" smtClean="0"/>
              <a:t>Data-2</a:t>
            </a:r>
            <a:endParaRPr lang="en-US" sz="1400"/>
          </a:p>
        </p:txBody>
      </p:sp>
      <p:sp>
        <p:nvSpPr>
          <p:cNvPr id="11" name="Rectangle 10"/>
          <p:cNvSpPr/>
          <p:nvPr userDrawn="1"/>
        </p:nvSpPr>
        <p:spPr>
          <a:xfrm>
            <a:off x="229982" y="6488668"/>
            <a:ext cx="1120820" cy="369332"/>
          </a:xfrm>
          <a:prstGeom prst="rect">
            <a:avLst/>
          </a:prstGeom>
        </p:spPr>
        <p:txBody>
          <a:bodyPr wrap="none">
            <a:spAutoFit/>
          </a:bodyPr>
          <a:lstStyle/>
          <a:p>
            <a:r>
              <a:rPr lang="en-US" b="1" smtClean="0"/>
              <a:t>16-</a:t>
            </a:r>
            <a:fld id="{9ED99AAF-CB70-44A8-9A44-756D634A7A9A}" type="slidenum">
              <a:rPr lang="en-US" b="1" smtClean="0"/>
              <a:pPr/>
              <a:t>‹#›</a:t>
            </a:fld>
            <a:r>
              <a:rPr lang="en-US" b="1" smtClean="0"/>
              <a:t>/61</a:t>
            </a:r>
            <a:endParaRPr lang="en-US" b="1" dirty="0"/>
          </a:p>
        </p:txBody>
      </p:sp>
      <p:sp>
        <p:nvSpPr>
          <p:cNvPr id="12" name="Rectangle 1"/>
          <p:cNvSpPr>
            <a:spLocks noChangeArrowheads="1"/>
          </p:cNvSpPr>
          <p:nvPr userDrawn="1"/>
        </p:nvSpPr>
        <p:spPr bwMode="auto">
          <a:xfrm>
            <a:off x="228600" y="0"/>
            <a:ext cx="8915400" cy="228600"/>
          </a:xfrm>
          <a:prstGeom prst="rect">
            <a:avLst/>
          </a:prstGeom>
          <a:solidFill>
            <a:srgbClr val="7030A0"/>
          </a:solidFill>
          <a:ln>
            <a:noFill/>
          </a:ln>
          <a:extLst/>
        </p:spPr>
        <p:txBody>
          <a:bodyPr wrap="none"/>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defRPr/>
            </a:pPr>
            <a:endParaRPr lang="en-US" altLang="en-US" smtClean="0">
              <a:latin typeface="Times New Roman" pitchFamily="18" charset="0"/>
            </a:endParaRPr>
          </a:p>
        </p:txBody>
      </p:sp>
    </p:spTree>
    <p:extLst>
      <p:ext uri="{BB962C8B-B14F-4D97-AF65-F5344CB8AC3E}">
        <p14:creationId xmlns:p14="http://schemas.microsoft.com/office/powerpoint/2010/main" xmlns="" val="227029560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Lst>
  <p:timing>
    <p:tnLst>
      <p:par>
        <p:cTn id="1" dur="indefinite" restart="never" nodeType="tmRoot"/>
      </p:par>
    </p:tnLst>
  </p:timing>
  <p:txStyles>
    <p:title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j-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j-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j-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5.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oleObject6.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vmlDrawing" Target="../drawings/vmlDrawing6.vml"/><Relationship Id="rId4" Type="http://schemas.openxmlformats.org/officeDocument/2006/relationships/oleObject" Target="../embeddings/oleObject7.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8.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mlDrawing" Target="../drawings/vmlDrawing8.vml"/><Relationship Id="rId4" Type="http://schemas.openxmlformats.org/officeDocument/2006/relationships/oleObject" Target="../embeddings/oleObject9.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10.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mlDrawing" Target="../drawings/vmlDrawing10.vml"/><Relationship Id="rId4" Type="http://schemas.openxmlformats.org/officeDocument/2006/relationships/oleObject" Target="../embeddings/oleObject11.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12.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vmlDrawing" Target="../drawings/vmlDrawing12.vml"/><Relationship Id="rId4" Type="http://schemas.openxmlformats.org/officeDocument/2006/relationships/oleObject" Target="../embeddings/oleObject13.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mlDrawing" Target="../drawings/vmlDrawing13.vml"/><Relationship Id="rId4" Type="http://schemas.openxmlformats.org/officeDocument/2006/relationships/oleObject" Target="../embeddings/oleObject14.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vmlDrawing" Target="../drawings/vmlDrawing14.vml"/><Relationship Id="rId4" Type="http://schemas.openxmlformats.org/officeDocument/2006/relationships/oleObject" Target="../embeddings/oleObject15.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vmlDrawing" Target="../drawings/vmlDrawing15.vml"/><Relationship Id="rId4" Type="http://schemas.openxmlformats.org/officeDocument/2006/relationships/oleObject" Target="../embeddings/oleObject16.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oleObject" Target="../embeddings/oleObject17.bin"/></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vmlDrawing" Target="../drawings/vmlDrawing17.vml"/><Relationship Id="rId4" Type="http://schemas.openxmlformats.org/officeDocument/2006/relationships/oleObject" Target="../embeddings/oleObject18.bin"/></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6.xml"/><Relationship Id="rId1" Type="http://schemas.openxmlformats.org/officeDocument/2006/relationships/vmlDrawing" Target="../drawings/vmlDrawing18.v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6.xml"/><Relationship Id="rId1" Type="http://schemas.openxmlformats.org/officeDocument/2006/relationships/vmlDrawing" Target="../drawings/vmlDrawing19.v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6.xml"/><Relationship Id="rId1" Type="http://schemas.openxmlformats.org/officeDocument/2006/relationships/vmlDrawing" Target="../drawings/vmlDrawing20.v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6.xml"/><Relationship Id="rId1" Type="http://schemas.openxmlformats.org/officeDocument/2006/relationships/vmlDrawing" Target="../drawings/vmlDrawing21.v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oleObject" Target="../embeddings/oleObject23.bin"/></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vmlDrawing" Target="../drawings/vmlDrawing24.vml"/><Relationship Id="rId4" Type="http://schemas.openxmlformats.org/officeDocument/2006/relationships/oleObject" Target="../embeddings/oleObject25.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25.vml"/><Relationship Id="rId4" Type="http://schemas.openxmlformats.org/officeDocument/2006/relationships/oleObject" Target="../embeddings/oleObject26.bin"/></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xml"/><Relationship Id="rId1" Type="http://schemas.openxmlformats.org/officeDocument/2006/relationships/vmlDrawing" Target="../drawings/vmlDrawing26.vml"/><Relationship Id="rId4" Type="http://schemas.openxmlformats.org/officeDocument/2006/relationships/oleObject" Target="../embeddings/oleObject27.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xml"/><Relationship Id="rId1" Type="http://schemas.openxmlformats.org/officeDocument/2006/relationships/vmlDrawing" Target="../drawings/vmlDrawing27.vml"/><Relationship Id="rId5" Type="http://schemas.openxmlformats.org/officeDocument/2006/relationships/oleObject" Target="../embeddings/oleObject29.bin"/><Relationship Id="rId4" Type="http://schemas.openxmlformats.org/officeDocument/2006/relationships/oleObject" Target="../embeddings/oleObject28.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vmlDrawing" Target="../drawings/vmlDrawing28.vml"/><Relationship Id="rId4" Type="http://schemas.openxmlformats.org/officeDocument/2006/relationships/oleObject" Target="../embeddings/oleObject30.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7.xml"/><Relationship Id="rId1" Type="http://schemas.openxmlformats.org/officeDocument/2006/relationships/vmlDrawing" Target="../drawings/vmlDrawing29.vml"/><Relationship Id="rId4" Type="http://schemas.openxmlformats.org/officeDocument/2006/relationships/oleObject" Target="../embeddings/oleObject31.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vmlDrawing" Target="../drawings/vmlDrawing30.vml"/><Relationship Id="rId4" Type="http://schemas.openxmlformats.org/officeDocument/2006/relationships/oleObject" Target="../embeddings/oleObject32.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vmlDrawing" Target="../drawings/vmlDrawing31.vml"/><Relationship Id="rId4" Type="http://schemas.openxmlformats.org/officeDocument/2006/relationships/oleObject" Target="../embeddings/oleObject33.bin"/></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6.xml"/><Relationship Id="rId1" Type="http://schemas.openxmlformats.org/officeDocument/2006/relationships/vmlDrawing" Target="../drawings/vmlDrawing32.vml"/><Relationship Id="rId4" Type="http://schemas.openxmlformats.org/officeDocument/2006/relationships/oleObject" Target="../embeddings/oleObject34.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6.xml"/><Relationship Id="rId1" Type="http://schemas.openxmlformats.org/officeDocument/2006/relationships/vmlDrawing" Target="../drawings/vmlDrawing33.vml"/><Relationship Id="rId4" Type="http://schemas.openxmlformats.org/officeDocument/2006/relationships/oleObject" Target="../embeddings/oleObject35.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34.vml"/><Relationship Id="rId4" Type="http://schemas.openxmlformats.org/officeDocument/2006/relationships/oleObject" Target="../embeddings/oleObject36.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vmlDrawing" Target="../drawings/vmlDrawing35.vml"/><Relationship Id="rId4" Type="http://schemas.openxmlformats.org/officeDocument/2006/relationships/oleObject" Target="../embeddings/oleObject37.bin"/></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vmlDrawing" Target="../drawings/vmlDrawing36.vml"/><Relationship Id="rId4" Type="http://schemas.openxmlformats.org/officeDocument/2006/relationships/oleObject" Target="../embeddings/oleObject38.bin"/></Relationships>
</file>

<file path=ppt/slides/_rels/slide5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ctrTitle"/>
          </p:nvPr>
        </p:nvSpPr>
        <p:spPr>
          <a:xfrm>
            <a:off x="381000" y="2286000"/>
            <a:ext cx="5257800" cy="612775"/>
          </a:xfrm>
        </p:spPr>
        <p:txBody>
          <a:bodyPr/>
          <a:lstStyle/>
          <a:p>
            <a:r>
              <a:rPr lang="en-US" sz="4800" smtClean="0"/>
              <a:t>Econometrics I</a:t>
            </a:r>
            <a:endParaRPr lang="en-US" sz="4800"/>
          </a:p>
        </p:txBody>
      </p:sp>
      <p:sp>
        <p:nvSpPr>
          <p:cNvPr id="158723" name="Rectangle 3"/>
          <p:cNvSpPr>
            <a:spLocks noGrp="1" noChangeArrowheads="1"/>
          </p:cNvSpPr>
          <p:nvPr>
            <p:ph type="subTitle" idx="1"/>
          </p:nvPr>
        </p:nvSpPr>
        <p:spPr>
          <a:xfrm>
            <a:off x="228600" y="3048000"/>
            <a:ext cx="5486400" cy="1752600"/>
          </a:xfrm>
        </p:spPr>
        <p:txBody>
          <a:bodyPr/>
          <a:lstStyle/>
          <a:p>
            <a:r>
              <a:rPr lang="en-US" sz="2600"/>
              <a:t>Professor William Greene</a:t>
            </a:r>
          </a:p>
          <a:p>
            <a:r>
              <a:rPr lang="en-US" sz="2600"/>
              <a:t>Stern School of Business</a:t>
            </a:r>
          </a:p>
          <a:p>
            <a:r>
              <a:rPr lang="en-US" sz="2600" smtClean="0"/>
              <a:t>Department </a:t>
            </a:r>
            <a:r>
              <a:rPr lang="en-US" sz="2600"/>
              <a:t>of Economics</a:t>
            </a:r>
          </a:p>
        </p:txBody>
      </p:sp>
      <p:pic>
        <p:nvPicPr>
          <p:cNvPr id="5" name="Picture 2"/>
          <p:cNvPicPr>
            <a:picLocks noChangeAspect="1" noChangeArrowheads="1"/>
          </p:cNvPicPr>
          <p:nvPr/>
        </p:nvPicPr>
        <p:blipFill>
          <a:blip r:embed="rId3" cstate="print"/>
          <a:srcRect/>
          <a:stretch>
            <a:fillRect/>
          </a:stretch>
        </p:blipFill>
        <p:spPr bwMode="auto">
          <a:xfrm>
            <a:off x="5715000" y="1828800"/>
            <a:ext cx="2673545" cy="3276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4" name="Rectangle 4"/>
          <p:cNvSpPr>
            <a:spLocks noGrp="1" noChangeArrowheads="1"/>
          </p:cNvSpPr>
          <p:nvPr>
            <p:ph type="ctrTitle"/>
          </p:nvPr>
        </p:nvSpPr>
        <p:spPr>
          <a:xfrm>
            <a:off x="1295400" y="1371600"/>
            <a:ext cx="6858000" cy="1752600"/>
          </a:xfrm>
        </p:spPr>
        <p:txBody>
          <a:bodyPr/>
          <a:lstStyle/>
          <a:p>
            <a:r>
              <a:rPr lang="en-US" sz="4000" smtClean="0"/>
              <a:t>Econometrics I</a:t>
            </a:r>
            <a:endParaRPr lang="en-US" sz="4000"/>
          </a:p>
        </p:txBody>
      </p:sp>
      <p:sp>
        <p:nvSpPr>
          <p:cNvPr id="199686" name="Rectangle 6"/>
          <p:cNvSpPr>
            <a:spLocks noChangeArrowheads="1"/>
          </p:cNvSpPr>
          <p:nvPr/>
        </p:nvSpPr>
        <p:spPr bwMode="auto">
          <a:xfrm>
            <a:off x="1524000" y="3352800"/>
            <a:ext cx="6096000" cy="2209800"/>
          </a:xfrm>
          <a:prstGeom prst="rect">
            <a:avLst/>
          </a:prstGeom>
          <a:solidFill>
            <a:srgbClr val="C0C0C0"/>
          </a:solidFill>
          <a:ln w="9525">
            <a:solidFill>
              <a:schemeClr val="tx1"/>
            </a:solidFill>
            <a:miter lim="800000"/>
            <a:headEnd/>
            <a:tailEnd/>
          </a:ln>
          <a:effectLst/>
        </p:spPr>
        <p:txBody>
          <a:bodyPr wrap="none" anchor="ctr"/>
          <a:lstStyle/>
          <a:p>
            <a:endParaRPr lang="en-US"/>
          </a:p>
        </p:txBody>
      </p:sp>
      <p:sp>
        <p:nvSpPr>
          <p:cNvPr id="199687" name="Text Box 7"/>
          <p:cNvSpPr txBox="1">
            <a:spLocks noChangeArrowheads="1"/>
          </p:cNvSpPr>
          <p:nvPr/>
        </p:nvSpPr>
        <p:spPr bwMode="auto">
          <a:xfrm>
            <a:off x="2438400" y="4191000"/>
            <a:ext cx="4648200" cy="584775"/>
          </a:xfrm>
          <a:prstGeom prst="rect">
            <a:avLst/>
          </a:prstGeom>
          <a:noFill/>
          <a:ln w="9525">
            <a:noFill/>
            <a:miter lim="800000"/>
            <a:headEnd/>
            <a:tailEnd/>
          </a:ln>
          <a:effectLst/>
        </p:spPr>
        <p:txBody>
          <a:bodyPr wrap="square">
            <a:spAutoFit/>
          </a:bodyPr>
          <a:lstStyle/>
          <a:p>
            <a:pPr>
              <a:spcBef>
                <a:spcPct val="50000"/>
              </a:spcBef>
            </a:pPr>
            <a:r>
              <a:rPr lang="en-US" sz="3200" b="1"/>
              <a:t>Part </a:t>
            </a:r>
            <a:r>
              <a:rPr lang="en-US" sz="3200" b="1" smtClean="0"/>
              <a:t>16 – Panel </a:t>
            </a:r>
            <a:r>
              <a:rPr lang="en-US" sz="3200" b="1" smtClean="0"/>
              <a:t>Data-2</a:t>
            </a:r>
            <a:endParaRPr lang="en-US" sz="3200" b="1"/>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pPr eaLnBrk="1" hangingPunct="1"/>
            <a:r>
              <a:rPr lang="en-US" smtClean="0"/>
              <a:t>The Random Effects Model</a:t>
            </a:r>
          </a:p>
        </p:txBody>
      </p:sp>
      <p:sp>
        <p:nvSpPr>
          <p:cNvPr id="21508" name="Rectangle 3"/>
          <p:cNvSpPr>
            <a:spLocks noGrp="1" noChangeArrowheads="1"/>
          </p:cNvSpPr>
          <p:nvPr>
            <p:ph type="body" sz="half" idx="1"/>
          </p:nvPr>
        </p:nvSpPr>
        <p:spPr>
          <a:xfrm>
            <a:off x="457200" y="1828800"/>
            <a:ext cx="8153400" cy="4302125"/>
          </a:xfrm>
        </p:spPr>
        <p:txBody>
          <a:bodyPr/>
          <a:lstStyle/>
          <a:p>
            <a:pPr eaLnBrk="1" hangingPunct="1"/>
            <a:r>
              <a:rPr lang="en-US" sz="2400" smtClean="0"/>
              <a:t>The random effects model</a:t>
            </a:r>
          </a:p>
          <a:p>
            <a:pPr eaLnBrk="1" hangingPunct="1"/>
            <a:endParaRPr lang="en-US" sz="2400" smtClean="0"/>
          </a:p>
          <a:p>
            <a:pPr eaLnBrk="1" hangingPunct="1"/>
            <a:endParaRPr lang="en-US" sz="2400" smtClean="0"/>
          </a:p>
          <a:p>
            <a:pPr eaLnBrk="1" hangingPunct="1"/>
            <a:endParaRPr lang="en-US" sz="2400" smtClean="0"/>
          </a:p>
          <a:p>
            <a:pPr eaLnBrk="1" hangingPunct="1"/>
            <a:endParaRPr lang="en-US" sz="2400" smtClean="0"/>
          </a:p>
          <a:p>
            <a:pPr eaLnBrk="1" hangingPunct="1"/>
            <a:endParaRPr lang="en-US" sz="2400" smtClean="0"/>
          </a:p>
          <a:p>
            <a:pPr eaLnBrk="1" hangingPunct="1"/>
            <a:r>
              <a:rPr lang="en-US" sz="2400" smtClean="0"/>
              <a:t>c</a:t>
            </a:r>
            <a:r>
              <a:rPr lang="en-US" sz="2400" baseline="-25000" smtClean="0"/>
              <a:t>i</a:t>
            </a:r>
            <a:r>
              <a:rPr lang="en-US" sz="2400" smtClean="0"/>
              <a:t> is uncorrelated with </a:t>
            </a:r>
            <a:r>
              <a:rPr lang="en-US" sz="2400" b="1" smtClean="0"/>
              <a:t>x</a:t>
            </a:r>
            <a:r>
              <a:rPr lang="en-US" sz="2400" baseline="-25000" smtClean="0"/>
              <a:t>it</a:t>
            </a:r>
            <a:r>
              <a:rPr lang="en-US" sz="2400" smtClean="0"/>
              <a:t> for all t; </a:t>
            </a:r>
          </a:p>
          <a:p>
            <a:pPr lvl="1" eaLnBrk="1" hangingPunct="1">
              <a:buFontTx/>
              <a:buNone/>
            </a:pPr>
            <a:r>
              <a:rPr lang="en-US" sz="2000" smtClean="0"/>
              <a:t>          E[c</a:t>
            </a:r>
            <a:r>
              <a:rPr lang="en-US" sz="2000" baseline="-25000" smtClean="0"/>
              <a:t>i</a:t>
            </a:r>
            <a:r>
              <a:rPr lang="en-US" sz="2000" smtClean="0"/>
              <a:t> |</a:t>
            </a:r>
            <a:r>
              <a:rPr lang="en-US" sz="2000" b="1" smtClean="0"/>
              <a:t>X</a:t>
            </a:r>
            <a:r>
              <a:rPr lang="en-US" sz="2000" baseline="-25000" smtClean="0"/>
              <a:t>i</a:t>
            </a:r>
            <a:r>
              <a:rPr lang="en-US" sz="2000" smtClean="0"/>
              <a:t>] = 0</a:t>
            </a:r>
          </a:p>
          <a:p>
            <a:pPr lvl="1" eaLnBrk="1" hangingPunct="1">
              <a:buFontTx/>
              <a:buNone/>
            </a:pPr>
            <a:r>
              <a:rPr lang="en-US" sz="2000" smtClean="0"/>
              <a:t>          E[</a:t>
            </a:r>
            <a:r>
              <a:rPr lang="el-GR" sz="2000" smtClean="0"/>
              <a:t>ε</a:t>
            </a:r>
            <a:r>
              <a:rPr lang="en-US" sz="2000" baseline="-25000" smtClean="0"/>
              <a:t>it</a:t>
            </a:r>
            <a:r>
              <a:rPr lang="en-US" sz="2000" smtClean="0"/>
              <a:t>|</a:t>
            </a:r>
            <a:r>
              <a:rPr lang="en-US" sz="2000" b="1" smtClean="0"/>
              <a:t>X</a:t>
            </a:r>
            <a:r>
              <a:rPr lang="en-US" sz="2000" baseline="-25000" smtClean="0"/>
              <a:t>i</a:t>
            </a:r>
            <a:r>
              <a:rPr lang="en-US" sz="2000" smtClean="0"/>
              <a:t>,c</a:t>
            </a:r>
            <a:r>
              <a:rPr lang="en-US" sz="2000" baseline="-25000" smtClean="0"/>
              <a:t>i</a:t>
            </a:r>
            <a:r>
              <a:rPr lang="en-US" sz="2000" smtClean="0"/>
              <a:t>]=0</a:t>
            </a:r>
            <a:endParaRPr lang="el-GR" sz="2000" smtClean="0"/>
          </a:p>
          <a:p>
            <a:pPr eaLnBrk="1" hangingPunct="1"/>
            <a:endParaRPr lang="en-US" sz="2400" smtClean="0"/>
          </a:p>
          <a:p>
            <a:pPr lvl="1" eaLnBrk="1" hangingPunct="1">
              <a:buFont typeface="Wingdings" pitchFamily="2" charset="2"/>
              <a:buNone/>
            </a:pPr>
            <a:endParaRPr lang="en-US" sz="2000" smtClean="0"/>
          </a:p>
        </p:txBody>
      </p:sp>
      <p:graphicFrame>
        <p:nvGraphicFramePr>
          <p:cNvPr id="21506" name="Object 4"/>
          <p:cNvGraphicFramePr>
            <a:graphicFrameLocks noGrp="1" noChangeAspect="1"/>
          </p:cNvGraphicFramePr>
          <p:nvPr>
            <p:ph sz="quarter" idx="2"/>
          </p:nvPr>
        </p:nvGraphicFramePr>
        <p:xfrm>
          <a:off x="1828800" y="2438400"/>
          <a:ext cx="5410200" cy="1966913"/>
        </p:xfrm>
        <a:graphic>
          <a:graphicData uri="http://schemas.openxmlformats.org/presentationml/2006/ole">
            <p:oleObj spid="_x0000_s183319" name="Equation" r:id="rId4" imgW="3352800" imgH="1219200" progId="Equation.DSMT4">
              <p:embed/>
            </p:oleObj>
          </a:graphicData>
        </a:graphic>
      </p:graphicFrame>
      <p:sp>
        <p:nvSpPr>
          <p:cNvPr id="21510" name="Rectangle 12"/>
          <p:cNvSpPr>
            <a:spLocks noChangeArrowheads="1"/>
          </p:cNvSpPr>
          <p:nvPr/>
        </p:nvSpPr>
        <p:spPr bwMode="auto">
          <a:xfrm>
            <a:off x="838200" y="4495800"/>
            <a:ext cx="4724400" cy="12192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304800" y="533400"/>
            <a:ext cx="8229600" cy="1139825"/>
          </a:xfrm>
        </p:spPr>
        <p:txBody>
          <a:bodyPr/>
          <a:lstStyle/>
          <a:p>
            <a:pPr eaLnBrk="1" hangingPunct="1"/>
            <a:r>
              <a:rPr lang="en-US" smtClean="0"/>
              <a:t>Notation</a:t>
            </a:r>
          </a:p>
        </p:txBody>
      </p:sp>
      <p:graphicFrame>
        <p:nvGraphicFramePr>
          <p:cNvPr id="26626" name="Object 3"/>
          <p:cNvGraphicFramePr>
            <a:graphicFrameLocks noChangeAspect="1"/>
          </p:cNvGraphicFramePr>
          <p:nvPr/>
        </p:nvGraphicFramePr>
        <p:xfrm>
          <a:off x="1676400" y="2055813"/>
          <a:ext cx="6534150" cy="3961889"/>
        </p:xfrm>
        <a:graphic>
          <a:graphicData uri="http://schemas.openxmlformats.org/presentationml/2006/ole">
            <p:oleObj spid="_x0000_s184343" name="Equation" r:id="rId4" imgW="4673600" imgH="2832100" progId="Equation.DSMT4">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ChangeArrowheads="1"/>
          </p:cNvSpPr>
          <p:nvPr>
            <p:ph type="title"/>
          </p:nvPr>
        </p:nvSpPr>
        <p:spPr>
          <a:xfrm>
            <a:off x="762000" y="1524000"/>
            <a:ext cx="8229600" cy="530225"/>
          </a:xfrm>
        </p:spPr>
        <p:txBody>
          <a:bodyPr/>
          <a:lstStyle/>
          <a:p>
            <a:pPr eaLnBrk="1" hangingPunct="1"/>
            <a:r>
              <a:rPr lang="en-US" smtClean="0"/>
              <a:t>Error Components Model</a:t>
            </a:r>
          </a:p>
        </p:txBody>
      </p:sp>
      <p:sp>
        <p:nvSpPr>
          <p:cNvPr id="22533" name="Rectangle 3"/>
          <p:cNvSpPr>
            <a:spLocks noGrp="1" noChangeArrowheads="1"/>
          </p:cNvSpPr>
          <p:nvPr>
            <p:ph type="body" idx="1"/>
          </p:nvPr>
        </p:nvSpPr>
        <p:spPr>
          <a:xfrm>
            <a:off x="457200" y="2327275"/>
            <a:ext cx="8229600" cy="4302125"/>
          </a:xfrm>
        </p:spPr>
        <p:txBody>
          <a:bodyPr/>
          <a:lstStyle/>
          <a:p>
            <a:pPr eaLnBrk="1" hangingPunct="1">
              <a:buFont typeface="Wingdings" pitchFamily="2" charset="2"/>
              <a:buNone/>
            </a:pPr>
            <a:r>
              <a:rPr lang="en-US" smtClean="0"/>
              <a:t>A Generalized Regression Model</a:t>
            </a:r>
          </a:p>
        </p:txBody>
      </p:sp>
      <p:graphicFrame>
        <p:nvGraphicFramePr>
          <p:cNvPr id="22530" name="Object 4"/>
          <p:cNvGraphicFramePr>
            <a:graphicFrameLocks noChangeAspect="1"/>
          </p:cNvGraphicFramePr>
          <p:nvPr/>
        </p:nvGraphicFramePr>
        <p:xfrm>
          <a:off x="533400" y="2895600"/>
          <a:ext cx="4432300" cy="2854325"/>
        </p:xfrm>
        <a:graphic>
          <a:graphicData uri="http://schemas.openxmlformats.org/presentationml/2006/ole">
            <p:oleObj spid="_x0000_s187436" name="Equation" r:id="rId4" imgW="2286000" imgH="1473200" progId="Equation.DSMT4">
              <p:embed/>
            </p:oleObj>
          </a:graphicData>
        </a:graphic>
      </p:graphicFrame>
      <p:graphicFrame>
        <p:nvGraphicFramePr>
          <p:cNvPr id="22531" name="Object 5"/>
          <p:cNvGraphicFramePr>
            <a:graphicFrameLocks noChangeAspect="1"/>
          </p:cNvGraphicFramePr>
          <p:nvPr/>
        </p:nvGraphicFramePr>
        <p:xfrm>
          <a:off x="2798763" y="3276600"/>
          <a:ext cx="5394325" cy="1524000"/>
        </p:xfrm>
        <a:graphic>
          <a:graphicData uri="http://schemas.openxmlformats.org/presentationml/2006/ole">
            <p:oleObj spid="_x0000_s187437" name="Equation" r:id="rId5" imgW="3416300" imgH="965200" progId="Equation.DSMT4">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a:xfrm>
            <a:off x="609600" y="1371600"/>
            <a:ext cx="8229600" cy="530225"/>
          </a:xfrm>
        </p:spPr>
        <p:txBody>
          <a:bodyPr/>
          <a:lstStyle/>
          <a:p>
            <a:pPr eaLnBrk="1" hangingPunct="1"/>
            <a:r>
              <a:rPr lang="en-US" smtClean="0"/>
              <a:t>Notation</a:t>
            </a:r>
          </a:p>
        </p:txBody>
      </p:sp>
      <p:graphicFrame>
        <p:nvGraphicFramePr>
          <p:cNvPr id="27650" name="Object 3"/>
          <p:cNvGraphicFramePr>
            <a:graphicFrameLocks noGrp="1" noChangeAspect="1"/>
          </p:cNvGraphicFramePr>
          <p:nvPr>
            <p:ph idx="1"/>
          </p:nvPr>
        </p:nvGraphicFramePr>
        <p:xfrm>
          <a:off x="1752600" y="2308225"/>
          <a:ext cx="5029200" cy="3681413"/>
        </p:xfrm>
        <a:graphic>
          <a:graphicData uri="http://schemas.openxmlformats.org/presentationml/2006/ole">
            <p:oleObj spid="_x0000_s185367" name="Equation" r:id="rId4" imgW="3695700" imgH="2705100" progId="Equation.DSMT4">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a:xfrm>
            <a:off x="381000" y="685800"/>
            <a:ext cx="8229600" cy="1139825"/>
          </a:xfrm>
        </p:spPr>
        <p:txBody>
          <a:bodyPr/>
          <a:lstStyle/>
          <a:p>
            <a:pPr eaLnBrk="1" hangingPunct="1"/>
            <a:r>
              <a:rPr lang="en-US" smtClean="0"/>
              <a:t>Convergence of Moments</a:t>
            </a:r>
          </a:p>
        </p:txBody>
      </p:sp>
      <p:graphicFrame>
        <p:nvGraphicFramePr>
          <p:cNvPr id="28674" name="Object 3"/>
          <p:cNvGraphicFramePr>
            <a:graphicFrameLocks noChangeAspect="1"/>
          </p:cNvGraphicFramePr>
          <p:nvPr/>
        </p:nvGraphicFramePr>
        <p:xfrm>
          <a:off x="1219200" y="2132013"/>
          <a:ext cx="7315200" cy="3902891"/>
        </p:xfrm>
        <a:graphic>
          <a:graphicData uri="http://schemas.openxmlformats.org/presentationml/2006/ole">
            <p:oleObj spid="_x0000_s186391" name="Equation" r:id="rId4" imgW="4737100" imgH="2527300" progId="Equation.DSMT4">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smtClean="0"/>
              <a:t>Random vs. Fixed Effects</a:t>
            </a:r>
          </a:p>
        </p:txBody>
      </p:sp>
      <p:sp>
        <p:nvSpPr>
          <p:cNvPr id="57347" name="Rectangle 3"/>
          <p:cNvSpPr>
            <a:spLocks noGrp="1" noChangeArrowheads="1"/>
          </p:cNvSpPr>
          <p:nvPr>
            <p:ph type="body" idx="1"/>
          </p:nvPr>
        </p:nvSpPr>
        <p:spPr/>
        <p:txBody>
          <a:bodyPr/>
          <a:lstStyle/>
          <a:p>
            <a:pPr eaLnBrk="1" hangingPunct="1"/>
            <a:r>
              <a:rPr lang="en-US" smtClean="0"/>
              <a:t>Random Effects</a:t>
            </a:r>
          </a:p>
          <a:p>
            <a:pPr lvl="1" eaLnBrk="1" hangingPunct="1"/>
            <a:r>
              <a:rPr lang="en-US" smtClean="0"/>
              <a:t>Small number of parameters</a:t>
            </a:r>
          </a:p>
          <a:p>
            <a:pPr lvl="1" eaLnBrk="1" hangingPunct="1"/>
            <a:r>
              <a:rPr lang="en-US" smtClean="0"/>
              <a:t>Efficient estimation</a:t>
            </a:r>
          </a:p>
          <a:p>
            <a:pPr lvl="1" eaLnBrk="1" hangingPunct="1"/>
            <a:r>
              <a:rPr lang="en-US" smtClean="0"/>
              <a:t>Objectionable orthogonality assumption (c</a:t>
            </a:r>
            <a:r>
              <a:rPr lang="en-US" baseline="-25000" smtClean="0"/>
              <a:t>i</a:t>
            </a:r>
            <a:r>
              <a:rPr lang="en-US" smtClean="0"/>
              <a:t> </a:t>
            </a:r>
            <a:r>
              <a:rPr lang="en-US" smtClean="0">
                <a:sym typeface="Symbol" pitchFamily="18" charset="2"/>
              </a:rPr>
              <a:t></a:t>
            </a:r>
            <a:r>
              <a:rPr lang="en-US" smtClean="0"/>
              <a:t> </a:t>
            </a:r>
            <a:r>
              <a:rPr lang="en-US" b="1" smtClean="0"/>
              <a:t>X</a:t>
            </a:r>
            <a:r>
              <a:rPr lang="en-US" baseline="-25000" smtClean="0"/>
              <a:t>i</a:t>
            </a:r>
            <a:r>
              <a:rPr lang="en-US" smtClean="0"/>
              <a:t>)</a:t>
            </a:r>
          </a:p>
          <a:p>
            <a:pPr eaLnBrk="1" hangingPunct="1"/>
            <a:r>
              <a:rPr lang="en-US" smtClean="0"/>
              <a:t>Fixed Effects</a:t>
            </a:r>
          </a:p>
          <a:p>
            <a:pPr lvl="1" eaLnBrk="1" hangingPunct="1"/>
            <a:r>
              <a:rPr lang="en-US" smtClean="0"/>
              <a:t>Robust – generally consistent</a:t>
            </a:r>
          </a:p>
          <a:p>
            <a:pPr lvl="1" eaLnBrk="1" hangingPunct="1"/>
            <a:r>
              <a:rPr lang="en-US" smtClean="0"/>
              <a:t>Large number of parameters</a:t>
            </a:r>
          </a:p>
          <a:p>
            <a:pPr lvl="1" eaLnBrk="1" hangingPunct="1"/>
            <a:endParaRPr lang="en-US"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pPr eaLnBrk="1" hangingPunct="1"/>
            <a:r>
              <a:rPr lang="en-US" smtClean="0"/>
              <a:t>Ordinary Least Squares</a:t>
            </a:r>
          </a:p>
        </p:txBody>
      </p:sp>
      <p:sp>
        <p:nvSpPr>
          <p:cNvPr id="23556" name="Rectangle 3"/>
          <p:cNvSpPr>
            <a:spLocks noGrp="1" noChangeArrowheads="1"/>
          </p:cNvSpPr>
          <p:nvPr>
            <p:ph type="body" sz="half" idx="1"/>
          </p:nvPr>
        </p:nvSpPr>
        <p:spPr>
          <a:xfrm>
            <a:off x="457200" y="1828800"/>
            <a:ext cx="7772400" cy="4302125"/>
          </a:xfrm>
        </p:spPr>
        <p:txBody>
          <a:bodyPr/>
          <a:lstStyle/>
          <a:p>
            <a:pPr eaLnBrk="1" hangingPunct="1"/>
            <a:r>
              <a:rPr lang="en-US" sz="2400" smtClean="0"/>
              <a:t>Standard results for OLS in a GR model</a:t>
            </a:r>
          </a:p>
          <a:p>
            <a:pPr lvl="1" eaLnBrk="1" hangingPunct="1"/>
            <a:r>
              <a:rPr lang="en-US" sz="2000" smtClean="0"/>
              <a:t>Consistent</a:t>
            </a:r>
          </a:p>
          <a:p>
            <a:pPr lvl="1" eaLnBrk="1" hangingPunct="1"/>
            <a:r>
              <a:rPr lang="en-US" sz="2000" smtClean="0"/>
              <a:t>Unbiased</a:t>
            </a:r>
          </a:p>
          <a:p>
            <a:pPr lvl="1" eaLnBrk="1" hangingPunct="1"/>
            <a:r>
              <a:rPr lang="en-US" sz="2000" smtClean="0"/>
              <a:t>Inefficient</a:t>
            </a:r>
          </a:p>
          <a:p>
            <a:pPr eaLnBrk="1" hangingPunct="1"/>
            <a:r>
              <a:rPr lang="en-US" sz="2400" smtClean="0"/>
              <a:t>True variance of the least squares estimator</a:t>
            </a:r>
          </a:p>
        </p:txBody>
      </p:sp>
      <p:graphicFrame>
        <p:nvGraphicFramePr>
          <p:cNvPr id="23554" name="Object 4"/>
          <p:cNvGraphicFramePr>
            <a:graphicFrameLocks noGrp="1" noChangeAspect="1"/>
          </p:cNvGraphicFramePr>
          <p:nvPr>
            <p:ph sz="half" idx="2"/>
          </p:nvPr>
        </p:nvGraphicFramePr>
        <p:xfrm>
          <a:off x="2051050" y="3962400"/>
          <a:ext cx="5207000" cy="1743075"/>
        </p:xfrm>
        <a:graphic>
          <a:graphicData uri="http://schemas.openxmlformats.org/presentationml/2006/ole">
            <p:oleObj spid="_x0000_s188439" name="Equation" r:id="rId4" imgW="2921000" imgH="977900" progId="Equation.DSMT4">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lstStyle/>
          <a:p>
            <a:pPr eaLnBrk="1" hangingPunct="1"/>
            <a:r>
              <a:rPr lang="en-US" smtClean="0"/>
              <a:t>Estimating the Variance for OLS</a:t>
            </a:r>
          </a:p>
        </p:txBody>
      </p:sp>
      <p:graphicFrame>
        <p:nvGraphicFramePr>
          <p:cNvPr id="24578" name="Object 4"/>
          <p:cNvGraphicFramePr>
            <a:graphicFrameLocks noGrp="1" noChangeAspect="1"/>
          </p:cNvGraphicFramePr>
          <p:nvPr>
            <p:ph idx="1"/>
          </p:nvPr>
        </p:nvGraphicFramePr>
        <p:xfrm>
          <a:off x="1219200" y="1981200"/>
          <a:ext cx="7072313" cy="3886200"/>
        </p:xfrm>
        <a:graphic>
          <a:graphicData uri="http://schemas.openxmlformats.org/presentationml/2006/ole">
            <p:oleObj spid="_x0000_s189463" name="Equation" r:id="rId4" imgW="3467100" imgH="1905000" progId="Equation.DSMT4">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304800" y="533400"/>
            <a:ext cx="8534400" cy="1143000"/>
          </a:xfrm>
        </p:spPr>
        <p:txBody>
          <a:bodyPr/>
          <a:lstStyle/>
          <a:p>
            <a:pPr eaLnBrk="1" hangingPunct="1"/>
            <a:r>
              <a:rPr lang="en-US" smtClean="0"/>
              <a:t>OLS Results for Cornwell and Rupert</a:t>
            </a:r>
          </a:p>
        </p:txBody>
      </p:sp>
      <p:sp>
        <p:nvSpPr>
          <p:cNvPr id="58371" name="Text Box 4"/>
          <p:cNvSpPr txBox="1">
            <a:spLocks noChangeArrowheads="1"/>
          </p:cNvSpPr>
          <p:nvPr/>
        </p:nvSpPr>
        <p:spPr bwMode="auto">
          <a:xfrm>
            <a:off x="457200" y="1905000"/>
            <a:ext cx="8305800" cy="4333875"/>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 Residuals    Sum of squares       =   522.2008     |</a:t>
            </a:r>
          </a:p>
          <a:p>
            <a:r>
              <a:rPr lang="en-US" sz="1400" b="1">
                <a:latin typeface="Courier New" pitchFamily="49" charset="0"/>
              </a:rPr>
              <a:t>|              Standard error of e  =   .3544712     |</a:t>
            </a:r>
          </a:p>
          <a:p>
            <a:r>
              <a:rPr lang="en-US" sz="1400" b="1">
                <a:latin typeface="Courier New" pitchFamily="49" charset="0"/>
              </a:rPr>
              <a:t>| Fit          R-squared            =   .4112099     |</a:t>
            </a:r>
          </a:p>
          <a:p>
            <a:r>
              <a:rPr lang="en-US" sz="1400" b="1">
                <a:latin typeface="Courier New" pitchFamily="49" charset="0"/>
              </a:rPr>
              <a:t>|              Adjusted R-squared   =   .4100766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 Mean of X|</a:t>
            </a:r>
          </a:p>
          <a:p>
            <a:r>
              <a:rPr lang="en-US" sz="1400" b="1">
                <a:latin typeface="Courier New" pitchFamily="49" charset="0"/>
              </a:rPr>
              <a:t>+---------+--------------+----------------+--------+---------+----------+</a:t>
            </a:r>
          </a:p>
          <a:p>
            <a:r>
              <a:rPr lang="en-US" sz="1400" b="1">
                <a:latin typeface="Courier New" pitchFamily="49" charset="0"/>
              </a:rPr>
              <a:t> Constant      5.40159723      .04838934   111.628   .0000</a:t>
            </a:r>
          </a:p>
          <a:p>
            <a:r>
              <a:rPr lang="en-US" sz="1400" b="1">
                <a:latin typeface="Courier New" pitchFamily="49" charset="0"/>
              </a:rPr>
              <a:t> EXP            .04084968      .00218534    18.693   .0000    19.8537815</a:t>
            </a:r>
          </a:p>
          <a:p>
            <a:r>
              <a:rPr lang="en-US" sz="1400" b="1">
                <a:latin typeface="Courier New" pitchFamily="49" charset="0"/>
              </a:rPr>
              <a:t> EXPSQ         -.00068788    .480428D-04   -14.318   .0000    514.405042</a:t>
            </a:r>
          </a:p>
          <a:p>
            <a:r>
              <a:rPr lang="en-US" sz="1400" b="1">
                <a:latin typeface="Courier New" pitchFamily="49" charset="0"/>
              </a:rPr>
              <a:t> OCC           -.13830480      .01480107    -9.344   .0000     .51116447</a:t>
            </a:r>
          </a:p>
          <a:p>
            <a:r>
              <a:rPr lang="en-US" sz="1400" b="1">
                <a:latin typeface="Courier New" pitchFamily="49" charset="0"/>
              </a:rPr>
              <a:t> SMSA           .14856267      .01206772    12.311   .0000     .65378151</a:t>
            </a:r>
          </a:p>
          <a:p>
            <a:r>
              <a:rPr lang="en-US" sz="1400" b="1">
                <a:latin typeface="Courier New" pitchFamily="49" charset="0"/>
              </a:rPr>
              <a:t> MS             .06798358      .02074599     3.277   .0010     .81440576</a:t>
            </a:r>
          </a:p>
          <a:p>
            <a:r>
              <a:rPr lang="en-US" sz="1400" b="1">
                <a:latin typeface="Courier New" pitchFamily="49" charset="0"/>
              </a:rPr>
              <a:t> FEM           -.40020215      .02526118   -15.843   .0000     .11260504</a:t>
            </a:r>
          </a:p>
          <a:p>
            <a:r>
              <a:rPr lang="en-US" sz="1400" b="1">
                <a:latin typeface="Courier New" pitchFamily="49" charset="0"/>
              </a:rPr>
              <a:t> UNION          .09409925      .01253203     7.509   .0000     .36398559</a:t>
            </a:r>
          </a:p>
          <a:p>
            <a:r>
              <a:rPr lang="en-US" sz="1400" b="1">
                <a:latin typeface="Courier New" pitchFamily="49" charset="0"/>
              </a:rPr>
              <a:t> ED             .05812166      .00260039    22.351   .0000    12.8453782</a:t>
            </a:r>
          </a:p>
          <a:p>
            <a:pPr>
              <a:spcBef>
                <a:spcPct val="50000"/>
              </a:spcBef>
            </a:pP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smtClean="0"/>
              <a:t>Alternative Variance Estimators</a:t>
            </a:r>
          </a:p>
        </p:txBody>
      </p:sp>
      <p:sp>
        <p:nvSpPr>
          <p:cNvPr id="59395" name="Text Box 4"/>
          <p:cNvSpPr txBox="1">
            <a:spLocks noChangeArrowheads="1"/>
          </p:cNvSpPr>
          <p:nvPr/>
        </p:nvSpPr>
        <p:spPr bwMode="auto">
          <a:xfrm>
            <a:off x="1066800" y="1371600"/>
            <a:ext cx="7239000" cy="4772025"/>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|Variable | Coefficient  | Standard Error |b/St.Er.|P[|Z|&gt;z] |</a:t>
            </a:r>
          </a:p>
          <a:p>
            <a:r>
              <a:rPr lang="en-US" sz="1400" b="1">
                <a:latin typeface="Courier New" pitchFamily="49" charset="0"/>
              </a:rPr>
              <a:t>+---------+--------------+----------------+--------+---------+</a:t>
            </a:r>
          </a:p>
          <a:p>
            <a:r>
              <a:rPr lang="en-US" sz="1400" b="1">
                <a:latin typeface="Courier New" pitchFamily="49" charset="0"/>
              </a:rPr>
              <a:t> Constant      5.40159723      .04838934   111.628   .0000</a:t>
            </a:r>
          </a:p>
          <a:p>
            <a:r>
              <a:rPr lang="en-US" sz="1400" b="1">
                <a:latin typeface="Courier New" pitchFamily="49" charset="0"/>
              </a:rPr>
              <a:t> EXP            .04084968      .00218534    18.693   .0000</a:t>
            </a:r>
          </a:p>
          <a:p>
            <a:r>
              <a:rPr lang="en-US" sz="1400" b="1">
                <a:latin typeface="Courier New" pitchFamily="49" charset="0"/>
              </a:rPr>
              <a:t> EXPSQ         -.00068788    .480428D-04   -14.318   .0000</a:t>
            </a:r>
          </a:p>
          <a:p>
            <a:r>
              <a:rPr lang="en-US" sz="1400" b="1">
                <a:latin typeface="Courier New" pitchFamily="49" charset="0"/>
              </a:rPr>
              <a:t> OCC           -.13830480      .01480107    -9.344   .0000</a:t>
            </a:r>
          </a:p>
          <a:p>
            <a:r>
              <a:rPr lang="en-US" sz="1400" b="1">
                <a:latin typeface="Courier New" pitchFamily="49" charset="0"/>
              </a:rPr>
              <a:t> SMSA           .14856267      .01206772    12.311   .0000</a:t>
            </a:r>
          </a:p>
          <a:p>
            <a:r>
              <a:rPr lang="en-US" sz="1400" b="1">
                <a:latin typeface="Courier New" pitchFamily="49" charset="0"/>
              </a:rPr>
              <a:t> </a:t>
            </a:r>
            <a:r>
              <a:rPr lang="en-US" sz="1400" b="1" u="sng">
                <a:solidFill>
                  <a:srgbClr val="0066FF"/>
                </a:solidFill>
                <a:latin typeface="Courier New" pitchFamily="49" charset="0"/>
              </a:rPr>
              <a:t>MS             .06798358      .02074599     3.277   .0010</a:t>
            </a:r>
          </a:p>
          <a:p>
            <a:r>
              <a:rPr lang="en-US" sz="1400" b="1">
                <a:latin typeface="Courier New" pitchFamily="49" charset="0"/>
              </a:rPr>
              <a:t> FEM           -.40020215      .02526118   -15.843   .0000</a:t>
            </a:r>
          </a:p>
          <a:p>
            <a:r>
              <a:rPr lang="en-US" sz="1400" b="1">
                <a:latin typeface="Courier New" pitchFamily="49" charset="0"/>
              </a:rPr>
              <a:t> UNION          .09409925      .01253203     7.509   .0000</a:t>
            </a:r>
          </a:p>
          <a:p>
            <a:r>
              <a:rPr lang="en-US" sz="1400" b="1">
                <a:latin typeface="Courier New" pitchFamily="49" charset="0"/>
              </a:rPr>
              <a:t> ED             .05812166      .00260039    22.351   .0000</a:t>
            </a:r>
          </a:p>
          <a:p>
            <a:r>
              <a:rPr lang="en-US" sz="1400" b="1" u="sng">
                <a:latin typeface="Courier New" pitchFamily="49" charset="0"/>
              </a:rPr>
              <a:t>Robust – Cluster___________________________________________</a:t>
            </a:r>
          </a:p>
          <a:p>
            <a:r>
              <a:rPr lang="en-US" sz="1400" b="1">
                <a:latin typeface="Courier New" pitchFamily="49" charset="0"/>
              </a:rPr>
              <a:t> Constant      5.40159723      .10156038    53.186   .0000</a:t>
            </a:r>
          </a:p>
          <a:p>
            <a:r>
              <a:rPr lang="en-US" sz="1400" b="1">
                <a:latin typeface="Courier New" pitchFamily="49" charset="0"/>
              </a:rPr>
              <a:t> EXP            .04084968      .00432272     9.450   .0000</a:t>
            </a:r>
          </a:p>
          <a:p>
            <a:r>
              <a:rPr lang="en-US" sz="1400" b="1">
                <a:latin typeface="Courier New" pitchFamily="49" charset="0"/>
              </a:rPr>
              <a:t> EXPSQ         -.00068788    .983981D-04    -6.991   .0000</a:t>
            </a:r>
          </a:p>
          <a:p>
            <a:r>
              <a:rPr lang="en-US" sz="1400" b="1">
                <a:latin typeface="Courier New" pitchFamily="49" charset="0"/>
              </a:rPr>
              <a:t> OCC           -.13830480      .02772631    -4.988   .0000</a:t>
            </a:r>
          </a:p>
          <a:p>
            <a:r>
              <a:rPr lang="en-US" sz="1400" b="1">
                <a:latin typeface="Courier New" pitchFamily="49" charset="0"/>
              </a:rPr>
              <a:t> SMSA           .14856267      .02423668     6.130   .0000</a:t>
            </a:r>
          </a:p>
          <a:p>
            <a:r>
              <a:rPr lang="en-US" sz="1400" b="1">
                <a:latin typeface="Courier New" pitchFamily="49" charset="0"/>
              </a:rPr>
              <a:t> </a:t>
            </a:r>
            <a:r>
              <a:rPr lang="en-US" sz="1400" b="1" u="sng">
                <a:solidFill>
                  <a:srgbClr val="0066FF"/>
                </a:solidFill>
                <a:latin typeface="Courier New" pitchFamily="49" charset="0"/>
              </a:rPr>
              <a:t>MS             .06798358      .04382220     1.551   .1208</a:t>
            </a:r>
          </a:p>
          <a:p>
            <a:r>
              <a:rPr lang="en-US" sz="1400" b="1">
                <a:latin typeface="Courier New" pitchFamily="49" charset="0"/>
              </a:rPr>
              <a:t> FEM           -.40020215      .04961926    -8.065   .0000</a:t>
            </a:r>
          </a:p>
          <a:p>
            <a:r>
              <a:rPr lang="en-US" sz="1400" b="1">
                <a:latin typeface="Courier New" pitchFamily="49" charset="0"/>
              </a:rPr>
              <a:t> UNION          .09409925      .02422669     3.884   .0001</a:t>
            </a:r>
          </a:p>
          <a:p>
            <a:r>
              <a:rPr lang="en-US" sz="1400" b="1">
                <a:latin typeface="Courier New" pitchFamily="49" charset="0"/>
              </a:rPr>
              <a:t> ED             .05812166      .00555697    10.459   .0000</a:t>
            </a:r>
          </a:p>
        </p:txBody>
      </p:sp>
      <p:sp>
        <p:nvSpPr>
          <p:cNvPr id="59396" name="Rectangle 3"/>
          <p:cNvSpPr>
            <a:spLocks noChangeArrowheads="1"/>
          </p:cNvSpPr>
          <p:nvPr/>
        </p:nvSpPr>
        <p:spPr bwMode="auto">
          <a:xfrm>
            <a:off x="4191000" y="1981200"/>
            <a:ext cx="1295400" cy="19812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59397" name="Rectangle 4"/>
          <p:cNvSpPr>
            <a:spLocks noChangeArrowheads="1"/>
          </p:cNvSpPr>
          <p:nvPr/>
        </p:nvSpPr>
        <p:spPr bwMode="auto">
          <a:xfrm>
            <a:off x="4191000" y="4191000"/>
            <a:ext cx="1295400" cy="19812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a:xfrm>
            <a:off x="533400" y="838200"/>
            <a:ext cx="8229600" cy="1139825"/>
          </a:xfrm>
        </p:spPr>
        <p:txBody>
          <a:bodyPr/>
          <a:lstStyle/>
          <a:p>
            <a:pPr eaLnBrk="1" hangingPunct="1"/>
            <a:r>
              <a:rPr lang="en-US" smtClean="0"/>
              <a:t>Generalized Least Squares</a:t>
            </a:r>
          </a:p>
        </p:txBody>
      </p:sp>
      <p:graphicFrame>
        <p:nvGraphicFramePr>
          <p:cNvPr id="32770" name="Object 3"/>
          <p:cNvGraphicFramePr>
            <a:graphicFrameLocks noChangeAspect="1"/>
          </p:cNvGraphicFramePr>
          <p:nvPr/>
        </p:nvGraphicFramePr>
        <p:xfrm>
          <a:off x="1295400" y="2362200"/>
          <a:ext cx="6232525" cy="3101975"/>
        </p:xfrm>
        <a:graphic>
          <a:graphicData uri="http://schemas.openxmlformats.org/presentationml/2006/ole">
            <p:oleObj spid="_x0000_s190487" name="Equation" r:id="rId4" imgW="2501900" imgH="1244600" progId="Equation.DSMT4">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a:xfrm>
            <a:off x="762000" y="1371600"/>
            <a:ext cx="8229600" cy="530225"/>
          </a:xfrm>
        </p:spPr>
        <p:txBody>
          <a:bodyPr/>
          <a:lstStyle/>
          <a:p>
            <a:pPr eaLnBrk="1" hangingPunct="1"/>
            <a:r>
              <a:rPr lang="en-US" smtClean="0"/>
              <a:t>Generalized Least Squares</a:t>
            </a:r>
          </a:p>
        </p:txBody>
      </p:sp>
      <p:graphicFrame>
        <p:nvGraphicFramePr>
          <p:cNvPr id="25602" name="Object 4"/>
          <p:cNvGraphicFramePr>
            <a:graphicFrameLocks noGrp="1" noChangeAspect="1"/>
          </p:cNvGraphicFramePr>
          <p:nvPr>
            <p:ph idx="1"/>
          </p:nvPr>
        </p:nvGraphicFramePr>
        <p:xfrm>
          <a:off x="1447800" y="2262188"/>
          <a:ext cx="6461125" cy="3044825"/>
        </p:xfrm>
        <a:graphic>
          <a:graphicData uri="http://schemas.openxmlformats.org/presentationml/2006/ole">
            <p:oleObj spid="_x0000_s191511" name="Equation" r:id="rId4" imgW="2641600" imgH="1244600" progId="Equation.DSMT4">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457200" y="533400"/>
            <a:ext cx="8229600" cy="914400"/>
          </a:xfrm>
        </p:spPr>
        <p:txBody>
          <a:bodyPr/>
          <a:lstStyle/>
          <a:p>
            <a:pPr eaLnBrk="1" hangingPunct="1"/>
            <a:r>
              <a:rPr lang="en-US" smtClean="0"/>
              <a:t>Estimators for the Variances</a:t>
            </a:r>
          </a:p>
        </p:txBody>
      </p:sp>
      <p:graphicFrame>
        <p:nvGraphicFramePr>
          <p:cNvPr id="26626" name="Object 4"/>
          <p:cNvGraphicFramePr>
            <a:graphicFrameLocks noChangeAspect="1"/>
          </p:cNvGraphicFramePr>
          <p:nvPr/>
        </p:nvGraphicFramePr>
        <p:xfrm>
          <a:off x="381000" y="1524000"/>
          <a:ext cx="7905750" cy="4405313"/>
        </p:xfrm>
        <a:graphic>
          <a:graphicData uri="http://schemas.openxmlformats.org/presentationml/2006/ole">
            <p:oleObj spid="_x0000_s192535" name="Equation" r:id="rId4" imgW="4673600" imgH="2603500" progId="Equation.DSMT4">
              <p:embed/>
            </p:oleObj>
          </a:graphicData>
        </a:graphic>
      </p:graphicFrame>
      <p:sp>
        <p:nvSpPr>
          <p:cNvPr id="26628" name="Rectangle 3"/>
          <p:cNvSpPr>
            <a:spLocks noChangeArrowheads="1"/>
          </p:cNvSpPr>
          <p:nvPr/>
        </p:nvSpPr>
        <p:spPr bwMode="auto">
          <a:xfrm>
            <a:off x="2362200" y="2286000"/>
            <a:ext cx="4724400" cy="9144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26629" name="Rectangle 4"/>
          <p:cNvSpPr>
            <a:spLocks noChangeArrowheads="1"/>
          </p:cNvSpPr>
          <p:nvPr/>
        </p:nvSpPr>
        <p:spPr bwMode="auto">
          <a:xfrm>
            <a:off x="2362200" y="3581400"/>
            <a:ext cx="4724400" cy="9144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26630" name="Rectangle 5"/>
          <p:cNvSpPr>
            <a:spLocks noChangeArrowheads="1"/>
          </p:cNvSpPr>
          <p:nvPr/>
        </p:nvSpPr>
        <p:spPr bwMode="auto">
          <a:xfrm>
            <a:off x="1066800" y="4876800"/>
            <a:ext cx="7315200" cy="9906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p:txBody>
          <a:bodyPr/>
          <a:lstStyle/>
          <a:p>
            <a:pPr eaLnBrk="1" hangingPunct="1"/>
            <a:r>
              <a:rPr lang="en-US" smtClean="0"/>
              <a:t>Practical Problems with FGLS</a:t>
            </a:r>
          </a:p>
        </p:txBody>
      </p:sp>
      <p:graphicFrame>
        <p:nvGraphicFramePr>
          <p:cNvPr id="27650" name="Object 4"/>
          <p:cNvGraphicFramePr>
            <a:graphicFrameLocks noGrp="1" noChangeAspect="1"/>
          </p:cNvGraphicFramePr>
          <p:nvPr>
            <p:ph idx="1"/>
          </p:nvPr>
        </p:nvGraphicFramePr>
        <p:xfrm>
          <a:off x="590550" y="1905000"/>
          <a:ext cx="8143875" cy="4343400"/>
        </p:xfrm>
        <a:graphic>
          <a:graphicData uri="http://schemas.openxmlformats.org/presentationml/2006/ole">
            <p:oleObj spid="_x0000_s194583" name="Equation" r:id="rId4" imgW="5333760" imgH="2844720" progId="Equation.DSMT4">
              <p:embed/>
            </p:oleObj>
          </a:graphicData>
        </a:graphic>
      </p:graphicFrame>
      <p:sp>
        <p:nvSpPr>
          <p:cNvPr id="27653" name="Rectangle 3"/>
          <p:cNvSpPr>
            <a:spLocks noChangeArrowheads="1"/>
          </p:cNvSpPr>
          <p:nvPr/>
        </p:nvSpPr>
        <p:spPr bwMode="auto">
          <a:xfrm>
            <a:off x="914400" y="5410200"/>
            <a:ext cx="6858000" cy="9144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p:txBody>
          <a:bodyPr/>
          <a:lstStyle/>
          <a:p>
            <a:pPr eaLnBrk="1" hangingPunct="1"/>
            <a:r>
              <a:rPr lang="en-US" smtClean="0"/>
              <a:t>Stata Variance Estimators</a:t>
            </a:r>
          </a:p>
        </p:txBody>
      </p:sp>
      <p:graphicFrame>
        <p:nvGraphicFramePr>
          <p:cNvPr id="28674" name="Object 4"/>
          <p:cNvGraphicFramePr>
            <a:graphicFrameLocks noGrp="1" noChangeAspect="1"/>
          </p:cNvGraphicFramePr>
          <p:nvPr>
            <p:ph sz="half" idx="2"/>
          </p:nvPr>
        </p:nvGraphicFramePr>
        <p:xfrm>
          <a:off x="685800" y="2133600"/>
          <a:ext cx="7434263" cy="3570288"/>
        </p:xfrm>
        <a:graphic>
          <a:graphicData uri="http://schemas.openxmlformats.org/presentationml/2006/ole">
            <p:oleObj spid="_x0000_s195607" name="Equation" r:id="rId4" imgW="4495800" imgH="2159000" progId="Equation.DSMT4">
              <p:embed/>
            </p:oleObj>
          </a:graphicData>
        </a:graphic>
      </p:graphicFrame>
      <p:sp>
        <p:nvSpPr>
          <p:cNvPr id="28677" name="Rectangle 3"/>
          <p:cNvSpPr>
            <a:spLocks noChangeArrowheads="1"/>
          </p:cNvSpPr>
          <p:nvPr/>
        </p:nvSpPr>
        <p:spPr bwMode="auto">
          <a:xfrm>
            <a:off x="457200" y="2133600"/>
            <a:ext cx="7010400" cy="8382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28678" name="Rectangle 3"/>
          <p:cNvSpPr>
            <a:spLocks noChangeArrowheads="1"/>
          </p:cNvSpPr>
          <p:nvPr/>
        </p:nvSpPr>
        <p:spPr bwMode="auto">
          <a:xfrm>
            <a:off x="457200" y="3200400"/>
            <a:ext cx="7010400" cy="9144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a:xfrm>
            <a:off x="381000" y="914400"/>
            <a:ext cx="8229600" cy="1139825"/>
          </a:xfrm>
        </p:spPr>
        <p:txBody>
          <a:bodyPr/>
          <a:lstStyle/>
          <a:p>
            <a:pPr eaLnBrk="1" hangingPunct="1"/>
            <a:r>
              <a:rPr lang="en-US" smtClean="0"/>
              <a:t>Other Variance Estimators</a:t>
            </a:r>
          </a:p>
        </p:txBody>
      </p:sp>
      <p:graphicFrame>
        <p:nvGraphicFramePr>
          <p:cNvPr id="35842" name="Object 3"/>
          <p:cNvGraphicFramePr>
            <a:graphicFrameLocks noChangeAspect="1"/>
          </p:cNvGraphicFramePr>
          <p:nvPr/>
        </p:nvGraphicFramePr>
        <p:xfrm>
          <a:off x="762000" y="2590800"/>
          <a:ext cx="7561263" cy="2066925"/>
        </p:xfrm>
        <a:graphic>
          <a:graphicData uri="http://schemas.openxmlformats.org/presentationml/2006/ole">
            <p:oleObj spid="_x0000_s416791" name="Equation" r:id="rId4" imgW="4927600" imgH="1346200" progId="Equation.DSMT4">
              <p:embed/>
            </p:oleObj>
          </a:graphicData>
        </a:graphic>
      </p:graphicFrame>
      <p:sp>
        <p:nvSpPr>
          <p:cNvPr id="35844" name="Text Box 4"/>
          <p:cNvSpPr txBox="1">
            <a:spLocks noChangeArrowheads="1"/>
          </p:cNvSpPr>
          <p:nvPr/>
        </p:nvSpPr>
        <p:spPr bwMode="auto">
          <a:xfrm>
            <a:off x="762000" y="4724400"/>
            <a:ext cx="6629400" cy="376238"/>
          </a:xfrm>
          <a:prstGeom prst="rect">
            <a:avLst/>
          </a:prstGeom>
          <a:noFill/>
          <a:ln w="9525">
            <a:solidFill>
              <a:schemeClr val="tx1"/>
            </a:solidFill>
            <a:miter lim="800000"/>
            <a:headEnd/>
            <a:tailEnd/>
          </a:ln>
        </p:spPr>
        <p:txBody>
          <a:bodyPr>
            <a:spAutoFit/>
          </a:bodyPr>
          <a:lstStyle/>
          <a:p>
            <a:pPr>
              <a:spcBef>
                <a:spcPct val="50000"/>
              </a:spcBef>
            </a:pPr>
            <a:r>
              <a:rPr lang="en-US" b="1">
                <a:latin typeface="Tahoma" pitchFamily="34" charset="0"/>
              </a:rPr>
              <a:t>x´ does not contain a constant term in the preceding.</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smtClean="0"/>
              <a:t>Fixed Effects Estimates</a:t>
            </a:r>
          </a:p>
        </p:txBody>
      </p:sp>
      <p:sp>
        <p:nvSpPr>
          <p:cNvPr id="64515" name="TextBox 3"/>
          <p:cNvSpPr txBox="1">
            <a:spLocks noChangeArrowheads="1"/>
          </p:cNvSpPr>
          <p:nvPr/>
        </p:nvSpPr>
        <p:spPr bwMode="auto">
          <a:xfrm>
            <a:off x="457200" y="1981200"/>
            <a:ext cx="8305800" cy="4400550"/>
          </a:xfrm>
          <a:prstGeom prst="rect">
            <a:avLst/>
          </a:prstGeom>
          <a:noFill/>
          <a:ln w="9525">
            <a:noFill/>
            <a:miter lim="800000"/>
            <a:headEnd/>
            <a:tailEnd/>
          </a:ln>
        </p:spPr>
        <p:txBody>
          <a:bodyPr>
            <a:spAutoFit/>
          </a:bodyPr>
          <a:lstStyle/>
          <a:p>
            <a:r>
              <a:rPr lang="en-US" sz="1400" b="1">
                <a:latin typeface="Courier New" pitchFamily="49" charset="0"/>
                <a:cs typeface="Courier New" pitchFamily="49" charset="0"/>
              </a:rPr>
              <a:t>----------------------------------------------------------------------</a:t>
            </a:r>
          </a:p>
          <a:p>
            <a:r>
              <a:rPr lang="en-US" sz="1400" b="1">
                <a:latin typeface="Courier New" pitchFamily="49" charset="0"/>
                <a:cs typeface="Courier New" pitchFamily="49" charset="0"/>
              </a:rPr>
              <a:t>Least Squares with Group Dummy Variables..........</a:t>
            </a:r>
          </a:p>
          <a:p>
            <a:r>
              <a:rPr lang="en-US" sz="1400" b="1">
                <a:latin typeface="Courier New" pitchFamily="49" charset="0"/>
                <a:cs typeface="Courier New" pitchFamily="49" charset="0"/>
              </a:rPr>
              <a:t>LHS=LWAGE    Mean                 =        6.67635</a:t>
            </a:r>
          </a:p>
          <a:p>
            <a:r>
              <a:rPr lang="en-US" sz="1400" b="1">
                <a:latin typeface="Courier New" pitchFamily="49" charset="0"/>
                <a:cs typeface="Courier New" pitchFamily="49" charset="0"/>
              </a:rPr>
              <a:t>Residuals    Sum of squares       =       82.34912</a:t>
            </a:r>
          </a:p>
          <a:p>
            <a:r>
              <a:rPr lang="en-US" sz="1400" b="1">
                <a:latin typeface="Courier New" pitchFamily="49" charset="0"/>
                <a:cs typeface="Courier New" pitchFamily="49" charset="0"/>
              </a:rPr>
              <a:t>             Standard error of e  =         .15205</a:t>
            </a:r>
          </a:p>
          <a:p>
            <a:r>
              <a:rPr lang="en-US" sz="1400" b="1">
                <a:solidFill>
                  <a:srgbClr val="FF0000"/>
                </a:solidFill>
                <a:latin typeface="Courier New" pitchFamily="49" charset="0"/>
                <a:cs typeface="Courier New" pitchFamily="49" charset="0"/>
              </a:rPr>
              <a:t>These  2 variables have no within group variation.</a:t>
            </a:r>
          </a:p>
          <a:p>
            <a:r>
              <a:rPr lang="en-US" sz="1400" b="1">
                <a:solidFill>
                  <a:srgbClr val="FF0000"/>
                </a:solidFill>
                <a:latin typeface="Courier New" pitchFamily="49" charset="0"/>
                <a:cs typeface="Courier New" pitchFamily="49" charset="0"/>
              </a:rPr>
              <a:t>FEM      ED</a:t>
            </a:r>
          </a:p>
          <a:p>
            <a:r>
              <a:rPr lang="en-US" sz="1400" b="1">
                <a:solidFill>
                  <a:srgbClr val="FF0000"/>
                </a:solidFill>
                <a:latin typeface="Courier New" pitchFamily="49" charset="0"/>
                <a:cs typeface="Courier New" pitchFamily="49" charset="0"/>
              </a:rPr>
              <a:t>F.E. estimates are based on a generalized inverse.</a:t>
            </a:r>
          </a:p>
          <a:p>
            <a:r>
              <a:rPr lang="en-US" sz="1400" b="1">
                <a:latin typeface="Courier New" pitchFamily="49" charset="0"/>
                <a:cs typeface="Courier New" pitchFamily="49" charset="0"/>
              </a:rPr>
              <a:t>--------+-------------------------------------------------------------</a:t>
            </a:r>
          </a:p>
          <a:p>
            <a:r>
              <a:rPr lang="en-US" sz="1400" b="1">
                <a:latin typeface="Courier New" pitchFamily="49" charset="0"/>
                <a:cs typeface="Courier New" pitchFamily="49" charset="0"/>
              </a:rPr>
              <a:t>Variable| Coefficient    Standard Error  b/St.Er. P[|Z|&gt;z]   Mean of X</a:t>
            </a:r>
          </a:p>
          <a:p>
            <a:r>
              <a:rPr lang="en-US" sz="1400" b="1">
                <a:latin typeface="Courier New" pitchFamily="49" charset="0"/>
                <a:cs typeface="Courier New" pitchFamily="49" charset="0"/>
              </a:rPr>
              <a:t>--------+-------------------------------------------------------------</a:t>
            </a:r>
          </a:p>
          <a:p>
            <a:r>
              <a:rPr lang="en-US" sz="1400" b="1">
                <a:latin typeface="Courier New" pitchFamily="49" charset="0"/>
                <a:cs typeface="Courier New" pitchFamily="49" charset="0"/>
              </a:rPr>
              <a:t>     EXP|     .11346***       .00247       45.982   .0000      19.8538</a:t>
            </a:r>
          </a:p>
          <a:p>
            <a:r>
              <a:rPr lang="en-US" sz="1400" b="1">
                <a:latin typeface="Courier New" pitchFamily="49" charset="0"/>
                <a:cs typeface="Courier New" pitchFamily="49" charset="0"/>
              </a:rPr>
              <a:t>   EXPSQ|    -.00042***     .544864D-04    -7.789   .0000      514.405</a:t>
            </a:r>
          </a:p>
          <a:p>
            <a:r>
              <a:rPr lang="it-IT" sz="1400" b="1">
                <a:latin typeface="Courier New" pitchFamily="49" charset="0"/>
                <a:cs typeface="Courier New" pitchFamily="49" charset="0"/>
              </a:rPr>
              <a:t>     OCC|    -.02106          .01373       -1.534   .1251       .51116</a:t>
            </a:r>
          </a:p>
          <a:p>
            <a:r>
              <a:rPr lang="en-US" sz="1400" b="1">
                <a:latin typeface="Courier New" pitchFamily="49" charset="0"/>
                <a:cs typeface="Courier New" pitchFamily="49" charset="0"/>
              </a:rPr>
              <a:t>    SMSA|    -.04209**        .01934       -2.177   .0295       .65378</a:t>
            </a:r>
          </a:p>
          <a:p>
            <a:r>
              <a:rPr lang="nn-NO" sz="1400" b="1">
                <a:latin typeface="Courier New" pitchFamily="49" charset="0"/>
                <a:cs typeface="Courier New" pitchFamily="49" charset="0"/>
              </a:rPr>
              <a:t>      MS|    -.02915          .01897       -1.536   .1245       .81441</a:t>
            </a:r>
          </a:p>
          <a:p>
            <a:r>
              <a:rPr lang="en-US" sz="1400" b="1">
                <a:latin typeface="Courier New" pitchFamily="49" charset="0"/>
                <a:cs typeface="Courier New" pitchFamily="49" charset="0"/>
              </a:rPr>
              <a:t>     FEM|       .000        ......(Fixed Parameter).......</a:t>
            </a:r>
          </a:p>
          <a:p>
            <a:r>
              <a:rPr lang="en-US" sz="1400" b="1">
                <a:latin typeface="Courier New" pitchFamily="49" charset="0"/>
                <a:cs typeface="Courier New" pitchFamily="49" charset="0"/>
              </a:rPr>
              <a:t>   UNION|     .03413**        .01491        2.290   .0220       .36399</a:t>
            </a:r>
          </a:p>
          <a:p>
            <a:r>
              <a:rPr lang="en-US" sz="1400" b="1">
                <a:latin typeface="Courier New" pitchFamily="49" charset="0"/>
                <a:cs typeface="Courier New" pitchFamily="49" charset="0"/>
              </a:rPr>
              <a:t>      ED|       .000        ......(Fixed Parameter).......</a:t>
            </a:r>
          </a:p>
          <a:p>
            <a:r>
              <a:rPr lang="en-US" sz="1400" b="1">
                <a:latin typeface="Courier New" pitchFamily="49" charset="0"/>
                <a:cs typeface="Courier New" pitchFamily="49" charset="0"/>
              </a:rPr>
              <a: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a:xfrm>
            <a:off x="457200" y="533400"/>
            <a:ext cx="8229600" cy="1139825"/>
          </a:xfrm>
        </p:spPr>
        <p:txBody>
          <a:bodyPr/>
          <a:lstStyle/>
          <a:p>
            <a:pPr eaLnBrk="1" hangingPunct="1"/>
            <a:r>
              <a:rPr lang="en-US" smtClean="0"/>
              <a:t>Computing Variance Estimators</a:t>
            </a:r>
          </a:p>
        </p:txBody>
      </p:sp>
      <p:graphicFrame>
        <p:nvGraphicFramePr>
          <p:cNvPr id="37890" name="Object 3"/>
          <p:cNvGraphicFramePr>
            <a:graphicFrameLocks noChangeAspect="1"/>
          </p:cNvGraphicFramePr>
          <p:nvPr/>
        </p:nvGraphicFramePr>
        <p:xfrm>
          <a:off x="946150" y="1982788"/>
          <a:ext cx="7480300" cy="4124325"/>
        </p:xfrm>
        <a:graphic>
          <a:graphicData uri="http://schemas.openxmlformats.org/presentationml/2006/ole">
            <p:oleObj spid="_x0000_s196631" name="Equation" r:id="rId4" imgW="4216400" imgH="2324100" progId="Equation.DSMT4">
              <p:embed/>
            </p:oleObj>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609601"/>
            <a:ext cx="8229600" cy="762000"/>
          </a:xfrm>
        </p:spPr>
        <p:txBody>
          <a:bodyPr/>
          <a:lstStyle/>
          <a:p>
            <a:pPr eaLnBrk="1" hangingPunct="1"/>
            <a:r>
              <a:rPr lang="en-US" smtClean="0"/>
              <a:t>Application</a:t>
            </a:r>
          </a:p>
        </p:txBody>
      </p:sp>
      <p:sp>
        <p:nvSpPr>
          <p:cNvPr id="65539" name="Text Box 3"/>
          <p:cNvSpPr txBox="1">
            <a:spLocks noChangeArrowheads="1"/>
          </p:cNvSpPr>
          <p:nvPr/>
        </p:nvSpPr>
        <p:spPr bwMode="auto">
          <a:xfrm>
            <a:off x="609600" y="1447800"/>
            <a:ext cx="8305800" cy="4708525"/>
          </a:xfrm>
          <a:prstGeom prst="rect">
            <a:avLst/>
          </a:prstGeom>
          <a:noFill/>
          <a:ln w="19050">
            <a:noFill/>
            <a:miter lim="800000"/>
            <a:headEnd/>
            <a:tailEnd/>
          </a:ln>
        </p:spPr>
        <p:txBody>
          <a:bodyPr>
            <a:spAutoFit/>
          </a:bodyPr>
          <a:lstStyle/>
          <a:p>
            <a:r>
              <a:rPr lang="en-US" sz="1200" b="1">
                <a:latin typeface="Courier New" pitchFamily="49" charset="0"/>
                <a:cs typeface="Courier New" pitchFamily="49" charset="0"/>
              </a:rPr>
              <a:t>----------------------------------------------------------------------</a:t>
            </a:r>
          </a:p>
          <a:p>
            <a:r>
              <a:rPr lang="en-US" sz="1200" b="1">
                <a:latin typeface="Courier New" pitchFamily="49" charset="0"/>
                <a:cs typeface="Courier New" pitchFamily="49" charset="0"/>
              </a:rPr>
              <a:t>Random Effects Model: v(i,t)    = e(i,t) + u(i)</a:t>
            </a:r>
          </a:p>
          <a:p>
            <a:r>
              <a:rPr lang="en-US" sz="1200" b="1">
                <a:latin typeface="Courier New" pitchFamily="49" charset="0"/>
                <a:cs typeface="Courier New" pitchFamily="49" charset="0"/>
              </a:rPr>
              <a:t>Estimates:  Var[e]              =       .023119</a:t>
            </a:r>
          </a:p>
          <a:p>
            <a:r>
              <a:rPr lang="en-US" sz="1200" b="1">
                <a:latin typeface="Courier New" pitchFamily="49" charset="0"/>
                <a:cs typeface="Courier New" pitchFamily="49" charset="0"/>
              </a:rPr>
              <a:t>            Var[u]              =       .102531</a:t>
            </a:r>
          </a:p>
          <a:p>
            <a:r>
              <a:rPr lang="en-US" sz="1200" b="1">
                <a:latin typeface="Courier New" pitchFamily="49" charset="0"/>
                <a:cs typeface="Courier New" pitchFamily="49" charset="0"/>
              </a:rPr>
              <a:t>            Corr[v(i,t),v(i,s)] =       .816006</a:t>
            </a:r>
          </a:p>
          <a:p>
            <a:r>
              <a:rPr lang="en-US" sz="1200" b="1">
                <a:latin typeface="Courier New" pitchFamily="49" charset="0"/>
                <a:cs typeface="Courier New" pitchFamily="49" charset="0"/>
              </a:rPr>
              <a:t>Lagrange Multiplier Test vs. Model (3) =3713.07</a:t>
            </a:r>
          </a:p>
          <a:p>
            <a:r>
              <a:rPr lang="en-US" sz="1200" b="1">
                <a:latin typeface="Courier New" pitchFamily="49" charset="0"/>
                <a:cs typeface="Courier New" pitchFamily="49" charset="0"/>
              </a:rPr>
              <a:t>( 1 degrees of freedom, prob. value =  .000000)</a:t>
            </a:r>
          </a:p>
          <a:p>
            <a:r>
              <a:rPr lang="en-US" sz="1200" b="1">
                <a:latin typeface="Courier New" pitchFamily="49" charset="0"/>
                <a:cs typeface="Courier New" pitchFamily="49" charset="0"/>
              </a:rPr>
              <a:t>(High values of LM favor FEM/REM over CR model)</a:t>
            </a:r>
          </a:p>
          <a:p>
            <a:r>
              <a:rPr lang="en-US" sz="1200" b="1">
                <a:latin typeface="Courier New" pitchFamily="49" charset="0"/>
                <a:cs typeface="Courier New" pitchFamily="49" charset="0"/>
              </a:rPr>
              <a:t>Fixed vs. Random Effects (Hausman)     =    .00  (Cannot be computed)</a:t>
            </a:r>
          </a:p>
          <a:p>
            <a:r>
              <a:rPr lang="en-US" sz="1200" b="1">
                <a:latin typeface="Courier New" pitchFamily="49" charset="0"/>
                <a:cs typeface="Courier New" pitchFamily="49" charset="0"/>
              </a:rPr>
              <a:t>( 8 degrees of freedom, prob. value = 1.000000)</a:t>
            </a:r>
          </a:p>
          <a:p>
            <a:r>
              <a:rPr lang="en-US" sz="1200" b="1">
                <a:latin typeface="Courier New" pitchFamily="49" charset="0"/>
                <a:cs typeface="Courier New" pitchFamily="49" charset="0"/>
              </a:rPr>
              <a:t>(High (low) values of H favor F.E.(R.E.) model)</a:t>
            </a:r>
          </a:p>
          <a:p>
            <a:r>
              <a:rPr lang="en-US" sz="1200" b="1">
                <a:latin typeface="Courier New" pitchFamily="49" charset="0"/>
                <a:cs typeface="Courier New" pitchFamily="49" charset="0"/>
              </a:rPr>
              <a:t>            Sum of Squares          1411.241136</a:t>
            </a:r>
          </a:p>
          <a:p>
            <a:r>
              <a:rPr lang="en-US" sz="1200" b="1">
                <a:latin typeface="Courier New" pitchFamily="49" charset="0"/>
                <a:cs typeface="Courier New" pitchFamily="49" charset="0"/>
              </a:rPr>
              <a:t>            R-squared                  -.591198</a:t>
            </a:r>
          </a:p>
          <a:p>
            <a:r>
              <a:rPr lang="en-US" sz="1200" b="1">
                <a:latin typeface="Courier New" pitchFamily="49" charset="0"/>
              </a:rPr>
              <a:t>+---------+--------------+----------------+--------+---------+----------+</a:t>
            </a:r>
          </a:p>
          <a:p>
            <a:r>
              <a:rPr lang="en-US" sz="1200" b="1">
                <a:latin typeface="Courier New" pitchFamily="49" charset="0"/>
              </a:rPr>
              <a:t>|Variable | Coefficient  | Standard Error |b/St.Er.|P[|Z|&gt;z] | Mean of X|</a:t>
            </a:r>
          </a:p>
          <a:p>
            <a:r>
              <a:rPr lang="en-US" sz="1200" b="1">
                <a:latin typeface="Courier New" pitchFamily="49" charset="0"/>
              </a:rPr>
              <a:t>+---------+--------------+----------------+--------+---------+----------+</a:t>
            </a:r>
          </a:p>
          <a:p>
            <a:r>
              <a:rPr lang="en-US" sz="1200" b="1">
                <a:latin typeface="Courier New" pitchFamily="49" charset="0"/>
              </a:rPr>
              <a:t> EXP            .08819204      .00224823    39.227   .0000    19.8537815</a:t>
            </a:r>
          </a:p>
          <a:p>
            <a:r>
              <a:rPr lang="en-US" sz="1200" b="1">
                <a:latin typeface="Courier New" pitchFamily="49" charset="0"/>
              </a:rPr>
              <a:t> EXPSQ         -.00076604    .496074D-04   -15.442   .0000    514.405042</a:t>
            </a:r>
          </a:p>
          <a:p>
            <a:r>
              <a:rPr lang="en-US" sz="1200" b="1">
                <a:latin typeface="Courier New" pitchFamily="49" charset="0"/>
              </a:rPr>
              <a:t> OCC           -.04243576      .01298466    -3.268   .0011     .51116447</a:t>
            </a:r>
          </a:p>
          <a:p>
            <a:r>
              <a:rPr lang="en-US" sz="1200" b="1">
                <a:latin typeface="Courier New" pitchFamily="49" charset="0"/>
              </a:rPr>
              <a:t> SMSA          -.03404260      .01620508    -2.101   .0357     .65378151</a:t>
            </a:r>
          </a:p>
          <a:p>
            <a:r>
              <a:rPr lang="en-US" sz="1200" b="1">
                <a:latin typeface="Courier New" pitchFamily="49" charset="0"/>
              </a:rPr>
              <a:t> MS            -.06708159      .01794516    -3.738   .0002     .81440576</a:t>
            </a:r>
          </a:p>
          <a:p>
            <a:r>
              <a:rPr lang="en-US" sz="1200" b="1">
                <a:latin typeface="Courier New" pitchFamily="49" charset="0"/>
              </a:rPr>
              <a:t> FEM           -.34346104      .04536453    -7.571   .0000     .11260504</a:t>
            </a:r>
          </a:p>
          <a:p>
            <a:r>
              <a:rPr lang="en-US" sz="1200" b="1">
                <a:latin typeface="Courier New" pitchFamily="49" charset="0"/>
              </a:rPr>
              <a:t> UNION          .05752770      .01350031     4.261   .0000     .36398559</a:t>
            </a:r>
          </a:p>
          <a:p>
            <a:r>
              <a:rPr lang="en-US" sz="1200" b="1">
                <a:latin typeface="Courier New" pitchFamily="49" charset="0"/>
              </a:rPr>
              <a:t> ED             .11028379      .00510008    21.624   .0000    12.8453782</a:t>
            </a:r>
          </a:p>
          <a:p>
            <a:r>
              <a:rPr lang="en-US" sz="1200" b="1">
                <a:latin typeface="Courier New" pitchFamily="49" charset="0"/>
              </a:rPr>
              <a:t> Constant      4.01913257      .07724830    52.029   .0000</a:t>
            </a:r>
          </a:p>
        </p:txBody>
      </p:sp>
      <p:sp>
        <p:nvSpPr>
          <p:cNvPr id="65540" name="Line 4"/>
          <p:cNvSpPr>
            <a:spLocks noChangeShapeType="1"/>
          </p:cNvSpPr>
          <p:nvPr/>
        </p:nvSpPr>
        <p:spPr bwMode="auto">
          <a:xfrm flipH="1">
            <a:off x="5181600" y="3810000"/>
            <a:ext cx="762000" cy="0"/>
          </a:xfrm>
          <a:prstGeom prst="line">
            <a:avLst/>
          </a:prstGeom>
          <a:noFill/>
          <a:ln w="76200">
            <a:solidFill>
              <a:srgbClr val="FF3300"/>
            </a:solidFill>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a:xfrm>
            <a:off x="381000" y="609600"/>
            <a:ext cx="8229600" cy="1139825"/>
          </a:xfrm>
        </p:spPr>
        <p:txBody>
          <a:bodyPr/>
          <a:lstStyle/>
          <a:p>
            <a:pPr eaLnBrk="1" hangingPunct="1"/>
            <a:r>
              <a:rPr lang="en-US" smtClean="0"/>
              <a:t>Testing for Effects: An LM Test</a:t>
            </a:r>
          </a:p>
        </p:txBody>
      </p:sp>
      <p:graphicFrame>
        <p:nvGraphicFramePr>
          <p:cNvPr id="29698" name="Object 4"/>
          <p:cNvGraphicFramePr>
            <a:graphicFrameLocks noChangeAspect="1"/>
          </p:cNvGraphicFramePr>
          <p:nvPr/>
        </p:nvGraphicFramePr>
        <p:xfrm>
          <a:off x="1143000" y="1701800"/>
          <a:ext cx="6731000" cy="4687888"/>
        </p:xfrm>
        <a:graphic>
          <a:graphicData uri="http://schemas.openxmlformats.org/presentationml/2006/ole">
            <p:oleObj spid="_x0000_s199703" name="Equation" r:id="rId4" imgW="3695700" imgH="2552700" progId="Equation.DSMT4">
              <p:embed/>
            </p:oleObj>
          </a:graphicData>
        </a:graphic>
      </p:graphicFrame>
      <p:sp>
        <p:nvSpPr>
          <p:cNvPr id="29701" name="Rectangle 3"/>
          <p:cNvSpPr>
            <a:spLocks noChangeArrowheads="1"/>
          </p:cNvSpPr>
          <p:nvPr/>
        </p:nvSpPr>
        <p:spPr bwMode="auto">
          <a:xfrm>
            <a:off x="1143000" y="2057400"/>
            <a:ext cx="6781800" cy="9906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29702" name="Rectangle 3"/>
          <p:cNvSpPr>
            <a:spLocks noChangeArrowheads="1"/>
          </p:cNvSpPr>
          <p:nvPr/>
        </p:nvSpPr>
        <p:spPr bwMode="auto">
          <a:xfrm>
            <a:off x="1143000" y="3990975"/>
            <a:ext cx="6781800" cy="9906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p:txBody>
          <a:bodyPr/>
          <a:lstStyle/>
          <a:p>
            <a:pPr eaLnBrk="1" hangingPunct="1"/>
            <a:r>
              <a:rPr lang="en-US" smtClean="0"/>
              <a:t>Application: Cornwell-Rupert</a:t>
            </a:r>
          </a:p>
        </p:txBody>
      </p:sp>
      <p:graphicFrame>
        <p:nvGraphicFramePr>
          <p:cNvPr id="39938" name="Object 3"/>
          <p:cNvGraphicFramePr>
            <a:graphicFrameLocks noGrp="1" noChangeAspect="1"/>
          </p:cNvGraphicFramePr>
          <p:nvPr>
            <p:ph idx="1"/>
          </p:nvPr>
        </p:nvGraphicFramePr>
        <p:xfrm>
          <a:off x="2362200" y="1828800"/>
          <a:ext cx="4553904" cy="4343400"/>
        </p:xfrm>
        <a:graphic>
          <a:graphicData uri="http://schemas.openxmlformats.org/presentationml/2006/ole">
            <p:oleObj spid="_x0000_s198679" name="Bitmap Image" r:id="rId4" imgW="4533333" imgH="4323810" progId="PBrush">
              <p:embed/>
            </p:oleObj>
          </a:graphicData>
        </a:graphic>
      </p:graphicFrame>
      <p:sp>
        <p:nvSpPr>
          <p:cNvPr id="39940" name="Line 4"/>
          <p:cNvSpPr>
            <a:spLocks noChangeShapeType="1"/>
          </p:cNvSpPr>
          <p:nvPr/>
        </p:nvSpPr>
        <p:spPr bwMode="auto">
          <a:xfrm flipH="1">
            <a:off x="5638800" y="4953000"/>
            <a:ext cx="1371600" cy="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 y="762000"/>
            <a:ext cx="8229600" cy="1139825"/>
          </a:xfrm>
        </p:spPr>
        <p:txBody>
          <a:bodyPr/>
          <a:lstStyle/>
          <a:p>
            <a:pPr eaLnBrk="1" hangingPunct="1"/>
            <a:r>
              <a:rPr lang="en-US" smtClean="0"/>
              <a:t>Testing for Effects</a:t>
            </a:r>
          </a:p>
        </p:txBody>
      </p:sp>
      <p:sp>
        <p:nvSpPr>
          <p:cNvPr id="66563" name="Text Box 3"/>
          <p:cNvSpPr txBox="1">
            <a:spLocks noChangeArrowheads="1"/>
          </p:cNvSpPr>
          <p:nvPr/>
        </p:nvSpPr>
        <p:spPr bwMode="auto">
          <a:xfrm>
            <a:off x="609600" y="2286000"/>
            <a:ext cx="8229600" cy="1570038"/>
          </a:xfrm>
          <a:prstGeom prst="rect">
            <a:avLst/>
          </a:prstGeom>
          <a:noFill/>
          <a:ln w="19050">
            <a:noFill/>
            <a:miter lim="800000"/>
            <a:headEnd/>
            <a:tailEnd/>
          </a:ln>
        </p:spPr>
        <p:txBody>
          <a:bodyPr>
            <a:spAutoFit/>
          </a:bodyPr>
          <a:lstStyle/>
          <a:p>
            <a:r>
              <a:rPr lang="en-US" sz="2400" b="1">
                <a:latin typeface="Tahoma" pitchFamily="34" charset="0"/>
              </a:rPr>
              <a:t>Regress;  lhs=lwage;rhs=fixedx,varyingx;res=e$</a:t>
            </a:r>
          </a:p>
          <a:p>
            <a:r>
              <a:rPr lang="en-US" sz="2400" b="1">
                <a:latin typeface="Tahoma" pitchFamily="34" charset="0"/>
              </a:rPr>
              <a:t>Matrix  ;  tebar=7*gxbr(e,person)$</a:t>
            </a:r>
          </a:p>
          <a:p>
            <a:r>
              <a:rPr lang="en-US" sz="2400" b="1">
                <a:latin typeface="Tahoma" pitchFamily="34" charset="0"/>
              </a:rPr>
              <a:t>Calc	   ;  list;lm=595*7/(2*(7-1))*</a:t>
            </a:r>
          </a:p>
          <a:p>
            <a:r>
              <a:rPr lang="en-US" sz="2400" b="1">
                <a:latin typeface="Tahoma" pitchFamily="34" charset="0"/>
              </a:rPr>
              <a:t>                    (tebar'tebar/sumsqdev - 1)^2$</a:t>
            </a:r>
          </a:p>
        </p:txBody>
      </p:sp>
      <p:sp>
        <p:nvSpPr>
          <p:cNvPr id="66564" name="Text Box 4"/>
          <p:cNvSpPr txBox="1">
            <a:spLocks noChangeArrowheads="1"/>
          </p:cNvSpPr>
          <p:nvPr/>
        </p:nvSpPr>
        <p:spPr bwMode="auto">
          <a:xfrm>
            <a:off x="1676400" y="4114800"/>
            <a:ext cx="5867400" cy="1144588"/>
          </a:xfrm>
          <a:prstGeom prst="rect">
            <a:avLst/>
          </a:prstGeom>
          <a:noFill/>
          <a:ln w="19050">
            <a:noFill/>
            <a:miter lim="800000"/>
            <a:headEnd/>
            <a:tailEnd/>
          </a:ln>
        </p:spPr>
        <p:txBody>
          <a:bodyPr>
            <a:spAutoFit/>
          </a:bodyPr>
          <a:lstStyle/>
          <a:p>
            <a:r>
              <a:rPr lang="en-US" b="1">
                <a:latin typeface="Tahoma" pitchFamily="34" charset="0"/>
              </a:rPr>
              <a:t> </a:t>
            </a:r>
            <a:r>
              <a:rPr lang="en-US" sz="2400" b="1">
                <a:latin typeface="Tahoma" pitchFamily="34" charset="0"/>
              </a:rPr>
              <a:t>LM      =  3797.06757</a:t>
            </a:r>
          </a:p>
          <a:p>
            <a:r>
              <a:rPr lang="en-US" b="1">
                <a:latin typeface="Tahoma" pitchFamily="34" charset="0"/>
              </a:rPr>
              <a:t> </a:t>
            </a:r>
          </a:p>
          <a:p>
            <a:pPr>
              <a:spcBef>
                <a:spcPct val="50000"/>
              </a:spcBef>
            </a:pPr>
            <a:endParaRPr lang="en-US" b="1">
              <a:latin typeface="Tahoma"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533400" y="914400"/>
            <a:ext cx="8229600" cy="1143000"/>
          </a:xfrm>
        </p:spPr>
        <p:txBody>
          <a:bodyPr/>
          <a:lstStyle/>
          <a:p>
            <a:pPr eaLnBrk="1" hangingPunct="1"/>
            <a:r>
              <a:rPr lang="en-US" smtClean="0"/>
              <a:t>A Hausman Test for FE vs. RE</a:t>
            </a:r>
          </a:p>
        </p:txBody>
      </p:sp>
      <p:graphicFrame>
        <p:nvGraphicFramePr>
          <p:cNvPr id="789535" name="Group 31"/>
          <p:cNvGraphicFramePr>
            <a:graphicFrameLocks noGrp="1"/>
          </p:cNvGraphicFramePr>
          <p:nvPr>
            <p:ph idx="1"/>
          </p:nvPr>
        </p:nvGraphicFramePr>
        <p:xfrm>
          <a:off x="457200" y="2625725"/>
          <a:ext cx="8229600" cy="2688336"/>
        </p:xfrm>
        <a:graphic>
          <a:graphicData uri="http://schemas.openxmlformats.org/drawingml/2006/table">
            <a:tbl>
              <a:tblPr/>
              <a:tblGrid>
                <a:gridCol w="2743200"/>
                <a:gridCol w="2743200"/>
                <a:gridCol w="2743200"/>
              </a:tblGrid>
              <a:tr h="838200">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Estimator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Random Effects</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E[c</a:t>
                      </a:r>
                      <a:r>
                        <a:rPr kumimoji="0" lang="en-US" sz="2400" b="0" i="0" u="none" strike="noStrike" cap="none" normalizeH="0" baseline="-25000" smtClean="0">
                          <a:ln>
                            <a:noFill/>
                          </a:ln>
                          <a:solidFill>
                            <a:schemeClr val="tx1"/>
                          </a:solidFill>
                          <a:effectLst/>
                          <a:latin typeface="Tahoma" pitchFamily="34" charset="0"/>
                        </a:rPr>
                        <a:t>i</a:t>
                      </a:r>
                      <a:r>
                        <a:rPr kumimoji="0" lang="en-US" sz="2400" b="0" i="0" u="none" strike="noStrike" cap="none" normalizeH="0" baseline="0" smtClean="0">
                          <a:ln>
                            <a:noFill/>
                          </a:ln>
                          <a:solidFill>
                            <a:schemeClr val="tx1"/>
                          </a:solidFill>
                          <a:effectLst/>
                          <a:latin typeface="Tahoma" pitchFamily="34" charset="0"/>
                        </a:rPr>
                        <a:t>|</a:t>
                      </a:r>
                      <a:r>
                        <a:rPr kumimoji="0" lang="en-US" sz="2400" b="1" i="0" u="none" strike="noStrike" cap="none" normalizeH="0" baseline="0" smtClean="0">
                          <a:ln>
                            <a:noFill/>
                          </a:ln>
                          <a:solidFill>
                            <a:schemeClr val="tx1"/>
                          </a:solidFill>
                          <a:effectLst/>
                          <a:latin typeface="Tahoma" pitchFamily="34" charset="0"/>
                        </a:rPr>
                        <a:t>X</a:t>
                      </a:r>
                      <a:r>
                        <a:rPr kumimoji="0" lang="en-US" sz="2400" b="0" i="0" u="none" strike="noStrike" cap="none" normalizeH="0" baseline="-25000" smtClean="0">
                          <a:ln>
                            <a:noFill/>
                          </a:ln>
                          <a:solidFill>
                            <a:schemeClr val="tx1"/>
                          </a:solidFill>
                          <a:effectLst/>
                          <a:latin typeface="Tahoma" pitchFamily="34" charset="0"/>
                        </a:rPr>
                        <a:t>i</a:t>
                      </a:r>
                      <a:r>
                        <a:rPr kumimoji="0" lang="en-US" sz="2400" b="0" i="0" u="none" strike="noStrike" cap="none" normalizeH="0" baseline="0" smtClean="0">
                          <a:ln>
                            <a:noFill/>
                          </a:ln>
                          <a:solidFill>
                            <a:schemeClr val="tx1"/>
                          </a:solidFill>
                          <a:effectLst/>
                          <a:latin typeface="Tahoma" pitchFamily="34" charset="0"/>
                        </a:rPr>
                        <a:t>] = 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Fixed Effects</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E[c</a:t>
                      </a:r>
                      <a:r>
                        <a:rPr kumimoji="0" lang="en-US" sz="2400" b="0" i="0" u="none" strike="noStrike" cap="none" normalizeH="0" baseline="-25000" smtClean="0">
                          <a:ln>
                            <a:noFill/>
                          </a:ln>
                          <a:solidFill>
                            <a:schemeClr val="tx1"/>
                          </a:solidFill>
                          <a:effectLst/>
                          <a:latin typeface="Tahoma" pitchFamily="34" charset="0"/>
                        </a:rPr>
                        <a:t>i</a:t>
                      </a:r>
                      <a:r>
                        <a:rPr kumimoji="0" lang="en-US" sz="2400" b="0" i="0" u="none" strike="noStrike" cap="none" normalizeH="0" baseline="0" smtClean="0">
                          <a:ln>
                            <a:noFill/>
                          </a:ln>
                          <a:solidFill>
                            <a:schemeClr val="tx1"/>
                          </a:solidFill>
                          <a:effectLst/>
                          <a:latin typeface="Tahoma" pitchFamily="34" charset="0"/>
                        </a:rPr>
                        <a:t>|</a:t>
                      </a:r>
                      <a:r>
                        <a:rPr kumimoji="0" lang="en-US" sz="2400" b="1" i="0" u="none" strike="noStrike" cap="none" normalizeH="0" baseline="0" smtClean="0">
                          <a:ln>
                            <a:noFill/>
                          </a:ln>
                          <a:solidFill>
                            <a:schemeClr val="tx1"/>
                          </a:solidFill>
                          <a:effectLst/>
                          <a:latin typeface="Tahoma" pitchFamily="34" charset="0"/>
                        </a:rPr>
                        <a:t>X</a:t>
                      </a:r>
                      <a:r>
                        <a:rPr kumimoji="0" lang="en-US" sz="2400" b="0" i="0" u="none" strike="noStrike" cap="none" normalizeH="0" baseline="-25000" smtClean="0">
                          <a:ln>
                            <a:noFill/>
                          </a:ln>
                          <a:solidFill>
                            <a:schemeClr val="tx1"/>
                          </a:solidFill>
                          <a:effectLst/>
                          <a:latin typeface="Tahoma" pitchFamily="34" charset="0"/>
                        </a:rPr>
                        <a:t>i</a:t>
                      </a:r>
                      <a:r>
                        <a:rPr kumimoji="0" lang="en-US" sz="2400" b="0" i="0" u="none" strike="noStrike" cap="none" normalizeH="0" baseline="0" smtClean="0">
                          <a:ln>
                            <a:noFill/>
                          </a:ln>
                          <a:solidFill>
                            <a:schemeClr val="tx1"/>
                          </a:solidFill>
                          <a:effectLst/>
                          <a:latin typeface="Tahoma" pitchFamily="34" charset="0"/>
                        </a:rPr>
                        <a:t>] ≠ 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76288">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FGLS </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(Random Effects)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Consistent and Efficient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Inconsistent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8988">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LSDV</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(Fixed Effects)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Consistent</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Inefficient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Consistent</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Possibly Efficient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a:xfrm>
            <a:off x="419100" y="990600"/>
            <a:ext cx="8229600" cy="533400"/>
          </a:xfrm>
        </p:spPr>
        <p:txBody>
          <a:bodyPr/>
          <a:lstStyle/>
          <a:p>
            <a:pPr eaLnBrk="1" hangingPunct="1"/>
            <a:r>
              <a:rPr lang="en-US" smtClean="0"/>
              <a:t>Computing the Hausman Statistic</a:t>
            </a:r>
          </a:p>
        </p:txBody>
      </p:sp>
      <p:graphicFrame>
        <p:nvGraphicFramePr>
          <p:cNvPr id="31746" name="Object 4"/>
          <p:cNvGraphicFramePr>
            <a:graphicFrameLocks noChangeAspect="1"/>
          </p:cNvGraphicFramePr>
          <p:nvPr>
            <p:extLst>
              <p:ext uri="{D42A27DB-BD31-4B8C-83A1-F6EECF244321}">
                <p14:modId xmlns:p14="http://schemas.microsoft.com/office/powerpoint/2010/main" xmlns="" val="3009533854"/>
              </p:ext>
            </p:extLst>
          </p:nvPr>
        </p:nvGraphicFramePr>
        <p:xfrm>
          <a:off x="1219200" y="1752600"/>
          <a:ext cx="6880225" cy="3799527"/>
        </p:xfrm>
        <a:graphic>
          <a:graphicData uri="http://schemas.openxmlformats.org/presentationml/2006/ole">
            <p:oleObj spid="_x0000_s201751" name="Equation" r:id="rId4" imgW="5080000" imgH="2806700" progId="Equation.DSMT4">
              <p:embed/>
            </p:oleObj>
          </a:graphicData>
        </a:graphic>
      </p:graphicFrame>
      <p:sp>
        <p:nvSpPr>
          <p:cNvPr id="31748" name="Text Box 5"/>
          <p:cNvSpPr txBox="1">
            <a:spLocks noChangeArrowheads="1"/>
          </p:cNvSpPr>
          <p:nvPr/>
        </p:nvSpPr>
        <p:spPr bwMode="auto">
          <a:xfrm>
            <a:off x="1219200" y="5715000"/>
            <a:ext cx="6629400" cy="376238"/>
          </a:xfrm>
          <a:prstGeom prst="rect">
            <a:avLst/>
          </a:prstGeom>
          <a:noFill/>
          <a:ln w="9525">
            <a:solidFill>
              <a:schemeClr val="tx1"/>
            </a:solidFill>
            <a:miter lim="800000"/>
            <a:headEnd/>
            <a:tailEnd/>
          </a:ln>
        </p:spPr>
        <p:txBody>
          <a:bodyPr>
            <a:spAutoFit/>
          </a:bodyPr>
          <a:lstStyle/>
          <a:p>
            <a:pPr>
              <a:spcBef>
                <a:spcPct val="50000"/>
              </a:spcBef>
            </a:pPr>
            <a:r>
              <a:rPr lang="el-GR" b="1">
                <a:latin typeface="Tahoma" pitchFamily="34" charset="0"/>
              </a:rPr>
              <a:t>β</a:t>
            </a:r>
            <a:r>
              <a:rPr lang="en-US" b="1">
                <a:latin typeface="Tahoma" pitchFamily="34" charset="0"/>
              </a:rPr>
              <a:t> does not contain the constant term in the preceding.</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381000" y="762000"/>
            <a:ext cx="8229600" cy="1139825"/>
          </a:xfrm>
        </p:spPr>
        <p:txBody>
          <a:bodyPr/>
          <a:lstStyle/>
          <a:p>
            <a:pPr eaLnBrk="1" hangingPunct="1"/>
            <a:r>
              <a:rPr lang="en-US" smtClean="0"/>
              <a:t>Hausman Test</a:t>
            </a:r>
          </a:p>
        </p:txBody>
      </p:sp>
      <p:sp>
        <p:nvSpPr>
          <p:cNvPr id="62467" name="Text Box 4"/>
          <p:cNvSpPr txBox="1">
            <a:spLocks noChangeArrowheads="1"/>
          </p:cNvSpPr>
          <p:nvPr/>
        </p:nvSpPr>
        <p:spPr bwMode="auto">
          <a:xfrm>
            <a:off x="1371600" y="2209800"/>
            <a:ext cx="7010400" cy="3344863"/>
          </a:xfrm>
          <a:prstGeom prst="rect">
            <a:avLst/>
          </a:prstGeom>
          <a:noFill/>
          <a:ln w="19050">
            <a:noFill/>
            <a:miter lim="800000"/>
            <a:headEnd/>
            <a:tailEnd/>
          </a:ln>
        </p:spPr>
        <p:txBody>
          <a:bodyPr>
            <a:spAutoFit/>
          </a:bodyPr>
          <a:lstStyle/>
          <a:p>
            <a:r>
              <a:rPr lang="en-US" sz="1600" b="1">
                <a:latin typeface="Courier New" pitchFamily="49" charset="0"/>
              </a:rPr>
              <a:t>+--------------------------------------------------+</a:t>
            </a:r>
          </a:p>
          <a:p>
            <a:r>
              <a:rPr lang="en-US" sz="1600" b="1">
                <a:latin typeface="Courier New" pitchFamily="49" charset="0"/>
              </a:rPr>
              <a:t>| Random Effects Model: v(i,t) = e(i,t) + u(i)     |</a:t>
            </a:r>
          </a:p>
          <a:p>
            <a:r>
              <a:rPr lang="en-US" sz="1600" b="1">
                <a:latin typeface="Courier New" pitchFamily="49" charset="0"/>
              </a:rPr>
              <a:t>| Estimates:  Var[e]              =   .235368D-01  |</a:t>
            </a:r>
          </a:p>
          <a:p>
            <a:r>
              <a:rPr lang="en-US" sz="1600" b="1">
                <a:latin typeface="Courier New" pitchFamily="49" charset="0"/>
              </a:rPr>
              <a:t>|             Var[u]              =   .110254D+00  |</a:t>
            </a:r>
          </a:p>
          <a:p>
            <a:r>
              <a:rPr lang="en-US" sz="1600" b="1">
                <a:latin typeface="Courier New" pitchFamily="49" charset="0"/>
              </a:rPr>
              <a:t>|             Corr[v(i,t),v(i,s)] =   .824078      |</a:t>
            </a:r>
          </a:p>
          <a:p>
            <a:r>
              <a:rPr lang="en-US" sz="1600" b="1">
                <a:latin typeface="Courier New" pitchFamily="49" charset="0"/>
              </a:rPr>
              <a:t>| Lagrange Multiplier Test vs. Model (3) = 3797.07 |</a:t>
            </a:r>
          </a:p>
          <a:p>
            <a:r>
              <a:rPr lang="en-US" sz="1600" b="1">
                <a:latin typeface="Courier New" pitchFamily="49" charset="0"/>
              </a:rPr>
              <a:t>| ( 1 df, prob value =  .000000)                   |</a:t>
            </a:r>
          </a:p>
          <a:p>
            <a:r>
              <a:rPr lang="en-US" sz="1600" b="1">
                <a:latin typeface="Courier New" pitchFamily="49" charset="0"/>
              </a:rPr>
              <a:t>| (High values of LM favor FEM/REM over CR model.) |</a:t>
            </a:r>
          </a:p>
          <a:p>
            <a:r>
              <a:rPr lang="en-US" sz="1600" b="1">
                <a:latin typeface="Courier New" pitchFamily="49" charset="0"/>
              </a:rPr>
              <a:t>| Fixed vs. Random Effects (Hausman)     = 2632.34 |</a:t>
            </a:r>
          </a:p>
          <a:p>
            <a:r>
              <a:rPr lang="en-US" sz="1600" b="1">
                <a:latin typeface="Courier New" pitchFamily="49" charset="0"/>
              </a:rPr>
              <a:t>| ( 4 df, prob value =  .000000)                   |</a:t>
            </a:r>
          </a:p>
          <a:p>
            <a:r>
              <a:rPr lang="en-US" sz="1600" b="1">
                <a:latin typeface="Courier New" pitchFamily="49" charset="0"/>
              </a:rPr>
              <a:t>| (High (low) values of H favor FEM (REM).)        |</a:t>
            </a:r>
          </a:p>
          <a:p>
            <a:r>
              <a:rPr lang="en-US" sz="1600" b="1">
                <a:latin typeface="Courier New" pitchFamily="49" charset="0"/>
              </a:rPr>
              <a:t>+--------------------------------------------------+</a:t>
            </a:r>
          </a:p>
          <a:p>
            <a:pPr>
              <a:spcBef>
                <a:spcPct val="50000"/>
              </a:spcBef>
            </a:pPr>
            <a:endParaRPr lang="en-US" sz="1400" b="1">
              <a:latin typeface="Courier New" pitchFamily="49" charset="0"/>
            </a:endParaRPr>
          </a:p>
        </p:txBody>
      </p:sp>
      <p:sp>
        <p:nvSpPr>
          <p:cNvPr id="62469" name="Rectangle 12"/>
          <p:cNvSpPr>
            <a:spLocks noChangeArrowheads="1"/>
          </p:cNvSpPr>
          <p:nvPr/>
        </p:nvSpPr>
        <p:spPr bwMode="auto">
          <a:xfrm>
            <a:off x="1524000" y="4191000"/>
            <a:ext cx="6248400" cy="8382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4"/>
          <p:cNvSpPr>
            <a:spLocks noGrp="1" noChangeArrowheads="1"/>
          </p:cNvSpPr>
          <p:nvPr>
            <p:ph type="title"/>
          </p:nvPr>
        </p:nvSpPr>
        <p:spPr>
          <a:xfrm>
            <a:off x="457200" y="533401"/>
            <a:ext cx="8229600" cy="914400"/>
          </a:xfrm>
        </p:spPr>
        <p:txBody>
          <a:bodyPr/>
          <a:lstStyle/>
          <a:p>
            <a:pPr eaLnBrk="1" hangingPunct="1"/>
            <a:r>
              <a:rPr lang="en-US" smtClean="0"/>
              <a:t>Fixed Effects</a:t>
            </a:r>
          </a:p>
        </p:txBody>
      </p:sp>
      <p:sp>
        <p:nvSpPr>
          <p:cNvPr id="64515" name="Text Box 5"/>
          <p:cNvSpPr txBox="1">
            <a:spLocks noChangeArrowheads="1"/>
          </p:cNvSpPr>
          <p:nvPr/>
        </p:nvSpPr>
        <p:spPr bwMode="auto">
          <a:xfrm>
            <a:off x="1219200" y="1447800"/>
            <a:ext cx="6934200" cy="4894263"/>
          </a:xfrm>
          <a:prstGeom prst="rect">
            <a:avLst/>
          </a:prstGeom>
          <a:noFill/>
          <a:ln w="19050">
            <a:noFill/>
            <a:miter lim="800000"/>
            <a:headEnd/>
            <a:tailEnd/>
          </a:ln>
        </p:spPr>
        <p:txBody>
          <a:bodyPr>
            <a:spAutoFit/>
          </a:bodyPr>
          <a:lstStyle/>
          <a:p>
            <a:r>
              <a:rPr lang="en-US" sz="1200" b="1" dirty="0">
                <a:latin typeface="Courier New" pitchFamily="49" charset="0"/>
              </a:rPr>
              <a:t>+----------------------------------------------------+</a:t>
            </a:r>
          </a:p>
          <a:p>
            <a:r>
              <a:rPr lang="en-US" sz="1200" b="1" dirty="0">
                <a:latin typeface="Courier New" pitchFamily="49" charset="0"/>
              </a:rPr>
              <a:t>| </a:t>
            </a:r>
            <a:r>
              <a:rPr lang="en-US" sz="1200" b="1" dirty="0" err="1">
                <a:latin typeface="Courier New" pitchFamily="49" charset="0"/>
              </a:rPr>
              <a:t>Panel:Groups</a:t>
            </a:r>
            <a:r>
              <a:rPr lang="en-US" sz="1200" b="1" dirty="0">
                <a:latin typeface="Courier New" pitchFamily="49" charset="0"/>
              </a:rPr>
              <a:t>   Empty       0,   Valid data     595 |</a:t>
            </a:r>
          </a:p>
          <a:p>
            <a:r>
              <a:rPr lang="en-US" sz="1200" b="1" dirty="0">
                <a:latin typeface="Courier New" pitchFamily="49" charset="0"/>
              </a:rPr>
              <a:t>|                Smallest    7,   Largest          7 |</a:t>
            </a:r>
          </a:p>
          <a:p>
            <a:r>
              <a:rPr lang="en-US" sz="1200" b="1" dirty="0">
                <a:latin typeface="Courier New" pitchFamily="49" charset="0"/>
              </a:rPr>
              <a:t>|                Average group size             7.00 |</a:t>
            </a:r>
          </a:p>
          <a:p>
            <a:r>
              <a:rPr lang="en-US" sz="1200" b="1" dirty="0">
                <a:latin typeface="Courier New" pitchFamily="49" charset="0"/>
              </a:rPr>
              <a:t>| There are  </a:t>
            </a:r>
            <a:r>
              <a:rPr lang="en-US" sz="1200" b="1" dirty="0" smtClean="0">
                <a:latin typeface="Courier New" pitchFamily="49" charset="0"/>
              </a:rPr>
              <a:t>2 </a:t>
            </a:r>
            <a:r>
              <a:rPr lang="en-US" sz="1200" b="1" dirty="0">
                <a:latin typeface="Courier New" pitchFamily="49" charset="0"/>
              </a:rPr>
              <a:t>vars. with no within group variation. |</a:t>
            </a:r>
          </a:p>
          <a:p>
            <a:r>
              <a:rPr lang="en-US" sz="1200" b="1" dirty="0">
                <a:latin typeface="Courier New" pitchFamily="49" charset="0"/>
              </a:rPr>
              <a:t>| ED       </a:t>
            </a:r>
            <a:r>
              <a:rPr lang="en-US" sz="1200" b="1" dirty="0" smtClean="0">
                <a:latin typeface="Courier New" pitchFamily="49" charset="0"/>
              </a:rPr>
              <a:t> </a:t>
            </a:r>
            <a:r>
              <a:rPr lang="en-US" sz="1200" b="1" dirty="0">
                <a:latin typeface="Courier New" pitchFamily="49" charset="0"/>
              </a:rPr>
              <a:t>FEM  </a:t>
            </a:r>
            <a:r>
              <a:rPr lang="en-US" sz="1200" b="1" dirty="0" smtClean="0">
                <a:latin typeface="Courier New" pitchFamily="49" charset="0"/>
              </a:rPr>
              <a:t>                                    </a:t>
            </a:r>
            <a:r>
              <a:rPr lang="en-US" sz="1200" b="1" dirty="0">
                <a:latin typeface="Courier New" pitchFamily="49" charset="0"/>
              </a:rPr>
              <a:t>|</a:t>
            </a:r>
          </a:p>
          <a:p>
            <a:r>
              <a:rPr lang="en-US" sz="1200" b="1" dirty="0">
                <a:latin typeface="Courier New" pitchFamily="49" charset="0"/>
              </a:rPr>
              <a:t>| Look for huge standard errors and fixed parameters.|</a:t>
            </a:r>
          </a:p>
          <a:p>
            <a:r>
              <a:rPr lang="en-US" sz="1200" b="1" dirty="0">
                <a:latin typeface="Courier New" pitchFamily="49" charset="0"/>
              </a:rPr>
              <a:t>| </a:t>
            </a:r>
            <a:r>
              <a:rPr lang="en-US" sz="1200" b="1" dirty="0" err="1">
                <a:latin typeface="Courier New" pitchFamily="49" charset="0"/>
              </a:rPr>
              <a:t>F.E</a:t>
            </a:r>
            <a:r>
              <a:rPr lang="en-US" sz="1200" b="1" dirty="0">
                <a:latin typeface="Courier New" pitchFamily="49" charset="0"/>
              </a:rPr>
              <a:t>. results are based on a generalized inverse.   |</a:t>
            </a:r>
          </a:p>
          <a:p>
            <a:r>
              <a:rPr lang="en-US" sz="1200" b="1" dirty="0">
                <a:latin typeface="Courier New" pitchFamily="49" charset="0"/>
              </a:rPr>
              <a:t>| They will be highly erratic. (Problematic model.)  |</a:t>
            </a:r>
          </a:p>
          <a:p>
            <a:r>
              <a:rPr lang="en-US" sz="1200" b="1" dirty="0">
                <a:latin typeface="Courier New" pitchFamily="49" charset="0"/>
              </a:rPr>
              <a:t>| Unable to compute </a:t>
            </a:r>
            <a:r>
              <a:rPr lang="en-US" sz="1200" b="1" dirty="0" err="1">
                <a:latin typeface="Courier New" pitchFamily="49" charset="0"/>
              </a:rPr>
              <a:t>std.errors</a:t>
            </a:r>
            <a:r>
              <a:rPr lang="en-US" sz="1200" b="1" dirty="0">
                <a:latin typeface="Courier New" pitchFamily="49" charset="0"/>
              </a:rPr>
              <a:t> for dummy var. </a:t>
            </a:r>
            <a:r>
              <a:rPr lang="en-US" sz="1200" b="1" dirty="0" err="1">
                <a:latin typeface="Courier New" pitchFamily="49" charset="0"/>
              </a:rPr>
              <a:t>coeffs</a:t>
            </a:r>
            <a:r>
              <a:rPr lang="en-US" sz="1200" b="1" dirty="0">
                <a:latin typeface="Courier New" pitchFamily="49" charset="0"/>
              </a:rPr>
              <a:t>.|</a:t>
            </a:r>
          </a:p>
          <a:p>
            <a:r>
              <a:rPr lang="en-US" sz="1200" b="1" dirty="0">
                <a:latin typeface="Courier New" pitchFamily="49" charset="0"/>
              </a:rPr>
              <a:t>+----------------------------------------------------+</a:t>
            </a:r>
          </a:p>
          <a:p>
            <a:r>
              <a:rPr lang="en-US" sz="1200" b="1" dirty="0">
                <a:latin typeface="Courier New" pitchFamily="49" charset="0"/>
              </a:rPr>
              <a:t>+--------+--------------+----------------+--------+--------+----------+</a:t>
            </a:r>
          </a:p>
          <a:p>
            <a:r>
              <a:rPr lang="en-US" sz="1200" b="1" dirty="0">
                <a:latin typeface="Courier New" pitchFamily="49" charset="0"/>
              </a:rPr>
              <a:t>|Variable| Coefficient  | Standard Error |b/St.</a:t>
            </a:r>
            <a:r>
              <a:rPr lang="en-US" sz="1200" b="1" dirty="0" err="1">
                <a:latin typeface="Courier New" pitchFamily="49" charset="0"/>
              </a:rPr>
              <a:t>Er</a:t>
            </a:r>
            <a:r>
              <a:rPr lang="en-US" sz="1200" b="1" dirty="0">
                <a:latin typeface="Courier New" pitchFamily="49" charset="0"/>
              </a:rPr>
              <a:t>.|P[|Z|&gt;z]| Mean of X|</a:t>
            </a:r>
          </a:p>
          <a:p>
            <a:r>
              <a:rPr lang="en-US" sz="1200" b="1" dirty="0">
                <a:latin typeface="Courier New" pitchFamily="49" charset="0"/>
              </a:rPr>
              <a:t>+--------+--------------+----------------+--------+--------+----------+</a:t>
            </a:r>
          </a:p>
          <a:p>
            <a:r>
              <a:rPr lang="en-US" sz="1200" b="1" dirty="0">
                <a:latin typeface="Courier New" pitchFamily="49" charset="0"/>
              </a:rPr>
              <a:t>|</a:t>
            </a:r>
            <a:r>
              <a:rPr lang="en-US" sz="1200" b="1" dirty="0" err="1">
                <a:latin typeface="Courier New" pitchFamily="49" charset="0"/>
              </a:rPr>
              <a:t>WKS</a:t>
            </a:r>
            <a:r>
              <a:rPr lang="en-US" sz="1200" b="1" dirty="0">
                <a:latin typeface="Courier New" pitchFamily="49" charset="0"/>
              </a:rPr>
              <a:t>     |     .00083          .00060003     1.381   .1672   46.811525|</a:t>
            </a:r>
          </a:p>
          <a:p>
            <a:r>
              <a:rPr lang="en-US" sz="1200" b="1" dirty="0">
                <a:latin typeface="Courier New" pitchFamily="49" charset="0"/>
              </a:rPr>
              <a:t>|OCC     |    -.02157          .01379216    -1.564   .1178    .5111645|</a:t>
            </a:r>
          </a:p>
          <a:p>
            <a:r>
              <a:rPr lang="en-US" sz="1200" b="1" dirty="0">
                <a:latin typeface="Courier New" pitchFamily="49" charset="0"/>
              </a:rPr>
              <a:t>|</a:t>
            </a:r>
            <a:r>
              <a:rPr lang="en-US" sz="1200" b="1" dirty="0" err="1">
                <a:latin typeface="Courier New" pitchFamily="49" charset="0"/>
              </a:rPr>
              <a:t>IND</a:t>
            </a:r>
            <a:r>
              <a:rPr lang="en-US" sz="1200" b="1" dirty="0">
                <a:latin typeface="Courier New" pitchFamily="49" charset="0"/>
              </a:rPr>
              <a:t>     |     .01888          .01545450     1.221   .2219    .3954382|</a:t>
            </a:r>
          </a:p>
          <a:p>
            <a:r>
              <a:rPr lang="en-US" sz="1200" b="1" dirty="0">
                <a:latin typeface="Courier New" pitchFamily="49" charset="0"/>
              </a:rPr>
              <a:t>|SOUTH   |     .00039          .03429053      .011   .9909    .2902761|</a:t>
            </a:r>
          </a:p>
          <a:p>
            <a:r>
              <a:rPr lang="en-US" sz="1200" b="1" dirty="0">
                <a:latin typeface="Courier New" pitchFamily="49" charset="0"/>
              </a:rPr>
              <a:t>|</a:t>
            </a:r>
            <a:r>
              <a:rPr lang="en-US" sz="1200" b="1" dirty="0" err="1">
                <a:latin typeface="Courier New" pitchFamily="49" charset="0"/>
              </a:rPr>
              <a:t>SMSA</a:t>
            </a:r>
            <a:r>
              <a:rPr lang="en-US" sz="1200" b="1" dirty="0">
                <a:latin typeface="Courier New" pitchFamily="49" charset="0"/>
              </a:rPr>
              <a:t>    |    -.04451**        .01939659    -2.295   .0217    .6537815|</a:t>
            </a:r>
          </a:p>
          <a:p>
            <a:r>
              <a:rPr lang="en-US" sz="1200" b="1" dirty="0">
                <a:latin typeface="Courier New" pitchFamily="49" charset="0"/>
              </a:rPr>
              <a:t>|UNION   |     .03274**        .01493217     2.192   .0283    .3639856|</a:t>
            </a:r>
          </a:p>
          <a:p>
            <a:r>
              <a:rPr lang="en-US" sz="1200" b="1" dirty="0">
                <a:latin typeface="Courier New" pitchFamily="49" charset="0"/>
              </a:rPr>
              <a:t>|</a:t>
            </a:r>
            <a:r>
              <a:rPr lang="en-US" sz="1200" b="1" dirty="0" err="1">
                <a:latin typeface="Courier New" pitchFamily="49" charset="0"/>
              </a:rPr>
              <a:t>EXP</a:t>
            </a:r>
            <a:r>
              <a:rPr lang="en-US" sz="1200" b="1" dirty="0">
                <a:latin typeface="Courier New" pitchFamily="49" charset="0"/>
              </a:rPr>
              <a:t>     |     .11327***       .00247221    45.819   .0000   19.853782|</a:t>
            </a:r>
          </a:p>
          <a:p>
            <a:r>
              <a:rPr lang="en-US" sz="1200" b="1" dirty="0">
                <a:latin typeface="Courier New" pitchFamily="49" charset="0"/>
              </a:rPr>
              <a:t>|</a:t>
            </a:r>
            <a:r>
              <a:rPr lang="en-US" sz="1200" b="1" dirty="0" err="1">
                <a:latin typeface="Courier New" pitchFamily="49" charset="0"/>
              </a:rPr>
              <a:t>EXPSQ</a:t>
            </a:r>
            <a:r>
              <a:rPr lang="en-US" sz="1200" b="1" dirty="0">
                <a:latin typeface="Courier New" pitchFamily="49" charset="0"/>
              </a:rPr>
              <a:t>   |    -.00042***     .</a:t>
            </a:r>
            <a:r>
              <a:rPr lang="en-US" sz="1200" b="1" dirty="0" err="1">
                <a:latin typeface="Courier New" pitchFamily="49" charset="0"/>
              </a:rPr>
              <a:t>546283D</a:t>
            </a:r>
            <a:r>
              <a:rPr lang="en-US" sz="1200" b="1" dirty="0">
                <a:latin typeface="Courier New" pitchFamily="49" charset="0"/>
              </a:rPr>
              <a:t>-04    -7.664   .0000   514.40504|</a:t>
            </a:r>
          </a:p>
          <a:p>
            <a:r>
              <a:rPr lang="en-US" sz="1200" b="1" dirty="0">
                <a:latin typeface="Courier New" pitchFamily="49" charset="0"/>
              </a:rPr>
              <a:t>|ED      |       .000       ......(Fixed Parameter).......            |</a:t>
            </a:r>
          </a:p>
          <a:p>
            <a:r>
              <a:rPr lang="en-US" sz="1200" b="1" dirty="0" smtClean="0">
                <a:latin typeface="Courier New" pitchFamily="49" charset="0"/>
              </a:rPr>
              <a:t>|</a:t>
            </a:r>
            <a:r>
              <a:rPr lang="en-US" sz="1200" b="1" dirty="0">
                <a:latin typeface="Courier New" pitchFamily="49" charset="0"/>
              </a:rPr>
              <a:t>FEM     |       .000       ......(Fixed Parameter).......            |</a:t>
            </a:r>
          </a:p>
          <a:p>
            <a:r>
              <a:rPr lang="en-US" sz="1200" b="1" dirty="0">
                <a:latin typeface="Courier New" pitchFamily="49" charset="0"/>
              </a:rPr>
              <a: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4"/>
          <p:cNvSpPr>
            <a:spLocks noGrp="1" noChangeArrowheads="1"/>
          </p:cNvSpPr>
          <p:nvPr>
            <p:ph type="title"/>
          </p:nvPr>
        </p:nvSpPr>
        <p:spPr>
          <a:xfrm>
            <a:off x="533400" y="685801"/>
            <a:ext cx="8229600" cy="838200"/>
          </a:xfrm>
        </p:spPr>
        <p:txBody>
          <a:bodyPr/>
          <a:lstStyle/>
          <a:p>
            <a:pPr eaLnBrk="1" hangingPunct="1"/>
            <a:r>
              <a:rPr lang="en-US" smtClean="0"/>
              <a:t>Random Effects</a:t>
            </a:r>
          </a:p>
        </p:txBody>
      </p:sp>
      <p:sp>
        <p:nvSpPr>
          <p:cNvPr id="65539" name="Text Box 5"/>
          <p:cNvSpPr txBox="1">
            <a:spLocks noChangeArrowheads="1"/>
          </p:cNvSpPr>
          <p:nvPr/>
        </p:nvSpPr>
        <p:spPr bwMode="auto">
          <a:xfrm>
            <a:off x="1066800" y="1524000"/>
            <a:ext cx="7239000" cy="4656138"/>
          </a:xfrm>
          <a:prstGeom prst="rect">
            <a:avLst/>
          </a:prstGeom>
          <a:noFill/>
          <a:ln w="19050">
            <a:noFill/>
            <a:miter lim="800000"/>
            <a:headEnd/>
            <a:tailEnd/>
          </a:ln>
        </p:spPr>
        <p:txBody>
          <a:bodyPr>
            <a:spAutoFit/>
          </a:bodyPr>
          <a:lstStyle/>
          <a:p>
            <a:r>
              <a:rPr lang="en-US" sz="1200" b="1" dirty="0">
                <a:latin typeface="Courier New" pitchFamily="49" charset="0"/>
              </a:rPr>
              <a:t>+--------------------------------------------------+</a:t>
            </a:r>
          </a:p>
          <a:p>
            <a:r>
              <a:rPr lang="en-US" sz="1200" b="1" dirty="0">
                <a:latin typeface="Courier New" pitchFamily="49" charset="0"/>
              </a:rPr>
              <a:t>| Random Effects Model: v(</a:t>
            </a:r>
            <a:r>
              <a:rPr lang="en-US" sz="1200" b="1" dirty="0" err="1">
                <a:latin typeface="Courier New" pitchFamily="49" charset="0"/>
              </a:rPr>
              <a:t>i,t</a:t>
            </a:r>
            <a:r>
              <a:rPr lang="en-US" sz="1200" b="1" dirty="0">
                <a:latin typeface="Courier New" pitchFamily="49" charset="0"/>
              </a:rPr>
              <a:t>) = e(</a:t>
            </a:r>
            <a:r>
              <a:rPr lang="en-US" sz="1200" b="1" dirty="0" err="1">
                <a:latin typeface="Courier New" pitchFamily="49" charset="0"/>
              </a:rPr>
              <a:t>i,t</a:t>
            </a:r>
            <a:r>
              <a:rPr lang="en-US" sz="1200" b="1" dirty="0">
                <a:latin typeface="Courier New" pitchFamily="49" charset="0"/>
              </a:rPr>
              <a:t>) + u(</a:t>
            </a:r>
            <a:r>
              <a:rPr lang="en-US" sz="1200" b="1" dirty="0" err="1">
                <a:latin typeface="Courier New" pitchFamily="49" charset="0"/>
              </a:rPr>
              <a:t>i</a:t>
            </a:r>
            <a:r>
              <a:rPr lang="en-US" sz="1200" b="1" dirty="0">
                <a:latin typeface="Courier New" pitchFamily="49" charset="0"/>
              </a:rPr>
              <a:t>)     |</a:t>
            </a:r>
          </a:p>
          <a:p>
            <a:r>
              <a:rPr lang="en-US" sz="1200" b="1" dirty="0">
                <a:latin typeface="Courier New" pitchFamily="49" charset="0"/>
              </a:rPr>
              <a:t>| Estimates:  </a:t>
            </a:r>
            <a:r>
              <a:rPr lang="en-US" sz="1200" b="1" dirty="0" err="1">
                <a:latin typeface="Courier New" pitchFamily="49" charset="0"/>
              </a:rPr>
              <a:t>Var</a:t>
            </a:r>
            <a:r>
              <a:rPr lang="en-US" sz="1200" b="1" dirty="0">
                <a:latin typeface="Courier New" pitchFamily="49" charset="0"/>
              </a:rPr>
              <a:t>[e]              =   .</a:t>
            </a:r>
            <a:r>
              <a:rPr lang="en-US" sz="1200" b="1" dirty="0" err="1">
                <a:latin typeface="Courier New" pitchFamily="49" charset="0"/>
              </a:rPr>
              <a:t>235368D</a:t>
            </a:r>
            <a:r>
              <a:rPr lang="en-US" sz="1200" b="1" dirty="0">
                <a:latin typeface="Courier New" pitchFamily="49" charset="0"/>
              </a:rPr>
              <a:t>-01  |</a:t>
            </a:r>
          </a:p>
          <a:p>
            <a:r>
              <a:rPr lang="en-US" sz="1200" b="1" dirty="0">
                <a:latin typeface="Courier New" pitchFamily="49" charset="0"/>
              </a:rPr>
              <a:t>|             </a:t>
            </a:r>
            <a:r>
              <a:rPr lang="en-US" sz="1200" b="1" dirty="0" err="1">
                <a:latin typeface="Courier New" pitchFamily="49" charset="0"/>
              </a:rPr>
              <a:t>Var</a:t>
            </a:r>
            <a:r>
              <a:rPr lang="en-US" sz="1200" b="1" dirty="0">
                <a:latin typeface="Courier New" pitchFamily="49" charset="0"/>
              </a:rPr>
              <a:t>[u]              =   .</a:t>
            </a:r>
            <a:r>
              <a:rPr lang="en-US" sz="1200" b="1" dirty="0" err="1">
                <a:latin typeface="Courier New" pitchFamily="49" charset="0"/>
              </a:rPr>
              <a:t>110254D+00</a:t>
            </a:r>
            <a:r>
              <a:rPr lang="en-US" sz="1200" b="1" dirty="0">
                <a:latin typeface="Courier New" pitchFamily="49" charset="0"/>
              </a:rPr>
              <a:t>  |</a:t>
            </a:r>
          </a:p>
          <a:p>
            <a:r>
              <a:rPr lang="en-US" sz="1200" b="1" dirty="0">
                <a:latin typeface="Courier New" pitchFamily="49" charset="0"/>
              </a:rPr>
              <a:t>|             </a:t>
            </a:r>
            <a:r>
              <a:rPr lang="en-US" sz="1200" b="1" dirty="0" err="1">
                <a:latin typeface="Courier New" pitchFamily="49" charset="0"/>
              </a:rPr>
              <a:t>Corr</a:t>
            </a:r>
            <a:r>
              <a:rPr lang="en-US" sz="1200" b="1" dirty="0">
                <a:latin typeface="Courier New" pitchFamily="49" charset="0"/>
              </a:rPr>
              <a:t>[v(</a:t>
            </a:r>
            <a:r>
              <a:rPr lang="en-US" sz="1200" b="1" dirty="0" err="1">
                <a:latin typeface="Courier New" pitchFamily="49" charset="0"/>
              </a:rPr>
              <a:t>i,t</a:t>
            </a:r>
            <a:r>
              <a:rPr lang="en-US" sz="1200" b="1" dirty="0">
                <a:latin typeface="Courier New" pitchFamily="49" charset="0"/>
              </a:rPr>
              <a:t>),v(</a:t>
            </a:r>
            <a:r>
              <a:rPr lang="en-US" sz="1200" b="1" dirty="0" err="1">
                <a:latin typeface="Courier New" pitchFamily="49" charset="0"/>
              </a:rPr>
              <a:t>i,s</a:t>
            </a:r>
            <a:r>
              <a:rPr lang="en-US" sz="1200" b="1" dirty="0">
                <a:latin typeface="Courier New" pitchFamily="49" charset="0"/>
              </a:rPr>
              <a:t>)] =   .824078      |</a:t>
            </a:r>
          </a:p>
          <a:p>
            <a:r>
              <a:rPr lang="en-US" sz="1200" b="1" dirty="0">
                <a:latin typeface="Courier New" pitchFamily="49" charset="0"/>
              </a:rPr>
              <a:t>| Lagrange Multiplier Test vs. Model (3) = 3797.07 |</a:t>
            </a:r>
          </a:p>
          <a:p>
            <a:r>
              <a:rPr lang="en-US" sz="1200" b="1" dirty="0">
                <a:latin typeface="Courier New" pitchFamily="49" charset="0"/>
              </a:rPr>
              <a:t>| ( 1 </a:t>
            </a:r>
            <a:r>
              <a:rPr lang="en-US" sz="1200" b="1" dirty="0" err="1">
                <a:latin typeface="Courier New" pitchFamily="49" charset="0"/>
              </a:rPr>
              <a:t>df</a:t>
            </a:r>
            <a:r>
              <a:rPr lang="en-US" sz="1200" b="1" dirty="0">
                <a:latin typeface="Courier New" pitchFamily="49" charset="0"/>
              </a:rPr>
              <a:t>, </a:t>
            </a:r>
            <a:r>
              <a:rPr lang="en-US" sz="1200" b="1" dirty="0" err="1">
                <a:latin typeface="Courier New" pitchFamily="49" charset="0"/>
              </a:rPr>
              <a:t>prob</a:t>
            </a:r>
            <a:r>
              <a:rPr lang="en-US" sz="1200" b="1" dirty="0">
                <a:latin typeface="Courier New" pitchFamily="49" charset="0"/>
              </a:rPr>
              <a:t> value =  .000000)                   |</a:t>
            </a:r>
          </a:p>
          <a:p>
            <a:r>
              <a:rPr lang="en-US" sz="1200" b="1" dirty="0">
                <a:latin typeface="Courier New" pitchFamily="49" charset="0"/>
              </a:rPr>
              <a:t>| (High values of LM favor FEM/REM over CR model.) |</a:t>
            </a:r>
          </a:p>
          <a:p>
            <a:r>
              <a:rPr lang="en-US" sz="1200" b="1" dirty="0">
                <a:latin typeface="Courier New" pitchFamily="49" charset="0"/>
              </a:rPr>
              <a:t>+--------------------------------------------------+</a:t>
            </a:r>
          </a:p>
          <a:p>
            <a:r>
              <a:rPr lang="en-US" sz="1200" b="1" dirty="0">
                <a:latin typeface="Courier New" pitchFamily="49" charset="0"/>
              </a:rPr>
              <a:t>+--------+--------------+----------------+--------+--------+----------+</a:t>
            </a:r>
          </a:p>
          <a:p>
            <a:r>
              <a:rPr lang="en-US" sz="1200" b="1" dirty="0">
                <a:latin typeface="Courier New" pitchFamily="49" charset="0"/>
              </a:rPr>
              <a:t>|Variable| Coefficient  | Standard Error |b/St.</a:t>
            </a:r>
            <a:r>
              <a:rPr lang="en-US" sz="1200" b="1" dirty="0" err="1">
                <a:latin typeface="Courier New" pitchFamily="49" charset="0"/>
              </a:rPr>
              <a:t>Er</a:t>
            </a:r>
            <a:r>
              <a:rPr lang="en-US" sz="1200" b="1" dirty="0">
                <a:latin typeface="Courier New" pitchFamily="49" charset="0"/>
              </a:rPr>
              <a:t>.|P[|Z|&gt;z]| Mean of X|</a:t>
            </a:r>
          </a:p>
          <a:p>
            <a:r>
              <a:rPr lang="en-US" sz="1200" b="1" dirty="0">
                <a:latin typeface="Courier New" pitchFamily="49" charset="0"/>
              </a:rPr>
              <a:t>+--------+--------------+----------------+--------+--------+----------+</a:t>
            </a:r>
          </a:p>
          <a:p>
            <a:r>
              <a:rPr lang="en-US" sz="1200" b="1" dirty="0">
                <a:latin typeface="Courier New" pitchFamily="49" charset="0"/>
              </a:rPr>
              <a:t>|</a:t>
            </a:r>
            <a:r>
              <a:rPr lang="en-US" sz="1200" b="1" dirty="0" err="1">
                <a:latin typeface="Courier New" pitchFamily="49" charset="0"/>
              </a:rPr>
              <a:t>WKS</a:t>
            </a:r>
            <a:r>
              <a:rPr lang="en-US" sz="1200" b="1" dirty="0">
                <a:latin typeface="Courier New" pitchFamily="49" charset="0"/>
              </a:rPr>
              <a:t>     |     .00094          .00059308     1.586   .1128   46.811525|</a:t>
            </a:r>
          </a:p>
          <a:p>
            <a:r>
              <a:rPr lang="en-US" sz="1200" b="1" dirty="0">
                <a:latin typeface="Courier New" pitchFamily="49" charset="0"/>
              </a:rPr>
              <a:t>|OCC     |    -.04367***       .01299206    -3.361   .0008    .5111645|</a:t>
            </a:r>
          </a:p>
          <a:p>
            <a:r>
              <a:rPr lang="en-US" sz="1200" b="1" dirty="0">
                <a:latin typeface="Courier New" pitchFamily="49" charset="0"/>
              </a:rPr>
              <a:t>|</a:t>
            </a:r>
            <a:r>
              <a:rPr lang="en-US" sz="1200" b="1" dirty="0" err="1">
                <a:latin typeface="Courier New" pitchFamily="49" charset="0"/>
              </a:rPr>
              <a:t>IND</a:t>
            </a:r>
            <a:r>
              <a:rPr lang="en-US" sz="1200" b="1" dirty="0">
                <a:latin typeface="Courier New" pitchFamily="49" charset="0"/>
              </a:rPr>
              <a:t>     |     .00271          .01373256      .197   .8434    .3954382|</a:t>
            </a:r>
          </a:p>
          <a:p>
            <a:r>
              <a:rPr lang="en-US" sz="1200" b="1" dirty="0">
                <a:latin typeface="Courier New" pitchFamily="49" charset="0"/>
              </a:rPr>
              <a:t>|SOUTH   |    -.00664          .02246416     -.295   .7677    .2902761|</a:t>
            </a:r>
          </a:p>
          <a:p>
            <a:r>
              <a:rPr lang="en-US" sz="1200" b="1" dirty="0">
                <a:latin typeface="Courier New" pitchFamily="49" charset="0"/>
              </a:rPr>
              <a:t>|</a:t>
            </a:r>
            <a:r>
              <a:rPr lang="en-US" sz="1200" b="1" dirty="0" err="1">
                <a:latin typeface="Courier New" pitchFamily="49" charset="0"/>
              </a:rPr>
              <a:t>SMSA</a:t>
            </a:r>
            <a:r>
              <a:rPr lang="en-US" sz="1200" b="1" dirty="0">
                <a:latin typeface="Courier New" pitchFamily="49" charset="0"/>
              </a:rPr>
              <a:t>    |    -.03117*         .01615455    -1.930   .0536    .6537815|</a:t>
            </a:r>
          </a:p>
          <a:p>
            <a:r>
              <a:rPr lang="en-US" sz="1200" b="1" dirty="0">
                <a:latin typeface="Courier New" pitchFamily="49" charset="0"/>
              </a:rPr>
              <a:t>|UNION   |     .05802***       .01349982     4.298   .0000    .3639856|</a:t>
            </a:r>
          </a:p>
          <a:p>
            <a:r>
              <a:rPr lang="en-US" sz="1200" b="1" dirty="0">
                <a:latin typeface="Courier New" pitchFamily="49" charset="0"/>
              </a:rPr>
              <a:t>|</a:t>
            </a:r>
            <a:r>
              <a:rPr lang="en-US" sz="1200" b="1" dirty="0" err="1">
                <a:latin typeface="Courier New" pitchFamily="49" charset="0"/>
              </a:rPr>
              <a:t>EXP</a:t>
            </a:r>
            <a:r>
              <a:rPr lang="en-US" sz="1200" b="1" dirty="0">
                <a:latin typeface="Courier New" pitchFamily="49" charset="0"/>
              </a:rPr>
              <a:t>     |     .08744***       .00224705    38.913   .0000   19.853782|</a:t>
            </a:r>
          </a:p>
          <a:p>
            <a:r>
              <a:rPr lang="en-US" sz="1200" b="1" dirty="0">
                <a:latin typeface="Courier New" pitchFamily="49" charset="0"/>
              </a:rPr>
              <a:t>|</a:t>
            </a:r>
            <a:r>
              <a:rPr lang="en-US" sz="1200" b="1" dirty="0" err="1">
                <a:latin typeface="Courier New" pitchFamily="49" charset="0"/>
              </a:rPr>
              <a:t>EXPSQ</a:t>
            </a:r>
            <a:r>
              <a:rPr lang="en-US" sz="1200" b="1" dirty="0">
                <a:latin typeface="Courier New" pitchFamily="49" charset="0"/>
              </a:rPr>
              <a:t>   |    -.00076***     .</a:t>
            </a:r>
            <a:r>
              <a:rPr lang="en-US" sz="1200" b="1" dirty="0" err="1">
                <a:latin typeface="Courier New" pitchFamily="49" charset="0"/>
              </a:rPr>
              <a:t>495876D</a:t>
            </a:r>
            <a:r>
              <a:rPr lang="en-US" sz="1200" b="1" dirty="0">
                <a:latin typeface="Courier New" pitchFamily="49" charset="0"/>
              </a:rPr>
              <a:t>-04   -15.411   .0000   514.40504|</a:t>
            </a:r>
          </a:p>
          <a:p>
            <a:r>
              <a:rPr lang="en-US" sz="1200" b="1" dirty="0">
                <a:latin typeface="Courier New" pitchFamily="49" charset="0"/>
              </a:rPr>
              <a:t>|ED      |     .10724***       .00511463    20.967   .0000   12.845378|</a:t>
            </a:r>
          </a:p>
          <a:p>
            <a:r>
              <a:rPr lang="en-US" sz="1200" b="1" dirty="0" smtClean="0">
                <a:latin typeface="Courier New" pitchFamily="49" charset="0"/>
              </a:rPr>
              <a:t>|</a:t>
            </a:r>
            <a:r>
              <a:rPr lang="en-US" sz="1200" b="1" dirty="0">
                <a:latin typeface="Courier New" pitchFamily="49" charset="0"/>
              </a:rPr>
              <a:t>FEM     |    -.24786***       .04283536    -5.786   .0000    .1126050|</a:t>
            </a:r>
          </a:p>
          <a:p>
            <a:r>
              <a:rPr lang="en-US" sz="1200" b="1" dirty="0">
                <a:latin typeface="Courier New" pitchFamily="49" charset="0"/>
              </a:rPr>
              <a:t>|Constant|    3.97756***       .08178139    48.637   .0000            |</a:t>
            </a:r>
          </a:p>
          <a:p>
            <a:r>
              <a:rPr lang="en-US" sz="1200" b="1" dirty="0">
                <a:latin typeface="Courier New" pitchFamily="49" charset="0"/>
              </a:rPr>
              <a:t>+--------+------------------------------------------------------------+</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533400" y="685800"/>
            <a:ext cx="8229600" cy="1139825"/>
          </a:xfrm>
        </p:spPr>
        <p:txBody>
          <a:bodyPr/>
          <a:lstStyle/>
          <a:p>
            <a:pPr eaLnBrk="1" hangingPunct="1"/>
            <a:r>
              <a:rPr lang="en-US" dirty="0" smtClean="0"/>
              <a:t>The </a:t>
            </a:r>
            <a:r>
              <a:rPr lang="en-US" dirty="0" err="1" smtClean="0"/>
              <a:t>Hausman</a:t>
            </a:r>
            <a:r>
              <a:rPr lang="en-US" dirty="0" smtClean="0"/>
              <a:t> Test, by Hand</a:t>
            </a:r>
          </a:p>
        </p:txBody>
      </p:sp>
      <p:sp>
        <p:nvSpPr>
          <p:cNvPr id="66563" name="Text Box 4"/>
          <p:cNvSpPr txBox="1">
            <a:spLocks noChangeArrowheads="1"/>
          </p:cNvSpPr>
          <p:nvPr/>
        </p:nvSpPr>
        <p:spPr bwMode="auto">
          <a:xfrm>
            <a:off x="1981200" y="1981200"/>
            <a:ext cx="6096000" cy="3970338"/>
          </a:xfrm>
          <a:prstGeom prst="rect">
            <a:avLst/>
          </a:prstGeom>
          <a:noFill/>
          <a:ln w="19050">
            <a:noFill/>
            <a:miter lim="800000"/>
            <a:headEnd/>
            <a:tailEnd/>
          </a:ln>
        </p:spPr>
        <p:txBody>
          <a:bodyPr>
            <a:spAutoFit/>
          </a:bodyPr>
          <a:lstStyle/>
          <a:p>
            <a:r>
              <a:rPr lang="en-US" b="1">
                <a:latin typeface="Courier New" pitchFamily="49" charset="0"/>
                <a:cs typeface="Courier New" pitchFamily="49" charset="0"/>
              </a:rPr>
              <a:t>--&gt; matrix;  br=b(1:8) ; vr=varb(1:8,1:8)$</a:t>
            </a:r>
            <a:endParaRPr lang="en-US">
              <a:latin typeface="Courier New" pitchFamily="49" charset="0"/>
              <a:cs typeface="Courier New" pitchFamily="49" charset="0"/>
            </a:endParaRPr>
          </a:p>
          <a:p>
            <a:r>
              <a:rPr lang="en-US" b="1">
                <a:latin typeface="Courier New" pitchFamily="49" charset="0"/>
                <a:cs typeface="Courier New" pitchFamily="49" charset="0"/>
              </a:rPr>
              <a:t>--&gt; matrix ; db = bf - br ; dv = vf - vr $</a:t>
            </a:r>
            <a:endParaRPr lang="en-US">
              <a:latin typeface="Courier New" pitchFamily="49" charset="0"/>
              <a:cs typeface="Courier New" pitchFamily="49" charset="0"/>
            </a:endParaRPr>
          </a:p>
          <a:p>
            <a:r>
              <a:rPr lang="en-US" b="1">
                <a:latin typeface="Courier New" pitchFamily="49" charset="0"/>
                <a:cs typeface="Courier New" pitchFamily="49" charset="0"/>
              </a:rPr>
              <a:t>--&gt; matrix ; list ; h =db'&lt;dv&gt;db$</a:t>
            </a:r>
            <a:endParaRPr lang="en-US">
              <a:latin typeface="Courier New" pitchFamily="49" charset="0"/>
              <a:cs typeface="Courier New" pitchFamily="49" charset="0"/>
            </a:endParaRPr>
          </a:p>
          <a:p>
            <a:endParaRPr lang="en-US">
              <a:latin typeface="Courier New" pitchFamily="49" charset="0"/>
              <a:cs typeface="Courier New" pitchFamily="49" charset="0"/>
            </a:endParaRPr>
          </a:p>
          <a:p>
            <a:r>
              <a:rPr lang="en-US">
                <a:latin typeface="Courier New" pitchFamily="49" charset="0"/>
                <a:cs typeface="Courier New" pitchFamily="49" charset="0"/>
              </a:rPr>
              <a:t>Matrix H        has  1 rows and  1 columns.</a:t>
            </a:r>
          </a:p>
          <a:p>
            <a:r>
              <a:rPr lang="en-US">
                <a:latin typeface="Courier New" pitchFamily="49" charset="0"/>
                <a:cs typeface="Courier New" pitchFamily="49" charset="0"/>
              </a:rPr>
              <a:t>               1</a:t>
            </a:r>
          </a:p>
          <a:p>
            <a:r>
              <a:rPr lang="en-US">
                <a:latin typeface="Courier New" pitchFamily="49" charset="0"/>
                <a:cs typeface="Courier New" pitchFamily="49" charset="0"/>
              </a:rPr>
              <a:t>        +--------------</a:t>
            </a:r>
          </a:p>
          <a:p>
            <a:r>
              <a:rPr lang="en-US">
                <a:latin typeface="Courier New" pitchFamily="49" charset="0"/>
                <a:cs typeface="Courier New" pitchFamily="49" charset="0"/>
              </a:rPr>
              <a:t>       1| 2523.64910</a:t>
            </a:r>
          </a:p>
          <a:p>
            <a:endParaRPr lang="en-US">
              <a:latin typeface="Courier New" pitchFamily="49" charset="0"/>
              <a:cs typeface="Courier New" pitchFamily="49" charset="0"/>
            </a:endParaRPr>
          </a:p>
          <a:p>
            <a:r>
              <a:rPr lang="en-US" b="1">
                <a:latin typeface="Courier New" pitchFamily="49" charset="0"/>
                <a:cs typeface="Courier New" pitchFamily="49" charset="0"/>
              </a:rPr>
              <a:t>--&gt; calc;list;ctb(.95,8)$</a:t>
            </a:r>
            <a:endParaRPr lang="en-US">
              <a:latin typeface="Courier New" pitchFamily="49" charset="0"/>
              <a:cs typeface="Courier New" pitchFamily="49" charset="0"/>
            </a:endParaRPr>
          </a:p>
          <a:p>
            <a:r>
              <a:rPr lang="en-US">
                <a:latin typeface="Courier New" pitchFamily="49" charset="0"/>
                <a:cs typeface="Courier New" pitchFamily="49" charset="0"/>
              </a:rPr>
              <a:t>+------------------------------------+</a:t>
            </a:r>
          </a:p>
          <a:p>
            <a:r>
              <a:rPr lang="en-US">
                <a:latin typeface="Courier New" pitchFamily="49" charset="0"/>
                <a:cs typeface="Courier New" pitchFamily="49" charset="0"/>
              </a:rPr>
              <a:t>| Listed Calculator Results          |</a:t>
            </a:r>
          </a:p>
          <a:p>
            <a:r>
              <a:rPr lang="en-US">
                <a:latin typeface="Courier New" pitchFamily="49" charset="0"/>
                <a:cs typeface="Courier New" pitchFamily="49" charset="0"/>
              </a:rPr>
              <a:t>+------------------------------------+</a:t>
            </a:r>
          </a:p>
          <a:p>
            <a:r>
              <a:rPr lang="en-US">
                <a:latin typeface="Courier New" pitchFamily="49" charset="0"/>
                <a:cs typeface="Courier New" pitchFamily="49" charset="0"/>
              </a:rPr>
              <a:t> Result  =     15.507313</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1752600"/>
            <a:ext cx="7848600" cy="3693319"/>
          </a:xfrm>
          <a:prstGeom prst="rect">
            <a:avLst/>
          </a:prstGeom>
          <a:noFill/>
        </p:spPr>
        <p:txBody>
          <a:bodyPr wrap="square" rtlCol="0">
            <a:spAutoFit/>
          </a:bodyPr>
          <a:lstStyle/>
          <a:p>
            <a:pPr fontAlgn="t"/>
            <a:r>
              <a:rPr lang="en-US" smtClean="0"/>
              <a:t>Hello, professor greene. </a:t>
            </a:r>
          </a:p>
          <a:p>
            <a:pPr fontAlgn="t"/>
            <a:r>
              <a:rPr lang="en-US" smtClean="0"/>
              <a:t> </a:t>
            </a:r>
          </a:p>
          <a:p>
            <a:pPr fontAlgn="t"/>
            <a:r>
              <a:rPr lang="en-US" smtClean="0"/>
              <a:t>I’ve taken the liberty of attaching some LIMDEP output in order to ask your view on whether my Hausman test stat is “large,” requiring the FEM, or not, allowing me to use the (much better for my research) REM.</a:t>
            </a:r>
          </a:p>
          <a:p>
            <a:pPr fontAlgn="t"/>
            <a:r>
              <a:rPr lang="en-US" smtClean="0"/>
              <a:t> </a:t>
            </a:r>
          </a:p>
          <a:p>
            <a:pPr fontAlgn="t"/>
            <a:r>
              <a:rPr lang="en-US" smtClean="0"/>
              <a:t>Specifically, my test statistic, corrected for heteroscedasticity, is about 34 and significant with 6 df.  </a:t>
            </a:r>
          </a:p>
          <a:p>
            <a:pPr fontAlgn="t"/>
            <a:r>
              <a:rPr lang="en-US" smtClean="0"/>
              <a:t> </a:t>
            </a:r>
          </a:p>
          <a:p>
            <a:pPr fontAlgn="t"/>
            <a:r>
              <a:rPr lang="en-US" smtClean="0"/>
              <a:t>I considered this a large value until I found your “assignment 2” on the internet which shows a value of 2554 with 4 df.  Now, I’d like to assert that 34/6 is a small value.</a:t>
            </a:r>
          </a:p>
          <a:p>
            <a:endParaRPr lang="en-US"/>
          </a:p>
        </p:txBody>
      </p:sp>
    </p:spTree>
    <p:extLst>
      <p:ext uri="{BB962C8B-B14F-4D97-AF65-F5344CB8AC3E}">
        <p14:creationId xmlns:p14="http://schemas.microsoft.com/office/powerpoint/2010/main" xmlns="" val="38127939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Variable Addition</a:t>
            </a:r>
            <a:endParaRPr lang="en-US"/>
          </a:p>
        </p:txBody>
      </p:sp>
      <p:graphicFrame>
        <p:nvGraphicFramePr>
          <p:cNvPr id="3" name="Object 2"/>
          <p:cNvGraphicFramePr>
            <a:graphicFrameLocks noChangeAspect="1"/>
          </p:cNvGraphicFramePr>
          <p:nvPr>
            <p:extLst>
              <p:ext uri="{D42A27DB-BD31-4B8C-83A1-F6EECF244321}">
                <p14:modId xmlns:p14="http://schemas.microsoft.com/office/powerpoint/2010/main" xmlns="" val="964372110"/>
              </p:ext>
            </p:extLst>
          </p:nvPr>
        </p:nvGraphicFramePr>
        <p:xfrm>
          <a:off x="1752600" y="1676400"/>
          <a:ext cx="5562600" cy="4513913"/>
        </p:xfrm>
        <a:graphic>
          <a:graphicData uri="http://schemas.openxmlformats.org/presentationml/2006/ole">
            <p:oleObj spid="_x0000_s202775" name="Equation" r:id="rId3" imgW="3098800" imgH="2514600" progId="Equation.DSMT4">
              <p:embed/>
            </p:oleObj>
          </a:graphicData>
        </a:graphic>
      </p:graphicFrame>
    </p:spTree>
    <p:extLst>
      <p:ext uri="{BB962C8B-B14F-4D97-AF65-F5344CB8AC3E}">
        <p14:creationId xmlns:p14="http://schemas.microsoft.com/office/powerpoint/2010/main" xmlns="" val="24121312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smtClean="0"/>
              <a:t>A Variable Addition Test</a:t>
            </a:r>
          </a:p>
        </p:txBody>
      </p:sp>
      <p:sp>
        <p:nvSpPr>
          <p:cNvPr id="63491" name="Rectangle 3"/>
          <p:cNvSpPr>
            <a:spLocks noGrp="1" noChangeArrowheads="1"/>
          </p:cNvSpPr>
          <p:nvPr>
            <p:ph type="body" idx="1"/>
          </p:nvPr>
        </p:nvSpPr>
        <p:spPr>
          <a:xfrm>
            <a:off x="457200" y="1828800"/>
            <a:ext cx="8001000" cy="4302125"/>
          </a:xfrm>
        </p:spPr>
        <p:txBody>
          <a:bodyPr/>
          <a:lstStyle/>
          <a:p>
            <a:pPr eaLnBrk="1" hangingPunct="1"/>
            <a:r>
              <a:rPr lang="en-US" smtClean="0"/>
              <a:t>Asymptotic equivalent to Hausman</a:t>
            </a:r>
          </a:p>
          <a:p>
            <a:pPr eaLnBrk="1" hangingPunct="1"/>
            <a:r>
              <a:rPr lang="en-US" smtClean="0"/>
              <a:t>Also equivalent to Mundlak formulation</a:t>
            </a:r>
          </a:p>
          <a:p>
            <a:pPr eaLnBrk="1" hangingPunct="1"/>
            <a:r>
              <a:rPr lang="en-US" smtClean="0"/>
              <a:t>In the random effects model, using FGLS</a:t>
            </a:r>
          </a:p>
          <a:p>
            <a:pPr lvl="1" eaLnBrk="1" hangingPunct="1"/>
            <a:r>
              <a:rPr lang="en-US" smtClean="0"/>
              <a:t>Only applies to time varying variables</a:t>
            </a:r>
          </a:p>
          <a:p>
            <a:pPr lvl="1" eaLnBrk="1" hangingPunct="1"/>
            <a:r>
              <a:rPr lang="en-US" smtClean="0"/>
              <a:t>Add expanded group means to the regression (i.e., observation i,t gets same group means for all t.</a:t>
            </a:r>
          </a:p>
          <a:p>
            <a:pPr lvl="1" eaLnBrk="1" hangingPunct="1"/>
            <a:r>
              <a:rPr lang="en-US" smtClean="0"/>
              <a:t>Use Wald test to test for coefficients on means equal to 0.  Large chi-squared weighs against random effects specification.</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4"/>
          <p:cNvSpPr>
            <a:spLocks noGrp="1" noChangeArrowheads="1"/>
          </p:cNvSpPr>
          <p:nvPr>
            <p:ph type="title"/>
          </p:nvPr>
        </p:nvSpPr>
        <p:spPr/>
        <p:txBody>
          <a:bodyPr/>
          <a:lstStyle/>
          <a:p>
            <a:pPr eaLnBrk="1" hangingPunct="1"/>
            <a:r>
              <a:rPr lang="en-US" smtClean="0"/>
              <a:t>Means Added to REM - Mundlak</a:t>
            </a:r>
          </a:p>
        </p:txBody>
      </p:sp>
      <p:sp>
        <p:nvSpPr>
          <p:cNvPr id="67587" name="Text Box 5"/>
          <p:cNvSpPr txBox="1">
            <a:spLocks noChangeArrowheads="1"/>
          </p:cNvSpPr>
          <p:nvPr/>
        </p:nvSpPr>
        <p:spPr bwMode="auto">
          <a:xfrm>
            <a:off x="1066800" y="1905000"/>
            <a:ext cx="7543800" cy="4473575"/>
          </a:xfrm>
          <a:prstGeom prst="rect">
            <a:avLst/>
          </a:prstGeom>
          <a:noFill/>
          <a:ln w="19050">
            <a:noFill/>
            <a:miter lim="800000"/>
            <a:headEnd/>
            <a:tailEnd/>
          </a:ln>
        </p:spPr>
        <p:txBody>
          <a:bodyPr>
            <a:spAutoFit/>
          </a:bodyPr>
          <a:lstStyle/>
          <a:p>
            <a:r>
              <a:rPr lang="en-US" sz="1200" b="1" dirty="0">
                <a:latin typeface="Courier New" pitchFamily="49" charset="0"/>
              </a:rPr>
              <a:t>+--------+--------------+----------------+--------+--------+----------+</a:t>
            </a:r>
          </a:p>
          <a:p>
            <a:r>
              <a:rPr lang="en-US" sz="1200" b="1" dirty="0">
                <a:latin typeface="Courier New" pitchFamily="49" charset="0"/>
              </a:rPr>
              <a:t>|Variable| Coefficient  | Standard Error |b/St.</a:t>
            </a:r>
            <a:r>
              <a:rPr lang="en-US" sz="1200" b="1" dirty="0" err="1">
                <a:latin typeface="Courier New" pitchFamily="49" charset="0"/>
              </a:rPr>
              <a:t>Er</a:t>
            </a:r>
            <a:r>
              <a:rPr lang="en-US" sz="1200" b="1" dirty="0">
                <a:latin typeface="Courier New" pitchFamily="49" charset="0"/>
              </a:rPr>
              <a:t>.|P[|Z|&gt;z]| Mean of X|</a:t>
            </a:r>
          </a:p>
          <a:p>
            <a:r>
              <a:rPr lang="en-US" sz="1200" b="1" dirty="0">
                <a:latin typeface="Courier New" pitchFamily="49" charset="0"/>
              </a:rPr>
              <a:t>+--------+--------------+----------------+--------+--------+----------+</a:t>
            </a:r>
          </a:p>
          <a:p>
            <a:r>
              <a:rPr lang="en-US" sz="1200" b="1" dirty="0">
                <a:latin typeface="Courier New" pitchFamily="49" charset="0"/>
              </a:rPr>
              <a:t>|</a:t>
            </a:r>
            <a:r>
              <a:rPr lang="en-US" sz="1200" b="1" dirty="0" err="1">
                <a:latin typeface="Courier New" pitchFamily="49" charset="0"/>
              </a:rPr>
              <a:t>WKS</a:t>
            </a:r>
            <a:r>
              <a:rPr lang="en-US" sz="1200" b="1" dirty="0">
                <a:latin typeface="Courier New" pitchFamily="49" charset="0"/>
              </a:rPr>
              <a:t>     |     .00083          .00060070     1.380   .1677   46.811525|</a:t>
            </a:r>
          </a:p>
          <a:p>
            <a:r>
              <a:rPr lang="en-US" sz="1200" b="1" dirty="0">
                <a:latin typeface="Courier New" pitchFamily="49" charset="0"/>
              </a:rPr>
              <a:t>|OCC     |    -.02157          .01380769    -1.562   .1182    .5111645|</a:t>
            </a:r>
          </a:p>
          <a:p>
            <a:r>
              <a:rPr lang="en-US" sz="1200" b="1" dirty="0">
                <a:latin typeface="Courier New" pitchFamily="49" charset="0"/>
              </a:rPr>
              <a:t>|</a:t>
            </a:r>
            <a:r>
              <a:rPr lang="en-US" sz="1200" b="1" dirty="0" err="1">
                <a:latin typeface="Courier New" pitchFamily="49" charset="0"/>
              </a:rPr>
              <a:t>IND</a:t>
            </a:r>
            <a:r>
              <a:rPr lang="en-US" sz="1200" b="1" dirty="0">
                <a:latin typeface="Courier New" pitchFamily="49" charset="0"/>
              </a:rPr>
              <a:t>     |     .01888          .01547189     1.220   .2224    .3954382|</a:t>
            </a:r>
          </a:p>
          <a:p>
            <a:r>
              <a:rPr lang="en-US" sz="1200" b="1" dirty="0">
                <a:latin typeface="Courier New" pitchFamily="49" charset="0"/>
              </a:rPr>
              <a:t>|SOUTH   |     .00039          .03432914      .011   .9909    .2902761|</a:t>
            </a:r>
          </a:p>
          <a:p>
            <a:r>
              <a:rPr lang="en-US" sz="1200" b="1" dirty="0">
                <a:latin typeface="Courier New" pitchFamily="49" charset="0"/>
              </a:rPr>
              <a:t>|</a:t>
            </a:r>
            <a:r>
              <a:rPr lang="en-US" sz="1200" b="1" dirty="0" err="1">
                <a:latin typeface="Courier New" pitchFamily="49" charset="0"/>
              </a:rPr>
              <a:t>SMSA</a:t>
            </a:r>
            <a:r>
              <a:rPr lang="en-US" sz="1200" b="1" dirty="0">
                <a:latin typeface="Courier New" pitchFamily="49" charset="0"/>
              </a:rPr>
              <a:t>    |    -.04451**        .01941842    -2.292   .0219    .6537815|</a:t>
            </a:r>
          </a:p>
          <a:p>
            <a:r>
              <a:rPr lang="en-US" sz="1200" b="1" dirty="0">
                <a:latin typeface="Courier New" pitchFamily="49" charset="0"/>
              </a:rPr>
              <a:t>|UNION   |     .03274**        .01494898     2.190   .0285    .3639856|</a:t>
            </a:r>
          </a:p>
          <a:p>
            <a:r>
              <a:rPr lang="en-US" sz="1200" b="1" dirty="0">
                <a:latin typeface="Courier New" pitchFamily="49" charset="0"/>
              </a:rPr>
              <a:t>|</a:t>
            </a:r>
            <a:r>
              <a:rPr lang="en-US" sz="1200" b="1" dirty="0" err="1">
                <a:latin typeface="Courier New" pitchFamily="49" charset="0"/>
              </a:rPr>
              <a:t>EXP</a:t>
            </a:r>
            <a:r>
              <a:rPr lang="en-US" sz="1200" b="1" dirty="0">
                <a:latin typeface="Courier New" pitchFamily="49" charset="0"/>
              </a:rPr>
              <a:t>     |     .11327***       .00247500    45.768   .0000   19.853782|</a:t>
            </a:r>
          </a:p>
          <a:p>
            <a:r>
              <a:rPr lang="en-US" sz="1200" b="1" dirty="0">
                <a:latin typeface="Courier New" pitchFamily="49" charset="0"/>
              </a:rPr>
              <a:t>|</a:t>
            </a:r>
            <a:r>
              <a:rPr lang="en-US" sz="1200" b="1" dirty="0" err="1">
                <a:latin typeface="Courier New" pitchFamily="49" charset="0"/>
              </a:rPr>
              <a:t>EXPSQ</a:t>
            </a:r>
            <a:r>
              <a:rPr lang="en-US" sz="1200" b="1" dirty="0">
                <a:latin typeface="Courier New" pitchFamily="49" charset="0"/>
              </a:rPr>
              <a:t>   |    -.00042***     .</a:t>
            </a:r>
            <a:r>
              <a:rPr lang="en-US" sz="1200" b="1" dirty="0" err="1">
                <a:latin typeface="Courier New" pitchFamily="49" charset="0"/>
              </a:rPr>
              <a:t>546898D</a:t>
            </a:r>
            <a:r>
              <a:rPr lang="en-US" sz="1200" b="1" dirty="0">
                <a:latin typeface="Courier New" pitchFamily="49" charset="0"/>
              </a:rPr>
              <a:t>-04    -7.655   .0000   514.40504|</a:t>
            </a:r>
          </a:p>
          <a:p>
            <a:r>
              <a:rPr lang="en-US" sz="1200" b="1" dirty="0">
                <a:latin typeface="Courier New" pitchFamily="49" charset="0"/>
              </a:rPr>
              <a:t>|ED      |     .05199***       .00552893     9.404   .0000   12.845378|</a:t>
            </a:r>
          </a:p>
          <a:p>
            <a:r>
              <a:rPr lang="en-US" sz="1200" b="1" dirty="0" smtClean="0">
                <a:latin typeface="Courier New" pitchFamily="49" charset="0"/>
              </a:rPr>
              <a:t>|</a:t>
            </a:r>
            <a:r>
              <a:rPr lang="en-US" sz="1200" b="1" dirty="0">
                <a:latin typeface="Courier New" pitchFamily="49" charset="0"/>
              </a:rPr>
              <a:t>FEM     |    -.41306***       .03732204   -11.067   .0000    .1126050|</a:t>
            </a:r>
          </a:p>
          <a:p>
            <a:r>
              <a:rPr lang="en-US" sz="1200" b="1" dirty="0">
                <a:latin typeface="Courier New" pitchFamily="49" charset="0"/>
              </a:rPr>
              <a:t>|</a:t>
            </a:r>
            <a:r>
              <a:rPr lang="en-US" sz="1200" b="1" dirty="0" err="1">
                <a:latin typeface="Courier New" pitchFamily="49" charset="0"/>
              </a:rPr>
              <a:t>WKSB</a:t>
            </a:r>
            <a:r>
              <a:rPr lang="en-US" sz="1200" b="1" dirty="0">
                <a:latin typeface="Courier New" pitchFamily="49" charset="0"/>
              </a:rPr>
              <a:t>    |     .00863**        .00363907     2.371   .0177   46.811525|</a:t>
            </a:r>
          </a:p>
          <a:p>
            <a:r>
              <a:rPr lang="en-US" sz="1200" b="1" dirty="0">
                <a:latin typeface="Courier New" pitchFamily="49" charset="0"/>
              </a:rPr>
              <a:t>|</a:t>
            </a:r>
            <a:r>
              <a:rPr lang="en-US" sz="1200" b="1" dirty="0" err="1">
                <a:latin typeface="Courier New" pitchFamily="49" charset="0"/>
              </a:rPr>
              <a:t>OCCB</a:t>
            </a:r>
            <a:r>
              <a:rPr lang="en-US" sz="1200" b="1" dirty="0">
                <a:latin typeface="Courier New" pitchFamily="49" charset="0"/>
              </a:rPr>
              <a:t>    |    -.14656***       .03640885    -4.025   .0001    .5111645|</a:t>
            </a:r>
          </a:p>
          <a:p>
            <a:r>
              <a:rPr lang="en-US" sz="1200" b="1" dirty="0">
                <a:latin typeface="Courier New" pitchFamily="49" charset="0"/>
              </a:rPr>
              <a:t>|</a:t>
            </a:r>
            <a:r>
              <a:rPr lang="en-US" sz="1200" b="1" dirty="0" err="1">
                <a:latin typeface="Courier New" pitchFamily="49" charset="0"/>
              </a:rPr>
              <a:t>INDB</a:t>
            </a:r>
            <a:r>
              <a:rPr lang="en-US" sz="1200" b="1" dirty="0">
                <a:latin typeface="Courier New" pitchFamily="49" charset="0"/>
              </a:rPr>
              <a:t>    |     .04142          .02976363     1.392   .1640    .3954382|</a:t>
            </a:r>
          </a:p>
          <a:p>
            <a:r>
              <a:rPr lang="en-US" sz="1200" b="1" dirty="0">
                <a:latin typeface="Courier New" pitchFamily="49" charset="0"/>
              </a:rPr>
              <a:t>|</a:t>
            </a:r>
            <a:r>
              <a:rPr lang="en-US" sz="1200" b="1" dirty="0" err="1">
                <a:latin typeface="Courier New" pitchFamily="49" charset="0"/>
              </a:rPr>
              <a:t>SOUTHB</a:t>
            </a:r>
            <a:r>
              <a:rPr lang="en-US" sz="1200" b="1" dirty="0">
                <a:latin typeface="Courier New" pitchFamily="49" charset="0"/>
              </a:rPr>
              <a:t>  |    -.05551          .04297816    -1.292   .1965    .2902761|</a:t>
            </a:r>
          </a:p>
          <a:p>
            <a:r>
              <a:rPr lang="en-US" sz="1200" b="1" dirty="0">
                <a:latin typeface="Courier New" pitchFamily="49" charset="0"/>
              </a:rPr>
              <a:t>|</a:t>
            </a:r>
            <a:r>
              <a:rPr lang="en-US" sz="1200" b="1" dirty="0" err="1">
                <a:latin typeface="Courier New" pitchFamily="49" charset="0"/>
              </a:rPr>
              <a:t>SMSAB</a:t>
            </a:r>
            <a:r>
              <a:rPr lang="en-US" sz="1200" b="1" dirty="0">
                <a:latin typeface="Courier New" pitchFamily="49" charset="0"/>
              </a:rPr>
              <a:t>   |     .21607***       .03213205     6.724   .0000    .6537815|</a:t>
            </a:r>
          </a:p>
          <a:p>
            <a:r>
              <a:rPr lang="en-US" sz="1200" b="1" dirty="0">
                <a:latin typeface="Courier New" pitchFamily="49" charset="0"/>
              </a:rPr>
              <a:t>|</a:t>
            </a:r>
            <a:r>
              <a:rPr lang="en-US" sz="1200" b="1" dirty="0" err="1">
                <a:latin typeface="Courier New" pitchFamily="49" charset="0"/>
              </a:rPr>
              <a:t>UNIONB</a:t>
            </a:r>
            <a:r>
              <a:rPr lang="en-US" sz="1200" b="1" dirty="0">
                <a:latin typeface="Courier New" pitchFamily="49" charset="0"/>
              </a:rPr>
              <a:t>  |     .08152**        .03266438     2.496   .0126    .3639856|</a:t>
            </a:r>
          </a:p>
          <a:p>
            <a:r>
              <a:rPr lang="en-US" sz="1200" b="1" dirty="0">
                <a:latin typeface="Courier New" pitchFamily="49" charset="0"/>
              </a:rPr>
              <a:t>|</a:t>
            </a:r>
            <a:r>
              <a:rPr lang="en-US" sz="1200" b="1" dirty="0" err="1">
                <a:latin typeface="Courier New" pitchFamily="49" charset="0"/>
              </a:rPr>
              <a:t>EXPB</a:t>
            </a:r>
            <a:r>
              <a:rPr lang="en-US" sz="1200" b="1" dirty="0">
                <a:latin typeface="Courier New" pitchFamily="49" charset="0"/>
              </a:rPr>
              <a:t>    |    -.08005***       .00533603   -15.002   .0000   19.853782|</a:t>
            </a:r>
          </a:p>
          <a:p>
            <a:r>
              <a:rPr lang="en-US" sz="1200" b="1" dirty="0">
                <a:latin typeface="Courier New" pitchFamily="49" charset="0"/>
              </a:rPr>
              <a:t>|</a:t>
            </a:r>
            <a:r>
              <a:rPr lang="en-US" sz="1200" b="1" dirty="0" err="1">
                <a:latin typeface="Courier New" pitchFamily="49" charset="0"/>
              </a:rPr>
              <a:t>EXPSQB</a:t>
            </a:r>
            <a:r>
              <a:rPr lang="en-US" sz="1200" b="1" dirty="0">
                <a:latin typeface="Courier New" pitchFamily="49" charset="0"/>
              </a:rPr>
              <a:t>  |    -.00017          .00011763    -1.416   .1567   514.40504|</a:t>
            </a:r>
          </a:p>
          <a:p>
            <a:r>
              <a:rPr lang="en-US" sz="1200" b="1" dirty="0">
                <a:latin typeface="Courier New" pitchFamily="49" charset="0"/>
              </a:rPr>
              <a:t>|Constant|    5.19036***       .20147201    25.762   .0000            |</a:t>
            </a:r>
          </a:p>
          <a:p>
            <a:r>
              <a:rPr lang="en-US" sz="1200" b="1" dirty="0">
                <a:latin typeface="Courier New" pitchFamily="49" charset="0"/>
              </a:rPr>
              <a:t>+--------+------------------------------------------------------------+</a:t>
            </a:r>
          </a:p>
        </p:txBody>
      </p:sp>
      <p:sp>
        <p:nvSpPr>
          <p:cNvPr id="4" name="Rectangle 12"/>
          <p:cNvSpPr>
            <a:spLocks noChangeArrowheads="1"/>
          </p:cNvSpPr>
          <p:nvPr/>
        </p:nvSpPr>
        <p:spPr bwMode="auto">
          <a:xfrm>
            <a:off x="1201948" y="4495800"/>
            <a:ext cx="6477000" cy="15240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533400"/>
            <a:ext cx="8229600" cy="1524000"/>
          </a:xfrm>
        </p:spPr>
        <p:txBody>
          <a:bodyPr/>
          <a:lstStyle/>
          <a:p>
            <a:pPr eaLnBrk="1" hangingPunct="1"/>
            <a:r>
              <a:rPr lang="en-US" smtClean="0"/>
              <a:t>Wu (Variable Addition) Test</a:t>
            </a:r>
          </a:p>
        </p:txBody>
      </p:sp>
      <p:sp>
        <p:nvSpPr>
          <p:cNvPr id="68611" name="Text Box 4"/>
          <p:cNvSpPr txBox="1">
            <a:spLocks noChangeArrowheads="1"/>
          </p:cNvSpPr>
          <p:nvPr/>
        </p:nvSpPr>
        <p:spPr bwMode="auto">
          <a:xfrm>
            <a:off x="1219200" y="2830513"/>
            <a:ext cx="6934200" cy="2427287"/>
          </a:xfrm>
          <a:prstGeom prst="rect">
            <a:avLst/>
          </a:prstGeom>
          <a:noFill/>
          <a:ln w="19050">
            <a:noFill/>
            <a:miter lim="800000"/>
            <a:headEnd/>
            <a:tailEnd/>
          </a:ln>
        </p:spPr>
        <p:txBody>
          <a:bodyPr>
            <a:spAutoFit/>
          </a:bodyPr>
          <a:lstStyle/>
          <a:p>
            <a:r>
              <a:rPr lang="en-US" b="1">
                <a:latin typeface="Courier New" pitchFamily="49" charset="0"/>
                <a:cs typeface="Courier New" pitchFamily="49" charset="0"/>
              </a:rPr>
              <a:t>--&gt; matrix ; bm=b(12:19);vm=varb(12:19,12:19)$</a:t>
            </a:r>
            <a:endParaRPr lang="en-US">
              <a:latin typeface="Courier New" pitchFamily="49" charset="0"/>
              <a:cs typeface="Courier New" pitchFamily="49" charset="0"/>
            </a:endParaRPr>
          </a:p>
          <a:p>
            <a:r>
              <a:rPr lang="en-US" b="1">
                <a:latin typeface="Courier New" pitchFamily="49" charset="0"/>
                <a:cs typeface="Courier New" pitchFamily="49" charset="0"/>
              </a:rPr>
              <a:t>--&gt; matrix ; list ; wu = bm'&lt;vm&gt;bm $</a:t>
            </a:r>
            <a:endParaRPr lang="en-US">
              <a:latin typeface="Courier New" pitchFamily="49" charset="0"/>
              <a:cs typeface="Courier New" pitchFamily="49" charset="0"/>
            </a:endParaRPr>
          </a:p>
          <a:p>
            <a:endParaRPr lang="en-US">
              <a:latin typeface="Courier New" pitchFamily="49" charset="0"/>
              <a:cs typeface="Courier New" pitchFamily="49" charset="0"/>
            </a:endParaRPr>
          </a:p>
          <a:p>
            <a:r>
              <a:rPr lang="en-US">
                <a:latin typeface="Courier New" pitchFamily="49" charset="0"/>
                <a:cs typeface="Courier New" pitchFamily="49" charset="0"/>
              </a:rPr>
              <a:t>Matrix WU       has  1 rows and  1 columns.</a:t>
            </a:r>
          </a:p>
          <a:p>
            <a:r>
              <a:rPr lang="en-US">
                <a:latin typeface="Courier New" pitchFamily="49" charset="0"/>
                <a:cs typeface="Courier New" pitchFamily="49" charset="0"/>
              </a:rPr>
              <a:t>               1</a:t>
            </a:r>
          </a:p>
          <a:p>
            <a:r>
              <a:rPr lang="en-US">
                <a:latin typeface="Courier New" pitchFamily="49" charset="0"/>
                <a:cs typeface="Courier New" pitchFamily="49" charset="0"/>
              </a:rPr>
              <a:t>        +--------------</a:t>
            </a:r>
          </a:p>
          <a:p>
            <a:r>
              <a:rPr lang="en-US">
                <a:latin typeface="Courier New" pitchFamily="49" charset="0"/>
                <a:cs typeface="Courier New" pitchFamily="49" charset="0"/>
              </a:rPr>
              <a:t>       1| 3004.38076</a:t>
            </a:r>
          </a:p>
          <a:p>
            <a:pPr>
              <a:spcBef>
                <a:spcPct val="50000"/>
              </a:spcBef>
            </a:pPr>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381000" y="533400"/>
            <a:ext cx="8458200" cy="914400"/>
          </a:xfrm>
        </p:spPr>
        <p:txBody>
          <a:bodyPr/>
          <a:lstStyle/>
          <a:p>
            <a:r>
              <a:rPr lang="en-US" altLang="en-US" smtClean="0"/>
              <a:t>LSDV is a Control Function Estimator</a:t>
            </a:r>
          </a:p>
        </p:txBody>
      </p:sp>
      <p:graphicFrame>
        <p:nvGraphicFramePr>
          <p:cNvPr id="64515" name="Object 2"/>
          <p:cNvGraphicFramePr>
            <a:graphicFrameLocks noChangeAspect="1"/>
          </p:cNvGraphicFramePr>
          <p:nvPr/>
        </p:nvGraphicFramePr>
        <p:xfrm>
          <a:off x="1447800" y="1524000"/>
          <a:ext cx="6735763" cy="5006975"/>
        </p:xfrm>
        <a:graphic>
          <a:graphicData uri="http://schemas.openxmlformats.org/presentationml/2006/ole">
            <p:oleObj spid="_x0000_s490498" name="Equation" r:id="rId3" imgW="4140200" imgH="3073400" progId="Equation.DSMT4">
              <p:embed/>
            </p:oleObj>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381000" y="533400"/>
            <a:ext cx="8458200" cy="914400"/>
          </a:xfrm>
        </p:spPr>
        <p:txBody>
          <a:bodyPr/>
          <a:lstStyle/>
          <a:p>
            <a:r>
              <a:rPr lang="en-US" altLang="en-US" smtClean="0"/>
              <a:t>LSDV is a Control Function Estimator</a:t>
            </a:r>
          </a:p>
        </p:txBody>
      </p:sp>
      <p:graphicFrame>
        <p:nvGraphicFramePr>
          <p:cNvPr id="65539" name="Object 2"/>
          <p:cNvGraphicFramePr>
            <a:graphicFrameLocks noChangeAspect="1"/>
          </p:cNvGraphicFramePr>
          <p:nvPr/>
        </p:nvGraphicFramePr>
        <p:xfrm>
          <a:off x="685800" y="1600200"/>
          <a:ext cx="7845425" cy="4419600"/>
        </p:xfrm>
        <a:graphic>
          <a:graphicData uri="http://schemas.openxmlformats.org/presentationml/2006/ole">
            <p:oleObj spid="_x0000_s491522" name="Equation" r:id="rId3" imgW="3746500" imgH="2108200" progId="Equation.DSMT4">
              <p:embed/>
            </p:oleObj>
          </a:graphicData>
        </a:graphic>
      </p:graphicFrame>
      <p:sp>
        <p:nvSpPr>
          <p:cNvPr id="65540" name="Rectangle 3"/>
          <p:cNvSpPr>
            <a:spLocks noChangeArrowheads="1"/>
          </p:cNvSpPr>
          <p:nvPr/>
        </p:nvSpPr>
        <p:spPr bwMode="auto">
          <a:xfrm>
            <a:off x="1905000" y="2667000"/>
            <a:ext cx="2819400" cy="1828800"/>
          </a:xfrm>
          <a:prstGeom prst="rect">
            <a:avLst/>
          </a:prstGeom>
          <a:solidFill>
            <a:srgbClr val="FFC000">
              <a:alpha val="18823"/>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
        <p:nvSpPr>
          <p:cNvPr id="65541" name="Rectangle 4"/>
          <p:cNvSpPr>
            <a:spLocks noChangeArrowheads="1"/>
          </p:cNvSpPr>
          <p:nvPr/>
        </p:nvSpPr>
        <p:spPr bwMode="auto">
          <a:xfrm>
            <a:off x="4800600" y="2667000"/>
            <a:ext cx="3581400" cy="1828800"/>
          </a:xfrm>
          <a:prstGeom prst="rect">
            <a:avLst/>
          </a:prstGeom>
          <a:solidFill>
            <a:srgbClr val="0099FF">
              <a:alpha val="18823"/>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6562" name="Object 2"/>
          <p:cNvGraphicFramePr>
            <a:graphicFrameLocks noChangeAspect="1"/>
          </p:cNvGraphicFramePr>
          <p:nvPr/>
        </p:nvGraphicFramePr>
        <p:xfrm>
          <a:off x="1725613" y="1682750"/>
          <a:ext cx="5846762" cy="4883150"/>
        </p:xfrm>
        <a:graphic>
          <a:graphicData uri="http://schemas.openxmlformats.org/presentationml/2006/ole">
            <p:oleObj spid="_x0000_s492546" name="Equation" r:id="rId3" imgW="3594100" imgH="2997200" progId="Equation.DSMT4">
              <p:embed/>
            </p:oleObj>
          </a:graphicData>
        </a:graphic>
      </p:graphicFrame>
      <p:sp>
        <p:nvSpPr>
          <p:cNvPr id="66563" name="Title 1"/>
          <p:cNvSpPr>
            <a:spLocks noGrp="1"/>
          </p:cNvSpPr>
          <p:nvPr>
            <p:ph type="title"/>
          </p:nvPr>
        </p:nvSpPr>
        <p:spPr>
          <a:xfrm>
            <a:off x="381000" y="533400"/>
            <a:ext cx="8458200" cy="914400"/>
          </a:xfrm>
        </p:spPr>
        <p:txBody>
          <a:bodyPr/>
          <a:lstStyle/>
          <a:p>
            <a:r>
              <a:rPr lang="en-US" altLang="en-US" smtClean="0"/>
              <a:t>LSDV is a Control Function Estimator</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4595" name="Picture 3"/>
          <p:cNvPicPr>
            <a:picLocks noChangeAspect="1" noChangeArrowheads="1"/>
          </p:cNvPicPr>
          <p:nvPr/>
        </p:nvPicPr>
        <p:blipFill>
          <a:blip r:embed="rId2" cstate="print"/>
          <a:srcRect/>
          <a:stretch>
            <a:fillRect/>
          </a:stretch>
        </p:blipFill>
        <p:spPr bwMode="auto">
          <a:xfrm>
            <a:off x="1676400" y="2133600"/>
            <a:ext cx="5953125" cy="1428750"/>
          </a:xfrm>
          <a:prstGeom prst="rect">
            <a:avLst/>
          </a:prstGeom>
          <a:noFill/>
          <a:ln w="9525">
            <a:noFill/>
            <a:miter lim="800000"/>
            <a:headEnd/>
            <a:tailEnd/>
          </a:ln>
        </p:spPr>
      </p:pic>
      <p:pic>
        <p:nvPicPr>
          <p:cNvPr id="494596" name="Picture 4"/>
          <p:cNvPicPr>
            <a:picLocks noChangeAspect="1" noChangeArrowheads="1"/>
          </p:cNvPicPr>
          <p:nvPr/>
        </p:nvPicPr>
        <p:blipFill>
          <a:blip r:embed="rId3" cstate="print"/>
          <a:srcRect/>
          <a:stretch>
            <a:fillRect/>
          </a:stretch>
        </p:blipFill>
        <p:spPr bwMode="auto">
          <a:xfrm>
            <a:off x="1733550" y="3505200"/>
            <a:ext cx="5905500" cy="1676400"/>
          </a:xfrm>
          <a:prstGeom prst="rect">
            <a:avLst/>
          </a:prstGeom>
          <a:noFill/>
          <a:ln w="9525">
            <a:noFill/>
            <a:miter lim="800000"/>
            <a:headEnd/>
            <a:tailEnd/>
          </a:ln>
        </p:spPr>
      </p:pic>
      <p:pic>
        <p:nvPicPr>
          <p:cNvPr id="494597" name="Picture 5"/>
          <p:cNvPicPr>
            <a:picLocks noChangeAspect="1" noChangeArrowheads="1"/>
          </p:cNvPicPr>
          <p:nvPr/>
        </p:nvPicPr>
        <p:blipFill>
          <a:blip r:embed="rId4" cstate="print"/>
          <a:srcRect/>
          <a:stretch>
            <a:fillRect/>
          </a:stretch>
        </p:blipFill>
        <p:spPr bwMode="auto">
          <a:xfrm>
            <a:off x="1676400" y="762000"/>
            <a:ext cx="5962650" cy="144780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a:xfrm>
            <a:off x="457200" y="609600"/>
            <a:ext cx="8229600" cy="1447800"/>
          </a:xfrm>
        </p:spPr>
        <p:txBody>
          <a:bodyPr/>
          <a:lstStyle/>
          <a:p>
            <a:r>
              <a:rPr lang="en-US" smtClean="0"/>
              <a:t>A Hierarchical Linear Model</a:t>
            </a:r>
            <a:br>
              <a:rPr lang="en-US" smtClean="0"/>
            </a:br>
            <a:r>
              <a:rPr lang="en-US" smtClean="0"/>
              <a:t>Interpretation of the FE Model</a:t>
            </a:r>
          </a:p>
        </p:txBody>
      </p:sp>
      <p:graphicFrame>
        <p:nvGraphicFramePr>
          <p:cNvPr id="32770" name="Object 2"/>
          <p:cNvGraphicFramePr>
            <a:graphicFrameLocks noGrp="1" noChangeAspect="1"/>
          </p:cNvGraphicFramePr>
          <p:nvPr>
            <p:ph idx="1"/>
            <p:extLst>
              <p:ext uri="{D42A27DB-BD31-4B8C-83A1-F6EECF244321}">
                <p14:modId xmlns:p14="http://schemas.microsoft.com/office/powerpoint/2010/main" xmlns="" val="840102334"/>
              </p:ext>
            </p:extLst>
          </p:nvPr>
        </p:nvGraphicFramePr>
        <p:xfrm>
          <a:off x="914400" y="2438400"/>
          <a:ext cx="7770813" cy="2833688"/>
        </p:xfrm>
        <a:graphic>
          <a:graphicData uri="http://schemas.openxmlformats.org/presentationml/2006/ole">
            <p:oleObj spid="_x0000_s203799" name="Equation" r:id="rId4" imgW="3378200" imgH="1231900" progId="Equation.DSMT4">
              <p:embed/>
            </p:oleObj>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35634" y="457200"/>
            <a:ext cx="8229600" cy="1139825"/>
          </a:xfrm>
        </p:spPr>
        <p:txBody>
          <a:bodyPr/>
          <a:lstStyle/>
          <a:p>
            <a:r>
              <a:rPr lang="en-US" dirty="0" smtClean="0"/>
              <a:t>Hierarchical Linear Model as REM</a:t>
            </a:r>
          </a:p>
        </p:txBody>
      </p:sp>
      <p:sp>
        <p:nvSpPr>
          <p:cNvPr id="69635" name="Text Box 4"/>
          <p:cNvSpPr txBox="1">
            <a:spLocks noChangeArrowheads="1"/>
          </p:cNvSpPr>
          <p:nvPr/>
        </p:nvSpPr>
        <p:spPr bwMode="auto">
          <a:xfrm>
            <a:off x="381000" y="1828800"/>
            <a:ext cx="8382000" cy="3708400"/>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 Random Effects Model: v(i,t) = e(i,t) + u(i)     |</a:t>
            </a:r>
          </a:p>
          <a:p>
            <a:r>
              <a:rPr lang="en-US" sz="1400" b="1">
                <a:latin typeface="Courier New" pitchFamily="49" charset="0"/>
              </a:rPr>
              <a:t>| Estimates:  Var[e]              =   .235368D-01  |</a:t>
            </a:r>
          </a:p>
          <a:p>
            <a:r>
              <a:rPr lang="en-US" sz="1400" b="1">
                <a:latin typeface="Courier New" pitchFamily="49" charset="0"/>
              </a:rPr>
              <a:t>|             Var[u]              =   .110254D+00  |</a:t>
            </a:r>
          </a:p>
          <a:p>
            <a:r>
              <a:rPr lang="en-US" sz="1400" b="1">
                <a:latin typeface="Courier New" pitchFamily="49" charset="0"/>
              </a:rPr>
              <a:t>|             Corr[v(i,t),v(i,s)] =   .824078      |</a:t>
            </a:r>
          </a:p>
          <a:p>
            <a:r>
              <a:rPr lang="en-US" sz="1400" b="1">
                <a:latin typeface="Courier New" pitchFamily="49" charset="0"/>
              </a:rPr>
              <a:t>|             Sigma(u)            =  0.3303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Coefficient  | Standard Error |b/St.Er.|P[|Z|&gt;z]| Mean of X|</a:t>
            </a:r>
          </a:p>
          <a:p>
            <a:r>
              <a:rPr lang="en-US" sz="1400" b="1">
                <a:latin typeface="Courier New" pitchFamily="49" charset="0"/>
              </a:rPr>
              <a:t>+--------+--------------+----------------+--------+--------+----------+</a:t>
            </a:r>
          </a:p>
          <a:p>
            <a:r>
              <a:rPr lang="en-US" sz="1400" b="1">
                <a:latin typeface="Courier New" pitchFamily="49" charset="0"/>
              </a:rPr>
              <a:t> OCC     |    -.03908144       .01298962    -3.009   .0026    .51116447</a:t>
            </a:r>
          </a:p>
          <a:p>
            <a:r>
              <a:rPr lang="en-US" sz="1400" b="1">
                <a:latin typeface="Courier New" pitchFamily="49" charset="0"/>
              </a:rPr>
              <a:t> SMSA    |    -.03881553       .01645862    -2.358   .0184    .65378151</a:t>
            </a:r>
          </a:p>
          <a:p>
            <a:r>
              <a:rPr lang="en-US" sz="1400" b="1">
                <a:latin typeface="Courier New" pitchFamily="49" charset="0"/>
              </a:rPr>
              <a:t> MS      |    -.06557030       .01815465    -3.612   .0003    .81440576</a:t>
            </a:r>
          </a:p>
          <a:p>
            <a:r>
              <a:rPr lang="en-US" sz="1400" b="1">
                <a:latin typeface="Courier New" pitchFamily="49" charset="0"/>
              </a:rPr>
              <a:t> EXP     |     .05737298       .00088467    64.852   .0000   19.8537815</a:t>
            </a:r>
          </a:p>
          <a:p>
            <a:r>
              <a:rPr lang="en-US" sz="1400" b="1">
                <a:latin typeface="Courier New" pitchFamily="49" charset="0"/>
              </a:rPr>
              <a:t> FEM     |    -.34715010       .04681514    -7.415   .0000    .11260504</a:t>
            </a:r>
          </a:p>
          <a:p>
            <a:r>
              <a:rPr lang="en-US" sz="1400" b="1">
                <a:latin typeface="Courier New" pitchFamily="49" charset="0"/>
              </a:rPr>
              <a:t> ED      |     .11120152       .00525209    21.173   .0000   12.8453782</a:t>
            </a:r>
          </a:p>
          <a:p>
            <a:r>
              <a:rPr lang="en-US" sz="1400" b="1">
                <a:latin typeface="Courier New" pitchFamily="49" charset="0"/>
              </a:rPr>
              <a:t> Constant|    4.24669585       .07763394    54.702   .0000</a:t>
            </a:r>
          </a:p>
        </p:txBody>
      </p:sp>
      <p:sp>
        <p:nvSpPr>
          <p:cNvPr id="69637" name="Rectangle 3"/>
          <p:cNvSpPr>
            <a:spLocks noChangeArrowheads="1"/>
          </p:cNvSpPr>
          <p:nvPr/>
        </p:nvSpPr>
        <p:spPr bwMode="auto">
          <a:xfrm>
            <a:off x="457200" y="4811713"/>
            <a:ext cx="7696200" cy="6858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1"/>
            <a:ext cx="8229600" cy="304800"/>
          </a:xfrm>
        </p:spPr>
        <p:txBody>
          <a:bodyPr/>
          <a:lstStyle/>
          <a:p>
            <a:r>
              <a:rPr lang="en-US" sz="2800" smtClean="0"/>
              <a:t>Evolution: Correlated Random Effects</a:t>
            </a:r>
            <a:endParaRPr lang="en-US" sz="2800"/>
          </a:p>
        </p:txBody>
      </p:sp>
      <p:graphicFrame>
        <p:nvGraphicFramePr>
          <p:cNvPr id="4" name="Object 3"/>
          <p:cNvGraphicFramePr>
            <a:graphicFrameLocks noChangeAspect="1"/>
          </p:cNvGraphicFramePr>
          <p:nvPr>
            <p:extLst>
              <p:ext uri="{D42A27DB-BD31-4B8C-83A1-F6EECF244321}">
                <p14:modId xmlns:p14="http://schemas.microsoft.com/office/powerpoint/2010/main" xmlns="" val="2319958021"/>
              </p:ext>
            </p:extLst>
          </p:nvPr>
        </p:nvGraphicFramePr>
        <p:xfrm>
          <a:off x="1752600" y="1371600"/>
          <a:ext cx="5715000" cy="4782766"/>
        </p:xfrm>
        <a:graphic>
          <a:graphicData uri="http://schemas.openxmlformats.org/presentationml/2006/ole">
            <p:oleObj spid="_x0000_s204822" name="Equation" r:id="rId3" imgW="3581400" imgH="2997200" progId="Equation.DSMT4">
              <p:embed/>
            </p:oleObj>
          </a:graphicData>
        </a:graphic>
      </p:graphicFrame>
    </p:spTree>
    <p:extLst>
      <p:ext uri="{BB962C8B-B14F-4D97-AF65-F5344CB8AC3E}">
        <p14:creationId xmlns:p14="http://schemas.microsoft.com/office/powerpoint/2010/main" xmlns="" val="68060600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p:txBody>
          <a:bodyPr/>
          <a:lstStyle/>
          <a:p>
            <a:pPr eaLnBrk="1" hangingPunct="1"/>
            <a:r>
              <a:rPr lang="en-US" smtClean="0"/>
              <a:t>Mundlak’s Estimator</a:t>
            </a:r>
          </a:p>
        </p:txBody>
      </p:sp>
      <p:graphicFrame>
        <p:nvGraphicFramePr>
          <p:cNvPr id="33794" name="Object 4"/>
          <p:cNvGraphicFramePr>
            <a:graphicFrameLocks noChangeAspect="1"/>
          </p:cNvGraphicFramePr>
          <p:nvPr>
            <p:extLst>
              <p:ext uri="{D42A27DB-BD31-4B8C-83A1-F6EECF244321}">
                <p14:modId xmlns:p14="http://schemas.microsoft.com/office/powerpoint/2010/main" xmlns="" val="3071165989"/>
              </p:ext>
            </p:extLst>
          </p:nvPr>
        </p:nvGraphicFramePr>
        <p:xfrm>
          <a:off x="1123950" y="2362200"/>
          <a:ext cx="7315200" cy="3644900"/>
        </p:xfrm>
        <a:graphic>
          <a:graphicData uri="http://schemas.openxmlformats.org/presentationml/2006/ole">
            <p:oleObj spid="_x0000_s205846" name="Equation" r:id="rId4" imgW="3340100" imgH="1663700" progId="Equation.DSMT4">
              <p:embed/>
            </p:oleObj>
          </a:graphicData>
        </a:graphic>
      </p:graphicFrame>
      <p:sp>
        <p:nvSpPr>
          <p:cNvPr id="33796" name="Text Box 5"/>
          <p:cNvSpPr txBox="1">
            <a:spLocks noChangeArrowheads="1"/>
          </p:cNvSpPr>
          <p:nvPr/>
        </p:nvSpPr>
        <p:spPr bwMode="auto">
          <a:xfrm>
            <a:off x="1123950" y="1600200"/>
            <a:ext cx="7620000" cy="641350"/>
          </a:xfrm>
          <a:prstGeom prst="rect">
            <a:avLst/>
          </a:prstGeom>
          <a:noFill/>
          <a:ln w="19050">
            <a:noFill/>
            <a:miter lim="800000"/>
            <a:headEnd/>
            <a:tailEnd/>
          </a:ln>
        </p:spPr>
        <p:txBody>
          <a:bodyPr>
            <a:spAutoFit/>
          </a:bodyPr>
          <a:lstStyle/>
          <a:p>
            <a:pPr>
              <a:spcBef>
                <a:spcPct val="50000"/>
              </a:spcBef>
            </a:pPr>
            <a:r>
              <a:rPr lang="en-US" b="1">
                <a:latin typeface="Tahoma" pitchFamily="34" charset="0"/>
              </a:rPr>
              <a:t>Mundlak, Y., “On the Pooling of Time Series and Cross Section Data, Econometrica, 46, </a:t>
            </a:r>
            <a:r>
              <a:rPr lang="en-US" b="1">
                <a:solidFill>
                  <a:srgbClr val="000000"/>
                </a:solidFill>
                <a:latin typeface="Tahoma" pitchFamily="34" charset="0"/>
              </a:rPr>
              <a:t>1978</a:t>
            </a:r>
            <a:r>
              <a:rPr lang="en-US" b="1">
                <a:latin typeface="Tahoma" pitchFamily="34" charset="0"/>
              </a:rPr>
              <a:t>, pp. 69-85.</a:t>
            </a:r>
          </a:p>
        </p:txBody>
      </p:sp>
      <p:sp>
        <p:nvSpPr>
          <p:cNvPr id="33797" name="Rectangle 6"/>
          <p:cNvSpPr>
            <a:spLocks noChangeArrowheads="1"/>
          </p:cNvSpPr>
          <p:nvPr/>
        </p:nvSpPr>
        <p:spPr bwMode="auto">
          <a:xfrm>
            <a:off x="4114800" y="2362200"/>
            <a:ext cx="3962400" cy="609600"/>
          </a:xfrm>
          <a:prstGeom prst="rect">
            <a:avLst/>
          </a:prstGeom>
          <a:solidFill>
            <a:srgbClr val="8B00EA">
              <a:alpha val="21960"/>
            </a:srgbClr>
          </a:solidFill>
          <a:ln w="38100">
            <a:solidFill>
              <a:srgbClr val="FF3300"/>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a:xfrm>
            <a:off x="228600" y="685800"/>
            <a:ext cx="8686800" cy="1371600"/>
          </a:xfrm>
        </p:spPr>
        <p:txBody>
          <a:bodyPr/>
          <a:lstStyle/>
          <a:p>
            <a:r>
              <a:rPr lang="en-US" smtClean="0"/>
              <a:t>Mundlak’s Approach for an FE Model with Time Invariant Variables</a:t>
            </a:r>
          </a:p>
        </p:txBody>
      </p:sp>
      <p:graphicFrame>
        <p:nvGraphicFramePr>
          <p:cNvPr id="34818" name="Object 2"/>
          <p:cNvGraphicFramePr>
            <a:graphicFrameLocks noGrp="1" noChangeAspect="1"/>
          </p:cNvGraphicFramePr>
          <p:nvPr>
            <p:ph idx="1"/>
          </p:nvPr>
        </p:nvGraphicFramePr>
        <p:xfrm>
          <a:off x="381000" y="2286000"/>
          <a:ext cx="8399075" cy="3810000"/>
        </p:xfrm>
        <a:graphic>
          <a:graphicData uri="http://schemas.openxmlformats.org/presentationml/2006/ole">
            <p:oleObj spid="_x0000_s207894" name="Equation" r:id="rId4" imgW="3695700" imgH="1676400" progId="Equation.DSMT4">
              <p:embed/>
            </p:oleObj>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4"/>
          <p:cNvSpPr>
            <a:spLocks noGrp="1" noChangeArrowheads="1"/>
          </p:cNvSpPr>
          <p:nvPr>
            <p:ph type="title"/>
          </p:nvPr>
        </p:nvSpPr>
        <p:spPr>
          <a:xfrm>
            <a:off x="457200" y="533400"/>
            <a:ext cx="8229600" cy="1139825"/>
          </a:xfrm>
        </p:spPr>
        <p:txBody>
          <a:bodyPr/>
          <a:lstStyle/>
          <a:p>
            <a:r>
              <a:rPr lang="en-US" dirty="0" err="1" smtClean="0"/>
              <a:t>Mundlak</a:t>
            </a:r>
            <a:r>
              <a:rPr lang="en-US" dirty="0" smtClean="0"/>
              <a:t> Form of FE Model</a:t>
            </a:r>
          </a:p>
        </p:txBody>
      </p:sp>
      <p:sp>
        <p:nvSpPr>
          <p:cNvPr id="70659" name="Text Box 5"/>
          <p:cNvSpPr txBox="1">
            <a:spLocks noChangeArrowheads="1"/>
          </p:cNvSpPr>
          <p:nvPr/>
        </p:nvSpPr>
        <p:spPr bwMode="auto">
          <a:xfrm>
            <a:off x="381000" y="1828800"/>
            <a:ext cx="8534400" cy="4346575"/>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|Variable| Coefficient  | Standard Error |b/St.Er.|P[|Z|&gt;z]| Mean of X|</a:t>
            </a:r>
          </a:p>
          <a:p>
            <a:r>
              <a:rPr lang="en-US" sz="1400" b="1">
                <a:latin typeface="Courier New" pitchFamily="49" charset="0"/>
              </a:rPr>
              <a:t>+--------+--------------+----------------+--------+--------+----------+</a:t>
            </a:r>
          </a:p>
          <a:p>
            <a:r>
              <a:rPr lang="en-US" sz="1400" b="1">
                <a:latin typeface="Courier New" pitchFamily="49" charset="0"/>
              </a:rPr>
              <a:t>x(i,t)=================================================================</a:t>
            </a:r>
          </a:p>
          <a:p>
            <a:r>
              <a:rPr lang="en-US" sz="1400" b="1">
                <a:latin typeface="Courier New" pitchFamily="49" charset="0"/>
              </a:rPr>
              <a:t> OCC     |    -.02021384       .01375165    -1.470   .1416    .51116447</a:t>
            </a:r>
          </a:p>
          <a:p>
            <a:r>
              <a:rPr lang="en-US" sz="1400" b="1">
                <a:latin typeface="Courier New" pitchFamily="49" charset="0"/>
              </a:rPr>
              <a:t> SMSA    |    -.04250645       .01951727    -2.178   .0294    .65378151</a:t>
            </a:r>
          </a:p>
          <a:p>
            <a:r>
              <a:rPr lang="en-US" sz="1400" b="1">
                <a:latin typeface="Courier New" pitchFamily="49" charset="0"/>
              </a:rPr>
              <a:t> MS      |    -.02946444       .01915264    -1.538   .1240    .81440576</a:t>
            </a:r>
          </a:p>
          <a:p>
            <a:r>
              <a:rPr lang="en-US" sz="1400" b="1">
                <a:latin typeface="Courier New" pitchFamily="49" charset="0"/>
              </a:rPr>
              <a:t> EXP     |     .09665711       .00119262    81.046   .0000   19.8537815</a:t>
            </a:r>
          </a:p>
          <a:p>
            <a:r>
              <a:rPr lang="en-US" sz="1400" b="1">
                <a:latin typeface="Courier New" pitchFamily="49" charset="0"/>
              </a:rPr>
              <a:t>z(i)===================================================================</a:t>
            </a:r>
          </a:p>
          <a:p>
            <a:r>
              <a:rPr lang="en-US" sz="1400" b="1">
                <a:latin typeface="Courier New" pitchFamily="49" charset="0"/>
              </a:rPr>
              <a:t> FEM     |    -.34322129       .05725632    -5.994   .0000    .11260504</a:t>
            </a:r>
          </a:p>
          <a:p>
            <a:r>
              <a:rPr lang="en-US" sz="1400" b="1">
                <a:latin typeface="Courier New" pitchFamily="49" charset="0"/>
              </a:rPr>
              <a:t> ED      |     .05099781       .00575551     8.861   .0000   12.8453782</a:t>
            </a:r>
          </a:p>
          <a:p>
            <a:r>
              <a:rPr lang="en-US" sz="1400" b="1">
                <a:latin typeface="Courier New" pitchFamily="49" charset="0"/>
              </a:rPr>
              <a:t>Means of x(i,t) and constant===========================================</a:t>
            </a:r>
          </a:p>
          <a:p>
            <a:r>
              <a:rPr lang="en-US" sz="1400" b="1">
                <a:latin typeface="Courier New" pitchFamily="49" charset="0"/>
              </a:rPr>
              <a:t> Constant|    5.72655261       .10300460    55.595   .0000</a:t>
            </a:r>
          </a:p>
          <a:p>
            <a:r>
              <a:rPr lang="en-US" sz="1400" b="1">
                <a:latin typeface="Courier New" pitchFamily="49" charset="0"/>
              </a:rPr>
              <a:t> OCCB    |    -.10850252       .03635921    -2.984   .0028    .51116447</a:t>
            </a:r>
          </a:p>
          <a:p>
            <a:r>
              <a:rPr lang="en-US" sz="1400" b="1">
                <a:latin typeface="Courier New" pitchFamily="49" charset="0"/>
              </a:rPr>
              <a:t> SMSAB   |     .22934020       .03282197     6.987   .0000    .65378151</a:t>
            </a:r>
          </a:p>
          <a:p>
            <a:r>
              <a:rPr lang="en-US" sz="1400" b="1">
                <a:latin typeface="Courier New" pitchFamily="49" charset="0"/>
              </a:rPr>
              <a:t> MSB     |     .20453332       .05329948     3.837   .0001    .81440576</a:t>
            </a:r>
          </a:p>
          <a:p>
            <a:r>
              <a:rPr lang="en-US" sz="1400" b="1">
                <a:latin typeface="Courier New" pitchFamily="49" charset="0"/>
              </a:rPr>
              <a:t> EXPB    |    -.08988632       .00165025   -54.468   .0000   19.8537815</a:t>
            </a:r>
          </a:p>
          <a:p>
            <a:r>
              <a:rPr lang="en-US" sz="1400" b="1">
                <a:latin typeface="Courier New" pitchFamily="49" charset="0"/>
              </a:rPr>
              <a:t>Variance Estimates=====================================================</a:t>
            </a:r>
          </a:p>
          <a:p>
            <a:r>
              <a:rPr lang="en-US" sz="1400" b="1">
                <a:latin typeface="Courier New" pitchFamily="49" charset="0"/>
              </a:rPr>
              <a:t>   Var[e]|      .0235632</a:t>
            </a:r>
          </a:p>
          <a:p>
            <a:r>
              <a:rPr lang="en-US" sz="1400" b="1">
                <a:latin typeface="Courier New" pitchFamily="49" charset="0"/>
              </a:rPr>
              <a:t>   Var[u]|      .0773825</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2"/>
          <p:cNvSpPr>
            <a:spLocks noGrp="1"/>
          </p:cNvSpPr>
          <p:nvPr>
            <p:ph type="title"/>
          </p:nvPr>
        </p:nvSpPr>
        <p:spPr/>
        <p:txBody>
          <a:bodyPr/>
          <a:lstStyle/>
          <a:p>
            <a:r>
              <a:rPr lang="en-US" smtClean="0"/>
              <a:t>Panel Data Extensions</a:t>
            </a:r>
          </a:p>
        </p:txBody>
      </p:sp>
      <p:sp>
        <p:nvSpPr>
          <p:cNvPr id="71683" name="Content Placeholder 3"/>
          <p:cNvSpPr>
            <a:spLocks noGrp="1"/>
          </p:cNvSpPr>
          <p:nvPr>
            <p:ph idx="1"/>
          </p:nvPr>
        </p:nvSpPr>
        <p:spPr>
          <a:xfrm>
            <a:off x="1143000" y="2057400"/>
            <a:ext cx="7772400" cy="4302125"/>
          </a:xfrm>
        </p:spPr>
        <p:txBody>
          <a:bodyPr/>
          <a:lstStyle/>
          <a:p>
            <a:r>
              <a:rPr lang="en-US" smtClean="0"/>
              <a:t>Dynamic models: lagged effects of the dependent variable</a:t>
            </a:r>
          </a:p>
          <a:p>
            <a:r>
              <a:rPr lang="en-US" smtClean="0"/>
              <a:t>Endogenous RHS variables</a:t>
            </a:r>
          </a:p>
          <a:p>
            <a:r>
              <a:rPr lang="en-US" smtClean="0"/>
              <a:t>Cross country comparisons– large T</a:t>
            </a:r>
          </a:p>
          <a:p>
            <a:r>
              <a:rPr lang="en-US" smtClean="0"/>
              <a:t>More general parameter heterogeneity – not only the constant term</a:t>
            </a:r>
          </a:p>
          <a:p>
            <a:r>
              <a:rPr lang="en-US" smtClean="0"/>
              <a:t>Nonlinear models such as binary choice</a:t>
            </a:r>
          </a:p>
          <a:p>
            <a:endParaRPr lang="en-US" smtClean="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0930" name="Rectangle 2"/>
          <p:cNvSpPr>
            <a:spLocks noGrp="1" noChangeArrowheads="1"/>
          </p:cNvSpPr>
          <p:nvPr>
            <p:ph type="title"/>
          </p:nvPr>
        </p:nvSpPr>
        <p:spPr>
          <a:xfrm>
            <a:off x="533400" y="457200"/>
            <a:ext cx="8229600" cy="1139825"/>
          </a:xfrm>
        </p:spPr>
        <p:txBody>
          <a:bodyPr/>
          <a:lstStyle/>
          <a:p>
            <a:r>
              <a:rPr lang="en-US" smtClean="0"/>
              <a:t>The Hausman </a:t>
            </a:r>
            <a:r>
              <a:rPr lang="en-US"/>
              <a:t>and </a:t>
            </a:r>
            <a:r>
              <a:rPr lang="en-US" smtClean="0"/>
              <a:t>Taylor Model</a:t>
            </a:r>
            <a:endParaRPr lang="en-US"/>
          </a:p>
        </p:txBody>
      </p:sp>
      <p:graphicFrame>
        <p:nvGraphicFramePr>
          <p:cNvPr id="1020931" name="Object 3"/>
          <p:cNvGraphicFramePr>
            <a:graphicFrameLocks noChangeAspect="1"/>
          </p:cNvGraphicFramePr>
          <p:nvPr/>
        </p:nvGraphicFramePr>
        <p:xfrm>
          <a:off x="609600" y="2057400"/>
          <a:ext cx="7772400" cy="4314825"/>
        </p:xfrm>
        <a:graphic>
          <a:graphicData uri="http://schemas.openxmlformats.org/presentationml/2006/ole">
            <p:oleObj spid="_x0000_s208918" name="Equation" r:id="rId4" imgW="4483100" imgH="2489200" progId="Equation.DSMT4">
              <p:embed/>
            </p:oleObj>
          </a:graphicData>
        </a:graphic>
      </p:graphicFrame>
      <p:sp>
        <p:nvSpPr>
          <p:cNvPr id="4" name="Rectangle 12"/>
          <p:cNvSpPr>
            <a:spLocks noChangeArrowheads="1"/>
          </p:cNvSpPr>
          <p:nvPr/>
        </p:nvSpPr>
        <p:spPr bwMode="auto">
          <a:xfrm>
            <a:off x="2209800" y="2057400"/>
            <a:ext cx="838200" cy="3810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
        <p:nvSpPr>
          <p:cNvPr id="5" name="Rectangle 12"/>
          <p:cNvSpPr>
            <a:spLocks noChangeArrowheads="1"/>
          </p:cNvSpPr>
          <p:nvPr/>
        </p:nvSpPr>
        <p:spPr bwMode="auto">
          <a:xfrm>
            <a:off x="4157930" y="2057400"/>
            <a:ext cx="762000" cy="3810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
        <p:nvSpPr>
          <p:cNvPr id="6" name="Rectangle 12"/>
          <p:cNvSpPr>
            <a:spLocks noChangeArrowheads="1"/>
          </p:cNvSpPr>
          <p:nvPr/>
        </p:nvSpPr>
        <p:spPr bwMode="auto">
          <a:xfrm>
            <a:off x="5605730" y="2057400"/>
            <a:ext cx="355122" cy="3810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1954" name="Rectangle 2"/>
          <p:cNvSpPr>
            <a:spLocks noGrp="1" noChangeArrowheads="1"/>
          </p:cNvSpPr>
          <p:nvPr>
            <p:ph type="title"/>
          </p:nvPr>
        </p:nvSpPr>
        <p:spPr>
          <a:xfrm>
            <a:off x="457200" y="1143000"/>
            <a:ext cx="8229600" cy="457200"/>
          </a:xfrm>
        </p:spPr>
        <p:txBody>
          <a:bodyPr/>
          <a:lstStyle/>
          <a:p>
            <a:r>
              <a:rPr lang="en-US"/>
              <a:t>H&amp;T’s </a:t>
            </a:r>
            <a:r>
              <a:rPr lang="en-US" smtClean="0"/>
              <a:t>4 Step FGLS </a:t>
            </a:r>
            <a:r>
              <a:rPr lang="en-US"/>
              <a:t>Estimator</a:t>
            </a:r>
          </a:p>
        </p:txBody>
      </p:sp>
      <p:graphicFrame>
        <p:nvGraphicFramePr>
          <p:cNvPr id="1021955" name="Object 3"/>
          <p:cNvGraphicFramePr>
            <a:graphicFrameLocks noChangeAspect="1"/>
          </p:cNvGraphicFramePr>
          <p:nvPr/>
        </p:nvGraphicFramePr>
        <p:xfrm>
          <a:off x="400050" y="12700"/>
          <a:ext cx="114300" cy="177800"/>
        </p:xfrm>
        <a:graphic>
          <a:graphicData uri="http://schemas.openxmlformats.org/presentationml/2006/ole">
            <p:oleObj spid="_x0000_s209962" name="Equation" r:id="rId4" imgW="114102" imgH="177492" progId="Equation.DSMT4">
              <p:embed/>
            </p:oleObj>
          </a:graphicData>
        </a:graphic>
      </p:graphicFrame>
      <p:graphicFrame>
        <p:nvGraphicFramePr>
          <p:cNvPr id="1021956" name="Object 4"/>
          <p:cNvGraphicFramePr>
            <a:graphicFrameLocks noChangeAspect="1"/>
          </p:cNvGraphicFramePr>
          <p:nvPr/>
        </p:nvGraphicFramePr>
        <p:xfrm>
          <a:off x="1219200" y="1676400"/>
          <a:ext cx="6583784" cy="4724400"/>
        </p:xfrm>
        <a:graphic>
          <a:graphicData uri="http://schemas.openxmlformats.org/presentationml/2006/ole">
            <p:oleObj spid="_x0000_s209963" name="Equation" r:id="rId5" imgW="4318000" imgH="3098800" progId="Equation.DSMT4">
              <p:embed/>
            </p:oleObj>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02" name="Rectangle 2"/>
          <p:cNvSpPr>
            <a:spLocks noGrp="1" noChangeArrowheads="1"/>
          </p:cNvSpPr>
          <p:nvPr>
            <p:ph type="title"/>
          </p:nvPr>
        </p:nvSpPr>
        <p:spPr>
          <a:xfrm>
            <a:off x="457200" y="685800"/>
            <a:ext cx="8229600" cy="1139825"/>
          </a:xfrm>
        </p:spPr>
        <p:txBody>
          <a:bodyPr/>
          <a:lstStyle/>
          <a:p>
            <a:r>
              <a:rPr lang="en-US"/>
              <a:t>H&amp;T’s 4 STEP IV Estimator</a:t>
            </a:r>
          </a:p>
        </p:txBody>
      </p:sp>
      <p:graphicFrame>
        <p:nvGraphicFramePr>
          <p:cNvPr id="1024003" name="Object 3"/>
          <p:cNvGraphicFramePr>
            <a:graphicFrameLocks noChangeAspect="1"/>
          </p:cNvGraphicFramePr>
          <p:nvPr/>
        </p:nvGraphicFramePr>
        <p:xfrm>
          <a:off x="685800" y="2057400"/>
          <a:ext cx="7696200" cy="3706813"/>
        </p:xfrm>
        <a:graphic>
          <a:graphicData uri="http://schemas.openxmlformats.org/presentationml/2006/ole">
            <p:oleObj spid="_x0000_s210966" name="Equation" r:id="rId4" imgW="4165600" imgH="2006600" progId="Equation.DSMT4">
              <p:embed/>
            </p:oleObj>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5026" name="Object 2"/>
          <p:cNvGraphicFramePr>
            <a:graphicFrameLocks noChangeAspect="1"/>
          </p:cNvGraphicFramePr>
          <p:nvPr/>
        </p:nvGraphicFramePr>
        <p:xfrm>
          <a:off x="1143000" y="1143000"/>
          <a:ext cx="7210425" cy="5009417"/>
        </p:xfrm>
        <a:graphic>
          <a:graphicData uri="http://schemas.openxmlformats.org/presentationml/2006/ole">
            <p:oleObj spid="_x0000_s211990" name="Bitmap Image" r:id="rId4" imgW="7163800" imgH="5601482" progId="PBrush">
              <p:embed/>
            </p:oleObj>
          </a:graphicData>
        </a:graphic>
      </p:graphicFrame>
      <p:sp>
        <p:nvSpPr>
          <p:cNvPr id="6" name="Rectangle 12"/>
          <p:cNvSpPr>
            <a:spLocks noChangeArrowheads="1"/>
          </p:cNvSpPr>
          <p:nvPr/>
        </p:nvSpPr>
        <p:spPr bwMode="auto">
          <a:xfrm>
            <a:off x="3352800" y="4343400"/>
            <a:ext cx="838200" cy="4572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
        <p:nvSpPr>
          <p:cNvPr id="7" name="Rectangle 12"/>
          <p:cNvSpPr>
            <a:spLocks noChangeArrowheads="1"/>
          </p:cNvSpPr>
          <p:nvPr/>
        </p:nvSpPr>
        <p:spPr bwMode="auto">
          <a:xfrm>
            <a:off x="4343400" y="4343400"/>
            <a:ext cx="838200" cy="4572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
        <p:nvSpPr>
          <p:cNvPr id="8" name="Rectangle 12"/>
          <p:cNvSpPr>
            <a:spLocks noChangeArrowheads="1"/>
          </p:cNvSpPr>
          <p:nvPr/>
        </p:nvSpPr>
        <p:spPr bwMode="auto">
          <a:xfrm>
            <a:off x="7315200" y="4800600"/>
            <a:ext cx="838200" cy="4572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050" name="Rectangle 2"/>
          <p:cNvSpPr>
            <a:spLocks noGrp="1" noChangeArrowheads="1"/>
          </p:cNvSpPr>
          <p:nvPr>
            <p:ph type="title"/>
          </p:nvPr>
        </p:nvSpPr>
        <p:spPr>
          <a:xfrm>
            <a:off x="457200" y="762000"/>
            <a:ext cx="8229600" cy="1143000"/>
          </a:xfrm>
        </p:spPr>
        <p:txBody>
          <a:bodyPr/>
          <a:lstStyle/>
          <a:p>
            <a:r>
              <a:rPr lang="en-US"/>
              <a:t>Arellano/Bond/Bover’s Formulation </a:t>
            </a:r>
            <a:r>
              <a:rPr lang="en-US" smtClean="0"/>
              <a:t>Builds on Hausman and Taylor</a:t>
            </a:r>
            <a:endParaRPr lang="en-US"/>
          </a:p>
        </p:txBody>
      </p:sp>
      <p:graphicFrame>
        <p:nvGraphicFramePr>
          <p:cNvPr id="1026051" name="Object 3"/>
          <p:cNvGraphicFramePr>
            <a:graphicFrameLocks noGrp="1" noChangeAspect="1"/>
          </p:cNvGraphicFramePr>
          <p:nvPr>
            <p:ph idx="1"/>
          </p:nvPr>
        </p:nvGraphicFramePr>
        <p:xfrm>
          <a:off x="1219200" y="2120900"/>
          <a:ext cx="7162800" cy="4279900"/>
        </p:xfrm>
        <a:graphic>
          <a:graphicData uri="http://schemas.openxmlformats.org/presentationml/2006/ole">
            <p:oleObj spid="_x0000_s213014" name="Equation" r:id="rId4" imgW="4165600" imgH="2489200" progId="Equation.DSMT4">
              <p:embed/>
            </p:oleObj>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9362" name="Rectangle 2"/>
          <p:cNvSpPr>
            <a:spLocks noGrp="1" noChangeArrowheads="1"/>
          </p:cNvSpPr>
          <p:nvPr>
            <p:ph type="title"/>
          </p:nvPr>
        </p:nvSpPr>
        <p:spPr>
          <a:xfrm>
            <a:off x="457200" y="838200"/>
            <a:ext cx="8229600" cy="1143000"/>
          </a:xfrm>
        </p:spPr>
        <p:txBody>
          <a:bodyPr/>
          <a:lstStyle/>
          <a:p>
            <a:r>
              <a:rPr lang="en-US"/>
              <a:t>Arellano/Bond/Bover’s </a:t>
            </a:r>
            <a:r>
              <a:rPr lang="en-US" smtClean="0"/>
              <a:t>Formulation Adds a Lagged DV to H&amp;T </a:t>
            </a:r>
            <a:endParaRPr lang="en-US"/>
          </a:p>
        </p:txBody>
      </p:sp>
      <p:graphicFrame>
        <p:nvGraphicFramePr>
          <p:cNvPr id="1039363" name="Object 3"/>
          <p:cNvGraphicFramePr>
            <a:graphicFrameLocks noGrp="1" noChangeAspect="1"/>
          </p:cNvGraphicFramePr>
          <p:nvPr>
            <p:ph idx="1"/>
          </p:nvPr>
        </p:nvGraphicFramePr>
        <p:xfrm>
          <a:off x="1371600" y="2341563"/>
          <a:ext cx="6238875" cy="3079750"/>
        </p:xfrm>
        <a:graphic>
          <a:graphicData uri="http://schemas.openxmlformats.org/presentationml/2006/ole">
            <p:oleObj spid="_x0000_s214038" name="Equation" r:id="rId4" imgW="3937000" imgH="1943100" progId="Equation.DSMT4">
              <p:embed/>
            </p:oleObj>
          </a:graphicData>
        </a:graphic>
      </p:graphicFrame>
      <p:sp>
        <p:nvSpPr>
          <p:cNvPr id="1039364" name="Line 4"/>
          <p:cNvSpPr>
            <a:spLocks noChangeShapeType="1"/>
          </p:cNvSpPr>
          <p:nvPr/>
        </p:nvSpPr>
        <p:spPr bwMode="auto">
          <a:xfrm>
            <a:off x="1143000" y="1828800"/>
            <a:ext cx="762000" cy="533400"/>
          </a:xfrm>
          <a:prstGeom prst="line">
            <a:avLst/>
          </a:prstGeom>
          <a:noFill/>
          <a:ln w="38100">
            <a:solidFill>
              <a:srgbClr val="FF3300"/>
            </a:solidFill>
            <a:round/>
            <a:headEnd/>
            <a:tailEnd type="triangle" w="med" len="med"/>
          </a:ln>
          <a:effectLst/>
        </p:spPr>
        <p:txBody>
          <a:bodyPr wrap="none"/>
          <a:lstStyle/>
          <a:p>
            <a:endParaRPr lang="en-US"/>
          </a:p>
        </p:txBody>
      </p:sp>
      <p:sp>
        <p:nvSpPr>
          <p:cNvPr id="5" name="Rectangle 2"/>
          <p:cNvSpPr txBox="1">
            <a:spLocks noChangeArrowheads="1"/>
          </p:cNvSpPr>
          <p:nvPr/>
        </p:nvSpPr>
        <p:spPr bwMode="auto">
          <a:xfrm>
            <a:off x="533400" y="5562600"/>
            <a:ext cx="82296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0" cap="none" spc="0" normalizeH="0" baseline="0" noProof="0" smtClean="0">
                <a:ln>
                  <a:noFill/>
                </a:ln>
                <a:solidFill>
                  <a:srgbClr val="6B00B4"/>
                </a:solidFill>
                <a:effectLst/>
                <a:uLnTx/>
                <a:uFillTx/>
                <a:latin typeface="+mj-lt"/>
                <a:ea typeface="+mj-ea"/>
                <a:cs typeface="+mj-cs"/>
              </a:rPr>
              <a:t>This formulation is the same as H&amp;T with y</a:t>
            </a:r>
            <a:r>
              <a:rPr kumimoji="0" lang="en-US" sz="2000" b="1" i="0" u="none" strike="noStrike" kern="0" cap="none" spc="0" normalizeH="0" baseline="-25000" noProof="0" smtClean="0">
                <a:ln>
                  <a:noFill/>
                </a:ln>
                <a:solidFill>
                  <a:srgbClr val="6B00B4"/>
                </a:solidFill>
                <a:effectLst/>
                <a:uLnTx/>
                <a:uFillTx/>
                <a:latin typeface="+mj-lt"/>
                <a:ea typeface="+mj-ea"/>
                <a:cs typeface="+mj-cs"/>
              </a:rPr>
              <a:t>i,t-1</a:t>
            </a:r>
            <a:r>
              <a:rPr kumimoji="0" lang="en-US" sz="2000" b="1" i="0" u="none" strike="noStrike" kern="0" cap="none" spc="0" normalizeH="0" baseline="0" noProof="0" smtClean="0">
                <a:ln>
                  <a:noFill/>
                </a:ln>
                <a:solidFill>
                  <a:srgbClr val="6B00B4"/>
                </a:solidFill>
                <a:effectLst/>
                <a:uLnTx/>
                <a:uFillTx/>
                <a:latin typeface="+mj-lt"/>
                <a:ea typeface="+mj-ea"/>
                <a:cs typeface="+mj-cs"/>
              </a:rPr>
              <a:t> contained</a:t>
            </a:r>
            <a:r>
              <a:rPr kumimoji="0" lang="en-US" sz="2000" b="1" i="0" u="none" strike="noStrike" kern="0" cap="none" spc="0" normalizeH="0" noProof="0" smtClean="0">
                <a:ln>
                  <a:noFill/>
                </a:ln>
                <a:solidFill>
                  <a:srgbClr val="6B00B4"/>
                </a:solidFill>
                <a:effectLst/>
                <a:uLnTx/>
                <a:uFillTx/>
                <a:latin typeface="+mj-lt"/>
                <a:ea typeface="+mj-ea"/>
                <a:cs typeface="+mj-cs"/>
              </a:rPr>
              <a:t> in x2</a:t>
            </a:r>
            <a:r>
              <a:rPr kumimoji="0" lang="en-US" sz="2000" b="1" i="0" u="none" strike="noStrike" kern="0" cap="none" spc="0" normalizeH="0" baseline="-25000" noProof="0" smtClean="0">
                <a:ln>
                  <a:noFill/>
                </a:ln>
                <a:solidFill>
                  <a:srgbClr val="6B00B4"/>
                </a:solidFill>
                <a:effectLst/>
                <a:uLnTx/>
                <a:uFillTx/>
                <a:latin typeface="+mj-lt"/>
                <a:ea typeface="+mj-ea"/>
                <a:cs typeface="+mj-cs"/>
              </a:rPr>
              <a:t>it</a:t>
            </a:r>
            <a:r>
              <a:rPr kumimoji="0" lang="en-US" sz="2000" b="1" i="0" u="none" strike="noStrike" kern="0" cap="none" spc="0" normalizeH="0" noProof="0" smtClean="0">
                <a:ln>
                  <a:noFill/>
                </a:ln>
                <a:solidFill>
                  <a:srgbClr val="6B00B4"/>
                </a:solidFill>
                <a:effectLst/>
                <a:uLnTx/>
                <a:uFillTx/>
                <a:latin typeface="+mj-lt"/>
                <a:ea typeface="+mj-ea"/>
                <a:cs typeface="+mj-cs"/>
              </a:rPr>
              <a:t> .</a:t>
            </a:r>
            <a:endParaRPr kumimoji="0" lang="en-US" sz="2000" b="1" i="0" u="none" strike="noStrike" kern="0" cap="none" spc="0" normalizeH="0" baseline="0" noProof="0">
              <a:ln>
                <a:noFill/>
              </a:ln>
              <a:solidFill>
                <a:srgbClr val="6B00B4"/>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42" name="Rectangle 2"/>
          <p:cNvSpPr>
            <a:spLocks noGrp="1" noChangeArrowheads="1"/>
          </p:cNvSpPr>
          <p:nvPr>
            <p:ph type="title"/>
          </p:nvPr>
        </p:nvSpPr>
        <p:spPr>
          <a:xfrm>
            <a:off x="457200" y="990600"/>
            <a:ext cx="8229600" cy="1143000"/>
          </a:xfrm>
        </p:spPr>
        <p:txBody>
          <a:bodyPr/>
          <a:lstStyle/>
          <a:p>
            <a:r>
              <a:rPr lang="en-US"/>
              <a:t>Dynamic (Linear) Panel</a:t>
            </a:r>
            <a:br>
              <a:rPr lang="en-US"/>
            </a:br>
            <a:r>
              <a:rPr lang="en-US"/>
              <a:t>Data (DPD) Models</a:t>
            </a:r>
          </a:p>
        </p:txBody>
      </p:sp>
      <p:sp>
        <p:nvSpPr>
          <p:cNvPr id="983043" name="Rectangle 3"/>
          <p:cNvSpPr>
            <a:spLocks noGrp="1" noChangeArrowheads="1"/>
          </p:cNvSpPr>
          <p:nvPr>
            <p:ph type="body" idx="1"/>
          </p:nvPr>
        </p:nvSpPr>
        <p:spPr>
          <a:xfrm>
            <a:off x="1295400" y="2743200"/>
            <a:ext cx="7086600" cy="2286000"/>
          </a:xfrm>
        </p:spPr>
        <p:txBody>
          <a:bodyPr/>
          <a:lstStyle/>
          <a:p>
            <a:r>
              <a:rPr lang="en-US"/>
              <a:t>Application</a:t>
            </a:r>
          </a:p>
          <a:p>
            <a:r>
              <a:rPr lang="en-US"/>
              <a:t>Bias in Conventional Estimation</a:t>
            </a:r>
          </a:p>
          <a:p>
            <a:r>
              <a:rPr lang="en-US"/>
              <a:t>Development of Consistent Estimators</a:t>
            </a:r>
          </a:p>
          <a:p>
            <a:r>
              <a:rPr lang="en-US"/>
              <a:t>Efficient GMM Estimators</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1236" name="Rectangle 4"/>
          <p:cNvSpPr>
            <a:spLocks noGrp="1" noChangeArrowheads="1"/>
          </p:cNvSpPr>
          <p:nvPr>
            <p:ph type="title"/>
          </p:nvPr>
        </p:nvSpPr>
        <p:spPr>
          <a:xfrm>
            <a:off x="457200" y="533400"/>
            <a:ext cx="8229600" cy="1139825"/>
          </a:xfrm>
        </p:spPr>
        <p:txBody>
          <a:bodyPr/>
          <a:lstStyle/>
          <a:p>
            <a:r>
              <a:rPr lang="en-US"/>
              <a:t>Dynamic Linear Model</a:t>
            </a:r>
          </a:p>
        </p:txBody>
      </p:sp>
      <p:graphicFrame>
        <p:nvGraphicFramePr>
          <p:cNvPr id="991237" name="Object 5"/>
          <p:cNvGraphicFramePr>
            <a:graphicFrameLocks noChangeAspect="1"/>
          </p:cNvGraphicFramePr>
          <p:nvPr/>
        </p:nvGraphicFramePr>
        <p:xfrm>
          <a:off x="838200" y="2057400"/>
          <a:ext cx="7543800" cy="4122738"/>
        </p:xfrm>
        <a:graphic>
          <a:graphicData uri="http://schemas.openxmlformats.org/presentationml/2006/ole">
            <p:oleObj spid="_x0000_s215062" name="Equation" r:id="rId4" imgW="4787900" imgH="2616200" progId="Equation.DSMT4">
              <p:embed/>
            </p:oleObj>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4066" name="Rectangle 2"/>
          <p:cNvSpPr>
            <a:spLocks noGrp="1" noChangeArrowheads="1"/>
          </p:cNvSpPr>
          <p:nvPr>
            <p:ph type="title"/>
          </p:nvPr>
        </p:nvSpPr>
        <p:spPr>
          <a:xfrm>
            <a:off x="457200" y="533400"/>
            <a:ext cx="8229600" cy="1139825"/>
          </a:xfrm>
        </p:spPr>
        <p:txBody>
          <a:bodyPr/>
          <a:lstStyle/>
          <a:p>
            <a:r>
              <a:rPr lang="en-US"/>
              <a:t>A General DPD model</a:t>
            </a:r>
          </a:p>
        </p:txBody>
      </p:sp>
      <p:graphicFrame>
        <p:nvGraphicFramePr>
          <p:cNvPr id="984068" name="Object 4"/>
          <p:cNvGraphicFramePr>
            <a:graphicFrameLocks noChangeAspect="1"/>
          </p:cNvGraphicFramePr>
          <p:nvPr/>
        </p:nvGraphicFramePr>
        <p:xfrm>
          <a:off x="1143000" y="2027238"/>
          <a:ext cx="7086600" cy="3284537"/>
        </p:xfrm>
        <a:graphic>
          <a:graphicData uri="http://schemas.openxmlformats.org/presentationml/2006/ole">
            <p:oleObj spid="_x0000_s216086" name="Equation" r:id="rId4" imgW="3124200" imgH="1447800" progId="Equation.DSMT4">
              <p:embed/>
            </p:oleObj>
          </a:graphicData>
        </a:graphic>
      </p:graphicFrame>
      <p:sp>
        <p:nvSpPr>
          <p:cNvPr id="5" name="Rectangle 12"/>
          <p:cNvSpPr>
            <a:spLocks noChangeArrowheads="1"/>
          </p:cNvSpPr>
          <p:nvPr/>
        </p:nvSpPr>
        <p:spPr bwMode="auto">
          <a:xfrm>
            <a:off x="2971800" y="2057400"/>
            <a:ext cx="838200" cy="4572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
        <p:nvSpPr>
          <p:cNvPr id="6" name="Rectangle 12"/>
          <p:cNvSpPr>
            <a:spLocks noChangeArrowheads="1"/>
          </p:cNvSpPr>
          <p:nvPr/>
        </p:nvSpPr>
        <p:spPr bwMode="auto">
          <a:xfrm>
            <a:off x="4114800" y="2057400"/>
            <a:ext cx="381000" cy="4572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8162" name="Rectangle 2"/>
          <p:cNvSpPr>
            <a:spLocks noGrp="1" noChangeArrowheads="1"/>
          </p:cNvSpPr>
          <p:nvPr>
            <p:ph type="title"/>
          </p:nvPr>
        </p:nvSpPr>
        <p:spPr/>
        <p:txBody>
          <a:bodyPr/>
          <a:lstStyle/>
          <a:p>
            <a:r>
              <a:rPr lang="en-US"/>
              <a:t>Arellano and Bond Estimator</a:t>
            </a:r>
          </a:p>
        </p:txBody>
      </p:sp>
      <p:graphicFrame>
        <p:nvGraphicFramePr>
          <p:cNvPr id="988164" name="Object 4"/>
          <p:cNvGraphicFramePr>
            <a:graphicFrameLocks noGrp="1" noChangeAspect="1"/>
          </p:cNvGraphicFramePr>
          <p:nvPr>
            <p:ph idx="1"/>
          </p:nvPr>
        </p:nvGraphicFramePr>
        <p:xfrm>
          <a:off x="1371600" y="2057400"/>
          <a:ext cx="6096000" cy="3722688"/>
        </p:xfrm>
        <a:graphic>
          <a:graphicData uri="http://schemas.openxmlformats.org/presentationml/2006/ole">
            <p:oleObj spid="_x0000_s217110" name="Equation" r:id="rId4" imgW="3619500" imgH="2209800" progId="Equation.DSMT4">
              <p:embed/>
            </p:oleObj>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426" name="Rectangle 2"/>
          <p:cNvSpPr>
            <a:spLocks noGrp="1" noChangeArrowheads="1"/>
          </p:cNvSpPr>
          <p:nvPr>
            <p:ph type="title"/>
          </p:nvPr>
        </p:nvSpPr>
        <p:spPr>
          <a:xfrm>
            <a:off x="457200" y="990600"/>
            <a:ext cx="8229600" cy="685800"/>
          </a:xfrm>
        </p:spPr>
        <p:txBody>
          <a:bodyPr/>
          <a:lstStyle/>
          <a:p>
            <a:r>
              <a:rPr lang="en-US"/>
              <a:t>Arellano and Bond Estimator</a:t>
            </a:r>
          </a:p>
        </p:txBody>
      </p:sp>
      <p:graphicFrame>
        <p:nvGraphicFramePr>
          <p:cNvPr id="999427" name="Object 3"/>
          <p:cNvGraphicFramePr>
            <a:graphicFrameLocks noGrp="1" noChangeAspect="1"/>
          </p:cNvGraphicFramePr>
          <p:nvPr>
            <p:ph idx="1"/>
          </p:nvPr>
        </p:nvGraphicFramePr>
        <p:xfrm>
          <a:off x="1371600" y="2287588"/>
          <a:ext cx="6096000" cy="3262312"/>
        </p:xfrm>
        <a:graphic>
          <a:graphicData uri="http://schemas.openxmlformats.org/presentationml/2006/ole">
            <p:oleObj spid="_x0000_s218134" name="Equation" r:id="rId4" imgW="3251200" imgH="1739900" progId="Equation.DSMT4">
              <p:embed/>
            </p:oleObj>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1474" name="Rectangle 2"/>
          <p:cNvSpPr>
            <a:spLocks noGrp="1" noChangeArrowheads="1"/>
          </p:cNvSpPr>
          <p:nvPr>
            <p:ph type="title"/>
          </p:nvPr>
        </p:nvSpPr>
        <p:spPr/>
        <p:txBody>
          <a:bodyPr/>
          <a:lstStyle/>
          <a:p>
            <a:r>
              <a:rPr lang="en-US"/>
              <a:t>Arellano and Bond Estimator</a:t>
            </a:r>
          </a:p>
        </p:txBody>
      </p:sp>
      <p:graphicFrame>
        <p:nvGraphicFramePr>
          <p:cNvPr id="1001475" name="Object 3"/>
          <p:cNvGraphicFramePr>
            <a:graphicFrameLocks noGrp="1" noChangeAspect="1"/>
          </p:cNvGraphicFramePr>
          <p:nvPr>
            <p:ph idx="1"/>
          </p:nvPr>
        </p:nvGraphicFramePr>
        <p:xfrm>
          <a:off x="1600200" y="1905000"/>
          <a:ext cx="6289675" cy="4013200"/>
        </p:xfrm>
        <a:graphic>
          <a:graphicData uri="http://schemas.openxmlformats.org/presentationml/2006/ole">
            <p:oleObj spid="_x0000_s219158" name="Equation" r:id="rId4" imgW="3822700" imgH="2438400" progId="Equation.DSMT4">
              <p:embed/>
            </p:oleObj>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6946" name="Rectangle 2"/>
          <p:cNvSpPr>
            <a:spLocks noGrp="1" noChangeArrowheads="1"/>
          </p:cNvSpPr>
          <p:nvPr>
            <p:ph type="title"/>
          </p:nvPr>
        </p:nvSpPr>
        <p:spPr>
          <a:xfrm>
            <a:off x="457200" y="457200"/>
            <a:ext cx="8229600" cy="1139825"/>
          </a:xfrm>
        </p:spPr>
        <p:txBody>
          <a:bodyPr/>
          <a:lstStyle/>
          <a:p>
            <a:r>
              <a:rPr lang="en-US"/>
              <a:t>Application: Maquiladora</a:t>
            </a:r>
          </a:p>
        </p:txBody>
      </p:sp>
      <p:pic>
        <p:nvPicPr>
          <p:cNvPr id="1106947" name="Picture 3"/>
          <p:cNvPicPr>
            <a:picLocks noChangeAspect="1" noChangeArrowheads="1"/>
          </p:cNvPicPr>
          <p:nvPr/>
        </p:nvPicPr>
        <p:blipFill>
          <a:blip r:embed="rId3" cstate="print"/>
          <a:srcRect/>
          <a:stretch>
            <a:fillRect/>
          </a:stretch>
        </p:blipFill>
        <p:spPr bwMode="auto">
          <a:xfrm>
            <a:off x="1828800" y="1600200"/>
            <a:ext cx="5486400" cy="4152900"/>
          </a:xfrm>
          <a:prstGeom prst="rect">
            <a:avLst/>
          </a:prstGeom>
          <a:noFill/>
        </p:spPr>
      </p:pic>
      <p:sp>
        <p:nvSpPr>
          <p:cNvPr id="1106948" name="Text Box 4"/>
          <p:cNvSpPr txBox="1">
            <a:spLocks noChangeArrowheads="1"/>
          </p:cNvSpPr>
          <p:nvPr/>
        </p:nvSpPr>
        <p:spPr bwMode="auto">
          <a:xfrm>
            <a:off x="495300" y="5753100"/>
            <a:ext cx="8153400" cy="366712"/>
          </a:xfrm>
          <a:prstGeom prst="rect">
            <a:avLst/>
          </a:prstGeom>
          <a:noFill/>
          <a:ln w="19050">
            <a:noFill/>
            <a:miter lim="800000"/>
            <a:headEnd/>
            <a:tailEnd/>
          </a:ln>
          <a:effectLst/>
        </p:spPr>
        <p:txBody>
          <a:bodyPr wrap="square">
            <a:spAutoFit/>
          </a:bodyPr>
          <a:lstStyle/>
          <a:p>
            <a:pPr>
              <a:spcBef>
                <a:spcPct val="50000"/>
              </a:spcBef>
            </a:pPr>
            <a:r>
              <a:rPr lang="en-US"/>
              <a:t>http://www.dallasfed.org/news/research/2005/05us-mexico_felix.pdf</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8994" name="Rectangle 2"/>
          <p:cNvSpPr>
            <a:spLocks noGrp="1" noChangeArrowheads="1"/>
          </p:cNvSpPr>
          <p:nvPr>
            <p:ph type="title"/>
          </p:nvPr>
        </p:nvSpPr>
        <p:spPr/>
        <p:txBody>
          <a:bodyPr/>
          <a:lstStyle/>
          <a:p>
            <a:r>
              <a:rPr lang="en-US"/>
              <a:t>Maquiladora</a:t>
            </a:r>
          </a:p>
        </p:txBody>
      </p:sp>
      <p:pic>
        <p:nvPicPr>
          <p:cNvPr id="1108995" name="Picture 3"/>
          <p:cNvPicPr>
            <a:picLocks noChangeAspect="1" noChangeArrowheads="1"/>
          </p:cNvPicPr>
          <p:nvPr/>
        </p:nvPicPr>
        <p:blipFill>
          <a:blip r:embed="rId3" cstate="print"/>
          <a:srcRect/>
          <a:stretch>
            <a:fillRect/>
          </a:stretch>
        </p:blipFill>
        <p:spPr bwMode="auto">
          <a:xfrm>
            <a:off x="1524000" y="1447800"/>
            <a:ext cx="6315075" cy="4752975"/>
          </a:xfrm>
          <a:prstGeom prst="rect">
            <a:avLst/>
          </a:prstGeom>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1042" name="Rectangle 2"/>
          <p:cNvSpPr>
            <a:spLocks noGrp="1" noChangeArrowheads="1"/>
          </p:cNvSpPr>
          <p:nvPr>
            <p:ph type="title"/>
          </p:nvPr>
        </p:nvSpPr>
        <p:spPr>
          <a:xfrm>
            <a:off x="457200" y="533400"/>
            <a:ext cx="8229600" cy="1139825"/>
          </a:xfrm>
        </p:spPr>
        <p:txBody>
          <a:bodyPr/>
          <a:lstStyle/>
          <a:p>
            <a:r>
              <a:rPr lang="en-US"/>
              <a:t>Estimates</a:t>
            </a:r>
          </a:p>
        </p:txBody>
      </p:sp>
      <p:pic>
        <p:nvPicPr>
          <p:cNvPr id="1111043" name="Picture 3"/>
          <p:cNvPicPr>
            <a:picLocks noChangeAspect="1" noChangeArrowheads="1"/>
          </p:cNvPicPr>
          <p:nvPr/>
        </p:nvPicPr>
        <p:blipFill>
          <a:blip r:embed="rId3" cstate="print"/>
          <a:srcRect/>
          <a:stretch>
            <a:fillRect/>
          </a:stretch>
        </p:blipFill>
        <p:spPr bwMode="auto">
          <a:xfrm>
            <a:off x="1411288" y="1828800"/>
            <a:ext cx="6361112" cy="4191000"/>
          </a:xfrm>
          <a:prstGeom prst="rect">
            <a:avLst/>
          </a:prstGeom>
          <a:noFill/>
        </p:spPr>
      </p:pic>
    </p:spTree>
  </p:cSld>
  <p:clrMapOvr>
    <a:masterClrMapping/>
  </p:clrMapOvr>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3102</TotalTime>
  <Words>2666</Words>
  <Application>Microsoft Office PowerPoint</Application>
  <PresentationFormat>On-screen Show (4:3)</PresentationFormat>
  <Paragraphs>413</Paragraphs>
  <Slides>61</Slides>
  <Notes>54</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61</vt:i4>
      </vt:variant>
    </vt:vector>
  </HeadingPairs>
  <TitlesOfParts>
    <vt:vector size="65" baseType="lpstr">
      <vt:lpstr>Level</vt:lpstr>
      <vt:lpstr>Equation</vt:lpstr>
      <vt:lpstr>MathType 6.0 Equation</vt:lpstr>
      <vt:lpstr>Bitmap Image</vt:lpstr>
      <vt:lpstr>Econometrics I</vt:lpstr>
      <vt:lpstr>Econometrics I</vt:lpstr>
      <vt:lpstr>The Random Effects Model</vt:lpstr>
      <vt:lpstr>Notation</vt:lpstr>
      <vt:lpstr>Error Components Model</vt:lpstr>
      <vt:lpstr>Notation</vt:lpstr>
      <vt:lpstr>Convergence of Moments</vt:lpstr>
      <vt:lpstr>Random vs. Fixed Effects</vt:lpstr>
      <vt:lpstr>Ordinary Least Squares</vt:lpstr>
      <vt:lpstr>Estimating the Variance for OLS</vt:lpstr>
      <vt:lpstr>OLS Results for Cornwell and Rupert</vt:lpstr>
      <vt:lpstr>Alternative Variance Estimators</vt:lpstr>
      <vt:lpstr>Generalized Least Squares</vt:lpstr>
      <vt:lpstr>Generalized Least Squares</vt:lpstr>
      <vt:lpstr>Estimators for the Variances</vt:lpstr>
      <vt:lpstr>Practical Problems with FGLS</vt:lpstr>
      <vt:lpstr>Stata Variance Estimators</vt:lpstr>
      <vt:lpstr>Other Variance Estimators</vt:lpstr>
      <vt:lpstr>Fixed Effects Estimates</vt:lpstr>
      <vt:lpstr>Computing Variance Estimators</vt:lpstr>
      <vt:lpstr>Application</vt:lpstr>
      <vt:lpstr>Testing for Effects: An LM Test</vt:lpstr>
      <vt:lpstr>Application: Cornwell-Rupert</vt:lpstr>
      <vt:lpstr>Testing for Effects</vt:lpstr>
      <vt:lpstr>A Hausman Test for FE vs. RE</vt:lpstr>
      <vt:lpstr>Computing the Hausman Statistic</vt:lpstr>
      <vt:lpstr>Hausman Test</vt:lpstr>
      <vt:lpstr>Fixed Effects</vt:lpstr>
      <vt:lpstr>Random Effects</vt:lpstr>
      <vt:lpstr>The Hausman Test, by Hand</vt:lpstr>
      <vt:lpstr>Slide 31</vt:lpstr>
      <vt:lpstr>Variable Addition</vt:lpstr>
      <vt:lpstr>A Variable Addition Test</vt:lpstr>
      <vt:lpstr>Means Added to REM - Mundlak</vt:lpstr>
      <vt:lpstr>Wu (Variable Addition) Test</vt:lpstr>
      <vt:lpstr>LSDV is a Control Function Estimator</vt:lpstr>
      <vt:lpstr>LSDV is a Control Function Estimator</vt:lpstr>
      <vt:lpstr>LSDV is a Control Function Estimator</vt:lpstr>
      <vt:lpstr>Slide 39</vt:lpstr>
      <vt:lpstr>A Hierarchical Linear Model Interpretation of the FE Model</vt:lpstr>
      <vt:lpstr>Hierarchical Linear Model as REM</vt:lpstr>
      <vt:lpstr>Evolution: Correlated Random Effects</vt:lpstr>
      <vt:lpstr>Mundlak’s Estimator</vt:lpstr>
      <vt:lpstr>Mundlak’s Approach for an FE Model with Time Invariant Variables</vt:lpstr>
      <vt:lpstr>Mundlak Form of FE Model</vt:lpstr>
      <vt:lpstr>Panel Data Extensions</vt:lpstr>
      <vt:lpstr>The Hausman and Taylor Model</vt:lpstr>
      <vt:lpstr>H&amp;T’s 4 Step FGLS Estimator</vt:lpstr>
      <vt:lpstr>H&amp;T’s 4 STEP IV Estimator</vt:lpstr>
      <vt:lpstr>Slide 50</vt:lpstr>
      <vt:lpstr>Arellano/Bond/Bover’s Formulation Builds on Hausman and Taylor</vt:lpstr>
      <vt:lpstr>Arellano/Bond/Bover’s Formulation Adds a Lagged DV to H&amp;T </vt:lpstr>
      <vt:lpstr>Dynamic (Linear) Panel Data (DPD) Models</vt:lpstr>
      <vt:lpstr>Dynamic Linear Model</vt:lpstr>
      <vt:lpstr>A General DPD model</vt:lpstr>
      <vt:lpstr>Arellano and Bond Estimator</vt:lpstr>
      <vt:lpstr>Arellano and Bond Estimator</vt:lpstr>
      <vt:lpstr>Arellano and Bond Estimator</vt:lpstr>
      <vt:lpstr>Application: Maquiladora</vt:lpstr>
      <vt:lpstr>Maquiladora</vt:lpstr>
      <vt:lpstr>Estimates</vt:lpstr>
    </vt:vector>
  </TitlesOfParts>
  <Company>Econometric Software,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William Greene</dc:creator>
  <cp:lastModifiedBy>Bill</cp:lastModifiedBy>
  <cp:revision>90</cp:revision>
  <dcterms:created xsi:type="dcterms:W3CDTF">2007-07-27T17:18:39Z</dcterms:created>
  <dcterms:modified xsi:type="dcterms:W3CDTF">2017-07-03T19:50:11Z</dcterms:modified>
</cp:coreProperties>
</file>