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6" r:id="rId1"/>
  </p:sldMasterIdLst>
  <p:notesMasterIdLst>
    <p:notesMasterId r:id="rId28"/>
  </p:notesMasterIdLst>
  <p:handoutMasterIdLst>
    <p:handoutMasterId r:id="rId29"/>
  </p:handoutMasterIdLst>
  <p:sldIdLst>
    <p:sldId id="258" r:id="rId2"/>
    <p:sldId id="271" r:id="rId3"/>
    <p:sldId id="294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95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7030A0"/>
    <a:srgbClr val="99CC00"/>
    <a:srgbClr val="000000"/>
    <a:srgbClr val="E6E6E6"/>
    <a:srgbClr val="FF0000"/>
    <a:srgbClr val="99CCCC"/>
    <a:srgbClr val="FFFFFF"/>
    <a:srgbClr val="FF9999"/>
    <a:srgbClr val="5F5F5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81" autoAdjust="0"/>
    <p:restoredTop sz="94660"/>
  </p:normalViewPr>
  <p:slideViewPr>
    <p:cSldViewPr>
      <p:cViewPr>
        <p:scale>
          <a:sx n="66" d="100"/>
          <a:sy n="66" d="100"/>
        </p:scale>
        <p:origin x="-3150" y="-10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61C0E9CA-299E-479D-B5B9-378C6DF986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2444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4F8F0715-B755-4255-9FF5-B88A10DBD7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49573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77F398-5192-4E49-AA5F-C4A783130378}" type="slidenum">
              <a:rPr lang="en-US"/>
              <a:pPr/>
              <a:t>1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2748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1FAEE7-2368-4C07-9EEE-9E3BEAD90DC5}" type="slidenum">
              <a:rPr lang="en-US"/>
              <a:pPr/>
              <a:t>2</a:t>
            </a:fld>
            <a:endParaRPr lang="en-US"/>
          </a:p>
        </p:txBody>
      </p:sp>
      <p:sp>
        <p:nvSpPr>
          <p:cNvPr id="21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0770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C7E6DA-0695-4A96-B974-250FC8701CDB}" type="slidenum">
              <a:rPr lang="en-US" smtClean="0"/>
              <a:pPr/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8884420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26EA61-21C4-4820-A7FD-F0D8B13A4B02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1300587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462AC6-95B6-4A32-9375-A11410EF92B9}" type="slidenum">
              <a:rPr lang="en-US" smtClean="0"/>
              <a:pPr/>
              <a:t>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8426615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D4E8FA-2E4F-48D3-B49E-34D327E69F3B}" type="slidenum">
              <a:rPr lang="en-US" smtClean="0"/>
              <a:pPr/>
              <a:t>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247206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929355-2AA3-406A-B960-3E0E8B504847}" type="slidenum">
              <a:rPr lang="en-US" smtClean="0"/>
              <a:pPr/>
              <a:t>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7318605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F77BDB-3C0B-48A0-83A5-2A298A23B579}" type="slidenum">
              <a:rPr lang="en-US" smtClean="0"/>
              <a:pPr/>
              <a:t>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762451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3EF07B-1FB4-4BC4-98EF-D7759F84E261}" type="slidenum">
              <a:rPr lang="en-US" smtClean="0"/>
              <a:pPr/>
              <a:t>12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4576339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07132E-014F-4D57-A4BA-52199C3F89C6}" type="slidenum">
              <a:rPr lang="en-US" smtClean="0"/>
              <a:pPr/>
              <a:t>14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5761003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01C45C-011F-43B1-BAE5-ED9245CA435B}" type="slidenum">
              <a:rPr lang="en-US" smtClean="0"/>
              <a:pPr/>
              <a:t>15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2613069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902D44-7D1C-49A1-B0C8-33B1D6EF5ED3}" type="slidenum">
              <a:rPr lang="en-US" smtClean="0"/>
              <a:pPr/>
              <a:t>16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6390145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E2D87E-4C3C-44E5-A56F-EA4D21DF1F72}" type="slidenum">
              <a:rPr lang="en-US" smtClean="0"/>
              <a:pPr/>
              <a:t>17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4501976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589E9E-C24D-454E-A40C-51D5EA033238}" type="slidenum">
              <a:rPr lang="en-US" smtClean="0"/>
              <a:pPr/>
              <a:t>18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3333683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7FED33-3B0B-4DDE-B9AB-BEF16E8DCF8D}" type="slidenum">
              <a:rPr lang="en-US" smtClean="0"/>
              <a:pPr/>
              <a:t>19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1964625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8A8DD3-2687-4A23-A673-64FA1A278B1E}" type="slidenum">
              <a:rPr lang="en-US" smtClean="0"/>
              <a:pPr/>
              <a:t>20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40242180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FC1623-999D-485B-BA86-9E5FE27A1BF5}" type="slidenum">
              <a:rPr lang="en-US" smtClean="0"/>
              <a:pPr/>
              <a:t>21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9842496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A5D582-086A-4A57-BC95-F707D7F642AB}" type="slidenum">
              <a:rPr lang="en-US" smtClean="0"/>
              <a:pPr/>
              <a:t>22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9481487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5D3A25-5C19-49D3-BEB1-F9947A88E086}" type="slidenum">
              <a:rPr lang="en-US" smtClean="0"/>
              <a:pPr/>
              <a:t>23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7751434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FC4DB4-62F5-4286-91AC-CC1C0DA38355}" type="slidenum">
              <a:rPr lang="en-US" smtClean="0"/>
              <a:pPr/>
              <a:t>24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284775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B38B41-0341-4080-8D70-0779BFD49016}" type="slidenum">
              <a:rPr lang="en-US" smtClean="0"/>
              <a:pPr/>
              <a:t>25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1830465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7D7B07-E2FD-4BA2-8183-3A610EC79F10}" type="slidenum">
              <a:rPr lang="en-US" smtClean="0"/>
              <a:pPr/>
              <a:t>26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023405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1332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5166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063268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073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5090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6382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26816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513144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764048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3948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6664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1676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FFFA9-A78E-404F-A9DE-79E1E4687C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" name="TextBox 8"/>
          <p:cNvSpPr txBox="1"/>
          <p:nvPr userDrawn="1"/>
        </p:nvSpPr>
        <p:spPr>
          <a:xfrm>
            <a:off x="6248400" y="6550223"/>
            <a:ext cx="2886891" cy="307777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smtClean="0"/>
              <a:t>Part</a:t>
            </a:r>
            <a:r>
              <a:rPr lang="en-US" sz="1400" baseline="0" smtClean="0"/>
              <a:t> 17: Nonlinear Regression</a:t>
            </a:r>
            <a:endParaRPr lang="en-US" sz="1400"/>
          </a:p>
        </p:txBody>
      </p:sp>
      <p:sp>
        <p:nvSpPr>
          <p:cNvPr id="11" name="Rectangle 10"/>
          <p:cNvSpPr/>
          <p:nvPr userDrawn="1"/>
        </p:nvSpPr>
        <p:spPr>
          <a:xfrm>
            <a:off x="229982" y="6488668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mtClean="0"/>
              <a:t>17-</a:t>
            </a:r>
            <a:fld id="{9ED99AAF-CB70-44A8-9A44-756D634A7A9A}" type="slidenum">
              <a:rPr lang="en-US" b="1" smtClean="0"/>
              <a:pPr/>
              <a:t>‹#›</a:t>
            </a:fld>
            <a:r>
              <a:rPr lang="en-US" b="1" smtClean="0"/>
              <a:t>/26</a:t>
            </a:r>
            <a:endParaRPr lang="en-US" b="1"/>
          </a:p>
        </p:txBody>
      </p:sp>
      <p:sp>
        <p:nvSpPr>
          <p:cNvPr id="12" name="Rectangle 1"/>
          <p:cNvSpPr>
            <a:spLocks noChangeArrowheads="1"/>
          </p:cNvSpPr>
          <p:nvPr userDrawn="1"/>
        </p:nvSpPr>
        <p:spPr bwMode="auto">
          <a:xfrm>
            <a:off x="228600" y="0"/>
            <a:ext cx="8915400" cy="228600"/>
          </a:xfrm>
          <a:prstGeom prst="rect">
            <a:avLst/>
          </a:prstGeom>
          <a:solidFill>
            <a:srgbClr val="7030A0"/>
          </a:solidFill>
          <a:ln>
            <a:noFill/>
          </a:ln>
          <a:extLst/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0295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j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j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286000"/>
            <a:ext cx="5257800" cy="612775"/>
          </a:xfrm>
        </p:spPr>
        <p:txBody>
          <a:bodyPr/>
          <a:lstStyle/>
          <a:p>
            <a:r>
              <a:rPr lang="en-US" sz="4800" smtClean="0"/>
              <a:t>Econometrics I</a:t>
            </a:r>
            <a:endParaRPr lang="en-US" sz="4800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3048000"/>
            <a:ext cx="5486400" cy="1752600"/>
          </a:xfrm>
        </p:spPr>
        <p:txBody>
          <a:bodyPr/>
          <a:lstStyle/>
          <a:p>
            <a:r>
              <a:rPr lang="en-US" sz="2600"/>
              <a:t>Professor William Greene</a:t>
            </a:r>
          </a:p>
          <a:p>
            <a:r>
              <a:rPr lang="en-US" sz="2600"/>
              <a:t>Stern School of Business</a:t>
            </a:r>
          </a:p>
          <a:p>
            <a:r>
              <a:rPr lang="en-US" sz="2600" smtClean="0"/>
              <a:t>Department </a:t>
            </a:r>
            <a:r>
              <a:rPr lang="en-US" sz="2600"/>
              <a:t>of Economics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1828800"/>
            <a:ext cx="2673545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95400" y="1371600"/>
            <a:ext cx="6858000" cy="1752600"/>
          </a:xfrm>
        </p:spPr>
        <p:txBody>
          <a:bodyPr/>
          <a:lstStyle/>
          <a:p>
            <a:r>
              <a:rPr lang="en-US" sz="4000" smtClean="0"/>
              <a:t>Econometrics I</a:t>
            </a:r>
            <a:endParaRPr lang="en-US" sz="4000"/>
          </a:p>
        </p:txBody>
      </p:sp>
      <p:sp>
        <p:nvSpPr>
          <p:cNvPr id="199686" name="Rectangle 6"/>
          <p:cNvSpPr>
            <a:spLocks noChangeArrowheads="1"/>
          </p:cNvSpPr>
          <p:nvPr/>
        </p:nvSpPr>
        <p:spPr bwMode="auto">
          <a:xfrm>
            <a:off x="1524000" y="3352800"/>
            <a:ext cx="6096000" cy="2209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9687" name="Text Box 7"/>
          <p:cNvSpPr txBox="1">
            <a:spLocks noChangeArrowheads="1"/>
          </p:cNvSpPr>
          <p:nvPr/>
        </p:nvSpPr>
        <p:spPr bwMode="auto">
          <a:xfrm>
            <a:off x="2514600" y="3886200"/>
            <a:ext cx="4419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/>
              <a:t>Part </a:t>
            </a:r>
            <a:r>
              <a:rPr lang="en-US" sz="3200" b="1" smtClean="0"/>
              <a:t>17 – Nonlinear</a:t>
            </a:r>
            <a:br>
              <a:rPr lang="en-US" sz="3200" b="1" smtClean="0"/>
            </a:br>
            <a:r>
              <a:rPr lang="en-US" sz="3200" b="1" smtClean="0"/>
              <a:t>                Regression</a:t>
            </a: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0"/>
            <a:ext cx="8229600" cy="530225"/>
          </a:xfrm>
        </p:spPr>
        <p:txBody>
          <a:bodyPr/>
          <a:lstStyle/>
          <a:p>
            <a:r>
              <a:rPr lang="en-US" smtClean="0"/>
              <a:t>Nonlinear Regression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2514600"/>
            <a:ext cx="6553200" cy="1752600"/>
          </a:xfrm>
        </p:spPr>
        <p:txBody>
          <a:bodyPr/>
          <a:lstStyle/>
          <a:p>
            <a:r>
              <a:rPr lang="en-US" smtClean="0"/>
              <a:t>Nonlinearity and Nonlinear Models</a:t>
            </a:r>
          </a:p>
          <a:p>
            <a:r>
              <a:rPr lang="en-US" smtClean="0"/>
              <a:t>Estimation Criterion</a:t>
            </a:r>
          </a:p>
          <a:p>
            <a:r>
              <a:rPr lang="en-US" smtClean="0"/>
              <a:t>Iterative Algorithm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Nonlinear Regression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dirty="0" smtClean="0"/>
              <a:t>What makes a regression model “nonlinear?”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dirty="0" smtClean="0"/>
              <a:t>Nonlinear functional form?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dirty="0" smtClean="0"/>
              <a:t>    Regression model: </a:t>
            </a:r>
            <a:r>
              <a:rPr lang="en-US" sz="2400" dirty="0" err="1" smtClean="0"/>
              <a:t>y</a:t>
            </a:r>
            <a:r>
              <a:rPr lang="en-US" sz="2400" baseline="-25000" dirty="0" err="1" smtClean="0"/>
              <a:t>i</a:t>
            </a:r>
            <a:r>
              <a:rPr lang="en-US" sz="2400" dirty="0" smtClean="0"/>
              <a:t>  =  f(</a:t>
            </a:r>
            <a:r>
              <a:rPr lang="en-US" sz="2400" b="1" dirty="0" smtClean="0"/>
              <a:t>x</a:t>
            </a:r>
            <a:r>
              <a:rPr lang="en-US" sz="2400" baseline="-25000" dirty="0" smtClean="0"/>
              <a:t>i</a:t>
            </a:r>
            <a:r>
              <a:rPr lang="en-US" sz="2400" dirty="0" smtClean="0"/>
              <a:t>,</a:t>
            </a:r>
            <a:r>
              <a:rPr lang="en-US" sz="2400" b="1" dirty="0" smtClean="0">
                <a:sym typeface="Symbol" pitchFamily="18" charset="2"/>
              </a:rPr>
              <a:t></a:t>
            </a:r>
            <a:r>
              <a:rPr lang="en-US" sz="2400" dirty="0" smtClean="0"/>
              <a:t>)  +  </a:t>
            </a:r>
            <a:r>
              <a:rPr lang="en-US" sz="2400" dirty="0" smtClean="0">
                <a:sym typeface="Symbol" pitchFamily="18" charset="2"/>
              </a:rPr>
              <a:t></a:t>
            </a:r>
            <a:r>
              <a:rPr lang="en-US" sz="2400" baseline="-25000" dirty="0" err="1" smtClean="0"/>
              <a:t>i</a:t>
            </a:r>
            <a:endParaRPr lang="en-US" sz="2400" baseline="-25000" dirty="0" smtClean="0"/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dirty="0" smtClean="0"/>
              <a:t>Not necessarily:          </a:t>
            </a:r>
            <a:r>
              <a:rPr lang="en-US" sz="2400" dirty="0" err="1" smtClean="0"/>
              <a:t>y</a:t>
            </a:r>
            <a:r>
              <a:rPr lang="en-US" sz="2400" baseline="-25000" dirty="0" err="1" smtClean="0"/>
              <a:t>i</a:t>
            </a:r>
            <a:r>
              <a:rPr lang="en-US" sz="2400" dirty="0" smtClean="0"/>
              <a:t> = </a:t>
            </a:r>
            <a:r>
              <a:rPr lang="en-US" sz="2400" dirty="0" err="1" smtClean="0"/>
              <a:t>exp</a:t>
            </a:r>
            <a:r>
              <a:rPr lang="en-US" sz="2400" dirty="0" smtClean="0"/>
              <a:t>(</a:t>
            </a:r>
            <a:r>
              <a:rPr lang="el-GR" sz="2400" dirty="0" smtClean="0"/>
              <a:t>α</a:t>
            </a:r>
            <a:r>
              <a:rPr lang="en-US" sz="2400" dirty="0" smtClean="0"/>
              <a:t>) + </a:t>
            </a:r>
            <a:r>
              <a:rPr lang="el-GR" sz="2400" dirty="0" smtClean="0"/>
              <a:t>β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*log(x</a:t>
            </a:r>
            <a:r>
              <a:rPr lang="en-US" sz="2400" baseline="-25000" dirty="0" smtClean="0"/>
              <a:t>i</a:t>
            </a:r>
            <a:r>
              <a:rPr lang="en-US" sz="2400" dirty="0" smtClean="0"/>
              <a:t>)+ </a:t>
            </a:r>
            <a:r>
              <a:rPr lang="en-US" sz="2400" dirty="0" smtClean="0">
                <a:sym typeface="Symbol" pitchFamily="18" charset="2"/>
              </a:rPr>
              <a:t></a:t>
            </a:r>
            <a:r>
              <a:rPr lang="en-US" sz="2400" baseline="-25000" dirty="0" err="1" smtClean="0"/>
              <a:t>i</a:t>
            </a:r>
            <a:endParaRPr lang="en-US" sz="2400" baseline="-25000" dirty="0" smtClean="0"/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dirty="0" smtClean="0"/>
              <a:t>                                   </a:t>
            </a:r>
            <a:r>
              <a:rPr lang="el-GR" sz="2400" dirty="0" smtClean="0"/>
              <a:t>β</a:t>
            </a:r>
            <a:r>
              <a:rPr lang="en-US" sz="2400" baseline="-25000" dirty="0" smtClean="0"/>
              <a:t>1 </a:t>
            </a:r>
            <a:r>
              <a:rPr lang="en-US" sz="2400" dirty="0" smtClean="0"/>
              <a:t> = </a:t>
            </a:r>
            <a:r>
              <a:rPr lang="en-US" sz="2400" dirty="0" err="1" smtClean="0"/>
              <a:t>exp</a:t>
            </a:r>
            <a:r>
              <a:rPr lang="en-US" sz="2400" dirty="0" smtClean="0"/>
              <a:t>(</a:t>
            </a:r>
            <a:r>
              <a:rPr lang="el-GR" sz="2400" dirty="0" smtClean="0"/>
              <a:t>α</a:t>
            </a:r>
            <a:r>
              <a:rPr lang="en-US" sz="2400" dirty="0" smtClean="0"/>
              <a:t>)</a:t>
            </a:r>
            <a:endParaRPr lang="en-US" sz="2400" baseline="-25000" dirty="0" smtClean="0"/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dirty="0" smtClean="0"/>
              <a:t>                                   </a:t>
            </a:r>
            <a:r>
              <a:rPr lang="en-US" sz="2400" dirty="0" err="1" smtClean="0"/>
              <a:t>y</a:t>
            </a:r>
            <a:r>
              <a:rPr lang="en-US" sz="2400" baseline="-25000" dirty="0" err="1" smtClean="0"/>
              <a:t>i</a:t>
            </a:r>
            <a:r>
              <a:rPr lang="en-US" sz="2400" dirty="0" smtClean="0"/>
              <a:t>  = </a:t>
            </a:r>
            <a:r>
              <a:rPr lang="en-US" sz="2400" dirty="0" err="1" smtClean="0"/>
              <a:t>exp</a:t>
            </a:r>
            <a:r>
              <a:rPr lang="en-US" sz="2400" dirty="0" smtClean="0"/>
              <a:t>(</a:t>
            </a:r>
            <a:r>
              <a:rPr lang="el-GR" sz="2400" dirty="0" smtClean="0"/>
              <a:t>α</a:t>
            </a:r>
            <a:r>
              <a:rPr lang="en-US" sz="2400" dirty="0" smtClean="0"/>
              <a:t>)x</a:t>
            </a:r>
            <a:r>
              <a:rPr lang="en-US" sz="2400" baseline="-25000" dirty="0" smtClean="0"/>
              <a:t>i</a:t>
            </a:r>
            <a:r>
              <a:rPr lang="el-GR" sz="2400" baseline="30000" dirty="0" smtClean="0"/>
              <a:t>β</a:t>
            </a:r>
            <a:r>
              <a:rPr lang="en-US" sz="1600" baseline="30000" dirty="0" smtClean="0"/>
              <a:t>2</a:t>
            </a:r>
            <a:r>
              <a:rPr lang="en-US" sz="2400" dirty="0" smtClean="0"/>
              <a:t>exp(</a:t>
            </a:r>
            <a:r>
              <a:rPr lang="en-US" sz="2400" dirty="0" smtClean="0">
                <a:sym typeface="Symbol" pitchFamily="18" charset="2"/>
              </a:rPr>
              <a:t></a:t>
            </a:r>
            <a:r>
              <a:rPr lang="en-US" sz="2400" baseline="-25000" dirty="0" err="1" smtClean="0"/>
              <a:t>i</a:t>
            </a:r>
            <a:r>
              <a:rPr lang="en-US" sz="2400" dirty="0" smtClean="0"/>
              <a:t>)</a:t>
            </a:r>
            <a:r>
              <a:rPr lang="en-US" sz="2400" baseline="-25000" dirty="0" smtClean="0"/>
              <a:t>   </a:t>
            </a:r>
            <a:r>
              <a:rPr lang="en-US" sz="2400" dirty="0" smtClean="0"/>
              <a:t>is “</a:t>
            </a:r>
            <a:r>
              <a:rPr lang="en-US" sz="2400" dirty="0" err="1" smtClean="0"/>
              <a:t>loglinear</a:t>
            </a:r>
            <a:r>
              <a:rPr lang="en-US" sz="2400" dirty="0" smtClean="0"/>
              <a:t>”</a:t>
            </a:r>
            <a:endParaRPr lang="el-GR" sz="2400" dirty="0" smtClean="0"/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dirty="0" smtClean="0"/>
              <a:t>Models can be nonlinear in the functional form of the relationship between y and x, and not be nonlinear for purposes here.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dirty="0" smtClean="0"/>
              <a:t>We will redefine “nonlinear” shortly, as we proceed.</a:t>
            </a:r>
          </a:p>
          <a:p>
            <a:pPr marL="533400" indent="-533400" eaLnBrk="1" hangingPunct="1"/>
            <a:endParaRPr lang="en-US" sz="24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Least Squares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1676400"/>
            <a:ext cx="73152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Least squares: Minimize wrt 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smtClean="0"/>
              <a:t> </a:t>
            </a:r>
          </a:p>
          <a:p>
            <a:pPr>
              <a:buNone/>
            </a:pPr>
            <a:r>
              <a:rPr lang="en-US" sz="2400" smtClean="0"/>
              <a:t>                               S(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smtClean="0">
                <a:sym typeface="Symbol" pitchFamily="18" charset="2"/>
              </a:rPr>
              <a:t>)</a:t>
            </a:r>
            <a:r>
              <a:rPr lang="en-US" sz="2400" b="1" smtClean="0">
                <a:sym typeface="Symbol" pitchFamily="18" charset="2"/>
              </a:rPr>
              <a:t>  </a:t>
            </a:r>
            <a:r>
              <a:rPr lang="en-US" sz="2400" smtClean="0">
                <a:sym typeface="Symbol" pitchFamily="18" charset="2"/>
              </a:rPr>
              <a:t>=</a:t>
            </a:r>
            <a:r>
              <a:rPr lang="en-US" sz="2400" b="1" smtClean="0">
                <a:sym typeface="Symbol" pitchFamily="18" charset="2"/>
              </a:rPr>
              <a:t> </a:t>
            </a:r>
            <a:r>
              <a:rPr lang="en-US" sz="2400" smtClean="0"/>
              <a:t>½ </a:t>
            </a:r>
            <a:r>
              <a:rPr lang="en-US" sz="2400" smtClean="0">
                <a:sym typeface="Symbol" pitchFamily="18" charset="2"/>
              </a:rPr>
              <a:t></a:t>
            </a:r>
            <a:r>
              <a:rPr lang="en-US" sz="2400" baseline="-25000" smtClean="0">
                <a:sym typeface="Symbol" pitchFamily="18" charset="2"/>
              </a:rPr>
              <a:t>i</a:t>
            </a:r>
            <a:r>
              <a:rPr lang="en-US" sz="2400" smtClean="0"/>
              <a:t> {y</a:t>
            </a:r>
            <a:r>
              <a:rPr lang="en-US" sz="2400" baseline="-25000" smtClean="0"/>
              <a:t>i</a:t>
            </a:r>
            <a:r>
              <a:rPr lang="en-US" sz="2400" smtClean="0"/>
              <a:t>  - E[y</a:t>
            </a:r>
            <a:r>
              <a:rPr lang="en-US" sz="2400" baseline="-25000" smtClean="0"/>
              <a:t>i</a:t>
            </a:r>
            <a:r>
              <a:rPr lang="en-US" sz="2400" smtClean="0"/>
              <a:t>|</a:t>
            </a:r>
            <a:r>
              <a:rPr lang="en-US" sz="2400" b="1" smtClean="0"/>
              <a:t>x</a:t>
            </a:r>
            <a:r>
              <a:rPr lang="en-US" sz="2400" baseline="-25000" smtClean="0"/>
              <a:t>i</a:t>
            </a:r>
            <a:r>
              <a:rPr lang="en-US" sz="2400" b="1" smtClean="0"/>
              <a:t>,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smtClean="0"/>
              <a:t>]}</a:t>
            </a:r>
            <a:r>
              <a:rPr lang="en-US" sz="2400" baseline="30000" smtClean="0"/>
              <a:t>2</a:t>
            </a:r>
            <a:r>
              <a:rPr lang="en-US" sz="2400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                                     = ½ </a:t>
            </a:r>
            <a:r>
              <a:rPr lang="en-US" sz="2400" smtClean="0">
                <a:sym typeface="Symbol" pitchFamily="18" charset="2"/>
              </a:rPr>
              <a:t></a:t>
            </a:r>
            <a:r>
              <a:rPr lang="en-US" sz="2400" baseline="-25000" smtClean="0">
                <a:sym typeface="Symbol" pitchFamily="18" charset="2"/>
              </a:rPr>
              <a:t>i</a:t>
            </a:r>
            <a:r>
              <a:rPr lang="en-US" sz="2400" smtClean="0"/>
              <a:t> [y</a:t>
            </a:r>
            <a:r>
              <a:rPr lang="en-US" sz="2400" baseline="-25000" smtClean="0"/>
              <a:t>i</a:t>
            </a:r>
            <a:r>
              <a:rPr lang="en-US" sz="2400" smtClean="0"/>
              <a:t>  - f(</a:t>
            </a:r>
            <a:r>
              <a:rPr lang="en-US" sz="2400" b="1" smtClean="0"/>
              <a:t>x</a:t>
            </a:r>
            <a:r>
              <a:rPr lang="en-US" sz="2400" b="1" baseline="-25000" smtClean="0"/>
              <a:t>i</a:t>
            </a:r>
            <a:r>
              <a:rPr lang="en-US" sz="2400" smtClean="0"/>
              <a:t>,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smtClean="0"/>
              <a:t>)]</a:t>
            </a:r>
            <a:r>
              <a:rPr lang="en-US" sz="2400" baseline="30000" smtClean="0"/>
              <a:t>2</a:t>
            </a:r>
            <a:r>
              <a:rPr lang="en-US" sz="2400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                                     = ½ </a:t>
            </a:r>
            <a:r>
              <a:rPr lang="en-US" sz="2400" smtClean="0">
                <a:sym typeface="Symbol" pitchFamily="18" charset="2"/>
              </a:rPr>
              <a:t></a:t>
            </a:r>
            <a:r>
              <a:rPr lang="en-US" sz="2400" baseline="-25000" smtClean="0">
                <a:sym typeface="Symbol" pitchFamily="18" charset="2"/>
              </a:rPr>
              <a:t>i</a:t>
            </a:r>
            <a:r>
              <a:rPr lang="en-US" sz="2400" smtClean="0"/>
              <a:t> e</a:t>
            </a:r>
            <a:r>
              <a:rPr lang="en-US" sz="2400" baseline="-25000" smtClean="0"/>
              <a:t>i</a:t>
            </a:r>
            <a:r>
              <a:rPr lang="en-US" sz="2400" baseline="30000" smtClean="0"/>
              <a:t>2</a:t>
            </a:r>
            <a:endParaRPr lang="en-US" sz="2400" smtClean="0"/>
          </a:p>
          <a:p>
            <a:pPr>
              <a:buNone/>
            </a:pPr>
            <a:r>
              <a:rPr lang="en-US" sz="2400" smtClean="0"/>
              <a:t>First order conditions: </a:t>
            </a:r>
            <a:r>
              <a:rPr lang="en-US" sz="2400" smtClean="0">
                <a:sym typeface="Symbol" pitchFamily="18" charset="2"/>
              </a:rPr>
              <a:t></a:t>
            </a:r>
            <a:r>
              <a:rPr lang="en-US" sz="2400" smtClean="0"/>
              <a:t>S(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smtClean="0">
                <a:sym typeface="Symbol" pitchFamily="18" charset="2"/>
              </a:rPr>
              <a:t>)/</a:t>
            </a:r>
            <a:r>
              <a:rPr lang="en-US" sz="2400" b="1" smtClean="0">
                <a:sym typeface="Symbol" pitchFamily="18" charset="2"/>
              </a:rPr>
              <a:t>  =  0</a:t>
            </a:r>
            <a:endParaRPr lang="en-US" sz="2400" smtClean="0"/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sym typeface="Symbol" pitchFamily="18" charset="2"/>
              </a:rPr>
              <a:t>                                    {</a:t>
            </a:r>
            <a:r>
              <a:rPr lang="en-US" sz="2400" smtClean="0"/>
              <a:t>½</a:t>
            </a:r>
            <a:r>
              <a:rPr lang="en-US" sz="2400" smtClean="0">
                <a:sym typeface="Symbol" pitchFamily="18" charset="2"/>
              </a:rPr>
              <a:t></a:t>
            </a:r>
            <a:r>
              <a:rPr lang="en-US" sz="2400" baseline="-25000" smtClean="0">
                <a:sym typeface="Symbol" pitchFamily="18" charset="2"/>
              </a:rPr>
              <a:t>i</a:t>
            </a:r>
            <a:r>
              <a:rPr lang="en-US" sz="2400" smtClean="0"/>
              <a:t>[y</a:t>
            </a:r>
            <a:r>
              <a:rPr lang="en-US" sz="2400" baseline="-25000" smtClean="0"/>
              <a:t>i</a:t>
            </a:r>
            <a:r>
              <a:rPr lang="en-US" sz="2400" smtClean="0"/>
              <a:t>- f(</a:t>
            </a:r>
            <a:r>
              <a:rPr lang="en-US" sz="2400" b="1" smtClean="0"/>
              <a:t>x</a:t>
            </a:r>
            <a:r>
              <a:rPr lang="en-US" sz="2400" b="1" baseline="-25000" smtClean="0"/>
              <a:t>i</a:t>
            </a:r>
            <a:r>
              <a:rPr lang="en-US" sz="2400" smtClean="0"/>
              <a:t>,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smtClean="0"/>
              <a:t>)]</a:t>
            </a:r>
            <a:r>
              <a:rPr lang="en-US" sz="2400" baseline="30000" smtClean="0"/>
              <a:t>2</a:t>
            </a:r>
            <a:r>
              <a:rPr lang="en-US" sz="2400" smtClean="0"/>
              <a:t>}/</a:t>
            </a:r>
            <a:r>
              <a:rPr lang="en-US" sz="2400" smtClean="0">
                <a:sym typeface="Symbol" pitchFamily="18" charset="2"/>
              </a:rPr>
              <a:t>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                              = ½</a:t>
            </a:r>
            <a:r>
              <a:rPr lang="en-US" sz="2400" smtClean="0">
                <a:sym typeface="Symbol" pitchFamily="18" charset="2"/>
              </a:rPr>
              <a:t></a:t>
            </a:r>
            <a:r>
              <a:rPr lang="en-US" sz="2400" baseline="-25000" smtClean="0"/>
              <a:t>i</a:t>
            </a:r>
            <a:r>
              <a:rPr lang="en-US" sz="2400" smtClean="0"/>
              <a:t>(-2)[y</a:t>
            </a:r>
            <a:r>
              <a:rPr lang="en-US" sz="2400" baseline="-25000" smtClean="0"/>
              <a:t>i</a:t>
            </a:r>
            <a:r>
              <a:rPr lang="en-US" sz="2400" smtClean="0"/>
              <a:t>- f(</a:t>
            </a:r>
            <a:r>
              <a:rPr lang="en-US" sz="2400" b="1" smtClean="0"/>
              <a:t>x</a:t>
            </a:r>
            <a:r>
              <a:rPr lang="en-US" sz="2400" b="1" baseline="-25000" smtClean="0"/>
              <a:t>i</a:t>
            </a:r>
            <a:r>
              <a:rPr lang="en-US" sz="2400" smtClean="0"/>
              <a:t>,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smtClean="0"/>
              <a:t>)] </a:t>
            </a:r>
            <a:r>
              <a:rPr lang="en-US" sz="2400" smtClean="0">
                <a:sym typeface="Symbol" pitchFamily="18" charset="2"/>
              </a:rPr>
              <a:t></a:t>
            </a:r>
            <a:r>
              <a:rPr lang="en-US" sz="2400" smtClean="0"/>
              <a:t>f(</a:t>
            </a:r>
            <a:r>
              <a:rPr lang="en-US" sz="2400" b="1" smtClean="0"/>
              <a:t>x</a:t>
            </a:r>
            <a:r>
              <a:rPr lang="en-US" sz="2400" b="1" baseline="-25000" smtClean="0"/>
              <a:t>i</a:t>
            </a:r>
            <a:r>
              <a:rPr lang="en-US" sz="2400" smtClean="0"/>
              <a:t>,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smtClean="0"/>
              <a:t>)/</a:t>
            </a:r>
            <a:r>
              <a:rPr lang="en-US" sz="2400" smtClean="0">
                <a:sym typeface="Symbol" pitchFamily="18" charset="2"/>
              </a:rPr>
              <a:t></a:t>
            </a:r>
            <a:r>
              <a:rPr lang="en-US" sz="2400" b="1" smtClean="0">
                <a:sym typeface="Symbol" pitchFamily="18" charset="2"/>
              </a:rPr>
              <a:t></a:t>
            </a:r>
            <a:endParaRPr lang="en-US" sz="2400" smtClean="0"/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                              =  -</a:t>
            </a:r>
            <a:r>
              <a:rPr lang="en-US" sz="2400" smtClean="0">
                <a:sym typeface="Symbol" pitchFamily="18" charset="2"/>
              </a:rPr>
              <a:t></a:t>
            </a:r>
            <a:r>
              <a:rPr lang="en-US" sz="2400" baseline="-25000" smtClean="0">
                <a:sym typeface="Symbol" pitchFamily="18" charset="2"/>
              </a:rPr>
              <a:t>i</a:t>
            </a:r>
            <a:r>
              <a:rPr lang="en-US" sz="2400" smtClean="0"/>
              <a:t> e</a:t>
            </a:r>
            <a:r>
              <a:rPr lang="en-US" sz="2400" baseline="-25000" smtClean="0"/>
              <a:t>i</a:t>
            </a:r>
            <a:r>
              <a:rPr lang="en-US" sz="2400" b="1" smtClean="0"/>
              <a:t>x</a:t>
            </a:r>
            <a:r>
              <a:rPr lang="en-US" sz="2400" b="1" baseline="-25000" smtClean="0"/>
              <a:t>i</a:t>
            </a:r>
            <a:r>
              <a:rPr lang="en-US" sz="2400" b="1" baseline="30000" smtClean="0"/>
              <a:t>0</a:t>
            </a:r>
            <a:r>
              <a:rPr lang="en-US" sz="2400" b="1" smtClean="0"/>
              <a:t> </a:t>
            </a:r>
            <a:r>
              <a:rPr lang="en-US" sz="2400" smtClean="0"/>
              <a:t>= </a:t>
            </a:r>
            <a:r>
              <a:rPr lang="en-US" sz="2400" b="1" smtClean="0"/>
              <a:t>0  </a:t>
            </a:r>
            <a:r>
              <a:rPr lang="en-US" sz="2400" smtClean="0"/>
              <a:t>(familiar?)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There is no explicit solution, </a:t>
            </a:r>
            <a:r>
              <a:rPr lang="en-US" sz="2400" b="1" smtClean="0"/>
              <a:t>b</a:t>
            </a:r>
            <a:r>
              <a:rPr lang="en-US" sz="2400" smtClean="0"/>
              <a:t> = f(</a:t>
            </a:r>
            <a:r>
              <a:rPr lang="en-US" sz="2400" b="1" smtClean="0"/>
              <a:t>data</a:t>
            </a:r>
            <a:r>
              <a:rPr lang="en-US" sz="2400" smtClean="0"/>
              <a:t>) like LS.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(Nonlinearity of the FOC defines nonlinear model)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752600"/>
            <a:ext cx="71628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How to solve this kind of set of equations:  Example,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          y</a:t>
            </a:r>
            <a:r>
              <a:rPr lang="en-US" sz="2000" baseline="-25000" smtClean="0"/>
              <a:t>i</a:t>
            </a:r>
            <a:r>
              <a:rPr lang="en-US" sz="2000" smtClean="0"/>
              <a:t>  =  </a:t>
            </a:r>
            <a:r>
              <a:rPr lang="en-US" sz="2000" smtClean="0">
                <a:sym typeface="Symbol" pitchFamily="18" charset="2"/>
              </a:rPr>
              <a:t></a:t>
            </a:r>
            <a:r>
              <a:rPr lang="en-US" sz="2000" smtClean="0"/>
              <a:t>0 + </a:t>
            </a:r>
            <a:r>
              <a:rPr lang="en-US" sz="2000" smtClean="0">
                <a:sym typeface="Symbol" pitchFamily="18" charset="2"/>
              </a:rPr>
              <a:t></a:t>
            </a:r>
            <a:r>
              <a:rPr lang="en-US" sz="2000" smtClean="0"/>
              <a:t>1x</a:t>
            </a:r>
            <a:r>
              <a:rPr lang="en-US" sz="2000" baseline="-25000" smtClean="0"/>
              <a:t>i</a:t>
            </a:r>
            <a:r>
              <a:rPr lang="en-US" sz="2000" baseline="30000" smtClean="0">
                <a:sym typeface="Symbol" pitchFamily="18" charset="2"/>
              </a:rPr>
              <a:t></a:t>
            </a:r>
            <a:r>
              <a:rPr lang="en-US" sz="2000" baseline="30000" smtClean="0"/>
              <a:t>2</a:t>
            </a:r>
            <a:r>
              <a:rPr lang="en-US" sz="2000" smtClean="0"/>
              <a:t> + </a:t>
            </a:r>
            <a:r>
              <a:rPr lang="en-US" sz="2000" smtClean="0">
                <a:sym typeface="Symbol" pitchFamily="18" charset="2"/>
              </a:rPr>
              <a:t></a:t>
            </a:r>
            <a:r>
              <a:rPr lang="en-US" sz="2000" baseline="-25000" smtClean="0"/>
              <a:t>i</a:t>
            </a:r>
            <a:r>
              <a:rPr lang="en-US" sz="2000" smtClean="0"/>
              <a:t>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sym typeface="Symbol" pitchFamily="18" charset="2"/>
              </a:rPr>
              <a:t>          </a:t>
            </a:r>
            <a:r>
              <a:rPr lang="en-US" sz="2000" smtClean="0"/>
              <a:t>[ ½</a:t>
            </a:r>
            <a:r>
              <a:rPr lang="en-US" sz="2000" smtClean="0">
                <a:sym typeface="Symbol" pitchFamily="18" charset="2"/>
              </a:rPr>
              <a:t></a:t>
            </a:r>
            <a:r>
              <a:rPr lang="en-US" sz="2000" baseline="-25000" smtClean="0"/>
              <a:t>i</a:t>
            </a:r>
            <a:r>
              <a:rPr lang="en-US" sz="2000" smtClean="0"/>
              <a:t> e</a:t>
            </a:r>
            <a:r>
              <a:rPr lang="en-US" sz="2000" baseline="-25000" smtClean="0"/>
              <a:t>i</a:t>
            </a:r>
            <a:r>
              <a:rPr lang="en-US" sz="2000" baseline="30000" smtClean="0"/>
              <a:t>2</a:t>
            </a:r>
            <a:r>
              <a:rPr lang="en-US" sz="2000" smtClean="0"/>
              <a:t>]/</a:t>
            </a:r>
            <a:r>
              <a:rPr lang="en-US" sz="2000" smtClean="0">
                <a:sym typeface="Symbol" pitchFamily="18" charset="2"/>
              </a:rPr>
              <a:t></a:t>
            </a:r>
            <a:r>
              <a:rPr lang="en-US" sz="2000" smtClean="0"/>
              <a:t>0  = </a:t>
            </a:r>
            <a:r>
              <a:rPr lang="en-US" sz="2000" smtClean="0">
                <a:sym typeface="Symbol" pitchFamily="18" charset="2"/>
              </a:rPr>
              <a:t></a:t>
            </a:r>
            <a:r>
              <a:rPr lang="en-US" sz="2000" baseline="-25000" smtClean="0"/>
              <a:t>i</a:t>
            </a:r>
            <a:r>
              <a:rPr lang="en-US" sz="2000" smtClean="0"/>
              <a:t> (-1) (y</a:t>
            </a:r>
            <a:r>
              <a:rPr lang="en-US" sz="2000" baseline="-25000" smtClean="0"/>
              <a:t>i</a:t>
            </a:r>
            <a:r>
              <a:rPr lang="en-US" sz="2000" smtClean="0"/>
              <a:t> - </a:t>
            </a:r>
            <a:r>
              <a:rPr lang="en-US" sz="2000" smtClean="0">
                <a:sym typeface="Symbol" pitchFamily="18" charset="2"/>
              </a:rPr>
              <a:t></a:t>
            </a:r>
            <a:r>
              <a:rPr lang="en-US" sz="2000" smtClean="0"/>
              <a:t>0 - </a:t>
            </a:r>
            <a:r>
              <a:rPr lang="en-US" sz="2000" smtClean="0">
                <a:sym typeface="Symbol" pitchFamily="18" charset="2"/>
              </a:rPr>
              <a:t></a:t>
            </a:r>
            <a:r>
              <a:rPr lang="en-US" sz="2000" smtClean="0"/>
              <a:t>1x</a:t>
            </a:r>
            <a:r>
              <a:rPr lang="en-US" sz="2000" baseline="-25000" smtClean="0"/>
              <a:t>i</a:t>
            </a:r>
            <a:r>
              <a:rPr lang="en-US" sz="2000" baseline="30000" smtClean="0">
                <a:sym typeface="Symbol" pitchFamily="18" charset="2"/>
              </a:rPr>
              <a:t></a:t>
            </a:r>
            <a:r>
              <a:rPr lang="en-US" sz="2000" baseline="30000" smtClean="0"/>
              <a:t>2</a:t>
            </a:r>
            <a:r>
              <a:rPr lang="en-US" sz="2000" smtClean="0"/>
              <a:t>)  1              =  0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sym typeface="Symbol" pitchFamily="18" charset="2"/>
              </a:rPr>
              <a:t>          </a:t>
            </a:r>
            <a:r>
              <a:rPr lang="en-US" sz="2000" smtClean="0"/>
              <a:t>[ ½</a:t>
            </a:r>
            <a:r>
              <a:rPr lang="en-US" sz="2000" smtClean="0">
                <a:sym typeface="Symbol" pitchFamily="18" charset="2"/>
              </a:rPr>
              <a:t></a:t>
            </a:r>
            <a:r>
              <a:rPr lang="en-US" sz="2000" baseline="-25000" smtClean="0"/>
              <a:t>i</a:t>
            </a:r>
            <a:r>
              <a:rPr lang="en-US" sz="2000" smtClean="0"/>
              <a:t> e</a:t>
            </a:r>
            <a:r>
              <a:rPr lang="en-US" sz="2000" baseline="-25000" smtClean="0"/>
              <a:t>i</a:t>
            </a:r>
            <a:r>
              <a:rPr lang="en-US" sz="2000" baseline="30000" smtClean="0"/>
              <a:t>2</a:t>
            </a:r>
            <a:r>
              <a:rPr lang="en-US" sz="2000" smtClean="0"/>
              <a:t>]/</a:t>
            </a:r>
            <a:r>
              <a:rPr lang="en-US" sz="2000" smtClean="0">
                <a:sym typeface="Symbol" pitchFamily="18" charset="2"/>
              </a:rPr>
              <a:t>1</a:t>
            </a:r>
            <a:r>
              <a:rPr lang="en-US" sz="2000" smtClean="0"/>
              <a:t>  = </a:t>
            </a:r>
            <a:r>
              <a:rPr lang="en-US" sz="2000" smtClean="0">
                <a:sym typeface="Symbol" pitchFamily="18" charset="2"/>
              </a:rPr>
              <a:t></a:t>
            </a:r>
            <a:r>
              <a:rPr lang="en-US" sz="2000" baseline="-25000" smtClean="0"/>
              <a:t>i</a:t>
            </a:r>
            <a:r>
              <a:rPr lang="en-US" sz="2000" smtClean="0"/>
              <a:t> (-1) (y</a:t>
            </a:r>
            <a:r>
              <a:rPr lang="en-US" sz="2000" baseline="-25000" smtClean="0"/>
              <a:t>i</a:t>
            </a:r>
            <a:r>
              <a:rPr lang="en-US" sz="2000" smtClean="0"/>
              <a:t> - </a:t>
            </a:r>
            <a:r>
              <a:rPr lang="en-US" sz="2000" smtClean="0">
                <a:sym typeface="Symbol" pitchFamily="18" charset="2"/>
              </a:rPr>
              <a:t></a:t>
            </a:r>
            <a:r>
              <a:rPr lang="en-US" sz="2000" smtClean="0"/>
              <a:t>0 - </a:t>
            </a:r>
            <a:r>
              <a:rPr lang="en-US" sz="2000" smtClean="0">
                <a:sym typeface="Symbol" pitchFamily="18" charset="2"/>
              </a:rPr>
              <a:t></a:t>
            </a:r>
            <a:r>
              <a:rPr lang="en-US" sz="2000" smtClean="0"/>
              <a:t>1 x</a:t>
            </a:r>
            <a:r>
              <a:rPr lang="en-US" sz="2000" baseline="-25000" smtClean="0"/>
              <a:t>i</a:t>
            </a:r>
            <a:r>
              <a:rPr lang="en-US" sz="2000" baseline="30000" smtClean="0">
                <a:sym typeface="Symbol" pitchFamily="18" charset="2"/>
              </a:rPr>
              <a:t></a:t>
            </a:r>
            <a:r>
              <a:rPr lang="en-US" sz="2000" baseline="30000" smtClean="0"/>
              <a:t>2</a:t>
            </a:r>
            <a:r>
              <a:rPr lang="en-US" sz="2000" smtClean="0"/>
              <a:t>) x</a:t>
            </a:r>
            <a:r>
              <a:rPr lang="en-US" sz="2000" baseline="-25000" smtClean="0"/>
              <a:t>i</a:t>
            </a:r>
            <a:r>
              <a:rPr lang="en-US" sz="2000" baseline="30000" smtClean="0">
                <a:sym typeface="Symbol" pitchFamily="18" charset="2"/>
              </a:rPr>
              <a:t></a:t>
            </a:r>
            <a:r>
              <a:rPr lang="en-US" sz="2000" baseline="30000" smtClean="0"/>
              <a:t>2</a:t>
            </a:r>
            <a:r>
              <a:rPr lang="en-US" sz="2000" smtClean="0"/>
              <a:t>           =  0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sym typeface="Symbol" pitchFamily="18" charset="2"/>
              </a:rPr>
              <a:t>          </a:t>
            </a:r>
            <a:r>
              <a:rPr lang="en-US" sz="2000" smtClean="0"/>
              <a:t>[ ½</a:t>
            </a:r>
            <a:r>
              <a:rPr lang="en-US" sz="2000" smtClean="0">
                <a:sym typeface="Symbol" pitchFamily="18" charset="2"/>
              </a:rPr>
              <a:t></a:t>
            </a:r>
            <a:r>
              <a:rPr lang="en-US" sz="2000" baseline="-25000" smtClean="0"/>
              <a:t>i</a:t>
            </a:r>
            <a:r>
              <a:rPr lang="en-US" sz="2000" smtClean="0"/>
              <a:t> e</a:t>
            </a:r>
            <a:r>
              <a:rPr lang="en-US" sz="2000" baseline="-25000" smtClean="0"/>
              <a:t>i</a:t>
            </a:r>
            <a:r>
              <a:rPr lang="en-US" sz="2000" baseline="30000" smtClean="0"/>
              <a:t>2</a:t>
            </a:r>
            <a:r>
              <a:rPr lang="en-US" sz="2000" smtClean="0"/>
              <a:t>]/</a:t>
            </a:r>
            <a:r>
              <a:rPr lang="en-US" sz="2000" smtClean="0">
                <a:sym typeface="Symbol" pitchFamily="18" charset="2"/>
              </a:rPr>
              <a:t>2</a:t>
            </a:r>
            <a:r>
              <a:rPr lang="en-US" sz="2000" smtClean="0"/>
              <a:t>  = </a:t>
            </a:r>
            <a:r>
              <a:rPr lang="en-US" sz="2000" smtClean="0">
                <a:sym typeface="Symbol" pitchFamily="18" charset="2"/>
              </a:rPr>
              <a:t></a:t>
            </a:r>
            <a:r>
              <a:rPr lang="en-US" sz="2000" baseline="-25000" smtClean="0"/>
              <a:t>i</a:t>
            </a:r>
            <a:r>
              <a:rPr lang="en-US" sz="2000" smtClean="0"/>
              <a:t> (-1) (y</a:t>
            </a:r>
            <a:r>
              <a:rPr lang="en-US" sz="2000" baseline="-25000" smtClean="0"/>
              <a:t>i</a:t>
            </a:r>
            <a:r>
              <a:rPr lang="en-US" sz="2000" smtClean="0"/>
              <a:t> - </a:t>
            </a:r>
            <a:r>
              <a:rPr lang="en-US" sz="2000" smtClean="0">
                <a:sym typeface="Symbol" pitchFamily="18" charset="2"/>
              </a:rPr>
              <a:t></a:t>
            </a:r>
            <a:r>
              <a:rPr lang="en-US" sz="2000" smtClean="0"/>
              <a:t>0 - </a:t>
            </a:r>
            <a:r>
              <a:rPr lang="en-US" sz="2000" smtClean="0">
                <a:sym typeface="Symbol" pitchFamily="18" charset="2"/>
              </a:rPr>
              <a:t></a:t>
            </a:r>
            <a:r>
              <a:rPr lang="en-US" sz="2000" smtClean="0"/>
              <a:t>1 x</a:t>
            </a:r>
            <a:r>
              <a:rPr lang="en-US" sz="2000" baseline="-25000" smtClean="0"/>
              <a:t>i</a:t>
            </a:r>
            <a:r>
              <a:rPr lang="en-US" sz="2000" baseline="30000" smtClean="0">
                <a:sym typeface="Symbol" pitchFamily="18" charset="2"/>
              </a:rPr>
              <a:t></a:t>
            </a:r>
            <a:r>
              <a:rPr lang="en-US" sz="2000" baseline="30000" smtClean="0"/>
              <a:t>2</a:t>
            </a:r>
            <a:r>
              <a:rPr lang="en-US" sz="2000" smtClean="0"/>
              <a:t>) </a:t>
            </a:r>
            <a:r>
              <a:rPr lang="en-US" sz="2000" smtClean="0">
                <a:sym typeface="Symbol" pitchFamily="18" charset="2"/>
              </a:rPr>
              <a:t></a:t>
            </a:r>
            <a:r>
              <a:rPr lang="en-US" sz="2000" smtClean="0"/>
              <a:t>1 x</a:t>
            </a:r>
            <a:r>
              <a:rPr lang="en-US" sz="2000" baseline="-25000" smtClean="0"/>
              <a:t>i</a:t>
            </a:r>
            <a:r>
              <a:rPr lang="en-US" sz="2000" baseline="30000" smtClean="0">
                <a:sym typeface="Symbol" pitchFamily="18" charset="2"/>
              </a:rPr>
              <a:t></a:t>
            </a:r>
            <a:r>
              <a:rPr lang="en-US" sz="2000" baseline="30000" smtClean="0"/>
              <a:t>2</a:t>
            </a:r>
            <a:r>
              <a:rPr lang="en-US" sz="2000" smtClean="0"/>
              <a:t>lnx</a:t>
            </a:r>
            <a:r>
              <a:rPr lang="en-US" sz="2000" baseline="-25000" smtClean="0"/>
              <a:t>i</a:t>
            </a:r>
            <a:r>
              <a:rPr lang="en-US" sz="2000" smtClean="0"/>
              <a:t> =  0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Nonlinear equations require a nonlinear solution.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This defines a nonlinear regression model.  </a:t>
            </a:r>
            <a:br>
              <a:rPr lang="en-US" sz="2000" smtClean="0"/>
            </a:br>
            <a:r>
              <a:rPr lang="en-US" sz="2000" smtClean="0"/>
              <a:t>  I.e., when the first order conditions are not linear in </a:t>
            </a:r>
            <a:r>
              <a:rPr lang="en-US" sz="2000" b="1" smtClean="0">
                <a:sym typeface="Symbol" pitchFamily="18" charset="2"/>
              </a:rPr>
              <a:t></a:t>
            </a:r>
            <a:r>
              <a:rPr lang="en-US" sz="2000" smtClean="0"/>
              <a:t>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(!!!) Check your understanding.  What does this produce if </a:t>
            </a:r>
            <a:br>
              <a:rPr lang="en-US" sz="2000" smtClean="0"/>
            </a:br>
            <a:r>
              <a:rPr lang="en-US" sz="2000" smtClean="0"/>
              <a:t>  f(</a:t>
            </a:r>
            <a:r>
              <a:rPr lang="en-US" sz="2000" b="1" smtClean="0"/>
              <a:t>x</a:t>
            </a:r>
            <a:r>
              <a:rPr lang="en-US" sz="2000" baseline="-25000" smtClean="0"/>
              <a:t>i</a:t>
            </a:r>
            <a:r>
              <a:rPr lang="en-US" sz="2000" smtClean="0"/>
              <a:t>,</a:t>
            </a:r>
            <a:r>
              <a:rPr lang="en-US" sz="2000" b="1" smtClean="0">
                <a:sym typeface="Symbol" pitchFamily="18" charset="2"/>
              </a:rPr>
              <a:t></a:t>
            </a:r>
            <a:r>
              <a:rPr lang="en-US" sz="2000" smtClean="0"/>
              <a:t>) = </a:t>
            </a:r>
            <a:r>
              <a:rPr lang="en-US" sz="2000" b="1" smtClean="0"/>
              <a:t>x</a:t>
            </a:r>
            <a:r>
              <a:rPr lang="en-US" sz="2000" baseline="-25000" smtClean="0"/>
              <a:t>i</a:t>
            </a:r>
            <a:r>
              <a:rPr lang="en-US" sz="2000" b="1" smtClean="0">
                <a:sym typeface="Symbol" pitchFamily="18" charset="2"/>
              </a:rPr>
              <a:t></a:t>
            </a:r>
            <a:r>
              <a:rPr lang="en-US" sz="2000" smtClean="0"/>
              <a:t>?  (I.e., a linear model)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Linearized Regression Model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752601"/>
            <a:ext cx="7391400" cy="4038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Linear Taylor series:    y  = f(</a:t>
            </a:r>
            <a:r>
              <a:rPr lang="en-US" sz="2400" b="1" dirty="0" smtClean="0"/>
              <a:t>x</a:t>
            </a:r>
            <a:r>
              <a:rPr lang="en-US" sz="2400" baseline="-25000" dirty="0" smtClean="0"/>
              <a:t>i</a:t>
            </a:r>
            <a:r>
              <a:rPr lang="en-US" sz="2400" dirty="0" smtClean="0"/>
              <a:t>,</a:t>
            </a:r>
            <a:r>
              <a:rPr lang="en-US" sz="2400" b="1" dirty="0" smtClean="0">
                <a:sym typeface="Symbol" pitchFamily="18" charset="2"/>
              </a:rPr>
              <a:t></a:t>
            </a:r>
            <a:r>
              <a:rPr lang="en-US" sz="2400" dirty="0" smtClean="0"/>
              <a:t>)  +  </a:t>
            </a:r>
            <a:r>
              <a:rPr lang="en-US" sz="2400" dirty="0" smtClean="0">
                <a:sym typeface="Symbol" pitchFamily="18" charset="2"/>
              </a:rPr>
              <a:t></a:t>
            </a:r>
            <a:r>
              <a:rPr lang="en-US" sz="2400" dirty="0" smtClean="0"/>
              <a:t>. 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Expand the regression around some point, </a:t>
            </a:r>
            <a:r>
              <a:rPr lang="en-US" sz="2400" b="1" dirty="0" smtClean="0">
                <a:sym typeface="Symbol" pitchFamily="18" charset="2"/>
              </a:rPr>
              <a:t></a:t>
            </a:r>
            <a:r>
              <a:rPr lang="en-US" sz="2400" baseline="30000" dirty="0" smtClean="0"/>
              <a:t>*</a:t>
            </a:r>
            <a:r>
              <a:rPr lang="en-US" sz="2400" dirty="0" smtClean="0"/>
              <a:t>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f(</a:t>
            </a:r>
            <a:r>
              <a:rPr lang="en-US" sz="2400" b="1" dirty="0" smtClean="0"/>
              <a:t>x</a:t>
            </a:r>
            <a:r>
              <a:rPr lang="en-US" sz="2400" baseline="-25000" dirty="0" smtClean="0"/>
              <a:t>i</a:t>
            </a:r>
            <a:r>
              <a:rPr lang="en-US" sz="2400" dirty="0" smtClean="0"/>
              <a:t>,</a:t>
            </a:r>
            <a:r>
              <a:rPr lang="en-US" sz="2400" b="1" dirty="0" smtClean="0">
                <a:sym typeface="Symbol" pitchFamily="18" charset="2"/>
              </a:rPr>
              <a:t></a:t>
            </a:r>
            <a:r>
              <a:rPr lang="en-US" sz="2400" dirty="0" smtClean="0"/>
              <a:t>)    </a:t>
            </a:r>
            <a:r>
              <a:rPr lang="en-US" sz="2400" dirty="0" smtClean="0">
                <a:sym typeface="Symbol" pitchFamily="18" charset="2"/>
              </a:rPr>
              <a:t></a:t>
            </a:r>
            <a:r>
              <a:rPr lang="en-US" sz="2400" dirty="0" smtClean="0"/>
              <a:t> f(</a:t>
            </a:r>
            <a:r>
              <a:rPr lang="en-US" sz="2400" b="1" dirty="0" smtClean="0"/>
              <a:t>x</a:t>
            </a:r>
            <a:r>
              <a:rPr lang="en-US" sz="2400" baseline="-25000" dirty="0" smtClean="0"/>
              <a:t>i</a:t>
            </a:r>
            <a:r>
              <a:rPr lang="en-US" sz="2400" dirty="0" smtClean="0"/>
              <a:t>,</a:t>
            </a:r>
            <a:r>
              <a:rPr lang="en-US" sz="2400" b="1" dirty="0" smtClean="0">
                <a:sym typeface="Symbol" pitchFamily="18" charset="2"/>
              </a:rPr>
              <a:t></a:t>
            </a:r>
            <a:r>
              <a:rPr lang="en-US" sz="2400" b="1" baseline="30000" dirty="0" smtClean="0">
                <a:sym typeface="Symbol" pitchFamily="18" charset="2"/>
              </a:rPr>
              <a:t>*</a:t>
            </a:r>
            <a:r>
              <a:rPr lang="en-US" sz="2400" dirty="0" smtClean="0"/>
              <a:t>)  + </a:t>
            </a:r>
            <a:r>
              <a:rPr lang="en-US" sz="2400" dirty="0" smtClean="0">
                <a:sym typeface="Symbol" pitchFamily="18" charset="2"/>
              </a:rPr>
              <a:t></a:t>
            </a:r>
            <a:r>
              <a:rPr lang="en-US" sz="2400" baseline="-25000" dirty="0" smtClean="0"/>
              <a:t>k</a:t>
            </a:r>
            <a:r>
              <a:rPr lang="en-US" sz="2400" dirty="0" smtClean="0"/>
              <a:t>[</a:t>
            </a:r>
            <a:r>
              <a:rPr lang="en-US" sz="2400" dirty="0" smtClean="0">
                <a:sym typeface="Symbol" pitchFamily="18" charset="2"/>
              </a:rPr>
              <a:t></a:t>
            </a:r>
            <a:r>
              <a:rPr lang="en-US" sz="2400" dirty="0" smtClean="0"/>
              <a:t>f(</a:t>
            </a:r>
            <a:r>
              <a:rPr lang="en-US" sz="2400" b="1" dirty="0" smtClean="0"/>
              <a:t>x</a:t>
            </a:r>
            <a:r>
              <a:rPr lang="en-US" sz="2400" baseline="-25000" dirty="0" smtClean="0"/>
              <a:t>i</a:t>
            </a:r>
            <a:r>
              <a:rPr lang="en-US" sz="2400" dirty="0" smtClean="0"/>
              <a:t>,</a:t>
            </a:r>
            <a:r>
              <a:rPr lang="en-US" sz="2400" b="1" dirty="0" smtClean="0">
                <a:sym typeface="Symbol" pitchFamily="18" charset="2"/>
              </a:rPr>
              <a:t></a:t>
            </a:r>
            <a:r>
              <a:rPr lang="en-US" sz="2400" b="1" baseline="30000" dirty="0" smtClean="0">
                <a:sym typeface="Symbol" pitchFamily="18" charset="2"/>
              </a:rPr>
              <a:t>*</a:t>
            </a:r>
            <a:r>
              <a:rPr lang="en-US" sz="2400" dirty="0" smtClean="0"/>
              <a:t>)/</a:t>
            </a:r>
            <a:r>
              <a:rPr lang="en-US" sz="2400" dirty="0" smtClean="0">
                <a:sym typeface="Symbol" pitchFamily="18" charset="2"/>
              </a:rPr>
              <a:t></a:t>
            </a:r>
            <a:r>
              <a:rPr lang="en-US" sz="2400" baseline="-25000" dirty="0" smtClean="0"/>
              <a:t>k</a:t>
            </a:r>
            <a:r>
              <a:rPr lang="en-US" sz="2400" baseline="30000" dirty="0" smtClean="0"/>
              <a:t>*</a:t>
            </a:r>
            <a:r>
              <a:rPr lang="en-US" sz="2400" dirty="0" smtClean="0"/>
              <a:t>]( </a:t>
            </a:r>
            <a:r>
              <a:rPr lang="en-US" sz="2400" dirty="0" smtClean="0">
                <a:sym typeface="Symbol" pitchFamily="18" charset="2"/>
              </a:rPr>
              <a:t></a:t>
            </a:r>
            <a:r>
              <a:rPr lang="en-US" sz="2400" baseline="-25000" dirty="0" smtClean="0"/>
              <a:t>k</a:t>
            </a:r>
            <a:r>
              <a:rPr lang="en-US" sz="2400" dirty="0" smtClean="0"/>
              <a:t>  -  </a:t>
            </a:r>
            <a:r>
              <a:rPr lang="en-US" sz="2400" dirty="0" smtClean="0">
                <a:sym typeface="Symbol" pitchFamily="18" charset="2"/>
              </a:rPr>
              <a:t></a:t>
            </a:r>
            <a:r>
              <a:rPr lang="en-US" sz="2400" baseline="-25000" dirty="0" smtClean="0"/>
              <a:t>k</a:t>
            </a:r>
            <a:r>
              <a:rPr lang="en-US" sz="2400" baseline="30000" dirty="0" smtClean="0"/>
              <a:t>*</a:t>
            </a:r>
            <a:r>
              <a:rPr lang="en-US" sz="2400" dirty="0" smtClean="0"/>
              <a:t>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		  = f(</a:t>
            </a:r>
            <a:r>
              <a:rPr lang="en-US" sz="2400" b="1" dirty="0" smtClean="0"/>
              <a:t>x</a:t>
            </a:r>
            <a:r>
              <a:rPr lang="en-US" sz="2400" baseline="-25000" dirty="0" smtClean="0"/>
              <a:t>i</a:t>
            </a:r>
            <a:r>
              <a:rPr lang="en-US" sz="2400" dirty="0" smtClean="0"/>
              <a:t>,</a:t>
            </a:r>
            <a:r>
              <a:rPr lang="en-US" sz="2400" b="1" dirty="0" smtClean="0">
                <a:sym typeface="Symbol" pitchFamily="18" charset="2"/>
              </a:rPr>
              <a:t></a:t>
            </a:r>
            <a:r>
              <a:rPr lang="en-US" sz="2400" b="1" baseline="30000" dirty="0" smtClean="0">
                <a:sym typeface="Symbol" pitchFamily="18" charset="2"/>
              </a:rPr>
              <a:t>*</a:t>
            </a:r>
            <a:r>
              <a:rPr lang="en-US" sz="2400" dirty="0" smtClean="0"/>
              <a:t>)  + </a:t>
            </a:r>
            <a:r>
              <a:rPr lang="en-US" sz="2400" dirty="0" smtClean="0">
                <a:sym typeface="Symbol" pitchFamily="18" charset="2"/>
              </a:rPr>
              <a:t></a:t>
            </a:r>
            <a:r>
              <a:rPr lang="en-US" sz="2400" baseline="-25000" dirty="0" smtClean="0"/>
              <a:t>k</a:t>
            </a:r>
            <a:r>
              <a:rPr lang="en-US" sz="2400" dirty="0" smtClean="0"/>
              <a:t> x</a:t>
            </a:r>
            <a:r>
              <a:rPr lang="en-US" sz="2400" baseline="-25000" dirty="0" smtClean="0"/>
              <a:t>ik</a:t>
            </a:r>
            <a:r>
              <a:rPr lang="en-US" sz="2400" baseline="30000" dirty="0" smtClean="0"/>
              <a:t>0</a:t>
            </a:r>
            <a:r>
              <a:rPr lang="en-US" sz="2400" dirty="0" smtClean="0"/>
              <a:t>(</a:t>
            </a:r>
            <a:r>
              <a:rPr lang="en-US" sz="2400" dirty="0" smtClean="0">
                <a:sym typeface="Symbol" pitchFamily="18" charset="2"/>
              </a:rPr>
              <a:t></a:t>
            </a:r>
            <a:r>
              <a:rPr lang="en-US" sz="2400" baseline="-25000" dirty="0" smtClean="0"/>
              <a:t>k</a:t>
            </a:r>
            <a:r>
              <a:rPr lang="en-US" sz="2400" dirty="0" smtClean="0"/>
              <a:t>  -  </a:t>
            </a:r>
            <a:r>
              <a:rPr lang="en-US" sz="2400" dirty="0" smtClean="0">
                <a:sym typeface="Symbol" pitchFamily="18" charset="2"/>
              </a:rPr>
              <a:t></a:t>
            </a:r>
            <a:r>
              <a:rPr lang="en-US" sz="2400" baseline="-25000" dirty="0" smtClean="0"/>
              <a:t>k</a:t>
            </a:r>
            <a:r>
              <a:rPr lang="en-US" sz="2400" baseline="30000" dirty="0" smtClean="0"/>
              <a:t>*</a:t>
            </a:r>
            <a:r>
              <a:rPr lang="en-US" sz="2400" dirty="0" smtClean="0"/>
              <a:t>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		  = [f(</a:t>
            </a:r>
            <a:r>
              <a:rPr lang="en-US" sz="2400" b="1" dirty="0" smtClean="0"/>
              <a:t>x</a:t>
            </a:r>
            <a:r>
              <a:rPr lang="en-US" sz="2400" baseline="-25000" dirty="0" smtClean="0"/>
              <a:t>i</a:t>
            </a:r>
            <a:r>
              <a:rPr lang="en-US" sz="2400" dirty="0" smtClean="0"/>
              <a:t>,</a:t>
            </a:r>
            <a:r>
              <a:rPr lang="en-US" sz="2400" b="1" dirty="0" smtClean="0">
                <a:sym typeface="Symbol" pitchFamily="18" charset="2"/>
              </a:rPr>
              <a:t></a:t>
            </a:r>
            <a:r>
              <a:rPr lang="en-US" sz="2400" b="1" baseline="30000" dirty="0" smtClean="0">
                <a:sym typeface="Symbol" pitchFamily="18" charset="2"/>
              </a:rPr>
              <a:t>*</a:t>
            </a:r>
            <a:r>
              <a:rPr lang="en-US" sz="2400" dirty="0" smtClean="0"/>
              <a:t>) -  </a:t>
            </a:r>
            <a:r>
              <a:rPr lang="en-US" sz="2400" dirty="0" smtClean="0">
                <a:sym typeface="Symbol" pitchFamily="18" charset="2"/>
              </a:rPr>
              <a:t></a:t>
            </a:r>
            <a:r>
              <a:rPr lang="en-US" sz="2400" baseline="-25000" dirty="0" smtClean="0"/>
              <a:t>k</a:t>
            </a:r>
            <a:r>
              <a:rPr lang="en-US" sz="2400" dirty="0" smtClean="0"/>
              <a:t> x</a:t>
            </a:r>
            <a:r>
              <a:rPr lang="en-US" sz="2400" baseline="-25000" dirty="0" smtClean="0"/>
              <a:t>ik</a:t>
            </a:r>
            <a:r>
              <a:rPr lang="en-US" sz="2400" baseline="30000" dirty="0" smtClean="0"/>
              <a:t>0</a:t>
            </a:r>
            <a:r>
              <a:rPr lang="en-US" sz="2400" dirty="0" smtClean="0">
                <a:sym typeface="Symbol" pitchFamily="18" charset="2"/>
              </a:rPr>
              <a:t></a:t>
            </a:r>
            <a:r>
              <a:rPr lang="en-US" sz="2400" baseline="-25000" dirty="0" smtClean="0"/>
              <a:t>k</a:t>
            </a:r>
            <a:r>
              <a:rPr lang="en-US" sz="2400" baseline="30000" dirty="0" smtClean="0"/>
              <a:t>*</a:t>
            </a:r>
            <a:r>
              <a:rPr lang="en-US" sz="2400" dirty="0" smtClean="0"/>
              <a:t>] + </a:t>
            </a:r>
            <a:r>
              <a:rPr lang="en-US" sz="2400" dirty="0" smtClean="0">
                <a:sym typeface="Symbol" pitchFamily="18" charset="2"/>
              </a:rPr>
              <a:t></a:t>
            </a:r>
            <a:r>
              <a:rPr lang="en-US" sz="2400" baseline="-25000" dirty="0" smtClean="0"/>
              <a:t>k</a:t>
            </a:r>
            <a:r>
              <a:rPr lang="en-US" sz="2400" dirty="0" smtClean="0"/>
              <a:t> x</a:t>
            </a:r>
            <a:r>
              <a:rPr lang="en-US" sz="2400" baseline="-25000" dirty="0" smtClean="0"/>
              <a:t>i</a:t>
            </a:r>
            <a:r>
              <a:rPr lang="en-US" sz="2400" baseline="30000" dirty="0" smtClean="0"/>
              <a:t>0</a:t>
            </a:r>
            <a:r>
              <a:rPr lang="en-US" sz="2400" dirty="0" smtClean="0">
                <a:sym typeface="Symbol" pitchFamily="18" charset="2"/>
              </a:rPr>
              <a:t></a:t>
            </a:r>
            <a:r>
              <a:rPr lang="en-US" sz="2400" baseline="-25000" dirty="0" smtClean="0"/>
              <a:t>k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             = f</a:t>
            </a:r>
            <a:r>
              <a:rPr lang="en-US" sz="2400" baseline="30000" dirty="0" smtClean="0"/>
              <a:t>0</a:t>
            </a:r>
            <a:r>
              <a:rPr lang="en-US" sz="2400" dirty="0" smtClean="0"/>
              <a:t>  + </a:t>
            </a:r>
            <a:r>
              <a:rPr lang="en-US" sz="2400" dirty="0" smtClean="0">
                <a:sym typeface="Symbol" pitchFamily="18" charset="2"/>
              </a:rPr>
              <a:t></a:t>
            </a:r>
            <a:r>
              <a:rPr lang="en-US" sz="2400" baseline="-25000" dirty="0" smtClean="0"/>
              <a:t>k</a:t>
            </a:r>
            <a:r>
              <a:rPr lang="en-US" sz="2400" dirty="0" smtClean="0"/>
              <a:t> x</a:t>
            </a:r>
            <a:r>
              <a:rPr lang="en-US" sz="2400" baseline="-25000" dirty="0" smtClean="0"/>
              <a:t>ik</a:t>
            </a:r>
            <a:r>
              <a:rPr lang="en-US" sz="2400" baseline="30000" dirty="0" smtClean="0"/>
              <a:t>0</a:t>
            </a:r>
            <a:r>
              <a:rPr lang="en-US" sz="2400" dirty="0" smtClean="0">
                <a:sym typeface="Symbol" pitchFamily="18" charset="2"/>
              </a:rPr>
              <a:t></a:t>
            </a:r>
            <a:r>
              <a:rPr lang="en-US" sz="2400" baseline="-25000" dirty="0" smtClean="0"/>
              <a:t>k</a:t>
            </a:r>
            <a:r>
              <a:rPr lang="en-US" sz="2400" dirty="0" smtClean="0"/>
              <a:t> which looks linear.</a:t>
            </a:r>
          </a:p>
          <a:p>
            <a:pPr>
              <a:buNone/>
            </a:pPr>
            <a:r>
              <a:rPr lang="en-US" sz="2400" dirty="0" smtClean="0"/>
              <a:t>x</a:t>
            </a:r>
            <a:r>
              <a:rPr lang="en-US" sz="2400" baseline="-25000" dirty="0" smtClean="0"/>
              <a:t>ik</a:t>
            </a:r>
            <a:r>
              <a:rPr lang="en-US" sz="2400" baseline="30000" dirty="0" smtClean="0"/>
              <a:t>0</a:t>
            </a:r>
            <a:r>
              <a:rPr lang="en-US" sz="2400" dirty="0" smtClean="0"/>
              <a:t>        = the derivative </a:t>
            </a:r>
            <a:r>
              <a:rPr lang="en-US" sz="2400" dirty="0" err="1" smtClean="0"/>
              <a:t>wrt</a:t>
            </a:r>
            <a:r>
              <a:rPr lang="en-US" sz="2400" dirty="0" smtClean="0"/>
              <a:t> </a:t>
            </a:r>
            <a:r>
              <a:rPr lang="en-US" sz="2400" dirty="0" smtClean="0">
                <a:sym typeface="Symbol" pitchFamily="18" charset="2"/>
              </a:rPr>
              <a:t></a:t>
            </a:r>
            <a:r>
              <a:rPr lang="en-US" sz="2400" baseline="-25000" dirty="0" smtClean="0">
                <a:sym typeface="Symbol" pitchFamily="18" charset="2"/>
              </a:rPr>
              <a:t>k</a:t>
            </a:r>
            <a:r>
              <a:rPr lang="en-US" sz="2400" dirty="0" smtClean="0"/>
              <a:t> evaluated at </a:t>
            </a:r>
            <a:r>
              <a:rPr lang="en-US" sz="2400" b="1" dirty="0" smtClean="0">
                <a:sym typeface="Symbol" pitchFamily="18" charset="2"/>
              </a:rPr>
              <a:t></a:t>
            </a:r>
            <a:r>
              <a:rPr lang="en-US" sz="2400" b="1" baseline="30000" dirty="0" smtClean="0">
                <a:sym typeface="Symbol" pitchFamily="18" charset="2"/>
              </a:rPr>
              <a:t>*</a:t>
            </a:r>
            <a:r>
              <a:rPr lang="en-US" sz="2400" dirty="0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The ‘</a:t>
            </a:r>
            <a:r>
              <a:rPr lang="en-US" sz="2400" b="1" dirty="0" smtClean="0">
                <a:solidFill>
                  <a:srgbClr val="FF0000"/>
                </a:solidFill>
              </a:rPr>
              <a:t>pseudo-</a:t>
            </a:r>
            <a:r>
              <a:rPr lang="en-US" sz="2400" b="1" dirty="0" err="1" smtClean="0">
                <a:solidFill>
                  <a:srgbClr val="FF0000"/>
                </a:solidFill>
              </a:rPr>
              <a:t>regressors</a:t>
            </a:r>
            <a:r>
              <a:rPr lang="en-US" sz="2400" dirty="0" smtClean="0"/>
              <a:t>’ are the derivative functions in the linearized model.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2192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Estimating Asy.Var[</a:t>
            </a:r>
            <a:r>
              <a:rPr lang="en-US" b="1" smtClean="0"/>
              <a:t>b</a:t>
            </a:r>
            <a:r>
              <a:rPr lang="en-US" smtClean="0"/>
              <a:t>]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93875"/>
            <a:ext cx="8229600" cy="42259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    Computing the asymptotic covariance matrix for the nonlinear least squares estimator using the pseudo regressors and the sum of  squares.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1284288" y="3038475"/>
          <a:ext cx="6880225" cy="2747963"/>
        </p:xfrm>
        <a:graphic>
          <a:graphicData uri="http://schemas.openxmlformats.org/presentationml/2006/ole">
            <p:oleObj spid="_x0000_s1030" name="Equation" r:id="rId4" imgW="4165600" imgH="16637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Gauss-Marquardt Algorithm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sz="2400" dirty="0" smtClean="0"/>
              <a:t>Given a coefficient vector </a:t>
            </a:r>
            <a:r>
              <a:rPr lang="en-US" sz="2400" b="1" dirty="0" smtClean="0"/>
              <a:t>b</a:t>
            </a:r>
            <a:r>
              <a:rPr lang="en-US" sz="2400" dirty="0" smtClean="0"/>
              <a:t>(m), at step m, find the vector for step m+1 by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    </a:t>
            </a:r>
            <a:r>
              <a:rPr lang="en-US" sz="2400" b="1" dirty="0" smtClean="0"/>
              <a:t>b</a:t>
            </a:r>
            <a:r>
              <a:rPr lang="en-US" sz="2400" dirty="0" smtClean="0"/>
              <a:t>(m+1) = </a:t>
            </a:r>
            <a:r>
              <a:rPr lang="en-US" sz="2400" b="1" dirty="0" smtClean="0"/>
              <a:t>b</a:t>
            </a:r>
            <a:r>
              <a:rPr lang="en-US" sz="2400" dirty="0" smtClean="0"/>
              <a:t>(m) + </a:t>
            </a:r>
            <a:r>
              <a:rPr lang="en-US" sz="2400" dirty="0" smtClean="0">
                <a:solidFill>
                  <a:srgbClr val="FF0000"/>
                </a:solidFill>
              </a:rPr>
              <a:t>[</a:t>
            </a:r>
            <a:r>
              <a:rPr lang="en-US" sz="2400" b="1" dirty="0" smtClean="0">
                <a:solidFill>
                  <a:srgbClr val="FF0000"/>
                </a:solidFill>
              </a:rPr>
              <a:t>X</a:t>
            </a:r>
            <a:r>
              <a:rPr lang="en-US" sz="2400" baseline="30000" dirty="0" smtClean="0">
                <a:solidFill>
                  <a:srgbClr val="FF0000"/>
                </a:solidFill>
              </a:rPr>
              <a:t>0</a:t>
            </a:r>
            <a:r>
              <a:rPr lang="en-US" sz="2400" dirty="0" smtClean="0">
                <a:solidFill>
                  <a:srgbClr val="FF0000"/>
                </a:solidFill>
              </a:rPr>
              <a:t>(m)</a:t>
            </a:r>
            <a:r>
              <a:rPr lang="en-US" sz="2400" dirty="0" smtClean="0">
                <a:solidFill>
                  <a:srgbClr val="FF0000"/>
                </a:solidFill>
                <a:sym typeface="Symbol" pitchFamily="18" charset="2"/>
              </a:rPr>
              <a:t></a:t>
            </a:r>
            <a:r>
              <a:rPr lang="en-US" sz="2400" b="1" dirty="0" smtClean="0">
                <a:solidFill>
                  <a:srgbClr val="FF0000"/>
                </a:solidFill>
              </a:rPr>
              <a:t>X</a:t>
            </a:r>
            <a:r>
              <a:rPr lang="en-US" sz="2400" baseline="30000" dirty="0" smtClean="0">
                <a:solidFill>
                  <a:srgbClr val="FF0000"/>
                </a:solidFill>
              </a:rPr>
              <a:t>0</a:t>
            </a:r>
            <a:r>
              <a:rPr lang="en-US" sz="2400" dirty="0" smtClean="0">
                <a:solidFill>
                  <a:srgbClr val="FF0000"/>
                </a:solidFill>
              </a:rPr>
              <a:t>(m)]</a:t>
            </a:r>
            <a:r>
              <a:rPr lang="en-US" sz="2400" baseline="30000" dirty="0" smtClean="0">
                <a:solidFill>
                  <a:srgbClr val="FF0000"/>
                </a:solidFill>
              </a:rPr>
              <a:t>-1</a:t>
            </a:r>
            <a:r>
              <a:rPr lang="en-US" sz="2400" b="1" dirty="0" smtClean="0">
                <a:solidFill>
                  <a:srgbClr val="FF0000"/>
                </a:solidFill>
              </a:rPr>
              <a:t>X</a:t>
            </a:r>
            <a:r>
              <a:rPr lang="en-US" sz="2400" baseline="30000" dirty="0" smtClean="0">
                <a:solidFill>
                  <a:srgbClr val="FF0000"/>
                </a:solidFill>
              </a:rPr>
              <a:t>0</a:t>
            </a:r>
            <a:r>
              <a:rPr lang="en-US" sz="2400" dirty="0" smtClean="0">
                <a:solidFill>
                  <a:srgbClr val="FF0000"/>
                </a:solidFill>
              </a:rPr>
              <a:t>(m)</a:t>
            </a:r>
            <a:r>
              <a:rPr lang="en-US" sz="2400" dirty="0" smtClean="0">
                <a:solidFill>
                  <a:srgbClr val="FF0000"/>
                </a:solidFill>
                <a:sym typeface="Symbol" pitchFamily="18" charset="2"/>
              </a:rPr>
              <a:t></a:t>
            </a:r>
            <a:r>
              <a:rPr lang="en-US" sz="2400" b="1" dirty="0" smtClean="0">
                <a:solidFill>
                  <a:srgbClr val="FF0000"/>
                </a:solidFill>
              </a:rPr>
              <a:t>e</a:t>
            </a:r>
            <a:r>
              <a:rPr lang="en-US" sz="2400" baseline="30000" dirty="0" smtClean="0">
                <a:solidFill>
                  <a:srgbClr val="FF0000"/>
                </a:solidFill>
              </a:rPr>
              <a:t>0</a:t>
            </a:r>
            <a:r>
              <a:rPr lang="en-US" sz="2400" dirty="0" smtClean="0">
                <a:solidFill>
                  <a:srgbClr val="FF0000"/>
                </a:solidFill>
              </a:rPr>
              <a:t>(m)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Columns of </a:t>
            </a:r>
            <a:r>
              <a:rPr lang="en-US" sz="2400" b="1" dirty="0" smtClean="0"/>
              <a:t>X</a:t>
            </a:r>
            <a:r>
              <a:rPr lang="en-US" sz="2400" baseline="30000" dirty="0" smtClean="0"/>
              <a:t>0</a:t>
            </a:r>
            <a:r>
              <a:rPr lang="en-US" sz="2400" dirty="0" smtClean="0"/>
              <a:t>(m) are the derivatives, </a:t>
            </a:r>
            <a:r>
              <a:rPr lang="en-US" sz="2400" dirty="0" smtClean="0">
                <a:sym typeface="Symbol" pitchFamily="18" charset="2"/>
              </a:rPr>
              <a:t></a:t>
            </a:r>
            <a:r>
              <a:rPr lang="en-US" sz="2400" dirty="0" smtClean="0"/>
              <a:t>f(</a:t>
            </a:r>
            <a:r>
              <a:rPr lang="en-US" sz="2400" dirty="0" err="1" smtClean="0"/>
              <a:t>x</a:t>
            </a:r>
            <a:r>
              <a:rPr lang="en-US" sz="2400" baseline="-25000" dirty="0" err="1" smtClean="0"/>
              <a:t>i</a:t>
            </a:r>
            <a:r>
              <a:rPr lang="en-US" sz="2400" dirty="0" err="1" smtClean="0"/>
              <a:t>,</a:t>
            </a:r>
            <a:r>
              <a:rPr lang="en-US" sz="2400" b="1" dirty="0" err="1" smtClean="0">
                <a:sym typeface="Symbol" pitchFamily="18" charset="2"/>
              </a:rPr>
              <a:t>b</a:t>
            </a:r>
            <a:r>
              <a:rPr lang="en-US" sz="2400" dirty="0" smtClean="0">
                <a:sym typeface="Symbol" pitchFamily="18" charset="2"/>
              </a:rPr>
              <a:t>(m)</a:t>
            </a:r>
            <a:r>
              <a:rPr lang="en-US" sz="2400" dirty="0" smtClean="0"/>
              <a:t>)/</a:t>
            </a:r>
            <a:r>
              <a:rPr lang="en-US" sz="2400" dirty="0" smtClean="0">
                <a:sym typeface="Symbol" pitchFamily="18" charset="2"/>
              </a:rPr>
              <a:t></a:t>
            </a:r>
            <a:r>
              <a:rPr lang="en-US" sz="2400" b="1" dirty="0" smtClean="0">
                <a:sym typeface="Symbol" pitchFamily="18" charset="2"/>
              </a:rPr>
              <a:t>b</a:t>
            </a:r>
            <a:r>
              <a:rPr lang="en-US" sz="2400" dirty="0" smtClean="0">
                <a:sym typeface="Symbol" pitchFamily="18" charset="2"/>
              </a:rPr>
              <a:t>(m)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    </a:t>
            </a:r>
            <a:r>
              <a:rPr lang="en-US" sz="2400" b="1" dirty="0" smtClean="0"/>
              <a:t>e</a:t>
            </a:r>
            <a:r>
              <a:rPr lang="en-US" sz="2400" baseline="30000" dirty="0" smtClean="0"/>
              <a:t>0</a:t>
            </a:r>
            <a:r>
              <a:rPr lang="en-US" sz="2400" dirty="0" smtClean="0"/>
              <a:t> = vector of residuals, </a:t>
            </a:r>
            <a:r>
              <a:rPr lang="en-US" sz="2400" b="1" dirty="0" smtClean="0"/>
              <a:t>y</a:t>
            </a:r>
            <a:r>
              <a:rPr lang="en-US" sz="2400" dirty="0" smtClean="0"/>
              <a:t> - </a:t>
            </a:r>
            <a:r>
              <a:rPr lang="en-US" sz="2400" b="1" dirty="0" smtClean="0"/>
              <a:t>f</a:t>
            </a:r>
            <a:r>
              <a:rPr lang="en-US" sz="2400" dirty="0" smtClean="0"/>
              <a:t>[</a:t>
            </a:r>
            <a:r>
              <a:rPr lang="en-US" sz="2400" b="1" dirty="0" err="1" smtClean="0"/>
              <a:t>x</a:t>
            </a:r>
            <a:r>
              <a:rPr lang="en-US" sz="2400" dirty="0" err="1" smtClean="0"/>
              <a:t>,</a:t>
            </a:r>
            <a:r>
              <a:rPr lang="en-US" sz="2400" b="1" dirty="0" err="1" smtClean="0"/>
              <a:t>b</a:t>
            </a:r>
            <a:r>
              <a:rPr lang="en-US" sz="2400" dirty="0" smtClean="0"/>
              <a:t>(m)]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“</a:t>
            </a:r>
            <a:r>
              <a:rPr lang="en-US" sz="2400" dirty="0" smtClean="0">
                <a:solidFill>
                  <a:srgbClr val="FF0000"/>
                </a:solidFill>
              </a:rPr>
              <a:t>Update” vector </a:t>
            </a:r>
            <a:r>
              <a:rPr lang="en-US" sz="2400" dirty="0" smtClean="0"/>
              <a:t>is the slopes in the regression of the residuals on the pseudo-</a:t>
            </a:r>
            <a:r>
              <a:rPr lang="en-US" sz="2400" dirty="0" err="1" smtClean="0"/>
              <a:t>regressors</a:t>
            </a:r>
            <a:r>
              <a:rPr lang="en-US" sz="2400" dirty="0" smtClean="0"/>
              <a:t>.  Update is zero when they are orthogonal. (Just like LS)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59345"/>
            <a:ext cx="7067694" cy="596525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373743"/>
            <a:ext cx="6172200" cy="603128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NIST Dan Wood Application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2057400"/>
            <a:ext cx="5867400" cy="24733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	   Y              X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      2.138        1.309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      3.421        1.471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      3.597        1.490	 y  =  </a:t>
            </a:r>
            <a:r>
              <a:rPr lang="en-US" sz="2000" smtClean="0">
                <a:sym typeface="Symbol" pitchFamily="18" charset="2"/>
              </a:rPr>
              <a:t></a:t>
            </a:r>
            <a:r>
              <a:rPr lang="en-US" sz="2000" baseline="-25000" smtClean="0"/>
              <a:t>1</a:t>
            </a:r>
            <a:r>
              <a:rPr lang="en-US" sz="2000" smtClean="0"/>
              <a:t>x</a:t>
            </a:r>
            <a:r>
              <a:rPr lang="en-US" sz="2000" baseline="30000" smtClean="0">
                <a:sym typeface="Symbol" pitchFamily="18" charset="2"/>
              </a:rPr>
              <a:t></a:t>
            </a:r>
            <a:r>
              <a:rPr lang="en-US" sz="2000" baseline="30000" smtClean="0"/>
              <a:t>2</a:t>
            </a:r>
            <a:r>
              <a:rPr lang="en-US" sz="2000" smtClean="0"/>
              <a:t> + </a:t>
            </a:r>
            <a:r>
              <a:rPr lang="en-US" sz="2000" smtClean="0">
                <a:sym typeface="Symbol" pitchFamily="18" charset="2"/>
              </a:rPr>
              <a:t></a:t>
            </a:r>
            <a:r>
              <a:rPr lang="en-US" sz="2000" smtClean="0"/>
              <a:t>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      4.340        1.565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      4.882        1.611 	x</a:t>
            </a:r>
            <a:r>
              <a:rPr lang="en-US" sz="2000" baseline="-25000" smtClean="0"/>
              <a:t>i</a:t>
            </a:r>
            <a:r>
              <a:rPr lang="en-US" sz="2000" baseline="30000" smtClean="0"/>
              <a:t>0</a:t>
            </a:r>
            <a:r>
              <a:rPr lang="en-US" sz="2000" smtClean="0"/>
              <a:t>  =  [x</a:t>
            </a:r>
            <a:r>
              <a:rPr lang="en-US" sz="2000" baseline="30000" smtClean="0">
                <a:sym typeface="Symbol" pitchFamily="18" charset="2"/>
              </a:rPr>
              <a:t></a:t>
            </a:r>
            <a:r>
              <a:rPr lang="en-US" sz="2000" baseline="30000" smtClean="0"/>
              <a:t>2</a:t>
            </a:r>
            <a:r>
              <a:rPr lang="en-US" sz="2000" smtClean="0"/>
              <a:t>, </a:t>
            </a:r>
            <a:r>
              <a:rPr lang="en-US" sz="2000" smtClean="0">
                <a:sym typeface="Symbol" pitchFamily="18" charset="2"/>
              </a:rPr>
              <a:t></a:t>
            </a:r>
            <a:r>
              <a:rPr lang="en-US" sz="2000" baseline="-25000" smtClean="0"/>
              <a:t>1</a:t>
            </a:r>
            <a:r>
              <a:rPr lang="en-US" sz="2000" smtClean="0"/>
              <a:t>x</a:t>
            </a:r>
            <a:r>
              <a:rPr lang="en-US" sz="2000" baseline="30000" smtClean="0">
                <a:sym typeface="Symbol" pitchFamily="18" charset="2"/>
              </a:rPr>
              <a:t></a:t>
            </a:r>
            <a:r>
              <a:rPr lang="en-US" sz="2000" baseline="30000" smtClean="0"/>
              <a:t>2</a:t>
            </a:r>
            <a:r>
              <a:rPr lang="en-US" sz="2000" smtClean="0"/>
              <a:t>logx ]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      5.660        1.680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r>
              <a:rPr lang="en-US" smtClean="0"/>
              <a:t>Dan Wood Solution</a:t>
            </a:r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676400"/>
            <a:ext cx="6826956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 bwMode="auto">
          <a:xfrm>
            <a:off x="4648200" y="5181600"/>
            <a:ext cx="3352800" cy="381000"/>
          </a:xfrm>
          <a:prstGeom prst="rect">
            <a:avLst/>
          </a:prstGeom>
          <a:solidFill>
            <a:srgbClr val="99CC00">
              <a:alpha val="18039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Iterations</a:t>
            </a:r>
          </a:p>
        </p:txBody>
      </p:sp>
      <p:sp>
        <p:nvSpPr>
          <p:cNvPr id="2052" name="Text Box 5"/>
          <p:cNvSpPr txBox="1">
            <a:spLocks noChangeArrowheads="1"/>
          </p:cNvSpPr>
          <p:nvPr/>
        </p:nvSpPr>
        <p:spPr bwMode="auto">
          <a:xfrm>
            <a:off x="381000" y="1981200"/>
            <a:ext cx="8458200" cy="3694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NLSQ;LHS=Y ;FCN=B1*X^B2 ;LABELS=B1,B2</a:t>
            </a:r>
          </a:p>
          <a:p>
            <a:r>
              <a:rPr lang="en-US" b="1"/>
              <a:t>    ;MAXIT=500;TLF;TLB;OUTPUT=1;</a:t>
            </a:r>
            <a:r>
              <a:rPr lang="en-US" b="1" u="sng"/>
              <a:t>DFC </a:t>
            </a:r>
            <a:r>
              <a:rPr lang="en-US" b="1"/>
              <a:t>;START=1,5  $</a:t>
            </a:r>
          </a:p>
          <a:p>
            <a:endParaRPr lang="en-US"/>
          </a:p>
          <a:p>
            <a:r>
              <a:rPr lang="en-US"/>
              <a:t>Begin NLSQ iterations. Linearized regression.</a:t>
            </a:r>
          </a:p>
          <a:p>
            <a:r>
              <a:rPr lang="en-US"/>
              <a:t>Iteration=  1; Sum of squares=  149.719219 </a:t>
            </a:r>
            <a:r>
              <a:rPr lang="en-US" smtClean="0"/>
              <a:t>       </a:t>
            </a:r>
            <a:r>
              <a:rPr lang="en-US"/>
              <a:t>; </a:t>
            </a:r>
            <a:r>
              <a:rPr lang="en-US" smtClean="0"/>
              <a:t>Gradient =  </a:t>
            </a:r>
            <a:r>
              <a:rPr lang="en-US"/>
              <a:t>149.717729</a:t>
            </a:r>
          </a:p>
          <a:p>
            <a:r>
              <a:rPr lang="en-US"/>
              <a:t>Iteration=  2; Sum of squares=  4.61087813    </a:t>
            </a:r>
            <a:r>
              <a:rPr lang="en-US" smtClean="0"/>
              <a:t>    ; Gradient =  </a:t>
            </a:r>
            <a:r>
              <a:rPr lang="en-US"/>
              <a:t>4.60758767</a:t>
            </a:r>
          </a:p>
          <a:p>
            <a:r>
              <a:rPr lang="en-US"/>
              <a:t>Iteration=  3; Sum of squares=  .316841645E-01; </a:t>
            </a:r>
            <a:r>
              <a:rPr lang="en-US" smtClean="0"/>
              <a:t>Gradient =  </a:t>
            </a:r>
            <a:r>
              <a:rPr lang="en-US"/>
              <a:t>.273915086E-01</a:t>
            </a:r>
          </a:p>
          <a:p>
            <a:r>
              <a:rPr lang="en-US"/>
              <a:t>Iteration=  4; Sum of squares=  .432059390E-02; </a:t>
            </a:r>
            <a:r>
              <a:rPr lang="en-US" smtClean="0"/>
              <a:t>Gradient =  </a:t>
            </a:r>
            <a:r>
              <a:rPr lang="en-US"/>
              <a:t>.328593114E-05</a:t>
            </a:r>
          </a:p>
          <a:p>
            <a:r>
              <a:rPr lang="en-US"/>
              <a:t>Iteration=  5; Sum of squares=  .431730841E-02; </a:t>
            </a:r>
            <a:r>
              <a:rPr lang="en-US" smtClean="0"/>
              <a:t>Gradient =  </a:t>
            </a:r>
            <a:r>
              <a:rPr lang="en-US"/>
              <a:t>.383744563E-11</a:t>
            </a:r>
          </a:p>
          <a:p>
            <a:r>
              <a:rPr lang="en-US"/>
              <a:t>Iteration=  6; Sum of squares=  .431730841E-02; </a:t>
            </a:r>
            <a:r>
              <a:rPr lang="en-US" smtClean="0"/>
              <a:t>Gradient =  </a:t>
            </a:r>
            <a:r>
              <a:rPr lang="en-US"/>
              <a:t>.225037906E-15</a:t>
            </a:r>
          </a:p>
          <a:p>
            <a:r>
              <a:rPr lang="en-US"/>
              <a:t>Iteration=  7; Sum of squares=  .431730841E-02; </a:t>
            </a:r>
            <a:r>
              <a:rPr lang="en-US" smtClean="0"/>
              <a:t>Gradient =  </a:t>
            </a:r>
            <a:r>
              <a:rPr lang="en-US"/>
              <a:t>.140146409E-19</a:t>
            </a:r>
          </a:p>
          <a:p>
            <a:r>
              <a:rPr lang="en-US"/>
              <a:t>Iteration=  8; Sum of squares=  .431730841E-02; </a:t>
            </a:r>
            <a:r>
              <a:rPr lang="en-US" smtClean="0"/>
              <a:t>Gradient =  </a:t>
            </a:r>
            <a:r>
              <a:rPr lang="en-US"/>
              <a:t>.162996996E-23</a:t>
            </a:r>
          </a:p>
          <a:p>
            <a:r>
              <a:rPr lang="en-US"/>
              <a:t>Convergence achieved</a:t>
            </a:r>
          </a:p>
        </p:txBody>
      </p:sp>
      <p:graphicFrame>
        <p:nvGraphicFramePr>
          <p:cNvPr id="2050" name="Object 6"/>
          <p:cNvGraphicFramePr>
            <a:graphicFrameLocks noChangeAspect="1"/>
          </p:cNvGraphicFramePr>
          <p:nvPr/>
        </p:nvGraphicFramePr>
        <p:xfrm>
          <a:off x="1295400" y="5715000"/>
          <a:ext cx="6172200" cy="573088"/>
        </p:xfrm>
        <a:graphic>
          <a:graphicData uri="http://schemas.openxmlformats.org/presentationml/2006/ole">
            <p:oleObj spid="_x0000_s2054" name="Equation" r:id="rId4" imgW="2463800" imgH="2286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914400"/>
          </a:xfrm>
        </p:spPr>
        <p:txBody>
          <a:bodyPr/>
          <a:lstStyle/>
          <a:p>
            <a:pPr eaLnBrk="1" hangingPunct="1"/>
            <a:r>
              <a:rPr lang="en-US" smtClean="0"/>
              <a:t>Results</a:t>
            </a:r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457200" y="1371600"/>
            <a:ext cx="8686800" cy="50482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User Defined Optimization.........................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Nonlinear    least squares regression ............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LHS=Y        Mean                 =        4.00633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     Standard deviation   =        1.23398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     Number of observs.   =              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Model size   Parameters           =              2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     Degrees of freedom   =              4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Residuals    Sum of squares       =    .431731E-02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     Standard error of e  =         .03285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Fit          R-squared            =         .99943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     Adjusted R-squared   =         .99929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Model test   F[  1,     4] (prob) =  7050.0(.0000)</a:t>
            </a:r>
            <a:endParaRPr lang="it-IT" sz="1400" b="1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Not using OLS or no constant. Rsqrd &amp; F may be &lt; 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                  Standard            Prob.      95% Confidence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UserFunc|  Coefficient       Error       z    |z|&gt;Z*         Interval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  <a:p>
            <a:r>
              <a:rPr lang="pl-PL" sz="1400" b="1">
                <a:latin typeface="Courier New" pitchFamily="49" charset="0"/>
                <a:cs typeface="Courier New" pitchFamily="49" charset="0"/>
              </a:rPr>
              <a:t>      B1|     .76886***      .01828    42.06  .0000      .73303    .80469</a:t>
            </a:r>
          </a:p>
          <a:p>
            <a:r>
              <a:rPr lang="pl-PL" sz="1400" b="1">
                <a:latin typeface="Courier New" pitchFamily="49" charset="0"/>
                <a:cs typeface="Courier New" pitchFamily="49" charset="0"/>
              </a:rPr>
              <a:t>      B2|    3.86041***      .05173    74.63  .0000     3.75902   3.96179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Note: ***, **, * ==&gt;  Significance at 1%, 5%, 10% level.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-----------------------------------------------------------------------------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NLS Solution</a:t>
            </a:r>
          </a:p>
        </p:txBody>
      </p:sp>
      <p:sp>
        <p:nvSpPr>
          <p:cNvPr id="18435" name="Text Box 5"/>
          <p:cNvSpPr txBox="1">
            <a:spLocks noChangeArrowheads="1"/>
          </p:cNvSpPr>
          <p:nvPr/>
        </p:nvSpPr>
        <p:spPr bwMode="auto">
          <a:xfrm>
            <a:off x="838200" y="2133600"/>
            <a:ext cx="8153400" cy="3694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>
                <a:latin typeface="Courier New" pitchFamily="49" charset="0"/>
              </a:rPr>
              <a:t>The pseudo regressors and residuals at the solution are:</a:t>
            </a:r>
          </a:p>
          <a:p>
            <a:r>
              <a:rPr lang="en-US" b="1">
                <a:latin typeface="Courier New" pitchFamily="49" charset="0"/>
              </a:rPr>
              <a:t>X10      X20            X30</a:t>
            </a:r>
          </a:p>
          <a:p>
            <a:r>
              <a:rPr lang="en-US" b="1">
                <a:latin typeface="Courier New" pitchFamily="49" charset="0"/>
              </a:rPr>
              <a:t>1       x</a:t>
            </a:r>
            <a:r>
              <a:rPr lang="en-US" b="1" baseline="30000">
                <a:latin typeface="Courier New" pitchFamily="49" charset="0"/>
                <a:sym typeface="Symbol" pitchFamily="18" charset="2"/>
              </a:rPr>
              <a:t></a:t>
            </a:r>
            <a:r>
              <a:rPr lang="en-US" b="1" baseline="30000">
                <a:latin typeface="Courier New" pitchFamily="49" charset="0"/>
              </a:rPr>
              <a:t>2</a:t>
            </a:r>
            <a:r>
              <a:rPr lang="en-US" b="1">
                <a:latin typeface="Courier New" pitchFamily="49" charset="0"/>
              </a:rPr>
              <a:t>          </a:t>
            </a:r>
            <a:r>
              <a:rPr lang="en-US" b="1">
                <a:latin typeface="Courier New" pitchFamily="49" charset="0"/>
                <a:sym typeface="Symbol" pitchFamily="18" charset="2"/>
              </a:rPr>
              <a:t></a:t>
            </a:r>
            <a:r>
              <a:rPr lang="en-US" b="1" baseline="-25000">
                <a:latin typeface="Courier New" pitchFamily="49" charset="0"/>
                <a:sym typeface="Symbol" pitchFamily="18" charset="2"/>
              </a:rPr>
              <a:t>1</a:t>
            </a:r>
            <a:r>
              <a:rPr lang="en-US" b="1"/>
              <a:t>x</a:t>
            </a:r>
            <a:r>
              <a:rPr lang="en-US" b="1" baseline="30000">
                <a:sym typeface="Symbol" pitchFamily="18" charset="2"/>
              </a:rPr>
              <a:t></a:t>
            </a:r>
            <a:r>
              <a:rPr lang="en-US" b="1" baseline="30000"/>
              <a:t>2</a:t>
            </a:r>
            <a:r>
              <a:rPr lang="en-US"/>
              <a:t> </a:t>
            </a:r>
            <a:r>
              <a:rPr lang="en-US" b="1">
                <a:latin typeface="Courier New" pitchFamily="49" charset="0"/>
              </a:rPr>
              <a:t>lnx         e0</a:t>
            </a:r>
          </a:p>
          <a:p>
            <a:r>
              <a:rPr lang="en-US" b="1">
                <a:latin typeface="Courier New" pitchFamily="49" charset="0"/>
              </a:rPr>
              <a:t>1	2.47983	0.721624	 .0036</a:t>
            </a:r>
          </a:p>
          <a:p>
            <a:r>
              <a:rPr lang="en-US" b="1">
                <a:latin typeface="Courier New" pitchFamily="49" charset="0"/>
              </a:rPr>
              <a:t>1	3.67566	1.5331	 	-.0058</a:t>
            </a:r>
          </a:p>
          <a:p>
            <a:r>
              <a:rPr lang="en-US" b="1">
                <a:latin typeface="Courier New" pitchFamily="49" charset="0"/>
              </a:rPr>
              <a:t>1	3.83826	1.65415	-.0055</a:t>
            </a:r>
          </a:p>
          <a:p>
            <a:r>
              <a:rPr lang="en-US" b="1">
                <a:latin typeface="Courier New" pitchFamily="49" charset="0"/>
              </a:rPr>
              <a:t>1	4.52972	2.19255	-.0097</a:t>
            </a:r>
          </a:p>
          <a:p>
            <a:r>
              <a:rPr lang="en-US" b="1">
                <a:latin typeface="Courier New" pitchFamily="49" charset="0"/>
              </a:rPr>
              <a:t>1	4.99466	2.57397	 .0298</a:t>
            </a:r>
          </a:p>
          <a:p>
            <a:r>
              <a:rPr lang="en-US" b="1">
                <a:latin typeface="Courier New" pitchFamily="49" charset="0"/>
              </a:rPr>
              <a:t>1	5.75358	3.22585	-.0124</a:t>
            </a:r>
          </a:p>
          <a:p>
            <a:endParaRPr lang="en-US" b="1">
              <a:latin typeface="Courier New" pitchFamily="49" charset="0"/>
            </a:endParaRPr>
          </a:p>
          <a:p>
            <a:r>
              <a:rPr lang="en-US" b="1">
                <a:latin typeface="Courier New" pitchFamily="49" charset="0"/>
              </a:rPr>
              <a:t>X0</a:t>
            </a:r>
            <a:r>
              <a:rPr lang="en-US" b="1">
                <a:latin typeface="Courier New" pitchFamily="49" charset="0"/>
                <a:sym typeface="Symbol" pitchFamily="18" charset="2"/>
              </a:rPr>
              <a:t></a:t>
            </a:r>
            <a:r>
              <a:rPr lang="en-US" b="1">
                <a:latin typeface="Courier New" pitchFamily="49" charset="0"/>
              </a:rPr>
              <a:t>e0  = </a:t>
            </a:r>
            <a:r>
              <a:rPr lang="en-US" b="1" smtClean="0">
                <a:latin typeface="Courier New" pitchFamily="49" charset="0"/>
              </a:rPr>
              <a:t>.</a:t>
            </a:r>
            <a:r>
              <a:rPr lang="en-US" b="1">
                <a:latin typeface="Courier New" pitchFamily="49" charset="0"/>
              </a:rPr>
              <a:t>3375078D-13</a:t>
            </a:r>
          </a:p>
          <a:p>
            <a:r>
              <a:rPr lang="en-US" b="1">
                <a:latin typeface="Courier New" pitchFamily="49" charset="0"/>
              </a:rPr>
              <a:t>	  .3167466D-12</a:t>
            </a:r>
          </a:p>
          <a:p>
            <a:r>
              <a:rPr lang="en-US" b="1">
                <a:latin typeface="Courier New" pitchFamily="49" charset="0"/>
              </a:rPr>
              <a:t>	  .1283528D-10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/>
          <a:lstStyle/>
          <a:p>
            <a:pPr eaLnBrk="1" hangingPunct="1"/>
            <a:r>
              <a:rPr lang="en-US" smtClean="0"/>
              <a:t>Application: Doctor Visits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524000"/>
            <a:ext cx="8382000" cy="914400"/>
          </a:xfrm>
        </p:spPr>
        <p:txBody>
          <a:bodyPr/>
          <a:lstStyle/>
          <a:p>
            <a:pPr eaLnBrk="1" hangingPunct="1"/>
            <a:r>
              <a:rPr lang="en-US" sz="2400" smtClean="0"/>
              <a:t>German Individual Health Care data: N=27,236</a:t>
            </a:r>
          </a:p>
          <a:p>
            <a:pPr eaLnBrk="1" hangingPunct="1"/>
            <a:r>
              <a:rPr lang="en-US" sz="2400" smtClean="0"/>
              <a:t>Model for number of visits to the doctor</a:t>
            </a:r>
          </a:p>
        </p:txBody>
      </p:sp>
      <p:pic>
        <p:nvPicPr>
          <p:cNvPr id="1946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667000"/>
            <a:ext cx="6019800" cy="29664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Conditional Mean and Projection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04800" y="5791200"/>
            <a:ext cx="86106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Tahoma" pitchFamily="34" charset="0"/>
              </a:rPr>
              <a:t>      Notice the problem with the linear approach. Negative predictions.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676400"/>
            <a:ext cx="7924800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Nonlinear Model Specification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93875"/>
            <a:ext cx="8229600" cy="29305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Nonlinear Regression Model   y=exp(</a:t>
            </a:r>
            <a:r>
              <a:rPr lang="el-GR" b="1" smtClean="0"/>
              <a:t>β</a:t>
            </a:r>
            <a:r>
              <a:rPr lang="en-US" b="1" smtClean="0"/>
              <a:t>’x</a:t>
            </a:r>
            <a:r>
              <a:rPr lang="en-US" smtClean="0"/>
              <a:t>) + </a:t>
            </a:r>
            <a:r>
              <a:rPr lang="el-GR" smtClean="0"/>
              <a:t>ε</a:t>
            </a:r>
          </a:p>
          <a:p>
            <a:pPr eaLnBrk="1" hangingPunct="1">
              <a:buFont typeface="Wingdings" pitchFamily="2" charset="2"/>
              <a:buNone/>
            </a:pPr>
            <a:endParaRPr lang="en-US" b="1" smtClean="0"/>
          </a:p>
          <a:p>
            <a:pPr eaLnBrk="1" hangingPunct="1">
              <a:buFont typeface="Wingdings" pitchFamily="2" charset="2"/>
              <a:buNone/>
            </a:pPr>
            <a:r>
              <a:rPr lang="en-US" b="1" smtClean="0"/>
              <a:t>X  =one,age,health_status, married,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/>
              <a:t>       education, household_income, kids</a:t>
            </a:r>
            <a:endParaRPr lang="en-US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dirty="0" smtClean="0"/>
              <a:t>NLS Iterations</a:t>
            </a:r>
          </a:p>
        </p:txBody>
      </p:sp>
      <p:sp>
        <p:nvSpPr>
          <p:cNvPr id="22531" name="Text Box 5"/>
          <p:cNvSpPr txBox="1">
            <a:spLocks noChangeArrowheads="1"/>
          </p:cNvSpPr>
          <p:nvPr/>
        </p:nvSpPr>
        <p:spPr bwMode="auto">
          <a:xfrm>
            <a:off x="685800" y="1524000"/>
            <a:ext cx="7924800" cy="477053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/>
              <a:t>--&gt; </a:t>
            </a:r>
            <a:r>
              <a:rPr lang="en-US" sz="1600" b="1" dirty="0" err="1"/>
              <a:t>nlsq;lhs</a:t>
            </a:r>
            <a:r>
              <a:rPr lang="en-US" sz="1600" b="1" dirty="0"/>
              <a:t>=</a:t>
            </a:r>
            <a:r>
              <a:rPr lang="en-US" sz="1600" b="1" dirty="0" err="1"/>
              <a:t>docvis;start</a:t>
            </a:r>
            <a:r>
              <a:rPr lang="en-US" sz="1600" b="1" dirty="0"/>
              <a:t>=0,0,0,0,0,0,0;labels=</a:t>
            </a:r>
            <a:r>
              <a:rPr lang="en-US" sz="1600" b="1" dirty="0" err="1"/>
              <a:t>k_b;fcn</a:t>
            </a:r>
            <a:r>
              <a:rPr lang="en-US" sz="1600" b="1" dirty="0"/>
              <a:t>=</a:t>
            </a:r>
            <a:r>
              <a:rPr lang="en-US" sz="1600" b="1" dirty="0" err="1"/>
              <a:t>exp</a:t>
            </a:r>
            <a:r>
              <a:rPr lang="en-US" sz="1600" b="1" dirty="0"/>
              <a:t>(b1'x);</a:t>
            </a:r>
            <a:r>
              <a:rPr lang="en-US" sz="1600" b="1" dirty="0" err="1"/>
              <a:t>maxit</a:t>
            </a:r>
            <a:r>
              <a:rPr lang="en-US" sz="1600" b="1" dirty="0"/>
              <a:t>=25;out...</a:t>
            </a:r>
            <a:endParaRPr lang="en-US" sz="1600" dirty="0"/>
          </a:p>
          <a:p>
            <a:r>
              <a:rPr lang="en-US" sz="1600" dirty="0"/>
              <a:t>Begin NLSQ iterations. Linearized regression.</a:t>
            </a:r>
          </a:p>
          <a:p>
            <a:r>
              <a:rPr lang="en-US" sz="1600" b="1" dirty="0"/>
              <a:t>Iteration=  1; Sum of squares=  1014865.00    </a:t>
            </a:r>
            <a:r>
              <a:rPr lang="en-US" sz="1600" b="1" dirty="0" smtClean="0"/>
              <a:t>     ; </a:t>
            </a:r>
            <a:r>
              <a:rPr lang="en-US" sz="1600" b="1" dirty="0"/>
              <a:t>Gradient=  257025.070</a:t>
            </a:r>
          </a:p>
          <a:p>
            <a:r>
              <a:rPr lang="en-US" sz="1600" b="1" dirty="0"/>
              <a:t>Iteration=  2; Sum of squares=  .</a:t>
            </a:r>
            <a:r>
              <a:rPr lang="en-US" sz="1600" b="1" dirty="0" smtClean="0"/>
              <a:t>130154610E+11 ; </a:t>
            </a:r>
            <a:r>
              <a:rPr lang="en-US" sz="1600" b="1" dirty="0"/>
              <a:t>Gradient=  .130145942E+11</a:t>
            </a:r>
          </a:p>
          <a:p>
            <a:r>
              <a:rPr lang="en-US" sz="1600" b="1" dirty="0"/>
              <a:t>Iteration=  3; Sum of squares=  .</a:t>
            </a:r>
            <a:r>
              <a:rPr lang="en-US" sz="1600" b="1" dirty="0" smtClean="0"/>
              <a:t>175441482E+10 ; </a:t>
            </a:r>
            <a:r>
              <a:rPr lang="en-US" sz="1600" b="1" dirty="0"/>
              <a:t>Gradient=  .175354986E+10</a:t>
            </a:r>
          </a:p>
          <a:p>
            <a:r>
              <a:rPr lang="en-US" sz="1600" b="1" dirty="0"/>
              <a:t>Iteration=  4; Sum of squares=  235369144.    </a:t>
            </a:r>
            <a:r>
              <a:rPr lang="en-US" sz="1600" b="1" dirty="0" smtClean="0"/>
              <a:t>     ; </a:t>
            </a:r>
            <a:r>
              <a:rPr lang="en-US" sz="1600" b="1" dirty="0"/>
              <a:t>Gradient=  234509185.</a:t>
            </a:r>
          </a:p>
          <a:p>
            <a:r>
              <a:rPr lang="en-US" sz="1600" b="1" dirty="0"/>
              <a:t>Iteration=  5; Sum of squares=  31610466.6    </a:t>
            </a:r>
            <a:r>
              <a:rPr lang="en-US" sz="1600" b="1" dirty="0" smtClean="0"/>
              <a:t>     ; </a:t>
            </a:r>
            <a:r>
              <a:rPr lang="en-US" sz="1600" b="1" dirty="0"/>
              <a:t>Gradient=  30763872.3</a:t>
            </a:r>
          </a:p>
          <a:p>
            <a:r>
              <a:rPr lang="en-US" sz="1600" b="1" dirty="0"/>
              <a:t>Iteration=  6; Sum of squares=  </a:t>
            </a:r>
            <a:r>
              <a:rPr lang="en-US" sz="1600" b="1" dirty="0" smtClean="0"/>
              <a:t>4684627.59         ; </a:t>
            </a:r>
            <a:r>
              <a:rPr lang="en-US" sz="1600" b="1" dirty="0"/>
              <a:t>Gradient=  3871393.70</a:t>
            </a:r>
          </a:p>
          <a:p>
            <a:r>
              <a:rPr lang="en-US" sz="1600" b="1" dirty="0"/>
              <a:t>Iteration=  7; Sum of squares=  1224759.31    </a:t>
            </a:r>
            <a:r>
              <a:rPr lang="en-US" sz="1600" b="1" dirty="0" smtClean="0"/>
              <a:t>     ; </a:t>
            </a:r>
            <a:r>
              <a:rPr lang="en-US" sz="1600" b="1" dirty="0"/>
              <a:t>Gradient=  467169.410</a:t>
            </a:r>
          </a:p>
          <a:p>
            <a:r>
              <a:rPr lang="en-US" sz="1600" b="1" dirty="0"/>
              <a:t>Iteration=  8; Sum of squares=  778596.192 </a:t>
            </a:r>
            <a:r>
              <a:rPr lang="en-US" sz="1600" b="1" dirty="0" smtClean="0"/>
              <a:t>        ; </a:t>
            </a:r>
            <a:r>
              <a:rPr lang="en-US" sz="1600" b="1" dirty="0"/>
              <a:t>Gradient=  33500.2809</a:t>
            </a:r>
          </a:p>
          <a:p>
            <a:r>
              <a:rPr lang="en-US" sz="1600" b="1" dirty="0"/>
              <a:t>Iteration=  9; Sum of squares=  746343.830 </a:t>
            </a:r>
            <a:r>
              <a:rPr lang="en-US" sz="1600" b="1" dirty="0" smtClean="0"/>
              <a:t>        </a:t>
            </a:r>
            <a:r>
              <a:rPr lang="en-US" sz="1600" b="1" dirty="0"/>
              <a:t>; Gradient=  450.321350</a:t>
            </a:r>
          </a:p>
          <a:p>
            <a:r>
              <a:rPr lang="en-US" sz="1600" b="1" dirty="0"/>
              <a:t>Iteration= 10; Sum of squares=  745898.272    </a:t>
            </a:r>
            <a:r>
              <a:rPr lang="en-US" sz="1600" b="1" dirty="0" smtClean="0"/>
              <a:t>    ; </a:t>
            </a:r>
            <a:r>
              <a:rPr lang="en-US" sz="1600" b="1" dirty="0"/>
              <a:t>Gradient=  .287180441</a:t>
            </a:r>
          </a:p>
          <a:p>
            <a:r>
              <a:rPr lang="en-US" sz="1600" b="1" dirty="0"/>
              <a:t>Iteration= 11; Sum of squares=  </a:t>
            </a:r>
            <a:r>
              <a:rPr lang="en-US" sz="1600" b="1" dirty="0" smtClean="0"/>
              <a:t>745897.985        </a:t>
            </a:r>
            <a:r>
              <a:rPr lang="en-US" sz="1600" b="1" dirty="0"/>
              <a:t>; Gradient=  .929823308E-03</a:t>
            </a:r>
          </a:p>
          <a:p>
            <a:r>
              <a:rPr lang="en-US" sz="1600" b="1" dirty="0">
                <a:solidFill>
                  <a:srgbClr val="FF0000"/>
                </a:solidFill>
              </a:rPr>
              <a:t>Iteration= 12; Sum of squares=  </a:t>
            </a:r>
            <a:r>
              <a:rPr lang="en-US" sz="1600" b="1" dirty="0" smtClean="0">
                <a:solidFill>
                  <a:srgbClr val="FF0000"/>
                </a:solidFill>
              </a:rPr>
              <a:t>745897.984        </a:t>
            </a:r>
            <a:r>
              <a:rPr lang="en-US" sz="1600" b="1" dirty="0">
                <a:solidFill>
                  <a:srgbClr val="FF0000"/>
                </a:solidFill>
              </a:rPr>
              <a:t>; Gradient=  .839914514E-05</a:t>
            </a:r>
          </a:p>
          <a:p>
            <a:r>
              <a:rPr lang="en-US" sz="1600" b="1" dirty="0">
                <a:solidFill>
                  <a:srgbClr val="0000FF"/>
                </a:solidFill>
              </a:rPr>
              <a:t>Iteration= 13; Sum of squares=  </a:t>
            </a:r>
            <a:r>
              <a:rPr lang="en-US" sz="1600" b="1" dirty="0" smtClean="0">
                <a:solidFill>
                  <a:srgbClr val="0000FF"/>
                </a:solidFill>
              </a:rPr>
              <a:t>745897.984        </a:t>
            </a:r>
            <a:r>
              <a:rPr lang="en-US" sz="1600" b="1" dirty="0">
                <a:solidFill>
                  <a:srgbClr val="0000FF"/>
                </a:solidFill>
              </a:rPr>
              <a:t>; Gradient=  .991471058E-07</a:t>
            </a:r>
          </a:p>
          <a:p>
            <a:r>
              <a:rPr lang="en-US" sz="1600" b="1" dirty="0">
                <a:solidFill>
                  <a:srgbClr val="0000FF"/>
                </a:solidFill>
              </a:rPr>
              <a:t>Iteration= 14; Sum of squares=  </a:t>
            </a:r>
            <a:r>
              <a:rPr lang="en-US" sz="1600" b="1" dirty="0" smtClean="0">
                <a:solidFill>
                  <a:srgbClr val="0000FF"/>
                </a:solidFill>
              </a:rPr>
              <a:t>745897.984        </a:t>
            </a:r>
            <a:r>
              <a:rPr lang="en-US" sz="1600" b="1" dirty="0">
                <a:solidFill>
                  <a:srgbClr val="0000FF"/>
                </a:solidFill>
              </a:rPr>
              <a:t>; Gradient=  .132954206E-08</a:t>
            </a:r>
          </a:p>
          <a:p>
            <a:r>
              <a:rPr lang="en-US" sz="1600" b="1" dirty="0">
                <a:solidFill>
                  <a:srgbClr val="0000FF"/>
                </a:solidFill>
              </a:rPr>
              <a:t>Iteration= 15; Sum of squares=  745897.984    </a:t>
            </a:r>
            <a:r>
              <a:rPr lang="en-US" sz="1600" b="1" dirty="0" smtClean="0">
                <a:solidFill>
                  <a:srgbClr val="0000FF"/>
                </a:solidFill>
              </a:rPr>
              <a:t>    ; </a:t>
            </a:r>
            <a:r>
              <a:rPr lang="en-US" sz="1600" b="1" dirty="0">
                <a:solidFill>
                  <a:srgbClr val="0000FF"/>
                </a:solidFill>
              </a:rPr>
              <a:t>Gradient=  .</a:t>
            </a:r>
            <a:r>
              <a:rPr lang="en-US" sz="1600" b="1" dirty="0" smtClean="0">
                <a:solidFill>
                  <a:srgbClr val="0000FF"/>
                </a:solidFill>
              </a:rPr>
              <a:t>188041512E-10</a:t>
            </a:r>
          </a:p>
          <a:p>
            <a:endParaRPr lang="en-US" sz="1600" b="1" dirty="0">
              <a:solidFill>
                <a:srgbClr val="0000FF"/>
              </a:solidFill>
            </a:endParaRPr>
          </a:p>
          <a:p>
            <a:r>
              <a:rPr lang="en-US" sz="1600" b="1" dirty="0" smtClean="0"/>
              <a:t>(The blue iterations take place within the ‘hidden digits.’)</a:t>
            </a:r>
            <a:endParaRPr lang="en-US" sz="1600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Nonlinear Regression Results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676400"/>
            <a:ext cx="688753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sz="2800" smtClean="0"/>
              <a:t>Partial Effects in the Nonlinear Model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914400" y="1746250"/>
          <a:ext cx="6934200" cy="4352925"/>
        </p:xfrm>
        <a:graphic>
          <a:graphicData uri="http://schemas.openxmlformats.org/presentationml/2006/ole">
            <p:oleObj spid="_x0000_s3078" name="Equation" r:id="rId4" imgW="3924300" imgH="24638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144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Delta Method for Asymptotic Variance </a:t>
            </a:r>
            <a:br>
              <a:rPr lang="en-US" smtClean="0"/>
            </a:br>
            <a:r>
              <a:rPr lang="en-US" smtClean="0"/>
              <a:t>of the Slope Estimator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828800" y="2133600"/>
          <a:ext cx="5410200" cy="3926466"/>
        </p:xfrm>
        <a:graphic>
          <a:graphicData uri="http://schemas.openxmlformats.org/presentationml/2006/ole">
            <p:oleObj spid="_x0000_s4102" name="Equation" r:id="rId4" imgW="3568700" imgH="25908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Computing the Slopes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b="1" smtClean="0">
                <a:latin typeface="Arial" charset="0"/>
                <a:cs typeface="Arial" charset="0"/>
              </a:rPr>
              <a:t>Namelist;x=one,age,hsat,married,educ,hhninc,hhkids$</a:t>
            </a:r>
          </a:p>
          <a:p>
            <a:pPr>
              <a:buFont typeface="Wingdings" pitchFamily="2" charset="2"/>
              <a:buNone/>
            </a:pPr>
            <a:r>
              <a:rPr lang="en-US" sz="2400" b="1" smtClean="0">
                <a:latin typeface="Arial" charset="0"/>
                <a:cs typeface="Arial" charset="0"/>
              </a:rPr>
              <a:t>Calc       ; k=col(x)$</a:t>
            </a:r>
          </a:p>
          <a:p>
            <a:pPr>
              <a:buFont typeface="Wingdings" pitchFamily="2" charset="2"/>
              <a:buNone/>
            </a:pPr>
            <a:r>
              <a:rPr lang="en-US" sz="2400" b="1" smtClean="0">
                <a:latin typeface="Arial" charset="0"/>
                <a:cs typeface="Arial" charset="0"/>
              </a:rPr>
              <a:t>Nlsq       ; lhs=docvis;start=0,0,0,0,0,0,0</a:t>
            </a:r>
          </a:p>
          <a:p>
            <a:pPr>
              <a:buFont typeface="Wingdings" pitchFamily="2" charset="2"/>
              <a:buNone/>
            </a:pPr>
            <a:r>
              <a:rPr lang="en-US" sz="2400" b="1" smtClean="0">
                <a:latin typeface="Arial" charset="0"/>
                <a:cs typeface="Arial" charset="0"/>
              </a:rPr>
              <a:t>               ; labels=k_b;fcn=exp(b1'x)$</a:t>
            </a:r>
          </a:p>
          <a:p>
            <a:pPr>
              <a:buFont typeface="Wingdings" pitchFamily="2" charset="2"/>
              <a:buNone/>
            </a:pPr>
            <a:r>
              <a:rPr lang="en-US" sz="2400" b="1" smtClean="0">
                <a:latin typeface="Arial" charset="0"/>
                <a:cs typeface="Arial" charset="0"/>
              </a:rPr>
              <a:t>Partials  ; function=exp(b1'x)</a:t>
            </a:r>
          </a:p>
          <a:p>
            <a:pPr>
              <a:buFont typeface="Wingdings" pitchFamily="2" charset="2"/>
              <a:buNone/>
            </a:pPr>
            <a:r>
              <a:rPr lang="en-US" sz="2400" b="1" smtClean="0">
                <a:latin typeface="Arial" charset="0"/>
                <a:cs typeface="Arial" charset="0"/>
              </a:rPr>
              <a:t>               ; parameters=b</a:t>
            </a:r>
          </a:p>
          <a:p>
            <a:pPr>
              <a:buFont typeface="Wingdings" pitchFamily="2" charset="2"/>
              <a:buNone/>
            </a:pPr>
            <a:r>
              <a:rPr lang="en-US" sz="2400" b="1" smtClean="0">
                <a:latin typeface="Arial" charset="0"/>
                <a:cs typeface="Arial" charset="0"/>
              </a:rPr>
              <a:t>               ; covariance = varb</a:t>
            </a:r>
          </a:p>
          <a:p>
            <a:pPr>
              <a:buFont typeface="Wingdings" pitchFamily="2" charset="2"/>
              <a:buNone/>
            </a:pPr>
            <a:r>
              <a:rPr lang="en-US" sz="2400" b="1" smtClean="0">
                <a:latin typeface="Arial" charset="0"/>
                <a:cs typeface="Arial" charset="0"/>
              </a:rPr>
              <a:t>               ; labels=k_b</a:t>
            </a:r>
          </a:p>
          <a:p>
            <a:pPr>
              <a:buFont typeface="Wingdings" pitchFamily="2" charset="2"/>
              <a:buNone/>
            </a:pPr>
            <a:r>
              <a:rPr lang="en-US" sz="2400" b="1" smtClean="0">
                <a:latin typeface="Arial" charset="0"/>
                <a:cs typeface="Arial" charset="0"/>
              </a:rPr>
              <a:t>               ; effects : x ; summary </a:t>
            </a:r>
            <a:r>
              <a:rPr lang="en-US" sz="24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[; means] </a:t>
            </a:r>
            <a:r>
              <a:rPr lang="en-US" sz="2400" b="1" smtClean="0">
                <a:latin typeface="Arial" charset="0"/>
                <a:cs typeface="Arial" charset="0"/>
              </a:rPr>
              <a:t>$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85801"/>
            <a:ext cx="8229600" cy="762000"/>
          </a:xfrm>
        </p:spPr>
        <p:txBody>
          <a:bodyPr/>
          <a:lstStyle/>
          <a:p>
            <a:pPr eaLnBrk="1" hangingPunct="1"/>
            <a:r>
              <a:rPr lang="en-US" smtClean="0"/>
              <a:t>Partial Effects:  PEA vs. APE</a:t>
            </a:r>
          </a:p>
        </p:txBody>
      </p:sp>
      <p:pic>
        <p:nvPicPr>
          <p:cNvPr id="2560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447800"/>
            <a:ext cx="6637338" cy="4724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 bwMode="auto">
          <a:xfrm>
            <a:off x="1447800" y="1676400"/>
            <a:ext cx="4114800" cy="228600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447800" y="4066593"/>
            <a:ext cx="4114800" cy="228600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What About Just Using LS?</a:t>
            </a:r>
          </a:p>
        </p:txBody>
      </p:sp>
      <p:sp>
        <p:nvSpPr>
          <p:cNvPr id="26627" name="Text Box 6"/>
          <p:cNvSpPr txBox="1">
            <a:spLocks noChangeArrowheads="1"/>
          </p:cNvSpPr>
          <p:nvPr/>
        </p:nvSpPr>
        <p:spPr bwMode="auto">
          <a:xfrm>
            <a:off x="685800" y="1981200"/>
            <a:ext cx="8153400" cy="37544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400">
                <a:latin typeface="Courier New" pitchFamily="49" charset="0"/>
              </a:rPr>
              <a:t>|Variable | Coefficient  | Standard Error |b/St.Er.|P[|Z|&gt;z] | Mean of X|</a:t>
            </a:r>
          </a:p>
          <a:p>
            <a:r>
              <a:rPr lang="en-US" sz="1400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400">
                <a:latin typeface="Courier New" pitchFamily="49" charset="0"/>
              </a:rPr>
              <a:t> </a:t>
            </a:r>
            <a:r>
              <a:rPr lang="en-US" sz="1400" b="1" u="sng">
                <a:latin typeface="Courier New" pitchFamily="49" charset="0"/>
              </a:rPr>
              <a:t>Least Squares Coefficient Estimates</a:t>
            </a:r>
          </a:p>
          <a:p>
            <a:r>
              <a:rPr lang="en-US" sz="1400">
                <a:latin typeface="Courier New" pitchFamily="49" charset="0"/>
              </a:rPr>
              <a:t> AGE            .02385640      .00327769     7.278   .0000    43.5256898</a:t>
            </a:r>
          </a:p>
          <a:p>
            <a:r>
              <a:rPr lang="en-US" sz="1400">
                <a:latin typeface="Courier New" pitchFamily="49" charset="0"/>
              </a:rPr>
              <a:t> NEWHSAT       -.86828751      .01441043   -60.254   .0000    6.78566201</a:t>
            </a:r>
          </a:p>
          <a:p>
            <a:r>
              <a:rPr lang="en-US" sz="1400">
                <a:latin typeface="Courier New" pitchFamily="49" charset="0"/>
              </a:rPr>
              <a:t> MARRIED       -.02458941      .08364976     -.294   .7688     .75861817</a:t>
            </a:r>
          </a:p>
          <a:p>
            <a:r>
              <a:rPr lang="en-US" sz="1400">
                <a:latin typeface="Courier New" pitchFamily="49" charset="0"/>
              </a:rPr>
              <a:t> EDUC          -.04909154      .01455653    -3.372   .0007    11.3206310</a:t>
            </a:r>
          </a:p>
          <a:p>
            <a:r>
              <a:rPr lang="en-US" sz="1400">
                <a:latin typeface="Courier New" pitchFamily="49" charset="0"/>
              </a:rPr>
              <a:t> HHNINC       -1.02174923      .19087197    -5.353   .0000     .35208362</a:t>
            </a:r>
          </a:p>
          <a:p>
            <a:r>
              <a:rPr lang="en-US" sz="1400">
                <a:latin typeface="Courier New" pitchFamily="49" charset="0"/>
              </a:rPr>
              <a:t> HHKIDS        -.38033746      .07513138    -5.062   .0000     .40273000</a:t>
            </a:r>
          </a:p>
          <a:p>
            <a:r>
              <a:rPr lang="en-US" sz="1400">
                <a:latin typeface="Courier New" pitchFamily="49" charset="0"/>
              </a:rPr>
              <a:t> </a:t>
            </a:r>
            <a:r>
              <a:rPr lang="en-US" sz="1400" b="1" u="sng">
                <a:latin typeface="Courier New" pitchFamily="49" charset="0"/>
              </a:rPr>
              <a:t>Estimated Partial Effects</a:t>
            </a:r>
            <a:endParaRPr lang="en-US" sz="1400">
              <a:latin typeface="Courier New" pitchFamily="49" charset="0"/>
            </a:endParaRPr>
          </a:p>
          <a:p>
            <a:r>
              <a:rPr lang="en-US" sz="1400" b="1">
                <a:latin typeface="Courier New" pitchFamily="49" charset="0"/>
              </a:rPr>
              <a:t> ME_2           .02207102      .00239484     9.216   .0000</a:t>
            </a:r>
          </a:p>
          <a:p>
            <a:r>
              <a:rPr lang="en-US" sz="1400" b="1">
                <a:latin typeface="Courier New" pitchFamily="49" charset="0"/>
              </a:rPr>
              <a:t> ME_3          -.59237330      .00660118   -89.737   .0000</a:t>
            </a:r>
          </a:p>
          <a:p>
            <a:r>
              <a:rPr lang="en-US" sz="1400" b="1">
                <a:latin typeface="Courier New" pitchFamily="49" charset="0"/>
              </a:rPr>
              <a:t> ME_4           .01012122      .05593616      .181   .8564</a:t>
            </a:r>
          </a:p>
          <a:p>
            <a:r>
              <a:rPr lang="en-US" sz="1400" b="1">
                <a:latin typeface="Courier New" pitchFamily="49" charset="0"/>
              </a:rPr>
              <a:t> ME_5          -.02989567      .01186495    -2.520   .0117</a:t>
            </a:r>
          </a:p>
          <a:p>
            <a:r>
              <a:rPr lang="en-US" sz="1400" b="1">
                <a:latin typeface="Courier New" pitchFamily="49" charset="0"/>
              </a:rPr>
              <a:t> ME_6          -.72498339      .15449817    -4.693   .0000</a:t>
            </a:r>
          </a:p>
          <a:p>
            <a:r>
              <a:rPr lang="en-US" sz="1400" b="1">
                <a:latin typeface="Courier New" pitchFamily="49" charset="0"/>
              </a:rPr>
              <a:t> ME_7          -.24959690      .05796000    -4.306   .0000</a:t>
            </a:r>
            <a:endParaRPr lang="en-US" sz="140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2323</TotalTime>
  <Words>1431</Words>
  <Application>Microsoft Office PowerPoint</Application>
  <PresentationFormat>On-screen Show (4:3)</PresentationFormat>
  <Paragraphs>208</Paragraphs>
  <Slides>26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Level</vt:lpstr>
      <vt:lpstr>Equation</vt:lpstr>
      <vt:lpstr>Econometrics I</vt:lpstr>
      <vt:lpstr>Econometrics I</vt:lpstr>
      <vt:lpstr>Nonlinear Regression</vt:lpstr>
      <vt:lpstr>Nonlinear Regression</vt:lpstr>
      <vt:lpstr>Least Squares</vt:lpstr>
      <vt:lpstr>Example</vt:lpstr>
      <vt:lpstr>The Linearized Regression Model</vt:lpstr>
      <vt:lpstr>Estimating Asy.Var[b]</vt:lpstr>
      <vt:lpstr>Gauss-Marquardt Algorithm</vt:lpstr>
      <vt:lpstr>Slide 10</vt:lpstr>
      <vt:lpstr>Slide 11</vt:lpstr>
      <vt:lpstr>The NIST Dan Wood Application</vt:lpstr>
      <vt:lpstr>Dan Wood Solution</vt:lpstr>
      <vt:lpstr>Iterations</vt:lpstr>
      <vt:lpstr>Results</vt:lpstr>
      <vt:lpstr>NLS Solution</vt:lpstr>
      <vt:lpstr>Application: Doctor Visits</vt:lpstr>
      <vt:lpstr>Conditional Mean and Projection</vt:lpstr>
      <vt:lpstr>Nonlinear Model Specification</vt:lpstr>
      <vt:lpstr>NLS Iterations</vt:lpstr>
      <vt:lpstr>Nonlinear Regression Results</vt:lpstr>
      <vt:lpstr>Partial Effects in the Nonlinear Model</vt:lpstr>
      <vt:lpstr>Delta Method for Asymptotic Variance  of the Slope Estimator</vt:lpstr>
      <vt:lpstr>Computing the Slopes</vt:lpstr>
      <vt:lpstr>Partial Effects:  PEA vs. APE</vt:lpstr>
      <vt:lpstr>What About Just Using LS?</vt:lpstr>
    </vt:vector>
  </TitlesOfParts>
  <Company>Econometric Software,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>William Greene</dc:creator>
  <cp:lastModifiedBy>Bill</cp:lastModifiedBy>
  <cp:revision>62</cp:revision>
  <dcterms:created xsi:type="dcterms:W3CDTF">2007-07-27T17:18:39Z</dcterms:created>
  <dcterms:modified xsi:type="dcterms:W3CDTF">2017-07-03T20:19:35Z</dcterms:modified>
</cp:coreProperties>
</file>