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101"/>
  </p:notesMasterIdLst>
  <p:handoutMasterIdLst>
    <p:handoutMasterId r:id="rId102"/>
  </p:handoutMasterIdLst>
  <p:sldIdLst>
    <p:sldId id="258" r:id="rId2"/>
    <p:sldId id="271" r:id="rId3"/>
    <p:sldId id="272" r:id="rId4"/>
    <p:sldId id="273" r:id="rId5"/>
    <p:sldId id="327" r:id="rId6"/>
    <p:sldId id="470" r:id="rId7"/>
    <p:sldId id="274" r:id="rId8"/>
    <p:sldId id="483" r:id="rId9"/>
    <p:sldId id="277" r:id="rId10"/>
    <p:sldId id="278" r:id="rId11"/>
    <p:sldId id="279" r:id="rId12"/>
    <p:sldId id="282" r:id="rId13"/>
    <p:sldId id="283" r:id="rId14"/>
    <p:sldId id="284" r:id="rId15"/>
    <p:sldId id="286" r:id="rId16"/>
    <p:sldId id="292" r:id="rId17"/>
    <p:sldId id="370" r:id="rId18"/>
    <p:sldId id="371" r:id="rId19"/>
    <p:sldId id="372" r:id="rId20"/>
    <p:sldId id="373" r:id="rId21"/>
    <p:sldId id="374" r:id="rId22"/>
    <p:sldId id="375" r:id="rId23"/>
    <p:sldId id="376" r:id="rId24"/>
    <p:sldId id="377" r:id="rId25"/>
    <p:sldId id="378" r:id="rId26"/>
    <p:sldId id="382" r:id="rId27"/>
    <p:sldId id="383" r:id="rId28"/>
    <p:sldId id="384" r:id="rId29"/>
    <p:sldId id="385" r:id="rId30"/>
    <p:sldId id="386" r:id="rId31"/>
    <p:sldId id="387" r:id="rId32"/>
    <p:sldId id="388" r:id="rId33"/>
    <p:sldId id="389" r:id="rId34"/>
    <p:sldId id="390" r:id="rId35"/>
    <p:sldId id="391" r:id="rId36"/>
    <p:sldId id="392" r:id="rId37"/>
    <p:sldId id="393" r:id="rId38"/>
    <p:sldId id="394" r:id="rId39"/>
    <p:sldId id="395" r:id="rId40"/>
    <p:sldId id="396" r:id="rId41"/>
    <p:sldId id="397" r:id="rId42"/>
    <p:sldId id="398" r:id="rId43"/>
    <p:sldId id="399" r:id="rId44"/>
    <p:sldId id="412" r:id="rId45"/>
    <p:sldId id="413" r:id="rId46"/>
    <p:sldId id="414" r:id="rId47"/>
    <p:sldId id="415" r:id="rId48"/>
    <p:sldId id="416" r:id="rId49"/>
    <p:sldId id="418" r:id="rId50"/>
    <p:sldId id="419" r:id="rId51"/>
    <p:sldId id="420" r:id="rId52"/>
    <p:sldId id="421" r:id="rId53"/>
    <p:sldId id="422" r:id="rId54"/>
    <p:sldId id="423" r:id="rId55"/>
    <p:sldId id="424" r:id="rId56"/>
    <p:sldId id="425" r:id="rId57"/>
    <p:sldId id="426" r:id="rId58"/>
    <p:sldId id="427" r:id="rId59"/>
    <p:sldId id="428" r:id="rId60"/>
    <p:sldId id="429" r:id="rId61"/>
    <p:sldId id="430" r:id="rId62"/>
    <p:sldId id="431" r:id="rId63"/>
    <p:sldId id="432" r:id="rId64"/>
    <p:sldId id="433" r:id="rId65"/>
    <p:sldId id="434" r:id="rId66"/>
    <p:sldId id="435" r:id="rId67"/>
    <p:sldId id="469" r:id="rId68"/>
    <p:sldId id="436" r:id="rId69"/>
    <p:sldId id="471" r:id="rId70"/>
    <p:sldId id="472" r:id="rId71"/>
    <p:sldId id="473" r:id="rId72"/>
    <p:sldId id="474" r:id="rId73"/>
    <p:sldId id="475" r:id="rId74"/>
    <p:sldId id="476" r:id="rId75"/>
    <p:sldId id="477" r:id="rId76"/>
    <p:sldId id="478" r:id="rId77"/>
    <p:sldId id="479" r:id="rId78"/>
    <p:sldId id="480" r:id="rId79"/>
    <p:sldId id="481" r:id="rId80"/>
    <p:sldId id="482" r:id="rId81"/>
    <p:sldId id="437" r:id="rId82"/>
    <p:sldId id="438" r:id="rId83"/>
    <p:sldId id="439" r:id="rId84"/>
    <p:sldId id="440" r:id="rId85"/>
    <p:sldId id="441" r:id="rId86"/>
    <p:sldId id="442" r:id="rId87"/>
    <p:sldId id="484" r:id="rId88"/>
    <p:sldId id="443" r:id="rId89"/>
    <p:sldId id="444" r:id="rId90"/>
    <p:sldId id="445" r:id="rId91"/>
    <p:sldId id="446" r:id="rId92"/>
    <p:sldId id="447" r:id="rId93"/>
    <p:sldId id="448" r:id="rId94"/>
    <p:sldId id="449" r:id="rId95"/>
    <p:sldId id="450" r:id="rId96"/>
    <p:sldId id="451" r:id="rId97"/>
    <p:sldId id="452" r:id="rId98"/>
    <p:sldId id="453" r:id="rId99"/>
    <p:sldId id="467" r:id="rId100"/>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7030A0"/>
    <a:srgbClr val="000000"/>
    <a:srgbClr val="E6E6E6"/>
    <a:srgbClr val="FF0000"/>
    <a:srgbClr val="99CCCC"/>
    <a:srgbClr val="0000FF"/>
    <a:srgbClr val="FFFFFF"/>
    <a:srgbClr val="FF9999"/>
    <a:srgbClr val="5F5F5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466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606619BA-70A2-4A77-9D00-8E7277B5147E}"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53AD8A82-BCAA-4C08-B8E1-EBB890363ED5}"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732DE13C-9222-449E-85DD-F681AC82C9FA}"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D4149C07-D3F1-4B0E-9E89-873E464408B9}"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2A3D09D4-48A0-439B-A97D-0F982B5AA314}" type="slidenum">
              <a:rPr lang="en-US" smtClean="0"/>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2C9D7FAA-6821-430C-A0B3-7F8E0DC60E52}"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6A37E4C9-6625-42E0-8ABE-F71EAE60C64C}" type="slidenum">
              <a:rPr lang="en-US" smtClean="0"/>
              <a:pPr/>
              <a:t>11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F6A77E4C-5F73-4326-B9C3-7EDC113A5326}"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2D083F18-EDE2-47CF-85F7-E9DE1B15C9FB}" type="slidenum">
              <a:rPr lang="en-US" smtClean="0"/>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A3A14532-D9BF-41CE-9165-D852814A6490}" type="slidenum">
              <a:rPr lang="en-US" smtClean="0"/>
              <a:pPr/>
              <a:t>14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85BF292F-E745-43E0-A011-230C36520502}" type="slidenum">
              <a:rPr lang="en-US" smtClean="0"/>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79B2794F-3418-48F6-BBD3-50CCD272AF67}" type="slidenum">
              <a:rPr lang="en-US" smtClean="0"/>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776991C8-B47C-453E-BA04-87A5E817F28F}" type="slidenum">
              <a:rPr lang="en-US" smtClean="0"/>
              <a:pPr/>
              <a:t>18</a:t>
            </a:fld>
            <a:endParaRPr lang="en-US" smtClean="0"/>
          </a:p>
        </p:txBody>
      </p:sp>
    </p:spTree>
    <p:extLst>
      <p:ext uri="{BB962C8B-B14F-4D97-AF65-F5344CB8AC3E}">
        <p14:creationId xmlns:p14="http://schemas.microsoft.com/office/powerpoint/2010/main" xmlns="" val="2394982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E2F94C95-CA6A-4D99-A895-D4296D808031}" type="slidenum">
              <a:rPr lang="en-US"/>
              <a:pPr/>
              <a:t>19</a:t>
            </a:fld>
            <a:endParaRPr lang="en-US"/>
          </a:p>
        </p:txBody>
      </p:sp>
    </p:spTree>
    <p:extLst>
      <p:ext uri="{BB962C8B-B14F-4D97-AF65-F5344CB8AC3E}">
        <p14:creationId xmlns:p14="http://schemas.microsoft.com/office/powerpoint/2010/main" xmlns="" val="4200727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D89E16D8-13D4-4A84-A7C9-51644C3A791E}" type="slidenum">
              <a:rPr lang="en-US" smtClean="0"/>
              <a:pPr/>
              <a:t>20</a:t>
            </a:fld>
            <a:endParaRPr lang="en-US" smtClean="0"/>
          </a:p>
        </p:txBody>
      </p:sp>
    </p:spTree>
    <p:extLst>
      <p:ext uri="{BB962C8B-B14F-4D97-AF65-F5344CB8AC3E}">
        <p14:creationId xmlns:p14="http://schemas.microsoft.com/office/powerpoint/2010/main" xmlns="" val="3389400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3763597-591F-4001-8FC1-F60E05A47223}" type="slidenum">
              <a:rPr lang="en-US" smtClean="0"/>
              <a:pPr/>
              <a:t>21</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547941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FAFF027-9E1D-40AB-B34A-51DCFD0E9A3F}" type="slidenum">
              <a:rPr lang="en-US" smtClean="0"/>
              <a:pPr/>
              <a:t>22</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4030289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4894CFC4-6E68-450F-8AEB-1E99E5FA7578}" type="slidenum">
              <a:rPr lang="en-US" smtClean="0"/>
              <a:pPr/>
              <a:t>23</a:t>
            </a:fld>
            <a:endParaRPr lang="en-US" smtClean="0"/>
          </a:p>
        </p:txBody>
      </p:sp>
    </p:spTree>
    <p:extLst>
      <p:ext uri="{BB962C8B-B14F-4D97-AF65-F5344CB8AC3E}">
        <p14:creationId xmlns:p14="http://schemas.microsoft.com/office/powerpoint/2010/main" xmlns="" val="1597692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7A207985-AEDB-4238-99AF-A38446549511}" type="slidenum">
              <a:rPr lang="en-US" smtClean="0"/>
              <a:pPr/>
              <a:t>24</a:t>
            </a:fld>
            <a:endParaRPr lang="en-US" smtClean="0"/>
          </a:p>
        </p:txBody>
      </p:sp>
    </p:spTree>
    <p:extLst>
      <p:ext uri="{BB962C8B-B14F-4D97-AF65-F5344CB8AC3E}">
        <p14:creationId xmlns:p14="http://schemas.microsoft.com/office/powerpoint/2010/main" xmlns="" val="485494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7D56B69B-B7B5-4095-BE65-380AD86B9607}" type="slidenum">
              <a:rPr lang="en-US" smtClean="0"/>
              <a:pPr/>
              <a:t>25</a:t>
            </a:fld>
            <a:endParaRPr lang="en-US" smtClean="0"/>
          </a:p>
        </p:txBody>
      </p:sp>
    </p:spTree>
    <p:extLst>
      <p:ext uri="{BB962C8B-B14F-4D97-AF65-F5344CB8AC3E}">
        <p14:creationId xmlns:p14="http://schemas.microsoft.com/office/powerpoint/2010/main" xmlns="" val="3378960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6340BA65-25D9-4634-856B-31B30276403D}" type="slidenum">
              <a:rPr lang="en-US" smtClean="0"/>
              <a:pPr/>
              <a:t>26</a:t>
            </a:fld>
            <a:endParaRPr lang="en-US" smtClean="0"/>
          </a:p>
        </p:txBody>
      </p:sp>
    </p:spTree>
    <p:extLst>
      <p:ext uri="{BB962C8B-B14F-4D97-AF65-F5344CB8AC3E}">
        <p14:creationId xmlns:p14="http://schemas.microsoft.com/office/powerpoint/2010/main" xmlns="" val="2747905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85F370FF-E92C-4593-8488-0E8DF6644EF0}" type="slidenum">
              <a:rPr lang="en-US" smtClean="0"/>
              <a:pPr/>
              <a:t>27</a:t>
            </a:fld>
            <a:endParaRPr lang="en-US" smtClean="0"/>
          </a:p>
        </p:txBody>
      </p:sp>
    </p:spTree>
    <p:extLst>
      <p:ext uri="{BB962C8B-B14F-4D97-AF65-F5344CB8AC3E}">
        <p14:creationId xmlns:p14="http://schemas.microsoft.com/office/powerpoint/2010/main" xmlns="" val="1715411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7504BD2-3CC7-427B-A198-68F96ED2D95A}" type="slidenum">
              <a:rPr lang="en-US" smtClean="0"/>
              <a:pPr/>
              <a:t>28</a:t>
            </a:fld>
            <a:endParaRPr lang="en-US" smtClean="0"/>
          </a:p>
        </p:txBody>
      </p:sp>
    </p:spTree>
    <p:extLst>
      <p:ext uri="{BB962C8B-B14F-4D97-AF65-F5344CB8AC3E}">
        <p14:creationId xmlns:p14="http://schemas.microsoft.com/office/powerpoint/2010/main" xmlns="" val="549981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C1B43AC0-026E-463A-9461-9FD59EBDBDED}" type="slidenum">
              <a:rPr lang="en-US" smtClean="0"/>
              <a:pPr/>
              <a:t>29</a:t>
            </a:fld>
            <a:endParaRPr lang="en-US" smtClean="0"/>
          </a:p>
        </p:txBody>
      </p:sp>
    </p:spTree>
    <p:extLst>
      <p:ext uri="{BB962C8B-B14F-4D97-AF65-F5344CB8AC3E}">
        <p14:creationId xmlns:p14="http://schemas.microsoft.com/office/powerpoint/2010/main" xmlns="" val="2579996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7A8B2D2-23E6-4B55-9283-3010B3A1E9B2}" type="slidenum">
              <a:rPr lang="en-US" smtClean="0"/>
              <a:pPr/>
              <a:t>30</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962830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93FF8EA-9F56-424D-8145-0572B3814B40}" type="slidenum">
              <a:rPr lang="en-US" smtClean="0"/>
              <a:pPr/>
              <a:t>31</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516655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6E5FC73-A68D-4CF3-9965-A948FC244A21}" type="slidenum">
              <a:rPr lang="en-US" smtClean="0"/>
              <a:pPr/>
              <a:t>32</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537580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B4A3E210-8115-472B-AD09-B181CA8FB87D}" type="slidenum">
              <a:rPr lang="en-US" smtClean="0"/>
              <a:pPr/>
              <a:t>34</a:t>
            </a:fld>
            <a:endParaRPr lang="en-US" smtClean="0"/>
          </a:p>
        </p:txBody>
      </p:sp>
    </p:spTree>
    <p:extLst>
      <p:ext uri="{BB962C8B-B14F-4D97-AF65-F5344CB8AC3E}">
        <p14:creationId xmlns:p14="http://schemas.microsoft.com/office/powerpoint/2010/main" xmlns="" val="1489969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FF95F0A5-C8EA-4E45-9424-BC81AE2B67EF}" type="slidenum">
              <a:rPr lang="en-US" smtClean="0"/>
              <a:pPr/>
              <a:t>35</a:t>
            </a:fld>
            <a:endParaRPr lang="en-US" smtClean="0"/>
          </a:p>
        </p:txBody>
      </p:sp>
    </p:spTree>
    <p:extLst>
      <p:ext uri="{BB962C8B-B14F-4D97-AF65-F5344CB8AC3E}">
        <p14:creationId xmlns:p14="http://schemas.microsoft.com/office/powerpoint/2010/main" xmlns="" val="42709608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67BDEC65-B5D0-484B-BC86-1F8ABA12DE74}" type="slidenum">
              <a:rPr lang="en-US" smtClean="0"/>
              <a:pPr/>
              <a:t>36</a:t>
            </a:fld>
            <a:endParaRPr lang="en-US" smtClean="0"/>
          </a:p>
        </p:txBody>
      </p:sp>
    </p:spTree>
    <p:extLst>
      <p:ext uri="{BB962C8B-B14F-4D97-AF65-F5344CB8AC3E}">
        <p14:creationId xmlns:p14="http://schemas.microsoft.com/office/powerpoint/2010/main" xmlns="" val="35953406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CE28F073-553C-4A9C-A58D-6AC855F014E7}" type="slidenum">
              <a:rPr lang="en-US" smtClean="0"/>
              <a:pPr/>
              <a:t>37</a:t>
            </a:fld>
            <a:endParaRPr lang="en-US" smtClean="0"/>
          </a:p>
        </p:txBody>
      </p:sp>
    </p:spTree>
    <p:extLst>
      <p:ext uri="{BB962C8B-B14F-4D97-AF65-F5344CB8AC3E}">
        <p14:creationId xmlns:p14="http://schemas.microsoft.com/office/powerpoint/2010/main" xmlns="" val="13179969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899E52DC-0A94-4140-AB64-9BBFAF5F1374}" type="slidenum">
              <a:rPr lang="en-US" smtClean="0"/>
              <a:pPr/>
              <a:t>38</a:t>
            </a:fld>
            <a:endParaRPr lang="en-US" smtClean="0"/>
          </a:p>
        </p:txBody>
      </p:sp>
    </p:spTree>
    <p:extLst>
      <p:ext uri="{BB962C8B-B14F-4D97-AF65-F5344CB8AC3E}">
        <p14:creationId xmlns:p14="http://schemas.microsoft.com/office/powerpoint/2010/main" xmlns="" val="7171256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60819B21-2436-4BD1-B5E9-8A656F5C6FEC}" type="slidenum">
              <a:rPr lang="en-US" smtClean="0"/>
              <a:pPr/>
              <a:t>39</a:t>
            </a:fld>
            <a:endParaRPr lang="en-US" smtClean="0"/>
          </a:p>
        </p:txBody>
      </p:sp>
    </p:spTree>
    <p:extLst>
      <p:ext uri="{BB962C8B-B14F-4D97-AF65-F5344CB8AC3E}">
        <p14:creationId xmlns:p14="http://schemas.microsoft.com/office/powerpoint/2010/main" xmlns="" val="20466510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20C2F32-D31B-4F7D-A514-34558A3626AB}" type="slidenum">
              <a:rPr lang="en-US" smtClean="0"/>
              <a:pPr/>
              <a:t>44</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3999456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txBox="1">
            <a:spLocks noGrp="1"/>
          </p:cNvSpPr>
          <p:nvPr/>
        </p:nvSpPr>
        <p:spPr bwMode="auto">
          <a:xfrm>
            <a:off x="3965576" y="8820151"/>
            <a:ext cx="3032125" cy="463550"/>
          </a:xfrm>
          <a:prstGeom prst="rect">
            <a:avLst/>
          </a:prstGeom>
          <a:noFill/>
          <a:ln w="9525">
            <a:noFill/>
            <a:miter lim="800000"/>
            <a:headEnd/>
            <a:tailEnd/>
          </a:ln>
        </p:spPr>
        <p:txBody>
          <a:bodyPr lIns="93021" tIns="46511" rIns="93021" bIns="46511" anchor="b"/>
          <a:lstStyle/>
          <a:p>
            <a:pPr algn="r" defTabSz="930213" eaLnBrk="1" hangingPunct="1"/>
            <a:fld id="{47908AC3-1AE0-48D5-81B0-324D085B07B0}" type="slidenum">
              <a:rPr lang="en-US" sz="1300"/>
              <a:pPr algn="r" defTabSz="930213" eaLnBrk="1" hangingPunct="1"/>
              <a:t>46</a:t>
            </a:fld>
            <a:endParaRPr lang="en-US" sz="1300"/>
          </a:p>
        </p:txBody>
      </p:sp>
    </p:spTree>
    <p:extLst>
      <p:ext uri="{BB962C8B-B14F-4D97-AF65-F5344CB8AC3E}">
        <p14:creationId xmlns:p14="http://schemas.microsoft.com/office/powerpoint/2010/main" xmlns="" val="2660829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111301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59C2B31C-6E57-475E-8C1F-AD43B46B714F}" type="slidenum">
              <a:rPr lang="en-US" smtClean="0"/>
              <a:pPr/>
              <a:t>48</a:t>
            </a:fld>
            <a:endParaRPr lang="en-US" smtClean="0"/>
          </a:p>
        </p:txBody>
      </p:sp>
    </p:spTree>
    <p:extLst>
      <p:ext uri="{BB962C8B-B14F-4D97-AF65-F5344CB8AC3E}">
        <p14:creationId xmlns:p14="http://schemas.microsoft.com/office/powerpoint/2010/main" xmlns="" val="993556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8098072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5224881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214007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EEFA22A1-7CF8-45EE-8BD8-89D0D05134C4}" type="slidenum">
              <a:rPr lang="en-US" smtClean="0">
                <a:cs typeface="Arial" charset="0"/>
              </a:rPr>
              <a:pPr/>
              <a:t>53</a:t>
            </a:fld>
            <a:endParaRPr lang="en-US" smtClean="0">
              <a:cs typeface="Arial" charset="0"/>
            </a:endParaRPr>
          </a:p>
        </p:txBody>
      </p:sp>
    </p:spTree>
    <p:extLst>
      <p:ext uri="{BB962C8B-B14F-4D97-AF65-F5344CB8AC3E}">
        <p14:creationId xmlns:p14="http://schemas.microsoft.com/office/powerpoint/2010/main" xmlns="" val="42569554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603307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8204754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1701A6B2-15F8-47BB-A8CC-54242ACF8AB3}" type="slidenum">
              <a:rPr lang="en-US" smtClean="0"/>
              <a:pPr/>
              <a:t>57</a:t>
            </a:fld>
            <a:endParaRPr lang="en-US" smtClean="0"/>
          </a:p>
        </p:txBody>
      </p:sp>
    </p:spTree>
    <p:extLst>
      <p:ext uri="{BB962C8B-B14F-4D97-AF65-F5344CB8AC3E}">
        <p14:creationId xmlns:p14="http://schemas.microsoft.com/office/powerpoint/2010/main" xmlns="" val="21564492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33B05D82-375F-4CD7-A171-3B405532AF81}" type="slidenum">
              <a:rPr lang="en-US" smtClean="0"/>
              <a:pPr/>
              <a:t>58</a:t>
            </a:fld>
            <a:endParaRPr lang="en-US" smtClean="0"/>
          </a:p>
        </p:txBody>
      </p:sp>
    </p:spTree>
    <p:extLst>
      <p:ext uri="{BB962C8B-B14F-4D97-AF65-F5344CB8AC3E}">
        <p14:creationId xmlns:p14="http://schemas.microsoft.com/office/powerpoint/2010/main" xmlns="" val="39362020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BF4A27AA-AABA-402D-B6D8-612B2B107EFF}" type="slidenum">
              <a:rPr lang="en-US" smtClean="0"/>
              <a:pPr/>
              <a:t>59</a:t>
            </a:fld>
            <a:endParaRPr lang="en-US" smtClean="0"/>
          </a:p>
        </p:txBody>
      </p:sp>
    </p:spTree>
    <p:extLst>
      <p:ext uri="{BB962C8B-B14F-4D97-AF65-F5344CB8AC3E}">
        <p14:creationId xmlns:p14="http://schemas.microsoft.com/office/powerpoint/2010/main" xmlns="" val="7006818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25DE88B3-E374-442C-8885-00D967DE8431}" type="slidenum">
              <a:rPr lang="en-US" smtClean="0"/>
              <a:pPr/>
              <a:t>61</a:t>
            </a:fld>
            <a:endParaRPr lang="en-US" smtClean="0"/>
          </a:p>
        </p:txBody>
      </p:sp>
    </p:spTree>
    <p:extLst>
      <p:ext uri="{BB962C8B-B14F-4D97-AF65-F5344CB8AC3E}">
        <p14:creationId xmlns:p14="http://schemas.microsoft.com/office/powerpoint/2010/main" xmlns="" val="3528907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1685539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7BD4C75B-8691-46FA-8766-C68DE87906A0}" type="slidenum">
              <a:rPr lang="en-US" smtClean="0"/>
              <a:pPr/>
              <a:t>69</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8DF0149C-A297-4868-B144-502908B5E120}" type="slidenum">
              <a:rPr lang="en-US" smtClean="0"/>
              <a:pPr/>
              <a:t>70</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E318E837-D60E-4547-88F3-97F93DFB7352}" type="slidenum">
              <a:rPr lang="en-US" smtClean="0"/>
              <a:pPr/>
              <a:t>71</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C4A7E120-71A1-4DF5-97EE-B676D8C018E6}" type="slidenum">
              <a:rPr lang="en-US" smtClean="0"/>
              <a:pPr/>
              <a:t>72</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04EA87E2-3629-412E-8E6B-EA505BB7D478}" type="slidenum">
              <a:rPr lang="en-US" smtClean="0"/>
              <a:pPr/>
              <a:t>73</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0628422F-53E0-49DD-888F-E567E9DA9988}" type="slidenum">
              <a:rPr lang="en-US" smtClean="0"/>
              <a:pPr/>
              <a:t>74</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a:spLocks noGrp="1"/>
          </p:cNvSpPr>
          <p:nvPr>
            <p:ph type="sldNum" sz="quarter" idx="5"/>
          </p:nvPr>
        </p:nvSpPr>
        <p:spPr>
          <a:noFill/>
        </p:spPr>
        <p:txBody>
          <a:bodyPr/>
          <a:lstStyle/>
          <a:p>
            <a:fld id="{74EFB309-712D-4343-998D-3CAE558A2FC3}" type="slidenum">
              <a:rPr lang="en-US" smtClean="0"/>
              <a:pPr/>
              <a:t>75</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41D89BEC-83EE-423F-B842-43ADDA5DA0CC}" type="slidenum">
              <a:rPr lang="en-US" smtClean="0"/>
              <a:pPr/>
              <a:t>76</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DF297047-6941-4B46-910B-FE5567182BDE}" type="slidenum">
              <a:rPr lang="en-US" smtClean="0"/>
              <a:pPr/>
              <a:t>77</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9C967D76-AED7-4403-BBED-97C0AB37D5E6}" type="slidenum">
              <a:rPr lang="en-US" smtClean="0"/>
              <a:pPr/>
              <a:t>78</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893F47C4-5C32-44B6-9F09-C6E5361E9380}" type="slidenum">
              <a:rPr lang="en-US" smtClean="0"/>
              <a:pPr/>
              <a:t>79</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870D8F05-5945-43D3-A440-CA0C8C86C24D}" type="slidenum">
              <a:rPr lang="en-US" altLang="en-US"/>
              <a:pPr/>
              <a:t>84</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xmlns="" val="16372484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35C51E28-542E-4850-9BAC-B722482F9E33}" type="slidenum">
              <a:rPr lang="en-US" altLang="en-US"/>
              <a:pPr/>
              <a:t>85</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xmlns="" val="5835414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79B2794F-3418-48F6-BBD3-50CCD272AF67}" type="slidenum">
              <a:rPr lang="en-US" smtClean="0"/>
              <a:pPr/>
              <a:t>91</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smtClean="0"/>
          </a:p>
        </p:txBody>
      </p:sp>
      <p:sp>
        <p:nvSpPr>
          <p:cNvPr id="37892" name="Slide Number Placeholder 3"/>
          <p:cNvSpPr>
            <a:spLocks noGrp="1"/>
          </p:cNvSpPr>
          <p:nvPr>
            <p:ph type="sldNum" sz="quarter" idx="5"/>
          </p:nvPr>
        </p:nvSpPr>
        <p:spPr>
          <a:noFill/>
        </p:spPr>
        <p:txBody>
          <a:bodyPr/>
          <a:lstStyle/>
          <a:p>
            <a:fld id="{95281E7A-D338-40D9-A42F-C7FEF286D14E}" type="slidenum">
              <a:rPr lang="en-US" smtClean="0"/>
              <a:pPr/>
              <a:t>92</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ABEE6486-8822-4DF6-8ADE-71B5B3EA17F9}" type="slidenum">
              <a:rPr lang="en-US" smtClean="0"/>
              <a:pPr/>
              <a:t>93</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964BF710-0ECB-4AC9-A98B-708748091191}" type="slidenum">
              <a:rPr lang="en-US" smtClean="0"/>
              <a:pPr/>
              <a:t>94</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1F508062-02D5-45B5-BCAA-5857BBEA62E7}" type="slidenum">
              <a:rPr lang="en-US" smtClean="0"/>
              <a:pPr/>
              <a:t>95</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4AAF6E51-1D3A-4293-9DE9-344BA4D84E12}" type="slidenum">
              <a:rPr lang="en-US" smtClean="0"/>
              <a:pPr/>
              <a:t>96</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9AC2A15C-7287-4ED2-A6E6-617E2E4C1378}" type="slidenum">
              <a:rPr lang="en-US" smtClean="0"/>
              <a:pPr/>
              <a:t>97</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pPr eaLnBrk="1" hangingPunct="1"/>
            <a:endParaRPr lang="en-US" smtClean="0"/>
          </a:p>
        </p:txBody>
      </p:sp>
      <p:sp>
        <p:nvSpPr>
          <p:cNvPr id="109572" name="Slide Number Placeholder 3"/>
          <p:cNvSpPr>
            <a:spLocks noGrp="1"/>
          </p:cNvSpPr>
          <p:nvPr>
            <p:ph type="sldNum" sz="quarter" idx="5"/>
          </p:nvPr>
        </p:nvSpPr>
        <p:spPr>
          <a:noFill/>
        </p:spPr>
        <p:txBody>
          <a:bodyPr/>
          <a:lstStyle/>
          <a:p>
            <a:fld id="{3CFC1A7B-DE66-4599-A29A-F51E3F23CA55}" type="slidenum">
              <a:rPr lang="en-US" smtClean="0"/>
              <a:pPr/>
              <a:t>98</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6B5B5BB5-7F7E-428C-9FF0-EAFBFA2E3C58}" type="slidenum">
              <a:rPr lang="en-US" smtClean="0"/>
              <a:pPr/>
              <a:t>99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1EE99301-2904-49D0-A62F-BF40196E0AB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5638800" y="6550223"/>
            <a:ext cx="34964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18: Maximum </a:t>
            </a:r>
            <a:r>
              <a:rPr lang="en-US" sz="1400" baseline="0" smtClean="0"/>
              <a:t>Likelihood</a:t>
            </a:r>
            <a:endParaRPr lang="en-US" sz="1400"/>
          </a:p>
        </p:txBody>
      </p:sp>
      <p:sp>
        <p:nvSpPr>
          <p:cNvPr id="11" name="Rectangle 10"/>
          <p:cNvSpPr/>
          <p:nvPr userDrawn="1"/>
        </p:nvSpPr>
        <p:spPr>
          <a:xfrm>
            <a:off x="229982" y="6488668"/>
            <a:ext cx="1120820" cy="369332"/>
          </a:xfrm>
          <a:prstGeom prst="rect">
            <a:avLst/>
          </a:prstGeom>
        </p:spPr>
        <p:txBody>
          <a:bodyPr wrap="none">
            <a:spAutoFit/>
          </a:bodyPr>
          <a:lstStyle/>
          <a:p>
            <a:r>
              <a:rPr lang="en-US" b="1" smtClean="0"/>
              <a:t>18-</a:t>
            </a:r>
            <a:fld id="{9ED99AAF-CB70-44A8-9A44-756D634A7A9A}" type="slidenum">
              <a:rPr lang="en-US" b="1" smtClean="0"/>
              <a:pPr/>
              <a:t>‹#›</a:t>
            </a:fld>
            <a:r>
              <a:rPr lang="en-US" b="1" smtClean="0"/>
              <a:t>/67</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31.png"/><Relationship Id="rId4" Type="http://schemas.openxmlformats.org/officeDocument/2006/relationships/oleObject" Target="../embeddings/oleObject14.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5.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7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7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image" Target="../media/image50.png"/></Relationships>
</file>

<file path=ppt/slides/_rels/slide8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oleObject20.bin"/></Relationships>
</file>

<file path=ppt/slides/_rels/slide8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514600" y="3886200"/>
            <a:ext cx="44196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18 – </a:t>
            </a:r>
            <a:r>
              <a:rPr lang="en-US" sz="3200" b="1" smtClean="0"/>
              <a:t>Maximum</a:t>
            </a:r>
            <a:br>
              <a:rPr lang="en-US" sz="3200" b="1" smtClean="0"/>
            </a:br>
            <a:r>
              <a:rPr lang="en-US" sz="3200" b="1" smtClean="0"/>
              <a:t>                Likelihood</a:t>
            </a:r>
            <a:endParaRPr lang="en-US" sz="32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Maximum Likelihood Estimation</a:t>
            </a:r>
          </a:p>
        </p:txBody>
      </p:sp>
      <p:sp>
        <p:nvSpPr>
          <p:cNvPr id="16387" name="Rectangle 3"/>
          <p:cNvSpPr>
            <a:spLocks noGrp="1" noChangeArrowheads="1"/>
          </p:cNvSpPr>
          <p:nvPr>
            <p:ph type="body" idx="1"/>
          </p:nvPr>
        </p:nvSpPr>
        <p:spPr>
          <a:xfrm>
            <a:off x="609600" y="2057400"/>
            <a:ext cx="8229600" cy="3235325"/>
          </a:xfrm>
        </p:spPr>
        <p:txBody>
          <a:bodyPr/>
          <a:lstStyle/>
          <a:p>
            <a:pPr eaLnBrk="1" hangingPunct="1">
              <a:lnSpc>
                <a:spcPct val="90000"/>
              </a:lnSpc>
              <a:buFont typeface="Wingdings" pitchFamily="2" charset="2"/>
              <a:buNone/>
            </a:pPr>
            <a:r>
              <a:rPr lang="en-US" sz="2400" smtClean="0"/>
              <a:t>This defines a class of estimators based on the particular distribution assumed to have generated the observed random variable.  </a:t>
            </a:r>
          </a:p>
          <a:p>
            <a:pPr eaLnBrk="1" hangingPunct="1">
              <a:lnSpc>
                <a:spcPct val="90000"/>
              </a:lnSpc>
              <a:buFont typeface="Wingdings" pitchFamily="2" charset="2"/>
              <a:buNone/>
            </a:pPr>
            <a:endParaRPr lang="en-US" sz="2400" smtClean="0"/>
          </a:p>
          <a:p>
            <a:pPr eaLnBrk="1" hangingPunct="1">
              <a:lnSpc>
                <a:spcPct val="90000"/>
              </a:lnSpc>
              <a:buFont typeface="Wingdings" pitchFamily="2" charset="2"/>
              <a:buNone/>
            </a:pPr>
            <a:r>
              <a:rPr lang="en-US" sz="2400" smtClean="0"/>
              <a:t>Not estimating a mean – least squares is not available</a:t>
            </a:r>
          </a:p>
          <a:p>
            <a:pPr eaLnBrk="1" hangingPunct="1">
              <a:lnSpc>
                <a:spcPct val="90000"/>
              </a:lnSpc>
              <a:buFont typeface="Wingdings" pitchFamily="2" charset="2"/>
              <a:buNone/>
            </a:pPr>
            <a:endParaRPr lang="en-US" sz="2400" smtClean="0"/>
          </a:p>
          <a:p>
            <a:pPr eaLnBrk="1" hangingPunct="1">
              <a:lnSpc>
                <a:spcPct val="90000"/>
              </a:lnSpc>
              <a:buFont typeface="Wingdings" pitchFamily="2" charset="2"/>
              <a:buNone/>
            </a:pPr>
            <a:r>
              <a:rPr lang="en-US" sz="2400" smtClean="0"/>
              <a:t>Estimating a mean (possibly), but also using information about the distribution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Setting Up the MLE</a:t>
            </a:r>
          </a:p>
        </p:txBody>
      </p:sp>
      <p:sp>
        <p:nvSpPr>
          <p:cNvPr id="17411" name="Rectangle 3"/>
          <p:cNvSpPr>
            <a:spLocks noGrp="1" noChangeArrowheads="1"/>
          </p:cNvSpPr>
          <p:nvPr>
            <p:ph type="body" idx="1"/>
          </p:nvPr>
        </p:nvSpPr>
        <p:spPr/>
        <p:txBody>
          <a:bodyPr/>
          <a:lstStyle/>
          <a:p>
            <a:pPr marL="711200" indent="-711200" eaLnBrk="1" hangingPunct="1">
              <a:lnSpc>
                <a:spcPct val="90000"/>
              </a:lnSpc>
              <a:buFont typeface="Wingdings" pitchFamily="2" charset="2"/>
              <a:buNone/>
            </a:pPr>
            <a:r>
              <a:rPr lang="en-US" b="1" smtClean="0"/>
              <a:t>The distribution of the observed random variable is written as a function of the parameters to be estimated</a:t>
            </a:r>
            <a:endParaRPr lang="en-US" smtClean="0"/>
          </a:p>
          <a:p>
            <a:pPr marL="711200" indent="-711200" eaLnBrk="1" hangingPunct="1">
              <a:lnSpc>
                <a:spcPct val="90000"/>
              </a:lnSpc>
              <a:buFont typeface="Wingdings" pitchFamily="2" charset="2"/>
              <a:buNone/>
            </a:pPr>
            <a:r>
              <a:rPr lang="en-US" smtClean="0"/>
              <a:t>     P(y</a:t>
            </a:r>
            <a:r>
              <a:rPr lang="en-US" baseline="-25000" smtClean="0"/>
              <a:t>i</a:t>
            </a:r>
            <a:r>
              <a:rPr lang="en-US" smtClean="0"/>
              <a:t>|data,</a:t>
            </a:r>
            <a:r>
              <a:rPr lang="el-GR" b="1" smtClean="0"/>
              <a:t>β</a:t>
            </a:r>
            <a:r>
              <a:rPr lang="en-US" smtClean="0"/>
              <a:t>) = Probability density | parameters.</a:t>
            </a:r>
          </a:p>
          <a:p>
            <a:pPr marL="711200" indent="-711200" eaLnBrk="1" hangingPunct="1">
              <a:lnSpc>
                <a:spcPct val="90000"/>
              </a:lnSpc>
              <a:buFont typeface="Wingdings" pitchFamily="2" charset="2"/>
              <a:buNone/>
            </a:pPr>
            <a:r>
              <a:rPr lang="en-US" b="1" smtClean="0"/>
              <a:t>The likelihood function is constructed from the density</a:t>
            </a:r>
            <a:endParaRPr lang="en-US" smtClean="0"/>
          </a:p>
          <a:p>
            <a:pPr marL="711200" indent="-711200" eaLnBrk="1" hangingPunct="1">
              <a:lnSpc>
                <a:spcPct val="90000"/>
              </a:lnSpc>
              <a:buFont typeface="Wingdings" pitchFamily="2" charset="2"/>
              <a:buNone/>
            </a:pPr>
            <a:r>
              <a:rPr lang="en-US" smtClean="0"/>
              <a:t>       Construction:  Joint probability density function of the observed sample of data – generally the product when the data are a </a:t>
            </a:r>
            <a:r>
              <a:rPr lang="en-US" i="1" smtClean="0"/>
              <a:t>random</a:t>
            </a:r>
            <a:r>
              <a:rPr lang="en-US" smtClean="0"/>
              <a:t> sample.</a:t>
            </a:r>
          </a:p>
          <a:p>
            <a:pPr marL="711200" indent="-711200" eaLnBrk="1" hangingPunct="1">
              <a:lnSpc>
                <a:spcPct val="90000"/>
              </a:lnSpc>
            </a:pPr>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(Log) Likelihood Function</a:t>
            </a:r>
            <a:endParaRPr lang="en-US"/>
          </a:p>
        </p:txBody>
      </p:sp>
      <p:sp>
        <p:nvSpPr>
          <p:cNvPr id="3" name="Content Placeholder 2"/>
          <p:cNvSpPr>
            <a:spLocks noGrp="1"/>
          </p:cNvSpPr>
          <p:nvPr>
            <p:ph idx="1"/>
          </p:nvPr>
        </p:nvSpPr>
        <p:spPr>
          <a:xfrm>
            <a:off x="533400" y="1793875"/>
            <a:ext cx="7848600" cy="4530725"/>
          </a:xfrm>
        </p:spPr>
        <p:txBody>
          <a:bodyPr/>
          <a:lstStyle/>
          <a:p>
            <a:r>
              <a:rPr lang="en-US" smtClean="0"/>
              <a:t>f(y</a:t>
            </a:r>
            <a:r>
              <a:rPr lang="en-US" baseline="-25000" smtClean="0"/>
              <a:t>i</a:t>
            </a:r>
            <a:r>
              <a:rPr lang="en-US" smtClean="0"/>
              <a:t>|</a:t>
            </a:r>
            <a:r>
              <a:rPr lang="en-US" b="1" smtClean="0">
                <a:sym typeface="Symbol"/>
              </a:rPr>
              <a:t></a:t>
            </a:r>
            <a:r>
              <a:rPr lang="en-US" smtClean="0"/>
              <a:t>,</a:t>
            </a:r>
            <a:r>
              <a:rPr lang="en-US" b="1" smtClean="0"/>
              <a:t>x</a:t>
            </a:r>
            <a:r>
              <a:rPr lang="en-US" baseline="-25000" smtClean="0"/>
              <a:t>i</a:t>
            </a:r>
            <a:r>
              <a:rPr lang="en-US" smtClean="0"/>
              <a:t>)  =  probability density of observed y</a:t>
            </a:r>
            <a:r>
              <a:rPr lang="en-US" baseline="-25000" smtClean="0"/>
              <a:t>i</a:t>
            </a:r>
            <a:r>
              <a:rPr lang="en-US" smtClean="0"/>
              <a:t> given parameter(s) and possibly data, </a:t>
            </a:r>
            <a:r>
              <a:rPr lang="en-US" b="1" smtClean="0"/>
              <a:t>x</a:t>
            </a:r>
            <a:r>
              <a:rPr lang="en-US" baseline="-25000" smtClean="0"/>
              <a:t>i</a:t>
            </a:r>
            <a:r>
              <a:rPr lang="en-US" smtClean="0"/>
              <a:t>.</a:t>
            </a:r>
          </a:p>
          <a:p>
            <a:r>
              <a:rPr lang="en-US" smtClean="0"/>
              <a:t>Observations are independent</a:t>
            </a:r>
          </a:p>
          <a:p>
            <a:r>
              <a:rPr lang="en-US" smtClean="0"/>
              <a:t>Joint density  =  </a:t>
            </a:r>
            <a:r>
              <a:rPr lang="en-US" smtClean="0">
                <a:sym typeface="Symbol"/>
              </a:rPr>
              <a:t></a:t>
            </a:r>
            <a:r>
              <a:rPr lang="en-US" baseline="-25000" smtClean="0">
                <a:sym typeface="Symbol"/>
              </a:rPr>
              <a:t>i</a:t>
            </a:r>
            <a:r>
              <a:rPr lang="en-US" smtClean="0">
                <a:sym typeface="Symbol"/>
              </a:rPr>
              <a:t> </a:t>
            </a:r>
            <a:r>
              <a:rPr lang="en-US" smtClean="0"/>
              <a:t>f(y</a:t>
            </a:r>
            <a:r>
              <a:rPr lang="en-US" baseline="-25000" smtClean="0"/>
              <a:t>i</a:t>
            </a:r>
            <a:r>
              <a:rPr lang="en-US" smtClean="0"/>
              <a:t>|</a:t>
            </a:r>
            <a:r>
              <a:rPr lang="en-US" b="1" smtClean="0">
                <a:sym typeface="Symbol"/>
              </a:rPr>
              <a:t></a:t>
            </a:r>
            <a:r>
              <a:rPr lang="en-US" smtClean="0"/>
              <a:t>,</a:t>
            </a:r>
            <a:r>
              <a:rPr lang="en-US" b="1" smtClean="0"/>
              <a:t>x</a:t>
            </a:r>
            <a:r>
              <a:rPr lang="en-US" baseline="-25000" smtClean="0"/>
              <a:t>i</a:t>
            </a:r>
            <a:r>
              <a:rPr lang="en-US" smtClean="0"/>
              <a:t>)   =  L(</a:t>
            </a:r>
            <a:r>
              <a:rPr lang="en-US" b="1" smtClean="0">
                <a:sym typeface="Symbol"/>
              </a:rPr>
              <a:t></a:t>
            </a:r>
            <a:r>
              <a:rPr lang="en-US" smtClean="0">
                <a:sym typeface="Symbol"/>
              </a:rPr>
              <a:t>|</a:t>
            </a:r>
            <a:r>
              <a:rPr lang="en-US" b="1" smtClean="0">
                <a:sym typeface="Symbol"/>
              </a:rPr>
              <a:t>y,X</a:t>
            </a:r>
            <a:r>
              <a:rPr lang="en-US" smtClean="0">
                <a:sym typeface="Symbol"/>
              </a:rPr>
              <a:t>)</a:t>
            </a:r>
            <a:endParaRPr lang="en-US" smtClean="0"/>
          </a:p>
          <a:p>
            <a:r>
              <a:rPr lang="en-US" smtClean="0"/>
              <a:t>f(y</a:t>
            </a:r>
            <a:r>
              <a:rPr lang="en-US" baseline="-25000" smtClean="0"/>
              <a:t>i</a:t>
            </a:r>
            <a:r>
              <a:rPr lang="en-US" smtClean="0"/>
              <a:t>|</a:t>
            </a:r>
            <a:r>
              <a:rPr lang="en-US" b="1" smtClean="0">
                <a:sym typeface="Symbol"/>
              </a:rPr>
              <a:t></a:t>
            </a:r>
            <a:r>
              <a:rPr lang="en-US" smtClean="0"/>
              <a:t>,</a:t>
            </a:r>
            <a:r>
              <a:rPr lang="en-US" b="1" smtClean="0"/>
              <a:t>x</a:t>
            </a:r>
            <a:r>
              <a:rPr lang="en-US" baseline="-25000" smtClean="0"/>
              <a:t>i</a:t>
            </a:r>
            <a:r>
              <a:rPr lang="en-US" smtClean="0"/>
              <a:t>) is the contribution of observation i to the likelihood.</a:t>
            </a:r>
          </a:p>
          <a:p>
            <a:r>
              <a:rPr lang="en-US" smtClean="0"/>
              <a:t>The MLE of </a:t>
            </a:r>
            <a:r>
              <a:rPr lang="en-US" b="1" smtClean="0">
                <a:sym typeface="Symbol"/>
              </a:rPr>
              <a:t> </a:t>
            </a:r>
            <a:r>
              <a:rPr lang="en-US" smtClean="0">
                <a:sym typeface="Symbol"/>
              </a:rPr>
              <a:t>maximizes </a:t>
            </a:r>
            <a:r>
              <a:rPr lang="en-US" smtClean="0"/>
              <a:t>L(</a:t>
            </a:r>
            <a:r>
              <a:rPr lang="en-US" b="1" smtClean="0">
                <a:sym typeface="Symbol"/>
              </a:rPr>
              <a:t></a:t>
            </a:r>
            <a:r>
              <a:rPr lang="en-US" smtClean="0">
                <a:sym typeface="Symbol"/>
              </a:rPr>
              <a:t>|</a:t>
            </a:r>
            <a:r>
              <a:rPr lang="en-US" b="1" smtClean="0">
                <a:sym typeface="Symbol"/>
              </a:rPr>
              <a:t>y,X</a:t>
            </a:r>
            <a:r>
              <a:rPr lang="en-US" smtClean="0">
                <a:sym typeface="Symbol"/>
              </a:rPr>
              <a:t>)</a:t>
            </a:r>
          </a:p>
          <a:p>
            <a:r>
              <a:rPr lang="en-US" smtClean="0">
                <a:sym typeface="Symbol"/>
              </a:rPr>
              <a:t>In practice it is usually easier to maximize </a:t>
            </a:r>
            <a:br>
              <a:rPr lang="en-US" smtClean="0">
                <a:sym typeface="Symbol"/>
              </a:rPr>
            </a:br>
            <a:r>
              <a:rPr lang="en-US" smtClean="0">
                <a:sym typeface="Symbol"/>
              </a:rPr>
              <a:t>                log</a:t>
            </a:r>
            <a:r>
              <a:rPr lang="en-US" smtClean="0"/>
              <a:t>L(</a:t>
            </a:r>
            <a:r>
              <a:rPr lang="en-US" b="1" smtClean="0">
                <a:sym typeface="Symbol"/>
              </a:rPr>
              <a:t></a:t>
            </a:r>
            <a:r>
              <a:rPr lang="en-US" smtClean="0">
                <a:sym typeface="Symbol"/>
              </a:rPr>
              <a:t>|</a:t>
            </a:r>
            <a:r>
              <a:rPr lang="en-US" b="1" smtClean="0">
                <a:sym typeface="Symbol"/>
              </a:rPr>
              <a:t>y,X</a:t>
            </a:r>
            <a:r>
              <a:rPr lang="en-US" smtClean="0">
                <a:sym typeface="Symbol"/>
              </a:rPr>
              <a:t>)  = </a:t>
            </a:r>
            <a:r>
              <a:rPr lang="en-US" baseline="-25000" smtClean="0">
                <a:sym typeface="Symbol"/>
              </a:rPr>
              <a:t>i</a:t>
            </a:r>
            <a:r>
              <a:rPr lang="en-US" smtClean="0">
                <a:sym typeface="Symbol"/>
              </a:rPr>
              <a:t> log</a:t>
            </a:r>
            <a:r>
              <a:rPr lang="en-US" smtClean="0"/>
              <a:t>f(y</a:t>
            </a:r>
            <a:r>
              <a:rPr lang="en-US" baseline="-25000" smtClean="0"/>
              <a:t>i</a:t>
            </a:r>
            <a:r>
              <a:rPr lang="en-US" smtClean="0"/>
              <a:t>|</a:t>
            </a:r>
            <a:r>
              <a:rPr lang="en-US" b="1" smtClean="0">
                <a:sym typeface="Symbol"/>
              </a:rPr>
              <a:t></a:t>
            </a:r>
            <a:r>
              <a:rPr lang="en-US" smtClean="0"/>
              <a:t>,</a:t>
            </a:r>
            <a:r>
              <a:rPr lang="en-US" b="1" smtClean="0"/>
              <a:t>x</a:t>
            </a:r>
            <a:r>
              <a:rPr lang="en-US" baseline="-25000" smtClean="0"/>
              <a:t>i</a:t>
            </a:r>
            <a:r>
              <a:rPr lang="en-US" smtClean="0"/>
              <a:t>)</a:t>
            </a:r>
            <a:r>
              <a:rPr lang="en-US" smtClean="0">
                <a:sym typeface="Symbol"/>
              </a:rPr>
              <a:t>  </a:t>
            </a:r>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Average Time Until Failure</a:t>
            </a:r>
          </a:p>
        </p:txBody>
      </p:sp>
      <p:sp>
        <p:nvSpPr>
          <p:cNvPr id="20483" name="Rectangle 3"/>
          <p:cNvSpPr>
            <a:spLocks noGrp="1" noChangeArrowheads="1"/>
          </p:cNvSpPr>
          <p:nvPr>
            <p:ph type="body" idx="1"/>
          </p:nvPr>
        </p:nvSpPr>
        <p:spPr/>
        <p:txBody>
          <a:bodyPr/>
          <a:lstStyle/>
          <a:p>
            <a:pPr marL="533400" indent="-533400" eaLnBrk="1" hangingPunct="1">
              <a:lnSpc>
                <a:spcPct val="90000"/>
              </a:lnSpc>
              <a:buFont typeface="Wingdings" pitchFamily="2" charset="2"/>
              <a:buNone/>
            </a:pPr>
            <a:r>
              <a:rPr lang="en-US" sz="2400" smtClean="0"/>
              <a:t>Estimating the average time until failure, </a:t>
            </a:r>
            <a:r>
              <a:rPr lang="en-US" sz="2400" smtClean="0">
                <a:sym typeface="Symbol" pitchFamily="18" charset="2"/>
              </a:rPr>
              <a:t></a:t>
            </a:r>
            <a:r>
              <a:rPr lang="en-US" sz="2400" smtClean="0"/>
              <a:t>, of light bulbs. </a:t>
            </a:r>
            <a:br>
              <a:rPr lang="en-US" sz="2400" smtClean="0"/>
            </a:br>
            <a:r>
              <a:rPr lang="en-US" sz="2400" smtClean="0"/>
              <a:t>         y</a:t>
            </a:r>
            <a:r>
              <a:rPr lang="en-US" sz="2400" baseline="-25000" smtClean="0"/>
              <a:t>i</a:t>
            </a:r>
            <a:r>
              <a:rPr lang="en-US" sz="2400" smtClean="0"/>
              <a:t> = observed life until failure.</a:t>
            </a:r>
          </a:p>
          <a:p>
            <a:pPr marL="533400" indent="-533400" eaLnBrk="1" hangingPunct="1">
              <a:lnSpc>
                <a:spcPct val="90000"/>
              </a:lnSpc>
              <a:buFont typeface="Wingdings" pitchFamily="2" charset="2"/>
              <a:buNone/>
            </a:pPr>
            <a:r>
              <a:rPr lang="en-US" sz="2400" smtClean="0"/>
              <a:t>               f(y</a:t>
            </a:r>
            <a:r>
              <a:rPr lang="en-US" sz="2400" baseline="-25000" smtClean="0"/>
              <a:t>i</a:t>
            </a:r>
            <a:r>
              <a:rPr lang="en-US" sz="2400" smtClean="0"/>
              <a:t>|</a:t>
            </a:r>
            <a:r>
              <a:rPr lang="en-US" sz="2400" smtClean="0">
                <a:sym typeface="Symbol" pitchFamily="18" charset="2"/>
              </a:rPr>
              <a:t>)                              =  (1/)exp(-y</a:t>
            </a:r>
            <a:r>
              <a:rPr lang="en-US" sz="2400" baseline="-25000" smtClean="0">
                <a:sym typeface="Symbol" pitchFamily="18" charset="2"/>
              </a:rPr>
              <a:t>i</a:t>
            </a:r>
            <a:r>
              <a:rPr lang="en-US" sz="2400" smtClean="0">
                <a:sym typeface="Symbol" pitchFamily="18" charset="2"/>
              </a:rPr>
              <a:t>/)</a:t>
            </a:r>
          </a:p>
          <a:p>
            <a:pPr marL="533400" indent="-533400" eaLnBrk="1" hangingPunct="1">
              <a:lnSpc>
                <a:spcPct val="90000"/>
              </a:lnSpc>
              <a:buFont typeface="Wingdings" pitchFamily="2" charset="2"/>
              <a:buNone/>
            </a:pPr>
            <a:r>
              <a:rPr lang="en-US" sz="2400" smtClean="0">
                <a:sym typeface="Symbol" pitchFamily="18" charset="2"/>
              </a:rPr>
              <a:t>               L()                                =  </a:t>
            </a:r>
            <a:r>
              <a:rPr lang="el-GR" sz="2400" smtClean="0">
                <a:sym typeface="Symbol" pitchFamily="18" charset="2"/>
              </a:rPr>
              <a:t>Π</a:t>
            </a:r>
            <a:r>
              <a:rPr lang="en-US" sz="2400" baseline="-25000" smtClean="0">
                <a:sym typeface="Symbol" pitchFamily="18" charset="2"/>
              </a:rPr>
              <a:t>i</a:t>
            </a:r>
            <a:r>
              <a:rPr lang="en-US" sz="2400" smtClean="0">
                <a:sym typeface="Symbol" pitchFamily="18" charset="2"/>
              </a:rPr>
              <a:t> </a:t>
            </a:r>
            <a:r>
              <a:rPr lang="en-US" sz="2400" smtClean="0"/>
              <a:t>f(y</a:t>
            </a:r>
            <a:r>
              <a:rPr lang="en-US" sz="2400" baseline="-25000" smtClean="0"/>
              <a:t>i</a:t>
            </a:r>
            <a:r>
              <a:rPr lang="en-US" sz="2400" smtClean="0"/>
              <a:t>|</a:t>
            </a:r>
            <a:r>
              <a:rPr lang="en-US" sz="2400" smtClean="0">
                <a:sym typeface="Symbol" pitchFamily="18" charset="2"/>
              </a:rPr>
              <a:t>)= </a:t>
            </a:r>
            <a:r>
              <a:rPr lang="en-US" sz="2400" b="1" smtClean="0">
                <a:sym typeface="Symbol" pitchFamily="18" charset="2"/>
              </a:rPr>
              <a:t></a:t>
            </a:r>
            <a:r>
              <a:rPr lang="en-US" sz="2400" b="1" baseline="30000" smtClean="0">
                <a:sym typeface="Symbol" pitchFamily="18" charset="2"/>
              </a:rPr>
              <a:t>-n</a:t>
            </a:r>
            <a:r>
              <a:rPr lang="en-US" sz="2400" b="1" smtClean="0">
                <a:sym typeface="Symbol" pitchFamily="18" charset="2"/>
              </a:rPr>
              <a:t> </a:t>
            </a:r>
            <a:r>
              <a:rPr lang="en-US" sz="2400" smtClean="0">
                <a:sym typeface="Symbol" pitchFamily="18" charset="2"/>
              </a:rPr>
              <a:t>exp(-</a:t>
            </a:r>
            <a:r>
              <a:rPr lang="el-GR" sz="2400" smtClean="0">
                <a:sym typeface="Symbol" pitchFamily="18" charset="2"/>
              </a:rPr>
              <a:t>Σ</a:t>
            </a:r>
            <a:r>
              <a:rPr lang="en-US" sz="2400" smtClean="0">
                <a:sym typeface="Symbol" pitchFamily="18" charset="2"/>
              </a:rPr>
              <a:t>y</a:t>
            </a:r>
            <a:r>
              <a:rPr lang="en-US" sz="2400" baseline="-25000" smtClean="0">
                <a:sym typeface="Symbol" pitchFamily="18" charset="2"/>
              </a:rPr>
              <a:t>i</a:t>
            </a:r>
            <a:r>
              <a:rPr lang="en-US" sz="2400" smtClean="0">
                <a:sym typeface="Symbol" pitchFamily="18" charset="2"/>
              </a:rPr>
              <a:t>/</a:t>
            </a:r>
            <a:r>
              <a:rPr lang="en-US" sz="2400" b="1" smtClean="0">
                <a:sym typeface="Symbol" pitchFamily="18" charset="2"/>
              </a:rPr>
              <a:t></a:t>
            </a:r>
            <a:r>
              <a:rPr lang="en-US" sz="2400" smtClean="0">
                <a:sym typeface="Symbol" pitchFamily="18" charset="2"/>
              </a:rPr>
              <a:t>)</a:t>
            </a:r>
          </a:p>
          <a:p>
            <a:pPr marL="533400" indent="-533400" eaLnBrk="1" hangingPunct="1">
              <a:lnSpc>
                <a:spcPct val="90000"/>
              </a:lnSpc>
              <a:buFont typeface="Wingdings" pitchFamily="2" charset="2"/>
              <a:buNone/>
            </a:pPr>
            <a:r>
              <a:rPr lang="en-US" sz="2400" smtClean="0">
                <a:sym typeface="Symbol" pitchFamily="18" charset="2"/>
              </a:rPr>
              <a:t>              logL()                            =  -nlog () - </a:t>
            </a:r>
            <a:r>
              <a:rPr lang="el-GR" sz="2400" smtClean="0">
                <a:sym typeface="Symbol" pitchFamily="18" charset="2"/>
              </a:rPr>
              <a:t>Σ</a:t>
            </a:r>
            <a:r>
              <a:rPr lang="en-US" sz="2400" smtClean="0">
                <a:sym typeface="Symbol" pitchFamily="18" charset="2"/>
              </a:rPr>
              <a:t>y</a:t>
            </a:r>
            <a:r>
              <a:rPr lang="en-US" sz="2400" baseline="-25000" smtClean="0">
                <a:sym typeface="Symbol" pitchFamily="18" charset="2"/>
              </a:rPr>
              <a:t>i</a:t>
            </a:r>
            <a:r>
              <a:rPr lang="en-US" sz="2400" smtClean="0">
                <a:sym typeface="Symbol" pitchFamily="18" charset="2"/>
              </a:rPr>
              <a:t>/</a:t>
            </a:r>
          </a:p>
          <a:p>
            <a:pPr marL="533400" indent="-533400" eaLnBrk="1" hangingPunct="1">
              <a:lnSpc>
                <a:spcPct val="90000"/>
              </a:lnSpc>
              <a:buFont typeface="Wingdings" pitchFamily="2" charset="2"/>
              <a:buNone/>
            </a:pPr>
            <a:r>
              <a:rPr lang="en-US" sz="2400" smtClean="0">
                <a:sym typeface="Symbol" pitchFamily="18" charset="2"/>
              </a:rPr>
              <a:t>Likelihood equation:</a:t>
            </a:r>
            <a:r>
              <a:rPr lang="en-US" sz="2400" b="1" smtClean="0">
                <a:sym typeface="Symbol" pitchFamily="18" charset="2"/>
              </a:rPr>
              <a:t>  </a:t>
            </a:r>
            <a:r>
              <a:rPr lang="en-US" sz="2400" smtClean="0">
                <a:sym typeface="Symbol" pitchFamily="18" charset="2"/>
              </a:rPr>
              <a:t>∂logL()/∂ =  -n/ + </a:t>
            </a:r>
            <a:r>
              <a:rPr lang="el-GR" sz="2400" smtClean="0">
                <a:sym typeface="Symbol" pitchFamily="18" charset="2"/>
              </a:rPr>
              <a:t>Σ</a:t>
            </a:r>
            <a:r>
              <a:rPr lang="en-US" sz="2400" smtClean="0">
                <a:sym typeface="Symbol" pitchFamily="18" charset="2"/>
              </a:rPr>
              <a:t>y</a:t>
            </a:r>
            <a:r>
              <a:rPr lang="en-US" sz="2400" baseline="-25000" smtClean="0">
                <a:sym typeface="Symbol" pitchFamily="18" charset="2"/>
              </a:rPr>
              <a:t>i</a:t>
            </a:r>
            <a:r>
              <a:rPr lang="en-US" sz="2400" smtClean="0">
                <a:sym typeface="Symbol" pitchFamily="18" charset="2"/>
              </a:rPr>
              <a:t>/</a:t>
            </a:r>
            <a:r>
              <a:rPr lang="en-US" sz="2400" baseline="30000" smtClean="0">
                <a:sym typeface="Symbol" pitchFamily="18" charset="2"/>
              </a:rPr>
              <a:t>2</a:t>
            </a:r>
            <a:r>
              <a:rPr lang="en-US" sz="2400" smtClean="0">
                <a:sym typeface="Symbol" pitchFamily="18" charset="2"/>
              </a:rPr>
              <a:t> =0</a:t>
            </a:r>
          </a:p>
          <a:p>
            <a:pPr marL="533400" indent="-533400">
              <a:lnSpc>
                <a:spcPct val="90000"/>
              </a:lnSpc>
              <a:buNone/>
            </a:pPr>
            <a:r>
              <a:rPr lang="en-US" sz="2400" smtClean="0">
                <a:sym typeface="Symbol" pitchFamily="18" charset="2"/>
              </a:rPr>
              <a:t>Solution:                              </a:t>
            </a:r>
            <a:r>
              <a:rPr lang="en-US" sz="2400" baseline="-25000" smtClean="0">
                <a:sym typeface="Symbol" pitchFamily="18" charset="2"/>
              </a:rPr>
              <a:t>MLE</a:t>
            </a:r>
            <a:r>
              <a:rPr lang="en-US" sz="2400" smtClean="0">
                <a:sym typeface="Symbol" pitchFamily="18" charset="2"/>
              </a:rPr>
              <a:t>  =  </a:t>
            </a:r>
            <a:r>
              <a:rPr lang="el-GR" sz="2400" smtClean="0">
                <a:sym typeface="Symbol" pitchFamily="18" charset="2"/>
              </a:rPr>
              <a:t>Σ</a:t>
            </a:r>
            <a:r>
              <a:rPr lang="en-US" sz="2400" smtClean="0">
                <a:sym typeface="Symbol" pitchFamily="18" charset="2"/>
              </a:rPr>
              <a:t>y</a:t>
            </a:r>
            <a:r>
              <a:rPr lang="en-US" sz="2400" baseline="-25000" smtClean="0">
                <a:sym typeface="Symbol" pitchFamily="18" charset="2"/>
              </a:rPr>
              <a:t>i </a:t>
            </a:r>
            <a:r>
              <a:rPr lang="en-US" sz="2400" smtClean="0">
                <a:sym typeface="Symbol" pitchFamily="18" charset="2"/>
              </a:rPr>
              <a:t>/n.  Note: E[y</a:t>
            </a:r>
            <a:r>
              <a:rPr lang="en-US" sz="2400" baseline="-25000" smtClean="0">
                <a:sym typeface="Symbol" pitchFamily="18" charset="2"/>
              </a:rPr>
              <a:t>i</a:t>
            </a:r>
            <a:r>
              <a:rPr lang="en-US" sz="2400" smtClean="0">
                <a:sym typeface="Symbol" pitchFamily="18" charset="2"/>
              </a:rPr>
              <a:t>]=  </a:t>
            </a:r>
          </a:p>
          <a:p>
            <a:pPr marL="533400" indent="-533400" eaLnBrk="1" hangingPunct="1">
              <a:lnSpc>
                <a:spcPct val="90000"/>
              </a:lnSpc>
              <a:buFont typeface="Wingdings" pitchFamily="2" charset="2"/>
              <a:buNone/>
            </a:pPr>
            <a:r>
              <a:rPr lang="en-US" sz="2400" smtClean="0">
                <a:sym typeface="Symbol" pitchFamily="18" charset="2"/>
              </a:rPr>
              <a:t>Note,                        </a:t>
            </a:r>
            <a:r>
              <a:rPr lang="en-US" sz="2400" smtClean="0">
                <a:sym typeface="Symbol" pitchFamily="18" charset="2"/>
              </a:rPr>
              <a:t>	∂</a:t>
            </a:r>
            <a:r>
              <a:rPr lang="en-US" sz="2400" smtClean="0">
                <a:sym typeface="Symbol" pitchFamily="18" charset="2"/>
              </a:rPr>
              <a:t>logf(</a:t>
            </a:r>
            <a:r>
              <a:rPr lang="en-US" sz="2400" smtClean="0"/>
              <a:t>y</a:t>
            </a:r>
            <a:r>
              <a:rPr lang="en-US" sz="2400" baseline="-25000" smtClean="0"/>
              <a:t>i</a:t>
            </a:r>
            <a:r>
              <a:rPr lang="en-US" sz="2400" smtClean="0">
                <a:sym typeface="Symbol" pitchFamily="18" charset="2"/>
              </a:rPr>
              <a:t>|)/∂ = -1/ + y</a:t>
            </a:r>
            <a:r>
              <a:rPr lang="en-US" sz="2400" baseline="-25000" smtClean="0">
                <a:sym typeface="Symbol" pitchFamily="18" charset="2"/>
              </a:rPr>
              <a:t>i</a:t>
            </a:r>
            <a:r>
              <a:rPr lang="en-US" sz="2400" smtClean="0">
                <a:sym typeface="Symbol" pitchFamily="18" charset="2"/>
              </a:rPr>
              <a:t>/</a:t>
            </a:r>
            <a:r>
              <a:rPr lang="en-US" sz="2400" baseline="30000" smtClean="0">
                <a:sym typeface="Symbol" pitchFamily="18" charset="2"/>
              </a:rPr>
              <a:t>2</a:t>
            </a:r>
            <a:endParaRPr lang="en-US" sz="2400" smtClean="0">
              <a:sym typeface="Symbol" pitchFamily="18" charset="2"/>
            </a:endParaRPr>
          </a:p>
          <a:p>
            <a:pPr marL="533400" indent="-533400" eaLnBrk="1" hangingPunct="1">
              <a:lnSpc>
                <a:spcPct val="90000"/>
              </a:lnSpc>
              <a:buFont typeface="Wingdings" pitchFamily="2" charset="2"/>
              <a:buNone/>
            </a:pPr>
            <a:r>
              <a:rPr lang="en-US" sz="2400" smtClean="0">
                <a:sym typeface="Symbol" pitchFamily="18" charset="2"/>
              </a:rPr>
              <a:t>Since    </a:t>
            </a:r>
            <a:r>
              <a:rPr lang="en-US" sz="2400" smtClean="0">
                <a:sym typeface="Symbol" pitchFamily="18" charset="2"/>
              </a:rPr>
              <a:t>			E[y</a:t>
            </a:r>
            <a:r>
              <a:rPr lang="en-US" sz="2400" baseline="-25000" smtClean="0">
                <a:sym typeface="Symbol" pitchFamily="18" charset="2"/>
              </a:rPr>
              <a:t>i</a:t>
            </a:r>
            <a:r>
              <a:rPr lang="en-US" sz="2400" smtClean="0">
                <a:sym typeface="Symbol" pitchFamily="18" charset="2"/>
              </a:rPr>
              <a:t>]  = </a:t>
            </a:r>
            <a:r>
              <a:rPr lang="en-US" sz="2400" smtClean="0">
                <a:sym typeface="Symbol" pitchFamily="18" charset="2"/>
              </a:rPr>
              <a:t>, E[∂logf()/∂]=0</a:t>
            </a:r>
            <a:r>
              <a:rPr lang="en-US" sz="2400" smtClean="0">
                <a:sym typeface="Symbol" pitchFamily="18" charset="2"/>
              </a:rPr>
              <a:t>.</a:t>
            </a:r>
          </a:p>
          <a:p>
            <a:pPr marL="533400" indent="-533400">
              <a:lnSpc>
                <a:spcPct val="90000"/>
              </a:lnSpc>
              <a:buNone/>
            </a:pPr>
            <a:r>
              <a:rPr lang="en-US" sz="2400" smtClean="0">
                <a:sym typeface="Symbol" pitchFamily="18" charset="2"/>
              </a:rPr>
              <a:t>Extension: Loglinear Model</a:t>
            </a:r>
            <a:r>
              <a:rPr lang="en-US" sz="2400" smtClean="0">
                <a:sym typeface="Symbol" pitchFamily="18" charset="2"/>
              </a:rPr>
              <a:t>: </a:t>
            </a:r>
            <a:r>
              <a:rPr lang="en-US" sz="2400" smtClean="0">
                <a:sym typeface="Symbol" pitchFamily="18" charset="2"/>
              </a:rPr>
              <a:t>   </a:t>
            </a:r>
            <a:r>
              <a:rPr lang="en-US" sz="2400" baseline="-25000" smtClean="0">
                <a:sym typeface="Symbol" pitchFamily="18" charset="2"/>
              </a:rPr>
              <a:t>i</a:t>
            </a:r>
            <a:r>
              <a:rPr lang="en-US" sz="2400" smtClean="0">
                <a:sym typeface="Symbol" pitchFamily="18" charset="2"/>
              </a:rPr>
              <a:t> = exp(</a:t>
            </a:r>
            <a:r>
              <a:rPr lang="en-US" sz="2400" b="1" smtClean="0">
                <a:sym typeface="Symbol" pitchFamily="18" charset="2"/>
              </a:rPr>
              <a:t>x</a:t>
            </a:r>
            <a:r>
              <a:rPr lang="en-US" sz="2400" baseline="-25000" smtClean="0">
                <a:sym typeface="Symbol" pitchFamily="18" charset="2"/>
              </a:rPr>
              <a:t>i</a:t>
            </a:r>
            <a:r>
              <a:rPr lang="en-US" sz="2400" smtClean="0">
                <a:sym typeface="Symbol" pitchFamily="18" charset="2"/>
              </a:rPr>
              <a:t>’</a:t>
            </a:r>
            <a:r>
              <a:rPr lang="en-US" sz="2400" b="1" smtClean="0">
                <a:sym typeface="Symbol"/>
              </a:rPr>
              <a:t></a:t>
            </a:r>
            <a:r>
              <a:rPr lang="en-US" sz="2400" smtClean="0">
                <a:sym typeface="Symbol" pitchFamily="18" charset="2"/>
              </a:rPr>
              <a:t>) = E[y</a:t>
            </a:r>
            <a:r>
              <a:rPr lang="en-US" sz="2400" baseline="-25000" smtClean="0">
                <a:sym typeface="Symbol" pitchFamily="18" charset="2"/>
              </a:rPr>
              <a:t>i</a:t>
            </a:r>
            <a:r>
              <a:rPr lang="en-US" sz="2400" smtClean="0">
                <a:sym typeface="Symbol" pitchFamily="18" charset="2"/>
              </a:rPr>
              <a:t>|</a:t>
            </a:r>
            <a:r>
              <a:rPr lang="en-US" sz="2400" b="1" smtClean="0">
                <a:sym typeface="Symbol" pitchFamily="18" charset="2"/>
              </a:rPr>
              <a:t>x</a:t>
            </a:r>
            <a:r>
              <a:rPr lang="en-US" sz="2400" baseline="-25000" smtClean="0">
                <a:sym typeface="Symbol" pitchFamily="18" charset="2"/>
              </a:rPr>
              <a:t>i</a:t>
            </a:r>
            <a:r>
              <a:rPr lang="en-US" sz="2400" smtClean="0">
                <a:sym typeface="Symbol" pitchFamily="18" charset="2"/>
              </a:rPr>
              <a:t>]</a:t>
            </a:r>
            <a:endParaRPr lang="el-GR" sz="2400" smtClean="0">
              <a:sym typeface="Symbol" pitchFamily="18" charset="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1066800"/>
            <a:ext cx="7010400" cy="530225"/>
          </a:xfrm>
        </p:spPr>
        <p:txBody>
          <a:bodyPr/>
          <a:lstStyle/>
          <a:p>
            <a:pPr eaLnBrk="1" hangingPunct="1"/>
            <a:r>
              <a:rPr lang="en-US" smtClean="0"/>
              <a:t>The MLE</a:t>
            </a:r>
          </a:p>
        </p:txBody>
      </p:sp>
      <p:sp>
        <p:nvSpPr>
          <p:cNvPr id="19459" name="Rectangle 3"/>
          <p:cNvSpPr>
            <a:spLocks noGrp="1" noChangeArrowheads="1"/>
          </p:cNvSpPr>
          <p:nvPr>
            <p:ph type="body" idx="1"/>
          </p:nvPr>
        </p:nvSpPr>
        <p:spPr>
          <a:xfrm>
            <a:off x="457200" y="1828801"/>
            <a:ext cx="8534400" cy="3886200"/>
          </a:xfrm>
        </p:spPr>
        <p:txBody>
          <a:bodyPr/>
          <a:lstStyle/>
          <a:p>
            <a:pPr marL="711200" indent="-711200" eaLnBrk="1" hangingPunct="1">
              <a:lnSpc>
                <a:spcPct val="90000"/>
              </a:lnSpc>
              <a:buFont typeface="Wingdings" pitchFamily="2" charset="2"/>
              <a:buNone/>
            </a:pPr>
            <a:r>
              <a:rPr lang="en-US" smtClean="0"/>
              <a:t>The log-likelihood function:  logL(</a:t>
            </a:r>
            <a:r>
              <a:rPr lang="en-US" b="1" smtClean="0">
                <a:sym typeface="Symbol"/>
              </a:rPr>
              <a:t></a:t>
            </a:r>
            <a:r>
              <a:rPr lang="en-US" smtClean="0"/>
              <a:t>|data)</a:t>
            </a:r>
          </a:p>
          <a:p>
            <a:pPr marL="711200" indent="-711200" eaLnBrk="1" hangingPunct="1">
              <a:lnSpc>
                <a:spcPct val="90000"/>
              </a:lnSpc>
              <a:buFont typeface="Wingdings" pitchFamily="2" charset="2"/>
              <a:buNone/>
            </a:pPr>
            <a:r>
              <a:rPr lang="en-US" smtClean="0"/>
              <a:t>The likelihood equation(s):</a:t>
            </a:r>
          </a:p>
          <a:p>
            <a:pPr marL="711200" indent="-711200" eaLnBrk="1" hangingPunct="1">
              <a:lnSpc>
                <a:spcPct val="90000"/>
              </a:lnSpc>
              <a:buFont typeface="Wingdings" pitchFamily="2" charset="2"/>
              <a:buNone/>
            </a:pPr>
            <a:r>
              <a:rPr lang="en-US" smtClean="0"/>
              <a:t>	First derivatives of logL equal zero at the MLE.</a:t>
            </a:r>
          </a:p>
          <a:p>
            <a:pPr marL="711200" indent="-711200">
              <a:lnSpc>
                <a:spcPct val="90000"/>
              </a:lnSpc>
              <a:buNone/>
            </a:pPr>
            <a:r>
              <a:rPr lang="en-US" smtClean="0"/>
              <a:t>	(1/n)</a:t>
            </a:r>
            <a:r>
              <a:rPr lang="el-GR" smtClean="0"/>
              <a:t>Σ</a:t>
            </a:r>
            <a:r>
              <a:rPr lang="en-US" baseline="-25000" smtClean="0"/>
              <a:t>i</a:t>
            </a:r>
            <a:r>
              <a:rPr lang="en-US" smtClean="0"/>
              <a:t> ∂logf(y</a:t>
            </a:r>
            <a:r>
              <a:rPr lang="en-US" baseline="-25000" smtClean="0"/>
              <a:t>i</a:t>
            </a:r>
            <a:r>
              <a:rPr lang="en-US" smtClean="0"/>
              <a:t>|</a:t>
            </a:r>
            <a:r>
              <a:rPr lang="en-US" b="1" smtClean="0">
                <a:sym typeface="Symbol"/>
              </a:rPr>
              <a:t>,</a:t>
            </a:r>
            <a:r>
              <a:rPr lang="en-US" b="1" smtClean="0"/>
              <a:t>x</a:t>
            </a:r>
            <a:r>
              <a:rPr lang="en-US" baseline="-25000" smtClean="0"/>
              <a:t>i</a:t>
            </a:r>
            <a:r>
              <a:rPr lang="en-US" smtClean="0">
                <a:sym typeface="Symbol" pitchFamily="18" charset="2"/>
              </a:rPr>
              <a:t>)/</a:t>
            </a:r>
            <a:r>
              <a:rPr lang="en-US" smtClean="0"/>
              <a:t>∂</a:t>
            </a:r>
            <a:r>
              <a:rPr lang="en-US" b="1" smtClean="0">
                <a:sym typeface="Symbol"/>
              </a:rPr>
              <a:t></a:t>
            </a:r>
            <a:r>
              <a:rPr lang="en-US" b="1" baseline="-25000" smtClean="0">
                <a:sym typeface="Symbol" pitchFamily="18" charset="2"/>
              </a:rPr>
              <a:t>MLE</a:t>
            </a:r>
            <a:r>
              <a:rPr lang="en-US" b="1" smtClean="0">
                <a:sym typeface="Symbol" pitchFamily="18" charset="2"/>
              </a:rPr>
              <a:t> = 0. </a:t>
            </a:r>
          </a:p>
          <a:p>
            <a:pPr marL="711200" indent="-711200" eaLnBrk="1" hangingPunct="1">
              <a:lnSpc>
                <a:spcPct val="90000"/>
              </a:lnSpc>
              <a:buFont typeface="Wingdings" pitchFamily="2" charset="2"/>
              <a:buNone/>
            </a:pPr>
            <a:r>
              <a:rPr lang="en-US" b="1" smtClean="0">
                <a:sym typeface="Symbol" pitchFamily="18" charset="2"/>
              </a:rPr>
              <a:t>	(Sample statistic.) </a:t>
            </a:r>
            <a:r>
              <a:rPr lang="en-US" smtClean="0">
                <a:sym typeface="Symbol" pitchFamily="18" charset="2"/>
              </a:rPr>
              <a:t>(The 1/n is irrelevant.)</a:t>
            </a:r>
            <a:endParaRPr lang="en-US" smtClean="0"/>
          </a:p>
          <a:p>
            <a:pPr marL="711200" indent="-711200" eaLnBrk="1" hangingPunct="1">
              <a:lnSpc>
                <a:spcPct val="90000"/>
              </a:lnSpc>
              <a:buFont typeface="Wingdings" pitchFamily="2" charset="2"/>
              <a:buNone/>
            </a:pPr>
            <a:r>
              <a:rPr lang="en-US" smtClean="0"/>
              <a:t>	“First order conditions” for </a:t>
            </a:r>
            <a:r>
              <a:rPr lang="en-US" smtClean="0"/>
              <a:t>maximization</a:t>
            </a:r>
          </a:p>
          <a:p>
            <a:pPr marL="711200" indent="-711200" eaLnBrk="1" hangingPunct="1">
              <a:lnSpc>
                <a:spcPct val="90000"/>
              </a:lnSpc>
              <a:buFont typeface="Wingdings" pitchFamily="2" charset="2"/>
              <a:buNone/>
            </a:pPr>
            <a:r>
              <a:rPr lang="en-US" smtClean="0"/>
              <a:t>Usually a nonlinear estimator.</a:t>
            </a:r>
            <a:endParaRPr lang="en-US" smtClean="0"/>
          </a:p>
          <a:p>
            <a:pPr marL="711200" indent="-711200">
              <a:lnSpc>
                <a:spcPct val="90000"/>
              </a:lnSpc>
              <a:buNone/>
            </a:pPr>
            <a:r>
              <a:rPr lang="en-US" smtClean="0"/>
              <a:t>A moment condition - its counterpart is the fundamental theoretical result E[</a:t>
            </a:r>
            <a:r>
              <a:rPr lang="en-US" smtClean="0">
                <a:sym typeface="Symbol" pitchFamily="18" charset="2"/>
              </a:rPr>
              <a:t></a:t>
            </a:r>
            <a:r>
              <a:rPr lang="en-US" smtClean="0"/>
              <a:t>logL/</a:t>
            </a:r>
            <a:r>
              <a:rPr lang="en-US" smtClean="0">
                <a:sym typeface="Symbol" pitchFamily="18" charset="2"/>
              </a:rPr>
              <a:t></a:t>
            </a:r>
            <a:r>
              <a:rPr lang="en-US" b="1" smtClean="0">
                <a:sym typeface="Symbol"/>
              </a:rPr>
              <a:t></a:t>
            </a:r>
            <a:r>
              <a:rPr lang="en-US" smtClean="0"/>
              <a:t>]  =  </a:t>
            </a:r>
            <a:r>
              <a:rPr lang="en-US" b="1" smtClean="0"/>
              <a:t>0</a:t>
            </a:r>
            <a:r>
              <a:rPr lang="en-US"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81000" y="990600"/>
            <a:ext cx="8229600" cy="530225"/>
          </a:xfrm>
        </p:spPr>
        <p:txBody>
          <a:bodyPr/>
          <a:lstStyle/>
          <a:p>
            <a:r>
              <a:rPr lang="en-US" smtClean="0"/>
              <a:t>Properties of the MLE</a:t>
            </a:r>
          </a:p>
        </p:txBody>
      </p:sp>
      <p:sp>
        <p:nvSpPr>
          <p:cNvPr id="27651" name="Content Placeholder 2"/>
          <p:cNvSpPr>
            <a:spLocks noGrp="1"/>
          </p:cNvSpPr>
          <p:nvPr>
            <p:ph idx="1"/>
          </p:nvPr>
        </p:nvSpPr>
        <p:spPr/>
        <p:txBody>
          <a:bodyPr/>
          <a:lstStyle/>
          <a:p>
            <a:r>
              <a:rPr lang="en-US" b="1" smtClean="0">
                <a:solidFill>
                  <a:srgbClr val="FF0000"/>
                </a:solidFill>
              </a:rPr>
              <a:t>Consistent</a:t>
            </a:r>
            <a:r>
              <a:rPr lang="en-US" smtClean="0"/>
              <a:t>: Not necessarily unbiased, however</a:t>
            </a:r>
          </a:p>
          <a:p>
            <a:r>
              <a:rPr lang="en-US" b="1" smtClean="0">
                <a:solidFill>
                  <a:srgbClr val="FF0000"/>
                </a:solidFill>
              </a:rPr>
              <a:t>Asymptotically normally distributed</a:t>
            </a:r>
            <a:r>
              <a:rPr lang="en-US" smtClean="0"/>
              <a:t>: Proof based on central limit theorems</a:t>
            </a:r>
          </a:p>
          <a:p>
            <a:r>
              <a:rPr lang="en-US" b="1" smtClean="0">
                <a:solidFill>
                  <a:srgbClr val="FF0000"/>
                </a:solidFill>
              </a:rPr>
              <a:t>Asymptotically efficient</a:t>
            </a:r>
            <a:r>
              <a:rPr lang="en-US" smtClean="0"/>
              <a:t>: Among the possible estimators that are consistent and asymptotically normally distributed – counterpart to Gauss-Markov for linear regression</a:t>
            </a:r>
          </a:p>
          <a:p>
            <a:r>
              <a:rPr lang="en-US" b="1" smtClean="0">
                <a:solidFill>
                  <a:srgbClr val="FF0000"/>
                </a:solidFill>
              </a:rPr>
              <a:t>Invariant</a:t>
            </a:r>
            <a:r>
              <a:rPr lang="en-US" smtClean="0"/>
              <a:t>:  The MLE of g(</a:t>
            </a:r>
            <a:r>
              <a:rPr lang="en-US" smtClean="0">
                <a:sym typeface="Symbol" pitchFamily="18" charset="2"/>
              </a:rPr>
              <a:t>) is g(the MLE of )</a:t>
            </a:r>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The Linear (Normal) Model</a:t>
            </a:r>
          </a:p>
        </p:txBody>
      </p:sp>
      <p:sp>
        <p:nvSpPr>
          <p:cNvPr id="23555"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2400" smtClean="0"/>
              <a:t>Definition of the likelihood function - joint density of the observed data, written as a function of the parameters we wish to estimate.</a:t>
            </a:r>
          </a:p>
          <a:p>
            <a:pPr eaLnBrk="1" hangingPunct="1">
              <a:lnSpc>
                <a:spcPct val="80000"/>
              </a:lnSpc>
              <a:buFont typeface="Wingdings" pitchFamily="2" charset="2"/>
              <a:buNone/>
            </a:pPr>
            <a:r>
              <a:rPr lang="en-US" sz="2400" smtClean="0"/>
              <a:t>Definition of the maximum likelihood estimator as that function of the observed data that maximizes the likelihood function, or its logarithm.</a:t>
            </a:r>
          </a:p>
          <a:p>
            <a:pPr eaLnBrk="1" hangingPunct="1">
              <a:lnSpc>
                <a:spcPct val="80000"/>
              </a:lnSpc>
              <a:buFont typeface="Wingdings" pitchFamily="2" charset="2"/>
              <a:buNone/>
            </a:pPr>
            <a:r>
              <a:rPr lang="en-US" sz="2400" smtClean="0"/>
              <a:t>For the model:	y</a:t>
            </a:r>
            <a:r>
              <a:rPr lang="en-US" sz="2400" baseline="-25000" smtClean="0"/>
              <a:t>i</a:t>
            </a:r>
            <a:r>
              <a:rPr lang="en-US" sz="2400" smtClean="0"/>
              <a:t>  =  </a:t>
            </a:r>
            <a:r>
              <a:rPr lang="en-US" sz="2400" b="1" smtClean="0">
                <a:sym typeface="Symbol" pitchFamily="18" charset="2"/>
              </a:rPr>
              <a:t></a:t>
            </a:r>
            <a:r>
              <a:rPr lang="en-US" sz="2400" b="1" smtClean="0"/>
              <a:t>x</a:t>
            </a:r>
            <a:r>
              <a:rPr lang="en-US" sz="2400" baseline="-25000" smtClean="0"/>
              <a:t>i</a:t>
            </a:r>
            <a:r>
              <a:rPr lang="en-US" sz="2400" smtClean="0"/>
              <a:t>  +  </a:t>
            </a:r>
            <a:r>
              <a:rPr lang="en-US" sz="2400" smtClean="0">
                <a:sym typeface="Symbol" pitchFamily="18" charset="2"/>
              </a:rPr>
              <a:t></a:t>
            </a:r>
            <a:r>
              <a:rPr lang="en-US" sz="2400" baseline="-25000" smtClean="0"/>
              <a:t>i</a:t>
            </a:r>
            <a:r>
              <a:rPr lang="en-US" sz="2400" smtClean="0"/>
              <a:t>, where </a:t>
            </a:r>
            <a:r>
              <a:rPr lang="en-US" sz="2400" smtClean="0">
                <a:sym typeface="Symbol" pitchFamily="18" charset="2"/>
              </a:rPr>
              <a:t></a:t>
            </a:r>
            <a:r>
              <a:rPr lang="en-US" sz="2400" baseline="-25000" smtClean="0"/>
              <a:t>i</a:t>
            </a:r>
            <a:r>
              <a:rPr lang="en-US" sz="2400" smtClean="0"/>
              <a:t> ~ N[0,</a:t>
            </a:r>
            <a:r>
              <a:rPr lang="en-US" sz="2400" smtClean="0">
                <a:sym typeface="Symbol" pitchFamily="18" charset="2"/>
              </a:rPr>
              <a:t></a:t>
            </a:r>
            <a:r>
              <a:rPr lang="en-US" sz="2400" baseline="30000" smtClean="0"/>
              <a:t>2</a:t>
            </a:r>
            <a:r>
              <a:rPr lang="en-US" sz="2400" smtClean="0"/>
              <a:t>], </a:t>
            </a:r>
          </a:p>
          <a:p>
            <a:pPr eaLnBrk="1" hangingPunct="1">
              <a:lnSpc>
                <a:spcPct val="80000"/>
              </a:lnSpc>
              <a:buFont typeface="Wingdings" pitchFamily="2" charset="2"/>
              <a:buNone/>
            </a:pPr>
            <a:r>
              <a:rPr lang="en-US" sz="2400" smtClean="0"/>
              <a:t>	the maximum likelihood estimators of </a:t>
            </a:r>
            <a:r>
              <a:rPr lang="en-US" sz="2400" b="1" smtClean="0">
                <a:sym typeface="Symbol" pitchFamily="18" charset="2"/>
              </a:rPr>
              <a:t></a:t>
            </a:r>
            <a:r>
              <a:rPr lang="en-US" sz="2400" smtClean="0"/>
              <a:t> and </a:t>
            </a:r>
            <a:r>
              <a:rPr lang="en-US" sz="2400" smtClean="0">
                <a:sym typeface="Symbol" pitchFamily="18" charset="2"/>
              </a:rPr>
              <a:t></a:t>
            </a:r>
            <a:r>
              <a:rPr lang="en-US" sz="2400" baseline="30000" smtClean="0"/>
              <a:t>2</a:t>
            </a:r>
            <a:r>
              <a:rPr lang="en-US" sz="2400" smtClean="0"/>
              <a:t>  are  </a:t>
            </a:r>
          </a:p>
          <a:p>
            <a:pPr eaLnBrk="1" hangingPunct="1">
              <a:lnSpc>
                <a:spcPct val="80000"/>
              </a:lnSpc>
              <a:buFont typeface="Wingdings" pitchFamily="2" charset="2"/>
              <a:buNone/>
            </a:pPr>
            <a:r>
              <a:rPr lang="en-US" sz="2400" b="1" smtClean="0"/>
              <a:t>	</a:t>
            </a:r>
            <a:r>
              <a:rPr lang="en-US" sz="2400" b="1" smtClean="0"/>
              <a:t>                             b</a:t>
            </a:r>
            <a:r>
              <a:rPr lang="en-US" sz="2400" smtClean="0"/>
              <a:t> </a:t>
            </a:r>
            <a:r>
              <a:rPr lang="en-US" sz="2400" smtClean="0"/>
              <a:t>= (</a:t>
            </a:r>
            <a:r>
              <a:rPr lang="en-US" sz="2400" b="1" smtClean="0"/>
              <a:t>X</a:t>
            </a:r>
            <a:r>
              <a:rPr lang="en-US" sz="2400" b="1" smtClean="0">
                <a:sym typeface="Symbol" pitchFamily="18" charset="2"/>
              </a:rPr>
              <a:t></a:t>
            </a:r>
            <a:r>
              <a:rPr lang="en-US" sz="2400" b="1" smtClean="0"/>
              <a:t>X</a:t>
            </a:r>
            <a:r>
              <a:rPr lang="en-US" sz="2400" smtClean="0"/>
              <a:t>)</a:t>
            </a:r>
            <a:r>
              <a:rPr lang="en-US" sz="2400" baseline="30000" smtClean="0"/>
              <a:t>-1</a:t>
            </a:r>
            <a:r>
              <a:rPr lang="en-US" sz="2400" b="1" smtClean="0"/>
              <a:t>X</a:t>
            </a:r>
            <a:r>
              <a:rPr lang="en-US" sz="2400" b="1" smtClean="0">
                <a:sym typeface="Symbol" pitchFamily="18" charset="2"/>
              </a:rPr>
              <a:t></a:t>
            </a:r>
            <a:r>
              <a:rPr lang="en-US" sz="2400" b="1" smtClean="0"/>
              <a:t>y</a:t>
            </a:r>
            <a:r>
              <a:rPr lang="en-US" sz="2400" smtClean="0"/>
              <a:t>  and  s</a:t>
            </a:r>
            <a:r>
              <a:rPr lang="en-US" sz="2400" baseline="30000" smtClean="0"/>
              <a:t>2</a:t>
            </a:r>
            <a:r>
              <a:rPr lang="en-US" sz="2400" smtClean="0"/>
              <a:t> =  </a:t>
            </a:r>
            <a:r>
              <a:rPr lang="en-US" sz="2400" b="1" smtClean="0"/>
              <a:t>e</a:t>
            </a:r>
            <a:r>
              <a:rPr lang="en-US" sz="2400" b="1" smtClean="0">
                <a:sym typeface="Symbol" pitchFamily="18" charset="2"/>
              </a:rPr>
              <a:t></a:t>
            </a:r>
            <a:r>
              <a:rPr lang="en-US" sz="2400" b="1" smtClean="0"/>
              <a:t>e</a:t>
            </a:r>
            <a:r>
              <a:rPr lang="en-US" sz="2400" smtClean="0"/>
              <a:t>/n.  </a:t>
            </a:r>
          </a:p>
          <a:p>
            <a:pPr eaLnBrk="1" hangingPunct="1">
              <a:lnSpc>
                <a:spcPct val="80000"/>
              </a:lnSpc>
              <a:buFont typeface="Wingdings" pitchFamily="2" charset="2"/>
              <a:buNone/>
            </a:pPr>
            <a:r>
              <a:rPr lang="en-US" sz="2400" smtClean="0"/>
              <a:t>	That is, least squares is ML for the slopes, but the variance estimator makes no degrees of freedom correction, so the MLE is biased.</a:t>
            </a:r>
          </a:p>
          <a:p>
            <a:pPr eaLnBrk="1" hangingPunct="1">
              <a:lnSpc>
                <a:spcPct val="80000"/>
              </a:lnSpc>
              <a:buFont typeface="Wingdings" pitchFamily="2" charset="2"/>
              <a:buNone/>
            </a:pPr>
            <a:endParaRPr lang="en-US" sz="240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Normal Linear Model</a:t>
            </a:r>
          </a:p>
        </p:txBody>
      </p:sp>
      <p:sp>
        <p:nvSpPr>
          <p:cNvPr id="24579" name="Rectangle 3"/>
          <p:cNvSpPr>
            <a:spLocks noGrp="1" noChangeArrowheads="1"/>
          </p:cNvSpPr>
          <p:nvPr>
            <p:ph type="body" idx="1"/>
          </p:nvPr>
        </p:nvSpPr>
        <p:spPr>
          <a:xfrm>
            <a:off x="533400" y="1793875"/>
            <a:ext cx="8229600" cy="3616325"/>
          </a:xfrm>
        </p:spPr>
        <p:txBody>
          <a:bodyPr/>
          <a:lstStyle/>
          <a:p>
            <a:pPr marL="533400" indent="-533400" eaLnBrk="1" hangingPunct="1">
              <a:buFont typeface="Wingdings" pitchFamily="2" charset="2"/>
              <a:buNone/>
            </a:pPr>
            <a:r>
              <a:rPr lang="en-US" sz="2400" smtClean="0"/>
              <a:t>The log-likelihood function </a:t>
            </a:r>
          </a:p>
          <a:p>
            <a:pPr marL="533400" indent="-533400" eaLnBrk="1" hangingPunct="1">
              <a:buFont typeface="Wingdings" pitchFamily="2" charset="2"/>
              <a:buNone/>
            </a:pPr>
            <a:r>
              <a:rPr lang="en-US" sz="2400" smtClean="0"/>
              <a:t>	=  </a:t>
            </a:r>
            <a:r>
              <a:rPr lang="en-US" sz="2400" smtClean="0">
                <a:sym typeface="Symbol" pitchFamily="18" charset="2"/>
              </a:rPr>
              <a:t></a:t>
            </a:r>
            <a:r>
              <a:rPr lang="en-US" sz="2400" baseline="-25000" smtClean="0"/>
              <a:t>i</a:t>
            </a:r>
            <a:r>
              <a:rPr lang="en-US" sz="2400" smtClean="0"/>
              <a:t> log f(y</a:t>
            </a:r>
            <a:r>
              <a:rPr lang="en-US" sz="2400" baseline="-25000" smtClean="0"/>
              <a:t>i</a:t>
            </a:r>
            <a:r>
              <a:rPr lang="en-US" sz="2400" smtClean="0"/>
              <a:t>|</a:t>
            </a:r>
            <a:r>
              <a:rPr lang="en-US" sz="2400" b="1" smtClean="0">
                <a:sym typeface="Symbol" pitchFamily="18" charset="2"/>
              </a:rPr>
              <a:t></a:t>
            </a:r>
            <a:r>
              <a:rPr lang="en-US" sz="2400" smtClean="0"/>
              <a:t>)  </a:t>
            </a:r>
          </a:p>
          <a:p>
            <a:pPr marL="533400" indent="-533400" eaLnBrk="1" hangingPunct="1">
              <a:buFont typeface="Wingdings" pitchFamily="2" charset="2"/>
              <a:buNone/>
            </a:pPr>
            <a:r>
              <a:rPr lang="en-US" sz="2400" smtClean="0"/>
              <a:t>	=  sum of logs of densities.  </a:t>
            </a:r>
          </a:p>
          <a:p>
            <a:pPr marL="533400" indent="-533400" eaLnBrk="1" hangingPunct="1">
              <a:buFont typeface="Wingdings" pitchFamily="2" charset="2"/>
              <a:buNone/>
            </a:pPr>
            <a:r>
              <a:rPr lang="en-US" sz="2400" smtClean="0"/>
              <a:t>For the linear regression model with normally distributed disturbances</a:t>
            </a:r>
          </a:p>
          <a:p>
            <a:pPr marL="533400" indent="-533400" eaLnBrk="1" hangingPunct="1">
              <a:buFont typeface="Wingdings" pitchFamily="2" charset="2"/>
              <a:buNone/>
            </a:pPr>
            <a:r>
              <a:rPr lang="en-US" sz="2400" smtClean="0"/>
              <a:t>       logL  =  </a:t>
            </a:r>
            <a:r>
              <a:rPr lang="en-US" sz="2400" smtClean="0">
                <a:sym typeface="Symbol" pitchFamily="18" charset="2"/>
              </a:rPr>
              <a:t></a:t>
            </a:r>
            <a:r>
              <a:rPr lang="en-US" sz="2400" baseline="-25000" smtClean="0">
                <a:sym typeface="Symbol" pitchFamily="18" charset="2"/>
              </a:rPr>
              <a:t>i</a:t>
            </a:r>
            <a:r>
              <a:rPr lang="en-US" sz="2400" smtClean="0"/>
              <a:t> [ -½log 2</a:t>
            </a:r>
            <a:r>
              <a:rPr lang="en-US" sz="2400" smtClean="0">
                <a:sym typeface="Symbol" pitchFamily="18" charset="2"/>
              </a:rPr>
              <a:t></a:t>
            </a:r>
            <a:r>
              <a:rPr lang="en-US" sz="2400" smtClean="0"/>
              <a:t>  - ½log </a:t>
            </a:r>
            <a:r>
              <a:rPr lang="en-US" sz="2400" smtClean="0">
                <a:sym typeface="Symbol" pitchFamily="18" charset="2"/>
              </a:rPr>
              <a:t></a:t>
            </a:r>
            <a:r>
              <a:rPr lang="en-US" sz="2400" baseline="30000" smtClean="0">
                <a:sym typeface="Symbol" pitchFamily="18" charset="2"/>
              </a:rPr>
              <a:t>2</a:t>
            </a:r>
            <a:r>
              <a:rPr lang="en-US" sz="2400" smtClean="0"/>
              <a:t>  -  ½(y</a:t>
            </a:r>
            <a:r>
              <a:rPr lang="en-US" sz="2400" baseline="-25000" smtClean="0"/>
              <a:t>i</a:t>
            </a:r>
            <a:r>
              <a:rPr lang="en-US" sz="2400" smtClean="0"/>
              <a:t> – </a:t>
            </a:r>
            <a:r>
              <a:rPr lang="en-US" sz="2400" b="1" smtClean="0"/>
              <a:t>x</a:t>
            </a:r>
            <a:r>
              <a:rPr lang="en-US" sz="2400" b="1" baseline="-25000" smtClean="0"/>
              <a:t>i</a:t>
            </a:r>
            <a:r>
              <a:rPr lang="en-US" sz="2400" b="1" smtClean="0">
                <a:sym typeface="Symbol" pitchFamily="18" charset="2"/>
              </a:rPr>
              <a:t></a:t>
            </a:r>
            <a:r>
              <a:rPr lang="en-US" sz="2400" smtClean="0"/>
              <a:t>)</a:t>
            </a:r>
            <a:r>
              <a:rPr lang="en-US" sz="2400" baseline="30000" smtClean="0"/>
              <a:t>2</a:t>
            </a:r>
            <a:r>
              <a:rPr lang="en-US" sz="2400" smtClean="0"/>
              <a:t>/</a:t>
            </a:r>
            <a:r>
              <a:rPr lang="en-US" sz="2400" smtClean="0">
                <a:sym typeface="Symbol" pitchFamily="18" charset="2"/>
              </a:rPr>
              <a:t></a:t>
            </a:r>
            <a:r>
              <a:rPr lang="en-US" sz="2400" baseline="30000" smtClean="0">
                <a:sym typeface="Symbol" pitchFamily="18" charset="2"/>
              </a:rPr>
              <a:t>2</a:t>
            </a:r>
            <a:r>
              <a:rPr lang="en-US" sz="2400" smtClean="0"/>
              <a:t> ].</a:t>
            </a:r>
          </a:p>
          <a:p>
            <a:pPr marL="533400" indent="-533400">
              <a:buNone/>
            </a:pPr>
            <a:r>
              <a:rPr lang="en-US" sz="2400" smtClean="0"/>
              <a:t>                =  -n/2[log2</a:t>
            </a:r>
            <a:r>
              <a:rPr lang="en-US" sz="2400" smtClean="0">
                <a:sym typeface="Symbol" pitchFamily="18" charset="2"/>
              </a:rPr>
              <a:t> + log</a:t>
            </a:r>
            <a:r>
              <a:rPr lang="en-US" sz="2400" baseline="30000" smtClean="0">
                <a:sym typeface="Symbol" pitchFamily="18" charset="2"/>
              </a:rPr>
              <a:t>2 </a:t>
            </a:r>
            <a:r>
              <a:rPr lang="en-US" sz="2400" smtClean="0">
                <a:sym typeface="Symbol" pitchFamily="18" charset="2"/>
              </a:rPr>
              <a:t>+ </a:t>
            </a:r>
            <a:r>
              <a:rPr lang="en-US" sz="2400" smtClean="0">
                <a:sym typeface="Symbol" pitchFamily="18" charset="2"/>
              </a:rPr>
              <a:t>v</a:t>
            </a:r>
            <a:r>
              <a:rPr lang="en-US" sz="2400" baseline="30000" smtClean="0">
                <a:sym typeface="Symbol" pitchFamily="18" charset="2"/>
              </a:rPr>
              <a:t>2</a:t>
            </a:r>
            <a:r>
              <a:rPr lang="en-US" sz="2400" smtClean="0">
                <a:sym typeface="Symbol" pitchFamily="18" charset="2"/>
              </a:rPr>
              <a:t>/</a:t>
            </a:r>
            <a:r>
              <a:rPr lang="en-US" sz="2400" baseline="30000" smtClean="0">
                <a:sym typeface="Symbol" pitchFamily="18" charset="2"/>
              </a:rPr>
              <a:t>2</a:t>
            </a:r>
            <a:r>
              <a:rPr lang="en-US" sz="2400" smtClean="0">
                <a:sym typeface="Symbol" pitchFamily="18" charset="2"/>
              </a:rPr>
              <a:t>] </a:t>
            </a:r>
          </a:p>
          <a:p>
            <a:pPr marL="533400" indent="-533400">
              <a:buNone/>
            </a:pPr>
            <a:r>
              <a:rPr lang="en-US" sz="2400" smtClean="0">
                <a:sym typeface="Symbol" pitchFamily="18" charset="2"/>
              </a:rPr>
              <a:t>            </a:t>
            </a:r>
            <a:r>
              <a:rPr lang="en-US" sz="2400" smtClean="0"/>
              <a:t>v</a:t>
            </a:r>
            <a:r>
              <a:rPr lang="en-US" sz="2400" baseline="30000" smtClean="0"/>
              <a:t>2</a:t>
            </a:r>
            <a:r>
              <a:rPr lang="en-US" sz="2400" smtClean="0"/>
              <a:t> </a:t>
            </a:r>
            <a:r>
              <a:rPr lang="en-US" sz="2400" smtClean="0"/>
              <a:t>=  </a:t>
            </a:r>
            <a:r>
              <a:rPr lang="en-US" sz="2400" b="1" smtClean="0">
                <a:sym typeface="Symbol"/>
              </a:rPr>
              <a:t></a:t>
            </a:r>
            <a:r>
              <a:rPr lang="en-US" sz="2400" b="1" smtClean="0">
                <a:sym typeface="Symbol" pitchFamily="18" charset="2"/>
              </a:rPr>
              <a:t></a:t>
            </a:r>
            <a:r>
              <a:rPr lang="en-US" sz="2400" b="1" smtClean="0">
                <a:sym typeface="Symbol"/>
              </a:rPr>
              <a:t></a:t>
            </a:r>
            <a:r>
              <a:rPr lang="en-US" sz="2400" smtClean="0"/>
              <a:t>/n</a:t>
            </a:r>
            <a:endParaRPr lang="en-US" sz="24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Likelihood Equations</a:t>
            </a:r>
          </a:p>
        </p:txBody>
      </p:sp>
      <p:sp>
        <p:nvSpPr>
          <p:cNvPr id="25603" name="Rectangle 3"/>
          <p:cNvSpPr>
            <a:spLocks noGrp="1" noChangeArrowheads="1"/>
          </p:cNvSpPr>
          <p:nvPr>
            <p:ph type="body" idx="1"/>
          </p:nvPr>
        </p:nvSpPr>
        <p:spPr/>
        <p:txBody>
          <a:bodyPr/>
          <a:lstStyle/>
          <a:p>
            <a:pPr marL="533400" indent="-533400" eaLnBrk="1" hangingPunct="1">
              <a:lnSpc>
                <a:spcPct val="80000"/>
              </a:lnSpc>
              <a:buFont typeface="Wingdings" pitchFamily="2" charset="2"/>
              <a:buNone/>
            </a:pPr>
            <a:r>
              <a:rPr lang="en-US" sz="1800" smtClean="0"/>
              <a:t>The estimator is defined by the function of the data that equates </a:t>
            </a:r>
          </a:p>
          <a:p>
            <a:pPr marL="533400" indent="-533400" eaLnBrk="1" hangingPunct="1">
              <a:lnSpc>
                <a:spcPct val="80000"/>
              </a:lnSpc>
              <a:buFont typeface="Wingdings" pitchFamily="2" charset="2"/>
              <a:buNone/>
            </a:pPr>
            <a:r>
              <a:rPr lang="en-US" sz="1800" smtClean="0">
                <a:sym typeface="Symbol" pitchFamily="18" charset="2"/>
              </a:rPr>
              <a:t>	</a:t>
            </a:r>
            <a:r>
              <a:rPr lang="en-US" sz="1800" smtClean="0"/>
              <a:t>log-L/</a:t>
            </a:r>
            <a:r>
              <a:rPr lang="en-US" sz="1800" smtClean="0">
                <a:sym typeface="Symbol" pitchFamily="18" charset="2"/>
              </a:rPr>
              <a:t></a:t>
            </a:r>
            <a:r>
              <a:rPr lang="en-US" sz="1800" b="1" smtClean="0">
                <a:sym typeface="Symbol" pitchFamily="18" charset="2"/>
              </a:rPr>
              <a:t></a:t>
            </a:r>
            <a:r>
              <a:rPr lang="en-US" sz="1800" smtClean="0"/>
              <a:t> to </a:t>
            </a:r>
            <a:r>
              <a:rPr lang="en-US" sz="1800" b="1" smtClean="0"/>
              <a:t>0</a:t>
            </a:r>
            <a:r>
              <a:rPr lang="en-US" sz="1800" smtClean="0"/>
              <a:t>. (Likelihood equation)</a:t>
            </a:r>
          </a:p>
          <a:p>
            <a:pPr marL="533400" indent="-533400" eaLnBrk="1" hangingPunct="1">
              <a:lnSpc>
                <a:spcPct val="80000"/>
              </a:lnSpc>
              <a:buFont typeface="Wingdings" pitchFamily="2" charset="2"/>
              <a:buNone/>
            </a:pPr>
            <a:r>
              <a:rPr lang="en-US" sz="1800" smtClean="0"/>
              <a:t>The derivative vector of the log-likelihood function is the </a:t>
            </a:r>
            <a:r>
              <a:rPr lang="en-US" sz="1800" i="1" smtClean="0"/>
              <a:t>score function</a:t>
            </a:r>
            <a:r>
              <a:rPr lang="en-US" sz="1800" smtClean="0"/>
              <a:t>.  For the regression model,</a:t>
            </a:r>
          </a:p>
          <a:p>
            <a:pPr marL="533400" indent="-533400" eaLnBrk="1" hangingPunct="1">
              <a:lnSpc>
                <a:spcPct val="80000"/>
              </a:lnSpc>
              <a:buFont typeface="Wingdings" pitchFamily="2" charset="2"/>
              <a:buNone/>
            </a:pPr>
            <a:endParaRPr lang="en-US" sz="1800" b="1" smtClean="0"/>
          </a:p>
          <a:p>
            <a:pPr marL="533400" indent="-533400" eaLnBrk="1" hangingPunct="1">
              <a:lnSpc>
                <a:spcPct val="80000"/>
              </a:lnSpc>
              <a:buFont typeface="Wingdings" pitchFamily="2" charset="2"/>
              <a:buNone/>
            </a:pPr>
            <a:r>
              <a:rPr lang="en-US" sz="1800" b="1" smtClean="0"/>
              <a:t>	g</a:t>
            </a:r>
            <a:r>
              <a:rPr lang="en-US" sz="1800" smtClean="0"/>
              <a:t>  =  [</a:t>
            </a:r>
            <a:r>
              <a:rPr lang="en-US" sz="1800" smtClean="0">
                <a:sym typeface="Symbol" pitchFamily="18" charset="2"/>
              </a:rPr>
              <a:t></a:t>
            </a:r>
            <a:r>
              <a:rPr lang="en-US" sz="1800" smtClean="0"/>
              <a:t>logL/</a:t>
            </a:r>
            <a:r>
              <a:rPr lang="en-US" sz="1800" smtClean="0">
                <a:sym typeface="Symbol" pitchFamily="18" charset="2"/>
              </a:rPr>
              <a:t></a:t>
            </a:r>
            <a:r>
              <a:rPr lang="en-US" sz="1800" b="1" smtClean="0">
                <a:sym typeface="Symbol" pitchFamily="18" charset="2"/>
              </a:rPr>
              <a:t></a:t>
            </a:r>
            <a:r>
              <a:rPr lang="en-US" sz="1800" smtClean="0"/>
              <a:t> , </a:t>
            </a:r>
            <a:r>
              <a:rPr lang="en-US" sz="1800" smtClean="0">
                <a:sym typeface="Symbol" pitchFamily="18" charset="2"/>
              </a:rPr>
              <a:t></a:t>
            </a:r>
            <a:r>
              <a:rPr lang="en-US" sz="1800" smtClean="0"/>
              <a:t>logL/</a:t>
            </a:r>
            <a:r>
              <a:rPr lang="en-US" sz="1800" smtClean="0">
                <a:sym typeface="Symbol" pitchFamily="18" charset="2"/>
              </a:rPr>
              <a:t></a:t>
            </a:r>
            <a:r>
              <a:rPr lang="en-US" sz="1800" baseline="30000" smtClean="0"/>
              <a:t>2</a:t>
            </a:r>
            <a:r>
              <a:rPr lang="en-US" sz="1800" smtClean="0"/>
              <a:t>]’  </a:t>
            </a:r>
          </a:p>
          <a:p>
            <a:pPr marL="533400" indent="-533400" eaLnBrk="1" hangingPunct="1">
              <a:lnSpc>
                <a:spcPct val="80000"/>
              </a:lnSpc>
              <a:buFont typeface="Wingdings" pitchFamily="2" charset="2"/>
              <a:buNone/>
            </a:pPr>
            <a:r>
              <a:rPr lang="en-US" sz="1800" smtClean="0"/>
              <a:t>	    =   </a:t>
            </a:r>
            <a:r>
              <a:rPr lang="en-US" sz="1800" smtClean="0">
                <a:sym typeface="Symbol" pitchFamily="18" charset="2"/>
              </a:rPr>
              <a:t></a:t>
            </a:r>
            <a:r>
              <a:rPr lang="en-US" sz="1800" smtClean="0"/>
              <a:t>logL/</a:t>
            </a:r>
            <a:r>
              <a:rPr lang="en-US" sz="1800" smtClean="0">
                <a:sym typeface="Symbol" pitchFamily="18" charset="2"/>
              </a:rPr>
              <a:t></a:t>
            </a:r>
            <a:r>
              <a:rPr lang="en-US" sz="1800" b="1" smtClean="0">
                <a:sym typeface="Symbol" pitchFamily="18" charset="2"/>
              </a:rPr>
              <a:t></a:t>
            </a:r>
            <a:r>
              <a:rPr lang="en-US" sz="1800" smtClean="0"/>
              <a:t>  =  </a:t>
            </a:r>
            <a:r>
              <a:rPr lang="en-US" sz="1800" smtClean="0">
                <a:sym typeface="Symbol" pitchFamily="18" charset="2"/>
              </a:rPr>
              <a:t></a:t>
            </a:r>
            <a:r>
              <a:rPr lang="en-US" sz="1800" baseline="-25000" smtClean="0"/>
              <a:t>i</a:t>
            </a:r>
            <a:r>
              <a:rPr lang="en-US" sz="1800" smtClean="0"/>
              <a:t> [(1/</a:t>
            </a:r>
            <a:r>
              <a:rPr lang="en-US" sz="1800" smtClean="0">
                <a:sym typeface="Symbol" pitchFamily="18" charset="2"/>
              </a:rPr>
              <a:t></a:t>
            </a:r>
            <a:r>
              <a:rPr lang="en-US" sz="1800" baseline="30000" smtClean="0"/>
              <a:t>2</a:t>
            </a:r>
            <a:r>
              <a:rPr lang="en-US" sz="1800" smtClean="0"/>
              <a:t>)</a:t>
            </a:r>
            <a:r>
              <a:rPr lang="en-US" sz="1800" b="1" smtClean="0"/>
              <a:t>x</a:t>
            </a:r>
            <a:r>
              <a:rPr lang="en-US" sz="1800" b="1" baseline="-25000" smtClean="0"/>
              <a:t>i</a:t>
            </a:r>
            <a:r>
              <a:rPr lang="en-US" sz="1800" smtClean="0"/>
              <a:t>(y</a:t>
            </a:r>
            <a:r>
              <a:rPr lang="en-US" sz="1800" baseline="-25000" smtClean="0"/>
              <a:t>i</a:t>
            </a:r>
            <a:r>
              <a:rPr lang="en-US" sz="1800" smtClean="0"/>
              <a:t> - </a:t>
            </a:r>
            <a:r>
              <a:rPr lang="en-US" sz="1800" b="1" smtClean="0"/>
              <a:t>x</a:t>
            </a:r>
            <a:r>
              <a:rPr lang="en-US" sz="1800" b="1" baseline="-25000" smtClean="0"/>
              <a:t>i</a:t>
            </a:r>
            <a:r>
              <a:rPr lang="en-US" sz="1800" b="1" smtClean="0">
                <a:sym typeface="Symbol" pitchFamily="18" charset="2"/>
              </a:rPr>
              <a:t></a:t>
            </a:r>
            <a:r>
              <a:rPr lang="en-US" sz="1800" smtClean="0"/>
              <a:t>)</a:t>
            </a:r>
            <a:r>
              <a:rPr lang="en-US" sz="1800" b="1" smtClean="0"/>
              <a:t> </a:t>
            </a:r>
            <a:r>
              <a:rPr lang="en-US" sz="1800" smtClean="0"/>
              <a:t>]</a:t>
            </a:r>
            <a:r>
              <a:rPr lang="en-US" sz="1800" b="1" smtClean="0"/>
              <a:t>                = X</a:t>
            </a:r>
            <a:r>
              <a:rPr lang="en-US" sz="1800" b="1" smtClean="0">
                <a:sym typeface="Symbol"/>
              </a:rPr>
              <a:t>/</a:t>
            </a:r>
            <a:r>
              <a:rPr lang="en-US" sz="1800" b="1" baseline="30000" smtClean="0">
                <a:sym typeface="Symbol"/>
              </a:rPr>
              <a:t>2</a:t>
            </a:r>
            <a:r>
              <a:rPr lang="en-US" sz="1800" b="1" smtClean="0">
                <a:sym typeface="Symbol"/>
              </a:rPr>
              <a:t> </a:t>
            </a:r>
            <a:r>
              <a:rPr lang="en-US" sz="1800" smtClean="0">
                <a:sym typeface="Symbol"/>
              </a:rPr>
              <a:t>.</a:t>
            </a:r>
            <a:endParaRPr lang="en-US" sz="1800" b="1" smtClean="0"/>
          </a:p>
          <a:p>
            <a:pPr marL="533400" indent="-533400">
              <a:lnSpc>
                <a:spcPct val="80000"/>
              </a:lnSpc>
              <a:buNone/>
            </a:pPr>
            <a:r>
              <a:rPr lang="en-US" sz="1800" b="1" smtClean="0"/>
              <a:t>		   </a:t>
            </a:r>
            <a:r>
              <a:rPr lang="en-US" sz="1800" smtClean="0">
                <a:sym typeface="Symbol" pitchFamily="18" charset="2"/>
              </a:rPr>
              <a:t></a:t>
            </a:r>
            <a:r>
              <a:rPr lang="en-US" sz="1800" smtClean="0"/>
              <a:t>logL/</a:t>
            </a:r>
            <a:r>
              <a:rPr lang="en-US" sz="1800" smtClean="0">
                <a:sym typeface="Symbol" pitchFamily="18" charset="2"/>
              </a:rPr>
              <a:t></a:t>
            </a:r>
            <a:r>
              <a:rPr lang="en-US" sz="1800" baseline="30000" smtClean="0"/>
              <a:t>2 </a:t>
            </a:r>
            <a:r>
              <a:rPr lang="en-US" sz="1800" smtClean="0"/>
              <a:t>=</a:t>
            </a:r>
            <a:r>
              <a:rPr lang="en-US" sz="1800" b="1" smtClean="0"/>
              <a:t> </a:t>
            </a:r>
            <a:r>
              <a:rPr lang="en-US" sz="1800" smtClean="0">
                <a:sym typeface="Symbol" pitchFamily="18" charset="2"/>
              </a:rPr>
              <a:t></a:t>
            </a:r>
            <a:r>
              <a:rPr lang="en-US" sz="1800" baseline="-25000" smtClean="0"/>
              <a:t>i</a:t>
            </a:r>
            <a:r>
              <a:rPr lang="en-US" sz="1800" smtClean="0"/>
              <a:t> [</a:t>
            </a:r>
            <a:r>
              <a:rPr lang="en-US" sz="1800" b="1" smtClean="0"/>
              <a:t>-</a:t>
            </a:r>
            <a:r>
              <a:rPr lang="en-US" sz="1800" smtClean="0"/>
              <a:t>1/(2</a:t>
            </a:r>
            <a:r>
              <a:rPr lang="en-US" sz="1800" smtClean="0">
                <a:sym typeface="Symbol" pitchFamily="18" charset="2"/>
              </a:rPr>
              <a:t></a:t>
            </a:r>
            <a:r>
              <a:rPr lang="en-US" sz="1800" baseline="30000" smtClean="0">
                <a:sym typeface="Symbol" pitchFamily="18" charset="2"/>
              </a:rPr>
              <a:t>2</a:t>
            </a:r>
            <a:r>
              <a:rPr lang="en-US" sz="1800" smtClean="0"/>
              <a:t>) +  (y</a:t>
            </a:r>
            <a:r>
              <a:rPr lang="en-US" sz="1800" baseline="-25000" smtClean="0"/>
              <a:t>i</a:t>
            </a:r>
            <a:r>
              <a:rPr lang="en-US" sz="1800" smtClean="0"/>
              <a:t> - </a:t>
            </a:r>
            <a:r>
              <a:rPr lang="en-US" sz="1800" b="1" smtClean="0"/>
              <a:t>x</a:t>
            </a:r>
            <a:r>
              <a:rPr lang="en-US" sz="1800" b="1" baseline="-25000" smtClean="0"/>
              <a:t>i</a:t>
            </a:r>
            <a:r>
              <a:rPr lang="en-US" sz="1800" b="1" smtClean="0">
                <a:sym typeface="Symbol" pitchFamily="18" charset="2"/>
              </a:rPr>
              <a:t></a:t>
            </a:r>
            <a:r>
              <a:rPr lang="en-US" sz="1800" smtClean="0"/>
              <a:t>)</a:t>
            </a:r>
            <a:r>
              <a:rPr lang="en-US" sz="1800" baseline="30000" smtClean="0"/>
              <a:t>2</a:t>
            </a:r>
            <a:r>
              <a:rPr lang="en-US" sz="1800" smtClean="0"/>
              <a:t>/(2</a:t>
            </a:r>
            <a:r>
              <a:rPr lang="en-US" sz="1800" smtClean="0">
                <a:sym typeface="Symbol" pitchFamily="18" charset="2"/>
              </a:rPr>
              <a:t></a:t>
            </a:r>
            <a:r>
              <a:rPr lang="en-US" sz="1800" baseline="30000" smtClean="0"/>
              <a:t>4</a:t>
            </a:r>
            <a:r>
              <a:rPr lang="en-US" sz="1800" smtClean="0"/>
              <a:t>)]  = </a:t>
            </a:r>
            <a:r>
              <a:rPr lang="en-US" sz="1800" smtClean="0"/>
              <a:t>-n/2</a:t>
            </a:r>
            <a:r>
              <a:rPr lang="en-US" sz="1800" smtClean="0">
                <a:sym typeface="Symbol" pitchFamily="18" charset="2"/>
              </a:rPr>
              <a:t></a:t>
            </a:r>
            <a:r>
              <a:rPr lang="en-US" sz="1800" baseline="30000" smtClean="0">
                <a:sym typeface="Symbol" pitchFamily="18" charset="2"/>
              </a:rPr>
              <a:t>2</a:t>
            </a:r>
            <a:r>
              <a:rPr lang="en-US" sz="1800" smtClean="0">
                <a:sym typeface="Symbol" pitchFamily="18" charset="2"/>
              </a:rPr>
              <a:t> [1 – s</a:t>
            </a:r>
            <a:r>
              <a:rPr lang="en-US" sz="1800" baseline="30000" smtClean="0">
                <a:sym typeface="Symbol" pitchFamily="18" charset="2"/>
              </a:rPr>
              <a:t>2</a:t>
            </a:r>
            <a:r>
              <a:rPr lang="en-US" sz="1800" smtClean="0">
                <a:sym typeface="Symbol" pitchFamily="18" charset="2"/>
              </a:rPr>
              <a:t>/</a:t>
            </a:r>
            <a:r>
              <a:rPr lang="en-US" sz="1800" baseline="30000" smtClean="0">
                <a:sym typeface="Symbol" pitchFamily="18" charset="2"/>
              </a:rPr>
              <a:t>2</a:t>
            </a:r>
            <a:r>
              <a:rPr lang="en-US" sz="1800" smtClean="0">
                <a:sym typeface="Symbol" pitchFamily="18" charset="2"/>
              </a:rPr>
              <a:t>]</a:t>
            </a:r>
            <a:endParaRPr lang="en-US" sz="1800" smtClean="0"/>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For the linear regression model, the first derivative vector of logL is</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		(1/</a:t>
            </a:r>
            <a:r>
              <a:rPr lang="en-US" sz="1800" smtClean="0">
                <a:sym typeface="Symbol" pitchFamily="18" charset="2"/>
              </a:rPr>
              <a:t></a:t>
            </a:r>
            <a:r>
              <a:rPr lang="en-US" sz="1800" baseline="30000" smtClean="0">
                <a:sym typeface="Symbol" pitchFamily="18" charset="2"/>
              </a:rPr>
              <a:t>2</a:t>
            </a:r>
            <a:r>
              <a:rPr lang="en-US" sz="1800" smtClean="0"/>
              <a:t>)</a:t>
            </a:r>
            <a:r>
              <a:rPr lang="en-US" sz="1800" b="1" smtClean="0"/>
              <a:t>X</a:t>
            </a:r>
            <a:r>
              <a:rPr lang="en-US" sz="1800" b="1" smtClean="0">
                <a:sym typeface="Symbol" pitchFamily="18" charset="2"/>
              </a:rPr>
              <a:t></a:t>
            </a:r>
            <a:r>
              <a:rPr lang="en-US" sz="1800" smtClean="0"/>
              <a:t>(</a:t>
            </a:r>
            <a:r>
              <a:rPr lang="en-US" sz="1800" b="1" smtClean="0"/>
              <a:t>y - X</a:t>
            </a:r>
            <a:r>
              <a:rPr lang="en-US" sz="1800" b="1" smtClean="0">
                <a:sym typeface="Symbol" pitchFamily="18" charset="2"/>
              </a:rPr>
              <a:t></a:t>
            </a:r>
            <a:r>
              <a:rPr lang="en-US" sz="1800" smtClean="0"/>
              <a:t>)    and     (1/2</a:t>
            </a:r>
            <a:r>
              <a:rPr lang="en-US" sz="1800" smtClean="0">
                <a:sym typeface="Symbol" pitchFamily="18" charset="2"/>
              </a:rPr>
              <a:t></a:t>
            </a:r>
            <a:r>
              <a:rPr lang="en-US" sz="1800" baseline="30000" smtClean="0">
                <a:sym typeface="Symbol" pitchFamily="18" charset="2"/>
              </a:rPr>
              <a:t>2</a:t>
            </a:r>
            <a:r>
              <a:rPr lang="en-US" sz="1800" smtClean="0"/>
              <a:t>) </a:t>
            </a:r>
            <a:r>
              <a:rPr lang="en-US" sz="1800" smtClean="0">
                <a:sym typeface="Symbol" pitchFamily="18" charset="2"/>
              </a:rPr>
              <a:t></a:t>
            </a:r>
            <a:r>
              <a:rPr lang="en-US" sz="1800" baseline="-25000" smtClean="0">
                <a:sym typeface="Symbol" pitchFamily="18" charset="2"/>
              </a:rPr>
              <a:t>i</a:t>
            </a:r>
            <a:r>
              <a:rPr lang="en-US" sz="1800" smtClean="0"/>
              <a:t> [(y</a:t>
            </a:r>
            <a:r>
              <a:rPr lang="en-US" sz="1800" baseline="-25000" smtClean="0"/>
              <a:t>i</a:t>
            </a:r>
            <a:r>
              <a:rPr lang="en-US" sz="1800" smtClean="0"/>
              <a:t> - </a:t>
            </a:r>
            <a:r>
              <a:rPr lang="en-US" sz="1800" b="1" smtClean="0"/>
              <a:t>x</a:t>
            </a:r>
            <a:r>
              <a:rPr lang="en-US" sz="1800" b="1" baseline="-25000" smtClean="0"/>
              <a:t>i</a:t>
            </a:r>
            <a:r>
              <a:rPr lang="en-US" sz="1800" b="1" smtClean="0">
                <a:sym typeface="Symbol" pitchFamily="18" charset="2"/>
              </a:rPr>
              <a:t></a:t>
            </a:r>
            <a:r>
              <a:rPr lang="en-US" sz="1800" baseline="30000" smtClean="0"/>
              <a:t>)2/</a:t>
            </a:r>
            <a:r>
              <a:rPr lang="en-US" sz="1800" smtClean="0">
                <a:sym typeface="Symbol" pitchFamily="18" charset="2"/>
              </a:rPr>
              <a:t></a:t>
            </a:r>
            <a:r>
              <a:rPr lang="en-US" sz="1800" baseline="30000" smtClean="0">
                <a:sym typeface="Symbol" pitchFamily="18" charset="2"/>
              </a:rPr>
              <a:t>2</a:t>
            </a:r>
            <a:r>
              <a:rPr lang="en-US" sz="1800" smtClean="0"/>
              <a:t>  - 1]</a:t>
            </a:r>
          </a:p>
          <a:p>
            <a:pPr marL="533400" indent="-533400" eaLnBrk="1" hangingPunct="1">
              <a:lnSpc>
                <a:spcPct val="80000"/>
              </a:lnSpc>
              <a:buFont typeface="Wingdings" pitchFamily="2" charset="2"/>
              <a:buNone/>
            </a:pPr>
            <a:r>
              <a:rPr lang="en-US" sz="1800" smtClean="0"/>
              <a:t>               (K</a:t>
            </a:r>
            <a:r>
              <a:rPr lang="en-US" sz="1800" smtClean="0">
                <a:sym typeface="Symbol" pitchFamily="18" charset="2"/>
              </a:rPr>
              <a:t></a:t>
            </a:r>
            <a:r>
              <a:rPr lang="en-US" sz="1800" smtClean="0"/>
              <a:t>1)                              (1</a:t>
            </a:r>
            <a:r>
              <a:rPr lang="en-US" sz="1800" smtClean="0">
                <a:sym typeface="Symbol" pitchFamily="18" charset="2"/>
              </a:rPr>
              <a:t></a:t>
            </a:r>
            <a:r>
              <a:rPr lang="en-US" sz="1800" smtClean="0"/>
              <a:t>1)</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t>Note that we could compute these functions at </a:t>
            </a:r>
            <a:r>
              <a:rPr lang="en-US" sz="1800" i="1" smtClean="0"/>
              <a:t>any</a:t>
            </a:r>
            <a:r>
              <a:rPr lang="en-US" sz="1800" smtClean="0"/>
              <a:t> </a:t>
            </a:r>
            <a:r>
              <a:rPr lang="en-US" sz="1800" b="1" smtClean="0">
                <a:sym typeface="Symbol" pitchFamily="18" charset="2"/>
              </a:rPr>
              <a:t></a:t>
            </a:r>
            <a:r>
              <a:rPr lang="en-US" sz="1800" smtClean="0"/>
              <a:t> and </a:t>
            </a:r>
            <a:r>
              <a:rPr lang="en-US" sz="1800" smtClean="0">
                <a:sym typeface="Symbol" pitchFamily="18" charset="2"/>
              </a:rPr>
              <a:t></a:t>
            </a:r>
            <a:r>
              <a:rPr lang="en-US" sz="1800" baseline="30000" smtClean="0"/>
              <a:t>2</a:t>
            </a:r>
            <a:r>
              <a:rPr lang="en-US" sz="1800" smtClean="0"/>
              <a:t>.  If we compute them at </a:t>
            </a:r>
            <a:r>
              <a:rPr lang="en-US" sz="1800" b="1" smtClean="0"/>
              <a:t>b</a:t>
            </a:r>
            <a:r>
              <a:rPr lang="en-US" sz="1800" smtClean="0"/>
              <a:t> and </a:t>
            </a:r>
            <a:r>
              <a:rPr lang="en-US" sz="1800" b="1" smtClean="0"/>
              <a:t>e</a:t>
            </a:r>
            <a:r>
              <a:rPr lang="en-US" sz="1800" b="1" smtClean="0">
                <a:sym typeface="Symbol" pitchFamily="18" charset="2"/>
              </a:rPr>
              <a:t></a:t>
            </a:r>
            <a:r>
              <a:rPr lang="en-US" sz="1800" b="1" smtClean="0"/>
              <a:t>e</a:t>
            </a:r>
            <a:r>
              <a:rPr lang="en-US" sz="1800" smtClean="0"/>
              <a:t>/n, the functions will be identically zero.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Maximizer of the log likelihood?</a:t>
            </a:r>
            <a:br>
              <a:rPr lang="en-US" smtClean="0"/>
            </a:br>
            <a:r>
              <a:rPr lang="en-US" smtClean="0"/>
              <a:t>Use the Information </a:t>
            </a:r>
            <a:r>
              <a:rPr lang="en-US" smtClean="0"/>
              <a:t>Matrix</a:t>
            </a:r>
          </a:p>
        </p:txBody>
      </p:sp>
      <p:sp>
        <p:nvSpPr>
          <p:cNvPr id="1028" name="Rectangle 3"/>
          <p:cNvSpPr>
            <a:spLocks noGrp="1" noChangeArrowheads="1"/>
          </p:cNvSpPr>
          <p:nvPr>
            <p:ph type="body" idx="1"/>
          </p:nvPr>
        </p:nvSpPr>
        <p:spPr>
          <a:xfrm>
            <a:off x="533400" y="1793875"/>
            <a:ext cx="8229600" cy="3540125"/>
          </a:xfrm>
        </p:spPr>
        <p:txBody>
          <a:bodyPr/>
          <a:lstStyle/>
          <a:p>
            <a:pPr eaLnBrk="1" hangingPunct="1">
              <a:buFont typeface="Wingdings" pitchFamily="2" charset="2"/>
              <a:buNone/>
            </a:pPr>
            <a:r>
              <a:rPr lang="en-US" sz="2400" smtClean="0"/>
              <a:t>The negative of the second derivatives matrix of the log-likelihood, </a:t>
            </a:r>
          </a:p>
          <a:p>
            <a:pPr eaLnBrk="1" hangingPunct="1">
              <a:buFont typeface="Wingdings" pitchFamily="2" charset="2"/>
              <a:buNone/>
            </a:pPr>
            <a:endParaRPr lang="en-US" smtClean="0"/>
          </a:p>
          <a:p>
            <a:pPr eaLnBrk="1" hangingPunct="1">
              <a:buFont typeface="Wingdings" pitchFamily="2" charset="2"/>
              <a:buNone/>
            </a:pPr>
            <a:r>
              <a:rPr lang="en-US" smtClean="0"/>
              <a:t>			-</a:t>
            </a:r>
            <a:r>
              <a:rPr lang="en-US" b="1" smtClean="0"/>
              <a:t>H</a:t>
            </a:r>
            <a:r>
              <a:rPr lang="en-US" smtClean="0"/>
              <a:t>  =</a:t>
            </a:r>
          </a:p>
          <a:p>
            <a:pPr eaLnBrk="1" hangingPunct="1">
              <a:buNone/>
            </a:pPr>
            <a:endParaRPr lang="en-US" smtClean="0"/>
          </a:p>
          <a:p>
            <a:pPr eaLnBrk="1" hangingPunct="1">
              <a:buNone/>
            </a:pPr>
            <a:r>
              <a:rPr lang="en-US" sz="2400" smtClean="0"/>
              <a:t>For a maximizer, </a:t>
            </a:r>
            <a:r>
              <a:rPr lang="en-US" sz="2400" b="1" smtClean="0"/>
              <a:t>-H </a:t>
            </a:r>
            <a:r>
              <a:rPr lang="en-US" sz="2400" smtClean="0"/>
              <a:t>is positive definite.  </a:t>
            </a:r>
            <a:endParaRPr lang="en-US" sz="2400" smtClean="0"/>
          </a:p>
          <a:p>
            <a:pPr>
              <a:buNone/>
            </a:pPr>
            <a:r>
              <a:rPr lang="en-US" sz="2400" b="1" smtClean="0"/>
              <a:t>-</a:t>
            </a:r>
            <a:r>
              <a:rPr lang="en-US" sz="2400" b="1" smtClean="0"/>
              <a:t>H </a:t>
            </a:r>
            <a:r>
              <a:rPr lang="en-US" sz="2400" smtClean="0"/>
              <a:t>forms </a:t>
            </a:r>
            <a:r>
              <a:rPr lang="en-US" sz="2400" smtClean="0"/>
              <a:t>the basis for estimating the variance of the MLE.</a:t>
            </a:r>
          </a:p>
          <a:p>
            <a:pPr eaLnBrk="1" hangingPunct="1">
              <a:buFont typeface="Wingdings" pitchFamily="2" charset="2"/>
              <a:buNone/>
            </a:pPr>
            <a:r>
              <a:rPr lang="en-US" sz="2400" smtClean="0"/>
              <a:t>It is usually a random matrix</a:t>
            </a:r>
            <a:r>
              <a:rPr lang="en-US" sz="2400" smtClean="0"/>
              <a:t>. –</a:t>
            </a:r>
            <a:r>
              <a:rPr lang="en-US" sz="2400" b="1" smtClean="0"/>
              <a:t>H</a:t>
            </a:r>
            <a:r>
              <a:rPr lang="en-US" sz="2400" smtClean="0"/>
              <a:t> is the information matrix.</a:t>
            </a:r>
            <a:endParaRPr lang="en-US" sz="2400" smtClean="0"/>
          </a:p>
        </p:txBody>
      </p:sp>
      <p:sp>
        <p:nvSpPr>
          <p:cNvPr id="1029" name="Rectangle 5"/>
          <p:cNvSpPr>
            <a:spLocks noChangeArrowheads="1"/>
          </p:cNvSpPr>
          <p:nvPr/>
        </p:nvSpPr>
        <p:spPr bwMode="auto">
          <a:xfrm>
            <a:off x="0" y="0"/>
            <a:ext cx="9144000" cy="0"/>
          </a:xfrm>
          <a:prstGeom prst="rect">
            <a:avLst/>
          </a:prstGeom>
          <a:noFill/>
          <a:ln w="19050">
            <a:noFill/>
            <a:miter lim="800000"/>
            <a:headEnd/>
            <a:tailEnd/>
          </a:ln>
        </p:spPr>
        <p:txBody>
          <a:bodyPr wrap="none" anchor="ctr">
            <a:spAutoFit/>
          </a:bodyPr>
          <a:lstStyle/>
          <a:p>
            <a:endParaRPr lang="en-US"/>
          </a:p>
        </p:txBody>
      </p:sp>
      <p:graphicFrame>
        <p:nvGraphicFramePr>
          <p:cNvPr id="1026" name="Object 4"/>
          <p:cNvGraphicFramePr>
            <a:graphicFrameLocks noChangeAspect="1"/>
          </p:cNvGraphicFramePr>
          <p:nvPr/>
        </p:nvGraphicFramePr>
        <p:xfrm>
          <a:off x="3429000" y="2895600"/>
          <a:ext cx="1772007" cy="838200"/>
        </p:xfrm>
        <a:graphic>
          <a:graphicData uri="http://schemas.openxmlformats.org/presentationml/2006/ole">
            <p:oleObj spid="_x0000_s1031" name="Equation" r:id="rId4" imgW="876300" imgH="419100" progId="Equation.DSMT4">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4"/>
          <p:cNvSpPr>
            <a:spLocks noGrp="1" noChangeArrowheads="1"/>
          </p:cNvSpPr>
          <p:nvPr>
            <p:ph type="title"/>
          </p:nvPr>
        </p:nvSpPr>
        <p:spPr>
          <a:xfrm>
            <a:off x="533400" y="533400"/>
            <a:ext cx="8229600" cy="1139825"/>
          </a:xfrm>
        </p:spPr>
        <p:txBody>
          <a:bodyPr/>
          <a:lstStyle/>
          <a:p>
            <a:pPr eaLnBrk="1" hangingPunct="1"/>
            <a:r>
              <a:rPr lang="en-US" smtClean="0"/>
              <a:t>Hessian for the Linear Model</a:t>
            </a:r>
          </a:p>
        </p:txBody>
      </p:sp>
      <p:sp>
        <p:nvSpPr>
          <p:cNvPr id="2052" name="Rectangle 6"/>
          <p:cNvSpPr>
            <a:spLocks noChangeArrowheads="1"/>
          </p:cNvSpPr>
          <p:nvPr/>
        </p:nvSpPr>
        <p:spPr bwMode="auto">
          <a:xfrm>
            <a:off x="0" y="3009900"/>
            <a:ext cx="9144000" cy="0"/>
          </a:xfrm>
          <a:prstGeom prst="rect">
            <a:avLst/>
          </a:prstGeom>
          <a:noFill/>
          <a:ln w="19050">
            <a:noFill/>
            <a:miter lim="800000"/>
            <a:headEnd/>
            <a:tailEnd/>
          </a:ln>
        </p:spPr>
        <p:txBody>
          <a:bodyPr wrap="none" anchor="ctr">
            <a:spAutoFit/>
          </a:bodyPr>
          <a:lstStyle/>
          <a:p>
            <a:endParaRPr lang="en-US"/>
          </a:p>
        </p:txBody>
      </p:sp>
      <p:graphicFrame>
        <p:nvGraphicFramePr>
          <p:cNvPr id="2050" name="Object 5"/>
          <p:cNvGraphicFramePr>
            <a:graphicFrameLocks noChangeAspect="1"/>
          </p:cNvGraphicFramePr>
          <p:nvPr/>
        </p:nvGraphicFramePr>
        <p:xfrm>
          <a:off x="914400" y="2057400"/>
          <a:ext cx="7581900" cy="3536950"/>
        </p:xfrm>
        <a:graphic>
          <a:graphicData uri="http://schemas.openxmlformats.org/presentationml/2006/ole">
            <p:oleObj spid="_x0000_s2055" name="Equation" r:id="rId4" imgW="3809880" imgH="1777680" progId="Equation.DSMT4">
              <p:embed/>
            </p:oleObj>
          </a:graphicData>
        </a:graphic>
      </p:graphicFrame>
      <p:sp>
        <p:nvSpPr>
          <p:cNvPr id="2053" name="Text Box 7"/>
          <p:cNvSpPr txBox="1">
            <a:spLocks noChangeArrowheads="1"/>
          </p:cNvSpPr>
          <p:nvPr/>
        </p:nvSpPr>
        <p:spPr bwMode="auto">
          <a:xfrm>
            <a:off x="533400" y="5943600"/>
            <a:ext cx="8305800" cy="396875"/>
          </a:xfrm>
          <a:prstGeom prst="rect">
            <a:avLst/>
          </a:prstGeom>
          <a:noFill/>
          <a:ln w="19050">
            <a:noFill/>
            <a:miter lim="800000"/>
            <a:headEnd/>
            <a:tailEnd/>
          </a:ln>
        </p:spPr>
        <p:txBody>
          <a:bodyPr>
            <a:spAutoFit/>
          </a:bodyPr>
          <a:lstStyle/>
          <a:p>
            <a:pPr>
              <a:spcBef>
                <a:spcPct val="50000"/>
              </a:spcBef>
            </a:pPr>
            <a:r>
              <a:rPr lang="en-US" sz="2000" b="1">
                <a:latin typeface="Arial" charset="0"/>
              </a:rPr>
              <a:t>Note that the off diagonal elements have expectation zero.</a:t>
            </a:r>
          </a:p>
        </p:txBody>
      </p:sp>
      <p:sp>
        <p:nvSpPr>
          <p:cNvPr id="2054" name="Line 8"/>
          <p:cNvSpPr>
            <a:spLocks noChangeShapeType="1"/>
          </p:cNvSpPr>
          <p:nvPr/>
        </p:nvSpPr>
        <p:spPr bwMode="auto">
          <a:xfrm flipV="1">
            <a:off x="4800600" y="5410200"/>
            <a:ext cx="0" cy="5334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smtClean="0"/>
              <a:t>Information Matrix</a:t>
            </a:r>
          </a:p>
        </p:txBody>
      </p:sp>
      <p:sp>
        <p:nvSpPr>
          <p:cNvPr id="3076" name="Rectangle 3"/>
          <p:cNvSpPr>
            <a:spLocks noGrp="1" noChangeArrowheads="1"/>
          </p:cNvSpPr>
          <p:nvPr>
            <p:ph type="body" sz="half" idx="1"/>
          </p:nvPr>
        </p:nvSpPr>
        <p:spPr>
          <a:xfrm>
            <a:off x="152400" y="4953000"/>
            <a:ext cx="8305800" cy="838200"/>
          </a:xfrm>
        </p:spPr>
        <p:txBody>
          <a:bodyPr/>
          <a:lstStyle/>
          <a:p>
            <a:pPr eaLnBrk="1" hangingPunct="1">
              <a:buFont typeface="Wingdings" pitchFamily="2" charset="2"/>
              <a:buNone/>
            </a:pPr>
            <a:r>
              <a:rPr lang="en-US" sz="2400" smtClean="0"/>
              <a:t>    (which should look familiar).  The off diagonal terms go to zero (one of the assumptions of the linear model).</a:t>
            </a:r>
          </a:p>
        </p:txBody>
      </p:sp>
      <p:graphicFrame>
        <p:nvGraphicFramePr>
          <p:cNvPr id="3074" name="Object 4"/>
          <p:cNvGraphicFramePr>
            <a:graphicFrameLocks noGrp="1" noChangeAspect="1"/>
          </p:cNvGraphicFramePr>
          <p:nvPr>
            <p:ph sz="half" idx="2"/>
          </p:nvPr>
        </p:nvGraphicFramePr>
        <p:xfrm>
          <a:off x="1981200" y="3048000"/>
          <a:ext cx="3657600" cy="1643063"/>
        </p:xfrm>
        <a:graphic>
          <a:graphicData uri="http://schemas.openxmlformats.org/presentationml/2006/ole">
            <p:oleObj spid="_x0000_s3079" name="Equation" r:id="rId4" imgW="1866900" imgH="838200" progId="Equation.DSMT4">
              <p:embed/>
            </p:oleObj>
          </a:graphicData>
        </a:graphic>
      </p:graphicFrame>
      <p:sp>
        <p:nvSpPr>
          <p:cNvPr id="3077" name="Text Box 6"/>
          <p:cNvSpPr txBox="1">
            <a:spLocks noChangeArrowheads="1"/>
          </p:cNvSpPr>
          <p:nvPr/>
        </p:nvSpPr>
        <p:spPr bwMode="auto">
          <a:xfrm>
            <a:off x="381000" y="1905000"/>
            <a:ext cx="8077200" cy="830997"/>
          </a:xfrm>
          <a:prstGeom prst="rect">
            <a:avLst/>
          </a:prstGeom>
          <a:noFill/>
          <a:ln w="19050">
            <a:noFill/>
            <a:miter lim="800000"/>
            <a:headEnd/>
            <a:tailEnd/>
          </a:ln>
        </p:spPr>
        <p:txBody>
          <a:bodyPr>
            <a:spAutoFit/>
          </a:bodyPr>
          <a:lstStyle/>
          <a:p>
            <a:pPr>
              <a:spcBef>
                <a:spcPct val="50000"/>
              </a:spcBef>
            </a:pPr>
            <a:r>
              <a:rPr lang="en-US" sz="2400">
                <a:latin typeface="Arial" charset="0"/>
              </a:rPr>
              <a:t>This can be computed at any vector </a:t>
            </a:r>
            <a:r>
              <a:rPr lang="en-US" sz="2400" b="1">
                <a:latin typeface="Arial" charset="0"/>
                <a:sym typeface="Symbol" pitchFamily="18" charset="2"/>
              </a:rPr>
              <a:t></a:t>
            </a:r>
            <a:r>
              <a:rPr lang="en-US" sz="2400">
                <a:latin typeface="Arial" charset="0"/>
              </a:rPr>
              <a:t> and scalar </a:t>
            </a:r>
            <a:r>
              <a:rPr lang="en-US" sz="2400">
                <a:latin typeface="Arial" charset="0"/>
                <a:sym typeface="Symbol" pitchFamily="18" charset="2"/>
              </a:rPr>
              <a:t></a:t>
            </a:r>
            <a:r>
              <a:rPr lang="en-US" sz="2400" baseline="30000">
                <a:latin typeface="Arial" charset="0"/>
              </a:rPr>
              <a:t>2</a:t>
            </a:r>
            <a:r>
              <a:rPr lang="en-US" sz="2400">
                <a:latin typeface="Arial" charset="0"/>
              </a:rPr>
              <a:t>.  </a:t>
            </a:r>
            <a:r>
              <a:rPr lang="en-US" sz="2400" smtClean="0">
                <a:latin typeface="Arial" charset="0"/>
              </a:rPr>
              <a:t>You </a:t>
            </a:r>
            <a:r>
              <a:rPr lang="en-US" sz="2400">
                <a:latin typeface="Arial" charset="0"/>
              </a:rPr>
              <a:t>can take expected values of the parts of the matrix to get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r>
              <a:rPr lang="en-US" smtClean="0"/>
              <a:t>Asymptotic Variance</a:t>
            </a:r>
          </a:p>
        </p:txBody>
      </p:sp>
      <p:sp>
        <p:nvSpPr>
          <p:cNvPr id="4100" name="Content Placeholder 2"/>
          <p:cNvSpPr>
            <a:spLocks noGrp="1"/>
          </p:cNvSpPr>
          <p:nvPr>
            <p:ph idx="1"/>
          </p:nvPr>
        </p:nvSpPr>
        <p:spPr/>
        <p:txBody>
          <a:bodyPr/>
          <a:lstStyle/>
          <a:p>
            <a:r>
              <a:rPr lang="en-US" sz="2400" smtClean="0"/>
              <a:t>The asymptotic variance is {–E[</a:t>
            </a:r>
            <a:r>
              <a:rPr lang="en-US" sz="2400" b="1" smtClean="0"/>
              <a:t>H</a:t>
            </a:r>
            <a:r>
              <a:rPr lang="en-US" sz="2400" smtClean="0"/>
              <a:t>]}</a:t>
            </a:r>
            <a:r>
              <a:rPr lang="en-US" sz="2400" baseline="30000" smtClean="0"/>
              <a:t>-1  </a:t>
            </a:r>
            <a:r>
              <a:rPr lang="en-US" sz="2400" smtClean="0"/>
              <a:t>i.e., the inverse of the information matrix.</a:t>
            </a:r>
          </a:p>
          <a:p>
            <a:endParaRPr lang="en-US" smtClean="0"/>
          </a:p>
          <a:p>
            <a:pPr>
              <a:buNone/>
            </a:pPr>
            <a:endParaRPr lang="en-US" smtClean="0"/>
          </a:p>
          <a:p>
            <a:pPr>
              <a:buNone/>
            </a:pPr>
            <a:endParaRPr lang="en-US" smtClean="0"/>
          </a:p>
          <a:p>
            <a:r>
              <a:rPr lang="en-US" sz="2400" smtClean="0"/>
              <a:t>There are several ways to estimate this matrix</a:t>
            </a:r>
          </a:p>
          <a:p>
            <a:pPr lvl="1"/>
            <a:r>
              <a:rPr lang="en-US" sz="2000" smtClean="0"/>
              <a:t>Inverse of negative of expected second derivatives</a:t>
            </a:r>
          </a:p>
          <a:p>
            <a:pPr lvl="1"/>
            <a:r>
              <a:rPr lang="en-US" sz="2000" smtClean="0"/>
              <a:t>Inverse of negative of actual second derivatives</a:t>
            </a:r>
          </a:p>
          <a:p>
            <a:pPr lvl="1"/>
            <a:r>
              <a:rPr lang="en-US" sz="2000" smtClean="0"/>
              <a:t>Inverse of sum of squares of first derivatives</a:t>
            </a:r>
          </a:p>
          <a:p>
            <a:pPr lvl="1"/>
            <a:r>
              <a:rPr lang="en-US" sz="2000" smtClean="0"/>
              <a:t>Robust matrix for some special cases</a:t>
            </a:r>
          </a:p>
        </p:txBody>
      </p:sp>
      <p:graphicFrame>
        <p:nvGraphicFramePr>
          <p:cNvPr id="4098" name="Object 4"/>
          <p:cNvGraphicFramePr>
            <a:graphicFrameLocks noChangeAspect="1"/>
          </p:cNvGraphicFramePr>
          <p:nvPr/>
        </p:nvGraphicFramePr>
        <p:xfrm>
          <a:off x="1066800" y="2667000"/>
          <a:ext cx="6407150" cy="1364057"/>
        </p:xfrm>
        <a:graphic>
          <a:graphicData uri="http://schemas.openxmlformats.org/presentationml/2006/ole">
            <p:oleObj spid="_x0000_s4103" name="Equation" r:id="rId3" imgW="3581400" imgH="762000" progId="Equation.DSMT4">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b="1" smtClean="0"/>
              <a:t>Computing the Asymptotic Variance</a:t>
            </a:r>
          </a:p>
        </p:txBody>
      </p:sp>
      <p:sp>
        <p:nvSpPr>
          <p:cNvPr id="37891"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000" smtClean="0"/>
              <a:t>We want to estimate {-E[</a:t>
            </a:r>
            <a:r>
              <a:rPr lang="en-US" sz="2000" b="1" smtClean="0"/>
              <a:t>H</a:t>
            </a:r>
            <a:r>
              <a:rPr lang="en-US" sz="2000" smtClean="0"/>
              <a:t>]}</a:t>
            </a:r>
            <a:r>
              <a:rPr lang="en-US" sz="2000" baseline="30000" smtClean="0"/>
              <a:t>-1</a:t>
            </a:r>
            <a:r>
              <a:rPr lang="en-US" sz="2000" smtClean="0"/>
              <a:t>  Three ways:</a:t>
            </a:r>
          </a:p>
          <a:p>
            <a:pPr eaLnBrk="1" hangingPunct="1">
              <a:lnSpc>
                <a:spcPct val="90000"/>
              </a:lnSpc>
              <a:buFont typeface="Wingdings" pitchFamily="2" charset="2"/>
              <a:buNone/>
            </a:pPr>
            <a:r>
              <a:rPr lang="en-US" sz="2000" smtClean="0"/>
              <a:t>(1) Just compute the negative of the actual second derivatives matrix and invert it.</a:t>
            </a:r>
          </a:p>
          <a:p>
            <a:pPr eaLnBrk="1" hangingPunct="1">
              <a:lnSpc>
                <a:spcPct val="90000"/>
              </a:lnSpc>
              <a:buFont typeface="Wingdings" pitchFamily="2" charset="2"/>
              <a:buNone/>
            </a:pPr>
            <a:r>
              <a:rPr lang="en-US" sz="2000" smtClean="0"/>
              <a:t>(2) Insert the maximum likelihood estimates into the known expected values of the second derivatives matrix.  Sometimes (1) and (2) give the same answer (for example, in the linear regression model).</a:t>
            </a:r>
          </a:p>
          <a:p>
            <a:pPr eaLnBrk="1" hangingPunct="1">
              <a:lnSpc>
                <a:spcPct val="90000"/>
              </a:lnSpc>
              <a:buFont typeface="Wingdings" pitchFamily="2" charset="2"/>
              <a:buNone/>
            </a:pPr>
            <a:r>
              <a:rPr lang="en-US" sz="2000" smtClean="0"/>
              <a:t>(3) Since E[</a:t>
            </a:r>
            <a:r>
              <a:rPr lang="en-US" sz="2000" b="1" smtClean="0"/>
              <a:t>H</a:t>
            </a:r>
            <a:r>
              <a:rPr lang="en-US" sz="2000" smtClean="0"/>
              <a:t>] is the variance of the first derivatives, estimate this with the sample variance (i.e., mean square) of the first derivatives, then invert the result.  This will almost always be different from (1) and (2).  </a:t>
            </a:r>
          </a:p>
          <a:p>
            <a:pPr eaLnBrk="1" hangingPunct="1">
              <a:lnSpc>
                <a:spcPct val="90000"/>
              </a:lnSpc>
              <a:buFont typeface="Wingdings" pitchFamily="2" charset="2"/>
              <a:buNone/>
            </a:pPr>
            <a:r>
              <a:rPr lang="en-US" sz="2000" smtClean="0"/>
              <a:t>Since they are estimating the same thing, in large samples, all three will give the same answer.  Current practice in econometrics often favors (3).   Stata rarely uses (3).  Others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457200"/>
            <a:ext cx="8229600" cy="530225"/>
          </a:xfrm>
        </p:spPr>
        <p:txBody>
          <a:bodyPr/>
          <a:lstStyle/>
          <a:p>
            <a:pPr eaLnBrk="1" hangingPunct="1"/>
            <a:r>
              <a:rPr lang="en-US" smtClean="0"/>
              <a:t>Model for a Binary Dependent Variable</a:t>
            </a:r>
          </a:p>
        </p:txBody>
      </p:sp>
      <p:sp>
        <p:nvSpPr>
          <p:cNvPr id="14339" name="Rectangle 3"/>
          <p:cNvSpPr>
            <a:spLocks noGrp="1" noChangeArrowheads="1"/>
          </p:cNvSpPr>
          <p:nvPr>
            <p:ph type="body" idx="1"/>
          </p:nvPr>
        </p:nvSpPr>
        <p:spPr>
          <a:xfrm>
            <a:off x="533400" y="2971800"/>
            <a:ext cx="8229600" cy="3048000"/>
          </a:xfrm>
        </p:spPr>
        <p:txBody>
          <a:bodyPr/>
          <a:lstStyle/>
          <a:p>
            <a:pPr eaLnBrk="1" hangingPunct="1"/>
            <a:r>
              <a:rPr lang="en-US" sz="2400" smtClean="0"/>
              <a:t>Binary outcome.</a:t>
            </a:r>
          </a:p>
          <a:p>
            <a:pPr lvl="1" eaLnBrk="1" hangingPunct="1"/>
            <a:r>
              <a:rPr lang="en-US" sz="2000" smtClean="0"/>
              <a:t>Event occurs or doesn’t (e.g., the person adopts green technology, the person enters the labor force, etc.)</a:t>
            </a:r>
          </a:p>
          <a:p>
            <a:pPr lvl="1" eaLnBrk="1" hangingPunct="1"/>
            <a:r>
              <a:rPr lang="en-US" sz="2000" smtClean="0"/>
              <a:t>Model the probability of the event. P(</a:t>
            </a:r>
            <a:r>
              <a:rPr lang="en-US" sz="2000" b="1" smtClean="0"/>
              <a:t>x</a:t>
            </a:r>
            <a:r>
              <a:rPr lang="en-US" sz="2000" smtClean="0"/>
              <a:t>)=Prob(y=1|</a:t>
            </a:r>
            <a:r>
              <a:rPr lang="en-US" sz="2000" b="1" smtClean="0"/>
              <a:t>x</a:t>
            </a:r>
            <a:r>
              <a:rPr lang="en-US" sz="2000" smtClean="0"/>
              <a:t>)</a:t>
            </a:r>
          </a:p>
          <a:p>
            <a:pPr lvl="1" eaLnBrk="1" hangingPunct="1"/>
            <a:r>
              <a:rPr lang="en-US" sz="2000" smtClean="0"/>
              <a:t>Probability responds to independent variables</a:t>
            </a:r>
          </a:p>
          <a:p>
            <a:pPr eaLnBrk="1" hangingPunct="1"/>
            <a:r>
              <a:rPr lang="en-US" sz="2400" smtClean="0"/>
              <a:t>Requirements for a probability</a:t>
            </a:r>
          </a:p>
          <a:p>
            <a:pPr lvl="1" eaLnBrk="1" hangingPunct="1"/>
            <a:r>
              <a:rPr lang="en-US" sz="2000" smtClean="0"/>
              <a:t>0 &lt; Probability &lt; 1</a:t>
            </a:r>
          </a:p>
          <a:p>
            <a:pPr lvl="1" eaLnBrk="1" hangingPunct="1"/>
            <a:r>
              <a:rPr lang="en-US" sz="2000" smtClean="0"/>
              <a:t>P(</a:t>
            </a:r>
            <a:r>
              <a:rPr lang="en-US" sz="2000" b="1" smtClean="0"/>
              <a:t>x</a:t>
            </a:r>
            <a:r>
              <a:rPr lang="en-US" sz="2000" smtClean="0"/>
              <a:t>) should be monotonic in </a:t>
            </a:r>
            <a:r>
              <a:rPr lang="en-US" sz="2000" b="1" smtClean="0"/>
              <a:t>x</a:t>
            </a:r>
            <a:r>
              <a:rPr lang="en-US" sz="2000" smtClean="0"/>
              <a:t> – it’s a CDF</a:t>
            </a:r>
          </a:p>
        </p:txBody>
      </p:sp>
      <p:pic>
        <p:nvPicPr>
          <p:cNvPr id="4" name="Picture 1"/>
          <p:cNvPicPr>
            <a:picLocks noChangeAspect="1" noChangeArrowheads="1"/>
          </p:cNvPicPr>
          <p:nvPr/>
        </p:nvPicPr>
        <p:blipFill>
          <a:blip r:embed="rId3" cstate="print"/>
          <a:srcRect/>
          <a:stretch>
            <a:fillRect/>
          </a:stretch>
        </p:blipFill>
        <p:spPr bwMode="auto">
          <a:xfrm>
            <a:off x="2209800" y="1143000"/>
            <a:ext cx="4358438" cy="17526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533400" y="990600"/>
            <a:ext cx="8229600" cy="530225"/>
          </a:xfrm>
        </p:spPr>
        <p:txBody>
          <a:bodyPr/>
          <a:lstStyle/>
          <a:p>
            <a:pPr algn="ctr" eaLnBrk="1" hangingPunct="1"/>
            <a:r>
              <a:rPr lang="en-US" smtClean="0"/>
              <a:t>Behavioral Utility Based Approach</a:t>
            </a:r>
          </a:p>
        </p:txBody>
      </p:sp>
      <p:sp>
        <p:nvSpPr>
          <p:cNvPr id="13315" name="Content Placeholder 2"/>
          <p:cNvSpPr>
            <a:spLocks noGrp="1"/>
          </p:cNvSpPr>
          <p:nvPr>
            <p:ph idx="4294967295"/>
          </p:nvPr>
        </p:nvSpPr>
        <p:spPr>
          <a:xfrm>
            <a:off x="838200" y="1600200"/>
            <a:ext cx="7848600" cy="3276600"/>
          </a:xfrm>
        </p:spPr>
        <p:txBody>
          <a:bodyPr/>
          <a:lstStyle/>
          <a:p>
            <a:pPr eaLnBrk="1" hangingPunct="1"/>
            <a:r>
              <a:rPr lang="en-US" sz="2000" smtClean="0">
                <a:latin typeface="Arial" charset="0"/>
              </a:rPr>
              <a:t>Observed outcomes partially reveal underlying preferences</a:t>
            </a:r>
          </a:p>
          <a:p>
            <a:pPr eaLnBrk="1" hangingPunct="1"/>
            <a:r>
              <a:rPr lang="en-US" sz="2000" smtClean="0">
                <a:latin typeface="Arial" charset="0"/>
              </a:rPr>
              <a:t>There exists an underlying preference scale defined over alternatives, U*(choices)</a:t>
            </a:r>
          </a:p>
          <a:p>
            <a:pPr eaLnBrk="1" hangingPunct="1"/>
            <a:r>
              <a:rPr lang="en-US" sz="2000" smtClean="0">
                <a:latin typeface="Arial" charset="0"/>
              </a:rPr>
              <a:t>Revelation of preferences between two choices labeled 0 and 1 reveals the ranking of the underlying utility</a:t>
            </a:r>
          </a:p>
          <a:p>
            <a:pPr lvl="1" eaLnBrk="1" hangingPunct="1"/>
            <a:r>
              <a:rPr lang="en-US" sz="2000" smtClean="0">
                <a:latin typeface="Arial" charset="0"/>
              </a:rPr>
              <a:t>     U*(choice 1) &gt;  U*(choice 0)               Choose 1</a:t>
            </a:r>
          </a:p>
          <a:p>
            <a:pPr lvl="1" eaLnBrk="1" hangingPunct="1"/>
            <a:r>
              <a:rPr lang="en-US" sz="2000" smtClean="0">
                <a:latin typeface="Arial" charset="0"/>
              </a:rPr>
              <a:t>     U*(choice 1) </a:t>
            </a:r>
            <a:r>
              <a:rPr lang="en-US" sz="2000" u="sng" smtClean="0">
                <a:latin typeface="Arial" charset="0"/>
              </a:rPr>
              <a:t>&lt;</a:t>
            </a:r>
            <a:r>
              <a:rPr lang="en-US" sz="2000" smtClean="0">
                <a:latin typeface="Arial" charset="0"/>
              </a:rPr>
              <a:t>  U*(choice 0)               Choose 0</a:t>
            </a:r>
          </a:p>
          <a:p>
            <a:r>
              <a:rPr lang="en-US" sz="2000" smtClean="0">
                <a:latin typeface="Arial" charset="0"/>
              </a:rPr>
              <a:t>Net utility = U = U*(choice 1) - U*(choice 0).  U  &gt; 0  =&gt; choice 1</a:t>
            </a:r>
          </a:p>
        </p:txBody>
      </p:sp>
      <p:cxnSp>
        <p:nvCxnSpPr>
          <p:cNvPr id="5" name="Straight Arrow Connector 4"/>
          <p:cNvCxnSpPr/>
          <p:nvPr/>
        </p:nvCxnSpPr>
        <p:spPr bwMode="auto">
          <a:xfrm>
            <a:off x="5334000" y="38862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cxnSp>
        <p:nvCxnSpPr>
          <p:cNvPr id="6" name="Straight Arrow Connector 5"/>
          <p:cNvCxnSpPr/>
          <p:nvPr/>
        </p:nvCxnSpPr>
        <p:spPr bwMode="auto">
          <a:xfrm>
            <a:off x="5334000" y="35052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pic>
        <p:nvPicPr>
          <p:cNvPr id="504833" name="Picture 1"/>
          <p:cNvPicPr>
            <a:picLocks noChangeAspect="1" noChangeArrowheads="1"/>
          </p:cNvPicPr>
          <p:nvPr/>
        </p:nvPicPr>
        <p:blipFill>
          <a:blip r:embed="rId3" cstate="print"/>
          <a:srcRect/>
          <a:stretch>
            <a:fillRect/>
          </a:stretch>
        </p:blipFill>
        <p:spPr bwMode="auto">
          <a:xfrm>
            <a:off x="2362200" y="4648200"/>
            <a:ext cx="4358438" cy="175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304800" y="1219200"/>
            <a:ext cx="8229600" cy="381000"/>
          </a:xfrm>
        </p:spPr>
        <p:txBody>
          <a:bodyPr/>
          <a:lstStyle/>
          <a:p>
            <a:pPr algn="ctr" eaLnBrk="1" hangingPunct="1"/>
            <a:r>
              <a:rPr lang="en-US" sz="3600" b="1" dirty="0" smtClean="0"/>
              <a:t>Binary Outcome: Visit Doctor</a:t>
            </a:r>
            <a:br>
              <a:rPr lang="en-US" sz="3600" b="1" dirty="0" smtClean="0"/>
            </a:br>
            <a:r>
              <a:rPr lang="en-US" sz="2000" b="1" dirty="0" smtClean="0">
                <a:latin typeface="Tahoma" pitchFamily="34" charset="0"/>
                <a:ea typeface="Tahoma" pitchFamily="34" charset="0"/>
                <a:cs typeface="Tahoma" pitchFamily="34" charset="0"/>
              </a:rPr>
              <a:t>In the 1984 year of the GSOEP, 2265 of 3874</a:t>
            </a:r>
            <a:br>
              <a:rPr lang="en-US" sz="2000" b="1" dirty="0" smtClean="0">
                <a:latin typeface="Tahoma" pitchFamily="34" charset="0"/>
                <a:ea typeface="Tahoma" pitchFamily="34" charset="0"/>
                <a:cs typeface="Tahoma" pitchFamily="34" charset="0"/>
              </a:rPr>
            </a:br>
            <a:r>
              <a:rPr lang="en-US" sz="2000" b="1" dirty="0" smtClean="0">
                <a:latin typeface="Tahoma" pitchFamily="34" charset="0"/>
                <a:ea typeface="Tahoma" pitchFamily="34" charset="0"/>
                <a:cs typeface="Tahoma" pitchFamily="34" charset="0"/>
              </a:rPr>
              <a:t> individuals visited the doctor at least once.</a:t>
            </a:r>
          </a:p>
        </p:txBody>
      </p:sp>
      <p:pic>
        <p:nvPicPr>
          <p:cNvPr id="551937" name="Picture 1"/>
          <p:cNvPicPr>
            <a:picLocks noChangeAspect="1" noChangeArrowheads="1"/>
          </p:cNvPicPr>
          <p:nvPr/>
        </p:nvPicPr>
        <p:blipFill>
          <a:blip r:embed="rId3" cstate="print"/>
          <a:srcRect/>
          <a:stretch>
            <a:fillRect/>
          </a:stretch>
        </p:blipFill>
        <p:spPr bwMode="auto">
          <a:xfrm>
            <a:off x="914400" y="1676400"/>
            <a:ext cx="7316421" cy="4851708"/>
          </a:xfrm>
          <a:prstGeom prst="rect">
            <a:avLst/>
          </a:prstGeom>
          <a:noFill/>
          <a:ln w="9525">
            <a:noFill/>
            <a:miter lim="800000"/>
            <a:headEnd/>
            <a:tailEnd/>
          </a:ln>
          <a:effectLst/>
        </p:spPr>
      </p:pic>
    </p:spTree>
    <p:extLst>
      <p:ext uri="{BB962C8B-B14F-4D97-AF65-F5344CB8AC3E}">
        <p14:creationId xmlns:p14="http://schemas.microsoft.com/office/powerpoint/2010/main" xmlns="" val="315990743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81000" y="914400"/>
            <a:ext cx="8458200" cy="530225"/>
          </a:xfrm>
        </p:spPr>
        <p:txBody>
          <a:bodyPr/>
          <a:lstStyle/>
          <a:p>
            <a:pPr algn="ctr" eaLnBrk="1" hangingPunct="1"/>
            <a:r>
              <a:rPr lang="en-US" dirty="0" smtClean="0"/>
              <a:t>A Random Utility Model for </a:t>
            </a:r>
            <a:br>
              <a:rPr lang="en-US" dirty="0" smtClean="0"/>
            </a:br>
            <a:r>
              <a:rPr lang="en-US" dirty="0" smtClean="0"/>
              <a:t>the Binary Choice</a:t>
            </a:r>
          </a:p>
        </p:txBody>
      </p:sp>
      <p:sp>
        <p:nvSpPr>
          <p:cNvPr id="18435" name="Rectangle 3"/>
          <p:cNvSpPr>
            <a:spLocks noGrp="1" noChangeArrowheads="1"/>
          </p:cNvSpPr>
          <p:nvPr>
            <p:ph type="body" idx="4294967295"/>
          </p:nvPr>
        </p:nvSpPr>
        <p:spPr>
          <a:xfrm>
            <a:off x="990600" y="1676400"/>
            <a:ext cx="7696200" cy="4530725"/>
          </a:xfrm>
        </p:spPr>
        <p:txBody>
          <a:bodyPr/>
          <a:lstStyle/>
          <a:p>
            <a:pPr eaLnBrk="1" hangingPunct="1">
              <a:lnSpc>
                <a:spcPct val="90000"/>
              </a:lnSpc>
            </a:pPr>
            <a:r>
              <a:rPr lang="en-US" sz="2000" dirty="0" smtClean="0">
                <a:latin typeface="Arial" charset="0"/>
              </a:rPr>
              <a:t>Yes or </a:t>
            </a:r>
            <a:r>
              <a:rPr lang="en-US" sz="2000" smtClean="0">
                <a:latin typeface="Arial" charset="0"/>
              </a:rPr>
              <a:t>No decision |  Visit or not visit the doctor</a:t>
            </a:r>
            <a:r>
              <a:rPr lang="en-US" sz="2000" dirty="0" smtClean="0">
                <a:latin typeface="Arial" charset="0"/>
              </a:rPr>
              <a:t/>
            </a:r>
            <a:br>
              <a:rPr lang="en-US" sz="2000" dirty="0" smtClean="0">
                <a:latin typeface="Arial" charset="0"/>
              </a:rPr>
            </a:br>
            <a:endParaRPr lang="en-US" sz="2000" dirty="0" smtClean="0">
              <a:latin typeface="Arial" charset="0"/>
            </a:endParaRPr>
          </a:p>
          <a:p>
            <a:pPr eaLnBrk="1" hangingPunct="1">
              <a:lnSpc>
                <a:spcPct val="90000"/>
              </a:lnSpc>
            </a:pPr>
            <a:r>
              <a:rPr lang="en-US" sz="2000" dirty="0" smtClean="0">
                <a:latin typeface="Arial" charset="0"/>
              </a:rPr>
              <a:t>Model:  Net utility of visit at </a:t>
            </a:r>
            <a:r>
              <a:rPr lang="en-US" sz="2000" smtClean="0">
                <a:latin typeface="Arial" charset="0"/>
              </a:rPr>
              <a:t>least once</a:t>
            </a:r>
          </a:p>
          <a:p>
            <a:pPr eaLnBrk="1" hangingPunct="1">
              <a:lnSpc>
                <a:spcPct val="90000"/>
              </a:lnSpc>
              <a:buNone/>
            </a:pPr>
            <a:endParaRPr lang="en-US" sz="2000" smtClean="0">
              <a:latin typeface="Arial" charset="0"/>
            </a:endParaRPr>
          </a:p>
          <a:p>
            <a:pPr>
              <a:lnSpc>
                <a:spcPct val="90000"/>
              </a:lnSpc>
            </a:pPr>
            <a:r>
              <a:rPr lang="en-US" sz="2000" smtClean="0">
                <a:latin typeface="Arial" charset="0"/>
              </a:rPr>
              <a:t>Net utility depends on observables and unobservables</a:t>
            </a:r>
            <a:r>
              <a:rPr lang="en-US" sz="2000" dirty="0" smtClean="0">
                <a:latin typeface="Arial" charset="0"/>
              </a:rPr>
              <a:t/>
            </a:r>
            <a:br>
              <a:rPr lang="en-US" sz="2000" dirty="0" smtClean="0">
                <a:latin typeface="Arial" charset="0"/>
              </a:rPr>
            </a:br>
            <a:endParaRPr lang="en-US" sz="2000" dirty="0" smtClean="0">
              <a:latin typeface="Arial" charset="0"/>
            </a:endParaRPr>
          </a:p>
          <a:p>
            <a:pPr>
              <a:lnSpc>
                <a:spcPct val="90000"/>
              </a:lnSpc>
              <a:buNone/>
            </a:pPr>
            <a:r>
              <a:rPr lang="en-US" sz="2000" smtClean="0">
                <a:latin typeface="Arial" charset="0"/>
              </a:rPr>
              <a:t>     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Net utility = U*</a:t>
            </a:r>
            <a:r>
              <a:rPr lang="en-US" sz="2000" baseline="-25000" smtClean="0">
                <a:latin typeface="Arial" charset="0"/>
                <a:sym typeface="Symbol" pitchFamily="18" charset="2"/>
              </a:rPr>
              <a:t>visit</a:t>
            </a:r>
            <a:r>
              <a:rPr lang="en-US" sz="2000" smtClean="0">
                <a:latin typeface="Arial" charset="0"/>
                <a:sym typeface="Symbol" pitchFamily="18" charset="2"/>
              </a:rPr>
              <a:t> – U*</a:t>
            </a:r>
            <a:r>
              <a:rPr lang="en-US" sz="2000" baseline="-25000" smtClean="0">
                <a:latin typeface="Arial" charset="0"/>
                <a:sym typeface="Symbol" pitchFamily="18" charset="2"/>
              </a:rPr>
              <a:t>not visit</a:t>
            </a:r>
          </a:p>
          <a:p>
            <a:pPr>
              <a:lnSpc>
                <a:spcPct val="90000"/>
              </a:lnSpc>
              <a:buNone/>
            </a:pPr>
            <a:endParaRPr lang="en-US" sz="2000" baseline="-25000" smtClean="0">
              <a:latin typeface="Arial" charset="0"/>
              <a:sym typeface="Symbol" pitchFamily="18" charset="2"/>
            </a:endParaRPr>
          </a:p>
          <a:p>
            <a:pPr>
              <a:lnSpc>
                <a:spcPct val="90000"/>
              </a:lnSpc>
              <a:buNone/>
            </a:pPr>
            <a:r>
              <a:rPr lang="en-US" sz="2000" baseline="-25000" smtClean="0">
                <a:latin typeface="Arial" charset="0"/>
                <a:sym typeface="Symbol" pitchFamily="18" charset="2"/>
              </a:rPr>
              <a:t>        </a:t>
            </a:r>
            <a:r>
              <a:rPr lang="en-US" sz="2000" smtClean="0">
                <a:latin typeface="Arial" charset="0"/>
              </a:rPr>
              <a:t>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 + </a:t>
            </a:r>
            <a:r>
              <a:rPr lang="en-US" sz="2000" baseline="-25000" dirty="0" smtClean="0">
                <a:latin typeface="Arial" charset="0"/>
                <a:sym typeface="Symbol" pitchFamily="18" charset="2"/>
              </a:rPr>
              <a:t>1</a:t>
            </a:r>
            <a:r>
              <a:rPr lang="en-US" sz="2000" dirty="0" smtClean="0">
                <a:latin typeface="Arial" charset="0"/>
                <a:sym typeface="Symbol" pitchFamily="18" charset="2"/>
              </a:rPr>
              <a:t>Age + </a:t>
            </a:r>
            <a:r>
              <a:rPr lang="en-US" sz="2000" baseline="-25000" dirty="0" smtClean="0">
                <a:latin typeface="Arial" charset="0"/>
                <a:sym typeface="Symbol" pitchFamily="18" charset="2"/>
              </a:rPr>
              <a:t>2</a:t>
            </a:r>
            <a:r>
              <a:rPr lang="en-US" sz="2000" dirty="0" smtClean="0">
                <a:latin typeface="Arial" charset="0"/>
                <a:sym typeface="Symbol" pitchFamily="18" charset="2"/>
              </a:rPr>
              <a:t>Income </a:t>
            </a:r>
            <a:r>
              <a:rPr lang="en-US" sz="2000" smtClean="0">
                <a:latin typeface="Arial" charset="0"/>
                <a:sym typeface="Symbol" pitchFamily="18" charset="2"/>
              </a:rPr>
              <a:t>+ </a:t>
            </a:r>
            <a:r>
              <a:rPr lang="en-US" sz="2000" baseline="-25000" smtClean="0">
                <a:latin typeface="Arial" charset="0"/>
                <a:sym typeface="Symbol" pitchFamily="18" charset="2"/>
              </a:rPr>
              <a:t>3</a:t>
            </a:r>
            <a:r>
              <a:rPr lang="en-US" sz="2000" smtClean="0">
                <a:latin typeface="Arial" charset="0"/>
                <a:sym typeface="Symbol" pitchFamily="18" charset="2"/>
              </a:rPr>
              <a:t>Sex </a:t>
            </a:r>
            <a:r>
              <a:rPr lang="en-US" sz="2000" dirty="0" smtClean="0">
                <a:latin typeface="Arial" charset="0"/>
                <a:sym typeface="Symbol" pitchFamily="18" charset="2"/>
              </a:rPr>
              <a:t>+ </a:t>
            </a:r>
          </a:p>
          <a:p>
            <a:pPr eaLnBrk="1" hangingPunct="1">
              <a:lnSpc>
                <a:spcPct val="90000"/>
              </a:lnSpc>
              <a:buFont typeface="Wingdings" pitchFamily="2" charset="2"/>
              <a:buNone/>
            </a:pPr>
            <a:r>
              <a:rPr lang="en-US" sz="2000" dirty="0" smtClean="0">
                <a:latin typeface="Arial" charset="0"/>
                <a:sym typeface="Symbol" pitchFamily="18" charset="2"/>
              </a:rPr>
              <a:t>    </a:t>
            </a:r>
            <a:br>
              <a:rPr lang="en-US" sz="2000" dirty="0" smtClean="0">
                <a:latin typeface="Arial" charset="0"/>
                <a:sym typeface="Symbol" pitchFamily="18" charset="2"/>
              </a:rPr>
            </a:br>
            <a:r>
              <a:rPr lang="en-US" sz="2000" dirty="0" smtClean="0">
                <a:latin typeface="Arial" charset="0"/>
                <a:sym typeface="Symbol" pitchFamily="18" charset="2"/>
              </a:rPr>
              <a:t>Choose </a:t>
            </a:r>
            <a:r>
              <a:rPr lang="en-US" sz="2000" smtClean="0">
                <a:latin typeface="Arial" charset="0"/>
                <a:sym typeface="Symbol" pitchFamily="18" charset="2"/>
              </a:rPr>
              <a:t>to visit at least once </a:t>
            </a:r>
            <a:r>
              <a:rPr lang="en-US" sz="2000" dirty="0" smtClean="0">
                <a:latin typeface="Arial" charset="0"/>
                <a:sym typeface="Symbol" pitchFamily="18" charset="2"/>
              </a:rPr>
              <a:t>if net utility </a:t>
            </a:r>
            <a:r>
              <a:rPr lang="en-US" sz="2000" smtClean="0">
                <a:latin typeface="Arial" charset="0"/>
                <a:sym typeface="Symbol" pitchFamily="18" charset="2"/>
              </a:rPr>
              <a:t>is positive</a:t>
            </a:r>
            <a:br>
              <a:rPr lang="en-US" sz="2000" smtClean="0">
                <a:latin typeface="Arial" charset="0"/>
                <a:sym typeface="Symbol" pitchFamily="18" charset="2"/>
              </a:rPr>
            </a:br>
            <a:endParaRPr lang="en-US" sz="2000" dirty="0" smtClean="0">
              <a:latin typeface="Arial" charset="0"/>
            </a:endParaRPr>
          </a:p>
          <a:p>
            <a:pPr eaLnBrk="1" hangingPunct="1">
              <a:lnSpc>
                <a:spcPct val="90000"/>
              </a:lnSpc>
            </a:pPr>
            <a:r>
              <a:rPr lang="en-US" sz="2000" smtClean="0">
                <a:latin typeface="Arial" charset="0"/>
              </a:rPr>
              <a:t>Observed Data</a:t>
            </a:r>
            <a:r>
              <a:rPr lang="en-US" sz="2000" dirty="0" smtClean="0">
                <a:latin typeface="Arial" charset="0"/>
              </a:rPr>
              <a:t>:  </a:t>
            </a:r>
            <a:r>
              <a:rPr lang="en-US" sz="2000" b="1" dirty="0" smtClean="0">
                <a:latin typeface="Arial" charset="0"/>
              </a:rPr>
              <a:t>X</a:t>
            </a:r>
            <a:r>
              <a:rPr lang="en-US" sz="2000" dirty="0" smtClean="0">
                <a:latin typeface="Arial" charset="0"/>
              </a:rPr>
              <a:t> 	</a:t>
            </a:r>
            <a:r>
              <a:rPr lang="en-US" sz="2000" smtClean="0">
                <a:latin typeface="Arial" charset="0"/>
              </a:rPr>
              <a:t>=  Age, Income, Sex</a:t>
            </a:r>
            <a:endParaRPr lang="en-US" sz="2000" dirty="0" smtClean="0">
              <a:latin typeface="Arial" charset="0"/>
            </a:endParaRPr>
          </a:p>
          <a:p>
            <a:pPr eaLnBrk="1" hangingPunct="1">
              <a:lnSpc>
                <a:spcPct val="90000"/>
              </a:lnSpc>
              <a:buFont typeface="Wingdings" pitchFamily="2" charset="2"/>
              <a:buNone/>
            </a:pPr>
            <a:r>
              <a:rPr lang="en-US" sz="2000" dirty="0" smtClean="0">
                <a:latin typeface="Arial" charset="0"/>
              </a:rPr>
              <a:t>		</a:t>
            </a:r>
            <a:r>
              <a:rPr lang="en-US" sz="2000" smtClean="0">
                <a:latin typeface="Arial" charset="0"/>
              </a:rPr>
              <a:t>   	      </a:t>
            </a:r>
            <a:r>
              <a:rPr lang="en-US" sz="2000" b="1" smtClean="0">
                <a:latin typeface="Arial" charset="0"/>
              </a:rPr>
              <a:t>y</a:t>
            </a:r>
            <a:r>
              <a:rPr lang="en-US" sz="2000" smtClean="0">
                <a:latin typeface="Arial" charset="0"/>
              </a:rPr>
              <a:t>  </a:t>
            </a:r>
            <a:r>
              <a:rPr lang="en-US" sz="2000" dirty="0" smtClean="0">
                <a:latin typeface="Arial" charset="0"/>
              </a:rPr>
              <a:t>	</a:t>
            </a:r>
            <a:r>
              <a:rPr lang="en-US" sz="2000" smtClean="0">
                <a:latin typeface="Arial" charset="0"/>
              </a:rPr>
              <a:t>=  1 if </a:t>
            </a:r>
            <a:r>
              <a:rPr lang="en-US" sz="2000" dirty="0" smtClean="0">
                <a:latin typeface="Arial" charset="0"/>
              </a:rPr>
              <a:t>choose visit</a:t>
            </a:r>
            <a:r>
              <a:rPr lang="en-US" sz="2000" dirty="0" smtClean="0"/>
              <a:t>, </a:t>
            </a:r>
            <a:r>
              <a:rPr lang="en-US" sz="2000" smtClean="0">
                <a:sym typeface="Wingdings" pitchFamily="2" charset="2"/>
              </a:rPr>
              <a:t> </a:t>
            </a:r>
            <a:r>
              <a:rPr lang="en-US" sz="2000" smtClean="0">
                <a:latin typeface="Arial" charset="0"/>
              </a:rPr>
              <a:t>U</a:t>
            </a:r>
            <a:r>
              <a:rPr lang="en-US" sz="2000" baseline="-25000" smtClean="0">
                <a:latin typeface="Arial" charset="0"/>
              </a:rPr>
              <a:t>doctor</a:t>
            </a:r>
            <a:r>
              <a:rPr lang="en-US" sz="2000" smtClean="0">
                <a:latin typeface="Arial" charset="0"/>
              </a:rPr>
              <a:t> </a:t>
            </a:r>
            <a:r>
              <a:rPr lang="en-US" sz="2000" dirty="0" smtClean="0">
                <a:latin typeface="Arial" charset="0"/>
              </a:rPr>
              <a:t>&gt; 0, 0 if not.</a:t>
            </a:r>
          </a:p>
        </p:txBody>
      </p:sp>
      <p:cxnSp>
        <p:nvCxnSpPr>
          <p:cNvPr id="5" name="Straight Arrow Connector 4"/>
          <p:cNvCxnSpPr/>
          <p:nvPr/>
        </p:nvCxnSpPr>
        <p:spPr bwMode="auto">
          <a:xfrm rot="5400000">
            <a:off x="6019006" y="3936206"/>
            <a:ext cx="457200" cy="1588"/>
          </a:xfrm>
          <a:prstGeom prst="straightConnector1">
            <a:avLst/>
          </a:prstGeom>
          <a:solidFill>
            <a:schemeClr val="accent1"/>
          </a:solidFill>
          <a:ln w="38100" cap="flat" cmpd="sng" algn="ctr">
            <a:solidFill>
              <a:srgbClr val="FF3300"/>
            </a:solidFill>
            <a:prstDash val="solid"/>
            <a:round/>
            <a:headEnd type="none" w="med" len="med"/>
            <a:tailEnd type="arrow"/>
          </a:ln>
          <a:effectLst/>
        </p:spPr>
      </p:cxnSp>
      <p:sp>
        <p:nvSpPr>
          <p:cNvPr id="6" name="TextBox 5"/>
          <p:cNvSpPr txBox="1"/>
          <p:nvPr/>
        </p:nvSpPr>
        <p:spPr>
          <a:xfrm>
            <a:off x="5715000" y="3352800"/>
            <a:ext cx="1828800" cy="338554"/>
          </a:xfrm>
          <a:prstGeom prst="rect">
            <a:avLst/>
          </a:prstGeom>
          <a:noFill/>
          <a:ln w="19050">
            <a:solidFill>
              <a:schemeClr val="tx1"/>
            </a:solidFill>
          </a:ln>
        </p:spPr>
        <p:txBody>
          <a:bodyPr wrap="square" rtlCol="0">
            <a:spAutoFit/>
          </a:bodyPr>
          <a:lstStyle/>
          <a:p>
            <a:r>
              <a:rPr lang="en-US" sz="1600" b="1" smtClean="0">
                <a:solidFill>
                  <a:srgbClr val="FF0000"/>
                </a:solidFill>
                <a:latin typeface="+mj-lt"/>
              </a:rPr>
              <a:t>Random Utility</a:t>
            </a:r>
            <a:endParaRPr lang="en-US" sz="1600" b="1">
              <a:solidFill>
                <a:srgbClr val="FF0000"/>
              </a:solidFill>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277813"/>
            <a:ext cx="8229600" cy="263525"/>
          </a:xfrm>
        </p:spPr>
        <p:txBody>
          <a:bodyPr/>
          <a:lstStyle/>
          <a:p>
            <a:pPr eaLnBrk="1" hangingPunct="1"/>
            <a:r>
              <a:rPr lang="en-US" smtClean="0"/>
              <a:t> </a:t>
            </a:r>
          </a:p>
        </p:txBody>
      </p:sp>
      <p:sp>
        <p:nvSpPr>
          <p:cNvPr id="19459" name="Rectangle 3"/>
          <p:cNvSpPr>
            <a:spLocks noGrp="1" noChangeArrowheads="1"/>
          </p:cNvSpPr>
          <p:nvPr>
            <p:ph type="body" idx="4294967295"/>
          </p:nvPr>
        </p:nvSpPr>
        <p:spPr>
          <a:xfrm>
            <a:off x="1219200" y="1981200"/>
            <a:ext cx="6781800" cy="3733800"/>
          </a:xfrm>
        </p:spPr>
        <p:txBody>
          <a:bodyPr/>
          <a:lstStyle/>
          <a:p>
            <a:pPr eaLnBrk="1" hangingPunct="1">
              <a:buFont typeface="Wingdings" pitchFamily="2" charset="2"/>
              <a:buNone/>
            </a:pPr>
            <a:r>
              <a:rPr lang="en-US" sz="2000" smtClean="0">
                <a:latin typeface="Arial" charset="0"/>
              </a:rPr>
              <a:t>Net Utility  U</a:t>
            </a:r>
            <a:r>
              <a:rPr lang="en-US" sz="2000" baseline="-25000" smtClean="0">
                <a:latin typeface="Arial" charset="0"/>
              </a:rPr>
              <a:t>doctor</a:t>
            </a:r>
            <a:r>
              <a:rPr lang="en-US" sz="2000" smtClean="0">
                <a:latin typeface="Arial" charset="0"/>
              </a:rPr>
              <a:t>  =  U*</a:t>
            </a:r>
            <a:r>
              <a:rPr lang="en-US" sz="2000" baseline="-25000" smtClean="0">
                <a:latin typeface="Arial" charset="0"/>
              </a:rPr>
              <a:t>visit</a:t>
            </a:r>
            <a:r>
              <a:rPr lang="en-US" sz="2000" smtClean="0">
                <a:latin typeface="Arial" charset="0"/>
              </a:rPr>
              <a:t> – U*</a:t>
            </a:r>
            <a:r>
              <a:rPr lang="en-US" sz="2000" baseline="-25000" smtClean="0">
                <a:latin typeface="Arial" charset="0"/>
              </a:rPr>
              <a:t>not</a:t>
            </a:r>
            <a:r>
              <a:rPr lang="en-US" sz="2000" smtClean="0">
                <a:latin typeface="Arial" charset="0"/>
              </a:rPr>
              <a:t> </a:t>
            </a:r>
            <a:r>
              <a:rPr lang="en-US" sz="2000" baseline="-25000" smtClean="0">
                <a:latin typeface="Arial" charset="0"/>
              </a:rPr>
              <a:t>visit</a:t>
            </a:r>
            <a:endParaRPr lang="en-US" sz="2000" smtClean="0">
              <a:latin typeface="Arial" charset="0"/>
            </a:endParaRPr>
          </a:p>
          <a:p>
            <a:pPr eaLnBrk="1" hangingPunct="1">
              <a:buFont typeface="Wingdings" pitchFamily="2" charset="2"/>
              <a:buNone/>
            </a:pPr>
            <a:endParaRPr lang="en-US" sz="2000" smtClean="0">
              <a:latin typeface="Arial" charset="0"/>
            </a:endParaRPr>
          </a:p>
          <a:p>
            <a:pPr eaLnBrk="1" hangingPunct="1">
              <a:buFont typeface="Wingdings" pitchFamily="2" charset="2"/>
              <a:buNone/>
            </a:pPr>
            <a:r>
              <a:rPr lang="en-US" sz="2000" smtClean="0">
                <a:latin typeface="Arial" charset="0"/>
              </a:rPr>
              <a:t>U</a:t>
            </a:r>
            <a:r>
              <a:rPr lang="en-US" sz="2000" baseline="-25000" smtClean="0">
                <a:latin typeface="Arial" charset="0"/>
              </a:rPr>
              <a:t>doctor</a:t>
            </a:r>
            <a:r>
              <a:rPr lang="en-US" sz="2000" smtClean="0">
                <a:latin typeface="Arial" charset="0"/>
              </a:rPr>
              <a:t>   =  </a:t>
            </a:r>
            <a:r>
              <a:rPr lang="en-US" sz="2000" smtClean="0">
                <a:latin typeface="Arial" charset="0"/>
                <a:sym typeface="Symbol" pitchFamily="18" charset="2"/>
              </a:rPr>
              <a:t> </a:t>
            </a:r>
            <a:r>
              <a:rPr lang="en-US" sz="2000" dirty="0" smtClean="0">
                <a:latin typeface="Arial" charset="0"/>
                <a:sym typeface="Symbol" pitchFamily="18" charset="2"/>
              </a:rPr>
              <a:t>+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dirty="0" smtClean="0">
                <a:latin typeface="Arial" charset="0"/>
                <a:sym typeface="Symbol" pitchFamily="18" charset="2"/>
              </a:rPr>
              <a:t>3 </a:t>
            </a:r>
            <a:r>
              <a:rPr lang="en-US" sz="2000" dirty="0" smtClean="0">
                <a:latin typeface="Arial" charset="0"/>
                <a:sym typeface="Symbol" pitchFamily="18" charset="2"/>
              </a:rPr>
              <a:t>Sex + </a:t>
            </a:r>
            <a:br>
              <a:rPr lang="en-US" sz="2000" dirty="0" smtClean="0">
                <a:latin typeface="Arial" charset="0"/>
                <a:sym typeface="Symbol" pitchFamily="18" charset="2"/>
              </a:rPr>
            </a:br>
            <a:endParaRPr lang="en-US" sz="2000" dirty="0" smtClean="0">
              <a:latin typeface="Arial" charset="0"/>
              <a:sym typeface="Symbol" pitchFamily="18" charset="2"/>
            </a:endParaRPr>
          </a:p>
          <a:p>
            <a:pPr eaLnBrk="1" hangingPunct="1">
              <a:buFont typeface="Wingdings" pitchFamily="2" charset="2"/>
              <a:buNone/>
            </a:pPr>
            <a:r>
              <a:rPr lang="en-US" sz="2000" dirty="0" smtClean="0">
                <a:latin typeface="Arial" charset="0"/>
                <a:sym typeface="Symbol" pitchFamily="18" charset="2"/>
              </a:rPr>
              <a:t>Chooses to visit</a:t>
            </a:r>
            <a:r>
              <a:rPr lang="en-US" sz="2000" smtClean="0">
                <a:latin typeface="Arial" charset="0"/>
                <a:sym typeface="Symbol" pitchFamily="18" charset="2"/>
              </a:rPr>
              <a:t>:  </a:t>
            </a:r>
            <a:r>
              <a:rPr lang="en-US" sz="2000" smtClean="0">
                <a:latin typeface="Arial" charset="0"/>
              </a:rPr>
              <a:t>U</a:t>
            </a:r>
            <a:r>
              <a:rPr lang="en-US" sz="2000" baseline="-25000" smtClean="0">
                <a:latin typeface="Arial" charset="0"/>
              </a:rPr>
              <a:t>doctor</a:t>
            </a:r>
            <a:r>
              <a:rPr lang="en-US" sz="2000" smtClean="0">
                <a:latin typeface="Arial" charset="0"/>
              </a:rPr>
              <a:t>  &gt;  </a:t>
            </a:r>
            <a:r>
              <a:rPr lang="en-US" sz="2000" dirty="0" smtClean="0">
                <a:latin typeface="Arial" charset="0"/>
              </a:rPr>
              <a:t>0</a:t>
            </a:r>
            <a:br>
              <a:rPr lang="en-US" sz="2000" dirty="0" smtClean="0">
                <a:latin typeface="Arial" charset="0"/>
              </a:rPr>
            </a:br>
            <a:endParaRPr lang="en-US" sz="2000" dirty="0" smtClean="0">
              <a:latin typeface="Arial" charset="0"/>
            </a:endParaRPr>
          </a:p>
          <a:p>
            <a:pPr eaLnBrk="1" hangingPunct="1">
              <a:buFont typeface="Wingdings" pitchFamily="2" charset="2"/>
              <a:buNone/>
            </a:pPr>
            <a:r>
              <a:rPr lang="en-US" sz="2000" smtClean="0">
                <a:latin typeface="Arial" charset="0"/>
                <a:sym typeface="Symbol" pitchFamily="18" charset="2"/>
              </a:rPr>
              <a:t>              </a:t>
            </a:r>
            <a:r>
              <a:rPr lang="en-US" sz="2000" dirty="0" smtClean="0">
                <a:latin typeface="Arial" charset="0"/>
                <a:sym typeface="Symbol" pitchFamily="18" charset="2"/>
              </a:rPr>
              <a:t> +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dirty="0" smtClean="0">
                <a:latin typeface="Arial" charset="0"/>
                <a:sym typeface="Symbol" pitchFamily="18" charset="2"/>
              </a:rPr>
              <a:t>3 </a:t>
            </a:r>
            <a:r>
              <a:rPr lang="en-US" sz="2000" dirty="0" smtClean="0">
                <a:latin typeface="Arial" charset="0"/>
                <a:sym typeface="Symbol" pitchFamily="18" charset="2"/>
              </a:rPr>
              <a:t>Sex +  </a:t>
            </a:r>
            <a:r>
              <a:rPr lang="en-US" sz="2000" smtClean="0">
                <a:latin typeface="Arial" charset="0"/>
                <a:sym typeface="Symbol" pitchFamily="18" charset="2"/>
              </a:rPr>
              <a:t>&gt; 0</a:t>
            </a:r>
          </a:p>
          <a:p>
            <a:pPr eaLnBrk="1" hangingPunct="1">
              <a:buFont typeface="Wingdings" pitchFamily="2" charset="2"/>
              <a:buNone/>
            </a:pPr>
            <a:endParaRPr lang="en-US" sz="2000" smtClean="0">
              <a:latin typeface="Arial" charset="0"/>
              <a:sym typeface="Symbol" pitchFamily="18" charset="2"/>
            </a:endParaRPr>
          </a:p>
          <a:p>
            <a:pPr>
              <a:buNone/>
            </a:pPr>
            <a:r>
              <a:rPr lang="en-US" sz="2000" smtClean="0">
                <a:latin typeface="Arial" charset="0"/>
                <a:sym typeface="Symbol" pitchFamily="18" charset="2"/>
              </a:rPr>
              <a:t>Choosing to visit is a random outcome because of </a:t>
            </a:r>
          </a:p>
          <a:p>
            <a:pPr eaLnBrk="1" hangingPunct="1">
              <a:buFont typeface="Wingdings" pitchFamily="2" charset="2"/>
              <a:buNone/>
            </a:pP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               </a:t>
            </a:r>
            <a:r>
              <a:rPr lang="en-US" sz="2000" dirty="0" smtClean="0">
                <a:latin typeface="Arial" charset="0"/>
                <a:sym typeface="Symbol" pitchFamily="18" charset="2"/>
              </a:rPr>
              <a:t>   </a:t>
            </a:r>
            <a:r>
              <a:rPr lang="en-US" sz="2000" smtClean="0">
                <a:latin typeface="Arial" charset="0"/>
                <a:sym typeface="Symbol" pitchFamily="18" charset="2"/>
              </a:rPr>
              <a:t>&gt;  -( </a:t>
            </a:r>
            <a:r>
              <a:rPr lang="en-US" sz="2000" dirty="0" smtClean="0">
                <a:latin typeface="Arial" charset="0"/>
                <a:sym typeface="Symbol" pitchFamily="18" charset="2"/>
              </a:rPr>
              <a:t>+ </a:t>
            </a:r>
            <a:r>
              <a:rPr lang="en-US" sz="2000" baseline="-25000" dirty="0" smtClean="0">
                <a:latin typeface="Arial" charset="0"/>
                <a:sym typeface="Symbol" pitchFamily="18" charset="2"/>
              </a:rPr>
              <a:t>1 </a:t>
            </a:r>
            <a:r>
              <a:rPr lang="en-US" sz="2000" dirty="0" smtClean="0">
                <a:latin typeface="Arial" charset="0"/>
                <a:sym typeface="Symbol" pitchFamily="18" charset="2"/>
              </a:rPr>
              <a:t>Age + </a:t>
            </a:r>
            <a:r>
              <a:rPr lang="en-US" sz="2000" baseline="-25000" dirty="0" smtClean="0">
                <a:latin typeface="Arial" charset="0"/>
                <a:sym typeface="Symbol" pitchFamily="18" charset="2"/>
              </a:rPr>
              <a:t>2 </a:t>
            </a:r>
            <a:r>
              <a:rPr lang="en-US" sz="2000" dirty="0" smtClean="0">
                <a:latin typeface="Arial" charset="0"/>
                <a:sym typeface="Symbol" pitchFamily="18" charset="2"/>
              </a:rPr>
              <a:t>Income + </a:t>
            </a:r>
            <a:r>
              <a:rPr lang="en-US" sz="2000" baseline="-25000" smtClean="0">
                <a:latin typeface="Arial" charset="0"/>
                <a:sym typeface="Symbol" pitchFamily="18" charset="2"/>
              </a:rPr>
              <a:t>3 </a:t>
            </a:r>
            <a:r>
              <a:rPr lang="en-US" sz="2000" smtClean="0">
                <a:latin typeface="Arial" charset="0"/>
                <a:sym typeface="Symbol" pitchFamily="18" charset="2"/>
              </a:rPr>
              <a:t>Sex)</a:t>
            </a:r>
            <a:endParaRPr lang="en-US" sz="2000" dirty="0" smtClean="0">
              <a:latin typeface="Arial" charset="0"/>
              <a:sym typeface="Symbol" pitchFamily="18" charset="2"/>
            </a:endParaRPr>
          </a:p>
        </p:txBody>
      </p:sp>
      <p:sp>
        <p:nvSpPr>
          <p:cNvPr id="19460" name="Text Box 4"/>
          <p:cNvSpPr txBox="1">
            <a:spLocks noChangeArrowheads="1"/>
          </p:cNvSpPr>
          <p:nvPr/>
        </p:nvSpPr>
        <p:spPr bwMode="auto">
          <a:xfrm>
            <a:off x="762000" y="685800"/>
            <a:ext cx="7848600" cy="1077218"/>
          </a:xfrm>
          <a:prstGeom prst="rect">
            <a:avLst/>
          </a:prstGeom>
          <a:noFill/>
          <a:ln w="19050">
            <a:noFill/>
            <a:miter lim="800000"/>
            <a:headEnd/>
            <a:tailEnd/>
          </a:ln>
        </p:spPr>
        <p:txBody>
          <a:bodyPr wrap="square">
            <a:spAutoFit/>
          </a:bodyPr>
          <a:lstStyle/>
          <a:p>
            <a:pPr algn="ctr">
              <a:spcBef>
                <a:spcPct val="50000"/>
              </a:spcBef>
            </a:pP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Modeling the Binary Choice </a:t>
            </a:r>
            <a:r>
              <a:rPr lang="en-US" sz="3200" b="1" dirty="0">
                <a:solidFill>
                  <a:srgbClr val="7030A0"/>
                </a:solidFill>
                <a:latin typeface="Tahoma" panose="020B0604030504040204" pitchFamily="34" charset="0"/>
                <a:ea typeface="Tahoma" panose="020B0604030504040204" pitchFamily="34" charset="0"/>
                <a:cs typeface="Tahoma" panose="020B0604030504040204" pitchFamily="34" charset="0"/>
              </a:rPr>
              <a:t>Between </a:t>
            </a: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
            </a:r>
            <a:b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32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the </a:t>
            </a:r>
            <a:r>
              <a:rPr lang="en-US" sz="3200" b="1" dirty="0">
                <a:solidFill>
                  <a:srgbClr val="7030A0"/>
                </a:solidFill>
                <a:latin typeface="Tahoma" panose="020B0604030504040204" pitchFamily="34" charset="0"/>
                <a:ea typeface="Tahoma" panose="020B0604030504040204" pitchFamily="34" charset="0"/>
                <a:cs typeface="Tahoma" panose="020B0604030504040204" pitchFamily="34" charset="0"/>
              </a:rPr>
              <a:t>Two Alternatives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04800" y="609600"/>
            <a:ext cx="8686800" cy="1200329"/>
          </a:xfrm>
          <a:prstGeom prst="rect">
            <a:avLst/>
          </a:prstGeom>
          <a:noFill/>
          <a:ln w="9525">
            <a:noFill/>
            <a:miter lim="800000"/>
            <a:headEnd/>
            <a:tailEnd/>
          </a:ln>
        </p:spPr>
        <p:txBody>
          <a:bodyPr wrap="square">
            <a:spAutoFit/>
          </a:bodyPr>
          <a:lstStyle/>
          <a:p>
            <a:pPr eaLnBrk="1" hangingPunct="1">
              <a:spcBef>
                <a:spcPct val="50000"/>
              </a:spcBef>
            </a:pPr>
            <a:r>
              <a:rPr lang="en-US" sz="2400" b="1" dirty="0">
                <a:solidFill>
                  <a:srgbClr val="7030A0"/>
                </a:solidFill>
                <a:latin typeface="Tahoma" pitchFamily="34" charset="0"/>
              </a:rPr>
              <a:t>Probability Model for Choice Between Two </a:t>
            </a:r>
            <a:r>
              <a:rPr lang="en-US" sz="2400" b="1" dirty="0" smtClean="0">
                <a:solidFill>
                  <a:srgbClr val="7030A0"/>
                </a:solidFill>
                <a:latin typeface="Tahoma" pitchFamily="34" charset="0"/>
              </a:rPr>
              <a:t>Alternatives</a:t>
            </a:r>
            <a:r>
              <a:rPr lang="en-US" sz="2400" dirty="0">
                <a:solidFill>
                  <a:srgbClr val="7030A0"/>
                </a:solidFill>
                <a:latin typeface="Tahoma" pitchFamily="34" charset="0"/>
              </a:rPr>
              <a:t/>
            </a:r>
            <a:br>
              <a:rPr lang="en-US" sz="2400" dirty="0">
                <a:solidFill>
                  <a:srgbClr val="7030A0"/>
                </a:solidFill>
                <a:latin typeface="Tahoma" pitchFamily="34" charset="0"/>
              </a:rPr>
            </a:br>
            <a:r>
              <a:rPr lang="en-US" sz="1600" b="1" dirty="0" smtClean="0">
                <a:solidFill>
                  <a:srgbClr val="7030A0"/>
                </a:solidFill>
                <a:latin typeface="Tahoma" pitchFamily="34" charset="0"/>
              </a:rPr>
              <a:t>People with the same (</a:t>
            </a:r>
            <a:r>
              <a:rPr lang="en-US" sz="1600" b="1" dirty="0" err="1" smtClean="0">
                <a:solidFill>
                  <a:srgbClr val="7030A0"/>
                </a:solidFill>
                <a:latin typeface="Tahoma" pitchFamily="34" charset="0"/>
              </a:rPr>
              <a:t>Age,Income,Sex</a:t>
            </a:r>
            <a:r>
              <a:rPr lang="en-US" sz="1600" b="1" dirty="0" smtClean="0">
                <a:solidFill>
                  <a:srgbClr val="7030A0"/>
                </a:solidFill>
                <a:latin typeface="Tahoma" pitchFamily="34" charset="0"/>
              </a:rPr>
              <a:t>) will make different </a:t>
            </a:r>
            <a:r>
              <a:rPr lang="en-US" sz="1600" b="1" smtClean="0">
                <a:solidFill>
                  <a:srgbClr val="7030A0"/>
                </a:solidFill>
                <a:latin typeface="Tahoma" pitchFamily="34" charset="0"/>
              </a:rPr>
              <a:t>choices because </a:t>
            </a:r>
            <a:r>
              <a:rPr lang="en-US" sz="1600" b="1" dirty="0" smtClean="0">
                <a:solidFill>
                  <a:srgbClr val="7030A0"/>
                </a:solidFill>
                <a:latin typeface="Tahoma" pitchFamily="34" charset="0"/>
                <a:sym typeface="Symbol" pitchFamily="18" charset="2"/>
              </a:rPr>
              <a:t> is random.</a:t>
            </a:r>
            <a:r>
              <a:rPr lang="en-US" sz="1600" b="1" dirty="0" smtClean="0">
                <a:solidFill>
                  <a:srgbClr val="7030A0"/>
                </a:solidFill>
                <a:latin typeface="Tahoma" pitchFamily="34" charset="0"/>
              </a:rPr>
              <a:t>  We can model the </a:t>
            </a:r>
            <a:r>
              <a:rPr lang="en-US" sz="1600" b="1" i="1" u="sng" smtClean="0">
                <a:solidFill>
                  <a:srgbClr val="7030A0"/>
                </a:solidFill>
                <a:latin typeface="Tahoma" pitchFamily="34" charset="0"/>
              </a:rPr>
              <a:t>probability</a:t>
            </a:r>
            <a:r>
              <a:rPr lang="en-US" sz="1600" b="1" smtClean="0">
                <a:solidFill>
                  <a:srgbClr val="7030A0"/>
                </a:solidFill>
                <a:latin typeface="Tahoma" pitchFamily="34" charset="0"/>
              </a:rPr>
              <a:t>  that </a:t>
            </a:r>
            <a:r>
              <a:rPr lang="en-US" sz="1600" b="1" dirty="0" smtClean="0">
                <a:solidFill>
                  <a:srgbClr val="7030A0"/>
                </a:solidFill>
                <a:latin typeface="Tahoma" pitchFamily="34" charset="0"/>
              </a:rPr>
              <a:t>the random event  “visits the </a:t>
            </a:r>
            <a:r>
              <a:rPr lang="en-US" sz="1600" b="1" dirty="0" err="1" smtClean="0">
                <a:solidFill>
                  <a:srgbClr val="7030A0"/>
                </a:solidFill>
                <a:latin typeface="Tahoma" pitchFamily="34" charset="0"/>
              </a:rPr>
              <a:t>doctor”will</a:t>
            </a:r>
            <a:r>
              <a:rPr lang="en-US" sz="1600" b="1" dirty="0" smtClean="0">
                <a:solidFill>
                  <a:srgbClr val="7030A0"/>
                </a:solidFill>
                <a:latin typeface="Tahoma" pitchFamily="34" charset="0"/>
              </a:rPr>
              <a:t> occur.</a:t>
            </a:r>
          </a:p>
        </p:txBody>
      </p:sp>
      <p:sp>
        <p:nvSpPr>
          <p:cNvPr id="20483" name="Text Box 4"/>
          <p:cNvSpPr txBox="1">
            <a:spLocks noChangeArrowheads="1"/>
          </p:cNvSpPr>
          <p:nvPr/>
        </p:nvSpPr>
        <p:spPr bwMode="auto">
          <a:xfrm>
            <a:off x="609600" y="5410200"/>
            <a:ext cx="8305800" cy="763286"/>
          </a:xfrm>
          <a:prstGeom prst="rect">
            <a:avLst/>
          </a:prstGeom>
          <a:noFill/>
          <a:ln w="9525">
            <a:noFill/>
            <a:miter lim="800000"/>
            <a:headEnd/>
            <a:tailEnd/>
          </a:ln>
        </p:spPr>
        <p:txBody>
          <a:bodyPr wrap="square">
            <a:spAutoFit/>
          </a:bodyPr>
          <a:lstStyle/>
          <a:p>
            <a:pPr eaLnBrk="1" hangingPunct="1">
              <a:lnSpc>
                <a:spcPct val="90000"/>
              </a:lnSpc>
              <a:spcBef>
                <a:spcPct val="20000"/>
              </a:spcBef>
              <a:buClr>
                <a:schemeClr val="accent1"/>
              </a:buClr>
            </a:pPr>
            <a:r>
              <a:rPr lang="en-US" sz="2000" smtClean="0">
                <a:latin typeface="Tahoma" pitchFamily="34" charset="0"/>
                <a:sym typeface="Symbol" pitchFamily="18" charset="2"/>
              </a:rPr>
              <a:t>Event DOCTOR=1 occurs if    </a:t>
            </a:r>
            <a:r>
              <a:rPr lang="en-US" sz="2000">
                <a:latin typeface="Tahoma" pitchFamily="34" charset="0"/>
                <a:sym typeface="Symbol" pitchFamily="18" charset="2"/>
              </a:rPr>
              <a:t>&gt;</a:t>
            </a:r>
            <a:r>
              <a:rPr lang="en-US" sz="2400">
                <a:latin typeface="Tahoma" pitchFamily="34" charset="0"/>
                <a:sym typeface="Symbol" pitchFamily="18" charset="2"/>
              </a:rPr>
              <a:t>  </a:t>
            </a:r>
            <a:r>
              <a:rPr lang="en-US" sz="2400" smtClean="0">
                <a:latin typeface="Tahoma" pitchFamily="34" charset="0"/>
                <a:sym typeface="Symbol" pitchFamily="18" charset="2"/>
              </a:rPr>
              <a:t>-(</a:t>
            </a:r>
            <a:r>
              <a:rPr lang="en-US" sz="2000" smtClean="0">
                <a:latin typeface="Tahoma" pitchFamily="34" charset="0"/>
                <a:sym typeface="Symbol" pitchFamily="18" charset="2"/>
              </a:rPr>
              <a:t>  </a:t>
            </a:r>
            <a:r>
              <a:rPr lang="en-US" sz="2000">
                <a:latin typeface="Tahoma" pitchFamily="34" charset="0"/>
                <a:sym typeface="Symbol" pitchFamily="18" charset="2"/>
              </a:rPr>
              <a:t>+ </a:t>
            </a:r>
            <a:r>
              <a:rPr lang="en-US" sz="2000">
                <a:sym typeface="Symbol" pitchFamily="18" charset="2"/>
              </a:rPr>
              <a:t></a:t>
            </a:r>
            <a:r>
              <a:rPr lang="en-US" sz="2000" baseline="-25000">
                <a:latin typeface="Arial" charset="0"/>
                <a:sym typeface="Symbol" pitchFamily="18" charset="2"/>
              </a:rPr>
              <a:t>1</a:t>
            </a:r>
            <a:r>
              <a:rPr lang="en-US" sz="2000">
                <a:latin typeface="Arial" charset="0"/>
                <a:sym typeface="Symbol" pitchFamily="18" charset="2"/>
              </a:rPr>
              <a:t>Age + </a:t>
            </a:r>
            <a:r>
              <a:rPr lang="en-US" sz="2000" baseline="-25000">
                <a:latin typeface="Arial" charset="0"/>
                <a:sym typeface="Symbol" pitchFamily="18" charset="2"/>
              </a:rPr>
              <a:t>2</a:t>
            </a:r>
            <a:r>
              <a:rPr lang="en-US" sz="2000">
                <a:latin typeface="Arial" charset="0"/>
                <a:sym typeface="Symbol" pitchFamily="18" charset="2"/>
              </a:rPr>
              <a:t>Income + </a:t>
            </a:r>
            <a:r>
              <a:rPr lang="en-US" sz="2000" baseline="-25000" smtClean="0">
                <a:latin typeface="Arial" charset="0"/>
                <a:sym typeface="Symbol" pitchFamily="18" charset="2"/>
              </a:rPr>
              <a:t>3</a:t>
            </a:r>
            <a:r>
              <a:rPr lang="en-US" sz="2000" smtClean="0">
                <a:latin typeface="Arial" charset="0"/>
                <a:sym typeface="Symbol" pitchFamily="18" charset="2"/>
              </a:rPr>
              <a:t>Sex)</a:t>
            </a:r>
          </a:p>
          <a:p>
            <a:pPr eaLnBrk="1" hangingPunct="1">
              <a:lnSpc>
                <a:spcPct val="90000"/>
              </a:lnSpc>
              <a:spcBef>
                <a:spcPct val="20000"/>
              </a:spcBef>
              <a:buClr>
                <a:schemeClr val="accent1"/>
              </a:buClr>
            </a:pPr>
            <a:r>
              <a:rPr lang="en-US" sz="2000" smtClean="0">
                <a:latin typeface="Arial" charset="0"/>
                <a:sym typeface="Symbol" pitchFamily="18" charset="2"/>
              </a:rPr>
              <a:t>We model the probability of this event.</a:t>
            </a:r>
            <a:endParaRPr lang="en-US" sz="2000">
              <a:latin typeface="Arial" charset="0"/>
              <a:sym typeface="Symbol" pitchFamily="18" charset="2"/>
            </a:endParaRPr>
          </a:p>
        </p:txBody>
      </p:sp>
      <p:pic>
        <p:nvPicPr>
          <p:cNvPr id="20484" name="Picture 6"/>
          <p:cNvPicPr>
            <a:picLocks noChangeAspect="1" noChangeArrowheads="1"/>
          </p:cNvPicPr>
          <p:nvPr/>
        </p:nvPicPr>
        <p:blipFill>
          <a:blip r:embed="rId3" cstate="print"/>
          <a:srcRect/>
          <a:stretch>
            <a:fillRect/>
          </a:stretch>
        </p:blipFill>
        <p:spPr bwMode="auto">
          <a:xfrm>
            <a:off x="633956" y="1981200"/>
            <a:ext cx="6452644" cy="3332851"/>
          </a:xfrm>
          <a:prstGeom prst="rect">
            <a:avLst/>
          </a:prstGeom>
          <a:noFill/>
          <a:ln w="9525">
            <a:noFill/>
            <a:miter lim="800000"/>
            <a:headEnd/>
            <a:tailEnd/>
          </a:ln>
        </p:spPr>
      </p:pic>
      <p:sp>
        <p:nvSpPr>
          <p:cNvPr id="5" name="TextBox 4"/>
          <p:cNvSpPr txBox="1"/>
          <p:nvPr/>
        </p:nvSpPr>
        <p:spPr>
          <a:xfrm>
            <a:off x="7162800" y="2895600"/>
            <a:ext cx="1752600" cy="1508105"/>
          </a:xfrm>
          <a:prstGeom prst="rect">
            <a:avLst/>
          </a:prstGeom>
          <a:solidFill>
            <a:srgbClr val="000000">
              <a:alpha val="0"/>
            </a:srgbClr>
          </a:solidFill>
          <a:ln w="19050">
            <a:solidFill>
              <a:schemeClr val="tx1"/>
            </a:solidFill>
          </a:ln>
        </p:spPr>
        <p:txBody>
          <a:bodyPr wrap="square" rtlCol="0">
            <a:spAutoFit/>
          </a:bodyPr>
          <a:lstStyle/>
          <a:p>
            <a:r>
              <a:rPr lang="en-US" smtClean="0">
                <a:latin typeface="+mj-lt"/>
              </a:rPr>
              <a:t>Probability is governed by </a:t>
            </a:r>
            <a:r>
              <a:rPr lang="en-US" sz="2000" smtClean="0">
                <a:latin typeface="Tahoma" pitchFamily="34" charset="0"/>
                <a:sym typeface="Symbol" pitchFamily="18" charset="2"/>
              </a:rPr>
              <a:t></a:t>
            </a:r>
            <a:r>
              <a:rPr lang="en-US" smtClean="0">
                <a:latin typeface="Tahoma" pitchFamily="34" charset="0"/>
                <a:sym typeface="Symbol" pitchFamily="18" charset="2"/>
              </a:rPr>
              <a:t>,</a:t>
            </a:r>
            <a:r>
              <a:rPr lang="en-US" smtClean="0">
                <a:latin typeface="+mj-lt"/>
              </a:rPr>
              <a:t> the random part of the utility function.</a:t>
            </a:r>
            <a:endParaRPr lang="en-US">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1981200" y="914400"/>
            <a:ext cx="4191000" cy="606425"/>
          </a:xfrm>
        </p:spPr>
        <p:txBody>
          <a:bodyPr/>
          <a:lstStyle/>
          <a:p>
            <a:pPr algn="ctr" eaLnBrk="1" hangingPunct="1"/>
            <a:r>
              <a:rPr lang="en-US" b="1" smtClean="0"/>
              <a:t>An Application</a:t>
            </a:r>
          </a:p>
        </p:txBody>
      </p:sp>
      <p:sp>
        <p:nvSpPr>
          <p:cNvPr id="23555" name="Rectangle 3"/>
          <p:cNvSpPr>
            <a:spLocks noGrp="1" noChangeArrowheads="1"/>
          </p:cNvSpPr>
          <p:nvPr>
            <p:ph type="body" idx="4294967295"/>
          </p:nvPr>
        </p:nvSpPr>
        <p:spPr>
          <a:xfrm>
            <a:off x="381000" y="1905000"/>
            <a:ext cx="8458200" cy="1752600"/>
          </a:xfrm>
        </p:spPr>
        <p:txBody>
          <a:bodyPr/>
          <a:lstStyle/>
          <a:p>
            <a:pPr eaLnBrk="1" hangingPunct="1">
              <a:lnSpc>
                <a:spcPct val="90000"/>
              </a:lnSpc>
              <a:buFont typeface="Wingdings" pitchFamily="2" charset="2"/>
              <a:buNone/>
            </a:pPr>
            <a:r>
              <a:rPr lang="en-US" smtClean="0">
                <a:latin typeface="Arial" charset="0"/>
              </a:rPr>
              <a:t>     27,326 Observations in GSOEP Sample </a:t>
            </a:r>
          </a:p>
          <a:p>
            <a:pPr lvl="1" eaLnBrk="1" hangingPunct="1">
              <a:lnSpc>
                <a:spcPct val="90000"/>
              </a:lnSpc>
            </a:pPr>
            <a:r>
              <a:rPr lang="en-US" smtClean="0">
                <a:latin typeface="Arial" charset="0"/>
              </a:rPr>
              <a:t>1 to 7 years, panel </a:t>
            </a:r>
          </a:p>
          <a:p>
            <a:pPr lvl="1" eaLnBrk="1" hangingPunct="1">
              <a:lnSpc>
                <a:spcPct val="90000"/>
              </a:lnSpc>
            </a:pPr>
            <a:r>
              <a:rPr lang="en-US" smtClean="0">
                <a:latin typeface="Arial" charset="0"/>
              </a:rPr>
              <a:t>7,293 households observed </a:t>
            </a:r>
          </a:p>
          <a:p>
            <a:pPr lvl="1" eaLnBrk="1" hangingPunct="1">
              <a:lnSpc>
                <a:spcPct val="90000"/>
              </a:lnSpc>
            </a:pPr>
            <a:r>
              <a:rPr lang="en-US" smtClean="0">
                <a:latin typeface="Arial" charset="0"/>
              </a:rPr>
              <a:t>We use the 1994 year;  3,337 household observations</a:t>
            </a:r>
          </a:p>
        </p:txBody>
      </p:sp>
      <p:pic>
        <p:nvPicPr>
          <p:cNvPr id="50893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3886200"/>
            <a:ext cx="8337511"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990600" y="1066800"/>
            <a:ext cx="6781800" cy="682625"/>
          </a:xfrm>
        </p:spPr>
        <p:txBody>
          <a:bodyPr/>
          <a:lstStyle/>
          <a:p>
            <a:pPr algn="ctr" eaLnBrk="1" hangingPunct="1"/>
            <a:r>
              <a:rPr lang="en-US" b="1" smtClean="0">
                <a:latin typeface="Tahoma" pitchFamily="34" charset="0"/>
                <a:ea typeface="Tahoma" pitchFamily="34" charset="0"/>
                <a:cs typeface="Tahoma" pitchFamily="34" charset="0"/>
              </a:rPr>
              <a:t>An Econometric Model</a:t>
            </a:r>
          </a:p>
        </p:txBody>
      </p:sp>
      <p:sp>
        <p:nvSpPr>
          <p:cNvPr id="25603" name="Rectangle 3"/>
          <p:cNvSpPr>
            <a:spLocks noGrp="1" noChangeArrowheads="1"/>
          </p:cNvSpPr>
          <p:nvPr>
            <p:ph type="body" idx="4294967295"/>
          </p:nvPr>
        </p:nvSpPr>
        <p:spPr>
          <a:xfrm>
            <a:off x="457200" y="2133600"/>
            <a:ext cx="8534400" cy="3962400"/>
          </a:xfrm>
        </p:spPr>
        <p:txBody>
          <a:bodyPr/>
          <a:lstStyle/>
          <a:p>
            <a:pPr eaLnBrk="1" hangingPunct="1"/>
            <a:r>
              <a:rPr lang="en-US" sz="2400" smtClean="0">
                <a:latin typeface="+mj-lt"/>
              </a:rPr>
              <a:t>Choose to visit iff U</a:t>
            </a:r>
            <a:r>
              <a:rPr lang="en-US" sz="1600" baseline="-25000" smtClean="0">
                <a:latin typeface="+mj-lt"/>
              </a:rPr>
              <a:t>doctor</a:t>
            </a:r>
            <a:r>
              <a:rPr lang="en-US" sz="2400" smtClean="0">
                <a:latin typeface="+mj-lt"/>
              </a:rPr>
              <a:t>  &gt;  0</a:t>
            </a:r>
          </a:p>
          <a:p>
            <a:pPr lvl="1" eaLnBrk="1" hangingPunct="1"/>
            <a:r>
              <a:rPr lang="en-US" sz="2000" smtClean="0">
                <a:latin typeface="+mj-lt"/>
              </a:rPr>
              <a:t>U</a:t>
            </a:r>
            <a:r>
              <a:rPr lang="en-US" sz="1600" smtClean="0">
                <a:latin typeface="+mj-lt"/>
              </a:rPr>
              <a:t>doctor</a:t>
            </a:r>
            <a:r>
              <a:rPr lang="en-US" sz="2000" smtClean="0">
                <a:latin typeface="+mj-lt"/>
              </a:rPr>
              <a:t>  = </a:t>
            </a:r>
            <a:r>
              <a:rPr lang="en-US" smtClean="0">
                <a:latin typeface="+mj-lt"/>
                <a:sym typeface="Symbol" pitchFamily="18" charset="2"/>
              </a:rPr>
              <a:t> + </a:t>
            </a:r>
            <a:r>
              <a:rPr lang="en-US" sz="2000" smtClean="0">
                <a:latin typeface="+mj-lt"/>
                <a:sym typeface="Symbol" pitchFamily="18" charset="2"/>
              </a:rPr>
              <a:t></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 </a:t>
            </a:r>
            <a:r>
              <a:rPr lang="en-US" sz="1600" smtClean="0">
                <a:latin typeface="+mj-lt"/>
                <a:sym typeface="Symbol" pitchFamily="18" charset="2"/>
              </a:rPr>
              <a:t> </a:t>
            </a:r>
            <a:endParaRPr lang="en-US" sz="2000" smtClean="0">
              <a:latin typeface="+mj-lt"/>
              <a:sym typeface="Symbol" pitchFamily="18" charset="2"/>
            </a:endParaRPr>
          </a:p>
          <a:p>
            <a:pPr lvl="1" eaLnBrk="1" hangingPunct="1"/>
            <a:r>
              <a:rPr lang="en-US" sz="2000" smtClean="0">
                <a:latin typeface="+mj-lt"/>
                <a:sym typeface="Symbol" pitchFamily="18" charset="2"/>
              </a:rPr>
              <a:t>U</a:t>
            </a:r>
            <a:r>
              <a:rPr lang="en-US" sz="1600" smtClean="0">
                <a:latin typeface="+mj-lt"/>
                <a:sym typeface="Symbol" pitchFamily="18" charset="2"/>
              </a:rPr>
              <a:t>doctor</a:t>
            </a:r>
            <a:r>
              <a:rPr lang="en-US" sz="2000" smtClean="0">
                <a:latin typeface="+mj-lt"/>
                <a:sym typeface="Symbol" pitchFamily="18" charset="2"/>
              </a:rPr>
              <a:t>  &gt; 0      &gt; -(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a:t>
            </a:r>
            <a:br>
              <a:rPr lang="en-US" sz="2000" smtClean="0">
                <a:latin typeface="+mj-lt"/>
                <a:sym typeface="Symbol" pitchFamily="18" charset="2"/>
              </a:rPr>
            </a:br>
            <a:r>
              <a:rPr lang="en-US" sz="2000" smtClean="0">
                <a:latin typeface="+mj-lt"/>
                <a:sym typeface="Symbol" pitchFamily="18" charset="2"/>
              </a:rPr>
              <a:t>                           &lt;     </a:t>
            </a:r>
            <a:r>
              <a:rPr lang="en-US" sz="2000">
                <a:latin typeface="+mj-lt"/>
                <a:sym typeface="Symbol" pitchFamily="18" charset="2"/>
              </a:rPr>
              <a:t>+ </a:t>
            </a:r>
            <a:r>
              <a:rPr lang="en-US" sz="2000" baseline="-25000">
                <a:latin typeface="+mj-lt"/>
                <a:sym typeface="Symbol" pitchFamily="18" charset="2"/>
              </a:rPr>
              <a:t>1 </a:t>
            </a:r>
            <a:r>
              <a:rPr lang="en-US" sz="2000">
                <a:latin typeface="+mj-lt"/>
                <a:sym typeface="Symbol" pitchFamily="18" charset="2"/>
              </a:rPr>
              <a:t>Age + </a:t>
            </a:r>
            <a:r>
              <a:rPr lang="en-US" sz="2000" baseline="-25000">
                <a:latin typeface="+mj-lt"/>
                <a:sym typeface="Symbol" pitchFamily="18" charset="2"/>
              </a:rPr>
              <a:t>2 </a:t>
            </a:r>
            <a:r>
              <a:rPr lang="en-US" sz="2000">
                <a:latin typeface="+mj-lt"/>
                <a:sym typeface="Symbol" pitchFamily="18" charset="2"/>
              </a:rPr>
              <a:t>Income + </a:t>
            </a:r>
            <a:r>
              <a:rPr lang="en-US" sz="2000" baseline="-25000">
                <a:latin typeface="+mj-lt"/>
                <a:sym typeface="Symbol" pitchFamily="18" charset="2"/>
              </a:rPr>
              <a:t>3 </a:t>
            </a:r>
            <a:r>
              <a:rPr lang="en-US" sz="2000" smtClean="0">
                <a:latin typeface="+mj-lt"/>
                <a:sym typeface="Symbol" pitchFamily="18" charset="2"/>
              </a:rPr>
              <a:t>Sex</a:t>
            </a:r>
            <a:r>
              <a:rPr lang="en-US" sz="2000">
                <a:latin typeface="+mj-lt"/>
                <a:sym typeface="Symbol" pitchFamily="18" charset="2"/>
              </a:rPr>
              <a:t>)</a:t>
            </a:r>
            <a:endParaRPr lang="en-US" sz="2000" smtClean="0">
              <a:latin typeface="+mj-lt"/>
              <a:sym typeface="Symbol" pitchFamily="18" charset="2"/>
            </a:endParaRPr>
          </a:p>
          <a:p>
            <a:pPr eaLnBrk="1" hangingPunct="1"/>
            <a:r>
              <a:rPr lang="en-US" sz="2400" smtClean="0">
                <a:latin typeface="+mj-lt"/>
                <a:sym typeface="Symbol" pitchFamily="18" charset="2"/>
              </a:rPr>
              <a:t>Probability model: For any person observed by the analyst, </a:t>
            </a:r>
          </a:p>
          <a:p>
            <a:pPr>
              <a:buNone/>
            </a:pPr>
            <a:r>
              <a:rPr lang="en-US" sz="2400" smtClean="0">
                <a:latin typeface="+mj-lt"/>
                <a:sym typeface="Symbol" pitchFamily="18" charset="2"/>
              </a:rPr>
              <a:t>    </a:t>
            </a:r>
            <a:r>
              <a:rPr lang="en-US" sz="2000" smtClean="0">
                <a:latin typeface="+mj-lt"/>
                <a:sym typeface="Symbol" pitchFamily="18" charset="2"/>
              </a:rPr>
              <a:t>Prob(doctor=1)  =  Prob(</a:t>
            </a:r>
            <a:r>
              <a:rPr lang="en-US" sz="2000" smtClean="0">
                <a:sym typeface="Symbol" pitchFamily="18" charset="2"/>
              </a:rPr>
              <a:t> </a:t>
            </a:r>
            <a:r>
              <a:rPr lang="en-US" sz="2000" u="sng">
                <a:sym typeface="Symbol" pitchFamily="18" charset="2"/>
              </a:rPr>
              <a:t>&lt;</a:t>
            </a:r>
            <a:r>
              <a:rPr lang="en-US" sz="2000">
                <a:sym typeface="Symbol" pitchFamily="18" charset="2"/>
              </a:rPr>
              <a:t> </a:t>
            </a:r>
            <a:r>
              <a:rPr lang="en-US" sz="2000" smtClean="0">
                <a:sym typeface="Symbol" pitchFamily="18" charset="2"/>
              </a:rPr>
              <a:t> </a:t>
            </a:r>
            <a:r>
              <a:rPr lang="en-US" sz="2000">
                <a:sym typeface="Symbol" pitchFamily="18" charset="2"/>
              </a:rPr>
              <a:t>+ </a:t>
            </a:r>
            <a:r>
              <a:rPr lang="en-US" sz="2000" baseline="-25000">
                <a:sym typeface="Symbol" pitchFamily="18" charset="2"/>
              </a:rPr>
              <a:t>1 </a:t>
            </a:r>
            <a:r>
              <a:rPr lang="en-US" sz="2000">
                <a:sym typeface="Symbol" pitchFamily="18" charset="2"/>
              </a:rPr>
              <a:t>Age + </a:t>
            </a:r>
            <a:r>
              <a:rPr lang="en-US" sz="2000" baseline="-25000">
                <a:sym typeface="Symbol" pitchFamily="18" charset="2"/>
              </a:rPr>
              <a:t>2 </a:t>
            </a:r>
            <a:r>
              <a:rPr lang="en-US" sz="2000">
                <a:sym typeface="Symbol" pitchFamily="18" charset="2"/>
              </a:rPr>
              <a:t>Income + </a:t>
            </a:r>
            <a:r>
              <a:rPr lang="en-US" sz="2000" baseline="-25000">
                <a:sym typeface="Symbol" pitchFamily="18" charset="2"/>
              </a:rPr>
              <a:t>3 </a:t>
            </a:r>
            <a:r>
              <a:rPr lang="en-US" sz="2000" smtClean="0">
                <a:sym typeface="Symbol" pitchFamily="18" charset="2"/>
              </a:rPr>
              <a:t>Sex)</a:t>
            </a:r>
            <a:endParaRPr lang="en-US" sz="2000" smtClean="0">
              <a:latin typeface="+mj-lt"/>
              <a:sym typeface="Symbol" pitchFamily="18" charset="2"/>
            </a:endParaRPr>
          </a:p>
          <a:p>
            <a:pPr eaLnBrk="1" hangingPunct="1"/>
            <a:r>
              <a:rPr lang="en-US" sz="2400" smtClean="0">
                <a:latin typeface="+mj-lt"/>
                <a:sym typeface="Symbol" pitchFamily="18" charset="2"/>
              </a:rPr>
              <a:t>Note the relationship between the unobserved  and the observed outcome DOCTOR.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sz="2400"/>
          </a:p>
        </p:txBody>
      </p:sp>
      <p:sp>
        <p:nvSpPr>
          <p:cNvPr id="26627" name="Text Box 6"/>
          <p:cNvSpPr txBox="1">
            <a:spLocks noChangeArrowheads="1"/>
          </p:cNvSpPr>
          <p:nvPr/>
        </p:nvSpPr>
        <p:spPr bwMode="auto">
          <a:xfrm>
            <a:off x="1676400" y="685800"/>
            <a:ext cx="5562600" cy="1892826"/>
          </a:xfrm>
          <a:prstGeom prst="rect">
            <a:avLst/>
          </a:prstGeom>
          <a:noFill/>
          <a:ln w="9525">
            <a:noFill/>
            <a:miter lim="800000"/>
            <a:headEnd/>
            <a:tailEnd/>
          </a:ln>
        </p:spPr>
        <p:txBody>
          <a:bodyPr wrap="square">
            <a:spAutoFit/>
          </a:bodyPr>
          <a:lstStyle/>
          <a:p>
            <a:pPr eaLnBrk="1" hangingPunct="1">
              <a:spcBef>
                <a:spcPct val="50000"/>
              </a:spcBef>
            </a:pPr>
            <a:r>
              <a:rPr lang="en-US" smtClean="0">
                <a:latin typeface="Tahoma" pitchFamily="34" charset="0"/>
                <a:sym typeface="Symbol" pitchFamily="18" charset="2"/>
              </a:rPr>
              <a:t>Index = </a:t>
            </a:r>
            <a:r>
              <a:rPr lang="en-US">
                <a:latin typeface="Tahoma" pitchFamily="34" charset="0"/>
                <a:sym typeface="Symbol" pitchFamily="18" charset="2"/>
              </a:rPr>
              <a:t>+</a:t>
            </a:r>
            <a:r>
              <a:rPr lang="en-US" baseline="-25000">
                <a:latin typeface="Tahoma" pitchFamily="34" charset="0"/>
                <a:sym typeface="Symbol" pitchFamily="18" charset="2"/>
              </a:rPr>
              <a:t>1</a:t>
            </a:r>
            <a:r>
              <a:rPr lang="en-US">
                <a:latin typeface="Tahoma" pitchFamily="34" charset="0"/>
                <a:sym typeface="Symbol" pitchFamily="18" charset="2"/>
              </a:rPr>
              <a:t>Age + </a:t>
            </a:r>
            <a:r>
              <a:rPr lang="en-US" baseline="-25000">
                <a:latin typeface="Tahoma" pitchFamily="34" charset="0"/>
                <a:sym typeface="Symbol" pitchFamily="18" charset="2"/>
              </a:rPr>
              <a:t>2 </a:t>
            </a:r>
            <a:r>
              <a:rPr lang="en-US">
                <a:latin typeface="Tahoma" pitchFamily="34" charset="0"/>
                <a:sym typeface="Symbol" pitchFamily="18" charset="2"/>
              </a:rPr>
              <a:t>Income + </a:t>
            </a:r>
            <a:r>
              <a:rPr lang="en-US">
                <a:sym typeface="Symbol" pitchFamily="18" charset="2"/>
              </a:rPr>
              <a:t>3 </a:t>
            </a:r>
            <a:r>
              <a:rPr lang="en-US" smtClean="0">
                <a:latin typeface="Tahoma" pitchFamily="34" charset="0"/>
                <a:sym typeface="Symbol" pitchFamily="18" charset="2"/>
              </a:rPr>
              <a:t>Sex</a:t>
            </a:r>
            <a:br>
              <a:rPr lang="en-US" smtClean="0">
                <a:latin typeface="Tahoma" pitchFamily="34" charset="0"/>
                <a:sym typeface="Symbol" pitchFamily="18" charset="2"/>
              </a:rPr>
            </a:br>
            <a:r>
              <a:rPr lang="en-US" smtClean="0">
                <a:latin typeface="Tahoma" pitchFamily="34" charset="0"/>
                <a:sym typeface="Symbol" pitchFamily="18" charset="2"/>
              </a:rPr>
              <a:t>Probability = a function of the Index.</a:t>
            </a:r>
            <a:r>
              <a:rPr lang="en-US">
                <a:latin typeface="Tahoma" pitchFamily="34" charset="0"/>
                <a:sym typeface="Symbol" pitchFamily="18" charset="2"/>
              </a:rPr>
              <a:t/>
            </a:r>
            <a:br>
              <a:rPr lang="en-US">
                <a:latin typeface="Tahoma" pitchFamily="34" charset="0"/>
                <a:sym typeface="Symbol" pitchFamily="18" charset="2"/>
              </a:rPr>
            </a:br>
            <a:r>
              <a:rPr lang="en-US" smtClean="0">
                <a:latin typeface="Tahoma" pitchFamily="34" charset="0"/>
                <a:sym typeface="Symbol" pitchFamily="18" charset="2"/>
              </a:rPr>
              <a:t>P(Doctor = 1) = f(Index)</a:t>
            </a:r>
          </a:p>
          <a:p>
            <a:pPr eaLnBrk="1" hangingPunct="1">
              <a:spcBef>
                <a:spcPct val="50000"/>
              </a:spcBef>
            </a:pPr>
            <a:r>
              <a:rPr lang="en-US" smtClean="0">
                <a:latin typeface="Tahoma" pitchFamily="34" charset="0"/>
                <a:sym typeface="Symbol" pitchFamily="18" charset="2"/>
              </a:rPr>
              <a:t>Internally consistent probabilities:</a:t>
            </a:r>
            <a:br>
              <a:rPr lang="en-US" smtClean="0">
                <a:latin typeface="Tahoma" pitchFamily="34" charset="0"/>
                <a:sym typeface="Symbol" pitchFamily="18" charset="2"/>
              </a:rPr>
            </a:br>
            <a:r>
              <a:rPr lang="en-US" smtClean="0">
                <a:latin typeface="Tahoma" pitchFamily="34" charset="0"/>
                <a:sym typeface="Symbol" pitchFamily="18" charset="2"/>
              </a:rPr>
              <a:t>(1)  (Coherence)     0 &lt; Probability &lt; 1</a:t>
            </a:r>
            <a:br>
              <a:rPr lang="en-US" smtClean="0">
                <a:latin typeface="Tahoma" pitchFamily="34" charset="0"/>
                <a:sym typeface="Symbol" pitchFamily="18" charset="2"/>
              </a:rPr>
            </a:br>
            <a:r>
              <a:rPr lang="en-US" smtClean="0">
                <a:latin typeface="Tahoma" pitchFamily="34" charset="0"/>
                <a:sym typeface="Symbol" pitchFamily="18" charset="2"/>
              </a:rPr>
              <a:t>(2)  (Monotonicity)  Probability increases with Index.</a:t>
            </a:r>
          </a:p>
        </p:txBody>
      </p:sp>
      <p:pic>
        <p:nvPicPr>
          <p:cNvPr id="11571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2600" y="2743200"/>
            <a:ext cx="6476242" cy="381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71600" y="914400"/>
            <a:ext cx="6172200" cy="530225"/>
          </a:xfrm>
        </p:spPr>
        <p:txBody>
          <a:bodyPr/>
          <a:lstStyle/>
          <a:p>
            <a:pPr algn="ctr" eaLnBrk="1" hangingPunct="1"/>
            <a:r>
              <a:rPr lang="en-US" b="1" smtClean="0"/>
              <a:t>A Fully Parametric Model</a:t>
            </a:r>
            <a:endParaRPr lang="en-US" b="1" dirty="0" smtClean="0"/>
          </a:p>
        </p:txBody>
      </p:sp>
      <p:sp>
        <p:nvSpPr>
          <p:cNvPr id="31747" name="Rectangle 3"/>
          <p:cNvSpPr>
            <a:spLocks noGrp="1" noChangeArrowheads="1"/>
          </p:cNvSpPr>
          <p:nvPr>
            <p:ph idx="1"/>
          </p:nvPr>
        </p:nvSpPr>
        <p:spPr>
          <a:xfrm>
            <a:off x="762000" y="2362200"/>
            <a:ext cx="7924800" cy="2819400"/>
          </a:xfrm>
        </p:spPr>
        <p:txBody>
          <a:bodyPr/>
          <a:lstStyle/>
          <a:p>
            <a:pPr eaLnBrk="1" hangingPunct="1"/>
            <a:r>
              <a:rPr lang="en-US" sz="2400" smtClean="0">
                <a:latin typeface="Arial" panose="020B0604020202020204" pitchFamily="34" charset="0"/>
                <a:cs typeface="Arial" panose="020B0604020202020204" pitchFamily="34" charset="0"/>
              </a:rPr>
              <a:t>Index Function: U = </a:t>
            </a:r>
            <a:r>
              <a:rPr lang="el-GR" sz="2400" b="1" smtClean="0">
                <a:latin typeface="Arial" panose="020B0604020202020204" pitchFamily="34" charset="0"/>
                <a:cs typeface="Arial" panose="020B0604020202020204" pitchFamily="34" charset="0"/>
              </a:rPr>
              <a:t>β</a:t>
            </a:r>
            <a:r>
              <a:rPr lang="en-US" sz="2400" b="1" smtClean="0">
                <a:latin typeface="Arial" panose="020B0604020202020204" pitchFamily="34" charset="0"/>
                <a:cs typeface="Arial" panose="020B0604020202020204" pitchFamily="34" charset="0"/>
              </a:rPr>
              <a:t>’x</a:t>
            </a:r>
            <a:r>
              <a:rPr lang="en-US" sz="2400" smtClean="0">
                <a:latin typeface="Arial" panose="020B0604020202020204" pitchFamily="34" charset="0"/>
                <a:cs typeface="Arial" panose="020B0604020202020204" pitchFamily="34" charset="0"/>
              </a:rPr>
              <a:t> + </a:t>
            </a:r>
            <a:r>
              <a:rPr lang="el-GR" sz="2400" smtClean="0">
                <a:latin typeface="Arial" panose="020B0604020202020204" pitchFamily="34" charset="0"/>
                <a:cs typeface="Arial" panose="020B0604020202020204" pitchFamily="34" charset="0"/>
              </a:rPr>
              <a:t>ε</a:t>
            </a:r>
            <a:endParaRPr lang="en-US" sz="2400" smtClean="0">
              <a:latin typeface="Arial" panose="020B0604020202020204" pitchFamily="34" charset="0"/>
              <a:cs typeface="Arial" panose="020B0604020202020204" pitchFamily="34" charset="0"/>
            </a:endParaRPr>
          </a:p>
          <a:p>
            <a:pPr eaLnBrk="1" hangingPunct="1"/>
            <a:r>
              <a:rPr lang="en-US" sz="2400" smtClean="0">
                <a:latin typeface="Arial" panose="020B0604020202020204" pitchFamily="34" charset="0"/>
                <a:cs typeface="Arial" panose="020B0604020202020204" pitchFamily="34" charset="0"/>
              </a:rPr>
              <a:t>Observation Mechanism: y = 1[U &gt; 0]</a:t>
            </a:r>
          </a:p>
          <a:p>
            <a:pPr eaLnBrk="1" hangingPunct="1"/>
            <a:r>
              <a:rPr lang="en-US" sz="2400" smtClean="0">
                <a:latin typeface="Arial" panose="020B0604020202020204" pitchFamily="34" charset="0"/>
                <a:cs typeface="Arial" panose="020B0604020202020204" pitchFamily="34" charset="0"/>
              </a:rPr>
              <a:t>Distribution: </a:t>
            </a:r>
            <a:r>
              <a:rPr lang="el-GR" sz="2400" smtClean="0">
                <a:latin typeface="Arial" panose="020B0604020202020204" pitchFamily="34" charset="0"/>
                <a:cs typeface="Arial" panose="020B0604020202020204" pitchFamily="34" charset="0"/>
              </a:rPr>
              <a:t>ε</a:t>
            </a:r>
            <a:r>
              <a:rPr lang="en-US" sz="2400" smtClean="0">
                <a:latin typeface="Arial" panose="020B0604020202020204" pitchFamily="34" charset="0"/>
                <a:cs typeface="Arial" panose="020B0604020202020204" pitchFamily="34" charset="0"/>
              </a:rPr>
              <a:t> ~ f(</a:t>
            </a:r>
            <a:r>
              <a:rPr lang="el-GR" sz="2400" smtClean="0">
                <a:latin typeface="Arial" panose="020B0604020202020204" pitchFamily="34" charset="0"/>
                <a:cs typeface="Arial" panose="020B0604020202020204" pitchFamily="34" charset="0"/>
              </a:rPr>
              <a:t>ε</a:t>
            </a:r>
            <a:r>
              <a:rPr lang="en-US" sz="2400" smtClean="0">
                <a:latin typeface="Arial" panose="020B0604020202020204" pitchFamily="34" charset="0"/>
                <a:cs typeface="Arial" panose="020B0604020202020204" pitchFamily="34" charset="0"/>
              </a:rPr>
              <a:t>); Normal, Logistic, …</a:t>
            </a:r>
          </a:p>
          <a:p>
            <a:pPr eaLnBrk="1" hangingPunct="1"/>
            <a:r>
              <a:rPr lang="en-US" sz="2400" smtClean="0">
                <a:latin typeface="Arial" panose="020B0604020202020204" pitchFamily="34" charset="0"/>
                <a:cs typeface="Arial" panose="020B0604020202020204" pitchFamily="34" charset="0"/>
              </a:rPr>
              <a:t>Maximum Likelihood Estimation:</a:t>
            </a: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
            </a:r>
            <a:br>
              <a:rPr lang="en-US" smtClean="0">
                <a:latin typeface="Arial" panose="020B0604020202020204" pitchFamily="34" charset="0"/>
                <a:cs typeface="Arial" panose="020B0604020202020204" pitchFamily="34" charset="0"/>
              </a:rPr>
            </a:br>
            <a:r>
              <a:rPr lang="en-US" smtClean="0">
                <a:latin typeface="Arial" panose="020B0604020202020204" pitchFamily="34" charset="0"/>
                <a:cs typeface="Arial" panose="020B0604020202020204" pitchFamily="34" charset="0"/>
              </a:rPr>
              <a:t>Max(</a:t>
            </a:r>
            <a:r>
              <a:rPr lang="el-GR" b="1" smtClean="0">
                <a:latin typeface="Arial" panose="020B0604020202020204" pitchFamily="34" charset="0"/>
                <a:cs typeface="Arial" panose="020B0604020202020204" pitchFamily="34" charset="0"/>
              </a:rPr>
              <a:t>β</a:t>
            </a:r>
            <a:r>
              <a:rPr lang="en-US" smtClean="0">
                <a:latin typeface="Arial" panose="020B0604020202020204" pitchFamily="34" charset="0"/>
                <a:cs typeface="Arial" panose="020B0604020202020204" pitchFamily="34" charset="0"/>
              </a:rPr>
              <a:t>) logL = </a:t>
            </a:r>
            <a:r>
              <a:rPr lang="el-GR" smtClean="0">
                <a:latin typeface="Arial" panose="020B0604020202020204" pitchFamily="34" charset="0"/>
                <a:cs typeface="Arial" panose="020B0604020202020204" pitchFamily="34" charset="0"/>
              </a:rPr>
              <a:t>Σ</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 log Prob(Y</a:t>
            </a:r>
            <a:r>
              <a:rPr lang="en-US" baseline="-25000" smtClean="0">
                <a:latin typeface="Arial" panose="020B0604020202020204" pitchFamily="34" charset="0"/>
                <a:cs typeface="Arial" panose="020B0604020202020204" pitchFamily="34" charset="0"/>
              </a:rPr>
              <a:t>i </a:t>
            </a:r>
            <a:r>
              <a:rPr lang="en-US" smtClean="0">
                <a:latin typeface="Arial" panose="020B0604020202020204" pitchFamily="34" charset="0"/>
                <a:cs typeface="Arial" panose="020B0604020202020204" pitchFamily="34" charset="0"/>
              </a:rPr>
              <a:t>= y</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|x</a:t>
            </a:r>
            <a:r>
              <a:rPr lang="en-US" baseline="-25000" smtClean="0">
                <a:latin typeface="Arial" panose="020B0604020202020204" pitchFamily="34" charset="0"/>
                <a:cs typeface="Arial" panose="020B0604020202020204" pitchFamily="34" charset="0"/>
              </a:rPr>
              <a:t>i</a:t>
            </a:r>
            <a:r>
              <a:rPr lang="en-US" smtClean="0">
                <a:latin typeface="Arial" panose="020B0604020202020204" pitchFamily="34" charset="0"/>
                <a:cs typeface="Arial" panose="020B0604020202020204" pitchFamily="34" charset="0"/>
              </a:rPr>
              <a:t>)</a:t>
            </a:r>
          </a:p>
          <a:p>
            <a:pPr eaLnBrk="1" hangingPunct="1">
              <a:buNone/>
            </a:pPr>
            <a:endParaRPr lang="en-US"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533400" y="914400"/>
            <a:ext cx="8229600" cy="530225"/>
          </a:xfrm>
        </p:spPr>
        <p:txBody>
          <a:bodyPr/>
          <a:lstStyle/>
          <a:p>
            <a:pPr algn="ctr" eaLnBrk="1" hangingPunct="1"/>
            <a:r>
              <a:rPr lang="en-US" b="1" smtClean="0"/>
              <a:t>A Parametric </a:t>
            </a:r>
            <a:r>
              <a:rPr lang="en-US" b="1" dirty="0" err="1" smtClean="0"/>
              <a:t>Logit</a:t>
            </a:r>
            <a:r>
              <a:rPr lang="en-US" b="1" dirty="0" smtClean="0"/>
              <a:t> Model</a:t>
            </a:r>
          </a:p>
        </p:txBody>
      </p:sp>
      <p:pic>
        <p:nvPicPr>
          <p:cNvPr id="51097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0499" y="1905000"/>
            <a:ext cx="8616299" cy="396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bwMode="auto">
          <a:xfrm>
            <a:off x="1676400" y="4419600"/>
            <a:ext cx="1143000" cy="7620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9" name="Straight Arrow Connector 8"/>
          <p:cNvCxnSpPr/>
          <p:nvPr/>
        </p:nvCxnSpPr>
        <p:spPr bwMode="auto">
          <a:xfrm rot="10800000" flipV="1">
            <a:off x="2829848" y="3505200"/>
            <a:ext cx="1828800" cy="1066800"/>
          </a:xfrm>
          <a:prstGeom prst="straightConnector1">
            <a:avLst/>
          </a:prstGeom>
          <a:solidFill>
            <a:schemeClr val="accent1"/>
          </a:solidFill>
          <a:ln w="28575" cap="flat" cmpd="sng" algn="ctr">
            <a:solidFill>
              <a:srgbClr val="FF3300"/>
            </a:solidFill>
            <a:prstDash val="solid"/>
            <a:round/>
            <a:headEnd type="none" w="med" len="med"/>
            <a:tailEnd type="arrow"/>
          </a:ln>
          <a:effectLst/>
        </p:spPr>
      </p:cxnSp>
      <p:sp>
        <p:nvSpPr>
          <p:cNvPr id="10" name="TextBox 9"/>
          <p:cNvSpPr txBox="1"/>
          <p:nvPr/>
        </p:nvSpPr>
        <p:spPr>
          <a:xfrm>
            <a:off x="4658648" y="3200400"/>
            <a:ext cx="3570952" cy="307777"/>
          </a:xfrm>
          <a:prstGeom prst="rect">
            <a:avLst/>
          </a:prstGeom>
          <a:noFill/>
          <a:ln w="28575">
            <a:solidFill>
              <a:schemeClr val="tx1"/>
            </a:solidFill>
          </a:ln>
        </p:spPr>
        <p:txBody>
          <a:bodyPr wrap="square" rtlCol="0">
            <a:spAutoFit/>
          </a:bodyPr>
          <a:lstStyle/>
          <a:p>
            <a:pPr algn="ctr"/>
            <a:r>
              <a:rPr lang="en-US" sz="1400" b="1" smtClean="0">
                <a:latin typeface="Arial" pitchFamily="34" charset="0"/>
                <a:cs typeface="Arial" pitchFamily="34" charset="0"/>
              </a:rPr>
              <a:t>We examine the model components.</a:t>
            </a:r>
            <a:endParaRPr lang="en-US" sz="1400"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381000" y="914400"/>
            <a:ext cx="8229600" cy="530225"/>
          </a:xfrm>
        </p:spPr>
        <p:txBody>
          <a:bodyPr/>
          <a:lstStyle/>
          <a:p>
            <a:pPr algn="ctr" eaLnBrk="1" hangingPunct="1"/>
            <a:r>
              <a:rPr lang="en-US" b="1" smtClean="0"/>
              <a:t>Parametric Model Estimation</a:t>
            </a:r>
          </a:p>
        </p:txBody>
      </p:sp>
      <p:sp>
        <p:nvSpPr>
          <p:cNvPr id="1028" name="Rectangle 3"/>
          <p:cNvSpPr>
            <a:spLocks noGrp="1" noChangeArrowheads="1"/>
          </p:cNvSpPr>
          <p:nvPr>
            <p:ph type="body" idx="4294967295"/>
          </p:nvPr>
        </p:nvSpPr>
        <p:spPr>
          <a:xfrm>
            <a:off x="685800" y="1752600"/>
            <a:ext cx="8229600" cy="4530725"/>
          </a:xfrm>
        </p:spPr>
        <p:txBody>
          <a:bodyPr/>
          <a:lstStyle/>
          <a:p>
            <a:pPr eaLnBrk="1" hangingPunct="1">
              <a:lnSpc>
                <a:spcPct val="90000"/>
              </a:lnSpc>
            </a:pPr>
            <a:r>
              <a:rPr lang="en-US" dirty="0" smtClean="0">
                <a:latin typeface="+mj-lt"/>
              </a:rPr>
              <a:t>How to estimate </a:t>
            </a:r>
            <a:r>
              <a:rPr lang="en-US" sz="2400" dirty="0" smtClean="0">
                <a:latin typeface="+mj-lt"/>
                <a:sym typeface="Symbol" pitchFamily="18" charset="2"/>
              </a:rPr>
              <a:t>, </a:t>
            </a:r>
            <a:r>
              <a:rPr lang="en-US" sz="2400" baseline="-25000" dirty="0" smtClean="0">
                <a:latin typeface="+mj-lt"/>
                <a:sym typeface="Symbol" pitchFamily="18" charset="2"/>
              </a:rPr>
              <a:t>1</a:t>
            </a:r>
            <a:r>
              <a:rPr lang="en-US" sz="2400" dirty="0" smtClean="0">
                <a:latin typeface="+mj-lt"/>
                <a:sym typeface="Symbol" pitchFamily="18" charset="2"/>
              </a:rPr>
              <a:t>, </a:t>
            </a:r>
            <a:r>
              <a:rPr lang="en-US" sz="2400" baseline="-25000" dirty="0" smtClean="0">
                <a:latin typeface="+mj-lt"/>
                <a:sym typeface="Symbol" pitchFamily="18" charset="2"/>
              </a:rPr>
              <a:t>2</a:t>
            </a:r>
            <a:r>
              <a:rPr lang="en-US" sz="2400" dirty="0" smtClean="0">
                <a:latin typeface="+mj-lt"/>
                <a:sym typeface="Symbol" pitchFamily="18" charset="2"/>
              </a:rPr>
              <a:t>, </a:t>
            </a:r>
            <a:r>
              <a:rPr lang="en-US" sz="2400" baseline="-25000" dirty="0" smtClean="0">
                <a:latin typeface="+mj-lt"/>
                <a:sym typeface="Symbol" pitchFamily="18" charset="2"/>
              </a:rPr>
              <a:t>3</a:t>
            </a:r>
            <a:r>
              <a:rPr lang="en-US" sz="2400" dirty="0" smtClean="0">
                <a:latin typeface="+mj-lt"/>
                <a:sym typeface="Symbol" pitchFamily="18" charset="2"/>
              </a:rPr>
              <a:t>?</a:t>
            </a:r>
            <a:br>
              <a:rPr lang="en-US" sz="2400" dirty="0" smtClean="0">
                <a:latin typeface="+mj-lt"/>
                <a:sym typeface="Symbol" pitchFamily="18" charset="2"/>
              </a:rPr>
            </a:br>
            <a:endParaRPr lang="en-US" sz="2400" dirty="0" smtClean="0">
              <a:latin typeface="+mj-lt"/>
              <a:sym typeface="Symbol" pitchFamily="18" charset="2"/>
            </a:endParaRPr>
          </a:p>
          <a:p>
            <a:pPr lvl="1" eaLnBrk="1" hangingPunct="1">
              <a:lnSpc>
                <a:spcPct val="90000"/>
              </a:lnSpc>
            </a:pPr>
            <a:r>
              <a:rPr lang="en-US" sz="2000" dirty="0" smtClean="0">
                <a:latin typeface="+mj-lt"/>
                <a:sym typeface="Symbol" pitchFamily="18" charset="2"/>
              </a:rPr>
              <a:t>The technique of maximum likelihood</a:t>
            </a:r>
          </a:p>
          <a:p>
            <a:pPr lvl="1" eaLnBrk="1" hangingPunct="1">
              <a:lnSpc>
                <a:spcPct val="90000"/>
              </a:lnSpc>
            </a:pPr>
            <a:endParaRPr lang="en-US" sz="2000" dirty="0" smtClean="0">
              <a:latin typeface="+mj-lt"/>
              <a:sym typeface="Symbol" pitchFamily="18" charset="2"/>
            </a:endParaRPr>
          </a:p>
          <a:p>
            <a:pPr lvl="1" eaLnBrk="1" hangingPunct="1">
              <a:lnSpc>
                <a:spcPct val="90000"/>
              </a:lnSpc>
            </a:pPr>
            <a:endParaRPr lang="en-US" sz="2000" dirty="0" smtClean="0">
              <a:latin typeface="+mj-lt"/>
              <a:sym typeface="Symbol" pitchFamily="18" charset="2"/>
            </a:endParaRPr>
          </a:p>
          <a:p>
            <a:pPr lvl="1" eaLnBrk="1" hangingPunct="1">
              <a:lnSpc>
                <a:spcPct val="90000"/>
              </a:lnSpc>
            </a:pPr>
            <a:r>
              <a:rPr lang="en-US" sz="2000" smtClean="0">
                <a:latin typeface="+mj-lt"/>
                <a:sym typeface="Symbol" pitchFamily="18" charset="2"/>
              </a:rPr>
              <a:t>Prob[doctor=1] = Prob[ &gt; -(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a:t>
            </a:r>
            <a:endParaRPr lang="en-US" sz="2000" dirty="0" smtClean="0">
              <a:latin typeface="+mj-lt"/>
              <a:sym typeface="Symbol" pitchFamily="18" charset="2"/>
            </a:endParaRPr>
          </a:p>
          <a:p>
            <a:pPr lvl="1" eaLnBrk="1" hangingPunct="1">
              <a:lnSpc>
                <a:spcPct val="90000"/>
              </a:lnSpc>
              <a:buFont typeface="Wingdings" pitchFamily="2" charset="2"/>
              <a:buNone/>
            </a:pPr>
            <a:r>
              <a:rPr lang="en-US" sz="1000" smtClean="0">
                <a:latin typeface="+mj-lt"/>
                <a:sym typeface="Symbol" pitchFamily="18" charset="2"/>
              </a:rPr>
              <a:t>    </a:t>
            </a:r>
            <a:endParaRPr lang="en-US" sz="1000" dirty="0" smtClean="0">
              <a:latin typeface="+mj-lt"/>
              <a:sym typeface="Symbol" pitchFamily="18" charset="2"/>
            </a:endParaRPr>
          </a:p>
          <a:p>
            <a:pPr lvl="1" eaLnBrk="1" hangingPunct="1">
              <a:lnSpc>
                <a:spcPct val="90000"/>
              </a:lnSpc>
              <a:buFont typeface="Wingdings" pitchFamily="2" charset="2"/>
              <a:buNone/>
            </a:pPr>
            <a:r>
              <a:rPr lang="en-US" smtClean="0">
                <a:latin typeface="+mj-lt"/>
                <a:sym typeface="Symbol" pitchFamily="18" charset="2"/>
              </a:rPr>
              <a:t>   </a:t>
            </a:r>
            <a:r>
              <a:rPr lang="en-US" sz="2000" smtClean="0">
                <a:latin typeface="+mj-lt"/>
                <a:sym typeface="Symbol" pitchFamily="18" charset="2"/>
              </a:rPr>
              <a:t>Prob[doctor=0</a:t>
            </a:r>
            <a:r>
              <a:rPr lang="en-US" sz="2000" dirty="0" smtClean="0">
                <a:latin typeface="+mj-lt"/>
                <a:sym typeface="Symbol" pitchFamily="18" charset="2"/>
              </a:rPr>
              <a:t>]  =  </a:t>
            </a:r>
            <a:r>
              <a:rPr lang="en-US" sz="2000" smtClean="0">
                <a:latin typeface="+mj-lt"/>
                <a:sym typeface="Symbol" pitchFamily="18" charset="2"/>
              </a:rPr>
              <a:t>1 – Prob[doctor=1</a:t>
            </a:r>
            <a:r>
              <a:rPr lang="en-US" sz="2000" dirty="0" smtClean="0">
                <a:latin typeface="+mj-lt"/>
                <a:sym typeface="Symbol" pitchFamily="18" charset="2"/>
              </a:rPr>
              <a:t>]</a:t>
            </a:r>
            <a:r>
              <a:rPr lang="en-US" dirty="0" smtClean="0">
                <a:latin typeface="+mj-lt"/>
                <a:sym typeface="Symbol" pitchFamily="18" charset="2"/>
              </a:rPr>
              <a:t> </a:t>
            </a:r>
            <a:br>
              <a:rPr lang="en-US" dirty="0" smtClean="0">
                <a:latin typeface="+mj-lt"/>
                <a:sym typeface="Symbol" pitchFamily="18" charset="2"/>
              </a:rPr>
            </a:br>
            <a:endParaRPr lang="en-US" dirty="0" smtClean="0">
              <a:latin typeface="+mj-lt"/>
              <a:sym typeface="Symbol" pitchFamily="18" charset="2"/>
            </a:endParaRPr>
          </a:p>
          <a:p>
            <a:pPr eaLnBrk="1" hangingPunct="1">
              <a:lnSpc>
                <a:spcPct val="90000"/>
              </a:lnSpc>
            </a:pPr>
            <a:r>
              <a:rPr lang="en-US" dirty="0" smtClean="0">
                <a:latin typeface="+mj-lt"/>
                <a:sym typeface="Symbol" pitchFamily="18" charset="2"/>
              </a:rPr>
              <a:t>Requires a model for </a:t>
            </a:r>
            <a:r>
              <a:rPr lang="en-US" smtClean="0">
                <a:latin typeface="+mj-lt"/>
                <a:sym typeface="Symbol" pitchFamily="18" charset="2"/>
              </a:rPr>
              <a:t>the probability</a:t>
            </a:r>
            <a:endParaRPr lang="en-US" dirty="0" smtClean="0">
              <a:latin typeface="+mj-lt"/>
              <a:sym typeface="Symbol" pitchFamily="18" charset="2"/>
            </a:endParaRPr>
          </a:p>
        </p:txBody>
      </p:sp>
      <p:graphicFrame>
        <p:nvGraphicFramePr>
          <p:cNvPr id="1026" name="Object 4"/>
          <p:cNvGraphicFramePr>
            <a:graphicFrameLocks noChangeAspect="1"/>
          </p:cNvGraphicFramePr>
          <p:nvPr/>
        </p:nvGraphicFramePr>
        <p:xfrm>
          <a:off x="1524000" y="2895600"/>
          <a:ext cx="6640512" cy="622300"/>
        </p:xfrm>
        <a:graphic>
          <a:graphicData uri="http://schemas.openxmlformats.org/presentationml/2006/ole">
            <p:oleObj spid="_x0000_s125954" name="Equation" r:id="rId4" imgW="2870200" imgH="27940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1295400"/>
            <a:ext cx="8229600" cy="530225"/>
          </a:xfrm>
        </p:spPr>
        <p:txBody>
          <a:bodyPr/>
          <a:lstStyle/>
          <a:p>
            <a:pPr algn="ctr" eaLnBrk="1" hangingPunct="1"/>
            <a:r>
              <a:rPr lang="en-US" b="1" dirty="0" smtClean="0"/>
              <a:t>Completing the Model:  F(</a:t>
            </a:r>
            <a:r>
              <a:rPr lang="en-US" sz="4800" b="1" dirty="0" smtClean="0">
                <a:sym typeface="Symbol" pitchFamily="18" charset="2"/>
              </a:rPr>
              <a:t></a:t>
            </a:r>
            <a:r>
              <a:rPr lang="en-US" b="1" dirty="0" smtClean="0">
                <a:sym typeface="Symbol" pitchFamily="18" charset="2"/>
              </a:rPr>
              <a:t>)</a:t>
            </a:r>
            <a:endParaRPr lang="en-US" sz="4800" b="1" dirty="0" smtClean="0">
              <a:sym typeface="Symbol" pitchFamily="18" charset="2"/>
            </a:endParaRPr>
          </a:p>
        </p:txBody>
      </p:sp>
      <p:sp>
        <p:nvSpPr>
          <p:cNvPr id="33795" name="Rectangle 3"/>
          <p:cNvSpPr>
            <a:spLocks noGrp="1" noChangeArrowheads="1"/>
          </p:cNvSpPr>
          <p:nvPr>
            <p:ph type="body" idx="4294967295"/>
          </p:nvPr>
        </p:nvSpPr>
        <p:spPr>
          <a:xfrm>
            <a:off x="1524000" y="2209800"/>
            <a:ext cx="6629400" cy="3352800"/>
          </a:xfrm>
        </p:spPr>
        <p:txBody>
          <a:bodyPr/>
          <a:lstStyle/>
          <a:p>
            <a:pPr eaLnBrk="1" hangingPunct="1"/>
            <a:r>
              <a:rPr lang="en-US" sz="2400" smtClean="0">
                <a:latin typeface="+mj-lt"/>
              </a:rPr>
              <a:t>The distribution</a:t>
            </a:r>
          </a:p>
          <a:p>
            <a:pPr lvl="1" eaLnBrk="1" hangingPunct="1"/>
            <a:r>
              <a:rPr lang="en-US" sz="2000" smtClean="0">
                <a:latin typeface="+mj-lt"/>
              </a:rPr>
              <a:t>Normal:      </a:t>
            </a:r>
            <a:r>
              <a:rPr lang="en-US" sz="2000" b="1" smtClean="0">
                <a:solidFill>
                  <a:srgbClr val="FF3300"/>
                </a:solidFill>
                <a:latin typeface="+mj-lt"/>
              </a:rPr>
              <a:t>PROBIT</a:t>
            </a:r>
            <a:r>
              <a:rPr lang="en-US" sz="2000" smtClean="0">
                <a:latin typeface="+mj-lt"/>
              </a:rPr>
              <a:t>, natural for behavior</a:t>
            </a:r>
          </a:p>
          <a:p>
            <a:pPr lvl="1" eaLnBrk="1" hangingPunct="1"/>
            <a:r>
              <a:rPr lang="en-US" sz="2000" smtClean="0">
                <a:latin typeface="+mj-lt"/>
              </a:rPr>
              <a:t>Logistic:      </a:t>
            </a:r>
            <a:r>
              <a:rPr lang="en-US" sz="2000" b="1" smtClean="0">
                <a:solidFill>
                  <a:srgbClr val="FF3300"/>
                </a:solidFill>
                <a:latin typeface="+mj-lt"/>
              </a:rPr>
              <a:t>LOGIT</a:t>
            </a:r>
            <a:r>
              <a:rPr lang="en-US" sz="2000" smtClean="0">
                <a:latin typeface="+mj-lt"/>
              </a:rPr>
              <a:t>,   allows “thicker tails”</a:t>
            </a:r>
          </a:p>
          <a:p>
            <a:pPr lvl="1" eaLnBrk="1" hangingPunct="1"/>
            <a:r>
              <a:rPr lang="en-US" sz="2000" smtClean="0">
                <a:latin typeface="+mj-lt"/>
              </a:rPr>
              <a:t>Gompertz:  </a:t>
            </a:r>
            <a:r>
              <a:rPr lang="en-US" sz="2000" b="1" smtClean="0">
                <a:solidFill>
                  <a:srgbClr val="FF3300"/>
                </a:solidFill>
                <a:latin typeface="+mj-lt"/>
              </a:rPr>
              <a:t>EXTREME VALUE</a:t>
            </a:r>
            <a:r>
              <a:rPr lang="en-US" sz="2000" smtClean="0">
                <a:latin typeface="+mj-lt"/>
              </a:rPr>
              <a:t>, asymmetric</a:t>
            </a:r>
            <a:endParaRPr lang="en-US" sz="2000">
              <a:latin typeface="+mj-lt"/>
            </a:endParaRPr>
          </a:p>
          <a:p>
            <a:pPr lvl="1" eaLnBrk="1" hangingPunct="1"/>
            <a:r>
              <a:rPr lang="en-US" sz="2000" smtClean="0">
                <a:latin typeface="+mj-lt"/>
              </a:rPr>
              <a:t>Others…</a:t>
            </a:r>
          </a:p>
          <a:p>
            <a:pPr eaLnBrk="1" hangingPunct="1"/>
            <a:r>
              <a:rPr lang="en-US" sz="2400" smtClean="0">
                <a:latin typeface="+mj-lt"/>
              </a:rPr>
              <a:t>Does it matter?</a:t>
            </a:r>
          </a:p>
          <a:p>
            <a:pPr lvl="1" eaLnBrk="1" hangingPunct="1"/>
            <a:r>
              <a:rPr lang="en-US" sz="2000" smtClean="0">
                <a:latin typeface="+mj-lt"/>
              </a:rPr>
              <a:t>Yes, large difference in estimates</a:t>
            </a:r>
          </a:p>
          <a:p>
            <a:pPr lvl="1" eaLnBrk="1" hangingPunct="1"/>
            <a:r>
              <a:rPr lang="en-US" sz="2000" smtClean="0">
                <a:latin typeface="+mj-lt"/>
              </a:rPr>
              <a:t>Not much, quantities of interest are more stable.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533400" y="1371600"/>
            <a:ext cx="8229600" cy="530225"/>
          </a:xfrm>
        </p:spPr>
        <p:txBody>
          <a:bodyPr/>
          <a:lstStyle/>
          <a:p>
            <a:pPr algn="ctr" eaLnBrk="1" hangingPunct="1"/>
            <a:r>
              <a:rPr lang="en-US" b="1" dirty="0" smtClean="0"/>
              <a:t>Estimated Binary </a:t>
            </a:r>
            <a:r>
              <a:rPr lang="en-US" b="1" smtClean="0"/>
              <a:t>Choice Models for Three Distributions</a:t>
            </a:r>
            <a:endParaRPr lang="en-US" b="1" dirty="0" smtClean="0"/>
          </a:p>
        </p:txBody>
      </p:sp>
      <p:sp>
        <p:nvSpPr>
          <p:cNvPr id="13" name="TextBox 12"/>
          <p:cNvSpPr txBox="1"/>
          <p:nvPr/>
        </p:nvSpPr>
        <p:spPr>
          <a:xfrm>
            <a:off x="914400" y="5486400"/>
            <a:ext cx="7086600" cy="646331"/>
          </a:xfrm>
          <a:prstGeom prst="rect">
            <a:avLst/>
          </a:prstGeom>
          <a:noFill/>
        </p:spPr>
        <p:txBody>
          <a:bodyPr wrap="square" rtlCol="0">
            <a:spAutoFit/>
          </a:bodyPr>
          <a:lstStyle/>
          <a:p>
            <a:r>
              <a:rPr lang="en-US" smtClean="0">
                <a:latin typeface="+mj-lt"/>
              </a:rPr>
              <a:t>Log-L(0) = log likelihood for a model that has only a constant term.</a:t>
            </a:r>
          </a:p>
          <a:p>
            <a:r>
              <a:rPr lang="en-US" smtClean="0">
                <a:latin typeface="+mj-lt"/>
              </a:rPr>
              <a:t>Ignore the t ratios for now.</a:t>
            </a:r>
            <a:endParaRPr lang="en-US">
              <a:latin typeface="+mj-lt"/>
            </a:endParaRPr>
          </a:p>
        </p:txBody>
      </p:sp>
      <p:pic>
        <p:nvPicPr>
          <p:cNvPr id="51200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2925" y="2209800"/>
            <a:ext cx="8296275" cy="3200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6"/>
          <p:cNvSpPr txBox="1">
            <a:spLocks noChangeArrowheads="1"/>
          </p:cNvSpPr>
          <p:nvPr/>
        </p:nvSpPr>
        <p:spPr bwMode="auto">
          <a:xfrm>
            <a:off x="609600" y="5715000"/>
            <a:ext cx="7848600" cy="1077218"/>
          </a:xfrm>
          <a:prstGeom prst="rect">
            <a:avLst/>
          </a:prstGeom>
          <a:noFill/>
          <a:ln w="9525">
            <a:noFill/>
            <a:miter lim="800000"/>
            <a:headEnd/>
            <a:tailEnd/>
          </a:ln>
        </p:spPr>
        <p:txBody>
          <a:bodyPr wrap="square">
            <a:spAutoFit/>
          </a:bodyPr>
          <a:lstStyle/>
          <a:p>
            <a:pPr eaLnBrk="1" hangingPunct="1">
              <a:spcBef>
                <a:spcPct val="50000"/>
              </a:spcBef>
            </a:pPr>
            <a:r>
              <a:rPr lang="en-US" sz="2800">
                <a:sym typeface="Symbol" pitchFamily="18" charset="2"/>
              </a:rPr>
              <a:t></a:t>
            </a:r>
            <a:r>
              <a:rPr lang="en-US" sz="2400">
                <a:sym typeface="Symbol" pitchFamily="18" charset="2"/>
              </a:rPr>
              <a:t> + </a:t>
            </a:r>
            <a:r>
              <a:rPr lang="en-US" sz="2800">
                <a:sym typeface="Symbol" pitchFamily="18" charset="2"/>
              </a:rPr>
              <a:t></a:t>
            </a:r>
            <a:r>
              <a:rPr lang="en-US" sz="2400" baseline="-25000">
                <a:sym typeface="Symbol" pitchFamily="18" charset="2"/>
              </a:rPr>
              <a:t>1</a:t>
            </a:r>
            <a:r>
              <a:rPr lang="en-US" sz="2400">
                <a:sym typeface="Symbol" pitchFamily="18" charset="2"/>
              </a:rPr>
              <a:t> (</a:t>
            </a:r>
            <a:r>
              <a:rPr lang="en-US" sz="2400">
                <a:latin typeface="Arial" charset="0"/>
                <a:sym typeface="Symbol" pitchFamily="18" charset="2"/>
              </a:rPr>
              <a:t>Age+1</a:t>
            </a:r>
            <a:r>
              <a:rPr lang="en-US" sz="2400">
                <a:sym typeface="Symbol" pitchFamily="18" charset="2"/>
              </a:rPr>
              <a:t>) + </a:t>
            </a:r>
            <a:r>
              <a:rPr lang="en-US" sz="2800">
                <a:sym typeface="Symbol" pitchFamily="18" charset="2"/>
              </a:rPr>
              <a:t></a:t>
            </a:r>
            <a:r>
              <a:rPr lang="en-US" sz="2400" baseline="-25000">
                <a:sym typeface="Symbol" pitchFamily="18" charset="2"/>
              </a:rPr>
              <a:t>2</a:t>
            </a:r>
            <a:r>
              <a:rPr lang="en-US" sz="2400">
                <a:sym typeface="Symbol" pitchFamily="18" charset="2"/>
              </a:rPr>
              <a:t> (</a:t>
            </a:r>
            <a:r>
              <a:rPr lang="en-US" sz="2400">
                <a:latin typeface="Arial" charset="0"/>
                <a:sym typeface="Symbol" pitchFamily="18" charset="2"/>
              </a:rPr>
              <a:t>Income</a:t>
            </a:r>
            <a:r>
              <a:rPr lang="en-US" sz="2400">
                <a:sym typeface="Symbol" pitchFamily="18" charset="2"/>
              </a:rPr>
              <a:t>) + </a:t>
            </a:r>
            <a:r>
              <a:rPr lang="en-US" sz="2800">
                <a:sym typeface="Symbol" pitchFamily="18" charset="2"/>
              </a:rPr>
              <a:t></a:t>
            </a:r>
            <a:r>
              <a:rPr lang="en-US" sz="2400" baseline="-25000">
                <a:sym typeface="Symbol" pitchFamily="18" charset="2"/>
              </a:rPr>
              <a:t>3</a:t>
            </a:r>
            <a:r>
              <a:rPr lang="en-US" sz="2400">
                <a:sym typeface="Symbol" pitchFamily="18" charset="2"/>
              </a:rPr>
              <a:t> </a:t>
            </a:r>
            <a:r>
              <a:rPr lang="en-US" sz="2400" smtClean="0">
                <a:latin typeface="Arial" charset="0"/>
                <a:sym typeface="Symbol" pitchFamily="18" charset="2"/>
              </a:rPr>
              <a:t>Sex   </a:t>
            </a:r>
            <a:r>
              <a:rPr lang="en-US" sz="2400" smtClean="0">
                <a:sym typeface="Symbol" pitchFamily="18" charset="2"/>
              </a:rPr>
              <a:t>(</a:t>
            </a:r>
            <a:r>
              <a:rPr lang="en-US" sz="2800" smtClean="0">
                <a:cs typeface="Times New Roman" panose="02020603050405020304" pitchFamily="18" charset="0"/>
                <a:sym typeface="Symbol" pitchFamily="18" charset="2"/>
              </a:rPr>
              <a:t></a:t>
            </a:r>
            <a:r>
              <a:rPr lang="en-US" sz="2800" baseline="-25000" smtClean="0">
                <a:cs typeface="Times New Roman" panose="02020603050405020304" pitchFamily="18" charset="0"/>
                <a:sym typeface="Symbol" pitchFamily="18" charset="2"/>
              </a:rPr>
              <a:t>1</a:t>
            </a:r>
            <a:r>
              <a:rPr lang="en-US" sz="2400" smtClean="0">
                <a:sym typeface="Symbol" pitchFamily="18" charset="2"/>
              </a:rPr>
              <a:t> </a:t>
            </a:r>
            <a:r>
              <a:rPr lang="en-US" sz="2400" smtClean="0">
                <a:latin typeface="Arial" pitchFamily="34" charset="0"/>
                <a:cs typeface="Arial" pitchFamily="34" charset="0"/>
                <a:sym typeface="Symbol" pitchFamily="18" charset="2"/>
              </a:rPr>
              <a:t>is positive</a:t>
            </a:r>
            <a:r>
              <a:rPr lang="en-US" sz="2400" smtClean="0">
                <a:sym typeface="Symbol" pitchFamily="18" charset="2"/>
              </a:rPr>
              <a:t>)</a:t>
            </a:r>
          </a:p>
          <a:p>
            <a:pPr eaLnBrk="1" hangingPunct="1">
              <a:spcBef>
                <a:spcPct val="50000"/>
              </a:spcBef>
            </a:pPr>
            <a:endParaRPr lang="en-US" sz="2400">
              <a:latin typeface="Arial" charset="0"/>
              <a:sym typeface="Symbol" pitchFamily="18" charset="2"/>
            </a:endParaRPr>
          </a:p>
        </p:txBody>
      </p:sp>
      <p:sp>
        <p:nvSpPr>
          <p:cNvPr id="35844" name="Text Box 10"/>
          <p:cNvSpPr txBox="1">
            <a:spLocks noChangeArrowheads="1"/>
          </p:cNvSpPr>
          <p:nvPr/>
        </p:nvSpPr>
        <p:spPr bwMode="auto">
          <a:xfrm>
            <a:off x="381000" y="914400"/>
            <a:ext cx="8534400" cy="523220"/>
          </a:xfrm>
          <a:prstGeom prst="rect">
            <a:avLst/>
          </a:prstGeom>
          <a:noFill/>
          <a:ln w="9525">
            <a:noFill/>
            <a:miter lim="800000"/>
            <a:headEnd/>
            <a:tailEnd/>
          </a:ln>
        </p:spPr>
        <p:txBody>
          <a:bodyPr wrap="square">
            <a:spAutoFit/>
          </a:bodyPr>
          <a:lstStyle/>
          <a:p>
            <a:pPr eaLnBrk="1" hangingPunct="1">
              <a:spcBef>
                <a:spcPct val="50000"/>
              </a:spcBef>
            </a:pPr>
            <a:r>
              <a:rPr lang="en-US" sz="2800">
                <a:solidFill>
                  <a:srgbClr val="7030A0"/>
                </a:solidFill>
                <a:latin typeface="Arial" panose="020B0604020202020204" pitchFamily="34" charset="0"/>
                <a:cs typeface="Arial" panose="020B0604020202020204" pitchFamily="34" charset="0"/>
              </a:rPr>
              <a:t>Effect on Predicted Probability of an Increase in Age</a:t>
            </a:r>
          </a:p>
        </p:txBody>
      </p:sp>
      <p:pic>
        <p:nvPicPr>
          <p:cNvPr id="530433" name="Picture 1"/>
          <p:cNvPicPr>
            <a:picLocks noChangeAspect="1" noChangeArrowheads="1"/>
          </p:cNvPicPr>
          <p:nvPr/>
        </p:nvPicPr>
        <p:blipFill>
          <a:blip r:embed="rId3" cstate="print"/>
          <a:srcRect/>
          <a:stretch>
            <a:fillRect/>
          </a:stretch>
        </p:blipFill>
        <p:spPr bwMode="auto">
          <a:xfrm>
            <a:off x="1371600" y="1524000"/>
            <a:ext cx="6477000" cy="4213479"/>
          </a:xfrm>
          <a:prstGeom prst="rect">
            <a:avLst/>
          </a:prstGeom>
          <a:noFill/>
          <a:ln w="9525">
            <a:noFill/>
            <a:miter lim="800000"/>
            <a:headEnd/>
            <a:tailEnd/>
          </a:ln>
          <a:effectLst/>
        </p:spPr>
      </p:pic>
      <p:sp>
        <p:nvSpPr>
          <p:cNvPr id="2" name="Rectangle 1"/>
          <p:cNvSpPr/>
          <p:nvPr/>
        </p:nvSpPr>
        <p:spPr bwMode="auto">
          <a:xfrm>
            <a:off x="1219200" y="5791200"/>
            <a:ext cx="1524000" cy="442913"/>
          </a:xfrm>
          <a:prstGeom prst="rect">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685800" y="1143000"/>
            <a:ext cx="8229600" cy="530225"/>
          </a:xfrm>
        </p:spPr>
        <p:txBody>
          <a:bodyPr/>
          <a:lstStyle/>
          <a:p>
            <a:pPr algn="ctr" eaLnBrk="1" hangingPunct="1"/>
            <a:r>
              <a:rPr lang="en-US" sz="3600" dirty="0" smtClean="0"/>
              <a:t>Partial Effects in Probability Models</a:t>
            </a:r>
          </a:p>
        </p:txBody>
      </p:sp>
      <p:sp>
        <p:nvSpPr>
          <p:cNvPr id="36867" name="Rectangle 3"/>
          <p:cNvSpPr>
            <a:spLocks noGrp="1" noChangeArrowheads="1"/>
          </p:cNvSpPr>
          <p:nvPr>
            <p:ph type="body" idx="4294967295"/>
          </p:nvPr>
        </p:nvSpPr>
        <p:spPr>
          <a:xfrm>
            <a:off x="838200" y="2057400"/>
            <a:ext cx="8305800" cy="3505200"/>
          </a:xfrm>
        </p:spPr>
        <p:txBody>
          <a:bodyPr/>
          <a:lstStyle/>
          <a:p>
            <a:pPr eaLnBrk="1" hangingPunct="1">
              <a:lnSpc>
                <a:spcPct val="80000"/>
              </a:lnSpc>
            </a:pPr>
            <a:r>
              <a:rPr lang="en-US" sz="2000" dirty="0" err="1" smtClean="0">
                <a:latin typeface="+mj-lt"/>
              </a:rPr>
              <a:t>Prob</a:t>
            </a:r>
            <a:r>
              <a:rPr lang="en-US" sz="2000" dirty="0" smtClean="0">
                <a:latin typeface="+mj-lt"/>
              </a:rPr>
              <a:t>[Outcome]  =  some F(</a:t>
            </a:r>
            <a:r>
              <a:rPr lang="en-US" sz="2000" dirty="0" smtClean="0">
                <a:latin typeface="+mj-lt"/>
                <a:sym typeface="Symbol" pitchFamily="18" charset="2"/>
              </a:rPr>
              <a:t>+</a:t>
            </a:r>
            <a:r>
              <a:rPr lang="en-US" sz="2400" dirty="0" smtClean="0">
                <a:latin typeface="+mj-lt"/>
                <a:sym typeface="Symbol" pitchFamily="18" charset="2"/>
              </a:rPr>
              <a:t></a:t>
            </a:r>
            <a:r>
              <a:rPr lang="en-US" sz="2000" baseline="-25000" dirty="0" smtClean="0">
                <a:latin typeface="+mj-lt"/>
                <a:sym typeface="Symbol" pitchFamily="18" charset="2"/>
              </a:rPr>
              <a:t>1</a:t>
            </a:r>
            <a:r>
              <a:rPr lang="en-US" sz="2000" dirty="0" smtClean="0">
                <a:latin typeface="+mj-lt"/>
                <a:sym typeface="Symbol" pitchFamily="18" charset="2"/>
              </a:rPr>
              <a:t>Income…)</a:t>
            </a:r>
          </a:p>
          <a:p>
            <a:pPr eaLnBrk="1" hangingPunct="1">
              <a:lnSpc>
                <a:spcPct val="80000"/>
              </a:lnSpc>
            </a:pPr>
            <a:r>
              <a:rPr lang="en-US" sz="2000" dirty="0" smtClean="0">
                <a:latin typeface="+mj-lt"/>
                <a:sym typeface="Symbol" pitchFamily="18" charset="2"/>
              </a:rPr>
              <a:t>“Partial effect</a:t>
            </a:r>
            <a:r>
              <a:rPr lang="en-US" sz="2000" smtClean="0">
                <a:latin typeface="+mj-lt"/>
                <a:sym typeface="Symbol" pitchFamily="18" charset="2"/>
              </a:rPr>
              <a:t>”    =  </a:t>
            </a:r>
            <a:r>
              <a:rPr lang="en-US" sz="2000" dirty="0" smtClean="0">
                <a:latin typeface="+mj-lt"/>
                <a:sym typeface="Symbol" pitchFamily="18" charset="2"/>
              </a:rPr>
              <a:t></a:t>
            </a:r>
            <a:r>
              <a:rPr lang="en-US" sz="2000" dirty="0" smtClean="0">
                <a:latin typeface="+mj-lt"/>
              </a:rPr>
              <a:t>F(</a:t>
            </a:r>
            <a:r>
              <a:rPr lang="en-US" sz="2000" dirty="0" smtClean="0">
                <a:latin typeface="+mj-lt"/>
                <a:sym typeface="Symbol" pitchFamily="18" charset="2"/>
              </a:rPr>
              <a:t>+</a:t>
            </a:r>
            <a:r>
              <a:rPr lang="en-US" sz="2400" dirty="0" smtClean="0">
                <a:latin typeface="+mj-lt"/>
                <a:sym typeface="Symbol" pitchFamily="18" charset="2"/>
              </a:rPr>
              <a:t></a:t>
            </a:r>
            <a:r>
              <a:rPr lang="en-US" sz="2000" baseline="-25000" dirty="0" smtClean="0">
                <a:latin typeface="+mj-lt"/>
                <a:sym typeface="Symbol" pitchFamily="18" charset="2"/>
              </a:rPr>
              <a:t>1</a:t>
            </a:r>
            <a:r>
              <a:rPr lang="en-US" sz="2000" dirty="0" smtClean="0">
                <a:latin typeface="+mj-lt"/>
                <a:sym typeface="Symbol" pitchFamily="18" charset="2"/>
              </a:rPr>
              <a:t>Income…) / ”x”    (derivative)</a:t>
            </a:r>
            <a:br>
              <a:rPr lang="en-US" sz="2000" dirty="0" smtClean="0">
                <a:latin typeface="+mj-lt"/>
                <a:sym typeface="Symbol" pitchFamily="18" charset="2"/>
              </a:rPr>
            </a:br>
            <a:endParaRPr lang="en-US" sz="2000" dirty="0" smtClean="0">
              <a:latin typeface="+mj-lt"/>
              <a:sym typeface="Symbol" pitchFamily="18" charset="2"/>
            </a:endParaRPr>
          </a:p>
          <a:p>
            <a:pPr lvl="1" eaLnBrk="1" hangingPunct="1">
              <a:lnSpc>
                <a:spcPct val="80000"/>
              </a:lnSpc>
            </a:pPr>
            <a:r>
              <a:rPr lang="en-US" sz="1800" dirty="0" smtClean="0">
                <a:latin typeface="+mj-lt"/>
                <a:sym typeface="Symbol" pitchFamily="18" charset="2"/>
              </a:rPr>
              <a:t>Partial effects are derivatives</a:t>
            </a:r>
          </a:p>
          <a:p>
            <a:pPr lvl="1" eaLnBrk="1" hangingPunct="1">
              <a:lnSpc>
                <a:spcPct val="80000"/>
              </a:lnSpc>
            </a:pPr>
            <a:r>
              <a:rPr lang="en-US" sz="1800" dirty="0" smtClean="0">
                <a:latin typeface="+mj-lt"/>
                <a:sym typeface="Symbol" pitchFamily="18" charset="2"/>
              </a:rPr>
              <a:t>Result varies with model</a:t>
            </a:r>
            <a:br>
              <a:rPr lang="en-US" sz="1800" dirty="0" smtClean="0">
                <a:latin typeface="+mj-lt"/>
                <a:sym typeface="Symbol" pitchFamily="18" charset="2"/>
              </a:rPr>
            </a:br>
            <a:r>
              <a:rPr lang="en-US" sz="1800" dirty="0" smtClean="0">
                <a:latin typeface="+mj-lt"/>
                <a:sym typeface="Symbol"/>
              </a:rPr>
              <a:t> </a:t>
            </a:r>
            <a:endParaRPr lang="en-US" sz="1800" dirty="0" smtClean="0">
              <a:latin typeface="+mj-lt"/>
              <a:sym typeface="Symbol" pitchFamily="18" charset="2"/>
            </a:endParaRPr>
          </a:p>
          <a:p>
            <a:pPr lvl="2" eaLnBrk="1" hangingPunct="1">
              <a:lnSpc>
                <a:spcPct val="80000"/>
              </a:lnSpc>
            </a:pPr>
            <a:r>
              <a:rPr lang="en-US" sz="1600" dirty="0" err="1" smtClean="0">
                <a:latin typeface="+mj-lt"/>
                <a:sym typeface="Symbol" pitchFamily="18" charset="2"/>
              </a:rPr>
              <a:t>Logit</a:t>
            </a:r>
            <a:r>
              <a:rPr lang="en-US" sz="1600" dirty="0" smtClean="0">
                <a:latin typeface="+mj-lt"/>
                <a:sym typeface="Symbol" pitchFamily="18" charset="2"/>
              </a:rPr>
              <a:t>: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 /</a:t>
            </a:r>
            <a:r>
              <a:rPr lang="en-US" sz="1600" b="1" dirty="0" smtClean="0">
                <a:latin typeface="+mj-lt"/>
                <a:sym typeface="Symbol" pitchFamily="18" charset="2"/>
              </a:rPr>
              <a:t>x</a:t>
            </a:r>
            <a:r>
              <a:rPr lang="en-US" sz="1600" dirty="0" smtClean="0">
                <a:latin typeface="+mj-lt"/>
                <a:sym typeface="Symbol" pitchFamily="18" charset="2"/>
              </a:rPr>
              <a:t>            </a:t>
            </a:r>
            <a:r>
              <a:rPr lang="en-US" sz="1600" smtClean="0">
                <a:latin typeface="+mj-lt"/>
                <a:sym typeface="Symbol" pitchFamily="18" charset="2"/>
              </a:rPr>
              <a:t>	             =     Prob </a:t>
            </a:r>
            <a:r>
              <a:rPr lang="en-US" sz="1600" dirty="0" smtClean="0">
                <a:latin typeface="+mj-lt"/>
                <a:sym typeface="Symbol" pitchFamily="18" charset="2"/>
              </a:rPr>
              <a:t>* (1-Prob</a:t>
            </a:r>
            <a:r>
              <a:rPr lang="en-US" sz="1600" smtClean="0">
                <a:latin typeface="+mj-lt"/>
                <a:sym typeface="Symbol" pitchFamily="18" charset="2"/>
              </a:rPr>
              <a:t>)     </a:t>
            </a:r>
            <a:r>
              <a:rPr lang="en-US" sz="1600" smtClean="0">
                <a:latin typeface="+mj-lt"/>
                <a:sym typeface="Symbol"/>
              </a:rPr>
              <a:t></a:t>
            </a:r>
            <a:r>
              <a:rPr lang="en-US" sz="1600" smtClean="0">
                <a:latin typeface="+mj-lt"/>
                <a:sym typeface="Symbol" pitchFamily="18" charset="2"/>
              </a:rPr>
              <a:t>  </a:t>
            </a:r>
            <a:r>
              <a:rPr lang="en-US" b="1" smtClean="0">
                <a:latin typeface="+mj-lt"/>
                <a:sym typeface="Symbol" pitchFamily="18" charset="2"/>
              </a:rPr>
              <a:t></a:t>
            </a:r>
            <a:endParaRPr lang="en-US" b="1" dirty="0" smtClean="0">
              <a:latin typeface="+mj-lt"/>
              <a:sym typeface="Symbol" pitchFamily="18" charset="2"/>
            </a:endParaRPr>
          </a:p>
          <a:p>
            <a:pPr lvl="2" eaLnBrk="1" hangingPunct="1">
              <a:lnSpc>
                <a:spcPct val="80000"/>
              </a:lnSpc>
            </a:pPr>
            <a:r>
              <a:rPr lang="en-US" sz="1600" dirty="0" err="1" smtClean="0">
                <a:latin typeface="+mj-lt"/>
                <a:sym typeface="Symbol" pitchFamily="18" charset="2"/>
              </a:rPr>
              <a:t>Probit</a:t>
            </a:r>
            <a:r>
              <a:rPr lang="en-US" sz="1600" dirty="0" smtClean="0">
                <a:latin typeface="+mj-lt"/>
                <a:sym typeface="Symbol" pitchFamily="18" charset="2"/>
              </a:rPr>
              <a:t>: 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a:t>
            </a:r>
            <a:r>
              <a:rPr lang="en-US" sz="1600" b="1" smtClean="0">
                <a:latin typeface="+mj-lt"/>
                <a:sym typeface="Symbol" pitchFamily="18" charset="2"/>
              </a:rPr>
              <a:t>x</a:t>
            </a:r>
            <a:r>
              <a:rPr lang="en-US" sz="1600" smtClean="0">
                <a:latin typeface="+mj-lt"/>
                <a:sym typeface="Symbol" pitchFamily="18" charset="2"/>
              </a:rPr>
              <a:t>                           =     </a:t>
            </a:r>
            <a:r>
              <a:rPr lang="en-US" sz="1600" dirty="0" smtClean="0">
                <a:latin typeface="+mj-lt"/>
                <a:sym typeface="Symbol" pitchFamily="18" charset="2"/>
              </a:rPr>
              <a:t>Normal density     </a:t>
            </a:r>
            <a:r>
              <a:rPr lang="en-US" sz="1600" smtClean="0">
                <a:latin typeface="+mj-lt"/>
                <a:sym typeface="Symbol"/>
              </a:rPr>
              <a:t></a:t>
            </a:r>
            <a:r>
              <a:rPr lang="en-US" sz="1600" smtClean="0">
                <a:latin typeface="+mj-lt"/>
                <a:sym typeface="Symbol" pitchFamily="18" charset="2"/>
              </a:rPr>
              <a:t> </a:t>
            </a:r>
            <a:r>
              <a:rPr lang="en-US" b="1" smtClean="0">
                <a:latin typeface="+mj-lt"/>
                <a:sym typeface="Symbol" pitchFamily="18" charset="2"/>
              </a:rPr>
              <a:t></a:t>
            </a:r>
            <a:endParaRPr lang="en-US" b="1" dirty="0" smtClean="0">
              <a:latin typeface="+mj-lt"/>
              <a:sym typeface="Symbol" pitchFamily="18" charset="2"/>
            </a:endParaRPr>
          </a:p>
          <a:p>
            <a:pPr lvl="2" eaLnBrk="1" hangingPunct="1">
              <a:lnSpc>
                <a:spcPct val="80000"/>
              </a:lnSpc>
            </a:pPr>
            <a:r>
              <a:rPr lang="en-US" sz="1600" dirty="0" smtClean="0">
                <a:latin typeface="+mj-lt"/>
                <a:sym typeface="Symbol" pitchFamily="18" charset="2"/>
              </a:rPr>
              <a:t>Extreme Value:  </a:t>
            </a:r>
            <a:r>
              <a:rPr lang="en-US" sz="1600" dirty="0" smtClean="0">
                <a:latin typeface="+mj-lt"/>
              </a:rPr>
              <a:t>F(</a:t>
            </a:r>
            <a:r>
              <a:rPr lang="en-US" sz="1800" dirty="0" smtClean="0">
                <a:latin typeface="+mj-lt"/>
                <a:sym typeface="Symbol" pitchFamily="18" charset="2"/>
              </a:rPr>
              <a:t></a:t>
            </a:r>
            <a:r>
              <a:rPr lang="en-US" sz="1600" dirty="0" smtClean="0">
                <a:latin typeface="+mj-lt"/>
                <a:sym typeface="Symbol" pitchFamily="18" charset="2"/>
              </a:rPr>
              <a:t>+</a:t>
            </a:r>
            <a:r>
              <a:rPr lang="en-US" sz="1800" dirty="0" smtClean="0">
                <a:latin typeface="+mj-lt"/>
                <a:sym typeface="Symbol" pitchFamily="18" charset="2"/>
              </a:rPr>
              <a:t></a:t>
            </a:r>
            <a:r>
              <a:rPr lang="en-US" sz="1600" baseline="-25000" dirty="0" smtClean="0">
                <a:latin typeface="+mj-lt"/>
                <a:sym typeface="Symbol" pitchFamily="18" charset="2"/>
              </a:rPr>
              <a:t>1</a:t>
            </a:r>
            <a:r>
              <a:rPr lang="en-US" sz="1600" dirty="0" smtClean="0">
                <a:latin typeface="+mj-lt"/>
                <a:sym typeface="Symbol" pitchFamily="18" charset="2"/>
              </a:rPr>
              <a:t>Income…)/</a:t>
            </a:r>
            <a:r>
              <a:rPr lang="en-US" sz="1600" b="1" smtClean="0">
                <a:latin typeface="+mj-lt"/>
                <a:sym typeface="Symbol" pitchFamily="18" charset="2"/>
              </a:rPr>
              <a:t>x</a:t>
            </a:r>
            <a:r>
              <a:rPr lang="en-US" sz="1600" smtClean="0">
                <a:latin typeface="+mj-lt"/>
                <a:sym typeface="Symbol" pitchFamily="18" charset="2"/>
              </a:rPr>
              <a:t>             =     </a:t>
            </a:r>
            <a:r>
              <a:rPr lang="en-US" sz="1600" dirty="0" err="1" smtClean="0">
                <a:latin typeface="+mj-lt"/>
                <a:sym typeface="Symbol" pitchFamily="18" charset="2"/>
              </a:rPr>
              <a:t>Prob</a:t>
            </a:r>
            <a:r>
              <a:rPr lang="en-US" sz="1600" dirty="0" smtClean="0">
                <a:latin typeface="+mj-lt"/>
                <a:sym typeface="Symbol" pitchFamily="18" charset="2"/>
              </a:rPr>
              <a:t> * (-log </a:t>
            </a:r>
            <a:r>
              <a:rPr lang="en-US" sz="1600" dirty="0" err="1" smtClean="0">
                <a:latin typeface="+mj-lt"/>
                <a:sym typeface="Symbol" pitchFamily="18" charset="2"/>
              </a:rPr>
              <a:t>Prob</a:t>
            </a:r>
            <a:r>
              <a:rPr lang="en-US" sz="1600" dirty="0" smtClean="0">
                <a:latin typeface="+mj-lt"/>
                <a:sym typeface="Symbol" pitchFamily="18" charset="2"/>
              </a:rPr>
              <a:t>) </a:t>
            </a:r>
            <a:r>
              <a:rPr lang="en-US" sz="1600" dirty="0" smtClean="0">
                <a:latin typeface="+mj-lt"/>
                <a:sym typeface="Symbol"/>
              </a:rPr>
              <a:t></a:t>
            </a:r>
            <a:r>
              <a:rPr lang="en-US" sz="1600" dirty="0" smtClean="0">
                <a:latin typeface="+mj-lt"/>
                <a:sym typeface="Symbol" pitchFamily="18" charset="2"/>
              </a:rPr>
              <a:t> </a:t>
            </a:r>
            <a:r>
              <a:rPr lang="en-US" b="1" dirty="0" smtClean="0">
                <a:latin typeface="+mj-lt"/>
                <a:sym typeface="Symbol" pitchFamily="18" charset="2"/>
              </a:rPr>
              <a:t></a:t>
            </a:r>
            <a:r>
              <a:rPr lang="en-US" sz="1600" dirty="0" smtClean="0">
                <a:latin typeface="+mj-lt"/>
                <a:sym typeface="Symbol" pitchFamily="18" charset="2"/>
              </a:rPr>
              <a:t> </a:t>
            </a:r>
            <a:br>
              <a:rPr lang="en-US" sz="1600" dirty="0" smtClean="0">
                <a:latin typeface="+mj-lt"/>
                <a:sym typeface="Symbol" pitchFamily="18" charset="2"/>
              </a:rPr>
            </a:br>
            <a:endParaRPr lang="en-US" sz="1600" dirty="0" smtClean="0">
              <a:latin typeface="+mj-lt"/>
              <a:sym typeface="Symbol" pitchFamily="18" charset="2"/>
            </a:endParaRPr>
          </a:p>
          <a:p>
            <a:pPr lvl="1" eaLnBrk="1" hangingPunct="1">
              <a:lnSpc>
                <a:spcPct val="80000"/>
              </a:lnSpc>
            </a:pPr>
            <a:r>
              <a:rPr lang="en-US" sz="1800" dirty="0" smtClean="0">
                <a:latin typeface="+mj-lt"/>
                <a:sym typeface="Symbol" pitchFamily="18" charset="2"/>
              </a:rPr>
              <a:t>Scaling usually erases model differences</a:t>
            </a:r>
          </a:p>
        </p:txBody>
      </p:sp>
      <p:sp>
        <p:nvSpPr>
          <p:cNvPr id="4" name="Rectangle 3"/>
          <p:cNvSpPr/>
          <p:nvPr/>
        </p:nvSpPr>
        <p:spPr bwMode="auto">
          <a:xfrm>
            <a:off x="6553200" y="3733800"/>
            <a:ext cx="2209800" cy="990600"/>
          </a:xfrm>
          <a:prstGeom prst="rect">
            <a:avLst/>
          </a:prstGeom>
          <a:solidFill>
            <a:srgbClr val="7030A0">
              <a:alpha val="1686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00200" y="3733800"/>
            <a:ext cx="4343400" cy="990600"/>
          </a:xfrm>
          <a:prstGeom prst="rect">
            <a:avLst/>
          </a:prstGeom>
          <a:solidFill>
            <a:srgbClr val="0066FF">
              <a:alpha val="1686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609600" y="762000"/>
          <a:ext cx="7742238" cy="5561012"/>
        </p:xfrm>
        <a:graphic>
          <a:graphicData uri="http://schemas.openxmlformats.org/presentationml/2006/ole">
            <p:oleObj spid="_x0000_s126978" name="Equation" r:id="rId3" imgW="4101840" imgH="2946240" progId="Equation.DSMT4">
              <p:embed/>
            </p:oleObj>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381000" y="914400"/>
            <a:ext cx="8458200" cy="914400"/>
          </a:xfrm>
        </p:spPr>
        <p:txBody>
          <a:bodyPr/>
          <a:lstStyle/>
          <a:p>
            <a:pPr algn="ctr" eaLnBrk="1" hangingPunct="1"/>
            <a:r>
              <a:rPr lang="en-US" b="1" dirty="0" smtClean="0"/>
              <a:t>Estimated Partial Effects </a:t>
            </a:r>
            <a:br>
              <a:rPr lang="en-US" b="1" dirty="0" smtClean="0"/>
            </a:br>
            <a:r>
              <a:rPr lang="en-US" b="1" dirty="0" smtClean="0"/>
              <a:t>for Three Models</a:t>
            </a:r>
            <a:br>
              <a:rPr lang="en-US" b="1" dirty="0" smtClean="0"/>
            </a:br>
            <a:r>
              <a:rPr lang="en-US" sz="2400" b="1" dirty="0" smtClean="0"/>
              <a:t>(Standard errors to be considered later)</a:t>
            </a:r>
            <a:endParaRPr lang="en-US" b="1" dirty="0" smtClean="0"/>
          </a:p>
        </p:txBody>
      </p:sp>
      <p:pic>
        <p:nvPicPr>
          <p:cNvPr id="513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2900" y="2438400"/>
            <a:ext cx="8458200" cy="3105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a:xfrm>
            <a:off x="228600" y="1066800"/>
            <a:ext cx="8610600" cy="530225"/>
          </a:xfrm>
        </p:spPr>
        <p:txBody>
          <a:bodyPr/>
          <a:lstStyle/>
          <a:p>
            <a:pPr algn="ctr" eaLnBrk="1" hangingPunct="1"/>
            <a:r>
              <a:rPr lang="en-US" sz="2800" dirty="0" smtClean="0"/>
              <a:t>Partial Effect for a </a:t>
            </a:r>
            <a:r>
              <a:rPr lang="en-US" sz="2800" smtClean="0"/>
              <a:t>Dummy Variable Computed </a:t>
            </a:r>
            <a:br>
              <a:rPr lang="en-US" sz="2800" smtClean="0"/>
            </a:br>
            <a:r>
              <a:rPr lang="en-US" sz="2800" smtClean="0"/>
              <a:t>Using Means of Other Variables</a:t>
            </a:r>
            <a:endParaRPr lang="en-US" sz="2800" dirty="0" smtClean="0"/>
          </a:p>
        </p:txBody>
      </p:sp>
      <p:sp>
        <p:nvSpPr>
          <p:cNvPr id="4101" name="Rectangle 3"/>
          <p:cNvSpPr>
            <a:spLocks noGrp="1" noChangeArrowheads="1"/>
          </p:cNvSpPr>
          <p:nvPr>
            <p:ph type="body" idx="4294967295"/>
          </p:nvPr>
        </p:nvSpPr>
        <p:spPr>
          <a:xfrm>
            <a:off x="685800" y="1981200"/>
            <a:ext cx="7848600" cy="3276600"/>
          </a:xfrm>
        </p:spPr>
        <p:txBody>
          <a:bodyPr/>
          <a:lstStyle/>
          <a:p>
            <a:pPr eaLnBrk="1" hangingPunct="1"/>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,d</a:t>
            </a:r>
            <a:r>
              <a:rPr lang="en-US" sz="2400" baseline="-25000" smtClean="0">
                <a:latin typeface="+mj-lt"/>
              </a:rPr>
              <a:t>i</a:t>
            </a:r>
            <a:r>
              <a:rPr lang="en-US" sz="2400" smtClean="0">
                <a:latin typeface="+mj-lt"/>
              </a:rPr>
              <a:t>] 	= F(</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x</a:t>
            </a:r>
            <a:r>
              <a:rPr lang="en-US" sz="2400" baseline="-25000" smtClean="0">
                <a:latin typeface="+mj-lt"/>
                <a:sym typeface="Symbol" pitchFamily="18" charset="2"/>
              </a:rPr>
              <a:t>i</a:t>
            </a:r>
            <a:r>
              <a:rPr lang="en-US" sz="2400" smtClean="0">
                <a:latin typeface="+mj-lt"/>
                <a:sym typeface="Symbol" pitchFamily="18" charset="2"/>
              </a:rPr>
              <a:t>+d</a:t>
            </a:r>
            <a:r>
              <a:rPr lang="en-US" sz="2400" baseline="-25000" smtClean="0">
                <a:latin typeface="+mj-lt"/>
                <a:sym typeface="Symbol" pitchFamily="18" charset="2"/>
              </a:rPr>
              <a:t>i</a:t>
            </a:r>
            <a:r>
              <a:rPr lang="en-US" sz="2400" smtClean="0">
                <a:latin typeface="+mj-lt"/>
                <a:sym typeface="Symbol" pitchFamily="18" charset="2"/>
              </a:rPr>
              <a:t>) where d is a dummy variable such as Sex in our doctor model.</a:t>
            </a:r>
          </a:p>
          <a:p>
            <a:pPr eaLnBrk="1" hangingPunct="1"/>
            <a:r>
              <a:rPr lang="en-US" sz="2400" smtClean="0">
                <a:latin typeface="+mj-lt"/>
                <a:sym typeface="Symbol" pitchFamily="18" charset="2"/>
              </a:rPr>
              <a:t>For the probit model,</a:t>
            </a:r>
            <a:r>
              <a:rPr lang="en-US" sz="2400" smtClean="0"/>
              <a:t> Prob[y</a:t>
            </a:r>
            <a:r>
              <a:rPr lang="en-US" sz="2400" baseline="-25000" smtClean="0"/>
              <a:t>i</a:t>
            </a:r>
            <a:r>
              <a:rPr lang="en-US" sz="2400" smtClean="0"/>
              <a:t> = 1|</a:t>
            </a:r>
            <a:r>
              <a:rPr lang="en-US" sz="2400" b="1" smtClean="0"/>
              <a:t>x</a:t>
            </a:r>
            <a:r>
              <a:rPr lang="en-US" sz="2400" baseline="-25000" smtClean="0"/>
              <a:t>i</a:t>
            </a:r>
            <a:r>
              <a:rPr lang="en-US" sz="2400" smtClean="0"/>
              <a:t>,d</a:t>
            </a:r>
            <a:r>
              <a:rPr lang="en-US" sz="2400" baseline="-25000" smtClean="0"/>
              <a:t>i</a:t>
            </a:r>
            <a:r>
              <a:rPr lang="en-US" sz="2400" smtClean="0"/>
              <a:t>] = </a:t>
            </a:r>
            <a:r>
              <a:rPr lang="en-US" sz="2400" smtClean="0">
                <a:sym typeface="Symbol"/>
              </a:rPr>
              <a:t>(</a:t>
            </a:r>
            <a:r>
              <a:rPr lang="en-US" sz="2400" b="1" smtClean="0">
                <a:sym typeface="Symbol"/>
              </a:rPr>
              <a:t></a:t>
            </a:r>
            <a:r>
              <a:rPr lang="en-US" sz="2400" b="1" smtClean="0">
                <a:latin typeface="+mj-lt"/>
                <a:sym typeface="Symbol" pitchFamily="18" charset="2"/>
              </a:rPr>
              <a:t>x</a:t>
            </a:r>
            <a:r>
              <a:rPr lang="en-US" sz="2400" smtClean="0">
                <a:latin typeface="+mj-lt"/>
                <a:sym typeface="Symbol" pitchFamily="18" charset="2"/>
              </a:rPr>
              <a:t>+</a:t>
            </a:r>
            <a:r>
              <a:rPr lang="en-US" sz="2400" smtClean="0">
                <a:sym typeface="Symbol" pitchFamily="18" charset="2"/>
              </a:rPr>
              <a:t>d</a:t>
            </a:r>
            <a:r>
              <a:rPr lang="en-US" sz="2400" smtClean="0">
                <a:latin typeface="+mj-lt"/>
                <a:sym typeface="Symbol" pitchFamily="18" charset="2"/>
              </a:rPr>
              <a:t>), </a:t>
            </a:r>
            <a:r>
              <a:rPr lang="en-US" sz="2400" smtClean="0">
                <a:sym typeface="Symbol"/>
              </a:rPr>
              <a:t>  = </a:t>
            </a:r>
            <a:r>
              <a:rPr lang="en-US" sz="2400" smtClean="0">
                <a:latin typeface="+mj-lt"/>
                <a:sym typeface="Symbol" pitchFamily="18" charset="2"/>
              </a:rPr>
              <a:t>the normal CDF.</a:t>
            </a:r>
          </a:p>
          <a:p>
            <a:pPr eaLnBrk="1" hangingPunct="1"/>
            <a:r>
              <a:rPr lang="en-US" sz="2400" smtClean="0">
                <a:latin typeface="+mj-lt"/>
                <a:sym typeface="Symbol" pitchFamily="18" charset="2"/>
              </a:rPr>
              <a:t>Partial effect of d </a:t>
            </a:r>
          </a:p>
          <a:p>
            <a:pPr eaLnBrk="1" hangingPunct="1">
              <a:spcAft>
                <a:spcPts val="600"/>
              </a:spcAft>
              <a:buFont typeface="Wingdings" pitchFamily="2" charset="2"/>
              <a:buNone/>
            </a:pPr>
            <a:r>
              <a:rPr lang="en-US" sz="2400" smtClean="0">
                <a:latin typeface="+mj-lt"/>
                <a:sym typeface="Symbol" pitchFamily="18" charset="2"/>
              </a:rPr>
              <a:t>    </a:t>
            </a:r>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 d</a:t>
            </a:r>
            <a:r>
              <a:rPr lang="en-US" sz="2400" baseline="-25000" smtClean="0">
                <a:latin typeface="+mj-lt"/>
              </a:rPr>
              <a:t>i</a:t>
            </a:r>
            <a:r>
              <a:rPr lang="en-US" sz="2400" smtClean="0">
                <a:latin typeface="+mj-lt"/>
              </a:rPr>
              <a:t>=1]   -   Prob[y</a:t>
            </a:r>
            <a:r>
              <a:rPr lang="en-US" sz="2400" baseline="-25000" smtClean="0">
                <a:latin typeface="+mj-lt"/>
              </a:rPr>
              <a:t>i </a:t>
            </a:r>
            <a:r>
              <a:rPr lang="en-US" sz="2400" smtClean="0">
                <a:latin typeface="+mj-lt"/>
              </a:rPr>
              <a:t>= 1|</a:t>
            </a:r>
            <a:r>
              <a:rPr lang="en-US" sz="2400" b="1" smtClean="0">
                <a:latin typeface="+mj-lt"/>
              </a:rPr>
              <a:t>x</a:t>
            </a:r>
            <a:r>
              <a:rPr lang="en-US" sz="2400" baseline="-25000" smtClean="0">
                <a:latin typeface="+mj-lt"/>
              </a:rPr>
              <a:t>i</a:t>
            </a:r>
            <a:r>
              <a:rPr lang="en-US" sz="2400" smtClean="0">
                <a:latin typeface="+mj-lt"/>
              </a:rPr>
              <a:t>, d</a:t>
            </a:r>
            <a:r>
              <a:rPr lang="en-US" sz="2400" baseline="-25000" smtClean="0">
                <a:latin typeface="+mj-lt"/>
              </a:rPr>
              <a:t>i</a:t>
            </a:r>
            <a:r>
              <a:rPr lang="en-US" sz="2400" smtClean="0">
                <a:latin typeface="+mj-lt"/>
              </a:rPr>
              <a:t>=0]</a:t>
            </a:r>
          </a:p>
          <a:p>
            <a:pPr eaLnBrk="1" hangingPunct="1">
              <a:buNone/>
            </a:pPr>
            <a:r>
              <a:rPr lang="en-US" sz="2400" smtClean="0">
                <a:latin typeface="+mj-lt"/>
                <a:sym typeface="Symbol" pitchFamily="18" charset="2"/>
              </a:rPr>
              <a:t>                                     =</a:t>
            </a:r>
          </a:p>
        </p:txBody>
      </p:sp>
      <p:graphicFrame>
        <p:nvGraphicFramePr>
          <p:cNvPr id="4098" name="Object 4"/>
          <p:cNvGraphicFramePr>
            <a:graphicFrameLocks noChangeAspect="1"/>
          </p:cNvGraphicFramePr>
          <p:nvPr/>
        </p:nvGraphicFramePr>
        <p:xfrm>
          <a:off x="4191000" y="4479426"/>
          <a:ext cx="4038600" cy="702174"/>
        </p:xfrm>
        <a:graphic>
          <a:graphicData uri="http://schemas.openxmlformats.org/presentationml/2006/ole">
            <p:oleObj spid="_x0000_s128002" name="Equation" r:id="rId4" imgW="1752600" imgH="30480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457200" y="914400"/>
            <a:ext cx="8458200" cy="760413"/>
          </a:xfrm>
        </p:spPr>
        <p:txBody>
          <a:bodyPr/>
          <a:lstStyle/>
          <a:p>
            <a:pPr algn="ctr" eaLnBrk="1" hangingPunct="1"/>
            <a:r>
              <a:rPr lang="en-US" b="1" dirty="0" smtClean="0"/>
              <a:t>Partial Effect – Dummy Variable</a:t>
            </a:r>
          </a:p>
        </p:txBody>
      </p:sp>
      <p:pic>
        <p:nvPicPr>
          <p:cNvPr id="40963" name="Picture 8"/>
          <p:cNvPicPr>
            <a:picLocks noChangeAspect="1" noChangeArrowheads="1"/>
          </p:cNvPicPr>
          <p:nvPr/>
        </p:nvPicPr>
        <p:blipFill>
          <a:blip r:embed="rId3" cstate="print"/>
          <a:srcRect/>
          <a:stretch>
            <a:fillRect/>
          </a:stretch>
        </p:blipFill>
        <p:spPr bwMode="auto">
          <a:xfrm>
            <a:off x="609600" y="1981200"/>
            <a:ext cx="8229600" cy="3617913"/>
          </a:xfrm>
          <a:prstGeom prst="rect">
            <a:avLst/>
          </a:prstGeom>
          <a:noFill/>
          <a:ln w="9525">
            <a:noFill/>
            <a:miter lim="800000"/>
            <a:headEnd/>
            <a:tailEnd/>
          </a:ln>
        </p:spPr>
      </p:pic>
      <p:sp>
        <p:nvSpPr>
          <p:cNvPr id="40965" name="Rectangle 10"/>
          <p:cNvSpPr>
            <a:spLocks noChangeArrowheads="1"/>
          </p:cNvSpPr>
          <p:nvPr/>
        </p:nvSpPr>
        <p:spPr bwMode="auto">
          <a:xfrm>
            <a:off x="660400" y="4343400"/>
            <a:ext cx="8229600" cy="571500"/>
          </a:xfrm>
          <a:prstGeom prst="rect">
            <a:avLst/>
          </a:prstGeom>
          <a:solidFill>
            <a:srgbClr val="7030A0">
              <a:alpha val="16862"/>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762000" y="1371600"/>
            <a:ext cx="6705600" cy="530225"/>
          </a:xfrm>
        </p:spPr>
        <p:txBody>
          <a:bodyPr/>
          <a:lstStyle/>
          <a:p>
            <a:pPr algn="ctr" eaLnBrk="1" hangingPunct="1"/>
            <a:r>
              <a:rPr lang="en-US" b="1" smtClean="0"/>
              <a:t>Computing Partial Effects</a:t>
            </a:r>
          </a:p>
        </p:txBody>
      </p:sp>
      <p:sp>
        <p:nvSpPr>
          <p:cNvPr id="41987" name="Rectangle 3"/>
          <p:cNvSpPr>
            <a:spLocks noGrp="1" noChangeArrowheads="1"/>
          </p:cNvSpPr>
          <p:nvPr>
            <p:ph type="body" idx="4294967295"/>
          </p:nvPr>
        </p:nvSpPr>
        <p:spPr>
          <a:xfrm>
            <a:off x="838200" y="2362200"/>
            <a:ext cx="7543800" cy="2667000"/>
          </a:xfrm>
        </p:spPr>
        <p:txBody>
          <a:bodyPr/>
          <a:lstStyle/>
          <a:p>
            <a:pPr eaLnBrk="1" hangingPunct="1"/>
            <a:r>
              <a:rPr lang="en-US" sz="2400" b="1" dirty="0" smtClean="0">
                <a:latin typeface="+mj-lt"/>
              </a:rPr>
              <a:t>Compute at the </a:t>
            </a:r>
            <a:r>
              <a:rPr lang="en-US" sz="2400" b="1" smtClean="0">
                <a:latin typeface="+mj-lt"/>
              </a:rPr>
              <a:t>data means (PEA)</a:t>
            </a:r>
            <a:endParaRPr lang="en-US" sz="2400" b="1" dirty="0" smtClean="0">
              <a:latin typeface="+mj-lt"/>
            </a:endParaRPr>
          </a:p>
          <a:p>
            <a:pPr lvl="1" eaLnBrk="1" hangingPunct="1"/>
            <a:r>
              <a:rPr lang="en-US" sz="2000" dirty="0" smtClean="0">
                <a:latin typeface="+mj-lt"/>
              </a:rPr>
              <a:t>Simple</a:t>
            </a:r>
          </a:p>
          <a:p>
            <a:pPr lvl="1" eaLnBrk="1" hangingPunct="1"/>
            <a:r>
              <a:rPr lang="en-US" sz="2000" dirty="0" smtClean="0">
                <a:latin typeface="+mj-lt"/>
              </a:rPr>
              <a:t>Inference is well </a:t>
            </a:r>
            <a:r>
              <a:rPr lang="en-US" sz="2000" smtClean="0">
                <a:latin typeface="+mj-lt"/>
              </a:rPr>
              <a:t>defined.</a:t>
            </a:r>
          </a:p>
          <a:p>
            <a:pPr lvl="1" eaLnBrk="1" hangingPunct="1"/>
            <a:r>
              <a:rPr lang="en-US" sz="2000" smtClean="0">
                <a:latin typeface="+mj-lt"/>
              </a:rPr>
              <a:t>Not realistic for some variables, such as Sex</a:t>
            </a:r>
            <a:endParaRPr lang="en-US" sz="2000" dirty="0" smtClean="0">
              <a:latin typeface="+mj-lt"/>
            </a:endParaRPr>
          </a:p>
          <a:p>
            <a:pPr marL="457200" lvl="1" indent="0" eaLnBrk="1" hangingPunct="1">
              <a:buNone/>
            </a:pPr>
            <a:endParaRPr lang="en-US" sz="2000" dirty="0" smtClean="0">
              <a:latin typeface="+mj-lt"/>
            </a:endParaRPr>
          </a:p>
          <a:p>
            <a:pPr eaLnBrk="1" hangingPunct="1"/>
            <a:r>
              <a:rPr lang="en-US" sz="2400" b="1" dirty="0" smtClean="0">
                <a:latin typeface="+mj-lt"/>
              </a:rPr>
              <a:t>Average the </a:t>
            </a:r>
            <a:r>
              <a:rPr lang="en-US" sz="2400" b="1" smtClean="0">
                <a:latin typeface="+mj-lt"/>
              </a:rPr>
              <a:t>individual effects (APE)</a:t>
            </a:r>
            <a:endParaRPr lang="en-US" sz="2400" b="1" dirty="0" smtClean="0">
              <a:latin typeface="+mj-lt"/>
            </a:endParaRPr>
          </a:p>
          <a:p>
            <a:pPr lvl="1" eaLnBrk="1" hangingPunct="1"/>
            <a:r>
              <a:rPr lang="en-US" sz="2000" smtClean="0">
                <a:latin typeface="+mj-lt"/>
              </a:rPr>
              <a:t>More appropriate</a:t>
            </a:r>
            <a:endParaRPr lang="en-US" sz="2000" dirty="0" smtClean="0">
              <a:latin typeface="+mj-lt"/>
            </a:endParaRPr>
          </a:p>
          <a:p>
            <a:pPr lvl="1" eaLnBrk="1" hangingPunct="1"/>
            <a:r>
              <a:rPr lang="en-US" sz="2000" dirty="0" smtClean="0">
                <a:latin typeface="+mj-lt"/>
              </a:rPr>
              <a:t>Asymptotic standard </a:t>
            </a:r>
            <a:r>
              <a:rPr lang="en-US" sz="2000" smtClean="0">
                <a:latin typeface="+mj-lt"/>
              </a:rPr>
              <a:t>errors are slightly more </a:t>
            </a:r>
            <a:r>
              <a:rPr lang="en-US" sz="2000" dirty="0" smtClean="0">
                <a:latin typeface="+mj-lt"/>
              </a:rPr>
              <a:t>complicated.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685800" y="1600200"/>
            <a:ext cx="6705600" cy="530225"/>
          </a:xfrm>
        </p:spPr>
        <p:txBody>
          <a:bodyPr/>
          <a:lstStyle/>
          <a:p>
            <a:pPr algn="ctr" eaLnBrk="1" hangingPunct="1"/>
            <a:r>
              <a:rPr lang="en-US" b="1" smtClean="0"/>
              <a:t>Partial </a:t>
            </a:r>
            <a:r>
              <a:rPr lang="en-US" b="1" dirty="0" smtClean="0"/>
              <a:t>Effects</a:t>
            </a:r>
          </a:p>
        </p:txBody>
      </p:sp>
      <p:graphicFrame>
        <p:nvGraphicFramePr>
          <p:cNvPr id="5122" name="Object 4"/>
          <p:cNvGraphicFramePr>
            <a:graphicFrameLocks noChangeAspect="1"/>
          </p:cNvGraphicFramePr>
          <p:nvPr/>
        </p:nvGraphicFramePr>
        <p:xfrm>
          <a:off x="685800" y="2590800"/>
          <a:ext cx="8014355" cy="2774950"/>
        </p:xfrm>
        <a:graphic>
          <a:graphicData uri="http://schemas.openxmlformats.org/presentationml/2006/ole">
            <p:oleObj spid="_x0000_s129026" name="Equation" r:id="rId4" imgW="4406900" imgH="15240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81000" y="2895600"/>
            <a:ext cx="8534400" cy="2209800"/>
          </a:xfrm>
        </p:spPr>
        <p:txBody>
          <a:bodyPr/>
          <a:lstStyle/>
          <a:p>
            <a:pPr algn="l" eaLnBrk="1" hangingPunct="1"/>
            <a:r>
              <a:rPr lang="en-US" sz="2400" b="1" smtClean="0">
                <a:solidFill>
                  <a:schemeClr val="tx1"/>
                </a:solidFill>
              </a:rPr>
              <a:t>		Average Partial 	</a:t>
            </a:r>
            <a:r>
              <a:rPr lang="en-US" sz="2400" smtClean="0">
                <a:solidFill>
                  <a:schemeClr val="tx1"/>
                </a:solidFill>
              </a:rPr>
              <a:t>Partial Effects </a:t>
            </a:r>
            <a:br>
              <a:rPr lang="en-US" sz="2400" smtClean="0">
                <a:solidFill>
                  <a:schemeClr val="tx1"/>
                </a:solidFill>
              </a:rPr>
            </a:br>
            <a:r>
              <a:rPr lang="en-US" sz="2400" smtClean="0">
                <a:solidFill>
                  <a:schemeClr val="tx1"/>
                </a:solidFill>
              </a:rPr>
              <a:t>			  Effects    	at Data Means</a:t>
            </a:r>
            <a:br>
              <a:rPr lang="en-US" sz="2400" smtClean="0">
                <a:solidFill>
                  <a:schemeClr val="tx1"/>
                </a:solidFill>
              </a:rPr>
            </a:br>
            <a:r>
              <a:rPr lang="en-US" sz="2400" smtClean="0">
                <a:solidFill>
                  <a:schemeClr val="tx1"/>
                </a:solidFill>
              </a:rPr>
              <a:t>    Age		  </a:t>
            </a:r>
            <a:r>
              <a:rPr lang="en-US" sz="2400" smtClean="0">
                <a:solidFill>
                  <a:schemeClr val="tx1"/>
                </a:solidFill>
              </a:rPr>
              <a:t>	  0.00512</a:t>
            </a:r>
            <a:r>
              <a:rPr lang="en-US" sz="2400" smtClean="0">
                <a:solidFill>
                  <a:schemeClr val="tx1"/>
                </a:solidFill>
              </a:rPr>
              <a:t>	    0.00527</a:t>
            </a:r>
            <a:br>
              <a:rPr lang="en-US" sz="2400" smtClean="0">
                <a:solidFill>
                  <a:schemeClr val="tx1"/>
                </a:solidFill>
              </a:rPr>
            </a:br>
            <a:r>
              <a:rPr lang="en-US" sz="2400" smtClean="0">
                <a:solidFill>
                  <a:schemeClr val="tx1"/>
                </a:solidFill>
              </a:rPr>
              <a:t>    Income		</a:t>
            </a:r>
            <a:r>
              <a:rPr lang="en-US" sz="2400" baseline="-25000" smtClean="0">
                <a:solidFill>
                  <a:schemeClr val="tx1"/>
                </a:solidFill>
              </a:rPr>
              <a:t> </a:t>
            </a:r>
            <a:r>
              <a:rPr lang="en-US" sz="2400" smtClean="0">
                <a:solidFill>
                  <a:schemeClr val="tx1"/>
                </a:solidFill>
              </a:rPr>
              <a:t>-</a:t>
            </a:r>
            <a:r>
              <a:rPr lang="en-US" sz="2400" smtClean="0">
                <a:solidFill>
                  <a:schemeClr val="tx1"/>
                </a:solidFill>
              </a:rPr>
              <a:t>0.09609	   -0.09871</a:t>
            </a:r>
            <a:br>
              <a:rPr lang="en-US" sz="2400" smtClean="0">
                <a:solidFill>
                  <a:schemeClr val="tx1"/>
                </a:solidFill>
              </a:rPr>
            </a:br>
            <a:r>
              <a:rPr lang="en-US" sz="2400" smtClean="0">
                <a:solidFill>
                  <a:schemeClr val="tx1"/>
                </a:solidFill>
              </a:rPr>
              <a:t>    Female		  0.13792	    0.13958</a:t>
            </a:r>
            <a:r>
              <a:rPr lang="en-US" sz="2400" b="1" smtClean="0">
                <a:solidFill>
                  <a:schemeClr val="tx1"/>
                </a:solidFill>
              </a:rPr>
              <a:t/>
            </a:r>
            <a:br>
              <a:rPr lang="en-US" sz="2400" b="1" smtClean="0">
                <a:solidFill>
                  <a:schemeClr val="tx1"/>
                </a:solidFill>
              </a:rPr>
            </a:br>
            <a:r>
              <a:rPr lang="en-US" sz="2400" smtClean="0">
                <a:solidFill>
                  <a:schemeClr val="tx1"/>
                </a:solidFill>
              </a:rPr>
              <a:t/>
            </a:r>
            <a:br>
              <a:rPr lang="en-US" sz="2400" smtClean="0">
                <a:solidFill>
                  <a:schemeClr val="tx1"/>
                </a:solidFill>
              </a:rPr>
            </a:br>
            <a:endParaRPr lang="en-US" sz="2400" b="1" dirty="0" smtClean="0">
              <a:solidFill>
                <a:schemeClr val="tx1"/>
              </a:solidFill>
            </a:endParaRPr>
          </a:p>
        </p:txBody>
      </p:sp>
      <p:sp>
        <p:nvSpPr>
          <p:cNvPr id="5" name="TextBox 4"/>
          <p:cNvSpPr txBox="1"/>
          <p:nvPr/>
        </p:nvSpPr>
        <p:spPr>
          <a:xfrm>
            <a:off x="762000" y="1066800"/>
            <a:ext cx="7924800" cy="830997"/>
          </a:xfrm>
          <a:prstGeom prst="rect">
            <a:avLst/>
          </a:prstGeom>
          <a:noFill/>
        </p:spPr>
        <p:txBody>
          <a:bodyPr wrap="square" rtlCol="0">
            <a:spAutoFit/>
          </a:bodyPr>
          <a:lstStyle/>
          <a:p>
            <a:r>
              <a:rPr lang="en-US" sz="2400" b="1" smtClean="0">
                <a:solidFill>
                  <a:srgbClr val="7030A0"/>
                </a:solidFill>
                <a:latin typeface="Arial" pitchFamily="34" charset="0"/>
                <a:cs typeface="Arial" pitchFamily="34" charset="0"/>
              </a:rPr>
              <a:t>The two approaches usually give similar answers, though sometimes the results differ substantially.</a:t>
            </a:r>
            <a:endParaRPr lang="en-US" sz="2400" b="1">
              <a:solidFill>
                <a:srgbClr val="7030A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914400"/>
            <a:ext cx="8229600" cy="381000"/>
          </a:xfrm>
        </p:spPr>
        <p:txBody>
          <a:bodyPr/>
          <a:lstStyle/>
          <a:p>
            <a:r>
              <a:rPr lang="en-US" altLang="en-US" sz="2400" smtClean="0"/>
              <a:t>APE vs. Partial Effects at the Mean</a:t>
            </a:r>
          </a:p>
        </p:txBody>
      </p:sp>
      <p:graphicFrame>
        <p:nvGraphicFramePr>
          <p:cNvPr id="17410" name="Object 2"/>
          <p:cNvGraphicFramePr>
            <a:graphicFrameLocks noChangeAspect="1"/>
          </p:cNvGraphicFramePr>
          <p:nvPr>
            <p:extLst>
              <p:ext uri="{D42A27DB-BD31-4B8C-83A1-F6EECF244321}">
                <p14:modId xmlns:p14="http://schemas.microsoft.com/office/powerpoint/2010/main" xmlns="" val="3706998933"/>
              </p:ext>
            </p:extLst>
          </p:nvPr>
        </p:nvGraphicFramePr>
        <p:xfrm>
          <a:off x="2286000" y="1447800"/>
          <a:ext cx="4400550" cy="838200"/>
        </p:xfrm>
        <a:graphic>
          <a:graphicData uri="http://schemas.openxmlformats.org/presentationml/2006/ole">
            <p:oleObj spid="_x0000_s130050" name="Equation" r:id="rId3" imgW="3200400" imgH="609600" progId="Equation.DSMT4">
              <p:embed/>
            </p:oleObj>
          </a:graphicData>
        </a:graphic>
      </p:graphicFrame>
      <p:pic>
        <p:nvPicPr>
          <p:cNvPr id="17412"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75657" y="2362200"/>
            <a:ext cx="7210425" cy="409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134696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752600" y="685800"/>
            <a:ext cx="6438900" cy="5625908"/>
          </a:xfrm>
          <a:prstGeom prst="rect">
            <a:avLst/>
          </a:prstGeom>
        </p:spPr>
      </p:pic>
    </p:spTree>
    <p:extLst>
      <p:ext uri="{BB962C8B-B14F-4D97-AF65-F5344CB8AC3E}">
        <p14:creationId xmlns:p14="http://schemas.microsoft.com/office/powerpoint/2010/main" xmlns="" val="4179254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038350" y="304800"/>
            <a:ext cx="5295900" cy="4319980"/>
          </a:xfrm>
          <a:prstGeom prst="rect">
            <a:avLst/>
          </a:prstGeom>
        </p:spPr>
      </p:pic>
      <p:pic>
        <p:nvPicPr>
          <p:cNvPr id="3" name="Picture 2"/>
          <p:cNvPicPr>
            <a:picLocks noChangeAspect="1"/>
          </p:cNvPicPr>
          <p:nvPr/>
        </p:nvPicPr>
        <p:blipFill>
          <a:blip r:embed="rId3" cstate="print"/>
          <a:stretch>
            <a:fillRect/>
          </a:stretch>
        </p:blipFill>
        <p:spPr>
          <a:xfrm>
            <a:off x="2124075" y="4800600"/>
            <a:ext cx="5124450" cy="1578278"/>
          </a:xfrm>
          <a:prstGeom prst="rect">
            <a:avLst/>
          </a:prstGeom>
        </p:spPr>
      </p:pic>
    </p:spTree>
    <p:extLst>
      <p:ext uri="{BB962C8B-B14F-4D97-AF65-F5344CB8AC3E}">
        <p14:creationId xmlns:p14="http://schemas.microsoft.com/office/powerpoint/2010/main" xmlns="" val="7880367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rot="5400000">
            <a:off x="1559984" y="-112184"/>
            <a:ext cx="5643034" cy="7086602"/>
          </a:xfrm>
          <a:prstGeom prst="rect">
            <a:avLst/>
          </a:prstGeom>
        </p:spPr>
      </p:pic>
    </p:spTree>
    <p:extLst>
      <p:ext uri="{BB962C8B-B14F-4D97-AF65-F5344CB8AC3E}">
        <p14:creationId xmlns:p14="http://schemas.microsoft.com/office/powerpoint/2010/main" xmlns="" val="8100316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609600" y="838200"/>
            <a:ext cx="8229600" cy="606425"/>
          </a:xfrm>
        </p:spPr>
        <p:txBody>
          <a:bodyPr/>
          <a:lstStyle/>
          <a:p>
            <a:pPr algn="ctr" eaLnBrk="1" hangingPunct="1"/>
            <a:r>
              <a:rPr lang="en-US" b="1" dirty="0" smtClean="0"/>
              <a:t>How Well Does the </a:t>
            </a:r>
            <a:r>
              <a:rPr lang="en-US" b="1" smtClean="0"/>
              <a:t>Model Fit the Data?</a:t>
            </a:r>
            <a:endParaRPr lang="en-US" b="1" dirty="0" smtClean="0"/>
          </a:p>
        </p:txBody>
      </p:sp>
      <p:sp>
        <p:nvSpPr>
          <p:cNvPr id="20483" name="Rectangle 3"/>
          <p:cNvSpPr>
            <a:spLocks noGrp="1" noChangeArrowheads="1"/>
          </p:cNvSpPr>
          <p:nvPr>
            <p:ph type="body" idx="4294967295"/>
          </p:nvPr>
        </p:nvSpPr>
        <p:spPr>
          <a:xfrm>
            <a:off x="381000" y="1600201"/>
            <a:ext cx="8610600" cy="4038600"/>
          </a:xfrm>
        </p:spPr>
        <p:txBody>
          <a:bodyPr/>
          <a:lstStyle/>
          <a:p>
            <a:pPr eaLnBrk="1" hangingPunct="1"/>
            <a:r>
              <a:rPr lang="en-US" sz="2400" b="1" dirty="0" smtClean="0">
                <a:solidFill>
                  <a:srgbClr val="FF0000"/>
                </a:solidFill>
                <a:latin typeface="+mj-lt"/>
              </a:rPr>
              <a:t>There is no </a:t>
            </a:r>
            <a:r>
              <a:rPr lang="en-US" sz="2400" b="1" smtClean="0">
                <a:solidFill>
                  <a:srgbClr val="FF0000"/>
                </a:solidFill>
                <a:latin typeface="+mj-lt"/>
              </a:rPr>
              <a:t>R squared for a probability model.</a:t>
            </a:r>
            <a:endParaRPr lang="en-US" sz="2400" b="1" dirty="0" smtClean="0">
              <a:solidFill>
                <a:srgbClr val="FF0000"/>
              </a:solidFill>
              <a:latin typeface="+mj-lt"/>
            </a:endParaRPr>
          </a:p>
          <a:p>
            <a:pPr lvl="1" eaLnBrk="1" hangingPunct="1"/>
            <a:r>
              <a:rPr lang="en-US" sz="2000" dirty="0" smtClean="0">
                <a:latin typeface="+mj-lt"/>
              </a:rPr>
              <a:t>Least squares for linear models is computed to maximize R</a:t>
            </a:r>
            <a:r>
              <a:rPr lang="en-US" sz="2000" baseline="30000" dirty="0" smtClean="0">
                <a:latin typeface="+mj-lt"/>
              </a:rPr>
              <a:t>2</a:t>
            </a:r>
            <a:endParaRPr lang="en-US" sz="2000" dirty="0" smtClean="0">
              <a:latin typeface="+mj-lt"/>
            </a:endParaRPr>
          </a:p>
          <a:p>
            <a:pPr lvl="1" eaLnBrk="1" hangingPunct="1"/>
            <a:r>
              <a:rPr lang="en-US" sz="2000" dirty="0" smtClean="0">
                <a:latin typeface="+mj-lt"/>
              </a:rPr>
              <a:t>There are no residuals or sums of squares in a binary choice model</a:t>
            </a:r>
          </a:p>
          <a:p>
            <a:pPr lvl="1" eaLnBrk="1" hangingPunct="1"/>
            <a:r>
              <a:rPr lang="en-US" sz="2000" dirty="0" smtClean="0">
                <a:latin typeface="+mj-lt"/>
              </a:rPr>
              <a:t>The model is not computed to optimize the fit of the model to the data</a:t>
            </a:r>
          </a:p>
          <a:p>
            <a:pPr eaLnBrk="1" hangingPunct="1"/>
            <a:r>
              <a:rPr lang="en-US" sz="2400" b="1" dirty="0" smtClean="0">
                <a:solidFill>
                  <a:srgbClr val="FF0000"/>
                </a:solidFill>
                <a:latin typeface="+mj-lt"/>
              </a:rPr>
              <a:t>How can we measure the “fit” of the model to the data?</a:t>
            </a:r>
          </a:p>
          <a:p>
            <a:pPr lvl="1"/>
            <a:r>
              <a:rPr lang="en-US" sz="2000" dirty="0" smtClean="0">
                <a:latin typeface="+mj-lt"/>
              </a:rPr>
              <a:t>“Fit measures” computed from the log likelihood</a:t>
            </a:r>
          </a:p>
          <a:p>
            <a:pPr lvl="2"/>
            <a:r>
              <a:rPr lang="en-US" sz="1600" b="1" smtClean="0">
                <a:latin typeface="+mj-lt"/>
              </a:rPr>
              <a:t>Pseudo R squared  </a:t>
            </a:r>
            <a:r>
              <a:rPr lang="en-US" sz="1600" b="1" dirty="0" smtClean="0">
                <a:latin typeface="+mj-lt"/>
              </a:rPr>
              <a:t>= 1 – </a:t>
            </a:r>
            <a:r>
              <a:rPr lang="en-US" sz="1600" b="1" dirty="0" err="1" smtClean="0">
                <a:latin typeface="+mj-lt"/>
              </a:rPr>
              <a:t>logL</a:t>
            </a:r>
            <a:r>
              <a:rPr lang="en-US" sz="1600" b="1" dirty="0" smtClean="0">
                <a:latin typeface="+mj-lt"/>
              </a:rPr>
              <a:t>/logL0</a:t>
            </a:r>
          </a:p>
          <a:p>
            <a:pPr lvl="2"/>
            <a:r>
              <a:rPr lang="en-US" sz="1600" b="1" dirty="0" smtClean="0">
                <a:latin typeface="+mj-lt"/>
              </a:rPr>
              <a:t>Also called the “likelihood ratio index”</a:t>
            </a:r>
          </a:p>
          <a:p>
            <a:pPr lvl="1"/>
            <a:r>
              <a:rPr lang="en-US" sz="2000" smtClean="0">
                <a:latin typeface="+mj-lt"/>
              </a:rPr>
              <a:t>Direct </a:t>
            </a:r>
            <a:r>
              <a:rPr lang="en-US" sz="2000" dirty="0" smtClean="0">
                <a:latin typeface="+mj-lt"/>
              </a:rPr>
              <a:t>assessment of the effectiveness of the model at predicting the outcome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533400"/>
            <a:ext cx="8229600" cy="682625"/>
          </a:xfrm>
        </p:spPr>
        <p:txBody>
          <a:bodyPr/>
          <a:lstStyle/>
          <a:p>
            <a:r>
              <a:rPr lang="en-US" b="1" dirty="0" smtClean="0"/>
              <a:t>Pseudo R</a:t>
            </a:r>
            <a:r>
              <a:rPr lang="en-US" b="1" baseline="30000" dirty="0" smtClean="0"/>
              <a:t>2</a:t>
            </a:r>
            <a:r>
              <a:rPr lang="en-US" b="1" dirty="0" smtClean="0"/>
              <a:t> = Likelihood Ratio Index</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3680011324"/>
              </p:ext>
            </p:extLst>
          </p:nvPr>
        </p:nvGraphicFramePr>
        <p:xfrm>
          <a:off x="762000" y="1733550"/>
          <a:ext cx="7964488" cy="3924300"/>
        </p:xfrm>
        <a:graphic>
          <a:graphicData uri="http://schemas.openxmlformats.org/presentationml/2006/ole">
            <p:oleObj spid="_x0000_s134146" name="Equation" r:id="rId3" imgW="4101840" imgH="201924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381000" y="838200"/>
            <a:ext cx="8229600" cy="530225"/>
          </a:xfrm>
        </p:spPr>
        <p:txBody>
          <a:bodyPr/>
          <a:lstStyle/>
          <a:p>
            <a:pPr algn="ctr" eaLnBrk="1" hangingPunct="1"/>
            <a:r>
              <a:rPr lang="en-US" b="1" smtClean="0"/>
              <a:t>The Likelihood Ratio Index</a:t>
            </a:r>
          </a:p>
        </p:txBody>
      </p:sp>
      <p:sp>
        <p:nvSpPr>
          <p:cNvPr id="21507" name="Rectangle 3"/>
          <p:cNvSpPr>
            <a:spLocks noGrp="1" noChangeArrowheads="1"/>
          </p:cNvSpPr>
          <p:nvPr>
            <p:ph type="body" idx="4294967295"/>
          </p:nvPr>
        </p:nvSpPr>
        <p:spPr>
          <a:xfrm>
            <a:off x="533400" y="1905000"/>
            <a:ext cx="8153400" cy="3733800"/>
          </a:xfrm>
        </p:spPr>
        <p:txBody>
          <a:bodyPr/>
          <a:lstStyle/>
          <a:p>
            <a:pPr marL="508000" indent="-436563"/>
            <a:r>
              <a:rPr lang="en-US" sz="2000" dirty="0" smtClean="0">
                <a:latin typeface="+mj-lt"/>
              </a:rPr>
              <a:t>Bounded by 0 </a:t>
            </a:r>
            <a:r>
              <a:rPr lang="en-US" sz="2000" smtClean="0">
                <a:latin typeface="+mj-lt"/>
              </a:rPr>
              <a:t>and a number &lt; 1</a:t>
            </a:r>
            <a:endParaRPr lang="en-US" sz="2000" dirty="0" smtClean="0">
              <a:latin typeface="+mj-lt"/>
            </a:endParaRPr>
          </a:p>
          <a:p>
            <a:pPr marL="508000" indent="-436563"/>
            <a:r>
              <a:rPr lang="en-US" sz="2000" dirty="0" smtClean="0">
                <a:latin typeface="+mj-lt"/>
              </a:rPr>
              <a:t>Rises when the model is expanded</a:t>
            </a:r>
          </a:p>
          <a:p>
            <a:pPr marL="508000" indent="-436563"/>
            <a:r>
              <a:rPr lang="en-US" sz="2000" b="1" smtClean="0">
                <a:solidFill>
                  <a:srgbClr val="FF0000"/>
                </a:solidFill>
                <a:latin typeface="+mj-lt"/>
              </a:rPr>
              <a:t>Specific values </a:t>
            </a:r>
            <a:r>
              <a:rPr lang="en-US" sz="2000" b="1" dirty="0" smtClean="0">
                <a:solidFill>
                  <a:srgbClr val="FF0000"/>
                </a:solidFill>
                <a:latin typeface="+mj-lt"/>
              </a:rPr>
              <a:t>between 0 and 1 have no meaning</a:t>
            </a:r>
          </a:p>
          <a:p>
            <a:pPr marL="508000" indent="-436563"/>
            <a:r>
              <a:rPr lang="en-US" sz="2000" dirty="0" smtClean="0">
                <a:latin typeface="+mj-lt"/>
              </a:rPr>
              <a:t>Can be </a:t>
            </a:r>
            <a:r>
              <a:rPr lang="en-US" sz="2000" smtClean="0">
                <a:latin typeface="+mj-lt"/>
              </a:rPr>
              <a:t>strikingly low even in a great model</a:t>
            </a:r>
          </a:p>
          <a:p>
            <a:pPr marL="508000" indent="-436563"/>
            <a:r>
              <a:rPr lang="en-US" sz="2000" smtClean="0">
                <a:latin typeface="+mj-lt"/>
              </a:rPr>
              <a:t>Should not be used to compare models</a:t>
            </a:r>
            <a:endParaRPr lang="en-US" sz="2000" dirty="0" smtClean="0">
              <a:latin typeface="+mj-lt"/>
            </a:endParaRPr>
          </a:p>
          <a:p>
            <a:pPr marL="908050" lvl="1" indent="-436563" eaLnBrk="1" hangingPunct="1"/>
            <a:r>
              <a:rPr lang="en-US" sz="2000" dirty="0" smtClean="0">
                <a:latin typeface="+mj-lt"/>
              </a:rPr>
              <a:t>Use </a:t>
            </a:r>
            <a:r>
              <a:rPr lang="en-US" sz="2000" dirty="0" err="1" smtClean="0">
                <a:latin typeface="+mj-lt"/>
              </a:rPr>
              <a:t>logL</a:t>
            </a:r>
            <a:endParaRPr lang="en-US" sz="2000" dirty="0" smtClean="0">
              <a:latin typeface="+mj-lt"/>
            </a:endParaRPr>
          </a:p>
          <a:p>
            <a:pPr marL="908050" lvl="1" indent="-436563" eaLnBrk="1" hangingPunct="1"/>
            <a:r>
              <a:rPr lang="en-US" sz="2000" dirty="0" smtClean="0">
                <a:latin typeface="+mj-lt"/>
              </a:rPr>
              <a:t>Use information criteria to compare </a:t>
            </a:r>
            <a:r>
              <a:rPr lang="en-US" sz="2000" err="1" smtClean="0">
                <a:latin typeface="+mj-lt"/>
              </a:rPr>
              <a:t>nonnested</a:t>
            </a:r>
            <a:r>
              <a:rPr lang="en-US" sz="2000" smtClean="0">
                <a:latin typeface="+mj-lt"/>
              </a:rPr>
              <a:t> models</a:t>
            </a:r>
          </a:p>
          <a:p>
            <a:pPr marL="508000" indent="-436563"/>
            <a:r>
              <a:rPr lang="en-US" sz="2000" smtClean="0">
                <a:latin typeface="+mj-lt"/>
              </a:rPr>
              <a:t>Can be negative if the model is not a discrete choice model.  </a:t>
            </a:r>
            <a:r>
              <a:rPr lang="en-US" sz="2000" smtClean="0"/>
              <a:t>For linear regression, </a:t>
            </a:r>
            <a:r>
              <a:rPr lang="en-US" sz="2000" smtClean="0"/>
              <a:t/>
            </a:r>
            <a:br>
              <a:rPr lang="en-US" sz="2000" smtClean="0"/>
            </a:br>
            <a:r>
              <a:rPr lang="en-US" sz="2000" smtClean="0"/>
              <a:t>logL=-n/2(1+log2</a:t>
            </a:r>
            <a:r>
              <a:rPr lang="el-GR" sz="2000" smtClean="0"/>
              <a:t>π</a:t>
            </a:r>
            <a:r>
              <a:rPr lang="en-US" sz="2000" smtClean="0"/>
              <a:t>+log(</a:t>
            </a:r>
            <a:r>
              <a:rPr lang="en-US" sz="2000" b="1" smtClean="0"/>
              <a:t>e’e</a:t>
            </a:r>
            <a:r>
              <a:rPr lang="en-US" sz="2000" smtClean="0"/>
              <a:t>/n)]; </a:t>
            </a:r>
            <a:r>
              <a:rPr lang="en-US" sz="2000" smtClean="0"/>
              <a:t>Positive if </a:t>
            </a:r>
            <a:r>
              <a:rPr lang="en-US" sz="2000" b="1" smtClean="0"/>
              <a:t>e’e</a:t>
            </a:r>
            <a:r>
              <a:rPr lang="en-US" sz="2000" smtClean="0"/>
              <a:t>/n  </a:t>
            </a:r>
            <a:r>
              <a:rPr lang="en-US" sz="2000" smtClean="0"/>
              <a:t>&lt;  0.058497</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229600" cy="682625"/>
          </a:xfrm>
        </p:spPr>
        <p:txBody>
          <a:bodyPr/>
          <a:lstStyle/>
          <a:p>
            <a:pPr algn="ctr" eaLnBrk="1" hangingPunct="1"/>
            <a:r>
              <a:rPr lang="en-US" b="1" dirty="0" smtClean="0"/>
              <a:t>Fit Measures Based on </a:t>
            </a:r>
            <a:r>
              <a:rPr lang="en-US" b="1" dirty="0" err="1" smtClean="0"/>
              <a:t>LogL</a:t>
            </a:r>
            <a:endParaRPr lang="en-US" b="1" dirty="0" smtClean="0"/>
          </a:p>
        </p:txBody>
      </p:sp>
      <p:sp>
        <p:nvSpPr>
          <p:cNvPr id="22531" name="Text Box 4"/>
          <p:cNvSpPr txBox="1">
            <a:spLocks noChangeArrowheads="1"/>
          </p:cNvSpPr>
          <p:nvPr/>
        </p:nvSpPr>
        <p:spPr bwMode="auto">
          <a:xfrm>
            <a:off x="1066800" y="1524000"/>
            <a:ext cx="7391400" cy="4893647"/>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latin typeface="Courier New" pitchFamily="49" charset="0"/>
              </a:rPr>
              <a:t>Log likelihood function     -2085.92452       Full model         LogL</a:t>
            </a:r>
          </a:p>
          <a:p>
            <a:r>
              <a:rPr lang="en-US" sz="1200" b="1">
                <a:latin typeface="Courier New" pitchFamily="49" charset="0"/>
              </a:rPr>
              <a:t>Restricted log likelihood   -2169.26982       Constant term only LogL0</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       1 – LogL/logL0</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       -2LogL + 2K</a:t>
            </a:r>
          </a:p>
          <a:p>
            <a:r>
              <a:rPr lang="en-US" sz="1200" b="1">
                <a:latin typeface="Courier New" pitchFamily="49" charset="0"/>
              </a:rPr>
              <a:t>Fin.Smpl.AIC     1.23893     4183.87398       -2LogL + 2K + 2K(K+1)/(N-K-1)</a:t>
            </a:r>
          </a:p>
          <a:p>
            <a:r>
              <a:rPr lang="en-US" sz="1200" b="1">
                <a:latin typeface="Courier New" pitchFamily="49" charset="0"/>
              </a:rPr>
              <a:t>Bayes IC         1.24981     4220.59751       -2LogL + KlnN</a:t>
            </a:r>
          </a:p>
          <a:p>
            <a:r>
              <a:rPr lang="en-US" sz="1200" b="1">
                <a:latin typeface="Courier New" pitchFamily="49" charset="0"/>
              </a:rPr>
              <a:t>Hannan Quinn     1.24282     4196.98802       -2LogL + 2Kln(lnN)</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Constant|    1.86428***       .67793        2.750   .0060</a:t>
            </a:r>
          </a:p>
          <a:p>
            <a:r>
              <a:rPr lang="en-US" sz="1200" b="1">
                <a:latin typeface="Courier New" pitchFamily="49" charset="0"/>
              </a:rPr>
              <a:t>     AGE|    -.10209***       .03056       -3.341   .0008      42.6266</a:t>
            </a:r>
          </a:p>
          <a:p>
            <a:r>
              <a:rPr lang="en-US" sz="1200" b="1">
                <a:latin typeface="Courier New" pitchFamily="49" charset="0"/>
              </a:rPr>
              <a:t>   AGESQ|     .00154***       .00034        4.556   .0000      1951.22</a:t>
            </a:r>
          </a:p>
          <a:p>
            <a:r>
              <a:rPr lang="en-US" sz="1200" b="1">
                <a:latin typeface="Courier New" pitchFamily="49" charset="0"/>
              </a:rPr>
              <a:t>  INCOME|     .51206          .74600         .686   .4925       .44476</a:t>
            </a:r>
          </a:p>
          <a:p>
            <a:r>
              <a:rPr lang="en-US" sz="1200" b="1">
                <a:latin typeface="Courier New" pitchFamily="49" charset="0"/>
              </a:rPr>
              <a:t> AGE_INC|    -.01843          .01691       -1.090   .2756      19.0288</a:t>
            </a:r>
          </a:p>
          <a:p>
            <a:r>
              <a:rPr lang="en-US" sz="1200" b="1">
                <a:latin typeface="Courier New" pitchFamily="49" charset="0"/>
              </a:rPr>
              <a:t>  FEMALE|     .65366***       .07588        8.615   .0000       .46343</a:t>
            </a:r>
          </a:p>
          <a:p>
            <a:r>
              <a:rPr lang="en-US" sz="1200" b="1">
                <a:latin typeface="Courier New" pitchFamily="49" charset="0"/>
              </a:rPr>
              <a:t>--------+-------------------------------------------------------------</a:t>
            </a:r>
          </a:p>
        </p:txBody>
      </p:sp>
      <p:sp>
        <p:nvSpPr>
          <p:cNvPr id="22532" name="Line 5"/>
          <p:cNvSpPr>
            <a:spLocks noChangeShapeType="1"/>
          </p:cNvSpPr>
          <p:nvPr/>
        </p:nvSpPr>
        <p:spPr bwMode="auto">
          <a:xfrm flipH="1">
            <a:off x="4800600" y="2209800"/>
            <a:ext cx="381000" cy="0"/>
          </a:xfrm>
          <a:prstGeom prst="line">
            <a:avLst/>
          </a:prstGeom>
          <a:noFill/>
          <a:ln w="38100">
            <a:solidFill>
              <a:srgbClr val="FF3300"/>
            </a:solidFill>
            <a:round/>
            <a:headEnd/>
            <a:tailEnd type="triangle" w="med" len="med"/>
          </a:ln>
        </p:spPr>
        <p:txBody>
          <a:bodyPr wrap="none"/>
          <a:lstStyle/>
          <a:p>
            <a:endParaRPr lang="en-US"/>
          </a:p>
        </p:txBody>
      </p:sp>
      <p:sp>
        <p:nvSpPr>
          <p:cNvPr id="22533" name="Line 6"/>
          <p:cNvSpPr>
            <a:spLocks noChangeShapeType="1"/>
          </p:cNvSpPr>
          <p:nvPr/>
        </p:nvSpPr>
        <p:spPr bwMode="auto">
          <a:xfrm flipH="1">
            <a:off x="4800600" y="2362200"/>
            <a:ext cx="381000" cy="0"/>
          </a:xfrm>
          <a:prstGeom prst="line">
            <a:avLst/>
          </a:prstGeom>
          <a:noFill/>
          <a:ln w="38100">
            <a:solidFill>
              <a:srgbClr val="FF3300"/>
            </a:solidFill>
            <a:round/>
            <a:headEnd/>
            <a:tailEnd type="triangle" w="med" len="med"/>
          </a:ln>
        </p:spPr>
        <p:txBody>
          <a:bodyPr wrap="none"/>
          <a:lstStyle/>
          <a:p>
            <a:endParaRPr lang="en-US"/>
          </a:p>
        </p:txBody>
      </p:sp>
      <p:sp>
        <p:nvSpPr>
          <p:cNvPr id="22534" name="Line 7"/>
          <p:cNvSpPr>
            <a:spLocks noChangeShapeType="1"/>
          </p:cNvSpPr>
          <p:nvPr/>
        </p:nvSpPr>
        <p:spPr bwMode="auto">
          <a:xfrm flipH="1">
            <a:off x="4838700" y="2933700"/>
            <a:ext cx="381000" cy="0"/>
          </a:xfrm>
          <a:prstGeom prst="line">
            <a:avLst/>
          </a:prstGeom>
          <a:noFill/>
          <a:ln w="3810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457200" y="990600"/>
            <a:ext cx="8229600" cy="530225"/>
          </a:xfrm>
        </p:spPr>
        <p:txBody>
          <a:bodyPr/>
          <a:lstStyle/>
          <a:p>
            <a:pPr algn="ctr" eaLnBrk="1" hangingPunct="1"/>
            <a:r>
              <a:rPr lang="en-US" b="1" dirty="0" smtClean="0"/>
              <a:t>Fit Measures Based on Predictions</a:t>
            </a:r>
          </a:p>
        </p:txBody>
      </p:sp>
      <p:sp>
        <p:nvSpPr>
          <p:cNvPr id="23555" name="Rectangle 3"/>
          <p:cNvSpPr>
            <a:spLocks noGrp="1" noChangeArrowheads="1"/>
          </p:cNvSpPr>
          <p:nvPr>
            <p:ph type="body" idx="4294967295"/>
          </p:nvPr>
        </p:nvSpPr>
        <p:spPr>
          <a:xfrm>
            <a:off x="1143000" y="1828800"/>
            <a:ext cx="7772400" cy="3276600"/>
          </a:xfrm>
        </p:spPr>
        <p:txBody>
          <a:bodyPr/>
          <a:lstStyle/>
          <a:p>
            <a:pPr eaLnBrk="1" hangingPunct="1"/>
            <a:r>
              <a:rPr lang="en-US" sz="2000" dirty="0" smtClean="0">
                <a:latin typeface="+mj-lt"/>
              </a:rPr>
              <a:t>Computation</a:t>
            </a:r>
          </a:p>
          <a:p>
            <a:pPr lvl="1" eaLnBrk="1" hangingPunct="1"/>
            <a:r>
              <a:rPr lang="en-US" sz="2000" dirty="0" smtClean="0">
                <a:latin typeface="+mj-lt"/>
              </a:rPr>
              <a:t>Use the model to compute </a:t>
            </a:r>
            <a:r>
              <a:rPr lang="en-US" sz="2000" smtClean="0">
                <a:latin typeface="+mj-lt"/>
              </a:rPr>
              <a:t>predicted probabilities</a:t>
            </a:r>
          </a:p>
          <a:p>
            <a:pPr lvl="1" eaLnBrk="1" hangingPunct="1"/>
            <a:r>
              <a:rPr lang="en-US" sz="2000" b="1" smtClean="0"/>
              <a:t>P = F(a + b</a:t>
            </a:r>
            <a:r>
              <a:rPr lang="en-US" sz="2000" b="1" baseline="-25000" smtClean="0"/>
              <a:t>1</a:t>
            </a:r>
            <a:r>
              <a:rPr lang="en-US" sz="2000" b="1" smtClean="0"/>
              <a:t>Age + b</a:t>
            </a:r>
            <a:r>
              <a:rPr lang="en-US" sz="2000" b="1" baseline="-25000" smtClean="0"/>
              <a:t>2</a:t>
            </a:r>
            <a:r>
              <a:rPr lang="en-US" sz="2000" b="1" smtClean="0"/>
              <a:t>Income + b</a:t>
            </a:r>
            <a:r>
              <a:rPr lang="en-US" sz="2000" b="1" baseline="-25000" smtClean="0"/>
              <a:t>3</a:t>
            </a:r>
            <a:r>
              <a:rPr lang="en-US" sz="2000" b="1" smtClean="0"/>
              <a:t>Female+…)</a:t>
            </a:r>
            <a:endParaRPr lang="en-US" sz="2000" dirty="0" smtClean="0">
              <a:latin typeface="+mj-lt"/>
            </a:endParaRPr>
          </a:p>
          <a:p>
            <a:pPr lvl="1" eaLnBrk="1" hangingPunct="1"/>
            <a:r>
              <a:rPr lang="en-US" sz="2000" smtClean="0">
                <a:latin typeface="+mj-lt"/>
              </a:rPr>
              <a:t>Use a </a:t>
            </a:r>
            <a:r>
              <a:rPr lang="en-US" sz="2000" dirty="0" smtClean="0">
                <a:latin typeface="+mj-lt"/>
              </a:rPr>
              <a:t>rule to compute predicted y = 0 </a:t>
            </a:r>
            <a:r>
              <a:rPr lang="en-US" sz="2000" smtClean="0">
                <a:latin typeface="+mj-lt"/>
              </a:rPr>
              <a:t>or 1</a:t>
            </a:r>
          </a:p>
          <a:p>
            <a:pPr lvl="1" eaLnBrk="1" hangingPunct="1"/>
            <a:r>
              <a:rPr lang="en-US" sz="2000" smtClean="0"/>
              <a:t>Predict y=1 if P is “large” enough</a:t>
            </a:r>
          </a:p>
          <a:p>
            <a:pPr lvl="1" eaLnBrk="1" hangingPunct="1"/>
            <a:r>
              <a:rPr lang="en-US" sz="2000" smtClean="0"/>
              <a:t>Generally use 0.5 for “large” (more likely than not)</a:t>
            </a:r>
          </a:p>
          <a:p>
            <a:pPr lvl="1" eaLnBrk="1" hangingPunct="1"/>
            <a:endParaRPr lang="en-US" sz="2000" smtClean="0">
              <a:latin typeface="+mj-lt"/>
            </a:endParaRPr>
          </a:p>
          <a:p>
            <a:pPr lvl="1" eaLnBrk="1" hangingPunct="1">
              <a:buNone/>
            </a:pPr>
            <a:endParaRPr lang="en-US" sz="2000" dirty="0" smtClean="0">
              <a:latin typeface="+mj-lt"/>
            </a:endParaRPr>
          </a:p>
          <a:p>
            <a:pPr eaLnBrk="1" hangingPunct="1"/>
            <a:r>
              <a:rPr lang="en-US" sz="2000" dirty="0" smtClean="0">
                <a:latin typeface="+mj-lt"/>
              </a:rPr>
              <a:t>Fit measure compares predictions </a:t>
            </a:r>
            <a:r>
              <a:rPr lang="en-US" sz="2000" smtClean="0">
                <a:latin typeface="+mj-lt"/>
              </a:rPr>
              <a:t>to actuals</a:t>
            </a:r>
          </a:p>
          <a:p>
            <a:pPr eaLnBrk="1" hangingPunct="1"/>
            <a:r>
              <a:rPr lang="en-US" sz="2000" smtClean="0">
                <a:latin typeface="+mj-lt"/>
              </a:rPr>
              <a:t>Count successes and failures</a:t>
            </a:r>
            <a:endParaRPr lang="en-US" sz="2000" dirty="0" smtClean="0">
              <a:latin typeface="+mj-lt"/>
            </a:endParaRPr>
          </a:p>
        </p:txBody>
      </p:sp>
      <p:graphicFrame>
        <p:nvGraphicFramePr>
          <p:cNvPr id="564225" name="Object 1"/>
          <p:cNvGraphicFramePr>
            <a:graphicFrameLocks noChangeAspect="1"/>
          </p:cNvGraphicFramePr>
          <p:nvPr/>
        </p:nvGraphicFramePr>
        <p:xfrm>
          <a:off x="3200400" y="4114800"/>
          <a:ext cx="1905000" cy="508000"/>
        </p:xfrm>
        <a:graphic>
          <a:graphicData uri="http://schemas.openxmlformats.org/presentationml/2006/ole">
            <p:oleObj spid="_x0000_s135170" name="Equation" r:id="rId4" imgW="901309" imgH="241195" progId="Equation.DSMT4">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5175"/>
            <a:ext cx="8382000" cy="835025"/>
          </a:xfrm>
        </p:spPr>
        <p:txBody>
          <a:bodyPr/>
          <a:lstStyle/>
          <a:p>
            <a:r>
              <a:rPr lang="en-US" sz="2400" b="1" dirty="0" smtClean="0"/>
              <a:t>Computing test statistics requires the log likelihood and/or standard errors based on the Hessian of </a:t>
            </a:r>
            <a:r>
              <a:rPr lang="en-US" sz="2400" b="1" dirty="0" err="1" smtClean="0"/>
              <a:t>LogL</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3350620303"/>
              </p:ext>
            </p:extLst>
          </p:nvPr>
        </p:nvGraphicFramePr>
        <p:xfrm>
          <a:off x="1409700" y="2047875"/>
          <a:ext cx="6388100" cy="4211638"/>
        </p:xfrm>
        <a:graphic>
          <a:graphicData uri="http://schemas.openxmlformats.org/presentationml/2006/ole">
            <p:oleObj spid="_x0000_s137218" name="Equation" r:id="rId3" imgW="3949700" imgH="2603500" progId="Equation.DSMT4">
              <p:embed/>
            </p:oleObj>
          </a:graphicData>
        </a:graphic>
      </p:graphicFrame>
      <p:sp>
        <p:nvSpPr>
          <p:cNvPr id="6" name="Rectangle 10"/>
          <p:cNvSpPr>
            <a:spLocks noChangeArrowheads="1"/>
          </p:cNvSpPr>
          <p:nvPr/>
        </p:nvSpPr>
        <p:spPr bwMode="auto">
          <a:xfrm>
            <a:off x="1346200" y="4572000"/>
            <a:ext cx="5283200" cy="17526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09600" y="1066800"/>
            <a:ext cx="8229600" cy="606425"/>
          </a:xfrm>
        </p:spPr>
        <p:txBody>
          <a:bodyPr/>
          <a:lstStyle/>
          <a:p>
            <a:pPr eaLnBrk="1" hangingPunct="1"/>
            <a:r>
              <a:rPr lang="en-US" b="1" dirty="0" smtClean="0"/>
              <a:t>Robust Covariance Matrix</a:t>
            </a:r>
            <a:br>
              <a:rPr lang="en-US" b="1" dirty="0" smtClean="0"/>
            </a:br>
            <a:r>
              <a:rPr lang="en-US" sz="2000" b="1" dirty="0" smtClean="0"/>
              <a:t>(Robust to the model specification? Latent heterogeneity? Correlation across observations?  Not </a:t>
            </a:r>
            <a:r>
              <a:rPr lang="en-US" sz="2000" dirty="0"/>
              <a:t>a</a:t>
            </a:r>
            <a:r>
              <a:rPr lang="en-US" sz="2000" b="1" dirty="0" smtClean="0"/>
              <a:t>lways clear)</a:t>
            </a:r>
            <a:endParaRPr lang="en-US" b="1" dirty="0" smtClean="0"/>
          </a:p>
        </p:txBody>
      </p:sp>
      <p:graphicFrame>
        <p:nvGraphicFramePr>
          <p:cNvPr id="6146" name="Object 4"/>
          <p:cNvGraphicFramePr>
            <a:graphicFrameLocks noChangeAspect="1"/>
          </p:cNvGraphicFramePr>
          <p:nvPr/>
        </p:nvGraphicFramePr>
        <p:xfrm>
          <a:off x="1371600" y="1828800"/>
          <a:ext cx="7087557" cy="4648200"/>
        </p:xfrm>
        <a:graphic>
          <a:graphicData uri="http://schemas.openxmlformats.org/presentationml/2006/ole">
            <p:oleObj spid="_x0000_s138242" name="Equation" r:id="rId4" imgW="3873500" imgH="2540000" progId="Equation.DSMT4">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1374775"/>
            <a:ext cx="8458200" cy="530225"/>
          </a:xfrm>
        </p:spPr>
        <p:txBody>
          <a:bodyPr/>
          <a:lstStyle/>
          <a:p>
            <a:pPr eaLnBrk="1" hangingPunct="1"/>
            <a:r>
              <a:rPr lang="en-US" b="1" dirty="0" smtClean="0">
                <a:solidFill>
                  <a:srgbClr val="7030A0"/>
                </a:solidFill>
              </a:rPr>
              <a:t>Robust Covariance Matrix </a:t>
            </a:r>
            <a:br>
              <a:rPr lang="en-US" b="1" dirty="0" smtClean="0">
                <a:solidFill>
                  <a:srgbClr val="7030A0"/>
                </a:solidFill>
              </a:rPr>
            </a:br>
            <a:r>
              <a:rPr lang="en-US" b="1" dirty="0" smtClean="0">
                <a:solidFill>
                  <a:srgbClr val="7030A0"/>
                </a:solidFill>
              </a:rPr>
              <a:t>for Logit Model</a:t>
            </a:r>
            <a:br>
              <a:rPr lang="en-US" b="1" dirty="0" smtClean="0">
                <a:solidFill>
                  <a:srgbClr val="7030A0"/>
                </a:solidFill>
              </a:rPr>
            </a:br>
            <a:r>
              <a:rPr lang="en-US" sz="2400" b="1" dirty="0" smtClean="0"/>
              <a:t>Doesn’t change much. The model is well specified.</a:t>
            </a:r>
            <a:endParaRPr lang="en-US" b="1" dirty="0" smtClean="0">
              <a:solidFill>
                <a:srgbClr val="7030A0"/>
              </a:solidFill>
            </a:endParaRPr>
          </a:p>
        </p:txBody>
      </p:sp>
      <p:sp>
        <p:nvSpPr>
          <p:cNvPr id="54275" name="Text Box 4"/>
          <p:cNvSpPr txBox="1">
            <a:spLocks noChangeArrowheads="1"/>
          </p:cNvSpPr>
          <p:nvPr/>
        </p:nvSpPr>
        <p:spPr bwMode="auto">
          <a:xfrm>
            <a:off x="1066800" y="2057400"/>
            <a:ext cx="7362825" cy="3970318"/>
          </a:xfrm>
          <a:prstGeom prst="rect">
            <a:avLst/>
          </a:prstGeom>
          <a:noFill/>
          <a:ln w="19050">
            <a:noFill/>
            <a:miter lim="800000"/>
            <a:headEnd/>
            <a:tailEnd/>
          </a:ln>
        </p:spPr>
        <p:txBody>
          <a:bodyPr wrap="square">
            <a:spAutoFit/>
          </a:bodyPr>
          <a:lstStyle/>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        |                  Standard            Prob.      95% Confidence</a:t>
            </a:r>
          </a:p>
          <a:p>
            <a:r>
              <a:rPr lang="en-US" sz="1200" b="1" dirty="0" smtClean="0">
                <a:solidFill>
                  <a:srgbClr val="7030A0"/>
                </a:solidFill>
                <a:latin typeface="Courier New" pitchFamily="49" charset="0"/>
                <a:cs typeface="Courier New" pitchFamily="49" charset="0"/>
              </a:rPr>
              <a:t>  DOCTOR|  Coefficient       Error       z    |z|&gt;Z*         Interval</a:t>
            </a:r>
          </a:p>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Conventional Standard Errors</a:t>
            </a:r>
          </a:p>
          <a:p>
            <a:r>
              <a:rPr lang="en-US" sz="1200" b="1" dirty="0" smtClean="0">
                <a:solidFill>
                  <a:srgbClr val="7030A0"/>
                </a:solidFill>
                <a:latin typeface="Courier New" pitchFamily="49" charset="0"/>
                <a:cs typeface="Courier New" pitchFamily="49" charset="0"/>
              </a:rPr>
              <a:t>Constant|    1.86428***      .67793     2.75  .0060      .53557   3.19299</a:t>
            </a:r>
          </a:p>
          <a:p>
            <a:r>
              <a:rPr lang="en-US" sz="1200" b="1" dirty="0" smtClean="0">
                <a:solidFill>
                  <a:srgbClr val="7030A0"/>
                </a:solidFill>
                <a:latin typeface="Courier New" pitchFamily="49" charset="0"/>
                <a:cs typeface="Courier New" pitchFamily="49" charset="0"/>
              </a:rPr>
              <a:t>     AGE|    -.10209***      .03056    -3.34  .0008     -.16199   -.04219</a:t>
            </a:r>
          </a:p>
          <a:p>
            <a:r>
              <a:rPr lang="en-US" sz="1200" b="1" dirty="0" smtClean="0">
                <a:solidFill>
                  <a:srgbClr val="7030A0"/>
                </a:solidFill>
                <a:latin typeface="Courier New" pitchFamily="49" charset="0"/>
                <a:cs typeface="Courier New" pitchFamily="49" charset="0"/>
              </a:rPr>
              <a:t> AGE^2.0|     .00154***      .00034     4.56  .0000      .00088    .00220</a:t>
            </a:r>
          </a:p>
          <a:p>
            <a:r>
              <a:rPr lang="it-IT" sz="1200" b="1" dirty="0" smtClean="0">
                <a:solidFill>
                  <a:srgbClr val="7030A0"/>
                </a:solidFill>
                <a:latin typeface="Courier New" pitchFamily="49" charset="0"/>
                <a:cs typeface="Courier New" pitchFamily="49" charset="0"/>
              </a:rPr>
              <a:t>  INCOME|     .51206         .74600      .69  .4925     -.95008   1.97420</a:t>
            </a:r>
          </a:p>
          <a:p>
            <a:r>
              <a:rPr lang="en-US" sz="1200" b="1" dirty="0" smtClean="0">
                <a:solidFill>
                  <a:srgbClr val="7030A0"/>
                </a:solidFill>
                <a:latin typeface="Courier New" pitchFamily="49" charset="0"/>
                <a:cs typeface="Courier New" pitchFamily="49" charset="0"/>
              </a:rPr>
              <a:t>        |Interaction AGE*INCOME</a:t>
            </a:r>
          </a:p>
          <a:p>
            <a:r>
              <a:rPr lang="en-US" sz="1200" b="1" dirty="0" smtClean="0">
                <a:solidFill>
                  <a:srgbClr val="7030A0"/>
                </a:solidFill>
                <a:latin typeface="Courier New" pitchFamily="49" charset="0"/>
                <a:cs typeface="Courier New" pitchFamily="49" charset="0"/>
              </a:rPr>
              <a:t>_ntrct02|    -.01843         .01691    -1.09  .2756     -.05157    .01470</a:t>
            </a:r>
          </a:p>
          <a:p>
            <a:r>
              <a:rPr lang="en-US" sz="1200" b="1" dirty="0" smtClean="0">
                <a:solidFill>
                  <a:srgbClr val="7030A0"/>
                </a:solidFill>
                <a:latin typeface="Courier New" pitchFamily="49" charset="0"/>
                <a:cs typeface="Courier New" pitchFamily="49" charset="0"/>
              </a:rPr>
              <a:t>  FEMALE|     .65366***      .07588     8.61  .0000      .50494    .80237</a:t>
            </a:r>
          </a:p>
          <a:p>
            <a:r>
              <a:rPr lang="en-US" sz="1200" b="1" dirty="0" smtClean="0">
                <a:solidFill>
                  <a:srgbClr val="7030A0"/>
                </a:solidFill>
                <a:latin typeface="Courier New" pitchFamily="49" charset="0"/>
                <a:cs typeface="Courier New" pitchFamily="49" charset="0"/>
              </a:rPr>
              <a:t>--------+--------------------------------------------------------------------</a:t>
            </a:r>
          </a:p>
          <a:p>
            <a:r>
              <a:rPr lang="en-US" sz="1200" b="1" dirty="0" smtClean="0">
                <a:solidFill>
                  <a:srgbClr val="7030A0"/>
                </a:solidFill>
                <a:latin typeface="Courier New" pitchFamily="49" charset="0"/>
                <a:cs typeface="Courier New" pitchFamily="49" charset="0"/>
              </a:rPr>
              <a:t>Robust Standard Errors </a:t>
            </a:r>
          </a:p>
          <a:p>
            <a:r>
              <a:rPr lang="en-US" sz="1200" b="1" dirty="0" smtClean="0">
                <a:solidFill>
                  <a:srgbClr val="7030A0"/>
                </a:solidFill>
                <a:latin typeface="Courier New" pitchFamily="49" charset="0"/>
                <a:cs typeface="Courier New" pitchFamily="49" charset="0"/>
              </a:rPr>
              <a:t>Constant|    1.86428***      .68518     2.72  .0065      .52135   3.20721</a:t>
            </a:r>
          </a:p>
          <a:p>
            <a:r>
              <a:rPr lang="en-US" sz="1200" b="1" dirty="0" smtClean="0">
                <a:solidFill>
                  <a:srgbClr val="7030A0"/>
                </a:solidFill>
                <a:latin typeface="Courier New" pitchFamily="49" charset="0"/>
                <a:cs typeface="Courier New" pitchFamily="49" charset="0"/>
              </a:rPr>
              <a:t>     AGE|    -.10209***      .03118    -3.27  .0011     -.16321   -.04098</a:t>
            </a:r>
          </a:p>
          <a:p>
            <a:r>
              <a:rPr lang="en-US" sz="1200" b="1" dirty="0" smtClean="0">
                <a:solidFill>
                  <a:srgbClr val="7030A0"/>
                </a:solidFill>
                <a:latin typeface="Courier New" pitchFamily="49" charset="0"/>
                <a:cs typeface="Courier New" pitchFamily="49" charset="0"/>
              </a:rPr>
              <a:t> AGE^2.0|     .00154***      .00035     4.44  .0000      .00086    .00222</a:t>
            </a:r>
          </a:p>
          <a:p>
            <a:r>
              <a:rPr lang="it-IT" sz="1200" b="1" dirty="0" smtClean="0">
                <a:solidFill>
                  <a:srgbClr val="7030A0"/>
                </a:solidFill>
                <a:latin typeface="Courier New" pitchFamily="49" charset="0"/>
                <a:cs typeface="Courier New" pitchFamily="49" charset="0"/>
              </a:rPr>
              <a:t>  INCOME|     .51206         .75171      .68  .4958     -.96127   1.98539</a:t>
            </a:r>
          </a:p>
          <a:p>
            <a:r>
              <a:rPr lang="en-US" sz="1200" b="1" dirty="0" smtClean="0">
                <a:solidFill>
                  <a:srgbClr val="7030A0"/>
                </a:solidFill>
                <a:latin typeface="Courier New" pitchFamily="49" charset="0"/>
                <a:cs typeface="Courier New" pitchFamily="49" charset="0"/>
              </a:rPr>
              <a:t>        |Interaction AGE*INCOME</a:t>
            </a:r>
          </a:p>
          <a:p>
            <a:r>
              <a:rPr lang="en-US" sz="1200" b="1" dirty="0" smtClean="0">
                <a:solidFill>
                  <a:srgbClr val="7030A0"/>
                </a:solidFill>
                <a:latin typeface="Courier New" pitchFamily="49" charset="0"/>
                <a:cs typeface="Courier New" pitchFamily="49" charset="0"/>
              </a:rPr>
              <a:t>_ntrct02|    -.01843         .01705    -1.08  .2796     -.05185    .01498</a:t>
            </a:r>
          </a:p>
          <a:p>
            <a:r>
              <a:rPr lang="en-US" sz="1200" b="1" dirty="0" smtClean="0">
                <a:solidFill>
                  <a:srgbClr val="7030A0"/>
                </a:solidFill>
                <a:latin typeface="Courier New" pitchFamily="49" charset="0"/>
                <a:cs typeface="Courier New" pitchFamily="49" charset="0"/>
              </a:rPr>
              <a:t>  FEMALE|     .65366***      .07594     8.61  .0000      .50483    .80249</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8229600" cy="530225"/>
          </a:xfrm>
        </p:spPr>
        <p:txBody>
          <a:bodyPr/>
          <a:lstStyle/>
          <a:p>
            <a:pPr algn="ctr" eaLnBrk="1" hangingPunct="1"/>
            <a:r>
              <a:rPr lang="en-US" b="1" smtClean="0"/>
              <a:t>The Effect </a:t>
            </a:r>
            <a:r>
              <a:rPr lang="en-US" b="1" dirty="0" smtClean="0"/>
              <a:t>of Clustering</a:t>
            </a:r>
          </a:p>
        </p:txBody>
      </p:sp>
      <p:sp>
        <p:nvSpPr>
          <p:cNvPr id="41987" name="Rectangle 3"/>
          <p:cNvSpPr>
            <a:spLocks noGrp="1" noChangeArrowheads="1"/>
          </p:cNvSpPr>
          <p:nvPr>
            <p:ph idx="1"/>
          </p:nvPr>
        </p:nvSpPr>
        <p:spPr>
          <a:xfrm>
            <a:off x="762000" y="1752600"/>
            <a:ext cx="8229600" cy="3921125"/>
          </a:xfrm>
        </p:spPr>
        <p:txBody>
          <a:bodyPr/>
          <a:lstStyle/>
          <a:p>
            <a:pPr eaLnBrk="1" hangingPunct="1">
              <a:lnSpc>
                <a:spcPct val="90000"/>
              </a:lnSpc>
            </a:pPr>
            <a:r>
              <a:rPr lang="en-US" sz="2400" dirty="0" err="1" smtClean="0">
                <a:latin typeface="Arial" charset="0"/>
              </a:rPr>
              <a:t>Y</a:t>
            </a:r>
            <a:r>
              <a:rPr lang="en-US" sz="2400" baseline="-25000" dirty="0" err="1" smtClean="0">
                <a:latin typeface="Arial" charset="0"/>
              </a:rPr>
              <a:t>it</a:t>
            </a:r>
            <a:r>
              <a:rPr lang="en-US" sz="2400" dirty="0" smtClean="0">
                <a:latin typeface="Arial" charset="0"/>
              </a:rPr>
              <a:t> must be correlated with </a:t>
            </a:r>
            <a:r>
              <a:rPr lang="en-US" sz="2400" dirty="0" err="1" smtClean="0">
                <a:latin typeface="Arial" charset="0"/>
              </a:rPr>
              <a:t>Y</a:t>
            </a:r>
            <a:r>
              <a:rPr lang="en-US" sz="2400" baseline="-25000" dirty="0" err="1" smtClean="0">
                <a:latin typeface="Arial" charset="0"/>
              </a:rPr>
              <a:t>is</a:t>
            </a:r>
            <a:r>
              <a:rPr lang="en-US" sz="2400" dirty="0" smtClean="0">
                <a:latin typeface="Arial" charset="0"/>
              </a:rPr>
              <a:t> across periods</a:t>
            </a:r>
          </a:p>
          <a:p>
            <a:pPr eaLnBrk="1" hangingPunct="1">
              <a:lnSpc>
                <a:spcPct val="90000"/>
              </a:lnSpc>
            </a:pPr>
            <a:r>
              <a:rPr lang="en-US" sz="2400" dirty="0" smtClean="0">
                <a:latin typeface="Arial" charset="0"/>
              </a:rPr>
              <a:t>Pooled estimator ignores correlation</a:t>
            </a:r>
          </a:p>
          <a:p>
            <a:pPr eaLnBrk="1" hangingPunct="1">
              <a:lnSpc>
                <a:spcPct val="90000"/>
              </a:lnSpc>
            </a:pPr>
            <a:r>
              <a:rPr lang="en-US" sz="2400" dirty="0" smtClean="0">
                <a:latin typeface="Arial" charset="0"/>
              </a:rPr>
              <a:t>Broadly, </a:t>
            </a:r>
            <a:r>
              <a:rPr lang="en-US" sz="2400" dirty="0" err="1" smtClean="0">
                <a:latin typeface="Arial" charset="0"/>
              </a:rPr>
              <a:t>y</a:t>
            </a:r>
            <a:r>
              <a:rPr lang="en-US" sz="2400" baseline="-25000" dirty="0" err="1" smtClean="0">
                <a:latin typeface="Arial" charset="0"/>
              </a:rPr>
              <a:t>it</a:t>
            </a:r>
            <a:r>
              <a:rPr lang="en-US" sz="2400" dirty="0" smtClean="0">
                <a:latin typeface="Arial" charset="0"/>
              </a:rPr>
              <a:t> = E[</a:t>
            </a:r>
            <a:r>
              <a:rPr lang="en-US" sz="2400" dirty="0" err="1" smtClean="0">
                <a:latin typeface="Arial" charset="0"/>
              </a:rPr>
              <a:t>y</a:t>
            </a:r>
            <a:r>
              <a:rPr lang="en-US" sz="2400" baseline="-25000" dirty="0" err="1" smtClean="0">
                <a:latin typeface="Arial" charset="0"/>
              </a:rPr>
              <a:t>it</a:t>
            </a:r>
            <a:r>
              <a:rPr lang="en-US" sz="2400" dirty="0" err="1" smtClean="0">
                <a:latin typeface="Arial" charset="0"/>
              </a:rPr>
              <a:t>|</a:t>
            </a:r>
            <a:r>
              <a:rPr lang="en-US" sz="2400" b="1" dirty="0" err="1" smtClean="0">
                <a:latin typeface="Arial" charset="0"/>
              </a:rPr>
              <a:t>x</a:t>
            </a:r>
            <a:r>
              <a:rPr lang="en-US" sz="2400" baseline="-25000" dirty="0" err="1" smtClean="0">
                <a:latin typeface="Arial" charset="0"/>
              </a:rPr>
              <a:t>it</a:t>
            </a:r>
            <a:r>
              <a:rPr lang="en-US" sz="2400" dirty="0" smtClean="0">
                <a:latin typeface="Arial" charset="0"/>
              </a:rPr>
              <a:t>] + w</a:t>
            </a:r>
            <a:r>
              <a:rPr lang="en-US" sz="2400" baseline="-25000" dirty="0" smtClean="0">
                <a:latin typeface="Arial" charset="0"/>
              </a:rPr>
              <a:t>it</a:t>
            </a:r>
            <a:r>
              <a:rPr lang="en-US" sz="2400" dirty="0" smtClean="0">
                <a:latin typeface="Arial" charset="0"/>
              </a:rPr>
              <a:t>, </a:t>
            </a:r>
          </a:p>
          <a:p>
            <a:pPr lvl="1" eaLnBrk="1" hangingPunct="1">
              <a:lnSpc>
                <a:spcPct val="90000"/>
              </a:lnSpc>
            </a:pPr>
            <a:r>
              <a:rPr lang="en-US" dirty="0" smtClean="0">
                <a:latin typeface="Arial" charset="0"/>
              </a:rPr>
              <a:t>E[</a:t>
            </a:r>
            <a:r>
              <a:rPr lang="en-US" dirty="0" err="1" smtClean="0">
                <a:latin typeface="Arial" charset="0"/>
              </a:rPr>
              <a:t>y</a:t>
            </a:r>
            <a:r>
              <a:rPr lang="en-US" baseline="-25000" dirty="0" err="1" smtClean="0">
                <a:latin typeface="Arial" charset="0"/>
              </a:rPr>
              <a:t>it</a:t>
            </a:r>
            <a:r>
              <a:rPr lang="en-US" dirty="0" err="1" smtClean="0">
                <a:latin typeface="Arial" charset="0"/>
              </a:rPr>
              <a:t>|</a:t>
            </a:r>
            <a:r>
              <a:rPr lang="en-US" b="1" dirty="0" err="1" smtClean="0">
                <a:latin typeface="Arial" charset="0"/>
              </a:rPr>
              <a:t>x</a:t>
            </a:r>
            <a:r>
              <a:rPr lang="en-US" baseline="-25000" dirty="0" err="1" smtClean="0">
                <a:latin typeface="Arial" charset="0"/>
              </a:rPr>
              <a:t>it</a:t>
            </a:r>
            <a:r>
              <a:rPr lang="en-US" dirty="0" smtClean="0">
                <a:latin typeface="Arial" charset="0"/>
              </a:rPr>
              <a:t>]  =  </a:t>
            </a:r>
            <a:r>
              <a:rPr lang="en-US" dirty="0" err="1" smtClean="0">
                <a:latin typeface="Arial" charset="0"/>
              </a:rPr>
              <a:t>Prob</a:t>
            </a:r>
            <a:r>
              <a:rPr lang="en-US" dirty="0" smtClean="0">
                <a:latin typeface="Arial" charset="0"/>
              </a:rPr>
              <a:t>(</a:t>
            </a:r>
            <a:r>
              <a:rPr lang="en-US" dirty="0" err="1" smtClean="0">
                <a:latin typeface="Arial" charset="0"/>
              </a:rPr>
              <a:t>y</a:t>
            </a:r>
            <a:r>
              <a:rPr lang="en-US" baseline="-25000" dirty="0" err="1" smtClean="0">
                <a:latin typeface="Arial" charset="0"/>
              </a:rPr>
              <a:t>it</a:t>
            </a:r>
            <a:r>
              <a:rPr lang="en-US" dirty="0" smtClean="0">
                <a:latin typeface="Arial" charset="0"/>
              </a:rPr>
              <a:t> = 1|</a:t>
            </a:r>
            <a:r>
              <a:rPr lang="en-US" b="1" dirty="0" smtClean="0">
                <a:latin typeface="Arial" charset="0"/>
              </a:rPr>
              <a:t>x</a:t>
            </a:r>
            <a:r>
              <a:rPr lang="en-US" baseline="-25000" dirty="0" smtClean="0">
                <a:latin typeface="Arial" charset="0"/>
              </a:rPr>
              <a:t>it</a:t>
            </a:r>
            <a:r>
              <a:rPr lang="en-US" dirty="0" smtClean="0">
                <a:latin typeface="Arial" charset="0"/>
              </a:rPr>
              <a:t>)</a:t>
            </a:r>
          </a:p>
          <a:p>
            <a:pPr lvl="1" eaLnBrk="1" hangingPunct="1">
              <a:lnSpc>
                <a:spcPct val="90000"/>
              </a:lnSpc>
            </a:pPr>
            <a:r>
              <a:rPr lang="en-US" dirty="0" smtClean="0">
                <a:latin typeface="Arial" charset="0"/>
              </a:rPr>
              <a:t>w</a:t>
            </a:r>
            <a:r>
              <a:rPr lang="en-US" baseline="-25000" dirty="0" smtClean="0">
                <a:latin typeface="Arial" charset="0"/>
              </a:rPr>
              <a:t>it</a:t>
            </a:r>
            <a:r>
              <a:rPr lang="en-US" dirty="0" smtClean="0">
                <a:latin typeface="Arial" charset="0"/>
              </a:rPr>
              <a:t> is correlated across periods</a:t>
            </a:r>
          </a:p>
          <a:p>
            <a:pPr eaLnBrk="1" hangingPunct="1">
              <a:lnSpc>
                <a:spcPct val="90000"/>
              </a:lnSpc>
            </a:pPr>
            <a:r>
              <a:rPr lang="en-US" sz="2400" dirty="0" smtClean="0">
                <a:latin typeface="Arial" charset="0"/>
              </a:rPr>
              <a:t>Assuming the marginal probability is the same, the pooled estimator is consistent.  (We just saw that it might not be.)</a:t>
            </a:r>
          </a:p>
          <a:p>
            <a:pPr eaLnBrk="1" hangingPunct="1">
              <a:lnSpc>
                <a:spcPct val="90000"/>
              </a:lnSpc>
            </a:pPr>
            <a:r>
              <a:rPr lang="en-US" sz="2400" dirty="0" smtClean="0">
                <a:latin typeface="Arial" charset="0"/>
              </a:rPr>
              <a:t>Ignoring the correlation across periods generally leads to underestimating standard errors</a:t>
            </a:r>
            <a:r>
              <a:rPr lang="en-US" dirty="0" smtClean="0">
                <a:latin typeface="Arial" charset="0"/>
              </a:rPr>
              <a:t>.</a:t>
            </a:r>
          </a:p>
          <a:p>
            <a:pPr eaLnBrk="1" hangingPunct="1">
              <a:lnSpc>
                <a:spcPct val="90000"/>
              </a:lnSpc>
            </a:pPr>
            <a:endParaRPr lang="en-US" dirty="0" smtClean="0">
              <a:latin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533400" y="1524000"/>
            <a:ext cx="8229600" cy="530225"/>
          </a:xfrm>
        </p:spPr>
        <p:txBody>
          <a:bodyPr/>
          <a:lstStyle/>
          <a:p>
            <a:pPr eaLnBrk="1" hangingPunct="1"/>
            <a:r>
              <a:rPr lang="en-US" b="1" smtClean="0">
                <a:latin typeface="Arial" pitchFamily="34" charset="0"/>
                <a:cs typeface="Arial" pitchFamily="34" charset="0"/>
              </a:rPr>
              <a:t>‘Cluster’ Corrected Covariance Matrix</a:t>
            </a:r>
          </a:p>
        </p:txBody>
      </p:sp>
      <p:graphicFrame>
        <p:nvGraphicFramePr>
          <p:cNvPr id="3074" name="Object 4"/>
          <p:cNvGraphicFramePr>
            <a:graphicFrameLocks noChangeAspect="1"/>
          </p:cNvGraphicFramePr>
          <p:nvPr>
            <p:extLst>
              <p:ext uri="{D42A27DB-BD31-4B8C-83A1-F6EECF244321}">
                <p14:modId xmlns:p14="http://schemas.microsoft.com/office/powerpoint/2010/main" xmlns="" val="1835211447"/>
              </p:ext>
            </p:extLst>
          </p:nvPr>
        </p:nvGraphicFramePr>
        <p:xfrm>
          <a:off x="967740" y="2362200"/>
          <a:ext cx="7226300" cy="2141537"/>
        </p:xfrm>
        <a:graphic>
          <a:graphicData uri="http://schemas.openxmlformats.org/presentationml/2006/ole">
            <p:oleObj spid="_x0000_s139266" name="Equation" r:id="rId4" imgW="2870200" imgH="850900" progId="Equation.DSMT4">
              <p:embed/>
            </p:oleObj>
          </a:graphicData>
        </a:graphic>
      </p:graphicFrame>
      <p:pic>
        <p:nvPicPr>
          <p:cNvPr id="429059" name="Picture 3"/>
          <p:cNvPicPr>
            <a:picLocks noChangeAspect="1" noChangeArrowheads="1"/>
          </p:cNvPicPr>
          <p:nvPr/>
        </p:nvPicPr>
        <p:blipFill>
          <a:blip r:embed="rId5" cstate="print"/>
          <a:srcRect/>
          <a:stretch>
            <a:fillRect/>
          </a:stretch>
        </p:blipFill>
        <p:spPr bwMode="auto">
          <a:xfrm>
            <a:off x="927100" y="4619625"/>
            <a:ext cx="6867525" cy="1200150"/>
          </a:xfrm>
          <a:prstGeom prst="rect">
            <a:avLst/>
          </a:prstGeom>
          <a:noFill/>
          <a:ln w="9525">
            <a:noFill/>
            <a:miter lim="800000"/>
            <a:headEnd/>
            <a:tailEnd/>
          </a:ln>
          <a:effectLst/>
        </p:spPr>
      </p:pic>
    </p:spTree>
    <p:extLst>
      <p:ext uri="{BB962C8B-B14F-4D97-AF65-F5344CB8AC3E}">
        <p14:creationId xmlns:p14="http://schemas.microsoft.com/office/powerpoint/2010/main" xmlns="" val="7385045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765175"/>
            <a:ext cx="8229600" cy="682625"/>
          </a:xfrm>
        </p:spPr>
        <p:txBody>
          <a:bodyPr/>
          <a:lstStyle/>
          <a:p>
            <a:pPr algn="ctr" eaLnBrk="1" hangingPunct="1"/>
            <a:r>
              <a:rPr lang="en-US" b="1" dirty="0" smtClean="0"/>
              <a:t>Cluster Correction: Doctor</a:t>
            </a:r>
          </a:p>
        </p:txBody>
      </p:sp>
      <p:sp>
        <p:nvSpPr>
          <p:cNvPr id="43011" name="Text Box 5"/>
          <p:cNvSpPr txBox="1">
            <a:spLocks noChangeArrowheads="1"/>
          </p:cNvSpPr>
          <p:nvPr/>
        </p:nvSpPr>
        <p:spPr bwMode="auto">
          <a:xfrm>
            <a:off x="472440" y="1536700"/>
            <a:ext cx="8458200" cy="4559300"/>
          </a:xfrm>
          <a:prstGeom prst="rect">
            <a:avLst/>
          </a:prstGeom>
          <a:noFill/>
          <a:ln w="19050">
            <a:noFill/>
            <a:miter lim="800000"/>
            <a:headEnd/>
            <a:tailEnd/>
          </a:ln>
        </p:spPr>
        <p:txBody>
          <a:bodyPr>
            <a:spAutoFit/>
          </a:bodyPr>
          <a:lstStyle/>
          <a:p>
            <a:r>
              <a:rPr lang="en-US" sz="1400" b="1" dirty="0">
                <a:latin typeface="Courier New" pitchFamily="49" charset="0"/>
              </a:rPr>
              <a:t>----------------------------------------------------------------------</a:t>
            </a:r>
          </a:p>
          <a:p>
            <a:r>
              <a:rPr lang="en-US" sz="1400" b="1" dirty="0">
                <a:latin typeface="Courier New" pitchFamily="49" charset="0"/>
              </a:rPr>
              <a:t>Binomial </a:t>
            </a:r>
            <a:r>
              <a:rPr lang="en-US" sz="1400" b="1" dirty="0" err="1">
                <a:latin typeface="Courier New" pitchFamily="49" charset="0"/>
              </a:rPr>
              <a:t>Probit</a:t>
            </a:r>
            <a:r>
              <a:rPr lang="en-US" sz="1400" b="1" dirty="0">
                <a:latin typeface="Courier New" pitchFamily="49" charset="0"/>
              </a:rPr>
              <a:t> Model</a:t>
            </a:r>
          </a:p>
          <a:p>
            <a:r>
              <a:rPr lang="en-US" sz="1400" b="1" dirty="0">
                <a:latin typeface="Courier New" pitchFamily="49" charset="0"/>
              </a:rPr>
              <a:t>Dependent variable               DOCTOR</a:t>
            </a:r>
          </a:p>
          <a:p>
            <a:r>
              <a:rPr lang="en-US" sz="1400" b="1" dirty="0">
                <a:latin typeface="Courier New" pitchFamily="49" charset="0"/>
              </a:rPr>
              <a:t>Log likelihood function    -17457.21899</a:t>
            </a:r>
          </a:p>
          <a:p>
            <a:r>
              <a:rPr lang="en-US" sz="1400" b="1" dirty="0">
                <a:latin typeface="Courier New" pitchFamily="49" charset="0"/>
              </a:rPr>
              <a:t>--------+-------------------------------------------------------------</a:t>
            </a:r>
          </a:p>
          <a:p>
            <a:r>
              <a:rPr lang="en-US" sz="1400" b="1" dirty="0">
                <a:latin typeface="Courier New" pitchFamily="49" charset="0"/>
              </a:rPr>
              <a:t>Variable| Coefficient    Standard Error  b/</a:t>
            </a:r>
            <a:r>
              <a:rPr lang="en-US" sz="1400" b="1" dirty="0" err="1">
                <a:latin typeface="Courier New" pitchFamily="49" charset="0"/>
              </a:rPr>
              <a:t>St.Er</a:t>
            </a:r>
            <a:r>
              <a:rPr lang="en-US" sz="1400" b="1" dirty="0">
                <a:latin typeface="Courier New" pitchFamily="49" charset="0"/>
              </a:rPr>
              <a:t>. P[|Z|&gt;z]   Mean of X</a:t>
            </a:r>
          </a:p>
          <a:p>
            <a:r>
              <a:rPr lang="en-US" sz="1400" b="1" dirty="0">
                <a:latin typeface="Courier New" pitchFamily="49" charset="0"/>
              </a:rPr>
              <a:t>--------+-------------------------------------------------------------</a:t>
            </a:r>
          </a:p>
          <a:p>
            <a:r>
              <a:rPr lang="en-US" sz="1400" b="1" dirty="0">
                <a:latin typeface="Courier New" pitchFamily="49" charset="0"/>
              </a:rPr>
              <a:t>        | Conventional Standard Errors</a:t>
            </a:r>
          </a:p>
          <a:p>
            <a:r>
              <a:rPr lang="en-US" sz="1400" b="1" dirty="0">
                <a:latin typeface="Courier New" pitchFamily="49" charset="0"/>
              </a:rPr>
              <a:t>Constant|    -.25597***       .05481       -4.670   .0000</a:t>
            </a:r>
          </a:p>
          <a:p>
            <a:r>
              <a:rPr lang="en-US" sz="1400" b="1" dirty="0">
                <a:latin typeface="Courier New" pitchFamily="49" charset="0"/>
              </a:rPr>
              <a:t>     AGE|     .01469***       .00071       20.686   .0000      43.5257</a:t>
            </a:r>
          </a:p>
          <a:p>
            <a:r>
              <a:rPr lang="en-US" sz="1400" b="1" dirty="0">
                <a:latin typeface="Courier New" pitchFamily="49" charset="0"/>
              </a:rPr>
              <a:t>    EDUC|    -.01523***       .00355       -4.289   .0000      11.3206</a:t>
            </a:r>
          </a:p>
          <a:p>
            <a:r>
              <a:rPr lang="en-US" sz="1400" b="1" dirty="0">
                <a:latin typeface="Courier New" pitchFamily="49" charset="0"/>
              </a:rPr>
              <a:t>  HHNINC|    -.10914**        .04569       -2.389   .0169       .35208</a:t>
            </a:r>
          </a:p>
          <a:p>
            <a:r>
              <a:rPr lang="en-US" sz="1400" b="1" dirty="0">
                <a:latin typeface="Courier New" pitchFamily="49" charset="0"/>
              </a:rPr>
              <a:t>  FEMALE|     .35209***       .01598       22.027   .0000       .47877</a:t>
            </a:r>
          </a:p>
          <a:p>
            <a:r>
              <a:rPr lang="en-US" sz="1400" b="1" dirty="0">
                <a:latin typeface="Courier New" pitchFamily="49" charset="0"/>
              </a:rPr>
              <a:t>--------+-------------------------------------------------------------</a:t>
            </a:r>
          </a:p>
          <a:p>
            <a:r>
              <a:rPr lang="en-US" sz="1400" b="1" dirty="0">
                <a:latin typeface="Courier New" pitchFamily="49" charset="0"/>
              </a:rPr>
              <a:t>        | Corrected Standard Errors</a:t>
            </a:r>
          </a:p>
          <a:p>
            <a:r>
              <a:rPr lang="en-US" sz="1400" b="1" dirty="0">
                <a:latin typeface="Courier New" pitchFamily="49" charset="0"/>
              </a:rPr>
              <a:t>Constant|    -.25597***       .07744       -3.305   .0009</a:t>
            </a:r>
          </a:p>
          <a:p>
            <a:r>
              <a:rPr lang="en-US" sz="1400" b="1" dirty="0">
                <a:latin typeface="Courier New" pitchFamily="49" charset="0"/>
              </a:rPr>
              <a:t>     AGE|     .01469***       .00098       15.065   .0000      43.5257</a:t>
            </a:r>
          </a:p>
          <a:p>
            <a:r>
              <a:rPr lang="en-US" sz="1400" b="1" dirty="0">
                <a:latin typeface="Courier New" pitchFamily="49" charset="0"/>
              </a:rPr>
              <a:t>    EDUC|    -.01523***       .00504       -3.023   .0025      11.3206</a:t>
            </a:r>
          </a:p>
          <a:p>
            <a:r>
              <a:rPr lang="en-US" sz="1400" b="1" dirty="0">
                <a:latin typeface="Courier New" pitchFamily="49" charset="0"/>
              </a:rPr>
              <a:t>  HHNINC|    -.10914*         .05645       -1.933   .0532       .35208</a:t>
            </a:r>
          </a:p>
          <a:p>
            <a:r>
              <a:rPr lang="en-US" sz="1400" b="1" dirty="0">
                <a:latin typeface="Courier New" pitchFamily="49" charset="0"/>
              </a:rPr>
              <a:t>  FEMALE|     .35209***       .02290       15.372   .0000       .47877</a:t>
            </a:r>
          </a:p>
          <a:p>
            <a:r>
              <a:rPr lang="en-US" sz="1400" b="1" dirty="0">
                <a:latin typeface="Courier New" pitchFamily="49" charset="0"/>
              </a:rPr>
              <a:t>--------+-------------------------------------------------------------</a:t>
            </a:r>
          </a:p>
        </p:txBody>
      </p:sp>
      <p:sp>
        <p:nvSpPr>
          <p:cNvPr id="43012" name="Rectangle 6"/>
          <p:cNvSpPr>
            <a:spLocks noChangeArrowheads="1"/>
          </p:cNvSpPr>
          <p:nvPr/>
        </p:nvSpPr>
        <p:spPr bwMode="auto">
          <a:xfrm>
            <a:off x="3611880" y="32766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43013" name="Rectangle 7"/>
          <p:cNvSpPr>
            <a:spLocks noChangeArrowheads="1"/>
          </p:cNvSpPr>
          <p:nvPr/>
        </p:nvSpPr>
        <p:spPr bwMode="auto">
          <a:xfrm>
            <a:off x="3634740" y="48006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xmlns="" val="30687794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229600" cy="530225"/>
          </a:xfrm>
        </p:spPr>
        <p:txBody>
          <a:bodyPr/>
          <a:lstStyle/>
          <a:p>
            <a:r>
              <a:rPr lang="en-US" b="1" smtClean="0"/>
              <a:t>Hypothesis Tests</a:t>
            </a:r>
            <a:endParaRPr lang="en-US" b="1"/>
          </a:p>
        </p:txBody>
      </p:sp>
      <p:sp>
        <p:nvSpPr>
          <p:cNvPr id="3" name="Content Placeholder 2"/>
          <p:cNvSpPr>
            <a:spLocks noGrp="1"/>
          </p:cNvSpPr>
          <p:nvPr>
            <p:ph idx="1"/>
          </p:nvPr>
        </p:nvSpPr>
        <p:spPr/>
        <p:txBody>
          <a:bodyPr/>
          <a:lstStyle/>
          <a:p>
            <a:r>
              <a:rPr lang="en-US" smtClean="0"/>
              <a:t>We consider “nested” models and parametric tests</a:t>
            </a:r>
          </a:p>
          <a:p>
            <a:r>
              <a:rPr lang="en-US" smtClean="0"/>
              <a:t>Test statistics based on the usual 3 strategies</a:t>
            </a:r>
          </a:p>
          <a:p>
            <a:pPr lvl="1"/>
            <a:r>
              <a:rPr lang="en-US" smtClean="0"/>
              <a:t>Wald statistics: Use the unrestricted model</a:t>
            </a:r>
          </a:p>
          <a:p>
            <a:pPr lvl="1"/>
            <a:r>
              <a:rPr lang="en-US" smtClean="0"/>
              <a:t>Likelihood ratio statistics: Based on comparing the two models</a:t>
            </a:r>
          </a:p>
          <a:p>
            <a:pPr lvl="1"/>
            <a:r>
              <a:rPr lang="en-US" smtClean="0"/>
              <a:t>Lagrange multiplier: Based on the restricted model.</a:t>
            </a:r>
          </a:p>
          <a:p>
            <a:r>
              <a:rPr lang="en-US" smtClean="0"/>
              <a:t>Test statistics require the log likelihood and/or the first and second derivatives of logL</a:t>
            </a: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65175"/>
            <a:ext cx="8229600" cy="1139825"/>
          </a:xfrm>
        </p:spPr>
        <p:txBody>
          <a:bodyPr/>
          <a:lstStyle/>
          <a:p>
            <a:pPr algn="ctr" eaLnBrk="1" hangingPunct="1"/>
            <a:r>
              <a:rPr lang="en-US" b="1" smtClean="0"/>
              <a:t>Base Model for Hypothesis Tests</a:t>
            </a:r>
          </a:p>
        </p:txBody>
      </p:sp>
      <p:sp>
        <p:nvSpPr>
          <p:cNvPr id="33795" name="Text Box 4"/>
          <p:cNvSpPr txBox="1">
            <a:spLocks noChangeArrowheads="1"/>
          </p:cNvSpPr>
          <p:nvPr/>
        </p:nvSpPr>
        <p:spPr bwMode="auto">
          <a:xfrm>
            <a:off x="457200" y="1984950"/>
            <a:ext cx="80772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4183.84905</a:t>
            </a:r>
          </a:p>
          <a:p>
            <a:r>
              <a:rPr lang="en-US" sz="1200" b="1" smtClean="0">
                <a:latin typeface="Courier New" pitchFamily="49" charset="0"/>
              </a:rPr>
              <a:t>--------+-------------------------------------------------------------</a:t>
            </a:r>
            <a:endParaRPr lang="en-US" sz="1200" b="1">
              <a:latin typeface="Courier New" pitchFamily="49" charset="0"/>
            </a:endParaRP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|Characteristics in numerator of Prob[Y = 1]</a:t>
            </a:r>
          </a:p>
          <a:p>
            <a:r>
              <a:rPr lang="en-US" sz="1200" b="1">
                <a:latin typeface="Courier New" pitchFamily="49" charset="0"/>
              </a:rPr>
              <a:t>Constant|    1.86428***       .67793        2.750   .0060</a:t>
            </a:r>
          </a:p>
          <a:p>
            <a:r>
              <a:rPr lang="en-US" sz="1200" b="1">
                <a:latin typeface="Courier New" pitchFamily="49" charset="0"/>
              </a:rPr>
              <a:t>     </a:t>
            </a:r>
            <a:r>
              <a:rPr lang="en-US" sz="1200" b="1">
                <a:solidFill>
                  <a:srgbClr val="FF3300"/>
                </a:solidFill>
                <a:latin typeface="Courier New" pitchFamily="49" charset="0"/>
              </a:rPr>
              <a:t>AGE|    -.10209***       .03056       -3.341   .0008      42.6266</a:t>
            </a:r>
          </a:p>
          <a:p>
            <a:r>
              <a:rPr lang="en-US" sz="1200" b="1">
                <a:solidFill>
                  <a:srgbClr val="FF3300"/>
                </a:solidFill>
                <a:latin typeface="Courier New" pitchFamily="49" charset="0"/>
              </a:rPr>
              <a:t>   AGESQ|     .00154***       .00034        4.556   .0000      1951.22</a:t>
            </a:r>
          </a:p>
          <a:p>
            <a:r>
              <a:rPr lang="en-US" sz="1200" b="1">
                <a:latin typeface="Courier New" pitchFamily="49" charset="0"/>
              </a:rPr>
              <a:t>  INCOME|     .51206          .74600         .686   .4925       .44476</a:t>
            </a:r>
          </a:p>
          <a:p>
            <a:r>
              <a:rPr lang="en-US" sz="1200" b="1">
                <a:latin typeface="Courier New" pitchFamily="49" charset="0"/>
              </a:rPr>
              <a:t> </a:t>
            </a:r>
            <a:r>
              <a:rPr lang="en-US" sz="1200" b="1">
                <a:solidFill>
                  <a:srgbClr val="FF3300"/>
                </a:solidFill>
                <a:latin typeface="Courier New" pitchFamily="49" charset="0"/>
              </a:rPr>
              <a:t>AGE_INC|    -.01843          .01691       -1.090   .2756      19.0288</a:t>
            </a:r>
          </a:p>
          <a:p>
            <a:r>
              <a:rPr lang="en-US" sz="1200" b="1">
                <a:latin typeface="Courier New" pitchFamily="49" charset="0"/>
              </a:rPr>
              <a:t>  FEMALE|     .65366***       .07588        8.615   .0000       .46343</a:t>
            </a:r>
          </a:p>
          <a:p>
            <a:r>
              <a:rPr lang="en-US" sz="1200" b="1">
                <a:latin typeface="Courier New" pitchFamily="49" charset="0"/>
              </a:rPr>
              <a:t>--------+-------------------------------------------------------------</a:t>
            </a:r>
          </a:p>
        </p:txBody>
      </p:sp>
      <p:sp>
        <p:nvSpPr>
          <p:cNvPr id="33796" name="Text Box 5"/>
          <p:cNvSpPr txBox="1">
            <a:spLocks noChangeArrowheads="1"/>
          </p:cNvSpPr>
          <p:nvPr/>
        </p:nvSpPr>
        <p:spPr bwMode="auto">
          <a:xfrm>
            <a:off x="4495800" y="2514600"/>
            <a:ext cx="3200400" cy="1347788"/>
          </a:xfrm>
          <a:prstGeom prst="rect">
            <a:avLst/>
          </a:prstGeom>
          <a:noFill/>
          <a:ln w="19050">
            <a:solidFill>
              <a:schemeClr val="tx1"/>
            </a:solidFill>
            <a:miter lim="800000"/>
            <a:headEnd/>
            <a:tailEnd/>
          </a:ln>
        </p:spPr>
        <p:txBody>
          <a:bodyPr>
            <a:spAutoFit/>
          </a:bodyPr>
          <a:lstStyle/>
          <a:p>
            <a:pPr>
              <a:spcBef>
                <a:spcPct val="50000"/>
              </a:spcBef>
            </a:pPr>
            <a:r>
              <a:rPr lang="en-US" b="1">
                <a:latin typeface="Arial" charset="0"/>
              </a:rPr>
              <a:t>H</a:t>
            </a:r>
            <a:r>
              <a:rPr lang="en-US" b="1" baseline="-25000">
                <a:latin typeface="Arial" charset="0"/>
              </a:rPr>
              <a:t>0</a:t>
            </a:r>
            <a:r>
              <a:rPr lang="en-US" b="1">
                <a:latin typeface="Arial" charset="0"/>
              </a:rPr>
              <a:t>: Age is not a significant</a:t>
            </a:r>
            <a:br>
              <a:rPr lang="en-US" b="1">
                <a:latin typeface="Arial" charset="0"/>
              </a:rPr>
            </a:br>
            <a:r>
              <a:rPr lang="en-US" b="1">
                <a:latin typeface="Arial" charset="0"/>
              </a:rPr>
              <a:t>      determinant of </a:t>
            </a:r>
            <a:br>
              <a:rPr lang="en-US" b="1">
                <a:latin typeface="Arial" charset="0"/>
              </a:rPr>
            </a:br>
            <a:r>
              <a:rPr lang="en-US" b="1">
                <a:latin typeface="Arial" charset="0"/>
              </a:rPr>
              <a:t>      Prob(Doctor = 1)</a:t>
            </a:r>
          </a:p>
          <a:p>
            <a:pPr>
              <a:spcBef>
                <a:spcPct val="50000"/>
              </a:spcBef>
            </a:pPr>
            <a:r>
              <a:rPr lang="en-US" b="1">
                <a:latin typeface="Arial" charset="0"/>
                <a:cs typeface="Times New Roman" pitchFamily="18" charset="0"/>
              </a:rPr>
              <a:t>H</a:t>
            </a:r>
            <a:r>
              <a:rPr lang="en-US" b="1" baseline="-25000">
                <a:latin typeface="Arial" charset="0"/>
                <a:cs typeface="Times New Roman" pitchFamily="18" charset="0"/>
              </a:rPr>
              <a:t>0</a:t>
            </a:r>
            <a:r>
              <a:rPr lang="en-US" b="1">
                <a:latin typeface="Arial" charset="0"/>
                <a:cs typeface="Times New Roman" pitchFamily="18" charset="0"/>
              </a:rPr>
              <a:t>: </a:t>
            </a:r>
            <a:r>
              <a:rPr lang="el-GR" b="1">
                <a:latin typeface="Arial" charset="0"/>
                <a:cs typeface="Times New Roman" pitchFamily="18" charset="0"/>
              </a:rPr>
              <a:t>β</a:t>
            </a:r>
            <a:r>
              <a:rPr lang="en-US" b="1" baseline="-25000">
                <a:latin typeface="Arial" charset="0"/>
                <a:cs typeface="Times New Roman" pitchFamily="18" charset="0"/>
              </a:rPr>
              <a:t>2</a:t>
            </a:r>
            <a:r>
              <a:rPr lang="en-US" b="1">
                <a:latin typeface="Arial" charset="0"/>
                <a:cs typeface="Times New Roman" pitchFamily="18" charset="0"/>
              </a:rPr>
              <a:t> = </a:t>
            </a:r>
            <a:r>
              <a:rPr lang="el-GR" b="1">
                <a:latin typeface="Arial" charset="0"/>
                <a:cs typeface="Times New Roman" pitchFamily="18" charset="0"/>
              </a:rPr>
              <a:t>β</a:t>
            </a:r>
            <a:r>
              <a:rPr lang="en-US" b="1" baseline="-25000">
                <a:latin typeface="Arial" charset="0"/>
                <a:cs typeface="Times New Roman" pitchFamily="18" charset="0"/>
              </a:rPr>
              <a:t>3</a:t>
            </a:r>
            <a:r>
              <a:rPr lang="en-US" b="1">
                <a:latin typeface="Arial" charset="0"/>
                <a:cs typeface="Times New Roman" pitchFamily="18" charset="0"/>
              </a:rPr>
              <a:t> = </a:t>
            </a:r>
            <a:r>
              <a:rPr lang="el-GR" b="1">
                <a:latin typeface="Arial" charset="0"/>
              </a:rPr>
              <a:t>β</a:t>
            </a:r>
            <a:r>
              <a:rPr lang="en-US" b="1" baseline="-25000">
                <a:latin typeface="Arial" charset="0"/>
              </a:rPr>
              <a:t>5</a:t>
            </a:r>
            <a:r>
              <a:rPr lang="en-US" b="1">
                <a:latin typeface="Arial" charset="0"/>
              </a:rPr>
              <a:t> = 0 </a:t>
            </a:r>
            <a:endParaRPr lang="el-GR" b="1">
              <a:latin typeface="Arial"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1219200" y="1219200"/>
            <a:ext cx="6477000" cy="530225"/>
          </a:xfrm>
        </p:spPr>
        <p:txBody>
          <a:bodyPr/>
          <a:lstStyle/>
          <a:p>
            <a:pPr algn="ctr" eaLnBrk="1" hangingPunct="1"/>
            <a:r>
              <a:rPr lang="en-US" b="1" dirty="0" smtClean="0"/>
              <a:t>Likelihood </a:t>
            </a:r>
            <a:r>
              <a:rPr lang="en-US" b="1" smtClean="0"/>
              <a:t>Ratio Test</a:t>
            </a:r>
            <a:endParaRPr lang="en-US" b="1" dirty="0" smtClean="0"/>
          </a:p>
        </p:txBody>
      </p:sp>
      <p:sp>
        <p:nvSpPr>
          <p:cNvPr id="34819" name="Rectangle 3"/>
          <p:cNvSpPr>
            <a:spLocks noGrp="1" noChangeArrowheads="1"/>
          </p:cNvSpPr>
          <p:nvPr>
            <p:ph type="body" idx="4294967295"/>
          </p:nvPr>
        </p:nvSpPr>
        <p:spPr>
          <a:xfrm>
            <a:off x="457200" y="2362200"/>
            <a:ext cx="8382000" cy="2667000"/>
          </a:xfrm>
        </p:spPr>
        <p:txBody>
          <a:bodyPr/>
          <a:lstStyle/>
          <a:p>
            <a:pPr eaLnBrk="1" hangingPunct="1">
              <a:buNone/>
            </a:pPr>
            <a:r>
              <a:rPr lang="en-US" sz="2400" dirty="0" smtClean="0">
                <a:latin typeface="+mj-lt"/>
              </a:rPr>
              <a:t>Null hypothesis restricts the parameter vector</a:t>
            </a:r>
          </a:p>
          <a:p>
            <a:pPr eaLnBrk="1" hangingPunct="1">
              <a:buNone/>
            </a:pPr>
            <a:r>
              <a:rPr lang="en-US" sz="2400" dirty="0" smtClean="0">
                <a:latin typeface="+mj-lt"/>
              </a:rPr>
              <a:t>Alternative relaxes the restriction</a:t>
            </a:r>
          </a:p>
          <a:p>
            <a:pPr eaLnBrk="1" hangingPunct="1">
              <a:buNone/>
            </a:pPr>
            <a:r>
              <a:rPr lang="en-US" sz="2400" dirty="0" smtClean="0">
                <a:latin typeface="+mj-lt"/>
              </a:rPr>
              <a:t>Test statistic: Chi-squared =</a:t>
            </a:r>
            <a:br>
              <a:rPr lang="en-US" sz="2400" dirty="0" smtClean="0">
                <a:latin typeface="+mj-lt"/>
              </a:rPr>
            </a:br>
            <a:r>
              <a:rPr lang="en-US" sz="2400" dirty="0" smtClean="0">
                <a:latin typeface="+mj-lt"/>
              </a:rPr>
              <a:t>   2 (</a:t>
            </a:r>
            <a:r>
              <a:rPr lang="en-US" sz="2400" dirty="0" err="1" smtClean="0">
                <a:latin typeface="+mj-lt"/>
              </a:rPr>
              <a:t>LogL|Unrestricted</a:t>
            </a:r>
            <a:r>
              <a:rPr lang="en-US" sz="2400" dirty="0" smtClean="0">
                <a:latin typeface="+mj-lt"/>
              </a:rPr>
              <a:t> </a:t>
            </a:r>
            <a:r>
              <a:rPr lang="en-US" sz="2400" smtClean="0">
                <a:latin typeface="+mj-lt"/>
              </a:rPr>
              <a:t>model  –  LogL|Restrictions</a:t>
            </a:r>
            <a:r>
              <a:rPr lang="en-US" sz="2400" dirty="0" smtClean="0">
                <a:latin typeface="+mj-lt"/>
              </a:rPr>
              <a:t>) </a:t>
            </a:r>
            <a:r>
              <a:rPr lang="en-US" sz="2400" u="sng" dirty="0" smtClean="0">
                <a:latin typeface="+mj-lt"/>
              </a:rPr>
              <a:t>&gt;</a:t>
            </a:r>
            <a:r>
              <a:rPr lang="en-US" sz="2400" dirty="0" smtClean="0">
                <a:latin typeface="+mj-lt"/>
              </a:rPr>
              <a:t> 0</a:t>
            </a:r>
          </a:p>
          <a:p>
            <a:pPr eaLnBrk="1" hangingPunct="1">
              <a:buFont typeface="Wingdings" pitchFamily="2" charset="2"/>
              <a:buNone/>
            </a:pPr>
            <a:r>
              <a:rPr lang="en-US" sz="2400" smtClean="0">
                <a:latin typeface="+mj-lt"/>
              </a:rPr>
              <a:t>Degrees </a:t>
            </a:r>
            <a:r>
              <a:rPr lang="en-US" sz="2400" dirty="0" smtClean="0">
                <a:latin typeface="+mj-lt"/>
              </a:rPr>
              <a:t>of freedom = number of restrictions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304800" y="1371600"/>
            <a:ext cx="8229600" cy="530225"/>
          </a:xfrm>
        </p:spPr>
        <p:txBody>
          <a:bodyPr/>
          <a:lstStyle/>
          <a:p>
            <a:r>
              <a:rPr lang="en-US" b="1" dirty="0" smtClean="0"/>
              <a:t>LR Test </a:t>
            </a:r>
            <a:r>
              <a:rPr lang="en-US" b="1" smtClean="0"/>
              <a:t>of H</a:t>
            </a:r>
            <a:r>
              <a:rPr lang="en-US" b="1" baseline="-25000" smtClean="0"/>
              <a:t>0</a:t>
            </a:r>
            <a:r>
              <a:rPr lang="en-US" b="1" smtClean="0"/>
              <a:t>:</a:t>
            </a:r>
            <a:r>
              <a:rPr lang="en-US" b="1" smtClean="0">
                <a:latin typeface="Arial" charset="0"/>
                <a:cs typeface="Times New Roman" pitchFamily="18" charset="0"/>
              </a:rPr>
              <a:t> </a:t>
            </a:r>
            <a:r>
              <a:rPr lang="el-GR" b="1" smtClean="0">
                <a:latin typeface="Arial" charset="0"/>
                <a:cs typeface="Times New Roman" pitchFamily="18" charset="0"/>
              </a:rPr>
              <a:t>β</a:t>
            </a:r>
            <a:r>
              <a:rPr lang="en-US" b="1" baseline="-25000" smtClean="0">
                <a:latin typeface="Arial" charset="0"/>
                <a:cs typeface="Times New Roman" pitchFamily="18" charset="0"/>
              </a:rPr>
              <a:t>2</a:t>
            </a:r>
            <a:r>
              <a:rPr lang="en-US" b="1" smtClean="0">
                <a:latin typeface="Arial" charset="0"/>
                <a:cs typeface="Times New Roman" pitchFamily="18" charset="0"/>
              </a:rPr>
              <a:t> = </a:t>
            </a:r>
            <a:r>
              <a:rPr lang="el-GR" b="1" smtClean="0">
                <a:latin typeface="Arial" charset="0"/>
                <a:cs typeface="Times New Roman" pitchFamily="18" charset="0"/>
              </a:rPr>
              <a:t>β</a:t>
            </a:r>
            <a:r>
              <a:rPr lang="en-US" b="1" baseline="-25000" smtClean="0">
                <a:latin typeface="Arial" charset="0"/>
                <a:cs typeface="Times New Roman" pitchFamily="18" charset="0"/>
              </a:rPr>
              <a:t>3</a:t>
            </a:r>
            <a:r>
              <a:rPr lang="en-US" b="1" smtClean="0">
                <a:latin typeface="Arial" charset="0"/>
                <a:cs typeface="Times New Roman" pitchFamily="18" charset="0"/>
              </a:rPr>
              <a:t> = </a:t>
            </a:r>
            <a:r>
              <a:rPr lang="el-GR" b="1" smtClean="0">
                <a:latin typeface="Arial" charset="0"/>
              </a:rPr>
              <a:t>β</a:t>
            </a:r>
            <a:r>
              <a:rPr lang="en-US" b="1" baseline="-25000" smtClean="0">
                <a:latin typeface="Arial" charset="0"/>
              </a:rPr>
              <a:t>5</a:t>
            </a:r>
            <a:r>
              <a:rPr lang="en-US" b="1" smtClean="0">
                <a:latin typeface="Arial" charset="0"/>
              </a:rPr>
              <a:t> = 0 </a:t>
            </a:r>
            <a:endParaRPr lang="en-US" b="1" dirty="0" smtClean="0">
              <a:cs typeface="Times New Roman" pitchFamily="18" charset="0"/>
            </a:endParaRPr>
          </a:p>
        </p:txBody>
      </p:sp>
      <p:sp>
        <p:nvSpPr>
          <p:cNvPr id="35843" name="Text Box 6"/>
          <p:cNvSpPr txBox="1">
            <a:spLocks noChangeArrowheads="1"/>
          </p:cNvSpPr>
          <p:nvPr/>
        </p:nvSpPr>
        <p:spPr bwMode="auto">
          <a:xfrm>
            <a:off x="4572000" y="2187476"/>
            <a:ext cx="3886200" cy="2308324"/>
          </a:xfrm>
          <a:prstGeom prst="rect">
            <a:avLst/>
          </a:prstGeom>
          <a:noFill/>
          <a:ln w="28575">
            <a:solidFill>
              <a:schemeClr val="tx1"/>
            </a:solidFill>
            <a:miter lim="800000"/>
            <a:headEnd/>
            <a:tailEnd/>
          </a:ln>
        </p:spPr>
        <p:txBody>
          <a:bodyPr>
            <a:spAutoFit/>
          </a:bodyPr>
          <a:lstStyle/>
          <a:p>
            <a:r>
              <a:rPr lang="en-US" sz="1200" b="1">
                <a:latin typeface="Courier New" pitchFamily="49" charset="0"/>
              </a:rPr>
              <a:t>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u="sng">
                <a:latin typeface="Courier New" pitchFamily="49" charset="0"/>
              </a:rPr>
              <a:t>Log likelihood function     -2124.06568</a:t>
            </a:r>
          </a:p>
          <a:p>
            <a:r>
              <a:rPr lang="en-US" sz="1200" b="1">
                <a:latin typeface="Courier New" pitchFamily="49" charset="0"/>
              </a:rPr>
              <a:t>Restricted log likelihood   -2169.26982</a:t>
            </a:r>
          </a:p>
          <a:p>
            <a:r>
              <a:rPr lang="en-US" sz="1200" b="1">
                <a:latin typeface="Courier New" pitchFamily="49" charset="0"/>
              </a:rPr>
              <a:t>Chi squared [   2 d.f.]        90.40827</a:t>
            </a:r>
          </a:p>
          <a:p>
            <a:r>
              <a:rPr lang="en-US" sz="1200" b="1">
                <a:latin typeface="Courier New" pitchFamily="49" charset="0"/>
              </a:rPr>
              <a:t>Significance level               .00000</a:t>
            </a:r>
          </a:p>
          <a:p>
            <a:r>
              <a:rPr lang="en-US" sz="1200" b="1">
                <a:latin typeface="Courier New" pitchFamily="49" charset="0"/>
              </a:rPr>
              <a:t>McFadden Pseudo R-squared      .0208384</a:t>
            </a:r>
          </a:p>
          <a:p>
            <a:r>
              <a:rPr lang="en-US" sz="1200" b="1">
                <a:latin typeface="Courier New" pitchFamily="49" charset="0"/>
              </a:rPr>
              <a:t>Estimation based on N =   3377, K =   3</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1.25974     </a:t>
            </a:r>
            <a:r>
              <a:rPr lang="en-US" sz="1200" b="1" smtClean="0">
                <a:latin typeface="Courier New" pitchFamily="49" charset="0"/>
              </a:rPr>
              <a:t>4254.13136</a:t>
            </a:r>
            <a:endParaRPr lang="en-US" sz="1200" b="1">
              <a:latin typeface="Courier New" pitchFamily="49" charset="0"/>
            </a:endParaRPr>
          </a:p>
        </p:txBody>
      </p:sp>
      <p:sp>
        <p:nvSpPr>
          <p:cNvPr id="35844" name="Text Box 7"/>
          <p:cNvSpPr txBox="1">
            <a:spLocks noChangeArrowheads="1"/>
          </p:cNvSpPr>
          <p:nvPr/>
        </p:nvSpPr>
        <p:spPr bwMode="auto">
          <a:xfrm>
            <a:off x="533400" y="2187476"/>
            <a:ext cx="3886200" cy="2308324"/>
          </a:xfrm>
          <a:prstGeom prst="rect">
            <a:avLst/>
          </a:prstGeom>
          <a:noFill/>
          <a:ln w="28575">
            <a:solidFill>
              <a:schemeClr val="tx1"/>
            </a:solidFill>
            <a:miter lim="800000"/>
            <a:headEnd/>
            <a:tailEnd/>
          </a:ln>
        </p:spPr>
        <p:txBody>
          <a:bodyPr>
            <a:spAutoFit/>
          </a:bodyPr>
          <a:lstStyle/>
          <a:p>
            <a:r>
              <a:rPr lang="en-US" sz="1200" b="1">
                <a:latin typeface="Courier New" pitchFamily="49" charset="0"/>
              </a:rPr>
              <a:t>UNRESTRICTED MODEL</a:t>
            </a:r>
          </a:p>
          <a:p>
            <a:r>
              <a:rPr lang="en-US" sz="1200" b="1">
                <a:latin typeface="Courier New" pitchFamily="49" charset="0"/>
              </a:rPr>
              <a:t>Binary Logit Model for Binary Choice</a:t>
            </a:r>
          </a:p>
          <a:p>
            <a:r>
              <a:rPr lang="en-US" sz="1200" b="1">
                <a:latin typeface="Courier New" pitchFamily="49" charset="0"/>
              </a:rPr>
              <a:t>Dependent variable               DOCTOR</a:t>
            </a:r>
          </a:p>
          <a:p>
            <a:r>
              <a:rPr lang="en-US" sz="1200" b="1" u="sng">
                <a:latin typeface="Courier New" pitchFamily="49" charset="0"/>
              </a:rPr>
              <a:t>Log likelihood function     -2085.92452</a:t>
            </a:r>
          </a:p>
          <a:p>
            <a:r>
              <a:rPr lang="en-US" sz="1200" b="1">
                <a:latin typeface="Courier New" pitchFamily="49" charset="0"/>
              </a:rPr>
              <a:t>Restricted log likelihood   -2169.26982</a:t>
            </a:r>
          </a:p>
          <a:p>
            <a:r>
              <a:rPr lang="en-US" sz="1200" b="1">
                <a:latin typeface="Courier New" pitchFamily="49" charset="0"/>
              </a:rPr>
              <a:t>Chi squared [   5 d.f.]       166.69058</a:t>
            </a:r>
          </a:p>
          <a:p>
            <a:r>
              <a:rPr lang="en-US" sz="1200" b="1">
                <a:latin typeface="Courier New" pitchFamily="49" charset="0"/>
              </a:rPr>
              <a:t>Significance level               .00000</a:t>
            </a:r>
          </a:p>
          <a:p>
            <a:r>
              <a:rPr lang="en-US" sz="1200" b="1">
                <a:latin typeface="Courier New" pitchFamily="49" charset="0"/>
              </a:rPr>
              <a:t>McFadden Pseudo R-squared      .0384209</a:t>
            </a:r>
          </a:p>
          <a:p>
            <a:r>
              <a:rPr lang="en-US" sz="1200" b="1">
                <a:latin typeface="Courier New" pitchFamily="49" charset="0"/>
              </a:rPr>
              <a:t>Estimation based on N =   3377, K =   6</a:t>
            </a:r>
          </a:p>
          <a:p>
            <a:r>
              <a:rPr lang="en-US" sz="1200" b="1">
                <a:latin typeface="Courier New" pitchFamily="49" charset="0"/>
              </a:rPr>
              <a:t>Information Criteria: Normalization=1/N</a:t>
            </a:r>
          </a:p>
          <a:p>
            <a:r>
              <a:rPr lang="en-US" sz="1200" b="1">
                <a:latin typeface="Courier New" pitchFamily="49" charset="0"/>
              </a:rPr>
              <a:t>              Normalized   Unnormalized</a:t>
            </a:r>
          </a:p>
          <a:p>
            <a:r>
              <a:rPr lang="en-US" sz="1200" b="1">
                <a:latin typeface="Courier New" pitchFamily="49" charset="0"/>
              </a:rPr>
              <a:t>AIC              1.23892     </a:t>
            </a:r>
            <a:r>
              <a:rPr lang="en-US" sz="1200" b="1" smtClean="0">
                <a:latin typeface="Courier New" pitchFamily="49" charset="0"/>
              </a:rPr>
              <a:t>4183.84905</a:t>
            </a:r>
            <a:endParaRPr lang="en-US" sz="1200" b="1">
              <a:latin typeface="Courier New" pitchFamily="49" charset="0"/>
            </a:endParaRPr>
          </a:p>
        </p:txBody>
      </p:sp>
      <p:sp>
        <p:nvSpPr>
          <p:cNvPr id="35845" name="Text Box 8"/>
          <p:cNvSpPr txBox="1">
            <a:spLocks noChangeArrowheads="1"/>
          </p:cNvSpPr>
          <p:nvPr/>
        </p:nvSpPr>
        <p:spPr bwMode="auto">
          <a:xfrm>
            <a:off x="533400" y="48768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2[-2085.92452 - (-2124.06568)]  =  77.46456</a:t>
            </a:r>
          </a:p>
        </p:txBody>
      </p:sp>
      <p:sp>
        <p:nvSpPr>
          <p:cNvPr id="6" name="Rectangle 10"/>
          <p:cNvSpPr>
            <a:spLocks noChangeArrowheads="1"/>
          </p:cNvSpPr>
          <p:nvPr/>
        </p:nvSpPr>
        <p:spPr bwMode="auto">
          <a:xfrm>
            <a:off x="533400" y="2743200"/>
            <a:ext cx="7924800" cy="285750"/>
          </a:xfrm>
          <a:prstGeom prst="rect">
            <a:avLst/>
          </a:prstGeom>
          <a:solidFill>
            <a:srgbClr val="7030A0">
              <a:alpha val="30980"/>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33400" y="1447800"/>
            <a:ext cx="7696200" cy="530225"/>
          </a:xfrm>
        </p:spPr>
        <p:txBody>
          <a:bodyPr/>
          <a:lstStyle/>
          <a:p>
            <a:r>
              <a:rPr lang="en-US" b="1" smtClean="0"/>
              <a:t>Wald Test of H</a:t>
            </a:r>
            <a:r>
              <a:rPr lang="en-US" b="1" baseline="-25000" smtClean="0"/>
              <a:t>0</a:t>
            </a:r>
            <a:r>
              <a:rPr lang="en-US" b="1" smtClean="0"/>
              <a:t>:</a:t>
            </a:r>
            <a:r>
              <a:rPr lang="en-US" b="1" smtClean="0">
                <a:latin typeface="Arial" charset="0"/>
                <a:cs typeface="Times New Roman" pitchFamily="18" charset="0"/>
              </a:rPr>
              <a:t> </a:t>
            </a:r>
            <a:r>
              <a:rPr lang="el-GR" b="1" smtClean="0">
                <a:latin typeface="Arial" charset="0"/>
                <a:cs typeface="Times New Roman" pitchFamily="18" charset="0"/>
              </a:rPr>
              <a:t>β</a:t>
            </a:r>
            <a:r>
              <a:rPr lang="en-US" b="1" baseline="-25000" smtClean="0">
                <a:latin typeface="Arial" charset="0"/>
                <a:cs typeface="Times New Roman" pitchFamily="18" charset="0"/>
              </a:rPr>
              <a:t>2</a:t>
            </a:r>
            <a:r>
              <a:rPr lang="en-US" b="1" smtClean="0">
                <a:latin typeface="Arial" charset="0"/>
                <a:cs typeface="Times New Roman" pitchFamily="18" charset="0"/>
              </a:rPr>
              <a:t> = </a:t>
            </a:r>
            <a:r>
              <a:rPr lang="el-GR" b="1" smtClean="0">
                <a:latin typeface="Arial" charset="0"/>
                <a:cs typeface="Times New Roman" pitchFamily="18" charset="0"/>
              </a:rPr>
              <a:t>β</a:t>
            </a:r>
            <a:r>
              <a:rPr lang="en-US" b="1" baseline="-25000" smtClean="0">
                <a:latin typeface="Arial" charset="0"/>
                <a:cs typeface="Times New Roman" pitchFamily="18" charset="0"/>
              </a:rPr>
              <a:t>3</a:t>
            </a:r>
            <a:r>
              <a:rPr lang="en-US" b="1" smtClean="0">
                <a:latin typeface="Arial" charset="0"/>
                <a:cs typeface="Times New Roman" pitchFamily="18" charset="0"/>
              </a:rPr>
              <a:t> = </a:t>
            </a:r>
            <a:r>
              <a:rPr lang="el-GR" b="1" smtClean="0">
                <a:latin typeface="Arial" charset="0"/>
              </a:rPr>
              <a:t>β</a:t>
            </a:r>
            <a:r>
              <a:rPr lang="en-US" b="1" baseline="-25000" smtClean="0">
                <a:latin typeface="Arial" charset="0"/>
              </a:rPr>
              <a:t>5</a:t>
            </a:r>
            <a:r>
              <a:rPr lang="en-US" b="1" smtClean="0">
                <a:latin typeface="Arial" charset="0"/>
              </a:rPr>
              <a:t> = 0 </a:t>
            </a:r>
            <a:endParaRPr lang="en-US" b="1" dirty="0" smtClean="0"/>
          </a:p>
        </p:txBody>
      </p:sp>
      <p:sp>
        <p:nvSpPr>
          <p:cNvPr id="36867" name="Rectangle 3"/>
          <p:cNvSpPr>
            <a:spLocks noGrp="1" noChangeArrowheads="1"/>
          </p:cNvSpPr>
          <p:nvPr>
            <p:ph type="body" idx="4294967295"/>
          </p:nvPr>
        </p:nvSpPr>
        <p:spPr>
          <a:xfrm>
            <a:off x="1524000" y="2438400"/>
            <a:ext cx="6400800" cy="2514600"/>
          </a:xfrm>
        </p:spPr>
        <p:txBody>
          <a:bodyPr/>
          <a:lstStyle/>
          <a:p>
            <a:pPr eaLnBrk="1" hangingPunct="1">
              <a:buNone/>
            </a:pPr>
            <a:r>
              <a:rPr lang="en-US" sz="2400" smtClean="0">
                <a:latin typeface="+mj-lt"/>
              </a:rPr>
              <a:t>Unrestricted parameter vector is estimated</a:t>
            </a:r>
          </a:p>
          <a:p>
            <a:pPr eaLnBrk="1" hangingPunct="1">
              <a:buNone/>
            </a:pPr>
            <a:r>
              <a:rPr lang="en-US" sz="2400" smtClean="0">
                <a:latin typeface="+mj-lt"/>
              </a:rPr>
              <a:t>Discrepancy:  </a:t>
            </a:r>
            <a:r>
              <a:rPr lang="en-US" sz="2400" b="1" smtClean="0">
                <a:latin typeface="+mj-lt"/>
              </a:rPr>
              <a:t>q</a:t>
            </a:r>
            <a:r>
              <a:rPr lang="en-US" sz="2400" smtClean="0">
                <a:latin typeface="+mj-lt"/>
              </a:rPr>
              <a:t>= </a:t>
            </a:r>
            <a:r>
              <a:rPr lang="en-US" sz="2400" b="1" smtClean="0">
                <a:latin typeface="+mj-lt"/>
              </a:rPr>
              <a:t>Rb</a:t>
            </a:r>
            <a:r>
              <a:rPr lang="en-US" sz="2400" smtClean="0">
                <a:latin typeface="+mj-lt"/>
              </a:rPr>
              <a:t> – </a:t>
            </a:r>
            <a:r>
              <a:rPr lang="en-US" sz="2400" b="1" smtClean="0">
                <a:latin typeface="+mj-lt"/>
              </a:rPr>
              <a:t>m</a:t>
            </a:r>
            <a:r>
              <a:rPr lang="en-US" sz="2400" smtClean="0">
                <a:latin typeface="+mj-lt"/>
              </a:rPr>
              <a:t> is computed</a:t>
            </a:r>
            <a:br>
              <a:rPr lang="en-US" sz="2400" smtClean="0">
                <a:latin typeface="+mj-lt"/>
              </a:rPr>
            </a:br>
            <a:r>
              <a:rPr lang="en-US" sz="2400" smtClean="0">
                <a:latin typeface="+mj-lt"/>
              </a:rPr>
              <a:t>(or </a:t>
            </a:r>
            <a:r>
              <a:rPr lang="en-US" sz="2400" b="1" smtClean="0">
                <a:latin typeface="+mj-lt"/>
              </a:rPr>
              <a:t>r</a:t>
            </a:r>
            <a:r>
              <a:rPr lang="en-US" sz="2400" smtClean="0">
                <a:latin typeface="+mj-lt"/>
              </a:rPr>
              <a:t>(</a:t>
            </a:r>
            <a:r>
              <a:rPr lang="en-US" sz="2400" b="1" smtClean="0">
                <a:latin typeface="+mj-lt"/>
              </a:rPr>
              <a:t>b</a:t>
            </a:r>
            <a:r>
              <a:rPr lang="en-US" sz="2400" smtClean="0">
                <a:latin typeface="+mj-lt"/>
              </a:rPr>
              <a:t>,</a:t>
            </a:r>
            <a:r>
              <a:rPr lang="en-US" sz="2400" b="1" smtClean="0">
                <a:latin typeface="+mj-lt"/>
              </a:rPr>
              <a:t>m</a:t>
            </a:r>
            <a:r>
              <a:rPr lang="en-US" sz="2400" smtClean="0">
                <a:latin typeface="+mj-lt"/>
              </a:rPr>
              <a:t>) if nonlinear)</a:t>
            </a:r>
          </a:p>
          <a:p>
            <a:pPr eaLnBrk="1" hangingPunct="1">
              <a:buNone/>
            </a:pPr>
            <a:r>
              <a:rPr lang="en-US" sz="2400" smtClean="0">
                <a:latin typeface="+mj-lt"/>
              </a:rPr>
              <a:t>Variance of discrepancy is estimated:</a:t>
            </a:r>
            <a:br>
              <a:rPr lang="en-US" sz="2400" smtClean="0">
                <a:latin typeface="+mj-lt"/>
              </a:rPr>
            </a:br>
            <a:r>
              <a:rPr lang="en-US" sz="2400" smtClean="0">
                <a:latin typeface="+mj-lt"/>
              </a:rPr>
              <a:t>                       Var[</a:t>
            </a:r>
            <a:r>
              <a:rPr lang="en-US" sz="2400" b="1" smtClean="0">
                <a:latin typeface="+mj-lt"/>
              </a:rPr>
              <a:t>q</a:t>
            </a:r>
            <a:r>
              <a:rPr lang="en-US" sz="2400" smtClean="0">
                <a:latin typeface="+mj-lt"/>
              </a:rPr>
              <a:t>] = </a:t>
            </a:r>
            <a:r>
              <a:rPr lang="en-US" sz="2400" b="1" smtClean="0">
                <a:latin typeface="+mj-lt"/>
              </a:rPr>
              <a:t>R V R</a:t>
            </a:r>
            <a:r>
              <a:rPr lang="en-US" sz="2400" smtClean="0"/>
              <a:t>’</a:t>
            </a:r>
            <a:endParaRPr lang="en-US" sz="2400" b="1" smtClean="0">
              <a:latin typeface="+mj-lt"/>
            </a:endParaRPr>
          </a:p>
          <a:p>
            <a:pPr eaLnBrk="1" hangingPunct="1">
              <a:buNone/>
            </a:pPr>
            <a:r>
              <a:rPr lang="en-US" sz="2400" smtClean="0">
                <a:latin typeface="+mj-lt"/>
              </a:rPr>
              <a:t>Wald Statistic is </a:t>
            </a:r>
            <a:r>
              <a:rPr lang="en-US" sz="2400" b="1" smtClean="0">
                <a:latin typeface="+mj-lt"/>
              </a:rPr>
              <a:t>q</a:t>
            </a:r>
            <a:r>
              <a:rPr lang="en-US" sz="2400" smtClean="0">
                <a:latin typeface="+mj-lt"/>
              </a:rPr>
              <a:t>’[Var(</a:t>
            </a:r>
            <a:r>
              <a:rPr lang="en-US" sz="2400" b="1" smtClean="0">
                <a:latin typeface="+mj-lt"/>
              </a:rPr>
              <a:t>q</a:t>
            </a:r>
            <a:r>
              <a:rPr lang="en-US" sz="2400" smtClean="0">
                <a:latin typeface="+mj-lt"/>
              </a:rPr>
              <a:t>)]</a:t>
            </a:r>
            <a:r>
              <a:rPr lang="en-US" sz="2400" baseline="30000" smtClean="0">
                <a:latin typeface="+mj-lt"/>
              </a:rPr>
              <a:t>-1</a:t>
            </a:r>
            <a:r>
              <a:rPr lang="en-US" sz="2400" b="1" smtClean="0">
                <a:latin typeface="+mj-lt"/>
              </a:rPr>
              <a:t>q = </a:t>
            </a:r>
            <a:r>
              <a:rPr lang="en-US" sz="2400" b="1" smtClean="0"/>
              <a:t>q’</a:t>
            </a:r>
            <a:r>
              <a:rPr lang="en-US" sz="2400" smtClean="0"/>
              <a:t>[</a:t>
            </a:r>
            <a:r>
              <a:rPr lang="en-US" sz="2400" b="1" smtClean="0"/>
              <a:t>RVR’</a:t>
            </a:r>
            <a:r>
              <a:rPr lang="en-US" sz="2400" smtClean="0"/>
              <a:t>]</a:t>
            </a:r>
            <a:r>
              <a:rPr lang="en-US" sz="2400" baseline="30000" smtClean="0"/>
              <a:t>-1</a:t>
            </a:r>
            <a:r>
              <a:rPr lang="en-US" sz="2400" b="1" smtClean="0"/>
              <a:t>q </a:t>
            </a:r>
            <a:r>
              <a:rPr lang="en-US" sz="2400" smtClean="0">
                <a:latin typeface="+mj-lt"/>
              </a:rPr>
              <a:t/>
            </a:r>
            <a:br>
              <a:rPr lang="en-US" sz="2400" smtClean="0">
                <a:latin typeface="+mj-lt"/>
              </a:rPr>
            </a:br>
            <a:endParaRPr lang="en-US" sz="2400" b="1" smtClean="0">
              <a:latin typeface="+mj-l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6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2960" y="1143000"/>
            <a:ext cx="7482840" cy="4676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 Box 6"/>
          <p:cNvSpPr txBox="1">
            <a:spLocks noChangeArrowheads="1"/>
          </p:cNvSpPr>
          <p:nvPr/>
        </p:nvSpPr>
        <p:spPr bwMode="auto">
          <a:xfrm>
            <a:off x="533400" y="60960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sz="1600" b="1">
                <a:latin typeface="Arial" charset="0"/>
              </a:rPr>
              <a:t>Chi squared[3]  =  69.0541</a:t>
            </a:r>
          </a:p>
        </p:txBody>
      </p:sp>
      <p:sp>
        <p:nvSpPr>
          <p:cNvPr id="4" name="Rectangle 2"/>
          <p:cNvSpPr txBox="1">
            <a:spLocks noChangeArrowheads="1"/>
          </p:cNvSpPr>
          <p:nvPr/>
        </p:nvSpPr>
        <p:spPr bwMode="auto">
          <a:xfrm>
            <a:off x="1371600" y="838200"/>
            <a:ext cx="26670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r>
              <a:rPr lang="en-US" b="1" kern="0" dirty="0" smtClean="0">
                <a:latin typeface="Tahoma" panose="020B0604030504040204" pitchFamily="34" charset="0"/>
                <a:ea typeface="Tahoma" panose="020B0604030504040204" pitchFamily="34" charset="0"/>
                <a:cs typeface="Tahoma" panose="020B0604030504040204" pitchFamily="34" charset="0"/>
              </a:rPr>
              <a:t>Wald Test</a:t>
            </a:r>
          </a:p>
        </p:txBody>
      </p:sp>
      <p:sp>
        <p:nvSpPr>
          <p:cNvPr id="5" name="Rectangle 4"/>
          <p:cNvSpPr/>
          <p:nvPr/>
        </p:nvSpPr>
        <p:spPr bwMode="auto">
          <a:xfrm>
            <a:off x="1524000" y="17145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2209800" y="18669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3581400" y="19812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5080000" y="1600200"/>
            <a:ext cx="685800" cy="3556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5105400" y="2057400"/>
            <a:ext cx="685800" cy="152400"/>
          </a:xfrm>
          <a:prstGeom prst="rect">
            <a:avLst/>
          </a:prstGeom>
          <a:solidFill>
            <a:srgbClr val="99CC00">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7010400" y="1600200"/>
            <a:ext cx="838200" cy="685800"/>
          </a:xfrm>
          <a:prstGeom prst="rect">
            <a:avLst/>
          </a:prstGeom>
          <a:solidFill>
            <a:srgbClr val="99CC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2133600" y="4114800"/>
            <a:ext cx="2286000" cy="533400"/>
          </a:xfrm>
          <a:prstGeom prst="rect">
            <a:avLst/>
          </a:prstGeom>
          <a:solidFill>
            <a:srgbClr val="99CC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6527800" y="5118100"/>
            <a:ext cx="1244600" cy="444500"/>
          </a:xfrm>
          <a:prstGeom prst="rect">
            <a:avLst/>
          </a:prstGeom>
          <a:solidFill>
            <a:srgbClr val="99CC00">
              <a:alpha val="27843"/>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8657548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1295400"/>
            <a:ext cx="8229600" cy="530225"/>
          </a:xfrm>
        </p:spPr>
        <p:txBody>
          <a:bodyPr/>
          <a:lstStyle/>
          <a:p>
            <a:r>
              <a:rPr lang="en-US" sz="2800" b="1" dirty="0" smtClean="0"/>
              <a:t>Lagrange Multiplier Test of H</a:t>
            </a:r>
            <a:r>
              <a:rPr lang="en-US" sz="2800" b="1" baseline="-25000" dirty="0" smtClean="0"/>
              <a:t>0</a:t>
            </a:r>
            <a:r>
              <a:rPr lang="en-US" sz="2800" b="1" dirty="0" smtClean="0"/>
              <a:t>:</a:t>
            </a:r>
            <a:r>
              <a:rPr lang="en-US" sz="2800" b="1" dirty="0" smtClean="0">
                <a:latin typeface="Arial" charset="0"/>
                <a:cs typeface="Times New Roman" pitchFamily="18" charset="0"/>
              </a:rPr>
              <a:t> </a:t>
            </a:r>
            <a:r>
              <a:rPr lang="el-GR" sz="2800" b="1" dirty="0" smtClean="0">
                <a:latin typeface="Arial" charset="0"/>
                <a:cs typeface="Times New Roman" pitchFamily="18" charset="0"/>
              </a:rPr>
              <a:t>β</a:t>
            </a:r>
            <a:r>
              <a:rPr lang="en-US" sz="2800" b="1" baseline="-25000" dirty="0" smtClean="0">
                <a:latin typeface="Arial" charset="0"/>
                <a:cs typeface="Times New Roman" pitchFamily="18" charset="0"/>
              </a:rPr>
              <a:t>2</a:t>
            </a:r>
            <a:r>
              <a:rPr lang="en-US" sz="2800" b="1" dirty="0" smtClean="0">
                <a:latin typeface="Arial" charset="0"/>
                <a:cs typeface="Times New Roman" pitchFamily="18" charset="0"/>
              </a:rPr>
              <a:t> = </a:t>
            </a:r>
            <a:r>
              <a:rPr lang="el-GR" sz="2800" b="1" dirty="0" smtClean="0">
                <a:latin typeface="Arial" charset="0"/>
                <a:cs typeface="Times New Roman" pitchFamily="18" charset="0"/>
              </a:rPr>
              <a:t>β</a:t>
            </a:r>
            <a:r>
              <a:rPr lang="en-US" sz="2800" b="1" baseline="-25000" dirty="0" smtClean="0">
                <a:latin typeface="Arial" charset="0"/>
                <a:cs typeface="Times New Roman" pitchFamily="18" charset="0"/>
              </a:rPr>
              <a:t>3</a:t>
            </a:r>
            <a:r>
              <a:rPr lang="en-US" sz="2800" b="1" dirty="0" smtClean="0">
                <a:latin typeface="Arial" charset="0"/>
                <a:cs typeface="Times New Roman" pitchFamily="18" charset="0"/>
              </a:rPr>
              <a:t> = </a:t>
            </a:r>
            <a:r>
              <a:rPr lang="el-GR" sz="2800" b="1" dirty="0" smtClean="0">
                <a:latin typeface="Arial" charset="0"/>
              </a:rPr>
              <a:t>β</a:t>
            </a:r>
            <a:r>
              <a:rPr lang="en-US" sz="2800" b="1" baseline="-25000" dirty="0" smtClean="0">
                <a:latin typeface="Arial" charset="0"/>
              </a:rPr>
              <a:t>5</a:t>
            </a:r>
            <a:r>
              <a:rPr lang="en-US" sz="2800" b="1" dirty="0" smtClean="0">
                <a:latin typeface="Arial" charset="0"/>
              </a:rPr>
              <a:t> = 0 </a:t>
            </a:r>
            <a:endParaRPr lang="en-US" sz="2800" b="1" dirty="0" smtClean="0"/>
          </a:p>
        </p:txBody>
      </p:sp>
      <p:sp>
        <p:nvSpPr>
          <p:cNvPr id="38915" name="Rectangle 3"/>
          <p:cNvSpPr>
            <a:spLocks noGrp="1" noChangeArrowheads="1"/>
          </p:cNvSpPr>
          <p:nvPr>
            <p:ph type="body" idx="4294967295"/>
          </p:nvPr>
        </p:nvSpPr>
        <p:spPr>
          <a:xfrm>
            <a:off x="1066800" y="2209800"/>
            <a:ext cx="7620000" cy="3276600"/>
          </a:xfrm>
        </p:spPr>
        <p:txBody>
          <a:bodyPr/>
          <a:lstStyle/>
          <a:p>
            <a:pPr eaLnBrk="1" hangingPunct="1"/>
            <a:r>
              <a:rPr lang="en-US" sz="2400" dirty="0" smtClean="0">
                <a:latin typeface="+mj-lt"/>
              </a:rPr>
              <a:t>Restricted model is estimated</a:t>
            </a:r>
          </a:p>
          <a:p>
            <a:pPr eaLnBrk="1" hangingPunct="1"/>
            <a:r>
              <a:rPr lang="en-US" sz="2400" dirty="0" smtClean="0">
                <a:latin typeface="+mj-lt"/>
              </a:rPr>
              <a:t>Derivatives of unrestricted model and variances of derivatives are computed at restricted estimates</a:t>
            </a:r>
          </a:p>
          <a:p>
            <a:pPr eaLnBrk="1" hangingPunct="1"/>
            <a:r>
              <a:rPr lang="en-US" sz="2400" dirty="0" smtClean="0">
                <a:latin typeface="+mj-lt"/>
              </a:rPr>
              <a:t>Wald test of whether derivatives are zero tests the restrictions</a:t>
            </a:r>
          </a:p>
          <a:p>
            <a:pPr eaLnBrk="1" hangingPunct="1"/>
            <a:r>
              <a:rPr lang="en-US" sz="2400" dirty="0" smtClean="0">
                <a:latin typeface="+mj-lt"/>
              </a:rPr>
              <a:t>Usually hard to compute – difficult to program the derivatives and their variances.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838200"/>
            <a:ext cx="8229600" cy="530225"/>
          </a:xfrm>
        </p:spPr>
        <p:txBody>
          <a:bodyPr/>
          <a:lstStyle/>
          <a:p>
            <a:pPr algn="ctr" eaLnBrk="1" hangingPunct="1"/>
            <a:r>
              <a:rPr lang="en-US" b="1" dirty="0" smtClean="0">
                <a:solidFill>
                  <a:srgbClr val="7030A0"/>
                </a:solidFill>
              </a:rPr>
              <a:t>LM Test for a </a:t>
            </a:r>
            <a:r>
              <a:rPr lang="en-US" b="1" dirty="0" err="1" smtClean="0">
                <a:solidFill>
                  <a:srgbClr val="7030A0"/>
                </a:solidFill>
              </a:rPr>
              <a:t>Logit</a:t>
            </a:r>
            <a:r>
              <a:rPr lang="en-US" b="1" dirty="0" smtClean="0">
                <a:solidFill>
                  <a:srgbClr val="7030A0"/>
                </a:solidFill>
              </a:rPr>
              <a:t> Model</a:t>
            </a:r>
          </a:p>
        </p:txBody>
      </p:sp>
      <p:sp>
        <p:nvSpPr>
          <p:cNvPr id="39939" name="Rectangle 3"/>
          <p:cNvSpPr>
            <a:spLocks noGrp="1" noChangeArrowheads="1"/>
          </p:cNvSpPr>
          <p:nvPr>
            <p:ph idx="1"/>
          </p:nvPr>
        </p:nvSpPr>
        <p:spPr>
          <a:xfrm>
            <a:off x="1295400" y="1676400"/>
            <a:ext cx="7467600" cy="4530725"/>
          </a:xfrm>
        </p:spPr>
        <p:txBody>
          <a:bodyPr/>
          <a:lstStyle/>
          <a:p>
            <a:pPr eaLnBrk="1" hangingPunct="1"/>
            <a:r>
              <a:rPr lang="en-US" sz="2400" smtClean="0">
                <a:latin typeface="+mj-lt"/>
              </a:rPr>
              <a:t>Compute </a:t>
            </a:r>
            <a:r>
              <a:rPr lang="en-US" sz="2400" b="1" smtClean="0">
                <a:latin typeface="+mj-lt"/>
              </a:rPr>
              <a:t>b</a:t>
            </a:r>
            <a:r>
              <a:rPr lang="en-US" sz="2400" baseline="-25000" smtClean="0">
                <a:latin typeface="+mj-lt"/>
              </a:rPr>
              <a:t>0</a:t>
            </a:r>
            <a:r>
              <a:rPr lang="en-US" sz="2400" smtClean="0">
                <a:latin typeface="+mj-lt"/>
              </a:rPr>
              <a:t> (subject to restictions) </a:t>
            </a:r>
            <a:br>
              <a:rPr lang="en-US" sz="2400" smtClean="0">
                <a:latin typeface="+mj-lt"/>
              </a:rPr>
            </a:br>
            <a:r>
              <a:rPr lang="en-US" sz="2400" smtClean="0">
                <a:latin typeface="+mj-lt"/>
              </a:rPr>
              <a:t>(e.g., with zeros in appropriate positions.</a:t>
            </a:r>
            <a:br>
              <a:rPr lang="en-US" sz="2400" smtClean="0">
                <a:latin typeface="+mj-lt"/>
              </a:rPr>
            </a:br>
            <a:endParaRPr lang="en-US" sz="2400" smtClean="0">
              <a:latin typeface="+mj-lt"/>
            </a:endParaRPr>
          </a:p>
          <a:p>
            <a:pPr eaLnBrk="1" hangingPunct="1"/>
            <a:r>
              <a:rPr lang="en-US" sz="2400" smtClean="0">
                <a:latin typeface="+mj-lt"/>
              </a:rPr>
              <a:t>Compute P</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for each observation.</a:t>
            </a:r>
            <a:br>
              <a:rPr lang="en-US" sz="2400" smtClean="0">
                <a:latin typeface="+mj-lt"/>
              </a:rPr>
            </a:br>
            <a:endParaRPr lang="en-US" sz="2400" smtClean="0">
              <a:latin typeface="+mj-lt"/>
            </a:endParaRPr>
          </a:p>
          <a:p>
            <a:pPr eaLnBrk="1" hangingPunct="1"/>
            <a:r>
              <a:rPr lang="en-US" sz="2400" smtClean="0">
                <a:latin typeface="+mj-lt"/>
              </a:rPr>
              <a:t>Compute e</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 [y</a:t>
            </a:r>
            <a:r>
              <a:rPr lang="en-US" sz="2400" baseline="-25000" smtClean="0">
                <a:latin typeface="+mj-lt"/>
              </a:rPr>
              <a:t>i</a:t>
            </a:r>
            <a:r>
              <a:rPr lang="en-US" sz="2400" smtClean="0">
                <a:latin typeface="+mj-lt"/>
              </a:rPr>
              <a:t> – P</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br>
              <a:rPr lang="en-US" sz="2400" smtClean="0">
                <a:latin typeface="+mj-lt"/>
              </a:rPr>
            </a:br>
            <a:endParaRPr lang="en-US" sz="2400" smtClean="0">
              <a:latin typeface="+mj-lt"/>
            </a:endParaRPr>
          </a:p>
          <a:p>
            <a:pPr eaLnBrk="1" hangingPunct="1"/>
            <a:r>
              <a:rPr lang="en-US" sz="2400" smtClean="0">
                <a:latin typeface="+mj-lt"/>
              </a:rPr>
              <a:t>Compute </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 = </a:t>
            </a:r>
            <a:r>
              <a:rPr lang="en-US" sz="2400" b="1" smtClean="0">
                <a:latin typeface="+mj-lt"/>
              </a:rPr>
              <a:t>x</a:t>
            </a:r>
            <a:r>
              <a:rPr lang="en-US" sz="2400" baseline="-25000" smtClean="0">
                <a:latin typeface="+mj-lt"/>
              </a:rPr>
              <a:t>i</a:t>
            </a:r>
            <a:r>
              <a:rPr lang="en-US" sz="2400" smtClean="0">
                <a:latin typeface="+mj-lt"/>
              </a:rPr>
              <a:t>e</a:t>
            </a:r>
            <a:r>
              <a:rPr lang="en-US" sz="2400" baseline="-25000" smtClean="0">
                <a:latin typeface="+mj-lt"/>
              </a:rPr>
              <a:t>i</a:t>
            </a:r>
            <a:r>
              <a:rPr lang="en-US" sz="2400" smtClean="0">
                <a:latin typeface="+mj-lt"/>
              </a:rPr>
              <a:t> using full </a:t>
            </a:r>
            <a:r>
              <a:rPr lang="en-US" sz="2400" b="1" smtClean="0">
                <a:latin typeface="+mj-lt"/>
              </a:rPr>
              <a:t>x</a:t>
            </a:r>
            <a:r>
              <a:rPr lang="en-US" sz="2400" baseline="-25000" smtClean="0">
                <a:latin typeface="+mj-lt"/>
              </a:rPr>
              <a:t>i</a:t>
            </a:r>
            <a:r>
              <a:rPr lang="en-US" sz="2400" smtClean="0">
                <a:latin typeface="+mj-lt"/>
              </a:rPr>
              <a:t> vector</a:t>
            </a:r>
            <a:br>
              <a:rPr lang="en-US" sz="2400" smtClean="0">
                <a:latin typeface="+mj-lt"/>
              </a:rPr>
            </a:br>
            <a:endParaRPr lang="en-US" sz="2400" smtClean="0">
              <a:latin typeface="+mj-lt"/>
            </a:endParaRPr>
          </a:p>
          <a:p>
            <a:pPr eaLnBrk="1" hangingPunct="1"/>
            <a:r>
              <a:rPr lang="en-US" sz="2400" smtClean="0">
                <a:latin typeface="+mj-lt"/>
              </a:rPr>
              <a:t>LM = [</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r>
              <a:rPr lang="en-US" sz="2400" baseline="30000" smtClean="0">
                <a:latin typeface="+mj-lt"/>
              </a:rPr>
              <a:t>-1</a:t>
            </a:r>
            <a:r>
              <a:rPr lang="en-US" sz="2400" smtClean="0">
                <a:latin typeface="+mj-lt"/>
              </a:rPr>
              <a:t>[</a:t>
            </a:r>
            <a:r>
              <a:rPr lang="el-GR" sz="2400" smtClean="0">
                <a:latin typeface="+mj-lt"/>
              </a:rPr>
              <a:t>Σ</a:t>
            </a:r>
            <a:r>
              <a:rPr lang="en-US" sz="2400" baseline="-25000" smtClean="0">
                <a:latin typeface="+mj-lt"/>
              </a:rPr>
              <a:t>i</a:t>
            </a:r>
            <a:r>
              <a:rPr lang="en-US" sz="2400" b="1" smtClean="0">
                <a:latin typeface="+mj-lt"/>
              </a:rPr>
              <a:t>g</a:t>
            </a:r>
            <a:r>
              <a:rPr lang="en-US" sz="2400" baseline="-25000" smtClean="0">
                <a:latin typeface="+mj-lt"/>
              </a:rPr>
              <a:t>i</a:t>
            </a:r>
            <a:r>
              <a:rPr lang="en-US" sz="2400" smtClean="0">
                <a:latin typeface="+mj-lt"/>
              </a:rPr>
              <a:t>(</a:t>
            </a:r>
            <a:r>
              <a:rPr lang="en-US" sz="2400" b="1" smtClean="0">
                <a:latin typeface="+mj-lt"/>
              </a:rPr>
              <a:t>b</a:t>
            </a:r>
            <a:r>
              <a:rPr lang="en-US" sz="2400" baseline="-25000" smtClean="0">
                <a:latin typeface="+mj-lt"/>
              </a:rPr>
              <a:t>0</a:t>
            </a:r>
            <a:r>
              <a:rPr lang="en-US" sz="2400" smtClean="0">
                <a:latin typeface="+mj-lt"/>
              </a:rPr>
              <a:t>)]</a:t>
            </a:r>
            <a:endParaRPr lang="el-GR" sz="2400" smtClean="0">
              <a:latin typeface="+mj-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9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533400"/>
            <a:ext cx="8268563" cy="533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533400" y="6019800"/>
            <a:ext cx="5410200" cy="338554"/>
          </a:xfrm>
          <a:prstGeom prst="rect">
            <a:avLst/>
          </a:prstGeom>
          <a:noFill/>
        </p:spPr>
        <p:txBody>
          <a:bodyPr wrap="square" rtlCol="0">
            <a:spAutoFit/>
          </a:bodyPr>
          <a:lstStyle/>
          <a:p>
            <a:r>
              <a:rPr lang="en-US" sz="1600" b="1" smtClean="0">
                <a:solidFill>
                  <a:srgbClr val="7030A0"/>
                </a:solidFill>
                <a:latin typeface="Tahoma" pitchFamily="34" charset="0"/>
                <a:ea typeface="Tahoma" pitchFamily="34" charset="0"/>
                <a:cs typeface="Tahoma" pitchFamily="34" charset="0"/>
              </a:rPr>
              <a:t>(There is a built in function for this computation.)</a:t>
            </a:r>
            <a:endParaRPr lang="en-US" sz="1600" b="1">
              <a:solidFill>
                <a:srgbClr val="7030A0"/>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xmlns="" val="35275779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447800"/>
            <a:ext cx="8731327" cy="4953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Rectangle 2"/>
          <p:cNvSpPr txBox="1">
            <a:spLocks noChangeArrowheads="1"/>
          </p:cNvSpPr>
          <p:nvPr/>
        </p:nvSpPr>
        <p:spPr>
          <a:xfrm>
            <a:off x="381000" y="685800"/>
            <a:ext cx="8229600" cy="5302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Restricted Model</a:t>
            </a:r>
          </a:p>
        </p:txBody>
      </p:sp>
    </p:spTree>
    <p:extLst>
      <p:ext uri="{BB962C8B-B14F-4D97-AF65-F5344CB8AC3E}">
        <p14:creationId xmlns:p14="http://schemas.microsoft.com/office/powerpoint/2010/main" xmlns="" val="23095569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1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457200"/>
            <a:ext cx="6466381" cy="29003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2121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95400" y="3276600"/>
            <a:ext cx="6584272" cy="12652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2122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19200" y="4495800"/>
            <a:ext cx="5261468" cy="2181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5830078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457200"/>
            <a:ext cx="6958299" cy="48128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400" y="5257800"/>
            <a:ext cx="7137647" cy="1371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Line 8"/>
          <p:cNvSpPr>
            <a:spLocks noChangeShapeType="1"/>
          </p:cNvSpPr>
          <p:nvPr/>
        </p:nvSpPr>
        <p:spPr bwMode="auto">
          <a:xfrm flipH="1">
            <a:off x="4648200" y="1981200"/>
            <a:ext cx="1447800" cy="0"/>
          </a:xfrm>
          <a:prstGeom prst="line">
            <a:avLst/>
          </a:prstGeom>
          <a:noFill/>
          <a:ln w="57150">
            <a:solidFill>
              <a:srgbClr val="FF3300"/>
            </a:solidFill>
            <a:round/>
            <a:headEnd/>
            <a:tailEnd type="triangle" w="med" len="med"/>
          </a:ln>
        </p:spPr>
        <p:txBody>
          <a:bodyPr wrap="none"/>
          <a:lstStyle/>
          <a:p>
            <a:endParaRPr lang="en-US"/>
          </a:p>
        </p:txBody>
      </p:sp>
    </p:spTree>
    <p:extLst>
      <p:ext uri="{BB962C8B-B14F-4D97-AF65-F5344CB8AC3E}">
        <p14:creationId xmlns:p14="http://schemas.microsoft.com/office/powerpoint/2010/main" xmlns="" val="33511948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295400"/>
            <a:ext cx="7543800" cy="4401205"/>
          </a:xfrm>
          <a:prstGeom prst="rect">
            <a:avLst/>
          </a:prstGeom>
          <a:noFill/>
        </p:spPr>
        <p:txBody>
          <a:bodyPr wrap="square" rtlCol="0">
            <a:spAutoFit/>
          </a:bodyPr>
          <a:lstStyle/>
          <a:p>
            <a:r>
              <a:rPr lang="en-US" sz="2000" smtClean="0"/>
              <a:t>I have a question. The question is as follows. We have a probit model. We used LM tests to test for the hetercodeaticiy in this model and found that there is heterocedasticity in this model...</a:t>
            </a:r>
            <a:br>
              <a:rPr lang="en-US" sz="2000" smtClean="0"/>
            </a:br>
            <a:r>
              <a:rPr lang="en-US" sz="2000" smtClean="0"/>
              <a:t/>
            </a:r>
            <a:br>
              <a:rPr lang="en-US" sz="2000" smtClean="0"/>
            </a:br>
            <a:r>
              <a:rPr lang="en-US" sz="2000" smtClean="0"/>
              <a:t>How do we proceed now?  What do we do to get rid of heterescedasticiy?</a:t>
            </a:r>
            <a:br>
              <a:rPr lang="en-US" sz="2000" smtClean="0"/>
            </a:br>
            <a:r>
              <a:rPr lang="en-US" sz="2000" smtClean="0"/>
              <a:t/>
            </a:r>
            <a:br>
              <a:rPr lang="en-US" sz="2000" smtClean="0"/>
            </a:br>
            <a:r>
              <a:rPr lang="en-US" sz="2000" smtClean="0"/>
              <a:t>Testing for heteroscedasticity in a probit model and then getting rid of heteroscedasticit in this model is not a common procedure. In fact I do not remember seen an applied (or theoretical also) works which tests for heteroscedasticiy and then uses a method to get rid of it???</a:t>
            </a:r>
          </a:p>
          <a:p>
            <a:endParaRPr lang="en-US" sz="2000" smtClean="0"/>
          </a:p>
          <a:p>
            <a:r>
              <a:rPr lang="en-US" sz="2000" b="1" smtClean="0">
                <a:solidFill>
                  <a:srgbClr val="FF0000"/>
                </a:solidFill>
              </a:rPr>
              <a:t>See Econometric Analysis, 7</a:t>
            </a:r>
            <a:r>
              <a:rPr lang="en-US" sz="2000" b="1" baseline="30000" smtClean="0">
                <a:solidFill>
                  <a:srgbClr val="FF0000"/>
                </a:solidFill>
              </a:rPr>
              <a:t>th</a:t>
            </a:r>
            <a:r>
              <a:rPr lang="en-US" sz="2000" b="1" smtClean="0">
                <a:solidFill>
                  <a:srgbClr val="FF0000"/>
                </a:solidFill>
              </a:rPr>
              <a:t> ed. pages 714-714</a:t>
            </a:r>
            <a:endParaRPr lang="en-US" sz="2000" b="1">
              <a:solidFill>
                <a:srgbClr val="FF0000"/>
              </a:solidFill>
            </a:endParaRPr>
          </a:p>
        </p:txBody>
      </p:sp>
    </p:spTree>
    <p:extLst>
      <p:ext uri="{BB962C8B-B14F-4D97-AF65-F5344CB8AC3E}">
        <p14:creationId xmlns:p14="http://schemas.microsoft.com/office/powerpoint/2010/main" xmlns="" val="36183401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39825"/>
          </a:xfrm>
        </p:spPr>
        <p:txBody>
          <a:bodyPr/>
          <a:lstStyle/>
          <a:p>
            <a:r>
              <a:rPr lang="en-US" smtClean="0"/>
              <a:t>Appendix</a:t>
            </a: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1371600"/>
            <a:ext cx="8229600" cy="530225"/>
          </a:xfrm>
        </p:spPr>
        <p:txBody>
          <a:bodyPr/>
          <a:lstStyle/>
          <a:p>
            <a:pPr eaLnBrk="1" hangingPunct="1"/>
            <a:r>
              <a:rPr lang="en-US" b="1" smtClean="0"/>
              <a:t>Properties of the </a:t>
            </a:r>
            <a:br>
              <a:rPr lang="en-US" b="1" smtClean="0"/>
            </a:br>
            <a:r>
              <a:rPr lang="en-US" b="1" smtClean="0"/>
              <a:t>Maximum Likelihood Estimator</a:t>
            </a:r>
          </a:p>
        </p:txBody>
      </p:sp>
      <p:sp>
        <p:nvSpPr>
          <p:cNvPr id="21507" name="Rectangle 3"/>
          <p:cNvSpPr>
            <a:spLocks noGrp="1" noChangeArrowheads="1"/>
          </p:cNvSpPr>
          <p:nvPr>
            <p:ph type="body" idx="1"/>
          </p:nvPr>
        </p:nvSpPr>
        <p:spPr>
          <a:xfrm>
            <a:off x="609600" y="1905000"/>
            <a:ext cx="8229600" cy="4724400"/>
          </a:xfrm>
        </p:spPr>
        <p:txBody>
          <a:bodyPr/>
          <a:lstStyle/>
          <a:p>
            <a:pPr marL="711200" indent="-711200" eaLnBrk="1" hangingPunct="1">
              <a:lnSpc>
                <a:spcPct val="80000"/>
              </a:lnSpc>
              <a:buFont typeface="Wingdings" pitchFamily="2" charset="2"/>
              <a:buNone/>
            </a:pPr>
            <a:r>
              <a:rPr lang="en-US" sz="1600" smtClean="0"/>
              <a:t>We will sketch formal proofs of these results:</a:t>
            </a:r>
          </a:p>
          <a:p>
            <a:pPr marL="711200" indent="-711200" eaLnBrk="1" hangingPunct="1">
              <a:lnSpc>
                <a:spcPct val="80000"/>
              </a:lnSpc>
              <a:buFont typeface="Wingdings" pitchFamily="2" charset="2"/>
              <a:buNone/>
            </a:pPr>
            <a:r>
              <a:rPr lang="en-US" sz="1600" smtClean="0"/>
              <a:t>	The log-likelihood function, again</a:t>
            </a:r>
          </a:p>
          <a:p>
            <a:pPr marL="711200" indent="-711200" eaLnBrk="1" hangingPunct="1">
              <a:lnSpc>
                <a:spcPct val="80000"/>
              </a:lnSpc>
              <a:buFont typeface="Wingdings" pitchFamily="2" charset="2"/>
              <a:buNone/>
            </a:pPr>
            <a:r>
              <a:rPr lang="en-US" sz="1600" smtClean="0"/>
              <a:t>	The likelihood equation and the information matrix.</a:t>
            </a:r>
          </a:p>
          <a:p>
            <a:pPr marL="711200" indent="-711200" eaLnBrk="1" hangingPunct="1">
              <a:lnSpc>
                <a:spcPct val="80000"/>
              </a:lnSpc>
              <a:buFont typeface="Wingdings" pitchFamily="2" charset="2"/>
              <a:buNone/>
            </a:pPr>
            <a:r>
              <a:rPr lang="en-US" sz="1600" smtClean="0"/>
              <a:t>A linear Taylor series approximation to the first order conditions:  </a:t>
            </a:r>
          </a:p>
          <a:p>
            <a:pPr marL="711200" indent="-711200" eaLnBrk="1" hangingPunct="1">
              <a:lnSpc>
                <a:spcPct val="80000"/>
              </a:lnSpc>
              <a:buFont typeface="Wingdings" pitchFamily="2" charset="2"/>
              <a:buNone/>
            </a:pPr>
            <a:endParaRPr lang="en-US" sz="1600" b="1" smtClean="0"/>
          </a:p>
          <a:p>
            <a:pPr marL="711200" indent="-711200" eaLnBrk="1" hangingPunct="1">
              <a:lnSpc>
                <a:spcPct val="80000"/>
              </a:lnSpc>
              <a:buFont typeface="Wingdings" pitchFamily="2" charset="2"/>
              <a:buNone/>
            </a:pPr>
            <a:r>
              <a:rPr lang="en-US" sz="1600" b="1" smtClean="0"/>
              <a:t>	g</a:t>
            </a:r>
            <a:r>
              <a:rPr lang="en-US" sz="1600" smtClean="0"/>
              <a:t>(</a:t>
            </a:r>
            <a:r>
              <a:rPr lang="en-US" sz="1600" b="1" smtClean="0">
                <a:sym typeface="Symbol" pitchFamily="18" charset="2"/>
              </a:rPr>
              <a:t></a:t>
            </a:r>
            <a:r>
              <a:rPr lang="en-US" sz="1600" b="1" baseline="-25000" smtClean="0"/>
              <a:t>ML</a:t>
            </a:r>
            <a:r>
              <a:rPr lang="en-US" sz="1600" smtClean="0"/>
              <a:t>)  =  </a:t>
            </a:r>
            <a:r>
              <a:rPr lang="en-US" sz="1600" b="1" smtClean="0"/>
              <a:t>0  </a:t>
            </a:r>
            <a:r>
              <a:rPr lang="en-US" sz="1600" smtClean="0">
                <a:sym typeface="Symbol" pitchFamily="18" charset="2"/>
              </a:rPr>
              <a:t> </a:t>
            </a:r>
            <a:r>
              <a:rPr lang="en-US" sz="1600" b="1" smtClean="0"/>
              <a:t> g</a:t>
            </a:r>
            <a:r>
              <a:rPr lang="en-US" sz="1600" smtClean="0"/>
              <a:t>(</a:t>
            </a:r>
            <a:r>
              <a:rPr lang="en-US" sz="1600" b="1" smtClean="0">
                <a:sym typeface="Symbol" pitchFamily="18" charset="2"/>
              </a:rPr>
              <a:t></a:t>
            </a:r>
            <a:r>
              <a:rPr lang="en-US" sz="1600" smtClean="0"/>
              <a:t>)  +  H(</a:t>
            </a:r>
            <a:r>
              <a:rPr lang="en-US" sz="1600" b="1" smtClean="0">
                <a:sym typeface="Symbol" pitchFamily="18" charset="2"/>
              </a:rPr>
              <a:t></a:t>
            </a:r>
            <a:r>
              <a:rPr lang="en-US" sz="1600" smtClean="0"/>
              <a:t>) (</a:t>
            </a:r>
            <a:r>
              <a:rPr lang="en-US" sz="1600" b="1" smtClean="0">
                <a:sym typeface="Symbol" pitchFamily="18" charset="2"/>
              </a:rPr>
              <a:t></a:t>
            </a:r>
            <a:r>
              <a:rPr lang="en-US" sz="1600" b="1" baseline="-25000" smtClean="0"/>
              <a:t>ML</a:t>
            </a:r>
            <a:r>
              <a:rPr lang="en-US" sz="1600" b="1" smtClean="0"/>
              <a:t>  -  </a:t>
            </a:r>
            <a:r>
              <a:rPr lang="en-US" sz="1600" b="1" smtClean="0">
                <a:sym typeface="Symbol" pitchFamily="18" charset="2"/>
              </a:rPr>
              <a:t></a:t>
            </a:r>
            <a:r>
              <a:rPr lang="en-US" sz="1600" smtClean="0"/>
              <a:t>)  </a:t>
            </a:r>
          </a:p>
          <a:p>
            <a:pPr marL="711200" indent="-711200" eaLnBrk="1" hangingPunct="1">
              <a:lnSpc>
                <a:spcPct val="80000"/>
              </a:lnSpc>
              <a:buFont typeface="Wingdings" pitchFamily="2" charset="2"/>
              <a:buNone/>
            </a:pPr>
            <a:endParaRPr lang="en-US" sz="1600" smtClean="0"/>
          </a:p>
          <a:p>
            <a:pPr marL="711200" indent="-711200" eaLnBrk="1" hangingPunct="1">
              <a:lnSpc>
                <a:spcPct val="80000"/>
              </a:lnSpc>
              <a:buFont typeface="Wingdings" pitchFamily="2" charset="2"/>
              <a:buNone/>
            </a:pPr>
            <a:r>
              <a:rPr lang="en-US" sz="1600" smtClean="0"/>
              <a:t>(under regularity, higher order terms will vanish in large samples.)</a:t>
            </a:r>
          </a:p>
          <a:p>
            <a:pPr marL="711200" indent="-711200" eaLnBrk="1" hangingPunct="1">
              <a:lnSpc>
                <a:spcPct val="80000"/>
              </a:lnSpc>
              <a:buFont typeface="Wingdings" pitchFamily="2" charset="2"/>
              <a:buNone/>
            </a:pPr>
            <a:r>
              <a:rPr lang="en-US" sz="1600" smtClean="0"/>
              <a:t>Our usual approach. Large sample behavior of the left and right hand sides is the same.</a:t>
            </a:r>
          </a:p>
          <a:p>
            <a:pPr marL="711200" indent="-711200" eaLnBrk="1" hangingPunct="1">
              <a:lnSpc>
                <a:spcPct val="80000"/>
              </a:lnSpc>
              <a:buFont typeface="Wingdings" pitchFamily="2" charset="2"/>
              <a:buNone/>
            </a:pPr>
            <a:r>
              <a:rPr lang="en-US" sz="1600" b="1" smtClean="0">
                <a:solidFill>
                  <a:srgbClr val="FF0000"/>
                </a:solidFill>
              </a:rPr>
              <a:t>A Proof of consistency</a:t>
            </a:r>
            <a:r>
              <a:rPr lang="en-US" sz="1600" smtClean="0"/>
              <a:t>.             (Property 1)</a:t>
            </a:r>
          </a:p>
          <a:p>
            <a:pPr marL="711200" indent="-711200" eaLnBrk="1" hangingPunct="1">
              <a:lnSpc>
                <a:spcPct val="80000"/>
              </a:lnSpc>
              <a:buFont typeface="Wingdings" pitchFamily="2" charset="2"/>
              <a:buNone/>
            </a:pPr>
            <a:r>
              <a:rPr lang="en-US" sz="1600" smtClean="0"/>
              <a:t>The limiting variance of </a:t>
            </a:r>
            <a:r>
              <a:rPr lang="en-US" sz="1600" smtClean="0">
                <a:sym typeface="Symbol" pitchFamily="18" charset="2"/>
              </a:rPr>
              <a:t></a:t>
            </a:r>
            <a:r>
              <a:rPr lang="en-US" sz="1600" smtClean="0"/>
              <a:t>n(</a:t>
            </a:r>
            <a:r>
              <a:rPr lang="en-US" sz="1600" b="1" smtClean="0">
                <a:sym typeface="Symbol" pitchFamily="18" charset="2"/>
              </a:rPr>
              <a:t></a:t>
            </a:r>
            <a:r>
              <a:rPr lang="en-US" sz="1600" b="1" baseline="-25000" smtClean="0"/>
              <a:t>ML</a:t>
            </a:r>
            <a:r>
              <a:rPr lang="en-US" sz="1600" b="1" smtClean="0"/>
              <a:t>  -  </a:t>
            </a:r>
            <a:r>
              <a:rPr lang="en-US" sz="1600" b="1" smtClean="0">
                <a:sym typeface="Symbol" pitchFamily="18" charset="2"/>
              </a:rPr>
              <a:t></a:t>
            </a:r>
            <a:r>
              <a:rPr lang="en-US" sz="1600" smtClean="0"/>
              <a:t>).  We are using the central limit theorem here.</a:t>
            </a:r>
          </a:p>
          <a:p>
            <a:pPr marL="711200" indent="-711200" eaLnBrk="1" hangingPunct="1">
              <a:lnSpc>
                <a:spcPct val="80000"/>
              </a:lnSpc>
              <a:buFont typeface="Wingdings" pitchFamily="2" charset="2"/>
              <a:buNone/>
            </a:pPr>
            <a:r>
              <a:rPr lang="en-US" sz="1600" b="1" smtClean="0">
                <a:solidFill>
                  <a:srgbClr val="FF0000"/>
                </a:solidFill>
              </a:rPr>
              <a:t>Leads to asymptotic normality </a:t>
            </a:r>
            <a:r>
              <a:rPr lang="en-US" sz="1600" smtClean="0"/>
              <a:t>(Property 2).  We will derive the asymptotic variance of the MLE.</a:t>
            </a:r>
          </a:p>
          <a:p>
            <a:pPr marL="711200" indent="-711200">
              <a:lnSpc>
                <a:spcPct val="80000"/>
              </a:lnSpc>
              <a:buNone/>
            </a:pPr>
            <a:r>
              <a:rPr lang="en-US" sz="1600" b="1" smtClean="0">
                <a:solidFill>
                  <a:srgbClr val="FF0000"/>
                </a:solidFill>
              </a:rPr>
              <a:t>Estimating the variance</a:t>
            </a:r>
            <a:r>
              <a:rPr lang="en-US" sz="1600" smtClean="0"/>
              <a:t> of the maximum likelihood estimator.</a:t>
            </a:r>
          </a:p>
          <a:p>
            <a:pPr marL="711200" indent="-711200" eaLnBrk="1" hangingPunct="1">
              <a:lnSpc>
                <a:spcPct val="80000"/>
              </a:lnSpc>
              <a:buFont typeface="Wingdings" pitchFamily="2" charset="2"/>
              <a:buNone/>
            </a:pPr>
            <a:r>
              <a:rPr lang="en-US" sz="1600" b="1" smtClean="0">
                <a:solidFill>
                  <a:srgbClr val="FF0000"/>
                </a:solidFill>
              </a:rPr>
              <a:t>Efficiency</a:t>
            </a:r>
            <a:r>
              <a:rPr lang="en-US" sz="1600" smtClean="0"/>
              <a:t> (we have not developed the tools to prove this.)  The Cramer-Rao lower bound for efficient estimation (an asymptotic version of Gauss-Markov).</a:t>
            </a:r>
          </a:p>
          <a:p>
            <a:pPr marL="711200" indent="-711200" eaLnBrk="1" hangingPunct="1">
              <a:lnSpc>
                <a:spcPct val="80000"/>
              </a:lnSpc>
              <a:buFont typeface="Wingdings" pitchFamily="2" charset="2"/>
              <a:buNone/>
            </a:pPr>
            <a:r>
              <a:rPr lang="en-US" sz="1600" b="1" smtClean="0">
                <a:solidFill>
                  <a:srgbClr val="FF0000"/>
                </a:solidFill>
              </a:rPr>
              <a:t>Invariance</a:t>
            </a:r>
            <a:r>
              <a:rPr lang="en-US" sz="1600" smtClean="0"/>
              <a:t>.  (A </a:t>
            </a:r>
            <a:r>
              <a:rPr lang="en-US" sz="1600" b="1" i="1" u="sng" smtClean="0"/>
              <a:t>VERY</a:t>
            </a:r>
            <a:r>
              <a:rPr lang="en-US" sz="1600" smtClean="0"/>
              <a:t> handy result.)  Coupled with the Slutsky theorem and the delta method,  the invariance property makes estimation of nonlinear functions of parameters very easy.</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Regularity Conditions</a:t>
            </a:r>
          </a:p>
        </p:txBody>
      </p:sp>
      <p:sp>
        <p:nvSpPr>
          <p:cNvPr id="18435" name="Rectangle 3"/>
          <p:cNvSpPr>
            <a:spLocks noGrp="1" noChangeArrowheads="1"/>
          </p:cNvSpPr>
          <p:nvPr>
            <p:ph type="body" idx="1"/>
          </p:nvPr>
        </p:nvSpPr>
        <p:spPr/>
        <p:txBody>
          <a:bodyPr/>
          <a:lstStyle/>
          <a:p>
            <a:pPr eaLnBrk="1" hangingPunct="1"/>
            <a:r>
              <a:rPr lang="en-US" sz="2000" smtClean="0"/>
              <a:t>Deriving the theory for the MLE relies on certain “regularity” conditions for the density.</a:t>
            </a:r>
          </a:p>
          <a:p>
            <a:pPr eaLnBrk="1" hangingPunct="1"/>
            <a:r>
              <a:rPr lang="en-US" sz="2000" smtClean="0"/>
              <a:t>What they are</a:t>
            </a:r>
          </a:p>
          <a:p>
            <a:pPr lvl="1" eaLnBrk="1" hangingPunct="1"/>
            <a:r>
              <a:rPr lang="en-US" sz="1800" smtClean="0"/>
              <a:t>1.  logf(.) has three continuous derivatives wrt parameters</a:t>
            </a:r>
          </a:p>
          <a:p>
            <a:pPr lvl="1" eaLnBrk="1" hangingPunct="1"/>
            <a:r>
              <a:rPr lang="en-US" sz="1800" smtClean="0"/>
              <a:t>2.  Conditions needed to obtain expectations of derivatives are met.  (E.g., range of the variable is not a function of the parameters.)</a:t>
            </a:r>
          </a:p>
          <a:p>
            <a:pPr lvl="1" eaLnBrk="1" hangingPunct="1"/>
            <a:r>
              <a:rPr lang="en-US" sz="1800" smtClean="0"/>
              <a:t>3.  Third derivative has finite expectation.</a:t>
            </a:r>
          </a:p>
          <a:p>
            <a:pPr eaLnBrk="1" hangingPunct="1"/>
            <a:r>
              <a:rPr lang="en-US" sz="2000" smtClean="0"/>
              <a:t>What they mean</a:t>
            </a:r>
          </a:p>
          <a:p>
            <a:pPr lvl="1" eaLnBrk="1" hangingPunct="1"/>
            <a:r>
              <a:rPr lang="en-US" sz="1800" smtClean="0"/>
              <a:t>Moment conditions and convergence.  We need to obtain expectations of derivatives.</a:t>
            </a:r>
          </a:p>
          <a:p>
            <a:pPr lvl="1" eaLnBrk="1" hangingPunct="1"/>
            <a:r>
              <a:rPr lang="en-US" sz="1800" smtClean="0"/>
              <a:t>We need to be able to truncate Taylor series.</a:t>
            </a:r>
          </a:p>
          <a:p>
            <a:pPr lvl="1" eaLnBrk="1" hangingPunct="1"/>
            <a:r>
              <a:rPr lang="en-US" sz="1800" smtClean="0"/>
              <a:t>We will use central limit theorems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457200" y="685801"/>
            <a:ext cx="8229600" cy="304799"/>
          </a:xfrm>
        </p:spPr>
        <p:txBody>
          <a:bodyPr/>
          <a:lstStyle/>
          <a:p>
            <a:pPr eaLnBrk="1" hangingPunct="1"/>
            <a:r>
              <a:rPr lang="en-US" dirty="0" smtClean="0"/>
              <a:t>The MLE</a:t>
            </a:r>
          </a:p>
        </p:txBody>
      </p:sp>
      <p:graphicFrame>
        <p:nvGraphicFramePr>
          <p:cNvPr id="4" name="Object 3"/>
          <p:cNvGraphicFramePr>
            <a:graphicFrameLocks noChangeAspect="1"/>
          </p:cNvGraphicFramePr>
          <p:nvPr/>
        </p:nvGraphicFramePr>
        <p:xfrm>
          <a:off x="1371600" y="1066800"/>
          <a:ext cx="6948409" cy="5151437"/>
        </p:xfrm>
        <a:graphic>
          <a:graphicData uri="http://schemas.openxmlformats.org/presentationml/2006/ole">
            <p:oleObj spid="_x0000_s148482" name="Equation" r:id="rId4" imgW="4521200" imgH="3352800" progId="Equation.DSMT4">
              <p:embed/>
            </p:oleObj>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1139825"/>
          </a:xfrm>
        </p:spPr>
        <p:txBody>
          <a:bodyPr/>
          <a:lstStyle/>
          <a:p>
            <a:pPr eaLnBrk="1" hangingPunct="1"/>
            <a:r>
              <a:rPr lang="en-US" b="1" smtClean="0"/>
              <a:t>Consistency of the MLE</a:t>
            </a:r>
            <a:endParaRPr lang="en-US" b="1" smtClean="0"/>
          </a:p>
        </p:txBody>
      </p:sp>
      <p:graphicFrame>
        <p:nvGraphicFramePr>
          <p:cNvPr id="4" name="Object 3"/>
          <p:cNvGraphicFramePr>
            <a:graphicFrameLocks noChangeAspect="1"/>
          </p:cNvGraphicFramePr>
          <p:nvPr/>
        </p:nvGraphicFramePr>
        <p:xfrm>
          <a:off x="1600200" y="1600200"/>
          <a:ext cx="6300379" cy="4648200"/>
        </p:xfrm>
        <a:graphic>
          <a:graphicData uri="http://schemas.openxmlformats.org/presentationml/2006/ole">
            <p:oleObj spid="_x0000_s149506" name="Equation" r:id="rId4" imgW="4406900" imgH="3251200" progId="Equation.DSMT4">
              <p:embed/>
            </p:oleObj>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a:xfrm>
            <a:off x="457200" y="533401"/>
            <a:ext cx="8229600" cy="609600"/>
          </a:xfrm>
        </p:spPr>
        <p:txBody>
          <a:bodyPr/>
          <a:lstStyle/>
          <a:p>
            <a:pPr eaLnBrk="1" hangingPunct="1"/>
            <a:r>
              <a:rPr lang="en-US" b="1" smtClean="0"/>
              <a:t>Asymptotic Variance</a:t>
            </a:r>
            <a:r>
              <a:rPr lang="en-US" smtClean="0"/>
              <a:t> </a:t>
            </a:r>
          </a:p>
        </p:txBody>
      </p:sp>
      <p:pic>
        <p:nvPicPr>
          <p:cNvPr id="32771" name="Picture 6"/>
          <p:cNvPicPr>
            <a:picLocks noChangeAspect="1" noChangeArrowheads="1"/>
          </p:cNvPicPr>
          <p:nvPr/>
        </p:nvPicPr>
        <p:blipFill>
          <a:blip r:embed="rId3" cstate="print"/>
          <a:srcRect/>
          <a:stretch>
            <a:fillRect/>
          </a:stretch>
        </p:blipFill>
        <p:spPr bwMode="auto">
          <a:xfrm>
            <a:off x="1143000" y="1295400"/>
            <a:ext cx="7551838" cy="4760068"/>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a:xfrm>
            <a:off x="457200" y="838201"/>
            <a:ext cx="8229600" cy="533400"/>
          </a:xfrm>
        </p:spPr>
        <p:txBody>
          <a:bodyPr/>
          <a:lstStyle/>
          <a:p>
            <a:pPr eaLnBrk="1" hangingPunct="1"/>
            <a:r>
              <a:rPr lang="en-US" b="1" smtClean="0"/>
              <a:t>Asymptotic Variance</a:t>
            </a:r>
          </a:p>
        </p:txBody>
      </p:sp>
      <p:pic>
        <p:nvPicPr>
          <p:cNvPr id="33795" name="Picture 5"/>
          <p:cNvPicPr>
            <a:picLocks noChangeAspect="1" noChangeArrowheads="1"/>
          </p:cNvPicPr>
          <p:nvPr/>
        </p:nvPicPr>
        <p:blipFill>
          <a:blip r:embed="rId3" cstate="print"/>
          <a:srcRect/>
          <a:stretch>
            <a:fillRect/>
          </a:stretch>
        </p:blipFill>
        <p:spPr bwMode="auto">
          <a:xfrm>
            <a:off x="533400" y="1981200"/>
            <a:ext cx="8438375" cy="3465513"/>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4"/>
          <p:cNvGraphicFramePr>
            <a:graphicFrameLocks noChangeAspect="1"/>
          </p:cNvGraphicFramePr>
          <p:nvPr/>
        </p:nvGraphicFramePr>
        <p:xfrm>
          <a:off x="762000" y="1676400"/>
          <a:ext cx="7881911" cy="3581400"/>
        </p:xfrm>
        <a:graphic>
          <a:graphicData uri="http://schemas.openxmlformats.org/presentationml/2006/ole">
            <p:oleObj spid="_x0000_s150530" name="Bitmap Image" r:id="rId4" imgW="7819048" imgH="3552381" progId="PBrush">
              <p:embed/>
            </p:oleObj>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4"/>
          <p:cNvGraphicFramePr>
            <a:graphicFrameLocks noChangeAspect="1"/>
          </p:cNvGraphicFramePr>
          <p:nvPr/>
        </p:nvGraphicFramePr>
        <p:xfrm>
          <a:off x="914400" y="1219200"/>
          <a:ext cx="7794625" cy="4556747"/>
        </p:xfrm>
        <a:graphic>
          <a:graphicData uri="http://schemas.openxmlformats.org/presentationml/2006/ole">
            <p:oleObj spid="_x0000_s151554" name="Bitmap Image" r:id="rId4" imgW="8276190" imgH="4839375" progId="PBrush">
              <p:embed/>
            </p:oleObj>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0"/>
            <a:ext cx="8229600" cy="1139825"/>
          </a:xfrm>
        </p:spPr>
        <p:txBody>
          <a:bodyPr/>
          <a:lstStyle/>
          <a:p>
            <a:pPr eaLnBrk="1" hangingPunct="1"/>
            <a:r>
              <a:rPr lang="en-US" b="1" smtClean="0"/>
              <a:t>Asymptotic Distribution</a:t>
            </a:r>
          </a:p>
        </p:txBody>
      </p:sp>
      <p:pic>
        <p:nvPicPr>
          <p:cNvPr id="34819" name="Picture 4"/>
          <p:cNvPicPr>
            <a:picLocks noChangeAspect="1" noChangeArrowheads="1"/>
          </p:cNvPicPr>
          <p:nvPr/>
        </p:nvPicPr>
        <p:blipFill>
          <a:blip r:embed="rId3" cstate="print"/>
          <a:srcRect/>
          <a:stretch>
            <a:fillRect/>
          </a:stretch>
        </p:blipFill>
        <p:spPr bwMode="auto">
          <a:xfrm>
            <a:off x="1143000" y="2057400"/>
            <a:ext cx="7315200" cy="4024313"/>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1000" y="685800"/>
            <a:ext cx="8229600" cy="1139825"/>
          </a:xfrm>
        </p:spPr>
        <p:txBody>
          <a:bodyPr/>
          <a:lstStyle/>
          <a:p>
            <a:pPr eaLnBrk="1" hangingPunct="1"/>
            <a:r>
              <a:rPr lang="en-US" b="1" smtClean="0"/>
              <a:t>Efficiency:  Variance Bound</a:t>
            </a:r>
          </a:p>
        </p:txBody>
      </p:sp>
      <p:pic>
        <p:nvPicPr>
          <p:cNvPr id="35843" name="Picture 4"/>
          <p:cNvPicPr>
            <a:picLocks noChangeAspect="1" noChangeArrowheads="1"/>
          </p:cNvPicPr>
          <p:nvPr/>
        </p:nvPicPr>
        <p:blipFill>
          <a:blip r:embed="rId3" cstate="print"/>
          <a:srcRect/>
          <a:stretch>
            <a:fillRect/>
          </a:stretch>
        </p:blipFill>
        <p:spPr bwMode="auto">
          <a:xfrm>
            <a:off x="457200" y="2095500"/>
            <a:ext cx="8305800" cy="377190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1600200"/>
            <a:ext cx="8229600" cy="530225"/>
          </a:xfrm>
        </p:spPr>
        <p:txBody>
          <a:bodyPr/>
          <a:lstStyle/>
          <a:p>
            <a:pPr eaLnBrk="1" hangingPunct="1"/>
            <a:r>
              <a:rPr lang="en-US" smtClean="0"/>
              <a:t>Invariance</a:t>
            </a:r>
          </a:p>
        </p:txBody>
      </p:sp>
      <p:sp>
        <p:nvSpPr>
          <p:cNvPr id="36867" name="Rectangle 3"/>
          <p:cNvSpPr>
            <a:spLocks noGrp="1" noChangeArrowheads="1"/>
          </p:cNvSpPr>
          <p:nvPr>
            <p:ph type="body" idx="1"/>
          </p:nvPr>
        </p:nvSpPr>
        <p:spPr>
          <a:xfrm>
            <a:off x="381000" y="2438400"/>
            <a:ext cx="8229600" cy="2438400"/>
          </a:xfrm>
        </p:spPr>
        <p:txBody>
          <a:bodyPr/>
          <a:lstStyle/>
          <a:p>
            <a:pPr eaLnBrk="1" hangingPunct="1">
              <a:buFont typeface="Wingdings" pitchFamily="2" charset="2"/>
              <a:buNone/>
            </a:pPr>
            <a:r>
              <a:rPr lang="en-US" smtClean="0"/>
              <a:t>The maximum likelihood estimator of a function of </a:t>
            </a:r>
            <a:r>
              <a:rPr lang="en-US" b="1" smtClean="0">
                <a:sym typeface="Symbol" pitchFamily="18" charset="2"/>
              </a:rPr>
              <a:t></a:t>
            </a:r>
            <a:r>
              <a:rPr lang="en-US" smtClean="0"/>
              <a:t>, say h(</a:t>
            </a:r>
            <a:r>
              <a:rPr lang="en-US" b="1" smtClean="0">
                <a:sym typeface="Symbol" pitchFamily="18" charset="2"/>
              </a:rPr>
              <a:t></a:t>
            </a:r>
            <a:r>
              <a:rPr lang="en-US" smtClean="0"/>
              <a:t>) is h(MLE).  This is not always true of other kinds of estimators.  To get the variance of this function, we would use the delta method.  E.g., the MLE of </a:t>
            </a:r>
            <a:r>
              <a:rPr lang="el-GR" b="1" smtClean="0"/>
              <a:t>θ</a:t>
            </a:r>
            <a:r>
              <a:rPr lang="en-US" smtClean="0"/>
              <a:t>=(</a:t>
            </a:r>
            <a:r>
              <a:rPr lang="el-GR" b="1" smtClean="0"/>
              <a:t>β</a:t>
            </a:r>
            <a:r>
              <a:rPr lang="en-US" smtClean="0"/>
              <a:t>/</a:t>
            </a:r>
            <a:r>
              <a:rPr lang="el-GR" smtClean="0"/>
              <a:t>σ</a:t>
            </a:r>
            <a:r>
              <a:rPr lang="en-US" smtClean="0"/>
              <a:t>) is </a:t>
            </a:r>
            <a:r>
              <a:rPr lang="en-US" b="1" smtClean="0"/>
              <a:t>b</a:t>
            </a:r>
            <a:r>
              <a:rPr lang="en-US" smtClean="0"/>
              <a:t>/(</a:t>
            </a:r>
            <a:r>
              <a:rPr lang="en-US" b="1" smtClean="0"/>
              <a:t>e</a:t>
            </a:r>
            <a:r>
              <a:rPr lang="en-US" b="1" smtClean="0">
                <a:sym typeface="Symbol"/>
              </a:rPr>
              <a:t></a:t>
            </a:r>
            <a:r>
              <a:rPr lang="en-US" b="1" smtClean="0"/>
              <a:t>e</a:t>
            </a:r>
            <a:r>
              <a:rPr lang="en-US" smtClean="0"/>
              <a:t>/n)</a:t>
            </a:r>
            <a:endParaRPr lang="el-GR" smtClean="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tretch>
            <a:fillRect/>
          </a:stretch>
        </p:blipFill>
        <p:spPr>
          <a:xfrm>
            <a:off x="1066800" y="304800"/>
            <a:ext cx="7467600" cy="3429000"/>
          </a:xfrm>
          <a:prstGeom prst="rect">
            <a:avLst/>
          </a:prstGeom>
        </p:spPr>
      </p:pic>
      <p:pic>
        <p:nvPicPr>
          <p:cNvPr id="251906" name="Picture 2"/>
          <p:cNvPicPr>
            <a:picLocks noChangeAspect="1" noChangeArrowheads="1"/>
          </p:cNvPicPr>
          <p:nvPr/>
        </p:nvPicPr>
        <p:blipFill>
          <a:blip r:embed="rId3" cstate="print"/>
          <a:srcRect/>
          <a:stretch>
            <a:fillRect/>
          </a:stretch>
        </p:blipFill>
        <p:spPr bwMode="auto">
          <a:xfrm>
            <a:off x="685800" y="4038600"/>
            <a:ext cx="8229600" cy="2112411"/>
          </a:xfrm>
          <a:prstGeom prst="rect">
            <a:avLst/>
          </a:prstGeom>
          <a:noFill/>
          <a:ln w="9525">
            <a:noFill/>
            <a:miter lim="800000"/>
            <a:headEnd/>
            <a:tailEnd/>
          </a:ln>
        </p:spPr>
      </p:pic>
      <p:sp>
        <p:nvSpPr>
          <p:cNvPr id="5" name="Rectangle 4"/>
          <p:cNvSpPr/>
          <p:nvPr/>
        </p:nvSpPr>
        <p:spPr bwMode="auto">
          <a:xfrm>
            <a:off x="4953000" y="4953000"/>
            <a:ext cx="3962400" cy="381000"/>
          </a:xfrm>
          <a:prstGeom prst="rect">
            <a:avLst/>
          </a:prstGeom>
          <a:solidFill>
            <a:srgbClr val="99CC0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685800"/>
          </a:xfrm>
        </p:spPr>
        <p:txBody>
          <a:bodyPr/>
          <a:lstStyle/>
          <a:p>
            <a:r>
              <a:rPr lang="en-US" b="1" smtClean="0"/>
              <a:t>The Linear Probability “Model”</a:t>
            </a:r>
            <a:endParaRPr lang="en-US" b="1"/>
          </a:p>
        </p:txBody>
      </p:sp>
      <p:graphicFrame>
        <p:nvGraphicFramePr>
          <p:cNvPr id="3" name="Object 2"/>
          <p:cNvGraphicFramePr>
            <a:graphicFrameLocks noChangeAspect="1"/>
          </p:cNvGraphicFramePr>
          <p:nvPr>
            <p:extLst>
              <p:ext uri="{D42A27DB-BD31-4B8C-83A1-F6EECF244321}">
                <p14:modId xmlns:p14="http://schemas.microsoft.com/office/powerpoint/2010/main" xmlns="" val="3702147651"/>
              </p:ext>
            </p:extLst>
          </p:nvPr>
        </p:nvGraphicFramePr>
        <p:xfrm>
          <a:off x="1600200" y="1295400"/>
          <a:ext cx="6748096" cy="1143000"/>
        </p:xfrm>
        <a:graphic>
          <a:graphicData uri="http://schemas.openxmlformats.org/presentationml/2006/ole">
            <p:oleObj spid="_x0000_s140290" name="Equation" r:id="rId3" imgW="3898900" imgH="660400" progId="Equation.DSMT4">
              <p:embed/>
            </p:oleObj>
          </a:graphicData>
        </a:graphic>
      </p:graphicFrame>
      <p:pic>
        <p:nvPicPr>
          <p:cNvPr id="49869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49151" y="2590800"/>
            <a:ext cx="4981575" cy="3990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9151710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7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295400"/>
            <a:ext cx="7553325" cy="35718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997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4876800"/>
            <a:ext cx="8826500" cy="1529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214438" y="533400"/>
            <a:ext cx="7548562" cy="646331"/>
          </a:xfrm>
          <a:prstGeom prst="rect">
            <a:avLst/>
          </a:prstGeom>
          <a:noFill/>
        </p:spPr>
        <p:txBody>
          <a:bodyPr wrap="square" rtlCol="0">
            <a:spAutoFit/>
          </a:bodyPr>
          <a:lstStyle/>
          <a:p>
            <a:r>
              <a:rPr lang="en-US" smtClean="0"/>
              <a:t>The Dependent Variable equals zero for 99.1% of the observations.  In the sample of 163,474 observations, the LHS variable equals 1 about 1,500 times.</a:t>
            </a:r>
            <a:endParaRPr lang="en-US"/>
          </a:p>
        </p:txBody>
      </p:sp>
      <p:sp>
        <p:nvSpPr>
          <p:cNvPr id="6" name="Rectangle 10"/>
          <p:cNvSpPr>
            <a:spLocks noChangeArrowheads="1"/>
          </p:cNvSpPr>
          <p:nvPr/>
        </p:nvSpPr>
        <p:spPr bwMode="auto">
          <a:xfrm>
            <a:off x="1371600" y="1295400"/>
            <a:ext cx="7086600" cy="495300"/>
          </a:xfrm>
          <a:prstGeom prst="rect">
            <a:avLst/>
          </a:prstGeom>
          <a:solidFill>
            <a:srgbClr val="7030A0">
              <a:alpha val="16862"/>
            </a:srgbClr>
          </a:solidFill>
          <a:ln w="19050">
            <a:noFill/>
            <a:miter lim="800000"/>
            <a:headEnd/>
            <a:tailEnd/>
          </a:ln>
        </p:spPr>
        <p:txBody>
          <a:bodyPr wrap="none" anchor="ctr"/>
          <a:lstStyle/>
          <a:p>
            <a:endParaRPr lang="en-US"/>
          </a:p>
        </p:txBody>
      </p:sp>
      <p:sp>
        <p:nvSpPr>
          <p:cNvPr id="7" name="Rectangle 10"/>
          <p:cNvSpPr>
            <a:spLocks noChangeArrowheads="1"/>
          </p:cNvSpPr>
          <p:nvPr/>
        </p:nvSpPr>
        <p:spPr bwMode="auto">
          <a:xfrm>
            <a:off x="304800" y="5372100"/>
            <a:ext cx="8686800" cy="876300"/>
          </a:xfrm>
          <a:prstGeom prst="rect">
            <a:avLst/>
          </a:prstGeom>
          <a:solidFill>
            <a:srgbClr val="7030A0">
              <a:alpha val="16862"/>
            </a:srgbClr>
          </a:solidFill>
          <a:ln w="19050">
            <a:noFill/>
            <a:miter lim="800000"/>
            <a:headEnd/>
            <a:tailEnd/>
          </a:ln>
        </p:spPr>
        <p:txBody>
          <a:bodyPr wrap="none" anchor="ctr"/>
          <a:lstStyle/>
          <a:p>
            <a:endParaRPr lang="en-US"/>
          </a:p>
        </p:txBody>
      </p:sp>
    </p:spTree>
    <p:extLst>
      <p:ext uri="{BB962C8B-B14F-4D97-AF65-F5344CB8AC3E}">
        <p14:creationId xmlns:p14="http://schemas.microsoft.com/office/powerpoint/2010/main" xmlns="" val="385683415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07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0199" y="381000"/>
            <a:ext cx="7128163" cy="6400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Oval 2"/>
          <p:cNvSpPr/>
          <p:nvPr/>
        </p:nvSpPr>
        <p:spPr bwMode="auto">
          <a:xfrm>
            <a:off x="1752600" y="6019800"/>
            <a:ext cx="2133600" cy="685798"/>
          </a:xfrm>
          <a:prstGeom prst="ellipse">
            <a:avLst/>
          </a:prstGeom>
          <a:solidFill>
            <a:srgbClr val="FFCC99">
              <a:alpha val="2392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TextBox 3"/>
          <p:cNvSpPr txBox="1"/>
          <p:nvPr/>
        </p:nvSpPr>
        <p:spPr>
          <a:xfrm>
            <a:off x="304800" y="2895600"/>
            <a:ext cx="1295400" cy="1077218"/>
          </a:xfrm>
          <a:prstGeom prst="rect">
            <a:avLst/>
          </a:prstGeom>
          <a:noFill/>
          <a:ln>
            <a:solidFill>
              <a:srgbClr val="FF0000"/>
            </a:solidFill>
          </a:ln>
        </p:spPr>
        <p:txBody>
          <a:bodyPr wrap="square" rtlCol="0">
            <a:spAutoFit/>
          </a:bodyPr>
          <a:lstStyle/>
          <a:p>
            <a:r>
              <a:rPr lang="en-US" sz="1600" b="1" smtClean="0">
                <a:latin typeface="+mj-lt"/>
              </a:rPr>
              <a:t>2SLS for a binary dependent variable.</a:t>
            </a:r>
            <a:endParaRPr lang="en-US" sz="1600" b="1">
              <a:latin typeface="+mj-lt"/>
            </a:endParaRPr>
          </a:p>
        </p:txBody>
      </p:sp>
      <p:sp>
        <p:nvSpPr>
          <p:cNvPr id="5" name="Oval 4"/>
          <p:cNvSpPr/>
          <p:nvPr/>
        </p:nvSpPr>
        <p:spPr bwMode="auto">
          <a:xfrm>
            <a:off x="4267200" y="1295400"/>
            <a:ext cx="1143000" cy="990600"/>
          </a:xfrm>
          <a:prstGeom prst="ellipse">
            <a:avLst/>
          </a:prstGeom>
          <a:solidFill>
            <a:srgbClr val="FF3300">
              <a:alpha val="2196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57558277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latin typeface="Arial" charset="0"/>
                <a:cs typeface="Arial" charset="0"/>
              </a:rPr>
              <a:t>Modeling a Binary Outcome</a:t>
            </a:r>
          </a:p>
        </p:txBody>
      </p:sp>
      <p:sp>
        <p:nvSpPr>
          <p:cNvPr id="9219" name="Rectangle 3"/>
          <p:cNvSpPr>
            <a:spLocks noGrp="1" noChangeArrowheads="1"/>
          </p:cNvSpPr>
          <p:nvPr>
            <p:ph idx="1"/>
          </p:nvPr>
        </p:nvSpPr>
        <p:spPr>
          <a:xfrm>
            <a:off x="914400" y="2209800"/>
            <a:ext cx="7543800" cy="4114800"/>
          </a:xfrm>
        </p:spPr>
        <p:txBody>
          <a:bodyPr/>
          <a:lstStyle/>
          <a:p>
            <a:pPr marL="342900" indent="-342900" eaLnBrk="1" hangingPunct="1"/>
            <a:r>
              <a:rPr lang="en-US" altLang="en-US" sz="2000" smtClean="0"/>
              <a:t>Did firm </a:t>
            </a:r>
            <a:r>
              <a:rPr lang="en-US" altLang="en-US" sz="2000" i="1" smtClean="0"/>
              <a:t>i</a:t>
            </a:r>
            <a:r>
              <a:rPr lang="en-US" altLang="en-US" sz="2000" smtClean="0"/>
              <a:t> produce a product or process innovation in year </a:t>
            </a:r>
            <a:r>
              <a:rPr lang="en-US" altLang="en-US" sz="2000" i="1" smtClean="0"/>
              <a:t>t </a:t>
            </a:r>
            <a:r>
              <a:rPr lang="en-US" altLang="en-US" sz="2000" smtClean="0"/>
              <a:t>?   </a:t>
            </a:r>
            <a:r>
              <a:rPr lang="en-US" altLang="en-US" sz="2000" i="1" smtClean="0"/>
              <a:t>y</a:t>
            </a:r>
            <a:r>
              <a:rPr lang="en-US" altLang="en-US" sz="2000" i="1" baseline="-25000" smtClean="0"/>
              <a:t>it</a:t>
            </a:r>
            <a:r>
              <a:rPr lang="en-US" altLang="en-US" sz="2000" smtClean="0"/>
              <a:t> : 1=Yes/0=No</a:t>
            </a:r>
          </a:p>
          <a:p>
            <a:pPr marL="342900" indent="-342900" eaLnBrk="1" hangingPunct="1"/>
            <a:r>
              <a:rPr lang="en-US" altLang="en-US" sz="2000" smtClean="0"/>
              <a:t>Observed N=1270 firms for T=5 years, 1984-1988</a:t>
            </a:r>
          </a:p>
          <a:p>
            <a:pPr marL="342900" indent="-342900" eaLnBrk="1" hangingPunct="1"/>
            <a:r>
              <a:rPr lang="en-US" altLang="en-US" sz="2000" smtClean="0"/>
              <a:t>Observed covariates: </a:t>
            </a:r>
            <a:r>
              <a:rPr lang="en-US" altLang="en-US" sz="2000" b="1" smtClean="0"/>
              <a:t>x</a:t>
            </a:r>
            <a:r>
              <a:rPr lang="en-US" altLang="en-US" sz="2000" baseline="-25000" smtClean="0"/>
              <a:t>it</a:t>
            </a:r>
            <a:r>
              <a:rPr lang="en-US" altLang="en-US" sz="2000" smtClean="0"/>
              <a:t> = Industry, competitive pressures, size, productivity, etc.</a:t>
            </a:r>
          </a:p>
          <a:p>
            <a:pPr marL="342900" indent="-342900" eaLnBrk="1" hangingPunct="1"/>
            <a:r>
              <a:rPr lang="en-US" altLang="en-US" sz="2000" smtClean="0"/>
              <a:t>How to model?</a:t>
            </a:r>
          </a:p>
          <a:p>
            <a:pPr marL="742950" lvl="1" indent="-285750" eaLnBrk="1" hangingPunct="1"/>
            <a:r>
              <a:rPr lang="en-US" altLang="en-US" sz="1800" smtClean="0"/>
              <a:t>Binary outcome</a:t>
            </a:r>
          </a:p>
          <a:p>
            <a:pPr marL="742950" lvl="1" indent="-285750" eaLnBrk="1" hangingPunct="1"/>
            <a:r>
              <a:rPr lang="en-US" altLang="en-US" sz="1800" smtClean="0"/>
              <a:t>Correlation across time</a:t>
            </a:r>
          </a:p>
          <a:p>
            <a:pPr marL="742950" lvl="1" indent="-285750" eaLnBrk="1" hangingPunct="1"/>
            <a:r>
              <a:rPr lang="en-US" altLang="en-US" sz="1800" smtClean="0"/>
              <a:t>Heterogeneity across firms</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914400"/>
            <a:ext cx="7772400" cy="635000"/>
          </a:xfrm>
        </p:spPr>
        <p:txBody>
          <a:bodyPr/>
          <a:lstStyle/>
          <a:p>
            <a:pPr eaLnBrk="1" hangingPunct="1"/>
            <a:r>
              <a:rPr lang="en-US" altLang="en-US" smtClean="0">
                <a:latin typeface="Arial" charset="0"/>
                <a:cs typeface="Arial" charset="0"/>
              </a:rPr>
              <a:t>Application</a:t>
            </a:r>
          </a:p>
        </p:txBody>
      </p:sp>
      <p:graphicFrame>
        <p:nvGraphicFramePr>
          <p:cNvPr id="11267" name="Object 3"/>
          <p:cNvGraphicFramePr>
            <a:graphicFrameLocks noChangeAspect="1"/>
          </p:cNvGraphicFramePr>
          <p:nvPr/>
        </p:nvGraphicFramePr>
        <p:xfrm>
          <a:off x="1600200" y="1676400"/>
          <a:ext cx="6553200" cy="4902200"/>
        </p:xfrm>
        <a:graphic>
          <a:graphicData uri="http://schemas.openxmlformats.org/presentationml/2006/ole">
            <p:oleObj spid="_x0000_s141314" name="Bitmap Image" r:id="rId4" imgW="5830114" imgH="4361905" progId="PBrush">
              <p:embed/>
            </p:oleObj>
          </a:graphicData>
        </a:graphic>
      </p:graphicFrame>
      <p:sp>
        <p:nvSpPr>
          <p:cNvPr id="11268" name="Rectangle 4"/>
          <p:cNvSpPr>
            <a:spLocks noChangeArrowheads="1"/>
          </p:cNvSpPr>
          <p:nvPr/>
        </p:nvSpPr>
        <p:spPr bwMode="auto">
          <a:xfrm>
            <a:off x="1524000" y="3619500"/>
            <a:ext cx="6629400" cy="533400"/>
          </a:xfrm>
          <a:prstGeom prst="rect">
            <a:avLst/>
          </a:prstGeom>
          <a:noFill/>
          <a:ln w="38100">
            <a:solidFill>
              <a:srgbClr val="FF0000"/>
            </a:solidFill>
            <a:miter lim="800000"/>
            <a:headEnd/>
            <a:tailEnd/>
          </a:ln>
        </p:spPr>
        <p:txBody>
          <a:bodyPr wrap="none" anchor="ctr"/>
          <a:lstStyle/>
          <a:p>
            <a:endParaRPr lang="en-US" altLang="en-US"/>
          </a:p>
        </p:txBody>
      </p:sp>
      <p:sp>
        <p:nvSpPr>
          <p:cNvPr id="11269" name="Rectangle 5"/>
          <p:cNvSpPr>
            <a:spLocks noChangeArrowheads="1"/>
          </p:cNvSpPr>
          <p:nvPr/>
        </p:nvSpPr>
        <p:spPr bwMode="auto">
          <a:xfrm>
            <a:off x="1524000" y="4800600"/>
            <a:ext cx="6629400" cy="533400"/>
          </a:xfrm>
          <a:prstGeom prst="rect">
            <a:avLst/>
          </a:prstGeom>
          <a:noFill/>
          <a:ln w="38100">
            <a:solidFill>
              <a:srgbClr val="FF0000"/>
            </a:solidFill>
            <a:miter lim="800000"/>
            <a:headEnd/>
            <a:tailEnd/>
          </a:ln>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229600" cy="609600"/>
          </a:xfrm>
        </p:spPr>
        <p:txBody>
          <a:bodyPr/>
          <a:lstStyle/>
          <a:p>
            <a:r>
              <a:rPr lang="en-US" smtClean="0"/>
              <a:t>Probit and LPM</a:t>
            </a:r>
            <a:endParaRPr lang="en-US"/>
          </a:p>
        </p:txBody>
      </p:sp>
      <p:pic>
        <p:nvPicPr>
          <p:cNvPr id="783362" name="Picture 2"/>
          <p:cNvPicPr>
            <a:picLocks noChangeAspect="1" noChangeArrowheads="1"/>
          </p:cNvPicPr>
          <p:nvPr/>
        </p:nvPicPr>
        <p:blipFill>
          <a:blip r:embed="rId2" cstate="print"/>
          <a:srcRect/>
          <a:stretch>
            <a:fillRect/>
          </a:stretch>
        </p:blipFill>
        <p:spPr bwMode="auto">
          <a:xfrm>
            <a:off x="1752600" y="838200"/>
            <a:ext cx="6001880" cy="5647283"/>
          </a:xfrm>
          <a:prstGeom prst="rect">
            <a:avLst/>
          </a:prstGeom>
          <a:noFill/>
          <a:ln w="9525">
            <a:noFill/>
            <a:miter lim="800000"/>
            <a:headEnd/>
            <a:tailEnd/>
          </a:ln>
          <a:effectLst/>
        </p:spPr>
      </p:pic>
      <p:sp>
        <p:nvSpPr>
          <p:cNvPr id="4" name="Rectangle 3"/>
          <p:cNvSpPr/>
          <p:nvPr/>
        </p:nvSpPr>
        <p:spPr bwMode="auto">
          <a:xfrm>
            <a:off x="1905000" y="5410200"/>
            <a:ext cx="5715000" cy="228600"/>
          </a:xfrm>
          <a:prstGeom prst="rect">
            <a:avLst/>
          </a:prstGeom>
          <a:solidFill>
            <a:srgbClr val="FF0000">
              <a:alpha val="32157"/>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905000" y="5753100"/>
            <a:ext cx="5715000" cy="228600"/>
          </a:xfrm>
          <a:prstGeom prst="rect">
            <a:avLst/>
          </a:prstGeom>
          <a:solidFill>
            <a:srgbClr val="FF0000">
              <a:alpha val="32157"/>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48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124338"/>
            <a:ext cx="5867400" cy="56932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6324600" y="1295400"/>
            <a:ext cx="2743200" cy="5078313"/>
          </a:xfrm>
          <a:prstGeom prst="rect">
            <a:avLst/>
          </a:prstGeom>
          <a:noFill/>
        </p:spPr>
        <p:txBody>
          <a:bodyPr wrap="square" rtlCol="0">
            <a:spAutoFit/>
          </a:bodyPr>
          <a:lstStyle/>
          <a:p>
            <a:endParaRPr lang="en-US" smtClean="0"/>
          </a:p>
          <a:p>
            <a:endParaRPr lang="en-US"/>
          </a:p>
          <a:p>
            <a:endParaRPr lang="en-US" smtClean="0"/>
          </a:p>
          <a:p>
            <a:r>
              <a:rPr lang="en-US" smtClean="0"/>
              <a:t>MLE</a:t>
            </a:r>
          </a:p>
          <a:p>
            <a:endParaRPr lang="en-US"/>
          </a:p>
          <a:p>
            <a:endParaRPr lang="en-US" smtClean="0"/>
          </a:p>
          <a:p>
            <a:endParaRPr lang="en-US"/>
          </a:p>
          <a:p>
            <a:endParaRPr lang="en-US" smtClean="0"/>
          </a:p>
          <a:p>
            <a:endParaRPr lang="en-US"/>
          </a:p>
          <a:p>
            <a:endParaRPr lang="en-US" smtClean="0"/>
          </a:p>
          <a:p>
            <a:r>
              <a:rPr lang="en-US" smtClean="0"/>
              <a:t>Average Partial Effects</a:t>
            </a:r>
          </a:p>
          <a:p>
            <a:endParaRPr lang="en-US"/>
          </a:p>
          <a:p>
            <a:endParaRPr lang="en-US" smtClean="0"/>
          </a:p>
          <a:p>
            <a:endParaRPr lang="en-US"/>
          </a:p>
          <a:p>
            <a:endParaRPr lang="en-US" smtClean="0"/>
          </a:p>
          <a:p>
            <a:endParaRPr lang="en-US"/>
          </a:p>
          <a:p>
            <a:endParaRPr lang="en-US" smtClean="0"/>
          </a:p>
          <a:p>
            <a:r>
              <a:rPr lang="en-US" smtClean="0"/>
              <a:t>OLS Coefficients</a:t>
            </a:r>
            <a:endParaRPr lang="en-US"/>
          </a:p>
        </p:txBody>
      </p:sp>
      <p:sp>
        <p:nvSpPr>
          <p:cNvPr id="4" name="TextBox 3"/>
          <p:cNvSpPr txBox="1"/>
          <p:nvPr/>
        </p:nvSpPr>
        <p:spPr>
          <a:xfrm>
            <a:off x="457200" y="609600"/>
            <a:ext cx="8458200" cy="338554"/>
          </a:xfrm>
          <a:prstGeom prst="rect">
            <a:avLst/>
          </a:prstGeom>
          <a:noFill/>
        </p:spPr>
        <p:txBody>
          <a:bodyPr wrap="square" rtlCol="0">
            <a:spAutoFit/>
          </a:bodyPr>
          <a:lstStyle/>
          <a:p>
            <a:r>
              <a:rPr lang="en-US" sz="1600" b="1" smtClean="0">
                <a:latin typeface="+mj-lt"/>
              </a:rPr>
              <a:t>OLS approximates the partial effects, “directly,” without bothering with coefficients.</a:t>
            </a:r>
            <a:endParaRPr lang="en-US" sz="1600" b="1">
              <a:latin typeface="+mj-lt"/>
            </a:endParaRPr>
          </a:p>
        </p:txBody>
      </p:sp>
    </p:spTree>
    <p:extLst>
      <p:ext uri="{BB962C8B-B14F-4D97-AF65-F5344CB8AC3E}">
        <p14:creationId xmlns:p14="http://schemas.microsoft.com/office/powerpoint/2010/main" xmlns="" val="223943002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457200" y="487363"/>
            <a:ext cx="3429000" cy="884237"/>
          </a:xfrm>
        </p:spPr>
        <p:txBody>
          <a:bodyPr/>
          <a:lstStyle/>
          <a:p>
            <a:r>
              <a:rPr lang="en-US" altLang="en-US" smtClean="0"/>
              <a:t>Odds Ratios</a:t>
            </a:r>
          </a:p>
        </p:txBody>
      </p:sp>
      <p:sp>
        <p:nvSpPr>
          <p:cNvPr id="8196" name="Content Placeholder 2"/>
          <p:cNvSpPr>
            <a:spLocks noGrp="1"/>
          </p:cNvSpPr>
          <p:nvPr>
            <p:ph idx="1"/>
          </p:nvPr>
        </p:nvSpPr>
        <p:spPr>
          <a:xfrm>
            <a:off x="3810000" y="838200"/>
            <a:ext cx="4800600" cy="838200"/>
          </a:xfrm>
        </p:spPr>
        <p:txBody>
          <a:bodyPr/>
          <a:lstStyle/>
          <a:p>
            <a:pPr marL="0" indent="0">
              <a:buFont typeface="Wingdings" panose="05000000000000000000" pitchFamily="2" charset="2"/>
              <a:buNone/>
            </a:pPr>
            <a:r>
              <a:rPr lang="en-US" altLang="en-US" sz="2000" b="1" smtClean="0">
                <a:solidFill>
                  <a:srgbClr val="FF0000"/>
                </a:solidFill>
                <a:latin typeface="Arial" panose="020B0604020202020204" pitchFamily="34" charset="0"/>
                <a:cs typeface="Arial" panose="020B0604020202020204" pitchFamily="34" charset="0"/>
              </a:rPr>
              <a:t>This calculation is not meaningful if the model is not a binary logit model</a:t>
            </a:r>
          </a:p>
          <a:p>
            <a:pPr marL="0" indent="0">
              <a:buFont typeface="Wingdings" panose="05000000000000000000" pitchFamily="2" charset="2"/>
              <a:buNone/>
            </a:pPr>
            <a:endParaRPr lang="en-US" altLang="en-US" smtClean="0"/>
          </a:p>
          <a:p>
            <a:pPr marL="0" indent="0">
              <a:buFont typeface="Wingdings" panose="05000000000000000000" pitchFamily="2" charset="2"/>
              <a:buNone/>
            </a:pPr>
            <a:endParaRPr lang="en-US" altLang="en-US" smtClean="0"/>
          </a:p>
        </p:txBody>
      </p:sp>
      <p:graphicFrame>
        <p:nvGraphicFramePr>
          <p:cNvPr id="8194" name="Object 2"/>
          <p:cNvGraphicFramePr>
            <a:graphicFrameLocks noChangeAspect="1"/>
          </p:cNvGraphicFramePr>
          <p:nvPr/>
        </p:nvGraphicFramePr>
        <p:xfrm>
          <a:off x="2043113" y="1676400"/>
          <a:ext cx="5741987" cy="4313238"/>
        </p:xfrm>
        <a:graphic>
          <a:graphicData uri="http://schemas.openxmlformats.org/presentationml/2006/ole">
            <p:oleObj spid="_x0000_s142338" name="Equation" r:id="rId3" imgW="2908300" imgH="2184400" progId="Equation.DSMT4">
              <p:embed/>
            </p:oleObj>
          </a:graphicData>
        </a:graphic>
      </p:graphicFrame>
      <p:sp>
        <p:nvSpPr>
          <p:cNvPr id="8197" name="Rectangle 4"/>
          <p:cNvSpPr>
            <a:spLocks noChangeArrowheads="1"/>
          </p:cNvSpPr>
          <p:nvPr/>
        </p:nvSpPr>
        <p:spPr bwMode="auto">
          <a:xfrm>
            <a:off x="1905000" y="1676400"/>
            <a:ext cx="4953000" cy="1676400"/>
          </a:xfrm>
          <a:prstGeom prst="rect">
            <a:avLst/>
          </a:prstGeom>
          <a:solidFill>
            <a:srgbClr val="99CC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8198" name="Rectangle 5"/>
          <p:cNvSpPr>
            <a:spLocks noChangeArrowheads="1"/>
          </p:cNvSpPr>
          <p:nvPr/>
        </p:nvSpPr>
        <p:spPr bwMode="auto">
          <a:xfrm>
            <a:off x="1828800" y="5181600"/>
            <a:ext cx="6019800" cy="838200"/>
          </a:xfrm>
          <a:prstGeom prst="rect">
            <a:avLst/>
          </a:prstGeom>
          <a:solidFill>
            <a:srgbClr val="99CC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extLst>
      <p:ext uri="{BB962C8B-B14F-4D97-AF65-F5344CB8AC3E}">
        <p14:creationId xmlns:p14="http://schemas.microsoft.com/office/powerpoint/2010/main" xmlns="" val="78634797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533400" y="381000"/>
            <a:ext cx="8229600" cy="1143000"/>
          </a:xfrm>
        </p:spPr>
        <p:txBody>
          <a:bodyPr/>
          <a:lstStyle/>
          <a:p>
            <a:r>
              <a:rPr lang="en-US" altLang="en-US" smtClean="0"/>
              <a:t>Odds Ratio</a:t>
            </a:r>
          </a:p>
        </p:txBody>
      </p:sp>
      <p:sp>
        <p:nvSpPr>
          <p:cNvPr id="69635" name="Content Placeholder 2"/>
          <p:cNvSpPr>
            <a:spLocks noGrp="1"/>
          </p:cNvSpPr>
          <p:nvPr>
            <p:ph idx="1"/>
          </p:nvPr>
        </p:nvSpPr>
        <p:spPr>
          <a:xfrm>
            <a:off x="457200" y="1676400"/>
            <a:ext cx="8229600" cy="4302125"/>
          </a:xfrm>
        </p:spPr>
        <p:txBody>
          <a:bodyPr/>
          <a:lstStyle/>
          <a:p>
            <a:r>
              <a:rPr lang="en-US" altLang="en-US" smtClean="0"/>
              <a:t>Exp(</a:t>
            </a:r>
            <a:r>
              <a:rPr lang="en-US" altLang="en-US" smtClean="0">
                <a:sym typeface="Symbol" panose="05050102010706020507" pitchFamily="18" charset="2"/>
              </a:rPr>
              <a:t></a:t>
            </a:r>
            <a:r>
              <a:rPr lang="en-US" altLang="en-US" smtClean="0"/>
              <a:t>) = </a:t>
            </a:r>
            <a:r>
              <a:rPr lang="en-US" altLang="en-US" b="1" smtClean="0">
                <a:solidFill>
                  <a:srgbClr val="FF0000"/>
                </a:solidFill>
              </a:rPr>
              <a:t>multiplicative</a:t>
            </a:r>
            <a:r>
              <a:rPr lang="en-US" altLang="en-US" smtClean="0"/>
              <a:t> change in the odds ratio when z changes by 1 unit.</a:t>
            </a:r>
          </a:p>
          <a:p>
            <a:r>
              <a:rPr lang="en-US" altLang="en-US" smtClean="0"/>
              <a:t>dOR(</a:t>
            </a:r>
            <a:r>
              <a:rPr lang="en-US" altLang="en-US" b="1" smtClean="0"/>
              <a:t>x</a:t>
            </a:r>
            <a:r>
              <a:rPr lang="en-US" altLang="en-US" smtClean="0"/>
              <a:t>,z)/d</a:t>
            </a:r>
            <a:r>
              <a:rPr lang="en-US" altLang="en-US" b="1" smtClean="0"/>
              <a:t>x</a:t>
            </a:r>
            <a:r>
              <a:rPr lang="en-US" altLang="en-US" smtClean="0"/>
              <a:t> = OR(</a:t>
            </a:r>
            <a:r>
              <a:rPr lang="en-US" altLang="en-US" b="1" smtClean="0"/>
              <a:t>x</a:t>
            </a:r>
            <a:r>
              <a:rPr lang="en-US" altLang="en-US" smtClean="0"/>
              <a:t>,z)*</a:t>
            </a:r>
            <a:r>
              <a:rPr lang="en-US" altLang="en-US" b="1" smtClean="0">
                <a:sym typeface="Symbol" panose="05050102010706020507" pitchFamily="18" charset="2"/>
              </a:rPr>
              <a:t></a:t>
            </a:r>
            <a:r>
              <a:rPr lang="en-US" altLang="en-US" smtClean="0">
                <a:sym typeface="Symbol" panose="05050102010706020507" pitchFamily="18" charset="2"/>
              </a:rPr>
              <a:t>, not exp(</a:t>
            </a:r>
            <a:r>
              <a:rPr lang="en-US" altLang="en-US" b="1" smtClean="0">
                <a:sym typeface="Symbol" panose="05050102010706020507" pitchFamily="18" charset="2"/>
              </a:rPr>
              <a:t></a:t>
            </a:r>
            <a:r>
              <a:rPr lang="en-US" altLang="en-US" smtClean="0">
                <a:sym typeface="Symbol" panose="05050102010706020507" pitchFamily="18" charset="2"/>
              </a:rPr>
              <a:t>)</a:t>
            </a:r>
          </a:p>
          <a:p>
            <a:r>
              <a:rPr lang="en-US" altLang="en-US" smtClean="0">
                <a:sym typeface="Symbol" panose="05050102010706020507" pitchFamily="18" charset="2"/>
              </a:rPr>
              <a:t>The “odds ratio” is not a partial effect – it is not a derivative.</a:t>
            </a:r>
          </a:p>
          <a:p>
            <a:r>
              <a:rPr lang="en-US" altLang="en-US" smtClean="0">
                <a:sym typeface="Symbol" panose="05050102010706020507" pitchFamily="18" charset="2"/>
              </a:rPr>
              <a:t>It is only meaningful when the odds ratio is itself of interest and the change of the variable by a whole unit is meaningful.</a:t>
            </a:r>
          </a:p>
          <a:p>
            <a:r>
              <a:rPr lang="en-US" altLang="en-US" smtClean="0">
                <a:sym typeface="Symbol" panose="05050102010706020507" pitchFamily="18" charset="2"/>
              </a:rPr>
              <a:t>“Odds ratios” might be interesting for dummy variables</a:t>
            </a:r>
            <a:endParaRPr lang="en-US" altLang="en-US" smtClean="0"/>
          </a:p>
        </p:txBody>
      </p:sp>
    </p:spTree>
    <p:extLst>
      <p:ext uri="{BB962C8B-B14F-4D97-AF65-F5344CB8AC3E}">
        <p14:creationId xmlns:p14="http://schemas.microsoft.com/office/powerpoint/2010/main" xmlns="" val="7231885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1143000"/>
            <a:ext cx="8007350" cy="281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59"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4048125"/>
            <a:ext cx="8007350" cy="258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0660" name="TextBox 3"/>
          <p:cNvSpPr txBox="1">
            <a:spLocks noChangeArrowheads="1"/>
          </p:cNvSpPr>
          <p:nvPr/>
        </p:nvSpPr>
        <p:spPr bwMode="auto">
          <a:xfrm>
            <a:off x="1066800" y="762000"/>
            <a:ext cx="74676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b="1">
                <a:latin typeface="Tahoma" panose="020B0604030504040204" pitchFamily="34" charset="0"/>
                <a:cs typeface="Tahoma" panose="020B0604030504040204" pitchFamily="34" charset="0"/>
              </a:rPr>
              <a:t>Cautions About reported Odds Ratios</a:t>
            </a:r>
          </a:p>
        </p:txBody>
      </p:sp>
      <p:cxnSp>
        <p:nvCxnSpPr>
          <p:cNvPr id="70661" name="Straight Arrow Connector 5"/>
          <p:cNvCxnSpPr>
            <a:cxnSpLocks noChangeShapeType="1"/>
          </p:cNvCxnSpPr>
          <p:nvPr/>
        </p:nvCxnSpPr>
        <p:spPr bwMode="auto">
          <a:xfrm rot="5400000">
            <a:off x="4572001" y="4648200"/>
            <a:ext cx="1371600" cy="3175"/>
          </a:xfrm>
          <a:prstGeom prst="straightConnector1">
            <a:avLst/>
          </a:prstGeom>
          <a:noFill/>
          <a:ln w="57150" algn="ctr">
            <a:solidFill>
              <a:srgbClr val="FF3300"/>
            </a:solidFill>
            <a:round/>
            <a:headEnd type="triangle" w="med" len="med"/>
            <a:tailEnd type="triangle" w="med" len="med"/>
          </a:ln>
          <a:extLst>
            <a:ext uri="{909E8E84-426E-40DD-AFC4-6F175D3DCCD1}">
              <a14:hiddenFill xmlns:a14="http://schemas.microsoft.com/office/drawing/2010/main" xmlns="">
                <a:noFill/>
              </a14:hiddenFill>
            </a:ext>
          </a:extLst>
        </p:spPr>
      </p:cxnSp>
      <p:sp>
        <p:nvSpPr>
          <p:cNvPr id="70662" name="Rectangle 6"/>
          <p:cNvSpPr>
            <a:spLocks noChangeArrowheads="1"/>
          </p:cNvSpPr>
          <p:nvPr/>
        </p:nvSpPr>
        <p:spPr bwMode="auto">
          <a:xfrm>
            <a:off x="2590800" y="5791200"/>
            <a:ext cx="1981200" cy="304800"/>
          </a:xfrm>
          <a:prstGeom prst="rect">
            <a:avLst/>
          </a:prstGeom>
          <a:solidFill>
            <a:srgbClr val="CCCC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70663" name="Rectangle 7"/>
          <p:cNvSpPr>
            <a:spLocks noChangeArrowheads="1"/>
          </p:cNvSpPr>
          <p:nvPr/>
        </p:nvSpPr>
        <p:spPr bwMode="auto">
          <a:xfrm>
            <a:off x="6705600" y="5791200"/>
            <a:ext cx="2057400" cy="304800"/>
          </a:xfrm>
          <a:prstGeom prst="rect">
            <a:avLst/>
          </a:prstGeom>
          <a:solidFill>
            <a:srgbClr val="CCCC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70664" name="Rectangle 8"/>
          <p:cNvSpPr>
            <a:spLocks noChangeArrowheads="1"/>
          </p:cNvSpPr>
          <p:nvPr/>
        </p:nvSpPr>
        <p:spPr bwMode="auto">
          <a:xfrm>
            <a:off x="6705600" y="2895600"/>
            <a:ext cx="2133600" cy="304800"/>
          </a:xfrm>
          <a:prstGeom prst="rect">
            <a:avLst/>
          </a:prstGeom>
          <a:solidFill>
            <a:srgbClr val="CCCC00">
              <a:alpha val="18823"/>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5231928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371600"/>
            <a:ext cx="8229600" cy="530225"/>
          </a:xfrm>
        </p:spPr>
        <p:txBody>
          <a:bodyPr/>
          <a:lstStyle/>
          <a:p>
            <a:pPr eaLnBrk="1" hangingPunct="1"/>
            <a:r>
              <a:rPr lang="en-US" smtClean="0"/>
              <a:t>Model for a Binary Dependent Variable</a:t>
            </a:r>
          </a:p>
        </p:txBody>
      </p:sp>
      <p:sp>
        <p:nvSpPr>
          <p:cNvPr id="14339" name="Rectangle 3"/>
          <p:cNvSpPr>
            <a:spLocks noGrp="1" noChangeArrowheads="1"/>
          </p:cNvSpPr>
          <p:nvPr>
            <p:ph type="body" idx="1"/>
          </p:nvPr>
        </p:nvSpPr>
        <p:spPr>
          <a:xfrm>
            <a:off x="533400" y="2057400"/>
            <a:ext cx="8229600" cy="3540125"/>
          </a:xfrm>
        </p:spPr>
        <p:txBody>
          <a:bodyPr/>
          <a:lstStyle/>
          <a:p>
            <a:pPr eaLnBrk="1" hangingPunct="1"/>
            <a:r>
              <a:rPr lang="en-US" smtClean="0"/>
              <a:t>Binary outcome.</a:t>
            </a:r>
          </a:p>
          <a:p>
            <a:pPr lvl="1" eaLnBrk="1" hangingPunct="1"/>
            <a:r>
              <a:rPr lang="en-US" smtClean="0"/>
              <a:t>Event occurs or doesn’t (e.g., the democrat wins, the person enters the labor force,…</a:t>
            </a:r>
          </a:p>
          <a:p>
            <a:pPr lvl="1" eaLnBrk="1" hangingPunct="1"/>
            <a:r>
              <a:rPr lang="en-US" smtClean="0"/>
              <a:t>Model the probability of the event. P(</a:t>
            </a:r>
            <a:r>
              <a:rPr lang="en-US" b="1" smtClean="0"/>
              <a:t>x</a:t>
            </a:r>
            <a:r>
              <a:rPr lang="en-US" smtClean="0"/>
              <a:t>)=Prob(y=1|</a:t>
            </a:r>
            <a:r>
              <a:rPr lang="en-US" b="1" smtClean="0"/>
              <a:t>x</a:t>
            </a:r>
            <a:r>
              <a:rPr lang="en-US" smtClean="0"/>
              <a:t>)</a:t>
            </a:r>
          </a:p>
          <a:p>
            <a:pPr lvl="1" eaLnBrk="1" hangingPunct="1"/>
            <a:r>
              <a:rPr lang="en-US" smtClean="0"/>
              <a:t>Probability responds to independent variables</a:t>
            </a:r>
          </a:p>
          <a:p>
            <a:pPr eaLnBrk="1" hangingPunct="1"/>
            <a:r>
              <a:rPr lang="en-US" smtClean="0"/>
              <a:t>Requirements</a:t>
            </a:r>
          </a:p>
          <a:p>
            <a:pPr lvl="1" eaLnBrk="1" hangingPunct="1"/>
            <a:r>
              <a:rPr lang="en-US" smtClean="0"/>
              <a:t>0 &lt; Probability &lt; 1</a:t>
            </a:r>
          </a:p>
          <a:p>
            <a:pPr lvl="1" eaLnBrk="1" hangingPunct="1"/>
            <a:r>
              <a:rPr lang="en-US" smtClean="0"/>
              <a:t>P(</a:t>
            </a:r>
            <a:r>
              <a:rPr lang="en-US" b="1" smtClean="0"/>
              <a:t>x</a:t>
            </a:r>
            <a:r>
              <a:rPr lang="en-US" smtClean="0"/>
              <a:t>) should be monotonic in </a:t>
            </a:r>
            <a:r>
              <a:rPr lang="en-US" b="1" smtClean="0"/>
              <a:t>x</a:t>
            </a:r>
            <a:r>
              <a:rPr lang="en-US" smtClean="0"/>
              <a:t> – it’s a CDF</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Two Standard Models</a:t>
            </a:r>
          </a:p>
        </p:txBody>
      </p:sp>
      <p:sp>
        <p:nvSpPr>
          <p:cNvPr id="15363" name="Rectangle 3"/>
          <p:cNvSpPr>
            <a:spLocks noGrp="1" noChangeArrowheads="1"/>
          </p:cNvSpPr>
          <p:nvPr>
            <p:ph type="body" idx="1"/>
          </p:nvPr>
        </p:nvSpPr>
        <p:spPr/>
        <p:txBody>
          <a:bodyPr/>
          <a:lstStyle/>
          <a:p>
            <a:pPr eaLnBrk="1" hangingPunct="1">
              <a:lnSpc>
                <a:spcPct val="90000"/>
              </a:lnSpc>
            </a:pPr>
            <a:r>
              <a:rPr lang="en-US" smtClean="0"/>
              <a:t>Based on the normal distribution:</a:t>
            </a:r>
          </a:p>
          <a:p>
            <a:pPr lvl="1" eaLnBrk="1" hangingPunct="1">
              <a:lnSpc>
                <a:spcPct val="90000"/>
              </a:lnSpc>
            </a:pPr>
            <a:r>
              <a:rPr lang="en-US" smtClean="0"/>
              <a:t>Prob[y=1|</a:t>
            </a:r>
            <a:r>
              <a:rPr lang="en-US" b="1" smtClean="0"/>
              <a:t>x</a:t>
            </a:r>
            <a:r>
              <a:rPr lang="en-US" smtClean="0"/>
              <a:t>] = </a:t>
            </a:r>
            <a:r>
              <a:rPr lang="el-GR" smtClean="0">
                <a:sym typeface="Symbol"/>
              </a:rPr>
              <a:t></a:t>
            </a:r>
            <a:r>
              <a:rPr lang="en-US" smtClean="0"/>
              <a:t>(</a:t>
            </a:r>
            <a:r>
              <a:rPr lang="el-GR" b="1" smtClean="0"/>
              <a:t>β</a:t>
            </a:r>
            <a:r>
              <a:rPr lang="en-US" b="1" smtClean="0"/>
              <a:t>’x</a:t>
            </a:r>
            <a:r>
              <a:rPr lang="en-US" smtClean="0"/>
              <a:t>) = CDF of normal distribution</a:t>
            </a:r>
            <a:endParaRPr lang="el-GR" smtClean="0"/>
          </a:p>
          <a:p>
            <a:pPr lvl="1" eaLnBrk="1" hangingPunct="1">
              <a:lnSpc>
                <a:spcPct val="90000"/>
              </a:lnSpc>
            </a:pPr>
            <a:r>
              <a:rPr lang="en-US" smtClean="0"/>
              <a:t>The “probit” model</a:t>
            </a:r>
          </a:p>
          <a:p>
            <a:pPr eaLnBrk="1" hangingPunct="1">
              <a:lnSpc>
                <a:spcPct val="90000"/>
              </a:lnSpc>
            </a:pPr>
            <a:r>
              <a:rPr lang="en-US" smtClean="0"/>
              <a:t>Based on the logistic distribution</a:t>
            </a:r>
          </a:p>
          <a:p>
            <a:pPr lvl="1" eaLnBrk="1" hangingPunct="1">
              <a:lnSpc>
                <a:spcPct val="90000"/>
              </a:lnSpc>
            </a:pPr>
            <a:r>
              <a:rPr lang="en-US" smtClean="0"/>
              <a:t>Prob[y=1|x]  =  exp(</a:t>
            </a:r>
            <a:r>
              <a:rPr lang="el-GR" b="1" smtClean="0"/>
              <a:t>β</a:t>
            </a:r>
            <a:r>
              <a:rPr lang="en-US" b="1" smtClean="0"/>
              <a:t>’x</a:t>
            </a:r>
            <a:r>
              <a:rPr lang="en-US" smtClean="0"/>
              <a:t>)/[1+ exp(</a:t>
            </a:r>
            <a:r>
              <a:rPr lang="el-GR" b="1" smtClean="0"/>
              <a:t>β</a:t>
            </a:r>
            <a:r>
              <a:rPr lang="en-US" b="1" smtClean="0"/>
              <a:t>’x</a:t>
            </a:r>
            <a:r>
              <a:rPr lang="en-US" smtClean="0"/>
              <a:t>)]</a:t>
            </a:r>
          </a:p>
          <a:p>
            <a:pPr lvl="1" eaLnBrk="1" hangingPunct="1">
              <a:lnSpc>
                <a:spcPct val="90000"/>
              </a:lnSpc>
            </a:pPr>
            <a:r>
              <a:rPr lang="en-US" smtClean="0"/>
              <a:t>The “logit” model</a:t>
            </a:r>
          </a:p>
          <a:p>
            <a:pPr eaLnBrk="1" hangingPunct="1">
              <a:lnSpc>
                <a:spcPct val="90000"/>
              </a:lnSpc>
            </a:pPr>
            <a:r>
              <a:rPr lang="en-US" smtClean="0"/>
              <a:t>Log likelihood</a:t>
            </a:r>
          </a:p>
          <a:p>
            <a:pPr lvl="1" eaLnBrk="1" hangingPunct="1">
              <a:lnSpc>
                <a:spcPct val="90000"/>
              </a:lnSpc>
            </a:pPr>
            <a:r>
              <a:rPr lang="en-US" smtClean="0"/>
              <a:t>P(y|x) = (1-F)</a:t>
            </a:r>
            <a:r>
              <a:rPr lang="en-US" baseline="30000" smtClean="0"/>
              <a:t>(1-y)</a:t>
            </a:r>
            <a:r>
              <a:rPr lang="en-US" smtClean="0"/>
              <a:t> F</a:t>
            </a:r>
            <a:r>
              <a:rPr lang="en-US" baseline="30000" smtClean="0"/>
              <a:t>y</a:t>
            </a:r>
            <a:r>
              <a:rPr lang="en-US" smtClean="0"/>
              <a:t> where F = the cdf</a:t>
            </a:r>
          </a:p>
          <a:p>
            <a:pPr lvl="1" eaLnBrk="1" hangingPunct="1">
              <a:lnSpc>
                <a:spcPct val="90000"/>
              </a:lnSpc>
            </a:pPr>
            <a:r>
              <a:rPr lang="en-US" smtClean="0"/>
              <a:t>LogL   = </a:t>
            </a:r>
            <a:r>
              <a:rPr lang="el-GR" smtClean="0"/>
              <a:t>Σ</a:t>
            </a:r>
            <a:r>
              <a:rPr lang="en-US" baseline="-25000" smtClean="0"/>
              <a:t>i</a:t>
            </a:r>
            <a:r>
              <a:rPr lang="en-US" smtClean="0"/>
              <a:t> (1-y</a:t>
            </a:r>
            <a:r>
              <a:rPr lang="en-US" baseline="-25000" smtClean="0"/>
              <a:t>i</a:t>
            </a:r>
            <a:r>
              <a:rPr lang="en-US" smtClean="0"/>
              <a:t>)log(1-F</a:t>
            </a:r>
            <a:r>
              <a:rPr lang="en-US" baseline="-25000" smtClean="0"/>
              <a:t>i</a:t>
            </a:r>
            <a:r>
              <a:rPr lang="en-US" smtClean="0"/>
              <a:t>) + y</a:t>
            </a:r>
            <a:r>
              <a:rPr lang="en-US" baseline="-25000" smtClean="0"/>
              <a:t>i</a:t>
            </a:r>
            <a:r>
              <a:rPr lang="en-US" smtClean="0"/>
              <a:t>logF</a:t>
            </a:r>
            <a:r>
              <a:rPr lang="en-US" baseline="-25000" smtClean="0"/>
              <a:t>i</a:t>
            </a:r>
            <a:endParaRPr lang="en-US" smtClean="0"/>
          </a:p>
          <a:p>
            <a:pPr lvl="2" eaLnBrk="1" hangingPunct="1">
              <a:lnSpc>
                <a:spcPct val="90000"/>
              </a:lnSpc>
              <a:buFont typeface="Wingdings" pitchFamily="2" charset="2"/>
              <a:buNone/>
            </a:pPr>
            <a:r>
              <a:rPr lang="en-US" smtClean="0"/>
              <a:t>           </a:t>
            </a:r>
            <a:r>
              <a:rPr lang="en-US" sz="2400" smtClean="0"/>
              <a:t>= </a:t>
            </a:r>
            <a:r>
              <a:rPr lang="el-GR" sz="2400" smtClean="0"/>
              <a:t>Σ</a:t>
            </a:r>
            <a:r>
              <a:rPr lang="en-US" sz="2400" baseline="-25000" smtClean="0"/>
              <a:t>i</a:t>
            </a:r>
            <a:r>
              <a:rPr lang="en-US" sz="2400" smtClean="0"/>
              <a:t> F[(2y</a:t>
            </a:r>
            <a:r>
              <a:rPr lang="en-US" sz="2400" baseline="-25000" smtClean="0"/>
              <a:t>i</a:t>
            </a:r>
            <a:r>
              <a:rPr lang="en-US" sz="2400" smtClean="0"/>
              <a:t>-1)</a:t>
            </a:r>
            <a:r>
              <a:rPr lang="el-GR" sz="2400" b="1" smtClean="0"/>
              <a:t>β</a:t>
            </a:r>
            <a:r>
              <a:rPr lang="en-US" sz="2400" b="1" smtClean="0"/>
              <a:t>’x</a:t>
            </a:r>
            <a:r>
              <a:rPr lang="en-US" sz="2400" smtClean="0"/>
              <a:t>] since F(-t)=1-F(t) for both.</a:t>
            </a:r>
            <a:endParaRPr lang="el-GR" b="1" smtClean="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Coefficients in the Binary Choice Models</a:t>
            </a:r>
          </a:p>
        </p:txBody>
      </p:sp>
      <p:sp>
        <p:nvSpPr>
          <p:cNvPr id="16387" name="Rectangle 3"/>
          <p:cNvSpPr>
            <a:spLocks noGrp="1" noChangeArrowheads="1"/>
          </p:cNvSpPr>
          <p:nvPr>
            <p:ph type="body" idx="1"/>
          </p:nvPr>
        </p:nvSpPr>
        <p:spPr/>
        <p:txBody>
          <a:bodyPr/>
          <a:lstStyle/>
          <a:p>
            <a:pPr eaLnBrk="1" hangingPunct="1">
              <a:buFont typeface="Wingdings" pitchFamily="2" charset="2"/>
              <a:buNone/>
            </a:pPr>
            <a:r>
              <a:rPr lang="en-US" smtClean="0"/>
              <a:t>     E[y|x] = 0*(1-F</a:t>
            </a:r>
            <a:r>
              <a:rPr lang="en-US" baseline="-25000" smtClean="0"/>
              <a:t>i</a:t>
            </a:r>
            <a:r>
              <a:rPr lang="en-US" smtClean="0"/>
              <a:t>) + 1*F</a:t>
            </a:r>
            <a:r>
              <a:rPr lang="en-US" baseline="-25000" smtClean="0"/>
              <a:t>i</a:t>
            </a:r>
            <a:r>
              <a:rPr lang="en-US" smtClean="0"/>
              <a:t>  =  P(y=1|x)</a:t>
            </a:r>
          </a:p>
          <a:p>
            <a:pPr eaLnBrk="1" hangingPunct="1">
              <a:buFont typeface="Wingdings" pitchFamily="2" charset="2"/>
              <a:buNone/>
            </a:pPr>
            <a:r>
              <a:rPr lang="en-US" smtClean="0"/>
              <a:t>               = F(</a:t>
            </a:r>
            <a:r>
              <a:rPr lang="el-GR" b="1" smtClean="0"/>
              <a:t>β</a:t>
            </a:r>
            <a:r>
              <a:rPr lang="en-US" b="1" smtClean="0"/>
              <a:t>’x</a:t>
            </a:r>
            <a:r>
              <a:rPr lang="en-US" smtClean="0"/>
              <a:t>)</a:t>
            </a:r>
          </a:p>
          <a:p>
            <a:pPr eaLnBrk="1" hangingPunct="1">
              <a:buFont typeface="Wingdings" pitchFamily="2" charset="2"/>
              <a:buNone/>
            </a:pPr>
            <a:r>
              <a:rPr lang="en-US" smtClean="0"/>
              <a:t>     The coefficients are not the slopes, as usual</a:t>
            </a:r>
          </a:p>
          <a:p>
            <a:pPr eaLnBrk="1" hangingPunct="1">
              <a:buFont typeface="Wingdings" pitchFamily="2" charset="2"/>
              <a:buNone/>
            </a:pPr>
            <a:r>
              <a:rPr lang="en-US" smtClean="0"/>
              <a:t>      in a nonlinear model</a:t>
            </a:r>
          </a:p>
          <a:p>
            <a:pPr eaLnBrk="1" hangingPunct="1">
              <a:buFont typeface="Wingdings" pitchFamily="2" charset="2"/>
              <a:buNone/>
            </a:pPr>
            <a:endParaRPr lang="en-US" smtClean="0"/>
          </a:p>
          <a:p>
            <a:pPr eaLnBrk="1" hangingPunct="1">
              <a:buFont typeface="Wingdings" pitchFamily="2" charset="2"/>
              <a:buNone/>
            </a:pPr>
            <a:r>
              <a:rPr lang="en-US" smtClean="0"/>
              <a:t>			∂E[y|x]/∂x= f(</a:t>
            </a:r>
            <a:r>
              <a:rPr lang="el-GR" b="1" smtClean="0"/>
              <a:t>β</a:t>
            </a:r>
            <a:r>
              <a:rPr lang="en-US" b="1" smtClean="0"/>
              <a:t>’x</a:t>
            </a:r>
            <a:r>
              <a:rPr lang="en-US" smtClean="0"/>
              <a:t>)</a:t>
            </a:r>
            <a:r>
              <a:rPr lang="el-GR" b="1" smtClean="0"/>
              <a:t>β</a:t>
            </a:r>
            <a:endParaRPr lang="en-US" smtClean="0"/>
          </a:p>
          <a:p>
            <a:pPr eaLnBrk="1" hangingPunct="1">
              <a:buFont typeface="Wingdings" pitchFamily="2" charset="2"/>
              <a:buNone/>
            </a:pPr>
            <a:endParaRPr lang="en-US" smtClean="0"/>
          </a:p>
          <a:p>
            <a:pPr eaLnBrk="1" hangingPunct="1">
              <a:buFont typeface="Wingdings" pitchFamily="2" charset="2"/>
              <a:buNone/>
            </a:pPr>
            <a:r>
              <a:rPr lang="en-US" smtClean="0"/>
              <a:t> 	These will look similar for probit and logit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609601"/>
            <a:ext cx="8229600" cy="914400"/>
          </a:xfrm>
        </p:spPr>
        <p:txBody>
          <a:bodyPr/>
          <a:lstStyle/>
          <a:p>
            <a:pPr eaLnBrk="1" hangingPunct="1"/>
            <a:r>
              <a:rPr lang="en-US" smtClean="0"/>
              <a:t>Application: Female Labor Supply</a:t>
            </a:r>
          </a:p>
        </p:txBody>
      </p:sp>
      <p:sp>
        <p:nvSpPr>
          <p:cNvPr id="17411" name="Text Box 4"/>
          <p:cNvSpPr txBox="1">
            <a:spLocks noChangeArrowheads="1"/>
          </p:cNvSpPr>
          <p:nvPr/>
        </p:nvSpPr>
        <p:spPr bwMode="auto">
          <a:xfrm>
            <a:off x="381000" y="1600200"/>
            <a:ext cx="8610600" cy="4462463"/>
          </a:xfrm>
          <a:prstGeom prst="rect">
            <a:avLst/>
          </a:prstGeom>
          <a:noFill/>
          <a:ln w="19050">
            <a:noFill/>
            <a:miter lim="800000"/>
            <a:headEnd/>
            <a:tailEnd/>
          </a:ln>
        </p:spPr>
        <p:txBody>
          <a:bodyPr>
            <a:spAutoFit/>
          </a:bodyPr>
          <a:lstStyle/>
          <a:p>
            <a:r>
              <a:rPr lang="en-US" sz="1400" b="1">
                <a:latin typeface="Courier New" pitchFamily="49" charset="0"/>
              </a:rPr>
              <a:t>1975 Survey Data:  Mroz (Econometrica) 753 Observations</a:t>
            </a:r>
          </a:p>
          <a:p>
            <a:r>
              <a:rPr lang="en-US" sz="1400" b="1">
                <a:latin typeface="Courier New" pitchFamily="49" charset="0"/>
                <a:cs typeface="Courier New" pitchFamily="49" charset="0"/>
              </a:rPr>
              <a:t>Descriptive Statistics</a:t>
            </a:r>
          </a:p>
          <a:p>
            <a:r>
              <a:rPr lang="en-US" sz="1400" b="1">
                <a:latin typeface="Courier New" pitchFamily="49" charset="0"/>
                <a:cs typeface="Courier New" pitchFamily="49" charset="0"/>
              </a:rPr>
              <a:t>Variable     Mean       Std.Dev.     Minimum      Maximum        Cases Missing</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All observations in current sample</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LFP     |  .568393      .495630      .000000      1.00000          753       0</a:t>
            </a:r>
          </a:p>
          <a:p>
            <a:r>
              <a:rPr lang="en-US" sz="1400" b="1">
                <a:latin typeface="Courier New" pitchFamily="49" charset="0"/>
                <a:cs typeface="Courier New" pitchFamily="49" charset="0"/>
              </a:rPr>
              <a:t>WHRS    |  740.576      871.314      .000000      4950.00          753       0</a:t>
            </a:r>
          </a:p>
          <a:p>
            <a:r>
              <a:rPr lang="nb-NO" sz="1400" b="1">
                <a:latin typeface="Courier New" pitchFamily="49" charset="0"/>
                <a:cs typeface="Courier New" pitchFamily="49" charset="0"/>
              </a:rPr>
              <a:t>KL6     |  .237716      .523959      .000000      3.00000          753       0</a:t>
            </a:r>
          </a:p>
          <a:p>
            <a:r>
              <a:rPr lang="en-US" sz="1400" b="1">
                <a:latin typeface="Courier New" pitchFamily="49" charset="0"/>
                <a:cs typeface="Courier New" pitchFamily="49" charset="0"/>
              </a:rPr>
              <a:t>K618    |  1.35325      1.31987      .000000      8.00000          753       0</a:t>
            </a:r>
          </a:p>
          <a:p>
            <a:r>
              <a:rPr lang="pl-PL" sz="1400" b="1">
                <a:latin typeface="Courier New" pitchFamily="49" charset="0"/>
                <a:cs typeface="Courier New" pitchFamily="49" charset="0"/>
              </a:rPr>
              <a:t>WA      |  42.5378      8.07257      30.0000      60.0000          753       0</a:t>
            </a:r>
          </a:p>
          <a:p>
            <a:r>
              <a:rPr lang="nl-NL" sz="1400" b="1">
                <a:latin typeface="Courier New" pitchFamily="49" charset="0"/>
                <a:cs typeface="Courier New" pitchFamily="49" charset="0"/>
              </a:rPr>
              <a:t>WE      |  12.2869      2.28025      5.00000      17.0000          753       0</a:t>
            </a:r>
          </a:p>
          <a:p>
            <a:r>
              <a:rPr lang="pl-PL" sz="1400" b="1">
                <a:latin typeface="Courier New" pitchFamily="49" charset="0"/>
                <a:cs typeface="Courier New" pitchFamily="49" charset="0"/>
              </a:rPr>
              <a:t>WW      |  2.37457      3.24183      .000000      25.0000          753       0</a:t>
            </a:r>
          </a:p>
          <a:p>
            <a:r>
              <a:rPr lang="nn-NO" sz="1400" b="1">
                <a:latin typeface="Courier New" pitchFamily="49" charset="0"/>
                <a:cs typeface="Courier New" pitchFamily="49" charset="0"/>
              </a:rPr>
              <a:t>RPWG    |  1.84973      2.41989      .000000      9.98000          753       0</a:t>
            </a:r>
          </a:p>
          <a:p>
            <a:r>
              <a:rPr lang="de-DE" sz="1400" b="1">
                <a:latin typeface="Courier New" pitchFamily="49" charset="0"/>
                <a:cs typeface="Courier New" pitchFamily="49" charset="0"/>
              </a:rPr>
              <a:t>HHRS    |  2267.27      595.567      175.000      5010.00          753       0</a:t>
            </a:r>
          </a:p>
          <a:p>
            <a:r>
              <a:rPr lang="it-IT" sz="1400" b="1">
                <a:latin typeface="Courier New" pitchFamily="49" charset="0"/>
                <a:cs typeface="Courier New" pitchFamily="49" charset="0"/>
              </a:rPr>
              <a:t>HA      |  45.1208      8.05879      30.0000      60.0000          753       0</a:t>
            </a:r>
          </a:p>
          <a:p>
            <a:r>
              <a:rPr lang="en-US" sz="1400" b="1">
                <a:latin typeface="Courier New" pitchFamily="49" charset="0"/>
                <a:cs typeface="Courier New" pitchFamily="49" charset="0"/>
              </a:rPr>
              <a:t>HE      |  12.4914      3.02080      3.00000      17.0000          753       0</a:t>
            </a:r>
          </a:p>
          <a:p>
            <a:r>
              <a:rPr lang="en-US" sz="1400" b="1">
                <a:latin typeface="Courier New" pitchFamily="49" charset="0"/>
                <a:cs typeface="Courier New" pitchFamily="49" charset="0"/>
              </a:rPr>
              <a:t>HW      |  7.48218      4.23056      .412100      40.5090          753       0</a:t>
            </a:r>
          </a:p>
          <a:p>
            <a:r>
              <a:rPr lang="it-IT" sz="1400" b="1">
                <a:latin typeface="Courier New" pitchFamily="49" charset="0"/>
                <a:cs typeface="Courier New" pitchFamily="49" charset="0"/>
              </a:rPr>
              <a:t>FAMINC  |  23080.6      12190.2      1500.00      96000.0          753       0</a:t>
            </a:r>
          </a:p>
          <a:p>
            <a:r>
              <a:rPr lang="en-US" sz="1400" b="1">
                <a:latin typeface="Courier New" pitchFamily="49" charset="0"/>
                <a:cs typeface="Courier New" pitchFamily="49" charset="0"/>
              </a:rPr>
              <a:t>KIDS    |  .695883      .460338      .000000      1.00000          753       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p:cNvSpPr txBox="1">
            <a:spLocks noChangeArrowheads="1"/>
          </p:cNvSpPr>
          <p:nvPr/>
        </p:nvSpPr>
        <p:spPr bwMode="auto">
          <a:xfrm>
            <a:off x="1828800" y="1600200"/>
            <a:ext cx="5791200" cy="4708525"/>
          </a:xfrm>
          <a:prstGeom prst="rect">
            <a:avLst/>
          </a:prstGeom>
          <a:noFill/>
          <a:ln w="9525">
            <a:noFill/>
            <a:miter lim="800000"/>
            <a:headEnd/>
            <a:tailEnd/>
          </a:ln>
        </p:spPr>
        <p:txBody>
          <a:bodyPr>
            <a:spAutoFit/>
          </a:bodyPr>
          <a:lstStyle/>
          <a:p>
            <a:r>
              <a:rPr lang="en-US" sz="1000" b="1">
                <a:latin typeface="Courier New" pitchFamily="49" charset="0"/>
                <a:cs typeface="Courier New" pitchFamily="49" charset="0"/>
              </a:rPr>
              <a:t>----------------------------------------------------------------------</a:t>
            </a:r>
          </a:p>
          <a:p>
            <a:r>
              <a:rPr lang="en-US" sz="1000" b="1">
                <a:latin typeface="Courier New" pitchFamily="49" charset="0"/>
                <a:cs typeface="Courier New" pitchFamily="49" charset="0"/>
              </a:rPr>
              <a:t>Binomial Probit Model</a:t>
            </a:r>
          </a:p>
          <a:p>
            <a:r>
              <a:rPr lang="en-US" sz="1000" b="1">
                <a:latin typeface="Courier New" pitchFamily="49" charset="0"/>
                <a:cs typeface="Courier New" pitchFamily="49" charset="0"/>
              </a:rPr>
              <a:t>Dependent variable                  LFP</a:t>
            </a:r>
          </a:p>
          <a:p>
            <a:r>
              <a:rPr lang="en-US" sz="1000" b="1">
                <a:latin typeface="Courier New" pitchFamily="49" charset="0"/>
                <a:cs typeface="Courier New" pitchFamily="49" charset="0"/>
              </a:rPr>
              <a:t>Log likelihood function      -488.26476  (Probit)</a:t>
            </a:r>
          </a:p>
          <a:p>
            <a:r>
              <a:rPr lang="en-US" sz="1000" b="1">
                <a:latin typeface="Courier New" pitchFamily="49" charset="0"/>
                <a:cs typeface="Courier New" pitchFamily="49" charset="0"/>
              </a:rPr>
              <a:t>Log likelihood function      -488.17640  (Logit)</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Variable| Coefficient    Standard Error  b/St.Er. P[|Z|&gt;z]   Mean of X</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|Index function for probability</a:t>
            </a:r>
          </a:p>
          <a:p>
            <a:r>
              <a:rPr lang="en-US" sz="1000" b="1">
                <a:latin typeface="Courier New" pitchFamily="49" charset="0"/>
                <a:cs typeface="Courier New" pitchFamily="49" charset="0"/>
              </a:rPr>
              <a:t>Constant|     .77143          .52381        1.473   .1408</a:t>
            </a:r>
          </a:p>
          <a:p>
            <a:r>
              <a:rPr lang="en-US" sz="1000" b="1">
                <a:latin typeface="Courier New" pitchFamily="49" charset="0"/>
                <a:cs typeface="Courier New" pitchFamily="49" charset="0"/>
              </a:rPr>
              <a:t>      WA|    -.02008          .01305       -1.538   .1241      42.5378</a:t>
            </a:r>
          </a:p>
          <a:p>
            <a:r>
              <a:rPr lang="en-US" sz="1000" b="1">
                <a:latin typeface="Courier New" pitchFamily="49" charset="0"/>
                <a:cs typeface="Courier New" pitchFamily="49" charset="0"/>
              </a:rPr>
              <a:t>      WE|     .13881***       .02710        5.122   .0000      12.2869</a:t>
            </a:r>
          </a:p>
          <a:p>
            <a:r>
              <a:rPr lang="de-DE" sz="1000" b="1">
                <a:latin typeface="Courier New" pitchFamily="49" charset="0"/>
                <a:cs typeface="Courier New" pitchFamily="49" charset="0"/>
              </a:rPr>
              <a:t>    HHRS|    -.00019**      .801461D-04    -2.359   .0183      2267.27</a:t>
            </a:r>
          </a:p>
          <a:p>
            <a:r>
              <a:rPr lang="en-US" sz="1000" b="1">
                <a:latin typeface="Courier New" pitchFamily="49" charset="0"/>
                <a:cs typeface="Courier New" pitchFamily="49" charset="0"/>
              </a:rPr>
              <a:t>      HA|    -.00526          .01285        -.410   .6821      45.1208</a:t>
            </a:r>
          </a:p>
          <a:p>
            <a:r>
              <a:rPr lang="nl-NL" sz="1000" b="1">
                <a:latin typeface="Courier New" pitchFamily="49" charset="0"/>
                <a:cs typeface="Courier New" pitchFamily="49" charset="0"/>
              </a:rPr>
              <a:t>      HE|    -.06136***       .02058       -2.982   .0029      12.4914</a:t>
            </a:r>
          </a:p>
          <a:p>
            <a:r>
              <a:rPr lang="it-IT" sz="1000" b="1">
                <a:latin typeface="Courier New" pitchFamily="49" charset="0"/>
                <a:cs typeface="Courier New" pitchFamily="49" charset="0"/>
              </a:rPr>
              <a:t>  FAMINC|     .00997**        .00435        2.289   .0221      23.0806</a:t>
            </a:r>
          </a:p>
          <a:p>
            <a:r>
              <a:rPr lang="en-US" sz="1000" b="1">
                <a:latin typeface="Courier New" pitchFamily="49" charset="0"/>
                <a:cs typeface="Courier New" pitchFamily="49" charset="0"/>
              </a:rPr>
              <a:t>    KIDS|    -.34017***       .12556       -2.709   .0067       .69588</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Binary Logit Model for Binary Choice</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|Characteristics in numerator of Prob[Y = 1]</a:t>
            </a:r>
          </a:p>
          <a:p>
            <a:r>
              <a:rPr lang="en-US" sz="1000" b="1">
                <a:latin typeface="Courier New" pitchFamily="49" charset="0"/>
                <a:cs typeface="Courier New" pitchFamily="49" charset="0"/>
              </a:rPr>
              <a:t>Constant|    1.24556          .84987        1.466   .1428</a:t>
            </a:r>
          </a:p>
          <a:p>
            <a:r>
              <a:rPr lang="en-US" sz="1000" b="1">
                <a:latin typeface="Courier New" pitchFamily="49" charset="0"/>
                <a:cs typeface="Courier New" pitchFamily="49" charset="0"/>
              </a:rPr>
              <a:t>      WA|    -.03289          .02134       -1.542   .1232      42.5378</a:t>
            </a:r>
          </a:p>
          <a:p>
            <a:r>
              <a:rPr lang="en-US" sz="1000" b="1">
                <a:latin typeface="Courier New" pitchFamily="49" charset="0"/>
                <a:cs typeface="Courier New" pitchFamily="49" charset="0"/>
              </a:rPr>
              <a:t>      WE|     .22584***       .04504        5.014   .0000      12.2869</a:t>
            </a:r>
          </a:p>
          <a:p>
            <a:r>
              <a:rPr lang="de-DE" sz="1000" b="1">
                <a:latin typeface="Courier New" pitchFamily="49" charset="0"/>
                <a:cs typeface="Courier New" pitchFamily="49" charset="0"/>
              </a:rPr>
              <a:t>    HHRS|    -.00030**        .00013       -2.326   .0200      2267.27</a:t>
            </a:r>
          </a:p>
          <a:p>
            <a:r>
              <a:rPr lang="en-US" sz="1000" b="1">
                <a:latin typeface="Courier New" pitchFamily="49" charset="0"/>
                <a:cs typeface="Courier New" pitchFamily="49" charset="0"/>
              </a:rPr>
              <a:t>      HA|    -.00856          .02098        -.408   .6834      45.1208</a:t>
            </a:r>
          </a:p>
          <a:p>
            <a:r>
              <a:rPr lang="nl-NL" sz="1000" b="1">
                <a:latin typeface="Courier New" pitchFamily="49" charset="0"/>
                <a:cs typeface="Courier New" pitchFamily="49" charset="0"/>
              </a:rPr>
              <a:t>      HE|    -.10096***       .03381       -2.986   .0028      12.4914</a:t>
            </a:r>
          </a:p>
          <a:p>
            <a:r>
              <a:rPr lang="it-IT" sz="1000" b="1">
                <a:latin typeface="Courier New" pitchFamily="49" charset="0"/>
                <a:cs typeface="Courier New" pitchFamily="49" charset="0"/>
              </a:rPr>
              <a:t>  FAMINC|     .01727**        .00752        2.298   .0215      23.0806</a:t>
            </a:r>
          </a:p>
          <a:p>
            <a:r>
              <a:rPr lang="en-US" sz="1000" b="1">
                <a:latin typeface="Courier New" pitchFamily="49" charset="0"/>
                <a:cs typeface="Courier New" pitchFamily="49" charset="0"/>
              </a:rPr>
              <a:t>    KIDS|    -.54990***       .20416       -2.693   .0071       .69588</a:t>
            </a:r>
          </a:p>
          <a:p>
            <a:r>
              <a:rPr lang="en-US" sz="1000" b="1">
                <a:latin typeface="Courier New" pitchFamily="49" charset="0"/>
                <a:cs typeface="Courier New" pitchFamily="49" charset="0"/>
              </a:rPr>
              <a:t>--------+-------------------------------------------------------------</a:t>
            </a:r>
          </a:p>
        </p:txBody>
      </p:sp>
      <p:sp>
        <p:nvSpPr>
          <p:cNvPr id="18435" name="TextBox 3"/>
          <p:cNvSpPr txBox="1">
            <a:spLocks noChangeArrowheads="1"/>
          </p:cNvSpPr>
          <p:nvPr/>
        </p:nvSpPr>
        <p:spPr bwMode="auto">
          <a:xfrm>
            <a:off x="304800" y="1066800"/>
            <a:ext cx="8686800" cy="461962"/>
          </a:xfrm>
          <a:prstGeom prst="rect">
            <a:avLst/>
          </a:prstGeom>
          <a:noFill/>
          <a:ln w="9525">
            <a:noFill/>
            <a:miter lim="800000"/>
            <a:headEnd/>
            <a:tailEnd/>
          </a:ln>
        </p:spPr>
        <p:txBody>
          <a:bodyPr>
            <a:spAutoFit/>
          </a:bodyPr>
          <a:lstStyle/>
          <a:p>
            <a:r>
              <a:rPr lang="en-US" sz="2400" b="1">
                <a:latin typeface="Tahoma" pitchFamily="34" charset="0"/>
                <a:cs typeface="Tahoma" pitchFamily="34" charset="0"/>
              </a:rPr>
              <a:t>Estimated Choice Models for Labor Force Participation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09600"/>
            <a:ext cx="8229600" cy="1139825"/>
          </a:xfrm>
        </p:spPr>
        <p:txBody>
          <a:bodyPr/>
          <a:lstStyle/>
          <a:p>
            <a:pPr eaLnBrk="1" hangingPunct="1"/>
            <a:r>
              <a:rPr lang="en-US" smtClean="0"/>
              <a:t>Partial Effects</a:t>
            </a:r>
          </a:p>
        </p:txBody>
      </p:sp>
      <p:sp>
        <p:nvSpPr>
          <p:cNvPr id="19459" name="TextBox 3"/>
          <p:cNvSpPr txBox="1">
            <a:spLocks noChangeArrowheads="1"/>
          </p:cNvSpPr>
          <p:nvPr/>
        </p:nvSpPr>
        <p:spPr bwMode="auto">
          <a:xfrm>
            <a:off x="1600200" y="1828800"/>
            <a:ext cx="6172200" cy="4554538"/>
          </a:xfrm>
          <a:prstGeom prst="rect">
            <a:avLst/>
          </a:prstGeom>
          <a:noFill/>
          <a:ln w="9525">
            <a:noFill/>
            <a:miter lim="800000"/>
            <a:headEnd/>
            <a:tailEnd/>
          </a:ln>
        </p:spPr>
        <p:txBody>
          <a:bodyPr>
            <a:spAutoFit/>
          </a:bodyPr>
          <a:lstStyle/>
          <a:p>
            <a:r>
              <a:rPr lang="en-US" sz="1000" b="1">
                <a:latin typeface="Courier New" pitchFamily="49" charset="0"/>
                <a:cs typeface="Courier New" pitchFamily="49" charset="0"/>
              </a:rPr>
              <a:t>----------------------------------------------------------------------</a:t>
            </a:r>
          </a:p>
          <a:p>
            <a:r>
              <a:rPr lang="en-US" sz="1000" b="1">
                <a:latin typeface="Courier New" pitchFamily="49" charset="0"/>
                <a:cs typeface="Courier New" pitchFamily="49" charset="0"/>
              </a:rPr>
              <a:t>Partial derivatives of probabilities with</a:t>
            </a:r>
          </a:p>
          <a:p>
            <a:r>
              <a:rPr lang="en-US" sz="1000" b="1">
                <a:latin typeface="Courier New" pitchFamily="49" charset="0"/>
                <a:cs typeface="Courier New" pitchFamily="49" charset="0"/>
              </a:rPr>
              <a:t>respect to the vector of characteristics.</a:t>
            </a:r>
          </a:p>
          <a:p>
            <a:r>
              <a:rPr lang="en-US" sz="1000" b="1">
                <a:latin typeface="Courier New" pitchFamily="49" charset="0"/>
                <a:cs typeface="Courier New" pitchFamily="49" charset="0"/>
              </a:rPr>
              <a:t>They are computed at the means of the Xs.</a:t>
            </a:r>
          </a:p>
          <a:p>
            <a:r>
              <a:rPr lang="en-US" sz="1000" b="1">
                <a:latin typeface="Courier New" pitchFamily="49" charset="0"/>
                <a:cs typeface="Courier New" pitchFamily="49" charset="0"/>
              </a:rPr>
              <a:t>Observations used are All Obs.</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Variable| Coefficient    Standard Error  b/St.Er. P[|Z|&gt;z]  Elasticity</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|PROBIT:  Index function for probability</a:t>
            </a:r>
          </a:p>
          <a:p>
            <a:r>
              <a:rPr lang="en-US" sz="1000" b="1">
                <a:latin typeface="Courier New" pitchFamily="49" charset="0"/>
                <a:cs typeface="Courier New" pitchFamily="49" charset="0"/>
              </a:rPr>
              <a:t>      WA|    -.00788          .00512       -1.538   .1240      -.58479</a:t>
            </a:r>
          </a:p>
          <a:p>
            <a:r>
              <a:rPr lang="en-US" sz="1000" b="1">
                <a:latin typeface="Courier New" pitchFamily="49" charset="0"/>
                <a:cs typeface="Courier New" pitchFamily="49" charset="0"/>
              </a:rPr>
              <a:t>      WE|     .05445***       .01062        5.127   .0000      1.16790</a:t>
            </a:r>
          </a:p>
          <a:p>
            <a:r>
              <a:rPr lang="de-DE" sz="1000" b="1">
                <a:latin typeface="Courier New" pitchFamily="49" charset="0"/>
                <a:cs typeface="Courier New" pitchFamily="49" charset="0"/>
              </a:rPr>
              <a:t>    HHRS|-.74164D-04**      .314375D-04    -2.359   .0183      -.29353</a:t>
            </a:r>
          </a:p>
          <a:p>
            <a:r>
              <a:rPr lang="en-US" sz="1000" b="1">
                <a:latin typeface="Courier New" pitchFamily="49" charset="0"/>
                <a:cs typeface="Courier New" pitchFamily="49" charset="0"/>
              </a:rPr>
              <a:t>      HA|    -.00206          .00504        -.410   .6821      -.16263</a:t>
            </a:r>
          </a:p>
          <a:p>
            <a:r>
              <a:rPr lang="nl-NL" sz="1000" b="1">
                <a:latin typeface="Courier New" pitchFamily="49" charset="0"/>
                <a:cs typeface="Courier New" pitchFamily="49" charset="0"/>
              </a:rPr>
              <a:t>      HE|    -.02407***       .00807       -2.983   .0029      -.52488</a:t>
            </a:r>
          </a:p>
          <a:p>
            <a:r>
              <a:rPr lang="it-IT" sz="1000" b="1">
                <a:latin typeface="Courier New" pitchFamily="49" charset="0"/>
                <a:cs typeface="Courier New" pitchFamily="49" charset="0"/>
              </a:rPr>
              <a:t>  FAMINC|     .00391**        .00171        2.289   .0221       .15753</a:t>
            </a:r>
          </a:p>
          <a:p>
            <a:r>
              <a:rPr lang="en-US" sz="1000" b="1">
                <a:latin typeface="Courier New" pitchFamily="49" charset="0"/>
                <a:cs typeface="Courier New" pitchFamily="49" charset="0"/>
              </a:rPr>
              <a:t>        |Marginal effect for dummy variable is P|1 - P|0.</a:t>
            </a:r>
          </a:p>
          <a:p>
            <a:r>
              <a:rPr lang="en-US" sz="1000" b="1">
                <a:latin typeface="Courier New" pitchFamily="49" charset="0"/>
                <a:cs typeface="Courier New" pitchFamily="49" charset="0"/>
              </a:rPr>
              <a:t>    KIDS|    -.13093***       .04708       -2.781   .0054      -.15905</a:t>
            </a:r>
          </a:p>
          <a:p>
            <a:r>
              <a:rPr lang="en-US" sz="1000" b="1">
                <a:latin typeface="Courier New" pitchFamily="49" charset="0"/>
                <a:cs typeface="Courier New" pitchFamily="49" charset="0"/>
              </a:rPr>
              <a:t>Variable| Coefficient    Standard Error  b/St.Er. P[|Z|&gt;z]  Elasticity</a:t>
            </a:r>
          </a:p>
          <a:p>
            <a:r>
              <a:rPr lang="en-US" sz="1000" b="1">
                <a:latin typeface="Courier New" pitchFamily="49" charset="0"/>
                <a:cs typeface="Courier New" pitchFamily="49" charset="0"/>
              </a:rPr>
              <a:t>--------+-------------------------------------------------------------</a:t>
            </a:r>
          </a:p>
          <a:p>
            <a:r>
              <a:rPr lang="en-US" sz="1000" b="1">
                <a:latin typeface="Courier New" pitchFamily="49" charset="0"/>
                <a:cs typeface="Courier New" pitchFamily="49" charset="0"/>
              </a:rPr>
              <a:t>        |LOGIT:  Marginal effect for variable in probability</a:t>
            </a:r>
          </a:p>
          <a:p>
            <a:r>
              <a:rPr lang="en-US" sz="1000" b="1">
                <a:latin typeface="Courier New" pitchFamily="49" charset="0"/>
                <a:cs typeface="Courier New" pitchFamily="49" charset="0"/>
              </a:rPr>
              <a:t>      WA|    -.00804          .00521       -1.542   .1231      -.59546</a:t>
            </a:r>
          </a:p>
          <a:p>
            <a:r>
              <a:rPr lang="en-US" sz="1000" b="1">
                <a:latin typeface="Courier New" pitchFamily="49" charset="0"/>
                <a:cs typeface="Courier New" pitchFamily="49" charset="0"/>
              </a:rPr>
              <a:t>      WE|     .05521***       .01099        5.023   .0000      1.18097</a:t>
            </a:r>
          </a:p>
          <a:p>
            <a:r>
              <a:rPr lang="de-DE" sz="1000" b="1">
                <a:latin typeface="Courier New" pitchFamily="49" charset="0"/>
                <a:cs typeface="Courier New" pitchFamily="49" charset="0"/>
              </a:rPr>
              <a:t>    HHRS|-.74419D-04**      .319831D-04    -2.327   .0200      -.29375</a:t>
            </a:r>
          </a:p>
          <a:p>
            <a:r>
              <a:rPr lang="en-US" sz="1000" b="1">
                <a:latin typeface="Courier New" pitchFamily="49" charset="0"/>
                <a:cs typeface="Courier New" pitchFamily="49" charset="0"/>
              </a:rPr>
              <a:t>      HA|    -.00209          .00513        -.408   .6834      -.16434</a:t>
            </a:r>
          </a:p>
          <a:p>
            <a:r>
              <a:rPr lang="nl-NL" sz="1000" b="1">
                <a:latin typeface="Courier New" pitchFamily="49" charset="0"/>
                <a:cs typeface="Courier New" pitchFamily="49" charset="0"/>
              </a:rPr>
              <a:t>      HE|    -.02468***       .00826       -2.988   .0028      -.53673</a:t>
            </a:r>
          </a:p>
          <a:p>
            <a:r>
              <a:rPr lang="it-IT" sz="1000" b="1">
                <a:latin typeface="Courier New" pitchFamily="49" charset="0"/>
                <a:cs typeface="Courier New" pitchFamily="49" charset="0"/>
              </a:rPr>
              <a:t>  FAMINC|     .00422**        .00184        2.301   .0214       .16966</a:t>
            </a:r>
          </a:p>
          <a:p>
            <a:r>
              <a:rPr lang="en-US" sz="1000" b="1">
                <a:latin typeface="Courier New" pitchFamily="49" charset="0"/>
                <a:cs typeface="Courier New" pitchFamily="49" charset="0"/>
              </a:rPr>
              <a:t>        |Marginal effect for dummy variable is P|1 - P|0.</a:t>
            </a:r>
          </a:p>
          <a:p>
            <a:r>
              <a:rPr lang="en-US" sz="1000" b="1">
                <a:latin typeface="Courier New" pitchFamily="49" charset="0"/>
                <a:cs typeface="Courier New" pitchFamily="49" charset="0"/>
              </a:rPr>
              <a:t>    KIDS|    -.13120***       .04709       -2.786   .0053      -.15894</a:t>
            </a:r>
          </a:p>
          <a:p>
            <a:r>
              <a:rPr lang="en-US" sz="1000" b="1">
                <a:latin typeface="Courier New" pitchFamily="49" charset="0"/>
                <a:cs typeface="Courier New" pitchFamily="49" charset="0"/>
              </a:rPr>
              <a: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1066800"/>
            <a:ext cx="8229600" cy="530225"/>
          </a:xfrm>
        </p:spPr>
        <p:txBody>
          <a:bodyPr/>
          <a:lstStyle/>
          <a:p>
            <a:pPr eaLnBrk="1" hangingPunct="1"/>
            <a:r>
              <a:rPr lang="en-US" b="1" smtClean="0"/>
              <a:t>Testing Hypotheses – A Trinity of Tests</a:t>
            </a:r>
            <a:endParaRPr lang="en-US" smtClean="0"/>
          </a:p>
        </p:txBody>
      </p:sp>
      <p:sp>
        <p:nvSpPr>
          <p:cNvPr id="22531" name="Rectangle 3"/>
          <p:cNvSpPr>
            <a:spLocks noGrp="1" noChangeArrowheads="1"/>
          </p:cNvSpPr>
          <p:nvPr>
            <p:ph type="body" idx="1"/>
          </p:nvPr>
        </p:nvSpPr>
        <p:spPr>
          <a:xfrm>
            <a:off x="533400" y="1793875"/>
            <a:ext cx="8229600" cy="4225925"/>
          </a:xfrm>
        </p:spPr>
        <p:txBody>
          <a:bodyPr/>
          <a:lstStyle/>
          <a:p>
            <a:pPr marL="711200" indent="-711200" eaLnBrk="1" hangingPunct="1">
              <a:lnSpc>
                <a:spcPct val="90000"/>
              </a:lnSpc>
              <a:buFont typeface="Wingdings" pitchFamily="2" charset="2"/>
              <a:buNone/>
            </a:pPr>
            <a:r>
              <a:rPr lang="en-US" sz="2400" smtClean="0"/>
              <a:t>The likelihood ratio test:</a:t>
            </a:r>
          </a:p>
          <a:p>
            <a:pPr marL="711200" indent="-711200" eaLnBrk="1" hangingPunct="1">
              <a:lnSpc>
                <a:spcPct val="90000"/>
              </a:lnSpc>
              <a:buFont typeface="Wingdings" pitchFamily="2" charset="2"/>
              <a:buNone/>
            </a:pPr>
            <a:r>
              <a:rPr lang="en-US" sz="2400" smtClean="0"/>
              <a:t>	Based on the proposition (Greene’s) that restrictions always “make life worse”</a:t>
            </a:r>
          </a:p>
          <a:p>
            <a:pPr marL="711200" indent="-711200" eaLnBrk="1" hangingPunct="1">
              <a:lnSpc>
                <a:spcPct val="90000"/>
              </a:lnSpc>
              <a:buFont typeface="Wingdings" pitchFamily="2" charset="2"/>
              <a:buNone/>
            </a:pPr>
            <a:r>
              <a:rPr lang="en-US" sz="2400" smtClean="0"/>
              <a:t>	Is the reduction in the criterion (log-likelihood) large?  Leads to the LR test.</a:t>
            </a:r>
          </a:p>
          <a:p>
            <a:pPr marL="711200" indent="-711200">
              <a:lnSpc>
                <a:spcPct val="90000"/>
              </a:lnSpc>
              <a:buNone/>
            </a:pPr>
            <a:r>
              <a:rPr lang="en-US" sz="2400" smtClean="0"/>
              <a:t>The Wald test:  The usual.</a:t>
            </a:r>
          </a:p>
          <a:p>
            <a:pPr marL="711200" indent="-711200" eaLnBrk="1" hangingPunct="1">
              <a:lnSpc>
                <a:spcPct val="90000"/>
              </a:lnSpc>
              <a:buFont typeface="Wingdings" pitchFamily="2" charset="2"/>
              <a:buNone/>
            </a:pPr>
            <a:r>
              <a:rPr lang="en-US" sz="2400" smtClean="0"/>
              <a:t>The Lagrange multiplier test:</a:t>
            </a:r>
          </a:p>
          <a:p>
            <a:pPr marL="711200" indent="-711200" eaLnBrk="1" hangingPunct="1">
              <a:lnSpc>
                <a:spcPct val="90000"/>
              </a:lnSpc>
              <a:buFont typeface="Wingdings" pitchFamily="2" charset="2"/>
              <a:buNone/>
            </a:pPr>
            <a:r>
              <a:rPr lang="en-US" sz="2400" smtClean="0"/>
              <a:t>	Underlying basis:  Reexamine the first order conditions.</a:t>
            </a:r>
          </a:p>
          <a:p>
            <a:pPr marL="711200" indent="-711200" eaLnBrk="1" hangingPunct="1">
              <a:lnSpc>
                <a:spcPct val="90000"/>
              </a:lnSpc>
              <a:buFont typeface="Wingdings" pitchFamily="2" charset="2"/>
              <a:buNone/>
            </a:pPr>
            <a:r>
              <a:rPr lang="en-US" sz="2400" smtClean="0"/>
              <a:t>	Form a test of whether the gradient is significantly “nonzero” at the restricted estimator.</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Testing Hypotheses</a:t>
            </a:r>
          </a:p>
        </p:txBody>
      </p:sp>
      <p:sp>
        <p:nvSpPr>
          <p:cNvPr id="55299" name="Rectangle 3"/>
          <p:cNvSpPr>
            <a:spLocks noGrp="1" noChangeArrowheads="1"/>
          </p:cNvSpPr>
          <p:nvPr>
            <p:ph type="body" idx="1"/>
          </p:nvPr>
        </p:nvSpPr>
        <p:spPr>
          <a:xfrm>
            <a:off x="1295400" y="1981200"/>
            <a:ext cx="7162800" cy="3387725"/>
          </a:xfrm>
        </p:spPr>
        <p:txBody>
          <a:bodyPr/>
          <a:lstStyle/>
          <a:p>
            <a:pPr eaLnBrk="1" hangingPunct="1">
              <a:buFont typeface="Wingdings" pitchFamily="2" charset="2"/>
              <a:buNone/>
            </a:pPr>
            <a:r>
              <a:rPr lang="en-US" sz="2400" smtClean="0"/>
              <a:t>Wald tests, using the familiar distance measure</a:t>
            </a:r>
          </a:p>
          <a:p>
            <a:pPr eaLnBrk="1" hangingPunct="1">
              <a:buFont typeface="Wingdings" pitchFamily="2" charset="2"/>
              <a:buNone/>
            </a:pPr>
            <a:endParaRPr lang="en-US" sz="2400" smtClean="0"/>
          </a:p>
          <a:p>
            <a:pPr eaLnBrk="1" hangingPunct="1">
              <a:buFont typeface="Wingdings" pitchFamily="2" charset="2"/>
              <a:buNone/>
            </a:pPr>
            <a:r>
              <a:rPr lang="en-US" sz="2400" smtClean="0"/>
              <a:t>Likelihood ratio tests:</a:t>
            </a:r>
          </a:p>
          <a:p>
            <a:pPr eaLnBrk="1" hangingPunct="1">
              <a:buFont typeface="Wingdings" pitchFamily="2" charset="2"/>
              <a:buNone/>
            </a:pPr>
            <a:r>
              <a:rPr lang="en-US" sz="2400" smtClean="0"/>
              <a:t>	LogL</a:t>
            </a:r>
            <a:r>
              <a:rPr lang="en-US" sz="2400" baseline="-25000" smtClean="0"/>
              <a:t>U</a:t>
            </a:r>
            <a:r>
              <a:rPr lang="en-US" sz="2400" smtClean="0"/>
              <a:t>	= log likelihood without restrictions</a:t>
            </a:r>
          </a:p>
          <a:p>
            <a:pPr eaLnBrk="1" hangingPunct="1">
              <a:buFont typeface="Wingdings" pitchFamily="2" charset="2"/>
              <a:buNone/>
            </a:pPr>
            <a:r>
              <a:rPr lang="en-US" sz="2400" smtClean="0"/>
              <a:t>	LogL</a:t>
            </a:r>
            <a:r>
              <a:rPr lang="en-US" sz="2400" baseline="-25000" smtClean="0"/>
              <a:t>R</a:t>
            </a:r>
            <a:r>
              <a:rPr lang="en-US" sz="2400" smtClean="0"/>
              <a:t>	= log likelihood with restrictions</a:t>
            </a:r>
          </a:p>
          <a:p>
            <a:pPr eaLnBrk="1" hangingPunct="1">
              <a:buFont typeface="Wingdings" pitchFamily="2" charset="2"/>
              <a:buNone/>
            </a:pPr>
            <a:r>
              <a:rPr lang="en-US" sz="2400" smtClean="0"/>
              <a:t>	LogL</a:t>
            </a:r>
            <a:r>
              <a:rPr lang="en-US" sz="2400" baseline="-25000" smtClean="0"/>
              <a:t>U</a:t>
            </a:r>
            <a:r>
              <a:rPr lang="en-US" sz="2400" smtClean="0"/>
              <a:t> &gt; logL</a:t>
            </a:r>
            <a:r>
              <a:rPr lang="en-US" sz="2400" baseline="-25000" smtClean="0"/>
              <a:t>R</a:t>
            </a:r>
            <a:r>
              <a:rPr lang="en-US" sz="2400" smtClean="0"/>
              <a:t> for any nested restrictions</a:t>
            </a:r>
          </a:p>
          <a:p>
            <a:pPr eaLnBrk="1" hangingPunct="1">
              <a:buFont typeface="Wingdings" pitchFamily="2" charset="2"/>
              <a:buNone/>
            </a:pPr>
            <a:r>
              <a:rPr lang="en-US" sz="2400" smtClean="0"/>
              <a:t>	2(LogL</a:t>
            </a:r>
            <a:r>
              <a:rPr lang="en-US" sz="2400" baseline="-25000" smtClean="0"/>
              <a:t>U</a:t>
            </a:r>
            <a:r>
              <a:rPr lang="en-US" sz="2400" smtClean="0"/>
              <a:t> – logL</a:t>
            </a:r>
            <a:r>
              <a:rPr lang="en-US" sz="2400" baseline="-25000" smtClean="0"/>
              <a:t>R</a:t>
            </a:r>
            <a:r>
              <a:rPr lang="en-US" sz="2400" smtClean="0"/>
              <a:t>) </a:t>
            </a:r>
            <a:r>
              <a:rPr lang="en-US" sz="2400" smtClean="0">
                <a:sym typeface="Wingdings" pitchFamily="2" charset="2"/>
              </a:rPr>
              <a:t> chi-squared [J]</a:t>
            </a:r>
            <a:endParaRPr lang="en-US" sz="2400"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381000"/>
            <a:ext cx="8229600" cy="1139825"/>
          </a:xfrm>
        </p:spPr>
        <p:txBody>
          <a:bodyPr/>
          <a:lstStyle/>
          <a:p>
            <a:pPr eaLnBrk="1" hangingPunct="1"/>
            <a:r>
              <a:rPr lang="en-US" smtClean="0"/>
              <a:t>Estimating the Tobit Model</a:t>
            </a:r>
          </a:p>
        </p:txBody>
      </p:sp>
      <p:graphicFrame>
        <p:nvGraphicFramePr>
          <p:cNvPr id="7170" name="Object 3"/>
          <p:cNvGraphicFramePr>
            <a:graphicFrameLocks noChangeAspect="1"/>
          </p:cNvGraphicFramePr>
          <p:nvPr>
            <p:extLst>
              <p:ext uri="{D42A27DB-BD31-4B8C-83A1-F6EECF244321}">
                <p14:modId xmlns="" xmlns:p14="http://schemas.microsoft.com/office/powerpoint/2010/main" val="2569026999"/>
              </p:ext>
            </p:extLst>
          </p:nvPr>
        </p:nvGraphicFramePr>
        <p:xfrm>
          <a:off x="1600200" y="1676400"/>
          <a:ext cx="6699250" cy="4197350"/>
        </p:xfrm>
        <a:graphic>
          <a:graphicData uri="http://schemas.openxmlformats.org/presentationml/2006/ole">
            <p:oleObj spid="_x0000_s147458" name="Equation" r:id="rId4" imgW="5308600" imgH="3327400" progId="Equation.DSMT4">
              <p:embed/>
            </p:oleObj>
          </a:graphicData>
        </a:graphic>
      </p:graphicFrame>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2535</TotalTime>
  <Words>4235</Words>
  <Application>Microsoft Office PowerPoint</Application>
  <PresentationFormat>On-screen Show (4:3)</PresentationFormat>
  <Paragraphs>692</Paragraphs>
  <Slides>99</Slides>
  <Notes>72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99</vt:i4>
      </vt:variant>
    </vt:vector>
  </HeadingPairs>
  <TitlesOfParts>
    <vt:vector size="103" baseType="lpstr">
      <vt:lpstr>Level</vt:lpstr>
      <vt:lpstr>Equation</vt:lpstr>
      <vt:lpstr>MathType 6.0 Equation</vt:lpstr>
      <vt:lpstr>Bitmap Image</vt:lpstr>
      <vt:lpstr>Econometrics I</vt:lpstr>
      <vt:lpstr>Econometrics I</vt:lpstr>
      <vt:lpstr>Maximum Likelihood Estimation</vt:lpstr>
      <vt:lpstr>Setting Up the MLE</vt:lpstr>
      <vt:lpstr>(Log) Likelihood Function</vt:lpstr>
      <vt:lpstr>Average Time Until Failure</vt:lpstr>
      <vt:lpstr>The MLE</vt:lpstr>
      <vt:lpstr>Properties of the MLE</vt:lpstr>
      <vt:lpstr>The Linear (Normal) Model</vt:lpstr>
      <vt:lpstr>Normal Linear Model</vt:lpstr>
      <vt:lpstr>Likelihood Equations</vt:lpstr>
      <vt:lpstr>Maximizer of the log likelihood? Use the Information Matrix</vt:lpstr>
      <vt:lpstr>Hessian for the Linear Model</vt:lpstr>
      <vt:lpstr>Information Matrix</vt:lpstr>
      <vt:lpstr>Asymptotic Variance</vt:lpstr>
      <vt:lpstr>Computing the Asymptotic Variance</vt:lpstr>
      <vt:lpstr>Model for a Binary Dependent Variable</vt:lpstr>
      <vt:lpstr>Behavioral Utility Based Approach</vt:lpstr>
      <vt:lpstr>Binary Outcome: Visit Doctor In the 1984 year of the GSOEP, 2265 of 3874  individuals visited the doctor at least once.</vt:lpstr>
      <vt:lpstr>A Random Utility Model for  the Binary Choice</vt:lpstr>
      <vt:lpstr> </vt:lpstr>
      <vt:lpstr>Slide 22</vt:lpstr>
      <vt:lpstr>An Application</vt:lpstr>
      <vt:lpstr>An Econometric Model</vt:lpstr>
      <vt:lpstr>Slide 25</vt:lpstr>
      <vt:lpstr>A Fully Parametric Model</vt:lpstr>
      <vt:lpstr>A Parametric Logit Model</vt:lpstr>
      <vt:lpstr>Parametric Model Estimation</vt:lpstr>
      <vt:lpstr>Completing the Model:  F()</vt:lpstr>
      <vt:lpstr>Estimated Binary Choice Models for Three Distributions</vt:lpstr>
      <vt:lpstr>Slide 31</vt:lpstr>
      <vt:lpstr>Partial Effects in Probability Models</vt:lpstr>
      <vt:lpstr>Slide 33</vt:lpstr>
      <vt:lpstr>Estimated Partial Effects  for Three Models (Standard errors to be considered later)</vt:lpstr>
      <vt:lpstr>Partial Effect for a Dummy Variable Computed  Using Means of Other Variables</vt:lpstr>
      <vt:lpstr>Partial Effect – Dummy Variable</vt:lpstr>
      <vt:lpstr>Computing Partial Effects</vt:lpstr>
      <vt:lpstr>Partial Effects</vt:lpstr>
      <vt:lpstr>  Average Partial  Partial Effects       Effects     at Data Means     Age       0.00512     0.00527     Income   -0.09609    -0.09871     Female    0.13792     0.13958  </vt:lpstr>
      <vt:lpstr>APE vs. Partial Effects at the Mean</vt:lpstr>
      <vt:lpstr>Slide 41</vt:lpstr>
      <vt:lpstr>Slide 42</vt:lpstr>
      <vt:lpstr>Slide 43</vt:lpstr>
      <vt:lpstr>How Well Does the Model Fit the Data?</vt:lpstr>
      <vt:lpstr>Pseudo R2 = Likelihood Ratio Index</vt:lpstr>
      <vt:lpstr>The Likelihood Ratio Index</vt:lpstr>
      <vt:lpstr>Fit Measures Based on LogL</vt:lpstr>
      <vt:lpstr>Fit Measures Based on Predictions</vt:lpstr>
      <vt:lpstr>Computing test statistics requires the log likelihood and/or standard errors based on the Hessian of LogL</vt:lpstr>
      <vt:lpstr>Robust Covariance Matrix (Robust to the model specification? Latent heterogeneity? Correlation across observations?  Not always clear)</vt:lpstr>
      <vt:lpstr>Robust Covariance Matrix  for Logit Model Doesn’t change much. The model is well specified.</vt:lpstr>
      <vt:lpstr>The Effect of Clustering</vt:lpstr>
      <vt:lpstr>‘Cluster’ Corrected Covariance Matrix</vt:lpstr>
      <vt:lpstr>Cluster Correction: Doctor</vt:lpstr>
      <vt:lpstr>Hypothesis Tests</vt:lpstr>
      <vt:lpstr>Base Model for Hypothesis Tests</vt:lpstr>
      <vt:lpstr>Likelihood Ratio Test</vt:lpstr>
      <vt:lpstr>LR Test of H0: β2 = β3 = β5 = 0 </vt:lpstr>
      <vt:lpstr>Wald Test of H0: β2 = β3 = β5 = 0 </vt:lpstr>
      <vt:lpstr>Slide 60</vt:lpstr>
      <vt:lpstr>Lagrange Multiplier Test of H0: β2 = β3 = β5 = 0 </vt:lpstr>
      <vt:lpstr>LM Test for a Logit Model</vt:lpstr>
      <vt:lpstr>Slide 63</vt:lpstr>
      <vt:lpstr>Slide 64</vt:lpstr>
      <vt:lpstr>Slide 65</vt:lpstr>
      <vt:lpstr>Slide 66</vt:lpstr>
      <vt:lpstr>Slide 67</vt:lpstr>
      <vt:lpstr>Appendix</vt:lpstr>
      <vt:lpstr>Properties of the  Maximum Likelihood Estimator</vt:lpstr>
      <vt:lpstr>Regularity Conditions</vt:lpstr>
      <vt:lpstr>The MLE</vt:lpstr>
      <vt:lpstr>Consistency of the MLE</vt:lpstr>
      <vt:lpstr>Asymptotic Variance </vt:lpstr>
      <vt:lpstr>Asymptotic Variance</vt:lpstr>
      <vt:lpstr>Slide 75</vt:lpstr>
      <vt:lpstr>Slide 76</vt:lpstr>
      <vt:lpstr>Asymptotic Distribution</vt:lpstr>
      <vt:lpstr>Efficiency:  Variance Bound</vt:lpstr>
      <vt:lpstr>Invariance</vt:lpstr>
      <vt:lpstr>Slide 80</vt:lpstr>
      <vt:lpstr>The Linear Probability “Model”</vt:lpstr>
      <vt:lpstr>Slide 82</vt:lpstr>
      <vt:lpstr>Slide 83</vt:lpstr>
      <vt:lpstr>Modeling a Binary Outcome</vt:lpstr>
      <vt:lpstr>Application</vt:lpstr>
      <vt:lpstr>Probit and LPM</vt:lpstr>
      <vt:lpstr>Slide 87</vt:lpstr>
      <vt:lpstr>Odds Ratios</vt:lpstr>
      <vt:lpstr>Odds Ratio</vt:lpstr>
      <vt:lpstr>Slide 90</vt:lpstr>
      <vt:lpstr>Model for a Binary Dependent Variable</vt:lpstr>
      <vt:lpstr>Two Standard Models</vt:lpstr>
      <vt:lpstr>Coefficients in the Binary Choice Models</vt:lpstr>
      <vt:lpstr>Application: Female Labor Supply</vt:lpstr>
      <vt:lpstr>Slide 95</vt:lpstr>
      <vt:lpstr>Partial Effects</vt:lpstr>
      <vt:lpstr>Testing Hypotheses – A Trinity of Tests</vt:lpstr>
      <vt:lpstr>Testing Hypotheses</vt:lpstr>
      <vt:lpstr>Estimating the Tobit Model</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66</cp:revision>
  <dcterms:created xsi:type="dcterms:W3CDTF">2007-07-27T17:18:39Z</dcterms:created>
  <dcterms:modified xsi:type="dcterms:W3CDTF">2017-07-03T21:19:59Z</dcterms:modified>
</cp:coreProperties>
</file>