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86" r:id="rId1"/>
  </p:sldMasterIdLst>
  <p:notesMasterIdLst>
    <p:notesMasterId r:id="rId42"/>
  </p:notesMasterIdLst>
  <p:handoutMasterIdLst>
    <p:handoutMasterId r:id="rId43"/>
  </p:handoutMasterIdLst>
  <p:sldIdLst>
    <p:sldId id="258" r:id="rId2"/>
    <p:sldId id="271" r:id="rId3"/>
    <p:sldId id="306" r:id="rId4"/>
    <p:sldId id="307" r:id="rId5"/>
    <p:sldId id="272" r:id="rId6"/>
    <p:sldId id="273" r:id="rId7"/>
    <p:sldId id="308" r:id="rId8"/>
    <p:sldId id="274" r:id="rId9"/>
    <p:sldId id="275" r:id="rId10"/>
    <p:sldId id="276" r:id="rId11"/>
    <p:sldId id="277" r:id="rId12"/>
    <p:sldId id="296" r:id="rId13"/>
    <p:sldId id="278" r:id="rId14"/>
    <p:sldId id="279" r:id="rId15"/>
    <p:sldId id="311" r:id="rId16"/>
    <p:sldId id="280" r:id="rId17"/>
    <p:sldId id="281" r:id="rId18"/>
    <p:sldId id="282" r:id="rId19"/>
    <p:sldId id="283" r:id="rId20"/>
    <p:sldId id="284" r:id="rId21"/>
    <p:sldId id="310" r:id="rId22"/>
    <p:sldId id="285" r:id="rId23"/>
    <p:sldId id="286" r:id="rId24"/>
    <p:sldId id="288" r:id="rId25"/>
    <p:sldId id="309" r:id="rId26"/>
    <p:sldId id="289" r:id="rId27"/>
    <p:sldId id="290" r:id="rId28"/>
    <p:sldId id="291" r:id="rId29"/>
    <p:sldId id="292" r:id="rId30"/>
    <p:sldId id="312" r:id="rId31"/>
    <p:sldId id="293" r:id="rId32"/>
    <p:sldId id="294" r:id="rId33"/>
    <p:sldId id="295" r:id="rId34"/>
    <p:sldId id="298" r:id="rId35"/>
    <p:sldId id="299" r:id="rId36"/>
    <p:sldId id="300" r:id="rId37"/>
    <p:sldId id="301" r:id="rId38"/>
    <p:sldId id="302" r:id="rId39"/>
    <p:sldId id="303" r:id="rId40"/>
    <p:sldId id="304" r:id="rId41"/>
  </p:sldIdLst>
  <p:sldSz cx="9144000" cy="6858000" type="screen4x3"/>
  <p:notesSz cx="6997700" cy="9283700"/>
  <p:defaultTextStyle>
    <a:defPPr>
      <a:defRPr lang="en-US"/>
    </a:defPPr>
    <a:lvl1pPr algn="l" rtl="0" eaLnBrk="0" fontAlgn="base" hangingPunct="0">
      <a:spcBef>
        <a:spcPct val="0"/>
      </a:spcBef>
      <a:spcAft>
        <a:spcPct val="0"/>
      </a:spcAft>
      <a:defRPr kern="1200">
        <a:solidFill>
          <a:schemeClr val="tx1"/>
        </a:solidFill>
        <a:latin typeface="Arial" charset="0"/>
        <a:ea typeface="+mn-ea"/>
        <a:cs typeface="+mn-cs"/>
      </a:defRPr>
    </a:lvl1pPr>
    <a:lvl2pPr marL="457200" algn="l" rtl="0" eaLnBrk="0" fontAlgn="base" hangingPunct="0">
      <a:spcBef>
        <a:spcPct val="0"/>
      </a:spcBef>
      <a:spcAft>
        <a:spcPct val="0"/>
      </a:spcAft>
      <a:defRPr kern="1200">
        <a:solidFill>
          <a:schemeClr val="tx1"/>
        </a:solidFill>
        <a:latin typeface="Arial" charset="0"/>
        <a:ea typeface="+mn-ea"/>
        <a:cs typeface="+mn-cs"/>
      </a:defRPr>
    </a:lvl2pPr>
    <a:lvl3pPr marL="914400" algn="l" rtl="0" eaLnBrk="0" fontAlgn="base" hangingPunct="0">
      <a:spcBef>
        <a:spcPct val="0"/>
      </a:spcBef>
      <a:spcAft>
        <a:spcPct val="0"/>
      </a:spcAft>
      <a:defRPr kern="1200">
        <a:solidFill>
          <a:schemeClr val="tx1"/>
        </a:solidFill>
        <a:latin typeface="Arial" charset="0"/>
        <a:ea typeface="+mn-ea"/>
        <a:cs typeface="+mn-cs"/>
      </a:defRPr>
    </a:lvl3pPr>
    <a:lvl4pPr marL="1371600" algn="l" rtl="0" eaLnBrk="0" fontAlgn="base" hangingPunct="0">
      <a:spcBef>
        <a:spcPct val="0"/>
      </a:spcBef>
      <a:spcAft>
        <a:spcPct val="0"/>
      </a:spcAft>
      <a:defRPr kern="1200">
        <a:solidFill>
          <a:schemeClr val="tx1"/>
        </a:solidFill>
        <a:latin typeface="Arial" charset="0"/>
        <a:ea typeface="+mn-ea"/>
        <a:cs typeface="+mn-cs"/>
      </a:defRPr>
    </a:lvl4pPr>
    <a:lvl5pPr marL="1828800" algn="l" rtl="0" eaLnBrk="0" fontAlgn="base" hangingPunct="0">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33FF"/>
    <a:srgbClr val="9966FF"/>
    <a:srgbClr val="7030A0"/>
    <a:srgbClr val="000000"/>
    <a:srgbClr val="E6E6E6"/>
    <a:srgbClr val="FF0000"/>
    <a:srgbClr val="99CCCC"/>
    <a:srgbClr val="0000FF"/>
    <a:srgbClr val="FFFFFF"/>
    <a:srgbClr val="FF9999"/>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381" autoAdjust="0"/>
    <p:restoredTop sz="94660"/>
  </p:normalViewPr>
  <p:slideViewPr>
    <p:cSldViewPr>
      <p:cViewPr varScale="1">
        <p:scale>
          <a:sx n="110" d="100"/>
          <a:sy n="110" d="100"/>
        </p:scale>
        <p:origin x="-1860"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handoutMaster" Target="handoutMasters/handout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6.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4.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9.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20.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21.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22.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4018" name="Rectangle 2"/>
          <p:cNvSpPr>
            <a:spLocks noGrp="1" noChangeArrowheads="1"/>
          </p:cNvSpPr>
          <p:nvPr>
            <p:ph type="hdr" sz="quarter"/>
          </p:nvPr>
        </p:nvSpPr>
        <p:spPr bwMode="auto">
          <a:xfrm>
            <a:off x="0" y="0"/>
            <a:ext cx="3032125" cy="463550"/>
          </a:xfrm>
          <a:prstGeom prst="rect">
            <a:avLst/>
          </a:prstGeom>
          <a:noFill/>
          <a:ln w="9525">
            <a:noFill/>
            <a:miter lim="800000"/>
            <a:headEnd/>
            <a:tailEnd/>
          </a:ln>
          <a:effectLst/>
        </p:spPr>
        <p:txBody>
          <a:bodyPr vert="horz" wrap="square" lIns="93031" tIns="46516" rIns="93031" bIns="46516" numCol="1" anchor="t" anchorCtr="0" compatLnSpc="1">
            <a:prstTxWarp prst="textNoShape">
              <a:avLst/>
            </a:prstTxWarp>
          </a:bodyPr>
          <a:lstStyle>
            <a:lvl1pPr defTabSz="930275" eaLnBrk="1" hangingPunct="1">
              <a:defRPr sz="1200"/>
            </a:lvl1pPr>
          </a:lstStyle>
          <a:p>
            <a:endParaRPr lang="en-US"/>
          </a:p>
        </p:txBody>
      </p:sp>
      <p:sp>
        <p:nvSpPr>
          <p:cNvPr id="214019" name="Rectangle 3"/>
          <p:cNvSpPr>
            <a:spLocks noGrp="1" noChangeArrowheads="1"/>
          </p:cNvSpPr>
          <p:nvPr>
            <p:ph type="dt" sz="quarter" idx="1"/>
          </p:nvPr>
        </p:nvSpPr>
        <p:spPr bwMode="auto">
          <a:xfrm>
            <a:off x="3963988" y="0"/>
            <a:ext cx="3032125" cy="463550"/>
          </a:xfrm>
          <a:prstGeom prst="rect">
            <a:avLst/>
          </a:prstGeom>
          <a:noFill/>
          <a:ln w="9525">
            <a:noFill/>
            <a:miter lim="800000"/>
            <a:headEnd/>
            <a:tailEnd/>
          </a:ln>
          <a:effectLst/>
        </p:spPr>
        <p:txBody>
          <a:bodyPr vert="horz" wrap="square" lIns="93031" tIns="46516" rIns="93031" bIns="46516" numCol="1" anchor="t" anchorCtr="0" compatLnSpc="1">
            <a:prstTxWarp prst="textNoShape">
              <a:avLst/>
            </a:prstTxWarp>
          </a:bodyPr>
          <a:lstStyle>
            <a:lvl1pPr algn="r" defTabSz="930275" eaLnBrk="1" hangingPunct="1">
              <a:defRPr sz="1200"/>
            </a:lvl1pPr>
          </a:lstStyle>
          <a:p>
            <a:endParaRPr lang="en-US"/>
          </a:p>
        </p:txBody>
      </p:sp>
      <p:sp>
        <p:nvSpPr>
          <p:cNvPr id="214020" name="Rectangle 4"/>
          <p:cNvSpPr>
            <a:spLocks noGrp="1" noChangeArrowheads="1"/>
          </p:cNvSpPr>
          <p:nvPr>
            <p:ph type="ftr" sz="quarter" idx="2"/>
          </p:nvPr>
        </p:nvSpPr>
        <p:spPr bwMode="auto">
          <a:xfrm>
            <a:off x="0" y="8818563"/>
            <a:ext cx="3032125" cy="463550"/>
          </a:xfrm>
          <a:prstGeom prst="rect">
            <a:avLst/>
          </a:prstGeom>
          <a:noFill/>
          <a:ln w="9525">
            <a:noFill/>
            <a:miter lim="800000"/>
            <a:headEnd/>
            <a:tailEnd/>
          </a:ln>
          <a:effectLst/>
        </p:spPr>
        <p:txBody>
          <a:bodyPr vert="horz" wrap="square" lIns="93031" tIns="46516" rIns="93031" bIns="46516" numCol="1" anchor="b" anchorCtr="0" compatLnSpc="1">
            <a:prstTxWarp prst="textNoShape">
              <a:avLst/>
            </a:prstTxWarp>
          </a:bodyPr>
          <a:lstStyle>
            <a:lvl1pPr defTabSz="930275" eaLnBrk="1" hangingPunct="1">
              <a:defRPr sz="1200"/>
            </a:lvl1pPr>
          </a:lstStyle>
          <a:p>
            <a:endParaRPr lang="en-US"/>
          </a:p>
        </p:txBody>
      </p:sp>
      <p:sp>
        <p:nvSpPr>
          <p:cNvPr id="214021" name="Rectangle 5"/>
          <p:cNvSpPr>
            <a:spLocks noGrp="1" noChangeArrowheads="1"/>
          </p:cNvSpPr>
          <p:nvPr>
            <p:ph type="sldNum" sz="quarter" idx="3"/>
          </p:nvPr>
        </p:nvSpPr>
        <p:spPr bwMode="auto">
          <a:xfrm>
            <a:off x="3963988" y="8818563"/>
            <a:ext cx="3032125" cy="463550"/>
          </a:xfrm>
          <a:prstGeom prst="rect">
            <a:avLst/>
          </a:prstGeom>
          <a:noFill/>
          <a:ln w="9525">
            <a:noFill/>
            <a:miter lim="800000"/>
            <a:headEnd/>
            <a:tailEnd/>
          </a:ln>
          <a:effectLst/>
        </p:spPr>
        <p:txBody>
          <a:bodyPr vert="horz" wrap="square" lIns="93031" tIns="46516" rIns="93031" bIns="46516" numCol="1" anchor="b" anchorCtr="0" compatLnSpc="1">
            <a:prstTxWarp prst="textNoShape">
              <a:avLst/>
            </a:prstTxWarp>
          </a:bodyPr>
          <a:lstStyle>
            <a:lvl1pPr algn="r" defTabSz="930275" eaLnBrk="1" hangingPunct="1">
              <a:defRPr sz="1200"/>
            </a:lvl1pPr>
          </a:lstStyle>
          <a:p>
            <a:fld id="{61C0E9CA-299E-479D-B5B9-378C6DF986AA}" type="slidenum">
              <a:rPr lang="en-US"/>
              <a:pPr/>
              <a:t>‹#›</a:t>
            </a:fld>
            <a:endParaRPr lang="en-US"/>
          </a:p>
        </p:txBody>
      </p:sp>
    </p:spTree>
    <p:extLst>
      <p:ext uri="{BB962C8B-B14F-4D97-AF65-F5344CB8AC3E}">
        <p14:creationId xmlns="" xmlns:p14="http://schemas.microsoft.com/office/powerpoint/2010/main" val="89244474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3032125" cy="463550"/>
          </a:xfrm>
          <a:prstGeom prst="rect">
            <a:avLst/>
          </a:prstGeom>
          <a:noFill/>
          <a:ln w="9525">
            <a:noFill/>
            <a:miter lim="800000"/>
            <a:headEnd/>
            <a:tailEnd/>
          </a:ln>
          <a:effectLst/>
        </p:spPr>
        <p:txBody>
          <a:bodyPr vert="horz" wrap="square" lIns="93031" tIns="46516" rIns="93031" bIns="46516" numCol="1" anchor="t" anchorCtr="0" compatLnSpc="1">
            <a:prstTxWarp prst="textNoShape">
              <a:avLst/>
            </a:prstTxWarp>
          </a:bodyPr>
          <a:lstStyle>
            <a:lvl1pPr defTabSz="930275" eaLnBrk="1" hangingPunct="1">
              <a:defRPr sz="1200"/>
            </a:lvl1pPr>
          </a:lstStyle>
          <a:p>
            <a:endParaRPr lang="en-US"/>
          </a:p>
        </p:txBody>
      </p:sp>
      <p:sp>
        <p:nvSpPr>
          <p:cNvPr id="3075" name="Rectangle 3"/>
          <p:cNvSpPr>
            <a:spLocks noGrp="1" noChangeArrowheads="1"/>
          </p:cNvSpPr>
          <p:nvPr>
            <p:ph type="dt" idx="1"/>
          </p:nvPr>
        </p:nvSpPr>
        <p:spPr bwMode="auto">
          <a:xfrm>
            <a:off x="3963988" y="0"/>
            <a:ext cx="3032125" cy="463550"/>
          </a:xfrm>
          <a:prstGeom prst="rect">
            <a:avLst/>
          </a:prstGeom>
          <a:noFill/>
          <a:ln w="9525">
            <a:noFill/>
            <a:miter lim="800000"/>
            <a:headEnd/>
            <a:tailEnd/>
          </a:ln>
          <a:effectLst/>
        </p:spPr>
        <p:txBody>
          <a:bodyPr vert="horz" wrap="square" lIns="93031" tIns="46516" rIns="93031" bIns="46516" numCol="1" anchor="t" anchorCtr="0" compatLnSpc="1">
            <a:prstTxWarp prst="textNoShape">
              <a:avLst/>
            </a:prstTxWarp>
          </a:bodyPr>
          <a:lstStyle>
            <a:lvl1pPr algn="r" defTabSz="930275" eaLnBrk="1" hangingPunct="1">
              <a:defRPr sz="1200"/>
            </a:lvl1pPr>
          </a:lstStyle>
          <a:p>
            <a:endParaRPr lang="en-US"/>
          </a:p>
        </p:txBody>
      </p:sp>
      <p:sp>
        <p:nvSpPr>
          <p:cNvPr id="3076" name="Rectangle 4"/>
          <p:cNvSpPr>
            <a:spLocks noGrp="1" noRot="1" noChangeAspect="1" noChangeArrowheads="1" noTextEdit="1"/>
          </p:cNvSpPr>
          <p:nvPr>
            <p:ph type="sldImg" idx="2"/>
          </p:nvPr>
        </p:nvSpPr>
        <p:spPr bwMode="auto">
          <a:xfrm>
            <a:off x="1177925" y="696913"/>
            <a:ext cx="4641850" cy="3481387"/>
          </a:xfrm>
          <a:prstGeom prst="rect">
            <a:avLst/>
          </a:prstGeom>
          <a:noFill/>
          <a:ln w="9525">
            <a:solidFill>
              <a:srgbClr val="000000"/>
            </a:solidFill>
            <a:miter lim="800000"/>
            <a:headEnd/>
            <a:tailEnd/>
          </a:ln>
          <a:effectLst/>
        </p:spPr>
      </p:sp>
      <p:sp>
        <p:nvSpPr>
          <p:cNvPr id="3077" name="Rectangle 5"/>
          <p:cNvSpPr>
            <a:spLocks noGrp="1" noChangeArrowheads="1"/>
          </p:cNvSpPr>
          <p:nvPr>
            <p:ph type="body" sz="quarter" idx="3"/>
          </p:nvPr>
        </p:nvSpPr>
        <p:spPr bwMode="auto">
          <a:xfrm>
            <a:off x="700088" y="4410075"/>
            <a:ext cx="5597525" cy="4176713"/>
          </a:xfrm>
          <a:prstGeom prst="rect">
            <a:avLst/>
          </a:prstGeom>
          <a:noFill/>
          <a:ln w="9525">
            <a:noFill/>
            <a:miter lim="800000"/>
            <a:headEnd/>
            <a:tailEnd/>
          </a:ln>
          <a:effectLst/>
        </p:spPr>
        <p:txBody>
          <a:bodyPr vert="horz" wrap="square" lIns="93031" tIns="46516" rIns="93031" bIns="46516"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3078" name="Rectangle 6"/>
          <p:cNvSpPr>
            <a:spLocks noGrp="1" noChangeArrowheads="1"/>
          </p:cNvSpPr>
          <p:nvPr>
            <p:ph type="ftr" sz="quarter" idx="4"/>
          </p:nvPr>
        </p:nvSpPr>
        <p:spPr bwMode="auto">
          <a:xfrm>
            <a:off x="0" y="8818563"/>
            <a:ext cx="3032125" cy="463550"/>
          </a:xfrm>
          <a:prstGeom prst="rect">
            <a:avLst/>
          </a:prstGeom>
          <a:noFill/>
          <a:ln w="9525">
            <a:noFill/>
            <a:miter lim="800000"/>
            <a:headEnd/>
            <a:tailEnd/>
          </a:ln>
          <a:effectLst/>
        </p:spPr>
        <p:txBody>
          <a:bodyPr vert="horz" wrap="square" lIns="93031" tIns="46516" rIns="93031" bIns="46516" numCol="1" anchor="b" anchorCtr="0" compatLnSpc="1">
            <a:prstTxWarp prst="textNoShape">
              <a:avLst/>
            </a:prstTxWarp>
          </a:bodyPr>
          <a:lstStyle>
            <a:lvl1pPr defTabSz="930275" eaLnBrk="1" hangingPunct="1">
              <a:defRPr sz="1200"/>
            </a:lvl1pPr>
          </a:lstStyle>
          <a:p>
            <a:endParaRPr lang="en-US"/>
          </a:p>
        </p:txBody>
      </p:sp>
      <p:sp>
        <p:nvSpPr>
          <p:cNvPr id="3079" name="Rectangle 7"/>
          <p:cNvSpPr>
            <a:spLocks noGrp="1" noChangeArrowheads="1"/>
          </p:cNvSpPr>
          <p:nvPr>
            <p:ph type="sldNum" sz="quarter" idx="5"/>
          </p:nvPr>
        </p:nvSpPr>
        <p:spPr bwMode="auto">
          <a:xfrm>
            <a:off x="3963988" y="8818563"/>
            <a:ext cx="3032125" cy="463550"/>
          </a:xfrm>
          <a:prstGeom prst="rect">
            <a:avLst/>
          </a:prstGeom>
          <a:noFill/>
          <a:ln w="9525">
            <a:noFill/>
            <a:miter lim="800000"/>
            <a:headEnd/>
            <a:tailEnd/>
          </a:ln>
          <a:effectLst/>
        </p:spPr>
        <p:txBody>
          <a:bodyPr vert="horz" wrap="square" lIns="93031" tIns="46516" rIns="93031" bIns="46516" numCol="1" anchor="b" anchorCtr="0" compatLnSpc="1">
            <a:prstTxWarp prst="textNoShape">
              <a:avLst/>
            </a:prstTxWarp>
          </a:bodyPr>
          <a:lstStyle>
            <a:lvl1pPr algn="r" defTabSz="930275" eaLnBrk="1" hangingPunct="1">
              <a:defRPr sz="1200"/>
            </a:lvl1pPr>
          </a:lstStyle>
          <a:p>
            <a:fld id="{4F8F0715-B755-4255-9FF5-B88A10DBD778}" type="slidenum">
              <a:rPr lang="en-US"/>
              <a:pPr/>
              <a:t>‹#›</a:t>
            </a:fld>
            <a:endParaRPr lang="en-US"/>
          </a:p>
        </p:txBody>
      </p:sp>
    </p:spTree>
    <p:extLst>
      <p:ext uri="{BB962C8B-B14F-4D97-AF65-F5344CB8AC3E}">
        <p14:creationId xmlns="" xmlns:p14="http://schemas.microsoft.com/office/powerpoint/2010/main" val="4174957365"/>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977F398-5192-4E49-AA5F-C4A783130378}" type="slidenum">
              <a:rPr lang="en-US"/>
              <a:pPr/>
              <a:t>1</a:t>
            </a:fld>
            <a:endParaRPr lang="en-US" dirty="0"/>
          </a:p>
        </p:txBody>
      </p:sp>
      <p:sp>
        <p:nvSpPr>
          <p:cNvPr id="159746" name="Rectangle 2"/>
          <p:cNvSpPr>
            <a:spLocks noGrp="1" noRot="1" noChangeAspect="1" noChangeArrowheads="1" noTextEdit="1"/>
          </p:cNvSpPr>
          <p:nvPr>
            <p:ph type="sldImg"/>
          </p:nvPr>
        </p:nvSpPr>
        <p:spPr>
          <a:ln/>
        </p:spPr>
      </p:sp>
      <p:sp>
        <p:nvSpPr>
          <p:cNvPr id="159747" name="Rectangle 3"/>
          <p:cNvSpPr>
            <a:spLocks noGrp="1" noChangeArrowheads="1"/>
          </p:cNvSpPr>
          <p:nvPr>
            <p:ph type="body" idx="1"/>
          </p:nvPr>
        </p:nvSpPr>
        <p:spPr/>
        <p:txBody>
          <a:bodyPr/>
          <a:lstStyle/>
          <a:p>
            <a:endParaRPr lang="en-US" dirty="0"/>
          </a:p>
        </p:txBody>
      </p:sp>
    </p:spTree>
    <p:extLst>
      <p:ext uri="{BB962C8B-B14F-4D97-AF65-F5344CB8AC3E}">
        <p14:creationId xmlns="" xmlns:p14="http://schemas.microsoft.com/office/powerpoint/2010/main" val="18364863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B1FAEE7-2368-4C07-9EEE-9E3BEAD90DC5}" type="slidenum">
              <a:rPr lang="en-US"/>
              <a:pPr/>
              <a:t>2</a:t>
            </a:fld>
            <a:endParaRPr lang="en-US" dirty="0"/>
          </a:p>
        </p:txBody>
      </p:sp>
      <p:sp>
        <p:nvSpPr>
          <p:cNvPr id="211970" name="Rectangle 2"/>
          <p:cNvSpPr>
            <a:spLocks noGrp="1" noRot="1" noChangeAspect="1" noChangeArrowheads="1" noTextEdit="1"/>
          </p:cNvSpPr>
          <p:nvPr>
            <p:ph type="sldImg"/>
          </p:nvPr>
        </p:nvSpPr>
        <p:spPr>
          <a:ln/>
        </p:spPr>
      </p:sp>
      <p:sp>
        <p:nvSpPr>
          <p:cNvPr id="211971" name="Rectangle 3"/>
          <p:cNvSpPr>
            <a:spLocks noGrp="1" noChangeArrowheads="1"/>
          </p:cNvSpPr>
          <p:nvPr>
            <p:ph type="body" idx="1"/>
          </p:nvPr>
        </p:nvSpPr>
        <p:spPr/>
        <p:txBody>
          <a:bodyPr/>
          <a:lstStyle/>
          <a:p>
            <a:endParaRPr lang="en-US" dirty="0"/>
          </a:p>
        </p:txBody>
      </p:sp>
    </p:spTree>
    <p:extLst>
      <p:ext uri="{BB962C8B-B14F-4D97-AF65-F5344CB8AC3E}">
        <p14:creationId xmlns="" xmlns:p14="http://schemas.microsoft.com/office/powerpoint/2010/main" val="24551229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cs typeface="Arial" charset="0"/>
              </a:defRPr>
            </a:lvl1pPr>
            <a:lvl2pPr marL="755877" indent="-290722">
              <a:defRPr>
                <a:solidFill>
                  <a:schemeClr val="tx1"/>
                </a:solidFill>
                <a:latin typeface="Times New Roman" pitchFamily="18" charset="0"/>
                <a:cs typeface="Arial" charset="0"/>
              </a:defRPr>
            </a:lvl2pPr>
            <a:lvl3pPr marL="1162888" indent="-232578">
              <a:defRPr>
                <a:solidFill>
                  <a:schemeClr val="tx1"/>
                </a:solidFill>
                <a:latin typeface="Times New Roman" pitchFamily="18" charset="0"/>
                <a:cs typeface="Arial" charset="0"/>
              </a:defRPr>
            </a:lvl3pPr>
            <a:lvl4pPr marL="1628043" indent="-232578">
              <a:defRPr>
                <a:solidFill>
                  <a:schemeClr val="tx1"/>
                </a:solidFill>
                <a:latin typeface="Times New Roman" pitchFamily="18" charset="0"/>
                <a:cs typeface="Arial" charset="0"/>
              </a:defRPr>
            </a:lvl4pPr>
            <a:lvl5pPr marL="2093199" indent="-232578">
              <a:defRPr>
                <a:solidFill>
                  <a:schemeClr val="tx1"/>
                </a:solidFill>
                <a:latin typeface="Times New Roman" pitchFamily="18" charset="0"/>
                <a:cs typeface="Arial" charset="0"/>
              </a:defRPr>
            </a:lvl5pPr>
            <a:lvl6pPr marL="2558354" indent="-232578" eaLnBrk="0" fontAlgn="base" hangingPunct="0">
              <a:spcBef>
                <a:spcPct val="0"/>
              </a:spcBef>
              <a:spcAft>
                <a:spcPct val="0"/>
              </a:spcAft>
              <a:defRPr>
                <a:solidFill>
                  <a:schemeClr val="tx1"/>
                </a:solidFill>
                <a:latin typeface="Times New Roman" pitchFamily="18" charset="0"/>
                <a:cs typeface="Arial" charset="0"/>
              </a:defRPr>
            </a:lvl6pPr>
            <a:lvl7pPr marL="3023509" indent="-232578" eaLnBrk="0" fontAlgn="base" hangingPunct="0">
              <a:spcBef>
                <a:spcPct val="0"/>
              </a:spcBef>
              <a:spcAft>
                <a:spcPct val="0"/>
              </a:spcAft>
              <a:defRPr>
                <a:solidFill>
                  <a:schemeClr val="tx1"/>
                </a:solidFill>
                <a:latin typeface="Times New Roman" pitchFamily="18" charset="0"/>
                <a:cs typeface="Arial" charset="0"/>
              </a:defRPr>
            </a:lvl7pPr>
            <a:lvl8pPr marL="3488665" indent="-232578" eaLnBrk="0" fontAlgn="base" hangingPunct="0">
              <a:spcBef>
                <a:spcPct val="0"/>
              </a:spcBef>
              <a:spcAft>
                <a:spcPct val="0"/>
              </a:spcAft>
              <a:defRPr>
                <a:solidFill>
                  <a:schemeClr val="tx1"/>
                </a:solidFill>
                <a:latin typeface="Times New Roman" pitchFamily="18" charset="0"/>
                <a:cs typeface="Arial" charset="0"/>
              </a:defRPr>
            </a:lvl8pPr>
            <a:lvl9pPr marL="3953820" indent="-232578" eaLnBrk="0" fontAlgn="base" hangingPunct="0">
              <a:spcBef>
                <a:spcPct val="0"/>
              </a:spcBef>
              <a:spcAft>
                <a:spcPct val="0"/>
              </a:spcAft>
              <a:defRPr>
                <a:solidFill>
                  <a:schemeClr val="tx1"/>
                </a:solidFill>
                <a:latin typeface="Times New Roman" pitchFamily="18" charset="0"/>
                <a:cs typeface="Arial" charset="0"/>
              </a:defRPr>
            </a:lvl9pPr>
          </a:lstStyle>
          <a:p>
            <a:fld id="{3908A660-2809-4B24-A604-A550292C422D}" type="slidenum">
              <a:rPr lang="en-US" altLang="en-US" smtClean="0"/>
              <a:pPr/>
              <a:t>4</a:t>
            </a:fld>
            <a:endParaRPr lang="en-US" altLang="en-US" smtClean="0"/>
          </a:p>
        </p:txBody>
      </p:sp>
      <p:sp>
        <p:nvSpPr>
          <p:cNvPr id="73731" name="Rectangle 2"/>
          <p:cNvSpPr>
            <a:spLocks noGrp="1" noRot="1" noChangeAspect="1" noChangeArrowheads="1" noTextEdit="1"/>
          </p:cNvSpPr>
          <p:nvPr>
            <p:ph type="sldImg"/>
          </p:nvPr>
        </p:nvSpPr>
        <p:spPr>
          <a:ln/>
        </p:spPr>
      </p:sp>
      <p:sp>
        <p:nvSpPr>
          <p:cNvPr id="73732"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a:ln/>
        </p:spPr>
      </p:sp>
      <p:sp>
        <p:nvSpPr>
          <p:cNvPr id="32771" name="Notes Placeholder 2"/>
          <p:cNvSpPr>
            <a:spLocks noGrp="1"/>
          </p:cNvSpPr>
          <p:nvPr>
            <p:ph type="body" idx="1"/>
          </p:nvPr>
        </p:nvSpPr>
        <p:spPr>
          <a:noFill/>
          <a:ln/>
        </p:spPr>
        <p:txBody>
          <a:bodyPr/>
          <a:lstStyle/>
          <a:p>
            <a:pPr eaLnBrk="1" hangingPunct="1"/>
            <a:endParaRPr lang="en-US" dirty="0" smtClean="0"/>
          </a:p>
        </p:txBody>
      </p:sp>
      <p:sp>
        <p:nvSpPr>
          <p:cNvPr id="32772" name="Slide Number Placeholder 3"/>
          <p:cNvSpPr>
            <a:spLocks noGrp="1"/>
          </p:cNvSpPr>
          <p:nvPr>
            <p:ph type="sldNum" sz="quarter" idx="5"/>
          </p:nvPr>
        </p:nvSpPr>
        <p:spPr>
          <a:noFill/>
        </p:spPr>
        <p:txBody>
          <a:bodyPr/>
          <a:lstStyle/>
          <a:p>
            <a:fld id="{F80D696E-61BB-4B6B-A309-20BE8D25D5A0}" type="slidenum">
              <a:rPr lang="en-US" smtClean="0"/>
              <a:pPr/>
              <a:t>5</a:t>
            </a:fld>
            <a:endParaRPr lang="en-US" dirty="0" smtClean="0"/>
          </a:p>
        </p:txBody>
      </p:sp>
    </p:spTree>
    <p:extLst>
      <p:ext uri="{BB962C8B-B14F-4D97-AF65-F5344CB8AC3E}">
        <p14:creationId xmlns="" xmlns:p14="http://schemas.microsoft.com/office/powerpoint/2010/main" val="27122638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a:ln/>
        </p:spPr>
      </p:sp>
      <p:sp>
        <p:nvSpPr>
          <p:cNvPr id="33795" name="Notes Placeholder 2"/>
          <p:cNvSpPr>
            <a:spLocks noGrp="1"/>
          </p:cNvSpPr>
          <p:nvPr>
            <p:ph type="body" idx="1"/>
          </p:nvPr>
        </p:nvSpPr>
        <p:spPr>
          <a:noFill/>
          <a:ln/>
        </p:spPr>
        <p:txBody>
          <a:bodyPr/>
          <a:lstStyle/>
          <a:p>
            <a:pPr eaLnBrk="1" hangingPunct="1"/>
            <a:endParaRPr lang="en-US" smtClean="0"/>
          </a:p>
        </p:txBody>
      </p:sp>
      <p:sp>
        <p:nvSpPr>
          <p:cNvPr id="33796" name="Slide Number Placeholder 3"/>
          <p:cNvSpPr>
            <a:spLocks noGrp="1"/>
          </p:cNvSpPr>
          <p:nvPr>
            <p:ph type="sldNum" sz="quarter" idx="5"/>
          </p:nvPr>
        </p:nvSpPr>
        <p:spPr>
          <a:noFill/>
        </p:spPr>
        <p:txBody>
          <a:bodyPr/>
          <a:lstStyle/>
          <a:p>
            <a:fld id="{0354373B-40E3-47E5-AFDC-426D054410E0}" type="slidenum">
              <a:rPr lang="en-US" smtClean="0"/>
              <a:pPr/>
              <a:t>6</a:t>
            </a:fld>
            <a:endParaRPr lang="en-US" smtClean="0"/>
          </a:p>
        </p:txBody>
      </p:sp>
    </p:spTree>
    <p:extLst>
      <p:ext uri="{BB962C8B-B14F-4D97-AF65-F5344CB8AC3E}">
        <p14:creationId xmlns="" xmlns:p14="http://schemas.microsoft.com/office/powerpoint/2010/main" val="39036162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ln/>
        </p:spPr>
      </p:sp>
      <p:sp>
        <p:nvSpPr>
          <p:cNvPr id="34819" name="Notes Placeholder 2"/>
          <p:cNvSpPr>
            <a:spLocks noGrp="1"/>
          </p:cNvSpPr>
          <p:nvPr>
            <p:ph type="body" idx="1"/>
          </p:nvPr>
        </p:nvSpPr>
        <p:spPr>
          <a:noFill/>
          <a:ln/>
        </p:spPr>
        <p:txBody>
          <a:bodyPr/>
          <a:lstStyle/>
          <a:p>
            <a:pPr eaLnBrk="1" hangingPunct="1"/>
            <a:endParaRPr lang="en-US" smtClean="0"/>
          </a:p>
        </p:txBody>
      </p:sp>
      <p:sp>
        <p:nvSpPr>
          <p:cNvPr id="34820" name="Slide Number Placeholder 3"/>
          <p:cNvSpPr>
            <a:spLocks noGrp="1"/>
          </p:cNvSpPr>
          <p:nvPr>
            <p:ph type="sldNum" sz="quarter" idx="5"/>
          </p:nvPr>
        </p:nvSpPr>
        <p:spPr>
          <a:noFill/>
        </p:spPr>
        <p:txBody>
          <a:bodyPr/>
          <a:lstStyle/>
          <a:p>
            <a:fld id="{B44F8A05-C917-4170-B8C8-E92D25647512}" type="slidenum">
              <a:rPr lang="en-US" smtClean="0"/>
              <a:pPr/>
              <a:t>8</a:t>
            </a:fld>
            <a:endParaRPr lang="en-US" smtClean="0"/>
          </a:p>
        </p:txBody>
      </p:sp>
    </p:spTree>
    <p:extLst>
      <p:ext uri="{BB962C8B-B14F-4D97-AF65-F5344CB8AC3E}">
        <p14:creationId xmlns="" xmlns:p14="http://schemas.microsoft.com/office/powerpoint/2010/main" val="19695332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a:ln/>
        </p:spPr>
      </p:sp>
      <p:sp>
        <p:nvSpPr>
          <p:cNvPr id="35843" name="Notes Placeholder 2"/>
          <p:cNvSpPr>
            <a:spLocks noGrp="1"/>
          </p:cNvSpPr>
          <p:nvPr>
            <p:ph type="body" idx="1"/>
          </p:nvPr>
        </p:nvSpPr>
        <p:spPr>
          <a:noFill/>
          <a:ln/>
        </p:spPr>
        <p:txBody>
          <a:bodyPr/>
          <a:lstStyle/>
          <a:p>
            <a:pPr eaLnBrk="1" hangingPunct="1"/>
            <a:endParaRPr lang="en-US" smtClean="0"/>
          </a:p>
        </p:txBody>
      </p:sp>
      <p:sp>
        <p:nvSpPr>
          <p:cNvPr id="35844" name="Slide Number Placeholder 3"/>
          <p:cNvSpPr>
            <a:spLocks noGrp="1"/>
          </p:cNvSpPr>
          <p:nvPr>
            <p:ph type="sldNum" sz="quarter" idx="5"/>
          </p:nvPr>
        </p:nvSpPr>
        <p:spPr>
          <a:noFill/>
        </p:spPr>
        <p:txBody>
          <a:bodyPr/>
          <a:lstStyle/>
          <a:p>
            <a:fld id="{B72A1509-4A6E-4AEE-BB60-1A9C1E049A79}" type="slidenum">
              <a:rPr lang="en-US" smtClean="0"/>
              <a:pPr/>
              <a:t>9</a:t>
            </a:fld>
            <a:endParaRPr lang="en-US" smtClean="0"/>
          </a:p>
        </p:txBody>
      </p:sp>
    </p:spTree>
    <p:extLst>
      <p:ext uri="{BB962C8B-B14F-4D97-AF65-F5344CB8AC3E}">
        <p14:creationId xmlns="" xmlns:p14="http://schemas.microsoft.com/office/powerpoint/2010/main" val="23407537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a:ln/>
        </p:spPr>
      </p:sp>
      <p:sp>
        <p:nvSpPr>
          <p:cNvPr id="36867" name="Notes Placeholder 2"/>
          <p:cNvSpPr>
            <a:spLocks noGrp="1"/>
          </p:cNvSpPr>
          <p:nvPr>
            <p:ph type="body" idx="1"/>
          </p:nvPr>
        </p:nvSpPr>
        <p:spPr>
          <a:noFill/>
          <a:ln/>
        </p:spPr>
        <p:txBody>
          <a:bodyPr/>
          <a:lstStyle/>
          <a:p>
            <a:pPr eaLnBrk="1" hangingPunct="1"/>
            <a:endParaRPr lang="en-US" smtClean="0"/>
          </a:p>
        </p:txBody>
      </p:sp>
      <p:sp>
        <p:nvSpPr>
          <p:cNvPr id="36868" name="Slide Number Placeholder 3"/>
          <p:cNvSpPr>
            <a:spLocks noGrp="1"/>
          </p:cNvSpPr>
          <p:nvPr>
            <p:ph type="sldNum" sz="quarter" idx="5"/>
          </p:nvPr>
        </p:nvSpPr>
        <p:spPr>
          <a:noFill/>
        </p:spPr>
        <p:txBody>
          <a:bodyPr/>
          <a:lstStyle/>
          <a:p>
            <a:fld id="{FDAEB71D-FA0A-4F9F-8AA6-E1764B381891}" type="slidenum">
              <a:rPr lang="en-US" smtClean="0"/>
              <a:pPr/>
              <a:t>10</a:t>
            </a:fld>
            <a:endParaRPr lang="en-US" smtClean="0"/>
          </a:p>
        </p:txBody>
      </p:sp>
    </p:spTree>
    <p:extLst>
      <p:ext uri="{BB962C8B-B14F-4D97-AF65-F5344CB8AC3E}">
        <p14:creationId xmlns="" xmlns:p14="http://schemas.microsoft.com/office/powerpoint/2010/main" val="14217726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a:ln/>
        </p:spPr>
      </p:sp>
      <p:sp>
        <p:nvSpPr>
          <p:cNvPr id="37891" name="Notes Placeholder 2"/>
          <p:cNvSpPr>
            <a:spLocks noGrp="1"/>
          </p:cNvSpPr>
          <p:nvPr>
            <p:ph type="body" idx="1"/>
          </p:nvPr>
        </p:nvSpPr>
        <p:spPr>
          <a:noFill/>
          <a:ln/>
        </p:spPr>
        <p:txBody>
          <a:bodyPr/>
          <a:lstStyle/>
          <a:p>
            <a:pPr eaLnBrk="1" hangingPunct="1"/>
            <a:endParaRPr lang="en-US" smtClean="0"/>
          </a:p>
        </p:txBody>
      </p:sp>
      <p:sp>
        <p:nvSpPr>
          <p:cNvPr id="37892" name="Slide Number Placeholder 3"/>
          <p:cNvSpPr>
            <a:spLocks noGrp="1"/>
          </p:cNvSpPr>
          <p:nvPr>
            <p:ph type="sldNum" sz="quarter" idx="5"/>
          </p:nvPr>
        </p:nvSpPr>
        <p:spPr>
          <a:noFill/>
        </p:spPr>
        <p:txBody>
          <a:bodyPr/>
          <a:lstStyle/>
          <a:p>
            <a:fld id="{01672849-C1FA-4877-BB73-AF47ABA61950}" type="slidenum">
              <a:rPr lang="en-US" smtClean="0"/>
              <a:pPr/>
              <a:t>11</a:t>
            </a:fld>
            <a:endParaRPr lang="en-US" smtClean="0"/>
          </a:p>
        </p:txBody>
      </p:sp>
    </p:spTree>
    <p:extLst>
      <p:ext uri="{BB962C8B-B14F-4D97-AF65-F5344CB8AC3E}">
        <p14:creationId xmlns="" xmlns:p14="http://schemas.microsoft.com/office/powerpoint/2010/main" val="141040364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a:ln/>
        </p:spPr>
      </p:sp>
      <p:sp>
        <p:nvSpPr>
          <p:cNvPr id="38915" name="Notes Placeholder 2"/>
          <p:cNvSpPr>
            <a:spLocks noGrp="1"/>
          </p:cNvSpPr>
          <p:nvPr>
            <p:ph type="body" idx="1"/>
          </p:nvPr>
        </p:nvSpPr>
        <p:spPr>
          <a:noFill/>
          <a:ln/>
        </p:spPr>
        <p:txBody>
          <a:bodyPr/>
          <a:lstStyle/>
          <a:p>
            <a:pPr eaLnBrk="1" hangingPunct="1"/>
            <a:endParaRPr lang="en-US" smtClean="0"/>
          </a:p>
        </p:txBody>
      </p:sp>
      <p:sp>
        <p:nvSpPr>
          <p:cNvPr id="38916" name="Slide Number Placeholder 3"/>
          <p:cNvSpPr>
            <a:spLocks noGrp="1"/>
          </p:cNvSpPr>
          <p:nvPr>
            <p:ph type="sldNum" sz="quarter" idx="5"/>
          </p:nvPr>
        </p:nvSpPr>
        <p:spPr>
          <a:noFill/>
        </p:spPr>
        <p:txBody>
          <a:bodyPr/>
          <a:lstStyle/>
          <a:p>
            <a:fld id="{264EE606-AE5E-407E-B7C8-1503AC3021CC}" type="slidenum">
              <a:rPr lang="en-US" smtClean="0"/>
              <a:pPr/>
              <a:t>13</a:t>
            </a:fld>
            <a:endParaRPr lang="en-US" smtClean="0"/>
          </a:p>
        </p:txBody>
      </p:sp>
    </p:spTree>
    <p:extLst>
      <p:ext uri="{BB962C8B-B14F-4D97-AF65-F5344CB8AC3E}">
        <p14:creationId xmlns="" xmlns:p14="http://schemas.microsoft.com/office/powerpoint/2010/main" val="203165403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a:ln/>
        </p:spPr>
      </p:sp>
      <p:sp>
        <p:nvSpPr>
          <p:cNvPr id="39939" name="Notes Placeholder 2"/>
          <p:cNvSpPr>
            <a:spLocks noGrp="1"/>
          </p:cNvSpPr>
          <p:nvPr>
            <p:ph type="body" idx="1"/>
          </p:nvPr>
        </p:nvSpPr>
        <p:spPr>
          <a:noFill/>
          <a:ln/>
        </p:spPr>
        <p:txBody>
          <a:bodyPr/>
          <a:lstStyle/>
          <a:p>
            <a:pPr eaLnBrk="1" hangingPunct="1"/>
            <a:endParaRPr lang="en-US" smtClean="0"/>
          </a:p>
        </p:txBody>
      </p:sp>
      <p:sp>
        <p:nvSpPr>
          <p:cNvPr id="39940" name="Slide Number Placeholder 3"/>
          <p:cNvSpPr>
            <a:spLocks noGrp="1"/>
          </p:cNvSpPr>
          <p:nvPr>
            <p:ph type="sldNum" sz="quarter" idx="5"/>
          </p:nvPr>
        </p:nvSpPr>
        <p:spPr>
          <a:noFill/>
        </p:spPr>
        <p:txBody>
          <a:bodyPr/>
          <a:lstStyle/>
          <a:p>
            <a:fld id="{CCBB4486-7E22-42B3-B4D2-39F298DC2ED7}" type="slidenum">
              <a:rPr lang="en-US" smtClean="0"/>
              <a:pPr/>
              <a:t>14</a:t>
            </a:fld>
            <a:endParaRPr lang="en-US" smtClean="0"/>
          </a:p>
        </p:txBody>
      </p:sp>
    </p:spTree>
    <p:extLst>
      <p:ext uri="{BB962C8B-B14F-4D97-AF65-F5344CB8AC3E}">
        <p14:creationId xmlns="" xmlns:p14="http://schemas.microsoft.com/office/powerpoint/2010/main" val="301797690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a:ln/>
        </p:spPr>
      </p:sp>
      <p:sp>
        <p:nvSpPr>
          <p:cNvPr id="40963" name="Notes Placeholder 2"/>
          <p:cNvSpPr>
            <a:spLocks noGrp="1"/>
          </p:cNvSpPr>
          <p:nvPr>
            <p:ph type="body" idx="1"/>
          </p:nvPr>
        </p:nvSpPr>
        <p:spPr>
          <a:noFill/>
          <a:ln/>
        </p:spPr>
        <p:txBody>
          <a:bodyPr/>
          <a:lstStyle/>
          <a:p>
            <a:pPr eaLnBrk="1" hangingPunct="1"/>
            <a:endParaRPr lang="en-US" smtClean="0"/>
          </a:p>
        </p:txBody>
      </p:sp>
      <p:sp>
        <p:nvSpPr>
          <p:cNvPr id="40964" name="Slide Number Placeholder 3"/>
          <p:cNvSpPr>
            <a:spLocks noGrp="1"/>
          </p:cNvSpPr>
          <p:nvPr>
            <p:ph type="sldNum" sz="quarter" idx="5"/>
          </p:nvPr>
        </p:nvSpPr>
        <p:spPr>
          <a:noFill/>
        </p:spPr>
        <p:txBody>
          <a:bodyPr/>
          <a:lstStyle/>
          <a:p>
            <a:fld id="{7736A1F7-33D0-4903-BB0D-B29A1E5368CA}" type="slidenum">
              <a:rPr lang="en-US" smtClean="0"/>
              <a:pPr/>
              <a:t>16</a:t>
            </a:fld>
            <a:endParaRPr lang="en-US" smtClean="0"/>
          </a:p>
        </p:txBody>
      </p:sp>
    </p:spTree>
    <p:extLst>
      <p:ext uri="{BB962C8B-B14F-4D97-AF65-F5344CB8AC3E}">
        <p14:creationId xmlns="" xmlns:p14="http://schemas.microsoft.com/office/powerpoint/2010/main" val="280203459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a:ln/>
        </p:spPr>
      </p:sp>
      <p:sp>
        <p:nvSpPr>
          <p:cNvPr id="41987" name="Notes Placeholder 2"/>
          <p:cNvSpPr>
            <a:spLocks noGrp="1"/>
          </p:cNvSpPr>
          <p:nvPr>
            <p:ph type="body" idx="1"/>
          </p:nvPr>
        </p:nvSpPr>
        <p:spPr>
          <a:noFill/>
          <a:ln/>
        </p:spPr>
        <p:txBody>
          <a:bodyPr/>
          <a:lstStyle/>
          <a:p>
            <a:pPr eaLnBrk="1" hangingPunct="1"/>
            <a:endParaRPr lang="en-US" smtClean="0"/>
          </a:p>
        </p:txBody>
      </p:sp>
      <p:sp>
        <p:nvSpPr>
          <p:cNvPr id="41988" name="Slide Number Placeholder 3"/>
          <p:cNvSpPr>
            <a:spLocks noGrp="1"/>
          </p:cNvSpPr>
          <p:nvPr>
            <p:ph type="sldNum" sz="quarter" idx="5"/>
          </p:nvPr>
        </p:nvSpPr>
        <p:spPr>
          <a:noFill/>
        </p:spPr>
        <p:txBody>
          <a:bodyPr/>
          <a:lstStyle/>
          <a:p>
            <a:fld id="{AAD674F2-7085-4788-9D29-698EA6CEC7E8}" type="slidenum">
              <a:rPr lang="en-US" smtClean="0"/>
              <a:pPr/>
              <a:t>17</a:t>
            </a:fld>
            <a:endParaRPr lang="en-US" smtClean="0"/>
          </a:p>
        </p:txBody>
      </p:sp>
    </p:spTree>
    <p:extLst>
      <p:ext uri="{BB962C8B-B14F-4D97-AF65-F5344CB8AC3E}">
        <p14:creationId xmlns="" xmlns:p14="http://schemas.microsoft.com/office/powerpoint/2010/main" val="304973771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a:ln/>
        </p:spPr>
      </p:sp>
      <p:sp>
        <p:nvSpPr>
          <p:cNvPr id="43011" name="Notes Placeholder 2"/>
          <p:cNvSpPr>
            <a:spLocks noGrp="1"/>
          </p:cNvSpPr>
          <p:nvPr>
            <p:ph type="body" idx="1"/>
          </p:nvPr>
        </p:nvSpPr>
        <p:spPr>
          <a:noFill/>
          <a:ln/>
        </p:spPr>
        <p:txBody>
          <a:bodyPr/>
          <a:lstStyle/>
          <a:p>
            <a:pPr eaLnBrk="1" hangingPunct="1"/>
            <a:endParaRPr lang="en-US" smtClean="0"/>
          </a:p>
        </p:txBody>
      </p:sp>
      <p:sp>
        <p:nvSpPr>
          <p:cNvPr id="43012" name="Slide Number Placeholder 3"/>
          <p:cNvSpPr>
            <a:spLocks noGrp="1"/>
          </p:cNvSpPr>
          <p:nvPr>
            <p:ph type="sldNum" sz="quarter" idx="5"/>
          </p:nvPr>
        </p:nvSpPr>
        <p:spPr>
          <a:noFill/>
        </p:spPr>
        <p:txBody>
          <a:bodyPr/>
          <a:lstStyle/>
          <a:p>
            <a:fld id="{9349F95C-1E69-4F13-94A8-7C9079E033FB}" type="slidenum">
              <a:rPr lang="en-US" smtClean="0"/>
              <a:pPr/>
              <a:t>18</a:t>
            </a:fld>
            <a:endParaRPr lang="en-US" smtClean="0"/>
          </a:p>
        </p:txBody>
      </p:sp>
    </p:spTree>
    <p:extLst>
      <p:ext uri="{BB962C8B-B14F-4D97-AF65-F5344CB8AC3E}">
        <p14:creationId xmlns="" xmlns:p14="http://schemas.microsoft.com/office/powerpoint/2010/main" val="195370421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a:ln/>
        </p:spPr>
      </p:sp>
      <p:sp>
        <p:nvSpPr>
          <p:cNvPr id="44035" name="Notes Placeholder 2"/>
          <p:cNvSpPr>
            <a:spLocks noGrp="1"/>
          </p:cNvSpPr>
          <p:nvPr>
            <p:ph type="body" idx="1"/>
          </p:nvPr>
        </p:nvSpPr>
        <p:spPr>
          <a:noFill/>
          <a:ln/>
        </p:spPr>
        <p:txBody>
          <a:bodyPr/>
          <a:lstStyle/>
          <a:p>
            <a:pPr eaLnBrk="1" hangingPunct="1"/>
            <a:endParaRPr lang="en-US" smtClean="0"/>
          </a:p>
        </p:txBody>
      </p:sp>
      <p:sp>
        <p:nvSpPr>
          <p:cNvPr id="44036" name="Slide Number Placeholder 3"/>
          <p:cNvSpPr>
            <a:spLocks noGrp="1"/>
          </p:cNvSpPr>
          <p:nvPr>
            <p:ph type="sldNum" sz="quarter" idx="5"/>
          </p:nvPr>
        </p:nvSpPr>
        <p:spPr>
          <a:noFill/>
        </p:spPr>
        <p:txBody>
          <a:bodyPr/>
          <a:lstStyle/>
          <a:p>
            <a:fld id="{C412D424-1C9C-4084-B13D-1B2E7BF25583}" type="slidenum">
              <a:rPr lang="en-US" smtClean="0"/>
              <a:pPr/>
              <a:t>19</a:t>
            </a:fld>
            <a:endParaRPr lang="en-US" smtClean="0"/>
          </a:p>
        </p:txBody>
      </p:sp>
    </p:spTree>
    <p:extLst>
      <p:ext uri="{BB962C8B-B14F-4D97-AF65-F5344CB8AC3E}">
        <p14:creationId xmlns="" xmlns:p14="http://schemas.microsoft.com/office/powerpoint/2010/main" val="155465755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a:ln/>
        </p:spPr>
      </p:sp>
      <p:sp>
        <p:nvSpPr>
          <p:cNvPr id="45059" name="Notes Placeholder 2"/>
          <p:cNvSpPr>
            <a:spLocks noGrp="1"/>
          </p:cNvSpPr>
          <p:nvPr>
            <p:ph type="body" idx="1"/>
          </p:nvPr>
        </p:nvSpPr>
        <p:spPr>
          <a:noFill/>
          <a:ln/>
        </p:spPr>
        <p:txBody>
          <a:bodyPr/>
          <a:lstStyle/>
          <a:p>
            <a:pPr eaLnBrk="1" hangingPunct="1"/>
            <a:endParaRPr lang="en-US" smtClean="0"/>
          </a:p>
        </p:txBody>
      </p:sp>
      <p:sp>
        <p:nvSpPr>
          <p:cNvPr id="45060" name="Slide Number Placeholder 3"/>
          <p:cNvSpPr>
            <a:spLocks noGrp="1"/>
          </p:cNvSpPr>
          <p:nvPr>
            <p:ph type="sldNum" sz="quarter" idx="5"/>
          </p:nvPr>
        </p:nvSpPr>
        <p:spPr>
          <a:noFill/>
        </p:spPr>
        <p:txBody>
          <a:bodyPr/>
          <a:lstStyle/>
          <a:p>
            <a:fld id="{C1CB9C22-1CAE-4D92-8132-4419A8C5E65E}" type="slidenum">
              <a:rPr lang="en-US" smtClean="0"/>
              <a:pPr/>
              <a:t>20</a:t>
            </a:fld>
            <a:endParaRPr lang="en-US" smtClean="0"/>
          </a:p>
        </p:txBody>
      </p:sp>
    </p:spTree>
    <p:extLst>
      <p:ext uri="{BB962C8B-B14F-4D97-AF65-F5344CB8AC3E}">
        <p14:creationId xmlns="" xmlns:p14="http://schemas.microsoft.com/office/powerpoint/2010/main" val="8708980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a:ln/>
        </p:spPr>
      </p:sp>
      <p:sp>
        <p:nvSpPr>
          <p:cNvPr id="46083" name="Notes Placeholder 2"/>
          <p:cNvSpPr>
            <a:spLocks noGrp="1"/>
          </p:cNvSpPr>
          <p:nvPr>
            <p:ph type="body" idx="1"/>
          </p:nvPr>
        </p:nvSpPr>
        <p:spPr>
          <a:noFill/>
          <a:ln/>
        </p:spPr>
        <p:txBody>
          <a:bodyPr/>
          <a:lstStyle/>
          <a:p>
            <a:pPr eaLnBrk="1" hangingPunct="1"/>
            <a:endParaRPr lang="en-US" smtClean="0"/>
          </a:p>
        </p:txBody>
      </p:sp>
      <p:sp>
        <p:nvSpPr>
          <p:cNvPr id="46084" name="Slide Number Placeholder 3"/>
          <p:cNvSpPr>
            <a:spLocks noGrp="1"/>
          </p:cNvSpPr>
          <p:nvPr>
            <p:ph type="sldNum" sz="quarter" idx="5"/>
          </p:nvPr>
        </p:nvSpPr>
        <p:spPr>
          <a:noFill/>
        </p:spPr>
        <p:txBody>
          <a:bodyPr/>
          <a:lstStyle/>
          <a:p>
            <a:fld id="{6A0EC088-1B82-4654-84EF-AEE66785B9E5}" type="slidenum">
              <a:rPr lang="en-US" smtClean="0"/>
              <a:pPr/>
              <a:t>22</a:t>
            </a:fld>
            <a:endParaRPr lang="en-US" smtClean="0"/>
          </a:p>
        </p:txBody>
      </p:sp>
    </p:spTree>
    <p:extLst>
      <p:ext uri="{BB962C8B-B14F-4D97-AF65-F5344CB8AC3E}">
        <p14:creationId xmlns="" xmlns:p14="http://schemas.microsoft.com/office/powerpoint/2010/main" val="130170919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a:ln/>
        </p:spPr>
      </p:sp>
      <p:sp>
        <p:nvSpPr>
          <p:cNvPr id="47107" name="Notes Placeholder 2"/>
          <p:cNvSpPr>
            <a:spLocks noGrp="1"/>
          </p:cNvSpPr>
          <p:nvPr>
            <p:ph type="body" idx="1"/>
          </p:nvPr>
        </p:nvSpPr>
        <p:spPr>
          <a:noFill/>
          <a:ln/>
        </p:spPr>
        <p:txBody>
          <a:bodyPr/>
          <a:lstStyle/>
          <a:p>
            <a:pPr eaLnBrk="1" hangingPunct="1"/>
            <a:endParaRPr lang="en-US" smtClean="0"/>
          </a:p>
        </p:txBody>
      </p:sp>
      <p:sp>
        <p:nvSpPr>
          <p:cNvPr id="47108" name="Slide Number Placeholder 3"/>
          <p:cNvSpPr>
            <a:spLocks noGrp="1"/>
          </p:cNvSpPr>
          <p:nvPr>
            <p:ph type="sldNum" sz="quarter" idx="5"/>
          </p:nvPr>
        </p:nvSpPr>
        <p:spPr>
          <a:noFill/>
        </p:spPr>
        <p:txBody>
          <a:bodyPr/>
          <a:lstStyle/>
          <a:p>
            <a:fld id="{1511BF30-09B6-4497-A735-91DCAB57813A}" type="slidenum">
              <a:rPr lang="en-US" smtClean="0"/>
              <a:pPr/>
              <a:t>23</a:t>
            </a:fld>
            <a:endParaRPr lang="en-US" smtClean="0"/>
          </a:p>
        </p:txBody>
      </p:sp>
    </p:spTree>
    <p:extLst>
      <p:ext uri="{BB962C8B-B14F-4D97-AF65-F5344CB8AC3E}">
        <p14:creationId xmlns="" xmlns:p14="http://schemas.microsoft.com/office/powerpoint/2010/main" val="196792334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a:ln/>
        </p:spPr>
      </p:sp>
      <p:sp>
        <p:nvSpPr>
          <p:cNvPr id="49155" name="Notes Placeholder 2"/>
          <p:cNvSpPr>
            <a:spLocks noGrp="1"/>
          </p:cNvSpPr>
          <p:nvPr>
            <p:ph type="body" idx="1"/>
          </p:nvPr>
        </p:nvSpPr>
        <p:spPr>
          <a:noFill/>
          <a:ln/>
        </p:spPr>
        <p:txBody>
          <a:bodyPr/>
          <a:lstStyle/>
          <a:p>
            <a:pPr eaLnBrk="1" hangingPunct="1"/>
            <a:endParaRPr lang="en-US" smtClean="0"/>
          </a:p>
        </p:txBody>
      </p:sp>
      <p:sp>
        <p:nvSpPr>
          <p:cNvPr id="49156" name="Slide Number Placeholder 3"/>
          <p:cNvSpPr>
            <a:spLocks noGrp="1"/>
          </p:cNvSpPr>
          <p:nvPr>
            <p:ph type="sldNum" sz="quarter" idx="5"/>
          </p:nvPr>
        </p:nvSpPr>
        <p:spPr>
          <a:noFill/>
        </p:spPr>
        <p:txBody>
          <a:bodyPr/>
          <a:lstStyle/>
          <a:p>
            <a:fld id="{1F019E8F-2FB4-4EFD-AD51-D460726492C7}" type="slidenum">
              <a:rPr lang="en-US" smtClean="0"/>
              <a:pPr/>
              <a:t>24</a:t>
            </a:fld>
            <a:endParaRPr lang="en-US" smtClean="0"/>
          </a:p>
        </p:txBody>
      </p:sp>
    </p:spTree>
    <p:extLst>
      <p:ext uri="{BB962C8B-B14F-4D97-AF65-F5344CB8AC3E}">
        <p14:creationId xmlns="" xmlns:p14="http://schemas.microsoft.com/office/powerpoint/2010/main" val="359448221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a:ln/>
        </p:spPr>
      </p:sp>
      <p:sp>
        <p:nvSpPr>
          <p:cNvPr id="50179" name="Notes Placeholder 2"/>
          <p:cNvSpPr>
            <a:spLocks noGrp="1"/>
          </p:cNvSpPr>
          <p:nvPr>
            <p:ph type="body" idx="1"/>
          </p:nvPr>
        </p:nvSpPr>
        <p:spPr>
          <a:noFill/>
          <a:ln/>
        </p:spPr>
        <p:txBody>
          <a:bodyPr/>
          <a:lstStyle/>
          <a:p>
            <a:pPr eaLnBrk="1" hangingPunct="1"/>
            <a:endParaRPr lang="en-US" smtClean="0"/>
          </a:p>
        </p:txBody>
      </p:sp>
      <p:sp>
        <p:nvSpPr>
          <p:cNvPr id="50180" name="Slide Number Placeholder 3"/>
          <p:cNvSpPr>
            <a:spLocks noGrp="1"/>
          </p:cNvSpPr>
          <p:nvPr>
            <p:ph type="sldNum" sz="quarter" idx="5"/>
          </p:nvPr>
        </p:nvSpPr>
        <p:spPr>
          <a:noFill/>
        </p:spPr>
        <p:txBody>
          <a:bodyPr/>
          <a:lstStyle/>
          <a:p>
            <a:fld id="{FB286DD4-02D7-4F77-99E8-42F8484FF770}" type="slidenum">
              <a:rPr lang="en-US" smtClean="0"/>
              <a:pPr/>
              <a:t>26</a:t>
            </a:fld>
            <a:endParaRPr lang="en-US" smtClean="0"/>
          </a:p>
        </p:txBody>
      </p:sp>
    </p:spTree>
    <p:extLst>
      <p:ext uri="{BB962C8B-B14F-4D97-AF65-F5344CB8AC3E}">
        <p14:creationId xmlns="" xmlns:p14="http://schemas.microsoft.com/office/powerpoint/2010/main" val="193418111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a:ln/>
        </p:spPr>
      </p:sp>
      <p:sp>
        <p:nvSpPr>
          <p:cNvPr id="51203" name="Notes Placeholder 2"/>
          <p:cNvSpPr>
            <a:spLocks noGrp="1"/>
          </p:cNvSpPr>
          <p:nvPr>
            <p:ph type="body" idx="1"/>
          </p:nvPr>
        </p:nvSpPr>
        <p:spPr>
          <a:noFill/>
          <a:ln/>
        </p:spPr>
        <p:txBody>
          <a:bodyPr/>
          <a:lstStyle/>
          <a:p>
            <a:pPr eaLnBrk="1" hangingPunct="1"/>
            <a:endParaRPr lang="en-US" smtClean="0"/>
          </a:p>
        </p:txBody>
      </p:sp>
      <p:sp>
        <p:nvSpPr>
          <p:cNvPr id="51204" name="Slide Number Placeholder 3"/>
          <p:cNvSpPr>
            <a:spLocks noGrp="1"/>
          </p:cNvSpPr>
          <p:nvPr>
            <p:ph type="sldNum" sz="quarter" idx="5"/>
          </p:nvPr>
        </p:nvSpPr>
        <p:spPr>
          <a:noFill/>
        </p:spPr>
        <p:txBody>
          <a:bodyPr/>
          <a:lstStyle/>
          <a:p>
            <a:fld id="{8D34DFE3-D251-4433-B3E3-A1D5033F4912}" type="slidenum">
              <a:rPr lang="en-US" smtClean="0"/>
              <a:pPr/>
              <a:t>27</a:t>
            </a:fld>
            <a:endParaRPr lang="en-US" smtClean="0"/>
          </a:p>
        </p:txBody>
      </p:sp>
    </p:spTree>
    <p:extLst>
      <p:ext uri="{BB962C8B-B14F-4D97-AF65-F5344CB8AC3E}">
        <p14:creationId xmlns="" xmlns:p14="http://schemas.microsoft.com/office/powerpoint/2010/main" val="10672081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a:ln/>
        </p:spPr>
      </p:sp>
      <p:sp>
        <p:nvSpPr>
          <p:cNvPr id="52227" name="Notes Placeholder 2"/>
          <p:cNvSpPr>
            <a:spLocks noGrp="1"/>
          </p:cNvSpPr>
          <p:nvPr>
            <p:ph type="body" idx="1"/>
          </p:nvPr>
        </p:nvSpPr>
        <p:spPr>
          <a:noFill/>
          <a:ln/>
        </p:spPr>
        <p:txBody>
          <a:bodyPr/>
          <a:lstStyle/>
          <a:p>
            <a:pPr eaLnBrk="1" hangingPunct="1"/>
            <a:endParaRPr lang="en-US" smtClean="0"/>
          </a:p>
        </p:txBody>
      </p:sp>
      <p:sp>
        <p:nvSpPr>
          <p:cNvPr id="52228" name="Slide Number Placeholder 3"/>
          <p:cNvSpPr>
            <a:spLocks noGrp="1"/>
          </p:cNvSpPr>
          <p:nvPr>
            <p:ph type="sldNum" sz="quarter" idx="5"/>
          </p:nvPr>
        </p:nvSpPr>
        <p:spPr>
          <a:noFill/>
        </p:spPr>
        <p:txBody>
          <a:bodyPr/>
          <a:lstStyle/>
          <a:p>
            <a:fld id="{731CB63F-64AA-43F0-AC31-BD4EB86355B2}" type="slidenum">
              <a:rPr lang="en-US" smtClean="0"/>
              <a:pPr/>
              <a:t>28</a:t>
            </a:fld>
            <a:endParaRPr lang="en-US" smtClean="0"/>
          </a:p>
        </p:txBody>
      </p:sp>
    </p:spTree>
    <p:extLst>
      <p:ext uri="{BB962C8B-B14F-4D97-AF65-F5344CB8AC3E}">
        <p14:creationId xmlns="" xmlns:p14="http://schemas.microsoft.com/office/powerpoint/2010/main" val="125729100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a:ln/>
        </p:spPr>
      </p:sp>
      <p:sp>
        <p:nvSpPr>
          <p:cNvPr id="53251" name="Notes Placeholder 2"/>
          <p:cNvSpPr>
            <a:spLocks noGrp="1"/>
          </p:cNvSpPr>
          <p:nvPr>
            <p:ph type="body" idx="1"/>
          </p:nvPr>
        </p:nvSpPr>
        <p:spPr>
          <a:noFill/>
          <a:ln/>
        </p:spPr>
        <p:txBody>
          <a:bodyPr/>
          <a:lstStyle/>
          <a:p>
            <a:pPr eaLnBrk="1" hangingPunct="1"/>
            <a:endParaRPr lang="en-US" smtClean="0"/>
          </a:p>
        </p:txBody>
      </p:sp>
      <p:sp>
        <p:nvSpPr>
          <p:cNvPr id="53252" name="Slide Number Placeholder 3"/>
          <p:cNvSpPr>
            <a:spLocks noGrp="1"/>
          </p:cNvSpPr>
          <p:nvPr>
            <p:ph type="sldNum" sz="quarter" idx="5"/>
          </p:nvPr>
        </p:nvSpPr>
        <p:spPr>
          <a:noFill/>
        </p:spPr>
        <p:txBody>
          <a:bodyPr/>
          <a:lstStyle/>
          <a:p>
            <a:fld id="{F184835F-B4BC-4CA0-8770-119749CB16D9}" type="slidenum">
              <a:rPr lang="en-US" smtClean="0"/>
              <a:pPr/>
              <a:t>29</a:t>
            </a:fld>
            <a:endParaRPr lang="en-US" smtClean="0"/>
          </a:p>
        </p:txBody>
      </p:sp>
    </p:spTree>
    <p:extLst>
      <p:ext uri="{BB962C8B-B14F-4D97-AF65-F5344CB8AC3E}">
        <p14:creationId xmlns="" xmlns:p14="http://schemas.microsoft.com/office/powerpoint/2010/main" val="348995767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a:ln/>
        </p:spPr>
      </p:sp>
      <p:sp>
        <p:nvSpPr>
          <p:cNvPr id="54275" name="Notes Placeholder 2"/>
          <p:cNvSpPr>
            <a:spLocks noGrp="1"/>
          </p:cNvSpPr>
          <p:nvPr>
            <p:ph type="body" idx="1"/>
          </p:nvPr>
        </p:nvSpPr>
        <p:spPr>
          <a:noFill/>
          <a:ln/>
        </p:spPr>
        <p:txBody>
          <a:bodyPr/>
          <a:lstStyle/>
          <a:p>
            <a:pPr eaLnBrk="1" hangingPunct="1"/>
            <a:endParaRPr lang="en-US" smtClean="0"/>
          </a:p>
        </p:txBody>
      </p:sp>
      <p:sp>
        <p:nvSpPr>
          <p:cNvPr id="54276" name="Slide Number Placeholder 3"/>
          <p:cNvSpPr>
            <a:spLocks noGrp="1"/>
          </p:cNvSpPr>
          <p:nvPr>
            <p:ph type="sldNum" sz="quarter" idx="5"/>
          </p:nvPr>
        </p:nvSpPr>
        <p:spPr>
          <a:noFill/>
        </p:spPr>
        <p:txBody>
          <a:bodyPr/>
          <a:lstStyle/>
          <a:p>
            <a:fld id="{65705279-E16A-487A-81BD-A100D757B95F}" type="slidenum">
              <a:rPr lang="en-US" smtClean="0"/>
              <a:pPr/>
              <a:t>31</a:t>
            </a:fld>
            <a:endParaRPr lang="en-US" smtClean="0"/>
          </a:p>
        </p:txBody>
      </p:sp>
    </p:spTree>
    <p:extLst>
      <p:ext uri="{BB962C8B-B14F-4D97-AF65-F5344CB8AC3E}">
        <p14:creationId xmlns="" xmlns:p14="http://schemas.microsoft.com/office/powerpoint/2010/main" val="275743382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a:ln/>
        </p:spPr>
      </p:sp>
      <p:sp>
        <p:nvSpPr>
          <p:cNvPr id="55299" name="Notes Placeholder 2"/>
          <p:cNvSpPr>
            <a:spLocks noGrp="1"/>
          </p:cNvSpPr>
          <p:nvPr>
            <p:ph type="body" idx="1"/>
          </p:nvPr>
        </p:nvSpPr>
        <p:spPr>
          <a:noFill/>
          <a:ln/>
        </p:spPr>
        <p:txBody>
          <a:bodyPr/>
          <a:lstStyle/>
          <a:p>
            <a:pPr eaLnBrk="1" hangingPunct="1"/>
            <a:endParaRPr lang="en-US" smtClean="0"/>
          </a:p>
        </p:txBody>
      </p:sp>
      <p:sp>
        <p:nvSpPr>
          <p:cNvPr id="55300" name="Slide Number Placeholder 3"/>
          <p:cNvSpPr>
            <a:spLocks noGrp="1"/>
          </p:cNvSpPr>
          <p:nvPr>
            <p:ph type="sldNum" sz="quarter" idx="5"/>
          </p:nvPr>
        </p:nvSpPr>
        <p:spPr>
          <a:noFill/>
        </p:spPr>
        <p:txBody>
          <a:bodyPr/>
          <a:lstStyle/>
          <a:p>
            <a:fld id="{375B4625-4573-475C-86D2-02326FA07C58}" type="slidenum">
              <a:rPr lang="en-US" smtClean="0"/>
              <a:pPr/>
              <a:t>32</a:t>
            </a:fld>
            <a:endParaRPr lang="en-US" smtClean="0"/>
          </a:p>
        </p:txBody>
      </p:sp>
    </p:spTree>
    <p:extLst>
      <p:ext uri="{BB962C8B-B14F-4D97-AF65-F5344CB8AC3E}">
        <p14:creationId xmlns="" xmlns:p14="http://schemas.microsoft.com/office/powerpoint/2010/main" val="316714883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a:ln/>
        </p:spPr>
      </p:sp>
      <p:sp>
        <p:nvSpPr>
          <p:cNvPr id="56323" name="Notes Placeholder 2"/>
          <p:cNvSpPr>
            <a:spLocks noGrp="1"/>
          </p:cNvSpPr>
          <p:nvPr>
            <p:ph type="body" idx="1"/>
          </p:nvPr>
        </p:nvSpPr>
        <p:spPr>
          <a:noFill/>
          <a:ln/>
        </p:spPr>
        <p:txBody>
          <a:bodyPr/>
          <a:lstStyle/>
          <a:p>
            <a:pPr eaLnBrk="1" hangingPunct="1"/>
            <a:endParaRPr lang="en-US" smtClean="0"/>
          </a:p>
        </p:txBody>
      </p:sp>
      <p:sp>
        <p:nvSpPr>
          <p:cNvPr id="56324" name="Slide Number Placeholder 3"/>
          <p:cNvSpPr>
            <a:spLocks noGrp="1"/>
          </p:cNvSpPr>
          <p:nvPr>
            <p:ph type="sldNum" sz="quarter" idx="5"/>
          </p:nvPr>
        </p:nvSpPr>
        <p:spPr>
          <a:noFill/>
        </p:spPr>
        <p:txBody>
          <a:bodyPr/>
          <a:lstStyle/>
          <a:p>
            <a:fld id="{7E6C8B32-2E96-4E0E-84A4-A3E217252EF1}" type="slidenum">
              <a:rPr lang="en-US" smtClean="0"/>
              <a:pPr/>
              <a:t>33</a:t>
            </a:fld>
            <a:endParaRPr lang="en-US" smtClean="0"/>
          </a:p>
        </p:txBody>
      </p:sp>
    </p:spTree>
    <p:extLst>
      <p:ext uri="{BB962C8B-B14F-4D97-AF65-F5344CB8AC3E}">
        <p14:creationId xmlns="" xmlns:p14="http://schemas.microsoft.com/office/powerpoint/2010/main" val="113781780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p:spPr>
        <p:txBody>
          <a:bodyPr/>
          <a:lstStyle/>
          <a:p>
            <a:fld id="{EDAF4A9C-7D61-4C54-874B-7808355A007D}" type="slidenum">
              <a:rPr lang="en-US"/>
              <a:pPr/>
              <a:t>34</a:t>
            </a:fld>
            <a:endParaRPr lang="en-US"/>
          </a:p>
        </p:txBody>
      </p:sp>
      <p:sp>
        <p:nvSpPr>
          <p:cNvPr id="37891" name="Slide Image Placeholder 1"/>
          <p:cNvSpPr>
            <a:spLocks noGrp="1" noRot="1" noChangeAspect="1" noTextEdit="1"/>
          </p:cNvSpPr>
          <p:nvPr>
            <p:ph type="sldImg"/>
          </p:nvPr>
        </p:nvSpPr>
        <p:spPr>
          <a:ln/>
        </p:spPr>
      </p:sp>
      <p:sp>
        <p:nvSpPr>
          <p:cNvPr id="37892" name="Notes Placeholder 2"/>
          <p:cNvSpPr>
            <a:spLocks noGrp="1"/>
          </p:cNvSpPr>
          <p:nvPr>
            <p:ph type="body" idx="1"/>
          </p:nvPr>
        </p:nvSpPr>
        <p:spPr>
          <a:noFill/>
          <a:ln/>
        </p:spPr>
        <p:txBody>
          <a:bodyPr/>
          <a:lstStyle/>
          <a:p>
            <a:pPr eaLnBrk="1" hangingPunct="1"/>
            <a:endParaRPr lang="en-US" smtClean="0"/>
          </a:p>
        </p:txBody>
      </p:sp>
      <p:sp>
        <p:nvSpPr>
          <p:cNvPr id="37893" name="Slide Number Placeholder 3"/>
          <p:cNvSpPr txBox="1">
            <a:spLocks noGrp="1"/>
          </p:cNvSpPr>
          <p:nvPr/>
        </p:nvSpPr>
        <p:spPr bwMode="auto">
          <a:xfrm>
            <a:off x="3965061" y="8820130"/>
            <a:ext cx="3032640" cy="463571"/>
          </a:xfrm>
          <a:prstGeom prst="rect">
            <a:avLst/>
          </a:prstGeom>
          <a:noFill/>
          <a:ln w="9525">
            <a:noFill/>
            <a:miter lim="800000"/>
            <a:headEnd/>
            <a:tailEnd/>
          </a:ln>
        </p:spPr>
        <p:txBody>
          <a:bodyPr lIns="93023" tIns="46511" rIns="93023" bIns="46511" anchor="b"/>
          <a:lstStyle/>
          <a:p>
            <a:pPr algn="r" defTabSz="930397" eaLnBrk="1" hangingPunct="1"/>
            <a:fld id="{D509D91A-2067-4F28-BE45-B0B1B03AA04D}" type="slidenum">
              <a:rPr lang="en-US" sz="1200"/>
              <a:pPr algn="r" defTabSz="930397" eaLnBrk="1" hangingPunct="1"/>
              <a:t>34</a:t>
            </a:fld>
            <a:endParaRPr lang="en-US" sz="1200"/>
          </a:p>
        </p:txBody>
      </p:sp>
    </p:spTree>
    <p:extLst>
      <p:ext uri="{BB962C8B-B14F-4D97-AF65-F5344CB8AC3E}">
        <p14:creationId xmlns="" xmlns:p14="http://schemas.microsoft.com/office/powerpoint/2010/main" val="35697748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extLst>
      <p:ext uri="{BB962C8B-B14F-4D97-AF65-F5344CB8AC3E}">
        <p14:creationId xmlns="" xmlns:p14="http://schemas.microsoft.com/office/powerpoint/2010/main" val="42213323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62000" y="1066800"/>
            <a:ext cx="8229600" cy="530225"/>
          </a:xfrm>
        </p:spPr>
        <p:txBody>
          <a:bodyPr/>
          <a:lstStyle/>
          <a:p>
            <a:r>
              <a:rPr lang="en-US" smtClean="0"/>
              <a:t>Click to edit Master title style</a:t>
            </a:r>
            <a:endParaRPr lang="en-US"/>
          </a:p>
        </p:txBody>
      </p:sp>
      <p:sp>
        <p:nvSpPr>
          <p:cNvPr id="3" name="Content Placeholder 2"/>
          <p:cNvSpPr>
            <a:spLocks noGrp="1"/>
          </p:cNvSpPr>
          <p:nvPr>
            <p:ph idx="1"/>
          </p:nvPr>
        </p:nvSpPr>
        <p:spPr>
          <a:xfrm>
            <a:off x="533400" y="1793875"/>
            <a:ext cx="82296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 xmlns:p14="http://schemas.microsoft.com/office/powerpoint/2010/main" val="38251663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 xmlns:p14="http://schemas.microsoft.com/office/powerpoint/2010/main" val="20632682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11"/>
          </p:nvPr>
        </p:nvSpPr>
        <p:spPr>
          <a:xfrm>
            <a:off x="3124200" y="6248400"/>
            <a:ext cx="2895600" cy="457200"/>
          </a:xfrm>
          <a:prstGeom prst="rect">
            <a:avLst/>
          </a:prstGeom>
        </p:spPr>
        <p:txBody>
          <a:bodyPr/>
          <a:lstStyle>
            <a:lvl1pPr>
              <a:defRPr/>
            </a:lvl1pPr>
          </a:lstStyle>
          <a:p>
            <a:pPr>
              <a:defRPr/>
            </a:pPr>
            <a:endParaRPr lang="en-US"/>
          </a:p>
        </p:txBody>
      </p:sp>
      <p:sp>
        <p:nvSpPr>
          <p:cNvPr id="7" name="Slide Number Placeholder 6"/>
          <p:cNvSpPr>
            <a:spLocks noGrp="1"/>
          </p:cNvSpPr>
          <p:nvPr>
            <p:ph type="sldNum" sz="quarter" idx="12"/>
          </p:nvPr>
        </p:nvSpPr>
        <p:spPr>
          <a:xfrm>
            <a:off x="6553200" y="6248400"/>
            <a:ext cx="2133600" cy="457200"/>
          </a:xfrm>
          <a:prstGeom prst="rect">
            <a:avLst/>
          </a:prstGeom>
        </p:spPr>
        <p:txBody>
          <a:bodyPr/>
          <a:lstStyle>
            <a:lvl1pPr>
              <a:defRPr/>
            </a:lvl1pPr>
          </a:lstStyle>
          <a:p>
            <a:pPr>
              <a:defRPr/>
            </a:pPr>
            <a:endParaRPr lang="en-US"/>
          </a:p>
        </p:txBody>
      </p:sp>
    </p:spTree>
    <p:extLst>
      <p:ext uri="{BB962C8B-B14F-4D97-AF65-F5344CB8AC3E}">
        <p14:creationId xmlns="" xmlns:p14="http://schemas.microsoft.com/office/powerpoint/2010/main" val="6207365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 xmlns:p14="http://schemas.microsoft.com/office/powerpoint/2010/main" val="6250903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39825"/>
          </a:xfrm>
        </p:spPr>
        <p:txBody>
          <a:bodyPr/>
          <a:lstStyle/>
          <a:p>
            <a:r>
              <a:rPr lang="en-US" smtClean="0"/>
              <a:t>Click to edit Master title style</a:t>
            </a:r>
            <a:endParaRPr lang="en-US"/>
          </a:p>
        </p:txBody>
      </p:sp>
    </p:spTree>
    <p:extLst>
      <p:ext uri="{BB962C8B-B14F-4D97-AF65-F5344CB8AC3E}">
        <p14:creationId xmlns="" xmlns:p14="http://schemas.microsoft.com/office/powerpoint/2010/main" val="23563828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 xmlns:p14="http://schemas.microsoft.com/office/powerpoint/2010/main" val="9268169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 xmlns:p14="http://schemas.microsoft.com/office/powerpoint/2010/main" val="35131441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 xmlns:p14="http://schemas.microsoft.com/office/powerpoint/2010/main" val="37640486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 xmlns:p14="http://schemas.microsoft.com/office/powerpoint/2010/main" val="21939489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3"/>
            <a:ext cx="2057400" cy="585311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7813"/>
            <a:ext cx="6019800" cy="585311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 xmlns:p14="http://schemas.microsoft.com/office/powerpoint/2010/main" val="9966642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35202" name="Rectangle 2"/>
          <p:cNvSpPr>
            <a:spLocks noGrp="1" noChangeArrowheads="1"/>
          </p:cNvSpPr>
          <p:nvPr>
            <p:ph type="title"/>
          </p:nvPr>
        </p:nvSpPr>
        <p:spPr bwMode="auto">
          <a:xfrm>
            <a:off x="762000" y="838200"/>
            <a:ext cx="8229600" cy="530225"/>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435203" name="Rectangle 3"/>
          <p:cNvSpPr>
            <a:spLocks noGrp="1" noChangeArrowheads="1"/>
          </p:cNvSpPr>
          <p:nvPr>
            <p:ph type="body" idx="1"/>
          </p:nvPr>
        </p:nvSpPr>
        <p:spPr bwMode="auto">
          <a:xfrm>
            <a:off x="533400" y="1600200"/>
            <a:ext cx="8229600" cy="45307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95239" name="Rectangle 7"/>
          <p:cNvSpPr>
            <a:spLocks noChangeArrowheads="1"/>
          </p:cNvSpPr>
          <p:nvPr/>
        </p:nvSpPr>
        <p:spPr bwMode="auto">
          <a:xfrm>
            <a:off x="0" y="0"/>
            <a:ext cx="228600" cy="2286000"/>
          </a:xfrm>
          <a:prstGeom prst="rect">
            <a:avLst/>
          </a:prstGeom>
          <a:solidFill>
            <a:srgbClr val="003399"/>
          </a:solidFill>
          <a:ln w="9525">
            <a:noFill/>
            <a:miter lim="800000"/>
            <a:headEnd/>
            <a:tailEnd/>
          </a:ln>
          <a:effectLst/>
        </p:spPr>
        <p:txBody>
          <a:bodyPr wrap="none" anchor="ctr"/>
          <a:lstStyle/>
          <a:p>
            <a:pPr algn="ctr" eaLnBrk="1" hangingPunct="1">
              <a:defRPr/>
            </a:pPr>
            <a:endParaRPr lang="en-US" sz="2400"/>
          </a:p>
        </p:txBody>
      </p:sp>
      <p:sp>
        <p:nvSpPr>
          <p:cNvPr id="95241" name="Rectangle 9"/>
          <p:cNvSpPr>
            <a:spLocks noChangeArrowheads="1"/>
          </p:cNvSpPr>
          <p:nvPr/>
        </p:nvSpPr>
        <p:spPr bwMode="auto">
          <a:xfrm>
            <a:off x="0" y="2286000"/>
            <a:ext cx="228600" cy="2286000"/>
          </a:xfrm>
          <a:prstGeom prst="rect">
            <a:avLst/>
          </a:prstGeom>
          <a:solidFill>
            <a:srgbClr val="7030A0"/>
          </a:solidFill>
          <a:ln w="9525">
            <a:noFill/>
            <a:miter lim="800000"/>
            <a:headEnd/>
            <a:tailEnd/>
          </a:ln>
          <a:effectLst/>
        </p:spPr>
        <p:txBody>
          <a:bodyPr wrap="none" anchor="ctr"/>
          <a:lstStyle/>
          <a:p>
            <a:pPr algn="ctr" eaLnBrk="1" hangingPunct="1">
              <a:defRPr/>
            </a:pPr>
            <a:endParaRPr lang="en-US" sz="2400"/>
          </a:p>
        </p:txBody>
      </p:sp>
      <p:sp>
        <p:nvSpPr>
          <p:cNvPr id="95242" name="Rectangle 10"/>
          <p:cNvSpPr>
            <a:spLocks noChangeArrowheads="1"/>
          </p:cNvSpPr>
          <p:nvPr/>
        </p:nvSpPr>
        <p:spPr bwMode="auto">
          <a:xfrm>
            <a:off x="0" y="4572000"/>
            <a:ext cx="228600" cy="2286000"/>
          </a:xfrm>
          <a:prstGeom prst="rect">
            <a:avLst/>
          </a:prstGeom>
          <a:solidFill>
            <a:srgbClr val="002060"/>
          </a:solidFill>
          <a:ln w="9525">
            <a:noFill/>
            <a:miter lim="800000"/>
            <a:headEnd/>
            <a:tailEnd/>
          </a:ln>
          <a:effectLst/>
        </p:spPr>
        <p:txBody>
          <a:bodyPr wrap="none" anchor="ctr"/>
          <a:lstStyle/>
          <a:p>
            <a:pPr algn="ctr" eaLnBrk="1" hangingPunct="1">
              <a:defRPr/>
            </a:pPr>
            <a:endParaRPr lang="en-US" sz="2400"/>
          </a:p>
        </p:txBody>
      </p:sp>
      <p:sp>
        <p:nvSpPr>
          <p:cNvPr id="9" name="TextBox 8"/>
          <p:cNvSpPr txBox="1"/>
          <p:nvPr userDrawn="1"/>
        </p:nvSpPr>
        <p:spPr>
          <a:xfrm>
            <a:off x="6781800" y="6550223"/>
            <a:ext cx="2353491" cy="307777"/>
          </a:xfrm>
          <a:prstGeom prst="rect">
            <a:avLst/>
          </a:prstGeom>
          <a:solidFill>
            <a:srgbClr val="7030A0">
              <a:alpha val="18824"/>
            </a:srgbClr>
          </a:solidFill>
        </p:spPr>
        <p:txBody>
          <a:bodyPr wrap="square" rtlCol="0">
            <a:spAutoFit/>
          </a:bodyPr>
          <a:lstStyle/>
          <a:p>
            <a:r>
              <a:rPr lang="en-US" sz="1400" smtClean="0"/>
              <a:t>Part</a:t>
            </a:r>
            <a:r>
              <a:rPr lang="en-US" sz="1400" baseline="0" smtClean="0"/>
              <a:t> 19: Sample Selection</a:t>
            </a:r>
            <a:endParaRPr lang="en-US" sz="1400"/>
          </a:p>
        </p:txBody>
      </p:sp>
      <p:sp>
        <p:nvSpPr>
          <p:cNvPr id="11" name="Rectangle 10"/>
          <p:cNvSpPr/>
          <p:nvPr userDrawn="1"/>
        </p:nvSpPr>
        <p:spPr>
          <a:xfrm>
            <a:off x="229982" y="6488668"/>
            <a:ext cx="1120820" cy="369332"/>
          </a:xfrm>
          <a:prstGeom prst="rect">
            <a:avLst/>
          </a:prstGeom>
        </p:spPr>
        <p:txBody>
          <a:bodyPr wrap="none">
            <a:spAutoFit/>
          </a:bodyPr>
          <a:lstStyle/>
          <a:p>
            <a:r>
              <a:rPr lang="en-US" b="1" smtClean="0"/>
              <a:t>19-</a:t>
            </a:r>
            <a:fld id="{9ED99AAF-CB70-44A8-9A44-756D634A7A9A}" type="slidenum">
              <a:rPr lang="en-US" b="1" smtClean="0"/>
              <a:pPr/>
              <a:t>‹#›</a:t>
            </a:fld>
            <a:r>
              <a:rPr lang="en-US" b="1" smtClean="0"/>
              <a:t>/39</a:t>
            </a:r>
            <a:endParaRPr lang="en-US" b="1" dirty="0"/>
          </a:p>
        </p:txBody>
      </p:sp>
      <p:sp>
        <p:nvSpPr>
          <p:cNvPr id="12" name="Rectangle 1"/>
          <p:cNvSpPr>
            <a:spLocks noChangeArrowheads="1"/>
          </p:cNvSpPr>
          <p:nvPr userDrawn="1"/>
        </p:nvSpPr>
        <p:spPr bwMode="auto">
          <a:xfrm>
            <a:off x="228600" y="0"/>
            <a:ext cx="8915400" cy="228600"/>
          </a:xfrm>
          <a:prstGeom prst="rect">
            <a:avLst/>
          </a:prstGeom>
          <a:solidFill>
            <a:srgbClr val="7030A0"/>
          </a:solidFill>
          <a:ln>
            <a:noFill/>
          </a:ln>
          <a:extLst/>
        </p:spPr>
        <p:txBody>
          <a:bodyPr wrap="none"/>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defRPr/>
            </a:pPr>
            <a:endParaRPr lang="en-US" altLang="en-US" smtClean="0">
              <a:latin typeface="Times New Roman" pitchFamily="18" charset="0"/>
            </a:endParaRPr>
          </a:p>
        </p:txBody>
      </p:sp>
    </p:spTree>
    <p:extLst>
      <p:ext uri="{BB962C8B-B14F-4D97-AF65-F5344CB8AC3E}">
        <p14:creationId xmlns="" xmlns:p14="http://schemas.microsoft.com/office/powerpoint/2010/main" val="2270295602"/>
      </p:ext>
    </p:extLst>
  </p:cSld>
  <p:clrMap bg1="lt1" tx1="dk1" bg2="lt2" tx2="dk2" accent1="accent1" accent2="accent2" accent3="accent3" accent4="accent4" accent5="accent5" accent6="accent6" hlink="hlink" folHlink="folHlink"/>
  <p:sldLayoutIdLst>
    <p:sldLayoutId id="2147483787" r:id="rId1"/>
    <p:sldLayoutId id="2147483788" r:id="rId2"/>
    <p:sldLayoutId id="2147483789" r:id="rId3"/>
    <p:sldLayoutId id="2147483790" r:id="rId4"/>
    <p:sldLayoutId id="2147483791" r:id="rId5"/>
    <p:sldLayoutId id="2147483792" r:id="rId6"/>
    <p:sldLayoutId id="2147483793" r:id="rId7"/>
    <p:sldLayoutId id="2147483794" r:id="rId8"/>
    <p:sldLayoutId id="2147483795" r:id="rId9"/>
    <p:sldLayoutId id="2147483796" r:id="rId10"/>
    <p:sldLayoutId id="2147483797" r:id="rId11"/>
  </p:sldLayoutIdLst>
  <p:timing>
    <p:tnLst>
      <p:par>
        <p:cTn id="1" dur="indefinite" restart="never" nodeType="tmRoot"/>
      </p:par>
    </p:tnLst>
  </p:timing>
  <p:txStyles>
    <p:titleStyle>
      <a:lvl1pPr algn="ctr" rtl="0" fontAlgn="base">
        <a:spcBef>
          <a:spcPct val="0"/>
        </a:spcBef>
        <a:spcAft>
          <a:spcPct val="0"/>
        </a:spcAft>
        <a:defRPr sz="3200">
          <a:solidFill>
            <a:srgbClr val="003399"/>
          </a:solidFill>
          <a:latin typeface="+mj-lt"/>
          <a:ea typeface="+mj-ea"/>
          <a:cs typeface="+mj-cs"/>
        </a:defRPr>
      </a:lvl1pPr>
      <a:lvl2pPr algn="l" rtl="0" fontAlgn="base">
        <a:spcBef>
          <a:spcPct val="0"/>
        </a:spcBef>
        <a:spcAft>
          <a:spcPct val="0"/>
        </a:spcAft>
        <a:defRPr sz="4400">
          <a:solidFill>
            <a:schemeClr val="tx2"/>
          </a:solidFill>
          <a:latin typeface="Arial" charset="0"/>
          <a:cs typeface="Arial" charset="0"/>
        </a:defRPr>
      </a:lvl2pPr>
      <a:lvl3pPr algn="l" rtl="0" fontAlgn="base">
        <a:spcBef>
          <a:spcPct val="0"/>
        </a:spcBef>
        <a:spcAft>
          <a:spcPct val="0"/>
        </a:spcAft>
        <a:defRPr sz="4400">
          <a:solidFill>
            <a:schemeClr val="tx2"/>
          </a:solidFill>
          <a:latin typeface="Arial" charset="0"/>
          <a:cs typeface="Arial" charset="0"/>
        </a:defRPr>
      </a:lvl3pPr>
      <a:lvl4pPr algn="l" rtl="0" fontAlgn="base">
        <a:spcBef>
          <a:spcPct val="0"/>
        </a:spcBef>
        <a:spcAft>
          <a:spcPct val="0"/>
        </a:spcAft>
        <a:defRPr sz="4400">
          <a:solidFill>
            <a:schemeClr val="tx2"/>
          </a:solidFill>
          <a:latin typeface="Arial" charset="0"/>
          <a:cs typeface="Arial" charset="0"/>
        </a:defRPr>
      </a:lvl4pPr>
      <a:lvl5pPr algn="l" rtl="0" fontAlgn="base">
        <a:spcBef>
          <a:spcPct val="0"/>
        </a:spcBef>
        <a:spcAft>
          <a:spcPct val="0"/>
        </a:spcAft>
        <a:defRPr sz="4400">
          <a:solidFill>
            <a:schemeClr val="tx2"/>
          </a:solidFill>
          <a:latin typeface="Arial" charset="0"/>
          <a:cs typeface="Arial" charset="0"/>
        </a:defRPr>
      </a:lvl5pPr>
      <a:lvl6pPr marL="457200" algn="l" rtl="0" fontAlgn="base">
        <a:spcBef>
          <a:spcPct val="0"/>
        </a:spcBef>
        <a:spcAft>
          <a:spcPct val="0"/>
        </a:spcAft>
        <a:defRPr sz="4400">
          <a:solidFill>
            <a:schemeClr val="tx2"/>
          </a:solidFill>
          <a:latin typeface="Arial" charset="0"/>
          <a:cs typeface="Arial" charset="0"/>
        </a:defRPr>
      </a:lvl6pPr>
      <a:lvl7pPr marL="914400" algn="l" rtl="0" fontAlgn="base">
        <a:spcBef>
          <a:spcPct val="0"/>
        </a:spcBef>
        <a:spcAft>
          <a:spcPct val="0"/>
        </a:spcAft>
        <a:defRPr sz="4400">
          <a:solidFill>
            <a:schemeClr val="tx2"/>
          </a:solidFill>
          <a:latin typeface="Arial" charset="0"/>
          <a:cs typeface="Arial" charset="0"/>
        </a:defRPr>
      </a:lvl7pPr>
      <a:lvl8pPr marL="1371600" algn="l" rtl="0" fontAlgn="base">
        <a:spcBef>
          <a:spcPct val="0"/>
        </a:spcBef>
        <a:spcAft>
          <a:spcPct val="0"/>
        </a:spcAft>
        <a:defRPr sz="4400">
          <a:solidFill>
            <a:schemeClr val="tx2"/>
          </a:solidFill>
          <a:latin typeface="Arial" charset="0"/>
          <a:cs typeface="Arial" charset="0"/>
        </a:defRPr>
      </a:lvl8pPr>
      <a:lvl9pPr marL="1828800" algn="l" rtl="0" fontAlgn="base">
        <a:spcBef>
          <a:spcPct val="0"/>
        </a:spcBef>
        <a:spcAft>
          <a:spcPct val="0"/>
        </a:spcAft>
        <a:defRPr sz="4400">
          <a:solidFill>
            <a:schemeClr val="tx2"/>
          </a:solidFill>
          <a:latin typeface="Arial" charset="0"/>
          <a:cs typeface="Arial" charset="0"/>
        </a:defRPr>
      </a:lvl9pPr>
    </p:titleStyle>
    <p:bodyStyle>
      <a:lvl1pPr marL="342900" indent="-342900" algn="l" rtl="0" fontAlgn="base">
        <a:spcBef>
          <a:spcPct val="20000"/>
        </a:spcBef>
        <a:spcAft>
          <a:spcPct val="0"/>
        </a:spcAft>
        <a:buClr>
          <a:schemeClr val="bg2"/>
        </a:buClr>
        <a:buSzPct val="75000"/>
        <a:buFont typeface="Wingdings" pitchFamily="2" charset="2"/>
        <a:buChar char="p"/>
        <a:defRPr sz="2800">
          <a:solidFill>
            <a:schemeClr val="tx1"/>
          </a:solidFill>
          <a:latin typeface="+mj-lt"/>
          <a:ea typeface="+mn-ea"/>
          <a:cs typeface="+mn-cs"/>
        </a:defRPr>
      </a:lvl1pPr>
      <a:lvl2pPr marL="742950" indent="-285750" algn="l" rtl="0" fontAlgn="base">
        <a:spcBef>
          <a:spcPct val="20000"/>
        </a:spcBef>
        <a:spcAft>
          <a:spcPct val="0"/>
        </a:spcAft>
        <a:buClr>
          <a:schemeClr val="tx2"/>
        </a:buClr>
        <a:buSzPct val="75000"/>
        <a:buFont typeface="Wingdings" pitchFamily="2" charset="2"/>
        <a:buChar char="n"/>
        <a:defRPr sz="2400">
          <a:solidFill>
            <a:schemeClr val="tx1"/>
          </a:solidFill>
          <a:latin typeface="+mj-lt"/>
          <a:cs typeface="+mn-cs"/>
        </a:defRPr>
      </a:lvl2pPr>
      <a:lvl3pPr marL="1143000" indent="-228600" algn="l" rtl="0" fontAlgn="base">
        <a:spcBef>
          <a:spcPct val="20000"/>
        </a:spcBef>
        <a:spcAft>
          <a:spcPct val="0"/>
        </a:spcAft>
        <a:buClr>
          <a:schemeClr val="accent1"/>
        </a:buClr>
        <a:buSzPct val="65000"/>
        <a:buFont typeface="Wingdings" pitchFamily="2" charset="2"/>
        <a:buChar char="p"/>
        <a:defRPr sz="2000">
          <a:solidFill>
            <a:schemeClr val="tx1"/>
          </a:solidFill>
          <a:latin typeface="+mj-lt"/>
          <a:cs typeface="+mn-cs"/>
        </a:defRPr>
      </a:lvl3pPr>
      <a:lvl4pPr marL="1600200" indent="-228600" algn="l" rtl="0" fontAlgn="base">
        <a:spcBef>
          <a:spcPct val="20000"/>
        </a:spcBef>
        <a:spcAft>
          <a:spcPct val="0"/>
        </a:spcAft>
        <a:buClr>
          <a:schemeClr val="bg2"/>
        </a:buClr>
        <a:buFont typeface="Wingdings" pitchFamily="2" charset="2"/>
        <a:buChar char="§"/>
        <a:defRPr sz="2000">
          <a:solidFill>
            <a:schemeClr val="tx1"/>
          </a:solidFill>
          <a:latin typeface="+mn-lt"/>
          <a:cs typeface="+mn-cs"/>
        </a:defRPr>
      </a:lvl4pPr>
      <a:lvl5pPr marL="20574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cs typeface="+mn-cs"/>
        </a:defRPr>
      </a:lvl5pPr>
      <a:lvl6pPr marL="25146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cs typeface="+mn-cs"/>
        </a:defRPr>
      </a:lvl6pPr>
      <a:lvl7pPr marL="29718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cs typeface="+mn-cs"/>
        </a:defRPr>
      </a:lvl7pPr>
      <a:lvl8pPr marL="34290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cs typeface="+mn-cs"/>
        </a:defRPr>
      </a:lvl8pPr>
      <a:lvl9pPr marL="38862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7.xml"/><Relationship Id="rId1" Type="http://schemas.openxmlformats.org/officeDocument/2006/relationships/vmlDrawing" Target="../drawings/vmlDrawing1.vml"/><Relationship Id="rId4" Type="http://schemas.openxmlformats.org/officeDocument/2006/relationships/oleObject" Target="../embeddings/oleObject1.bin"/></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6.xml"/><Relationship Id="rId1" Type="http://schemas.openxmlformats.org/officeDocument/2006/relationships/vmlDrawing" Target="../drawings/vmlDrawing2.vml"/><Relationship Id="rId4" Type="http://schemas.openxmlformats.org/officeDocument/2006/relationships/oleObject" Target="../embeddings/oleObject2.bin"/></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2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7.xml"/><Relationship Id="rId1" Type="http://schemas.openxmlformats.org/officeDocument/2006/relationships/vmlDrawing" Target="../drawings/vmlDrawing4.vml"/><Relationship Id="rId4" Type="http://schemas.openxmlformats.org/officeDocument/2006/relationships/oleObject" Target="../embeddings/oleObject4.bin"/></Relationships>
</file>

<file path=ppt/slides/_rels/slide2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7.xml"/><Relationship Id="rId1" Type="http://schemas.openxmlformats.org/officeDocument/2006/relationships/vmlDrawing" Target="../drawings/vmlDrawing5.vml"/><Relationship Id="rId4" Type="http://schemas.openxmlformats.org/officeDocument/2006/relationships/oleObject" Target="../embeddings/oleObject5.bin"/></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6.xml"/><Relationship Id="rId1" Type="http://schemas.openxmlformats.org/officeDocument/2006/relationships/vmlDrawing" Target="../drawings/vmlDrawing6.vml"/><Relationship Id="rId4" Type="http://schemas.openxmlformats.org/officeDocument/2006/relationships/oleObject" Target="../embeddings/oleObject6.bin"/></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6.xml"/><Relationship Id="rId1" Type="http://schemas.openxmlformats.org/officeDocument/2006/relationships/vmlDrawing" Target="../drawings/vmlDrawing7.vml"/><Relationship Id="rId4" Type="http://schemas.openxmlformats.org/officeDocument/2006/relationships/oleObject" Target="../embeddings/oleObject7.bin"/></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6.xml"/><Relationship Id="rId1" Type="http://schemas.openxmlformats.org/officeDocument/2006/relationships/vmlDrawing" Target="../drawings/vmlDrawing8.vml"/><Relationship Id="rId4" Type="http://schemas.openxmlformats.org/officeDocument/2006/relationships/oleObject" Target="../embeddings/oleObject8.bin"/></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2"/>
          <p:cNvSpPr>
            <a:spLocks noGrp="1" noChangeArrowheads="1"/>
          </p:cNvSpPr>
          <p:nvPr>
            <p:ph type="ctrTitle"/>
          </p:nvPr>
        </p:nvSpPr>
        <p:spPr>
          <a:xfrm>
            <a:off x="381000" y="2286000"/>
            <a:ext cx="5257800" cy="612775"/>
          </a:xfrm>
        </p:spPr>
        <p:txBody>
          <a:bodyPr/>
          <a:lstStyle/>
          <a:p>
            <a:r>
              <a:rPr lang="en-US" sz="4800" dirty="0" smtClean="0"/>
              <a:t>Econometrics I</a:t>
            </a:r>
            <a:endParaRPr lang="en-US" sz="4800" dirty="0"/>
          </a:p>
        </p:txBody>
      </p:sp>
      <p:sp>
        <p:nvSpPr>
          <p:cNvPr id="158723" name="Rectangle 3"/>
          <p:cNvSpPr>
            <a:spLocks noGrp="1" noChangeArrowheads="1"/>
          </p:cNvSpPr>
          <p:nvPr>
            <p:ph type="subTitle" idx="1"/>
          </p:nvPr>
        </p:nvSpPr>
        <p:spPr>
          <a:xfrm>
            <a:off x="228600" y="3048000"/>
            <a:ext cx="5486400" cy="1752600"/>
          </a:xfrm>
        </p:spPr>
        <p:txBody>
          <a:bodyPr/>
          <a:lstStyle/>
          <a:p>
            <a:r>
              <a:rPr lang="en-US" sz="2600" dirty="0"/>
              <a:t>Professor William Greene</a:t>
            </a:r>
          </a:p>
          <a:p>
            <a:r>
              <a:rPr lang="en-US" sz="2600" dirty="0"/>
              <a:t>Stern School of Business</a:t>
            </a:r>
          </a:p>
          <a:p>
            <a:r>
              <a:rPr lang="en-US" sz="2600" dirty="0" smtClean="0"/>
              <a:t>Department </a:t>
            </a:r>
            <a:r>
              <a:rPr lang="en-US" sz="2600" dirty="0"/>
              <a:t>of Economics</a:t>
            </a:r>
          </a:p>
        </p:txBody>
      </p:sp>
      <p:pic>
        <p:nvPicPr>
          <p:cNvPr id="5" name="Picture 2"/>
          <p:cNvPicPr>
            <a:picLocks noChangeAspect="1" noChangeArrowheads="1"/>
          </p:cNvPicPr>
          <p:nvPr/>
        </p:nvPicPr>
        <p:blipFill>
          <a:blip r:embed="rId3" cstate="print"/>
          <a:srcRect/>
          <a:stretch>
            <a:fillRect/>
          </a:stretch>
        </p:blipFill>
        <p:spPr bwMode="auto">
          <a:xfrm>
            <a:off x="5715000" y="1828800"/>
            <a:ext cx="2673545" cy="3276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4" name="Rectangle 4"/>
          <p:cNvSpPr>
            <a:spLocks noGrp="1" noChangeArrowheads="1"/>
          </p:cNvSpPr>
          <p:nvPr>
            <p:ph type="ctrTitle"/>
          </p:nvPr>
        </p:nvSpPr>
        <p:spPr>
          <a:xfrm>
            <a:off x="1295400" y="1371600"/>
            <a:ext cx="6858000" cy="1752600"/>
          </a:xfrm>
        </p:spPr>
        <p:txBody>
          <a:bodyPr/>
          <a:lstStyle/>
          <a:p>
            <a:r>
              <a:rPr lang="en-US" sz="4000" dirty="0" smtClean="0"/>
              <a:t>Econometrics I</a:t>
            </a:r>
            <a:endParaRPr lang="en-US" sz="4000" dirty="0"/>
          </a:p>
        </p:txBody>
      </p:sp>
      <p:sp>
        <p:nvSpPr>
          <p:cNvPr id="199686" name="Rectangle 6"/>
          <p:cNvSpPr>
            <a:spLocks noChangeArrowheads="1"/>
          </p:cNvSpPr>
          <p:nvPr/>
        </p:nvSpPr>
        <p:spPr bwMode="auto">
          <a:xfrm>
            <a:off x="1524000" y="3352800"/>
            <a:ext cx="6096000" cy="2209800"/>
          </a:xfrm>
          <a:prstGeom prst="rect">
            <a:avLst/>
          </a:prstGeom>
          <a:solidFill>
            <a:srgbClr val="C0C0C0"/>
          </a:solidFill>
          <a:ln w="9525">
            <a:solidFill>
              <a:schemeClr val="tx1"/>
            </a:solidFill>
            <a:miter lim="800000"/>
            <a:headEnd/>
            <a:tailEnd/>
          </a:ln>
          <a:effectLst/>
        </p:spPr>
        <p:txBody>
          <a:bodyPr wrap="none" anchor="ctr"/>
          <a:lstStyle/>
          <a:p>
            <a:endParaRPr lang="en-US" dirty="0"/>
          </a:p>
        </p:txBody>
      </p:sp>
      <p:sp>
        <p:nvSpPr>
          <p:cNvPr id="199687" name="Text Box 7"/>
          <p:cNvSpPr txBox="1">
            <a:spLocks noChangeArrowheads="1"/>
          </p:cNvSpPr>
          <p:nvPr/>
        </p:nvSpPr>
        <p:spPr bwMode="auto">
          <a:xfrm>
            <a:off x="1752600" y="4114800"/>
            <a:ext cx="5562600" cy="1077218"/>
          </a:xfrm>
          <a:prstGeom prst="rect">
            <a:avLst/>
          </a:prstGeom>
          <a:noFill/>
          <a:ln w="9525">
            <a:noFill/>
            <a:miter lim="800000"/>
            <a:headEnd/>
            <a:tailEnd/>
          </a:ln>
          <a:effectLst/>
        </p:spPr>
        <p:txBody>
          <a:bodyPr wrap="square">
            <a:spAutoFit/>
          </a:bodyPr>
          <a:lstStyle/>
          <a:p>
            <a:pPr>
              <a:spcBef>
                <a:spcPct val="50000"/>
              </a:spcBef>
            </a:pPr>
            <a:r>
              <a:rPr lang="en-US" sz="3200" b="1"/>
              <a:t>Part </a:t>
            </a:r>
            <a:r>
              <a:rPr lang="en-US" sz="3200" b="1" smtClean="0"/>
              <a:t>19 </a:t>
            </a:r>
            <a:r>
              <a:rPr lang="en-US" sz="3200" b="1" dirty="0" smtClean="0"/>
              <a:t>– </a:t>
            </a:r>
            <a:r>
              <a:rPr lang="en-US" sz="3200" b="1" smtClean="0"/>
              <a:t>Sample Selection</a:t>
            </a:r>
            <a:r>
              <a:rPr lang="en-US" sz="3200" b="1"/>
              <a:t/>
            </a:r>
            <a:br>
              <a:rPr lang="en-US" sz="3200" b="1"/>
            </a:br>
            <a:r>
              <a:rPr lang="en-US" sz="3200" b="1" smtClean="0"/>
              <a:t>           Two Step Estimation</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533400" y="2209800"/>
            <a:ext cx="8362950" cy="24384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9050">
                <a:solidFill>
                  <a:srgbClr val="000000"/>
                </a:solidFill>
                <a:miter lim="800000"/>
                <a:headEnd/>
                <a:tailEnd/>
              </a14:hiddenLine>
            </a:ext>
          </a:extLst>
        </p:spPr>
      </p:pic>
    </p:spTree>
    <p:extLst>
      <p:ext uri="{BB962C8B-B14F-4D97-AF65-F5344CB8AC3E}">
        <p14:creationId xmlns="" xmlns:p14="http://schemas.microsoft.com/office/powerpoint/2010/main" val="126401510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381000" y="762000"/>
            <a:ext cx="8229600" cy="1143000"/>
          </a:xfrm>
        </p:spPr>
        <p:txBody>
          <a:bodyPr/>
          <a:lstStyle/>
          <a:p>
            <a:pPr eaLnBrk="1" hangingPunct="1"/>
            <a:r>
              <a:rPr lang="en-US" altLang="en-US" smtClean="0">
                <a:latin typeface="Arial" charset="0"/>
                <a:cs typeface="Arial" charset="0"/>
              </a:rPr>
              <a:t>Dueling Selection Biases – </a:t>
            </a:r>
            <a:br>
              <a:rPr lang="en-US" altLang="en-US" smtClean="0">
                <a:latin typeface="Arial" charset="0"/>
                <a:cs typeface="Arial" charset="0"/>
              </a:rPr>
            </a:br>
            <a:r>
              <a:rPr lang="en-US" altLang="en-US" smtClean="0">
                <a:latin typeface="Arial" charset="0"/>
                <a:cs typeface="Arial" charset="0"/>
              </a:rPr>
              <a:t>From two emails, same day.</a:t>
            </a:r>
          </a:p>
        </p:txBody>
      </p:sp>
      <p:sp>
        <p:nvSpPr>
          <p:cNvPr id="967683" name="Rectangle 3"/>
          <p:cNvSpPr>
            <a:spLocks noGrp="1" noChangeArrowheads="1"/>
          </p:cNvSpPr>
          <p:nvPr>
            <p:ph idx="1"/>
          </p:nvPr>
        </p:nvSpPr>
        <p:spPr>
          <a:xfrm>
            <a:off x="457200" y="2209800"/>
            <a:ext cx="8229600" cy="4302125"/>
          </a:xfrm>
        </p:spPr>
        <p:txBody>
          <a:bodyPr/>
          <a:lstStyle/>
          <a:p>
            <a:pPr eaLnBrk="1" hangingPunct="1">
              <a:lnSpc>
                <a:spcPct val="90000"/>
              </a:lnSpc>
              <a:defRPr/>
            </a:pPr>
            <a:r>
              <a:rPr lang="en-US" smtClean="0"/>
              <a:t>“I am trying to find methods which can deal with </a:t>
            </a:r>
            <a:r>
              <a:rPr lang="en-US" b="1" smtClean="0">
                <a:effectLst>
                  <a:outerShdw blurRad="38100" dist="38100" dir="2700000" algn="tl">
                    <a:srgbClr val="C0C0C0"/>
                  </a:outerShdw>
                </a:effectLst>
              </a:rPr>
              <a:t>data that is non-randomised and suffers from selection bias</a:t>
            </a:r>
            <a:r>
              <a:rPr lang="en-US" smtClean="0"/>
              <a:t>.”</a:t>
            </a:r>
          </a:p>
          <a:p>
            <a:pPr eaLnBrk="1" hangingPunct="1">
              <a:lnSpc>
                <a:spcPct val="90000"/>
              </a:lnSpc>
              <a:defRPr/>
            </a:pPr>
            <a:r>
              <a:rPr lang="en-US" smtClean="0"/>
              <a:t>“I explain the probability of answering questions using, among other independent variables, a variable which measures knowledge breadth. Knowledge breadth can be constructed only for those individuals that fill in a skill description in the company intranet. </a:t>
            </a:r>
            <a:r>
              <a:rPr lang="en-US" b="1" u="sng" smtClean="0"/>
              <a:t>This is where the selection bias comes from.</a:t>
            </a:r>
            <a:r>
              <a:rPr lang="en-US" smtClean="0"/>
              <a:t> </a:t>
            </a:r>
          </a:p>
        </p:txBody>
      </p:sp>
    </p:spTree>
    <p:extLst>
      <p:ext uri="{BB962C8B-B14F-4D97-AF65-F5344CB8AC3E}">
        <p14:creationId xmlns="" xmlns:p14="http://schemas.microsoft.com/office/powerpoint/2010/main" val="2965254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pPr eaLnBrk="1" hangingPunct="1"/>
            <a:r>
              <a:rPr lang="en-US" dirty="0" smtClean="0"/>
              <a:t>Samples and Populations</a:t>
            </a:r>
          </a:p>
        </p:txBody>
      </p:sp>
      <p:sp>
        <p:nvSpPr>
          <p:cNvPr id="12291" name="Rectangle 3"/>
          <p:cNvSpPr>
            <a:spLocks noGrp="1" noChangeArrowheads="1"/>
          </p:cNvSpPr>
          <p:nvPr>
            <p:ph type="body" idx="1"/>
          </p:nvPr>
        </p:nvSpPr>
        <p:spPr/>
        <p:txBody>
          <a:bodyPr/>
          <a:lstStyle/>
          <a:p>
            <a:pPr eaLnBrk="1" hangingPunct="1">
              <a:lnSpc>
                <a:spcPct val="90000"/>
              </a:lnSpc>
            </a:pPr>
            <a:r>
              <a:rPr lang="en-US" dirty="0" smtClean="0"/>
              <a:t>Consistent estimation</a:t>
            </a:r>
          </a:p>
          <a:p>
            <a:pPr lvl="1" eaLnBrk="1" hangingPunct="1">
              <a:lnSpc>
                <a:spcPct val="90000"/>
              </a:lnSpc>
            </a:pPr>
            <a:r>
              <a:rPr lang="en-US" dirty="0" smtClean="0"/>
              <a:t>The sample is randomly drawn from the population</a:t>
            </a:r>
          </a:p>
          <a:p>
            <a:pPr lvl="1" eaLnBrk="1" hangingPunct="1">
              <a:lnSpc>
                <a:spcPct val="90000"/>
              </a:lnSpc>
            </a:pPr>
            <a:r>
              <a:rPr lang="en-US" dirty="0" smtClean="0"/>
              <a:t>Sample statistics converge to their population counterparts</a:t>
            </a:r>
          </a:p>
          <a:p>
            <a:pPr eaLnBrk="1" hangingPunct="1">
              <a:lnSpc>
                <a:spcPct val="90000"/>
              </a:lnSpc>
            </a:pPr>
            <a:r>
              <a:rPr lang="en-US" dirty="0" smtClean="0"/>
              <a:t>A presumption:  The ‘population’ is the population of interest.</a:t>
            </a:r>
          </a:p>
          <a:p>
            <a:pPr eaLnBrk="1" hangingPunct="1">
              <a:lnSpc>
                <a:spcPct val="90000"/>
              </a:lnSpc>
            </a:pPr>
            <a:r>
              <a:rPr lang="en-US" dirty="0" smtClean="0"/>
              <a:t>Implication: If the sample is randomly drawn from a specific subpopulation, statistics converge to the characteristics of that subpopulation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pPr eaLnBrk="1" hangingPunct="1"/>
            <a:r>
              <a:rPr lang="en-US" dirty="0" smtClean="0"/>
              <a:t>Nonrandom Sampling</a:t>
            </a:r>
          </a:p>
        </p:txBody>
      </p:sp>
      <p:sp>
        <p:nvSpPr>
          <p:cNvPr id="13315" name="Rectangle 3"/>
          <p:cNvSpPr>
            <a:spLocks noGrp="1" noChangeArrowheads="1"/>
          </p:cNvSpPr>
          <p:nvPr>
            <p:ph type="body" idx="1"/>
          </p:nvPr>
        </p:nvSpPr>
        <p:spPr>
          <a:xfrm>
            <a:off x="533400" y="1793875"/>
            <a:ext cx="8229600" cy="3997325"/>
          </a:xfrm>
        </p:spPr>
        <p:txBody>
          <a:bodyPr/>
          <a:lstStyle/>
          <a:p>
            <a:pPr eaLnBrk="1" hangingPunct="1">
              <a:lnSpc>
                <a:spcPct val="80000"/>
              </a:lnSpc>
            </a:pPr>
            <a:r>
              <a:rPr lang="en-US" sz="2400" dirty="0" smtClean="0"/>
              <a:t>Simple nonrandom samples:  Average incomes of airport travelers </a:t>
            </a:r>
            <a:r>
              <a:rPr lang="en-US" sz="2400" dirty="0" smtClean="0">
                <a:sym typeface="Wingdings" pitchFamily="2" charset="2"/>
              </a:rPr>
              <a:t> mean income in the population as a whole?</a:t>
            </a:r>
            <a:endParaRPr lang="en-US" sz="2400" dirty="0" smtClean="0"/>
          </a:p>
          <a:p>
            <a:pPr eaLnBrk="1" hangingPunct="1">
              <a:lnSpc>
                <a:spcPct val="80000"/>
              </a:lnSpc>
            </a:pPr>
            <a:r>
              <a:rPr lang="en-US" sz="2400" dirty="0" smtClean="0"/>
              <a:t>Survivorship: Time series of returns on business performance.  Mutual fund performance.  (Past performance is no guarantee of future </a:t>
            </a:r>
            <a:r>
              <a:rPr lang="en-US" sz="2400" smtClean="0"/>
              <a:t>success.</a:t>
            </a:r>
            <a:r>
              <a:rPr lang="en-US" sz="2400" smtClean="0">
                <a:sym typeface="Wingdings" pitchFamily="2" charset="2"/>
              </a:rPr>
              <a:t>)</a:t>
            </a:r>
            <a:endParaRPr lang="en-US" sz="2400" dirty="0" smtClean="0"/>
          </a:p>
          <a:p>
            <a:pPr eaLnBrk="1" hangingPunct="1">
              <a:lnSpc>
                <a:spcPct val="80000"/>
              </a:lnSpc>
            </a:pPr>
            <a:r>
              <a:rPr lang="en-US" sz="2400" dirty="0" smtClean="0"/>
              <a:t>Attrition:  Drug trials.  Effect of </a:t>
            </a:r>
            <a:r>
              <a:rPr lang="en-US" sz="2400" dirty="0" err="1" smtClean="0"/>
              <a:t>erythropoetin</a:t>
            </a:r>
            <a:r>
              <a:rPr lang="en-US" sz="2400" smtClean="0"/>
              <a:t> on quality of life survey.</a:t>
            </a:r>
          </a:p>
          <a:p>
            <a:pPr eaLnBrk="1" hangingPunct="1">
              <a:lnSpc>
                <a:spcPct val="80000"/>
              </a:lnSpc>
            </a:pPr>
            <a:r>
              <a:rPr lang="en-US" sz="2400" smtClean="0"/>
              <a:t>Self-selection:  </a:t>
            </a:r>
          </a:p>
          <a:p>
            <a:pPr lvl="1" eaLnBrk="1" hangingPunct="1">
              <a:lnSpc>
                <a:spcPct val="80000"/>
              </a:lnSpc>
            </a:pPr>
            <a:r>
              <a:rPr lang="en-US" sz="2000" smtClean="0"/>
              <a:t>Labor supply models</a:t>
            </a:r>
          </a:p>
          <a:p>
            <a:pPr lvl="1" eaLnBrk="1" hangingPunct="1">
              <a:lnSpc>
                <a:spcPct val="80000"/>
              </a:lnSpc>
            </a:pPr>
            <a:r>
              <a:rPr lang="en-US" sz="2000" smtClean="0"/>
              <a:t>Shere Hite’s (1976) “The Hite Report” ‘survey’ of sexual habits of Americans. “While her books are ground-breaking and important, they are based on flawed statistical methods and one must view their results with skepticism.”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pPr eaLnBrk="1" hangingPunct="1"/>
            <a:r>
              <a:rPr lang="en-US" altLang="en-US" smtClean="0">
                <a:latin typeface="Arial" charset="0"/>
                <a:cs typeface="Arial" charset="0"/>
              </a:rPr>
              <a:t>The Crucial Element</a:t>
            </a:r>
          </a:p>
        </p:txBody>
      </p:sp>
      <p:sp>
        <p:nvSpPr>
          <p:cNvPr id="35843" name="Rectangle 3"/>
          <p:cNvSpPr>
            <a:spLocks noGrp="1" noChangeArrowheads="1"/>
          </p:cNvSpPr>
          <p:nvPr>
            <p:ph idx="1"/>
          </p:nvPr>
        </p:nvSpPr>
        <p:spPr/>
        <p:txBody>
          <a:bodyPr/>
          <a:lstStyle/>
          <a:p>
            <a:pPr eaLnBrk="1" hangingPunct="1"/>
            <a:r>
              <a:rPr lang="en-US" altLang="en-US" smtClean="0"/>
              <a:t>Selection on the unobservables</a:t>
            </a:r>
          </a:p>
          <a:p>
            <a:pPr lvl="1" eaLnBrk="1" hangingPunct="1"/>
            <a:r>
              <a:rPr lang="en-US" altLang="en-US" smtClean="0"/>
              <a:t>Selection into the sample is based on both observables and unobservables.</a:t>
            </a:r>
          </a:p>
          <a:p>
            <a:pPr lvl="1" eaLnBrk="1" hangingPunct="1"/>
            <a:r>
              <a:rPr lang="en-US" altLang="en-US" smtClean="0"/>
              <a:t>All the observables are accounted for.</a:t>
            </a:r>
          </a:p>
          <a:p>
            <a:pPr lvl="1" eaLnBrk="1" hangingPunct="1"/>
            <a:r>
              <a:rPr lang="en-US" altLang="en-US" smtClean="0"/>
              <a:t>Unobservables in the selection rule also appear in the model of interest (or are correlated with unobservables in the model of interest).</a:t>
            </a:r>
          </a:p>
          <a:p>
            <a:pPr eaLnBrk="1" hangingPunct="1"/>
            <a:r>
              <a:rPr lang="en-US" altLang="en-US" smtClean="0"/>
              <a:t>“Selection Bias” = the bias due to not accounting for the unobservables that link the equations.</a:t>
            </a:r>
          </a:p>
        </p:txBody>
      </p:sp>
    </p:spTree>
    <p:extLst>
      <p:ext uri="{BB962C8B-B14F-4D97-AF65-F5344CB8AC3E}">
        <p14:creationId xmlns="" xmlns:p14="http://schemas.microsoft.com/office/powerpoint/2010/main" val="6300585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2"/>
          <p:cNvSpPr>
            <a:spLocks noGrp="1" noChangeArrowheads="1"/>
          </p:cNvSpPr>
          <p:nvPr>
            <p:ph type="title" idx="4294967295"/>
          </p:nvPr>
        </p:nvSpPr>
        <p:spPr>
          <a:xfrm>
            <a:off x="0" y="533400"/>
            <a:ext cx="8229600" cy="1143000"/>
          </a:xfrm>
        </p:spPr>
        <p:txBody>
          <a:bodyPr/>
          <a:lstStyle/>
          <a:p>
            <a:pPr eaLnBrk="1" hangingPunct="1"/>
            <a:r>
              <a:rPr lang="en-US" smtClean="0"/>
              <a:t>Heckman’s Canonical Model</a:t>
            </a:r>
          </a:p>
        </p:txBody>
      </p:sp>
      <p:graphicFrame>
        <p:nvGraphicFramePr>
          <p:cNvPr id="1026" name="Object 4"/>
          <p:cNvGraphicFramePr>
            <a:graphicFrameLocks noChangeAspect="1"/>
          </p:cNvGraphicFramePr>
          <p:nvPr/>
        </p:nvGraphicFramePr>
        <p:xfrm>
          <a:off x="914400" y="1914525"/>
          <a:ext cx="6705600" cy="4095750"/>
        </p:xfrm>
        <a:graphic>
          <a:graphicData uri="http://schemas.openxmlformats.org/presentationml/2006/ole">
            <p:oleObj spid="_x0000_s1033" name="Equation" r:id="rId4" imgW="4305240" imgH="2628720" progId="Equation.DSMT4">
              <p:embed/>
            </p:oleObj>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2"/>
          <p:cNvSpPr>
            <a:spLocks noGrp="1" noChangeArrowheads="1"/>
          </p:cNvSpPr>
          <p:nvPr>
            <p:ph type="title"/>
          </p:nvPr>
        </p:nvSpPr>
        <p:spPr>
          <a:xfrm>
            <a:off x="457200" y="609600"/>
            <a:ext cx="8229600" cy="1139825"/>
          </a:xfrm>
        </p:spPr>
        <p:txBody>
          <a:bodyPr/>
          <a:lstStyle/>
          <a:p>
            <a:pPr eaLnBrk="1" hangingPunct="1"/>
            <a:r>
              <a:rPr lang="en-US" smtClean="0"/>
              <a:t>Standard Sample Selection Model</a:t>
            </a:r>
          </a:p>
        </p:txBody>
      </p:sp>
      <p:graphicFrame>
        <p:nvGraphicFramePr>
          <p:cNvPr id="2050" name="Object 4"/>
          <p:cNvGraphicFramePr>
            <a:graphicFrameLocks noChangeAspect="1"/>
          </p:cNvGraphicFramePr>
          <p:nvPr/>
        </p:nvGraphicFramePr>
        <p:xfrm>
          <a:off x="1676400" y="1960563"/>
          <a:ext cx="5105400" cy="4316412"/>
        </p:xfrm>
        <a:graphic>
          <a:graphicData uri="http://schemas.openxmlformats.org/presentationml/2006/ole">
            <p:oleObj spid="_x0000_s2057" name="Equation" r:id="rId4" imgW="3124080" imgH="2641320" progId="Equation.DSMT4">
              <p:embed/>
            </p:oleObj>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4"/>
          <p:cNvSpPr>
            <a:spLocks noGrp="1" noChangeArrowheads="1"/>
          </p:cNvSpPr>
          <p:nvPr>
            <p:ph type="title"/>
          </p:nvPr>
        </p:nvSpPr>
        <p:spPr>
          <a:xfrm>
            <a:off x="457200" y="838200"/>
            <a:ext cx="8229600" cy="1139825"/>
          </a:xfrm>
        </p:spPr>
        <p:txBody>
          <a:bodyPr/>
          <a:lstStyle/>
          <a:p>
            <a:pPr eaLnBrk="1" hangingPunct="1"/>
            <a:r>
              <a:rPr lang="en-US" smtClean="0"/>
              <a:t>Incidental Truncation</a:t>
            </a:r>
            <a:br>
              <a:rPr lang="en-US" smtClean="0"/>
            </a:br>
            <a:r>
              <a:rPr lang="en-US" smtClean="0"/>
              <a:t>u1,u2~N[(0,0),(1,.71,1)</a:t>
            </a:r>
          </a:p>
        </p:txBody>
      </p:sp>
      <p:pic>
        <p:nvPicPr>
          <p:cNvPr id="14342" name="Picture 6"/>
          <p:cNvPicPr>
            <a:picLocks noChangeAspect="1" noChangeArrowheads="1"/>
          </p:cNvPicPr>
          <p:nvPr/>
        </p:nvPicPr>
        <p:blipFill>
          <a:blip r:embed="rId3" cstate="print"/>
          <a:srcRect/>
          <a:stretch>
            <a:fillRect/>
          </a:stretch>
        </p:blipFill>
        <p:spPr bwMode="auto">
          <a:xfrm>
            <a:off x="1295400" y="2133600"/>
            <a:ext cx="7157414" cy="4038600"/>
          </a:xfrm>
          <a:prstGeom prst="rect">
            <a:avLst/>
          </a:prstGeom>
          <a:noFill/>
          <a:ln w="19050" cap="flat" cmpd="sng">
            <a:noFill/>
            <a:prstDash val="solid"/>
            <a:miter lim="800000"/>
            <a:headEnd type="none" w="med" len="med"/>
            <a:tailEnd type="none" w="med" len="med"/>
          </a:ln>
          <a:effec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pPr eaLnBrk="1" hangingPunct="1"/>
            <a:r>
              <a:rPr lang="en-US" smtClean="0"/>
              <a:t>Selection as a Specification Error</a:t>
            </a:r>
          </a:p>
        </p:txBody>
      </p:sp>
      <p:sp>
        <p:nvSpPr>
          <p:cNvPr id="15363" name="Rectangle 3"/>
          <p:cNvSpPr>
            <a:spLocks noGrp="1" noChangeArrowheads="1"/>
          </p:cNvSpPr>
          <p:nvPr>
            <p:ph type="body" idx="1"/>
          </p:nvPr>
        </p:nvSpPr>
        <p:spPr>
          <a:xfrm>
            <a:off x="1066800" y="1828800"/>
            <a:ext cx="7772400" cy="3692525"/>
          </a:xfrm>
        </p:spPr>
        <p:txBody>
          <a:bodyPr/>
          <a:lstStyle/>
          <a:p>
            <a:pPr eaLnBrk="1" hangingPunct="1"/>
            <a:r>
              <a:rPr lang="en-US" smtClean="0"/>
              <a:t>E[y</a:t>
            </a:r>
            <a:r>
              <a:rPr lang="en-US" baseline="-25000" smtClean="0"/>
              <a:t>i</a:t>
            </a:r>
            <a:r>
              <a:rPr lang="en-US" smtClean="0"/>
              <a:t>|</a:t>
            </a:r>
            <a:r>
              <a:rPr lang="en-US" b="1" smtClean="0"/>
              <a:t>x</a:t>
            </a:r>
            <a:r>
              <a:rPr lang="en-US" baseline="-25000" smtClean="0"/>
              <a:t>i</a:t>
            </a:r>
            <a:r>
              <a:rPr lang="en-US" smtClean="0"/>
              <a:t>,y</a:t>
            </a:r>
            <a:r>
              <a:rPr lang="en-US" baseline="-25000" smtClean="0"/>
              <a:t>i</a:t>
            </a:r>
            <a:r>
              <a:rPr lang="en-US" smtClean="0"/>
              <a:t> observed]  = </a:t>
            </a:r>
            <a:r>
              <a:rPr lang="el-GR" b="1" smtClean="0"/>
              <a:t>β</a:t>
            </a:r>
            <a:r>
              <a:rPr lang="en-US" smtClean="0"/>
              <a:t>’</a:t>
            </a:r>
            <a:r>
              <a:rPr lang="en-US" b="1" smtClean="0"/>
              <a:t>x</a:t>
            </a:r>
            <a:r>
              <a:rPr lang="en-US" baseline="-25000" smtClean="0"/>
              <a:t>i</a:t>
            </a:r>
            <a:r>
              <a:rPr lang="en-US" smtClean="0"/>
              <a:t> + </a:t>
            </a:r>
            <a:r>
              <a:rPr lang="el-GR" smtClean="0"/>
              <a:t>θλ</a:t>
            </a:r>
            <a:r>
              <a:rPr lang="en-US" baseline="-25000" smtClean="0"/>
              <a:t>i</a:t>
            </a:r>
            <a:endParaRPr lang="en-US" smtClean="0"/>
          </a:p>
          <a:p>
            <a:pPr eaLnBrk="1" hangingPunct="1"/>
            <a:r>
              <a:rPr lang="en-US" smtClean="0"/>
              <a:t>Regression of y</a:t>
            </a:r>
            <a:r>
              <a:rPr lang="en-US" baseline="-25000" smtClean="0"/>
              <a:t>i</a:t>
            </a:r>
            <a:r>
              <a:rPr lang="en-US" smtClean="0"/>
              <a:t> on </a:t>
            </a:r>
            <a:r>
              <a:rPr lang="en-US" b="1" smtClean="0"/>
              <a:t>x</a:t>
            </a:r>
            <a:r>
              <a:rPr lang="en-US" baseline="-25000" smtClean="0"/>
              <a:t>i</a:t>
            </a:r>
            <a:r>
              <a:rPr lang="en-US" smtClean="0"/>
              <a:t> omits </a:t>
            </a:r>
            <a:r>
              <a:rPr lang="el-GR" smtClean="0"/>
              <a:t>λ</a:t>
            </a:r>
            <a:r>
              <a:rPr lang="en-US" baseline="-25000" smtClean="0"/>
              <a:t>i</a:t>
            </a:r>
            <a:r>
              <a:rPr lang="en-US" smtClean="0"/>
              <a:t>.  </a:t>
            </a:r>
          </a:p>
          <a:p>
            <a:pPr lvl="1" eaLnBrk="1" hangingPunct="1"/>
            <a:r>
              <a:rPr lang="el-GR" smtClean="0"/>
              <a:t>λ</a:t>
            </a:r>
            <a:r>
              <a:rPr lang="en-US" baseline="-25000" smtClean="0"/>
              <a:t>i</a:t>
            </a:r>
            <a:r>
              <a:rPr lang="en-US" smtClean="0"/>
              <a:t> will generally be correlated with </a:t>
            </a:r>
            <a:r>
              <a:rPr lang="en-US" b="1" smtClean="0"/>
              <a:t>x</a:t>
            </a:r>
            <a:r>
              <a:rPr lang="en-US" baseline="-25000" smtClean="0"/>
              <a:t>i</a:t>
            </a:r>
            <a:r>
              <a:rPr lang="en-US" smtClean="0"/>
              <a:t> if </a:t>
            </a:r>
            <a:r>
              <a:rPr lang="en-US" b="1" smtClean="0"/>
              <a:t>z</a:t>
            </a:r>
            <a:r>
              <a:rPr lang="en-US" baseline="-25000" smtClean="0"/>
              <a:t>i</a:t>
            </a:r>
            <a:r>
              <a:rPr lang="en-US" smtClean="0"/>
              <a:t> is.</a:t>
            </a:r>
          </a:p>
          <a:p>
            <a:pPr lvl="1" eaLnBrk="1" hangingPunct="1"/>
            <a:r>
              <a:rPr lang="en-US" b="1" smtClean="0"/>
              <a:t>z</a:t>
            </a:r>
            <a:r>
              <a:rPr lang="en-US" baseline="-25000" smtClean="0"/>
              <a:t>i</a:t>
            </a:r>
            <a:r>
              <a:rPr lang="en-US" smtClean="0"/>
              <a:t> and </a:t>
            </a:r>
            <a:r>
              <a:rPr lang="en-US" b="1" smtClean="0"/>
              <a:t>x</a:t>
            </a:r>
            <a:r>
              <a:rPr lang="en-US" baseline="-25000" smtClean="0"/>
              <a:t>i</a:t>
            </a:r>
            <a:r>
              <a:rPr lang="en-US" smtClean="0"/>
              <a:t> often have variables in common.</a:t>
            </a:r>
          </a:p>
          <a:p>
            <a:pPr lvl="1" eaLnBrk="1" hangingPunct="1"/>
            <a:r>
              <a:rPr lang="en-US" smtClean="0"/>
              <a:t>There is no specification error if </a:t>
            </a:r>
            <a:r>
              <a:rPr lang="el-GR" smtClean="0"/>
              <a:t>θ</a:t>
            </a:r>
            <a:r>
              <a:rPr lang="en-US" smtClean="0"/>
              <a:t> = 0 </a:t>
            </a:r>
            <a:r>
              <a:rPr lang="en-US" smtClean="0">
                <a:sym typeface="Wingdings" pitchFamily="2" charset="2"/>
              </a:rPr>
              <a:t>&lt;=&gt; </a:t>
            </a:r>
            <a:r>
              <a:rPr lang="el-GR" smtClean="0">
                <a:sym typeface="Wingdings" pitchFamily="2" charset="2"/>
              </a:rPr>
              <a:t>ρ</a:t>
            </a:r>
            <a:r>
              <a:rPr lang="en-US" smtClean="0">
                <a:sym typeface="Wingdings" pitchFamily="2" charset="2"/>
              </a:rPr>
              <a:t> = 0</a:t>
            </a:r>
          </a:p>
          <a:p>
            <a:pPr eaLnBrk="1" hangingPunct="1"/>
            <a:r>
              <a:rPr lang="en-US" smtClean="0"/>
              <a:t>“Selection Bias” is plim (</a:t>
            </a:r>
            <a:r>
              <a:rPr lang="en-US" b="1" smtClean="0"/>
              <a:t>b</a:t>
            </a:r>
            <a:r>
              <a:rPr lang="en-US" smtClean="0"/>
              <a:t> – </a:t>
            </a:r>
            <a:r>
              <a:rPr lang="el-GR" b="1" smtClean="0"/>
              <a:t>β</a:t>
            </a:r>
            <a:r>
              <a:rPr lang="en-US" smtClean="0"/>
              <a:t>)</a:t>
            </a:r>
          </a:p>
          <a:p>
            <a:pPr eaLnBrk="1" hangingPunct="1"/>
            <a:r>
              <a:rPr lang="en-US" smtClean="0"/>
              <a:t>What is “selection bias…”</a:t>
            </a:r>
            <a:endParaRPr lang="el-GR" smtClean="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Control Function</a:t>
            </a:r>
            <a:endParaRPr lang="en-US"/>
          </a:p>
        </p:txBody>
      </p:sp>
      <p:graphicFrame>
        <p:nvGraphicFramePr>
          <p:cNvPr id="4" name="Object 3"/>
          <p:cNvGraphicFramePr>
            <a:graphicFrameLocks noChangeAspect="1"/>
          </p:cNvGraphicFramePr>
          <p:nvPr/>
        </p:nvGraphicFramePr>
        <p:xfrm>
          <a:off x="1828800" y="1878013"/>
          <a:ext cx="5921375" cy="3560762"/>
        </p:xfrm>
        <a:graphic>
          <a:graphicData uri="http://schemas.openxmlformats.org/presentationml/2006/ole">
            <p:oleObj spid="_x0000_s8201" name="Equation" r:id="rId3" imgW="3759200" imgH="2260600" progId="Equation.DSMT4">
              <p:embed/>
            </p:oleObj>
          </a:graphicData>
        </a:graphic>
      </p:graphicFrame>
      <p:sp>
        <p:nvSpPr>
          <p:cNvPr id="5" name="Rectangle 4"/>
          <p:cNvSpPr/>
          <p:nvPr/>
        </p:nvSpPr>
        <p:spPr bwMode="auto">
          <a:xfrm>
            <a:off x="2971800" y="4419600"/>
            <a:ext cx="533400" cy="304800"/>
          </a:xfrm>
          <a:prstGeom prst="rect">
            <a:avLst/>
          </a:prstGeom>
          <a:solidFill>
            <a:srgbClr val="9966FF">
              <a:alpha val="21176"/>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cxnSp>
        <p:nvCxnSpPr>
          <p:cNvPr id="7" name="Straight Arrow Connector 6"/>
          <p:cNvCxnSpPr/>
          <p:nvPr/>
        </p:nvCxnSpPr>
        <p:spPr bwMode="auto">
          <a:xfrm rot="5400000">
            <a:off x="7010400" y="3275806"/>
            <a:ext cx="762000" cy="1588"/>
          </a:xfrm>
          <a:prstGeom prst="straightConnector1">
            <a:avLst/>
          </a:prstGeom>
          <a:solidFill>
            <a:schemeClr val="accent1"/>
          </a:solidFill>
          <a:ln w="19050" cap="flat" cmpd="sng" algn="ctr">
            <a:solidFill>
              <a:schemeClr val="tx1"/>
            </a:solidFill>
            <a:prstDash val="solid"/>
            <a:round/>
            <a:headEnd type="triangle" w="med" len="med"/>
            <a:tailEnd type="triangle" w="med" len="med"/>
          </a:ln>
          <a:effectLst/>
        </p:spPr>
      </p:cxn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pPr eaLnBrk="1" hangingPunct="1"/>
            <a:r>
              <a:rPr lang="en-US" smtClean="0"/>
              <a:t>Estimation of the Selection Model</a:t>
            </a:r>
          </a:p>
        </p:txBody>
      </p:sp>
      <p:sp>
        <p:nvSpPr>
          <p:cNvPr id="16387" name="Rectangle 3"/>
          <p:cNvSpPr>
            <a:spLocks noGrp="1" noChangeArrowheads="1"/>
          </p:cNvSpPr>
          <p:nvPr>
            <p:ph type="body" idx="1"/>
          </p:nvPr>
        </p:nvSpPr>
        <p:spPr/>
        <p:txBody>
          <a:bodyPr/>
          <a:lstStyle/>
          <a:p>
            <a:pPr eaLnBrk="1" hangingPunct="1"/>
            <a:r>
              <a:rPr lang="en-US" smtClean="0"/>
              <a:t>Two step least squares</a:t>
            </a:r>
          </a:p>
          <a:p>
            <a:pPr lvl="1" eaLnBrk="1" hangingPunct="1"/>
            <a:r>
              <a:rPr lang="en-US" smtClean="0"/>
              <a:t>Inefficient</a:t>
            </a:r>
          </a:p>
          <a:p>
            <a:pPr lvl="1" eaLnBrk="1" hangingPunct="1"/>
            <a:r>
              <a:rPr lang="en-US" smtClean="0"/>
              <a:t>Simple – exists in current software</a:t>
            </a:r>
          </a:p>
          <a:p>
            <a:pPr lvl="1" eaLnBrk="1" hangingPunct="1"/>
            <a:r>
              <a:rPr lang="en-US" smtClean="0"/>
              <a:t>Simple to understand and widely used </a:t>
            </a:r>
          </a:p>
          <a:p>
            <a:pPr eaLnBrk="1" hangingPunct="1"/>
            <a:r>
              <a:rPr lang="en-US" smtClean="0"/>
              <a:t>Full information maximum likelihood</a:t>
            </a:r>
          </a:p>
          <a:p>
            <a:pPr lvl="1" eaLnBrk="1" hangingPunct="1"/>
            <a:r>
              <a:rPr lang="en-US" smtClean="0"/>
              <a:t>Efficient</a:t>
            </a:r>
          </a:p>
          <a:p>
            <a:pPr lvl="1" eaLnBrk="1" hangingPunct="1"/>
            <a:r>
              <a:rPr lang="en-US" smtClean="0"/>
              <a:t>Simple – exists in current software</a:t>
            </a:r>
          </a:p>
          <a:p>
            <a:pPr lvl="1" eaLnBrk="1" hangingPunct="1"/>
            <a:r>
              <a:rPr lang="en-US" smtClean="0"/>
              <a:t>Not so simple to understand – widely misunderstood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533400" y="609600"/>
            <a:ext cx="8229600" cy="530225"/>
          </a:xfrm>
        </p:spPr>
        <p:txBody>
          <a:bodyPr/>
          <a:lstStyle/>
          <a:p>
            <a:pPr eaLnBrk="1" hangingPunct="1"/>
            <a:r>
              <a:rPr lang="en-US" smtClean="0"/>
              <a:t>Estimation</a:t>
            </a:r>
          </a:p>
        </p:txBody>
      </p:sp>
      <p:sp>
        <p:nvSpPr>
          <p:cNvPr id="17411" name="Rectangle 3"/>
          <p:cNvSpPr>
            <a:spLocks noGrp="1" noChangeArrowheads="1"/>
          </p:cNvSpPr>
          <p:nvPr>
            <p:ph type="body" idx="1"/>
          </p:nvPr>
        </p:nvSpPr>
        <p:spPr>
          <a:xfrm>
            <a:off x="533400" y="1295400"/>
            <a:ext cx="8229600" cy="3997325"/>
          </a:xfrm>
        </p:spPr>
        <p:txBody>
          <a:bodyPr/>
          <a:lstStyle/>
          <a:p>
            <a:pPr eaLnBrk="1" hangingPunct="1">
              <a:buFont typeface="Wingdings" pitchFamily="2" charset="2"/>
              <a:buNone/>
            </a:pPr>
            <a:r>
              <a:rPr lang="en-US" smtClean="0"/>
              <a:t>     Heckman’s two step procedure</a:t>
            </a:r>
          </a:p>
          <a:p>
            <a:pPr lvl="1" eaLnBrk="1" hangingPunct="1"/>
            <a:r>
              <a:rPr lang="en-US" smtClean="0"/>
              <a:t>(1)  Estimate the probit model and compute </a:t>
            </a:r>
            <a:r>
              <a:rPr lang="el-GR" smtClean="0"/>
              <a:t>λ</a:t>
            </a:r>
            <a:r>
              <a:rPr lang="en-US" baseline="-25000" smtClean="0"/>
              <a:t>i</a:t>
            </a:r>
            <a:r>
              <a:rPr lang="en-US" smtClean="0"/>
              <a:t> for each observation using the estimated parameters.</a:t>
            </a:r>
          </a:p>
          <a:p>
            <a:pPr lvl="1" eaLnBrk="1" hangingPunct="1"/>
            <a:r>
              <a:rPr lang="en-US" smtClean="0"/>
              <a:t>(2)  a.  Linearly regress y</a:t>
            </a:r>
            <a:r>
              <a:rPr lang="en-US" baseline="-25000" smtClean="0"/>
              <a:t>i</a:t>
            </a:r>
            <a:r>
              <a:rPr lang="en-US" smtClean="0"/>
              <a:t> on </a:t>
            </a:r>
            <a:r>
              <a:rPr lang="en-US" b="1" smtClean="0"/>
              <a:t>x</a:t>
            </a:r>
            <a:r>
              <a:rPr lang="en-US" baseline="-25000" smtClean="0"/>
              <a:t>i</a:t>
            </a:r>
            <a:r>
              <a:rPr lang="en-US" smtClean="0"/>
              <a:t> and </a:t>
            </a:r>
            <a:r>
              <a:rPr lang="el-GR" smtClean="0"/>
              <a:t>λ</a:t>
            </a:r>
            <a:r>
              <a:rPr lang="en-US" baseline="-25000" smtClean="0"/>
              <a:t>i</a:t>
            </a:r>
            <a:r>
              <a:rPr lang="en-US" smtClean="0"/>
              <a:t> using the</a:t>
            </a:r>
            <a:br>
              <a:rPr lang="en-US" smtClean="0"/>
            </a:br>
            <a:r>
              <a:rPr lang="en-US" smtClean="0"/>
              <a:t>	         observed data</a:t>
            </a:r>
          </a:p>
          <a:p>
            <a:pPr lvl="1" eaLnBrk="1" hangingPunct="1">
              <a:buFont typeface="Wingdings" pitchFamily="2" charset="2"/>
              <a:buNone/>
            </a:pPr>
            <a:r>
              <a:rPr lang="en-US" smtClean="0"/>
              <a:t>          b.  Correct the estimated asymptotic covariance</a:t>
            </a:r>
          </a:p>
          <a:p>
            <a:pPr lvl="1" eaLnBrk="1" hangingPunct="1">
              <a:buFont typeface="Wingdings" pitchFamily="2" charset="2"/>
              <a:buNone/>
            </a:pPr>
            <a:r>
              <a:rPr lang="en-US" smtClean="0"/>
              <a:t>               matrix for the use of the estimated </a:t>
            </a:r>
            <a:r>
              <a:rPr lang="el-GR" smtClean="0"/>
              <a:t>λ</a:t>
            </a:r>
            <a:r>
              <a:rPr lang="en-US" baseline="-25000" smtClean="0"/>
              <a:t>i</a:t>
            </a:r>
            <a:r>
              <a:rPr lang="en-US" smtClean="0"/>
              <a:t>.  (An </a:t>
            </a:r>
          </a:p>
          <a:p>
            <a:pPr lvl="1" eaLnBrk="1" hangingPunct="1">
              <a:buFont typeface="Wingdings" pitchFamily="2" charset="2"/>
              <a:buNone/>
            </a:pPr>
            <a:r>
              <a:rPr lang="en-US" smtClean="0"/>
              <a:t>               application of Murphy and Topel (1984) </a:t>
            </a:r>
            <a:br>
              <a:rPr lang="en-US" smtClean="0"/>
            </a:br>
            <a:r>
              <a:rPr lang="en-US" smtClean="0"/>
              <a:t>           – Heckman was 1979) See text, pp. 953-955.</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Picture 2"/>
          <p:cNvPicPr>
            <a:picLocks noChangeAspect="1" noChangeArrowheads="1"/>
          </p:cNvPicPr>
          <p:nvPr/>
        </p:nvPicPr>
        <p:blipFill>
          <a:blip r:embed="rId2" cstate="print"/>
          <a:srcRect/>
          <a:stretch>
            <a:fillRect/>
          </a:stretch>
        </p:blipFill>
        <p:spPr bwMode="auto">
          <a:xfrm>
            <a:off x="914400" y="1447800"/>
            <a:ext cx="7448550" cy="4581525"/>
          </a:xfrm>
          <a:prstGeom prst="rect">
            <a:avLst/>
          </a:prstGeom>
          <a:noFill/>
          <a:ln w="9525">
            <a:noFill/>
            <a:miter lim="800000"/>
            <a:headEnd/>
            <a:tailEnd/>
          </a:ln>
        </p:spPr>
      </p:pic>
      <p:sp>
        <p:nvSpPr>
          <p:cNvPr id="5" name="TextBox 4"/>
          <p:cNvSpPr txBox="1"/>
          <p:nvPr/>
        </p:nvSpPr>
        <p:spPr>
          <a:xfrm>
            <a:off x="2209800" y="762000"/>
            <a:ext cx="5029200" cy="369332"/>
          </a:xfrm>
          <a:prstGeom prst="rect">
            <a:avLst/>
          </a:prstGeom>
          <a:noFill/>
        </p:spPr>
        <p:txBody>
          <a:bodyPr wrap="square" rtlCol="0">
            <a:spAutoFit/>
          </a:bodyPr>
          <a:lstStyle/>
          <a:p>
            <a:r>
              <a:rPr lang="en-US" smtClean="0"/>
              <a:t>Variance of a Heckman’s Two Step Estimator</a:t>
            </a:r>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idx="4294967295"/>
          </p:nvPr>
        </p:nvSpPr>
        <p:spPr>
          <a:xfrm>
            <a:off x="304800" y="381000"/>
            <a:ext cx="8229600" cy="1143000"/>
          </a:xfrm>
        </p:spPr>
        <p:txBody>
          <a:bodyPr/>
          <a:lstStyle/>
          <a:p>
            <a:pPr eaLnBrk="1" hangingPunct="1"/>
            <a:r>
              <a:rPr lang="en-US" smtClean="0"/>
              <a:t>Application – Labor Supply</a:t>
            </a:r>
          </a:p>
        </p:txBody>
      </p:sp>
      <p:sp>
        <p:nvSpPr>
          <p:cNvPr id="18435" name="Text Box 4"/>
          <p:cNvSpPr txBox="1">
            <a:spLocks noChangeArrowheads="1"/>
          </p:cNvSpPr>
          <p:nvPr/>
        </p:nvSpPr>
        <p:spPr bwMode="auto">
          <a:xfrm>
            <a:off x="1752600" y="1524000"/>
            <a:ext cx="6553200" cy="4838700"/>
          </a:xfrm>
          <a:prstGeom prst="rect">
            <a:avLst/>
          </a:prstGeom>
          <a:noFill/>
          <a:ln w="19050">
            <a:noFill/>
            <a:miter lim="800000"/>
            <a:headEnd/>
            <a:tailEnd/>
          </a:ln>
        </p:spPr>
        <p:txBody>
          <a:bodyPr>
            <a:spAutoFit/>
          </a:bodyPr>
          <a:lstStyle/>
          <a:p>
            <a:r>
              <a:rPr lang="en-US" sz="1200" b="1">
                <a:latin typeface="Courier New" pitchFamily="49" charset="0"/>
              </a:rPr>
              <a:t>MROZ labor supply data. Cross section, 753 observations</a:t>
            </a:r>
          </a:p>
          <a:p>
            <a:r>
              <a:rPr lang="en-US" sz="1200" b="1">
                <a:latin typeface="Courier New" pitchFamily="49" charset="0"/>
              </a:rPr>
              <a:t>Use LFP for binary choice, KIDS for count models.</a:t>
            </a:r>
          </a:p>
          <a:p>
            <a:r>
              <a:rPr lang="en-US" sz="1200" b="1">
                <a:latin typeface="Courier New" pitchFamily="49" charset="0"/>
              </a:rPr>
              <a:t>LFP     = labor force participation, 0 if no, 1 if yes.</a:t>
            </a:r>
          </a:p>
          <a:p>
            <a:r>
              <a:rPr lang="en-US" sz="1200" b="1">
                <a:latin typeface="Courier New" pitchFamily="49" charset="0"/>
              </a:rPr>
              <a:t>WHRS    = wife's hours worked. 0 if LFP=0</a:t>
            </a:r>
          </a:p>
          <a:p>
            <a:r>
              <a:rPr lang="en-US" sz="1200" b="1">
                <a:latin typeface="Courier New" pitchFamily="49" charset="0"/>
              </a:rPr>
              <a:t>KL6     = number of kids less than 6</a:t>
            </a:r>
          </a:p>
          <a:p>
            <a:r>
              <a:rPr lang="en-US" sz="1200" b="1">
                <a:latin typeface="Courier New" pitchFamily="49" charset="0"/>
              </a:rPr>
              <a:t>K618    = kids 6 to 18</a:t>
            </a:r>
          </a:p>
          <a:p>
            <a:r>
              <a:rPr lang="en-US" sz="1200" b="1">
                <a:latin typeface="Courier New" pitchFamily="49" charset="0"/>
              </a:rPr>
              <a:t>WA      = wife's age</a:t>
            </a:r>
          </a:p>
          <a:p>
            <a:r>
              <a:rPr lang="en-US" sz="1200" b="1">
                <a:latin typeface="Courier New" pitchFamily="49" charset="0"/>
              </a:rPr>
              <a:t>WE      = wife's education</a:t>
            </a:r>
          </a:p>
          <a:p>
            <a:r>
              <a:rPr lang="en-US" sz="1200" b="1">
                <a:latin typeface="Courier New" pitchFamily="49" charset="0"/>
              </a:rPr>
              <a:t>WW      = wife's wage, 0 if LFP=0.</a:t>
            </a:r>
          </a:p>
          <a:p>
            <a:r>
              <a:rPr lang="en-US" sz="1200" b="1">
                <a:latin typeface="Courier New" pitchFamily="49" charset="0"/>
              </a:rPr>
              <a:t>RPWG    = Wife's reported wage at the time of the interview</a:t>
            </a:r>
          </a:p>
          <a:p>
            <a:r>
              <a:rPr lang="en-US" sz="1200" b="1">
                <a:latin typeface="Courier New" pitchFamily="49" charset="0"/>
              </a:rPr>
              <a:t>HHRS    = husband's hours</a:t>
            </a:r>
          </a:p>
          <a:p>
            <a:r>
              <a:rPr lang="en-US" sz="1200" b="1">
                <a:latin typeface="Courier New" pitchFamily="49" charset="0"/>
              </a:rPr>
              <a:t>HA      = husband's age</a:t>
            </a:r>
          </a:p>
          <a:p>
            <a:r>
              <a:rPr lang="en-US" sz="1200" b="1">
                <a:latin typeface="Courier New" pitchFamily="49" charset="0"/>
              </a:rPr>
              <a:t>HE      = husband's education</a:t>
            </a:r>
          </a:p>
          <a:p>
            <a:r>
              <a:rPr lang="en-US" sz="1200" b="1">
                <a:latin typeface="Courier New" pitchFamily="49" charset="0"/>
              </a:rPr>
              <a:t>HW      = husband's wage</a:t>
            </a:r>
          </a:p>
          <a:p>
            <a:r>
              <a:rPr lang="en-US" sz="1200" b="1">
                <a:latin typeface="Courier New" pitchFamily="49" charset="0"/>
              </a:rPr>
              <a:t>FAMINC  = family income</a:t>
            </a:r>
          </a:p>
          <a:p>
            <a:r>
              <a:rPr lang="en-US" sz="1200" b="1">
                <a:latin typeface="Courier New" pitchFamily="49" charset="0"/>
              </a:rPr>
              <a:t>MTR     = marginal tax rate</a:t>
            </a:r>
          </a:p>
          <a:p>
            <a:r>
              <a:rPr lang="en-US" sz="1200" b="1">
                <a:latin typeface="Courier New" pitchFamily="49" charset="0"/>
              </a:rPr>
              <a:t>WMED    = wife's mother's education</a:t>
            </a:r>
          </a:p>
          <a:p>
            <a:r>
              <a:rPr lang="en-US" sz="1200" b="1">
                <a:latin typeface="Courier New" pitchFamily="49" charset="0"/>
              </a:rPr>
              <a:t>WFED    = wife's father's education</a:t>
            </a:r>
          </a:p>
          <a:p>
            <a:r>
              <a:rPr lang="en-US" sz="1200" b="1">
                <a:latin typeface="Courier New" pitchFamily="49" charset="0"/>
              </a:rPr>
              <a:t>UN      = unemployment rate in  county of residence</a:t>
            </a:r>
          </a:p>
          <a:p>
            <a:r>
              <a:rPr lang="en-US" sz="1200" b="1">
                <a:latin typeface="Courier New" pitchFamily="49" charset="0"/>
              </a:rPr>
              <a:t>CIT     = dummy for urban residence </a:t>
            </a:r>
          </a:p>
          <a:p>
            <a:r>
              <a:rPr lang="en-US" sz="1200" b="1">
                <a:latin typeface="Courier New" pitchFamily="49" charset="0"/>
              </a:rPr>
              <a:t>AX      = actual years of wife's previous labor market experience</a:t>
            </a:r>
          </a:p>
          <a:p>
            <a:r>
              <a:rPr lang="en-US" sz="1200" b="1">
                <a:latin typeface="Courier New" pitchFamily="49" charset="0"/>
              </a:rPr>
              <a:t>AGE     = Age</a:t>
            </a:r>
          </a:p>
          <a:p>
            <a:r>
              <a:rPr lang="en-US" sz="1200" b="1">
                <a:latin typeface="Courier New" pitchFamily="49" charset="0"/>
              </a:rPr>
              <a:t>AGESQ   = Age squared</a:t>
            </a:r>
          </a:p>
          <a:p>
            <a:r>
              <a:rPr lang="en-US" sz="1200" b="1">
                <a:latin typeface="Courier New" pitchFamily="49" charset="0"/>
              </a:rPr>
              <a:t>EARNINGS= WW * WHRS</a:t>
            </a:r>
          </a:p>
          <a:p>
            <a:r>
              <a:rPr lang="en-US" sz="1200" b="1">
                <a:latin typeface="Courier New" pitchFamily="49" charset="0"/>
              </a:rPr>
              <a:t>LOGE    = Log of EARNINGS</a:t>
            </a:r>
          </a:p>
          <a:p>
            <a:r>
              <a:rPr lang="en-US" sz="1200" b="1">
                <a:latin typeface="Courier New" pitchFamily="49" charset="0"/>
              </a:rPr>
              <a:t>KIDS    = 1 if kids &lt; 18 in the home.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en-US" smtClean="0"/>
              <a:t>Labor Supply Model</a:t>
            </a:r>
          </a:p>
        </p:txBody>
      </p:sp>
      <p:sp>
        <p:nvSpPr>
          <p:cNvPr id="19459" name="Rectangle 3"/>
          <p:cNvSpPr>
            <a:spLocks noGrp="1" noChangeArrowheads="1"/>
          </p:cNvSpPr>
          <p:nvPr>
            <p:ph type="body" idx="1"/>
          </p:nvPr>
        </p:nvSpPr>
        <p:spPr>
          <a:xfrm>
            <a:off x="304800" y="1793875"/>
            <a:ext cx="8534400" cy="3463925"/>
          </a:xfrm>
        </p:spPr>
        <p:txBody>
          <a:bodyPr/>
          <a:lstStyle/>
          <a:p>
            <a:pPr eaLnBrk="1" hangingPunct="1">
              <a:lnSpc>
                <a:spcPct val="90000"/>
              </a:lnSpc>
              <a:buFont typeface="Wingdings" pitchFamily="2" charset="2"/>
              <a:buNone/>
            </a:pPr>
            <a:endParaRPr lang="en-US" sz="2400" smtClean="0"/>
          </a:p>
          <a:p>
            <a:pPr eaLnBrk="1" hangingPunct="1">
              <a:lnSpc>
                <a:spcPct val="90000"/>
              </a:lnSpc>
              <a:buFont typeface="Wingdings" pitchFamily="2" charset="2"/>
              <a:buNone/>
            </a:pPr>
            <a:r>
              <a:rPr lang="en-US" sz="2400" smtClean="0"/>
              <a:t>NAMELIST  ; Z = One,KL6,K618,WA,WE,HA,HE $</a:t>
            </a:r>
          </a:p>
          <a:p>
            <a:pPr eaLnBrk="1" hangingPunct="1">
              <a:lnSpc>
                <a:spcPct val="90000"/>
              </a:lnSpc>
              <a:buFont typeface="Wingdings" pitchFamily="2" charset="2"/>
              <a:buNone/>
            </a:pPr>
            <a:r>
              <a:rPr lang="en-US" sz="2400" smtClean="0"/>
              <a:t>NAMELIST  ; X = One,KL6,K618,Age,Agesq,WE,Faminc $</a:t>
            </a:r>
          </a:p>
          <a:p>
            <a:pPr eaLnBrk="1" hangingPunct="1">
              <a:lnSpc>
                <a:spcPct val="90000"/>
              </a:lnSpc>
              <a:buFont typeface="Wingdings" pitchFamily="2" charset="2"/>
              <a:buNone/>
            </a:pPr>
            <a:r>
              <a:rPr lang="en-US" sz="2400" smtClean="0"/>
              <a:t>PROBIT       ; Lhs = LFP ; Rhs = Z ; Hold(IMR=Lambda) $</a:t>
            </a:r>
          </a:p>
          <a:p>
            <a:pPr eaLnBrk="1" hangingPunct="1">
              <a:lnSpc>
                <a:spcPct val="90000"/>
              </a:lnSpc>
              <a:buFont typeface="Wingdings" pitchFamily="2" charset="2"/>
              <a:buNone/>
            </a:pPr>
            <a:r>
              <a:rPr lang="en-US" sz="2400" smtClean="0"/>
              <a:t>SELECT      ; Lhs = WHRS ; Rhs = X $</a:t>
            </a:r>
          </a:p>
          <a:p>
            <a:pPr eaLnBrk="1" hangingPunct="1">
              <a:lnSpc>
                <a:spcPct val="90000"/>
              </a:lnSpc>
              <a:buFont typeface="Wingdings" pitchFamily="2" charset="2"/>
              <a:buNone/>
            </a:pPr>
            <a:r>
              <a:rPr lang="en-US" sz="2400" smtClean="0"/>
              <a:t>REGRESS  ; If [ LFP = 1] ; Lhs = WHRS ; Rhs = X $</a:t>
            </a:r>
          </a:p>
          <a:p>
            <a:pPr>
              <a:lnSpc>
                <a:spcPct val="90000"/>
              </a:lnSpc>
              <a:buNone/>
            </a:pPr>
            <a:r>
              <a:rPr lang="en-US" sz="2400" smtClean="0"/>
              <a:t>REGRESS  ; If [ LFP = 1] ; Lhs = WHRS ; Rhs = X,Lambda $</a:t>
            </a:r>
          </a:p>
          <a:p>
            <a:pPr>
              <a:lnSpc>
                <a:spcPct val="90000"/>
              </a:lnSpc>
              <a:buNone/>
            </a:pPr>
            <a:r>
              <a:rPr lang="en-US" sz="2400" smtClean="0"/>
              <a:t>REGRESS  ; If [ LFP = 1] ; Lhs = WHRS ; Rhs = X,Lambda</a:t>
            </a:r>
          </a:p>
          <a:p>
            <a:pPr>
              <a:lnSpc>
                <a:spcPct val="90000"/>
              </a:lnSpc>
              <a:buNone/>
            </a:pPr>
            <a:r>
              <a:rPr lang="en-US" sz="2400" smtClean="0"/>
              <a:t>                    ; Cluster = 1 $</a:t>
            </a:r>
          </a:p>
          <a:p>
            <a:pPr eaLnBrk="1" hangingPunct="1">
              <a:lnSpc>
                <a:spcPct val="90000"/>
              </a:lnSpc>
              <a:buFont typeface="Wingdings" pitchFamily="2" charset="2"/>
              <a:buNone/>
            </a:pPr>
            <a:endParaRPr lang="en-US" sz="2400" smtClean="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idx="4294967295"/>
          </p:nvPr>
        </p:nvSpPr>
        <p:spPr>
          <a:xfrm>
            <a:off x="0" y="533400"/>
            <a:ext cx="8229600" cy="1143000"/>
          </a:xfrm>
        </p:spPr>
        <p:txBody>
          <a:bodyPr/>
          <a:lstStyle/>
          <a:p>
            <a:pPr eaLnBrk="1" hangingPunct="1"/>
            <a:r>
              <a:rPr lang="en-US" smtClean="0"/>
              <a:t>Participation Equation</a:t>
            </a:r>
          </a:p>
        </p:txBody>
      </p:sp>
      <p:pic>
        <p:nvPicPr>
          <p:cNvPr id="40961" name="Picture 1"/>
          <p:cNvPicPr>
            <a:picLocks noChangeAspect="1" noChangeArrowheads="1"/>
          </p:cNvPicPr>
          <p:nvPr/>
        </p:nvPicPr>
        <p:blipFill>
          <a:blip r:embed="rId3" cstate="print"/>
          <a:srcRect/>
          <a:stretch>
            <a:fillRect/>
          </a:stretch>
        </p:blipFill>
        <p:spPr bwMode="auto">
          <a:xfrm>
            <a:off x="457200" y="1905000"/>
            <a:ext cx="6477000" cy="3171139"/>
          </a:xfrm>
          <a:prstGeom prst="rect">
            <a:avLst/>
          </a:prstGeom>
          <a:noFill/>
          <a:ln w="9525">
            <a:noFill/>
            <a:miter lim="800000"/>
            <a:headEnd/>
            <a:tailEnd/>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idx="4294967295"/>
          </p:nvPr>
        </p:nvSpPr>
        <p:spPr>
          <a:xfrm>
            <a:off x="457200" y="609600"/>
            <a:ext cx="8229600" cy="457200"/>
          </a:xfrm>
        </p:spPr>
        <p:txBody>
          <a:bodyPr/>
          <a:lstStyle/>
          <a:p>
            <a:pPr eaLnBrk="1" hangingPunct="1"/>
            <a:r>
              <a:rPr lang="en-US" smtClean="0"/>
              <a:t>Hours Equation</a:t>
            </a:r>
          </a:p>
        </p:txBody>
      </p:sp>
      <p:pic>
        <p:nvPicPr>
          <p:cNvPr id="38913" name="Picture 1"/>
          <p:cNvPicPr>
            <a:picLocks noChangeAspect="1" noChangeArrowheads="1"/>
          </p:cNvPicPr>
          <p:nvPr/>
        </p:nvPicPr>
        <p:blipFill>
          <a:blip r:embed="rId3" cstate="print"/>
          <a:srcRect/>
          <a:stretch>
            <a:fillRect/>
          </a:stretch>
        </p:blipFill>
        <p:spPr bwMode="auto">
          <a:xfrm>
            <a:off x="1447800" y="1371600"/>
            <a:ext cx="5924550" cy="4905375"/>
          </a:xfrm>
          <a:prstGeom prst="rect">
            <a:avLst/>
          </a:prstGeom>
          <a:noFill/>
          <a:ln w="9525">
            <a:noFill/>
            <a:miter lim="800000"/>
            <a:headEnd/>
            <a:tailEnd/>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idx="4294967295"/>
          </p:nvPr>
        </p:nvSpPr>
        <p:spPr>
          <a:xfrm>
            <a:off x="0" y="533400"/>
            <a:ext cx="8229600" cy="1143000"/>
          </a:xfrm>
        </p:spPr>
        <p:txBody>
          <a:bodyPr/>
          <a:lstStyle/>
          <a:p>
            <a:pPr eaLnBrk="1" hangingPunct="1"/>
            <a:r>
              <a:rPr lang="en-US" smtClean="0"/>
              <a:t>Selection “Bias”</a:t>
            </a:r>
          </a:p>
        </p:txBody>
      </p:sp>
      <p:pic>
        <p:nvPicPr>
          <p:cNvPr id="36865" name="Picture 1"/>
          <p:cNvPicPr>
            <a:picLocks noChangeAspect="1" noChangeArrowheads="1"/>
          </p:cNvPicPr>
          <p:nvPr/>
        </p:nvPicPr>
        <p:blipFill>
          <a:blip r:embed="rId3" cstate="print"/>
          <a:srcRect/>
          <a:stretch>
            <a:fillRect/>
          </a:stretch>
        </p:blipFill>
        <p:spPr bwMode="auto">
          <a:xfrm>
            <a:off x="762000" y="1905000"/>
            <a:ext cx="7720236" cy="1828800"/>
          </a:xfrm>
          <a:prstGeom prst="rect">
            <a:avLst/>
          </a:prstGeom>
          <a:noFill/>
          <a:ln w="9525">
            <a:noFill/>
            <a:miter lim="800000"/>
            <a:headEnd/>
            <a:tailEnd/>
          </a:ln>
        </p:spPr>
      </p:pic>
      <p:pic>
        <p:nvPicPr>
          <p:cNvPr id="36866" name="Picture 2"/>
          <p:cNvPicPr>
            <a:picLocks noChangeAspect="1" noChangeArrowheads="1"/>
          </p:cNvPicPr>
          <p:nvPr/>
        </p:nvPicPr>
        <p:blipFill>
          <a:blip r:embed="rId4" cstate="print"/>
          <a:srcRect/>
          <a:stretch>
            <a:fillRect/>
          </a:stretch>
        </p:blipFill>
        <p:spPr bwMode="auto">
          <a:xfrm>
            <a:off x="838200" y="3962400"/>
            <a:ext cx="7596626" cy="1981200"/>
          </a:xfrm>
          <a:prstGeom prst="rect">
            <a:avLst/>
          </a:prstGeom>
          <a:noFill/>
          <a:ln w="9525">
            <a:noFill/>
            <a:miter lim="800000"/>
            <a:headEnd/>
            <a:tailEnd/>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2" cstate="print"/>
          <a:srcRect/>
          <a:stretch>
            <a:fillRect/>
          </a:stretch>
        </p:blipFill>
        <p:spPr bwMode="auto">
          <a:xfrm>
            <a:off x="990600" y="2826472"/>
            <a:ext cx="6400800" cy="1669328"/>
          </a:xfrm>
          <a:prstGeom prst="rect">
            <a:avLst/>
          </a:prstGeom>
          <a:noFill/>
          <a:ln w="9525">
            <a:noFill/>
            <a:miter lim="800000"/>
            <a:headEnd/>
            <a:tailEnd/>
          </a:ln>
        </p:spPr>
      </p:pic>
      <p:pic>
        <p:nvPicPr>
          <p:cNvPr id="68610" name="Picture 2"/>
          <p:cNvPicPr>
            <a:picLocks noChangeAspect="1" noChangeArrowheads="1"/>
          </p:cNvPicPr>
          <p:nvPr/>
        </p:nvPicPr>
        <p:blipFill>
          <a:blip r:embed="rId3" cstate="print"/>
          <a:srcRect/>
          <a:stretch>
            <a:fillRect/>
          </a:stretch>
        </p:blipFill>
        <p:spPr bwMode="auto">
          <a:xfrm>
            <a:off x="990601" y="4777435"/>
            <a:ext cx="6476999" cy="1699565"/>
          </a:xfrm>
          <a:prstGeom prst="rect">
            <a:avLst/>
          </a:prstGeom>
          <a:noFill/>
          <a:ln w="9525">
            <a:noFill/>
            <a:miter lim="800000"/>
            <a:headEnd/>
            <a:tailEnd/>
          </a:ln>
        </p:spPr>
      </p:pic>
      <p:pic>
        <p:nvPicPr>
          <p:cNvPr id="68611" name="Picture 3"/>
          <p:cNvPicPr>
            <a:picLocks noChangeAspect="1" noChangeArrowheads="1"/>
          </p:cNvPicPr>
          <p:nvPr/>
        </p:nvPicPr>
        <p:blipFill>
          <a:blip r:embed="rId4" cstate="print"/>
          <a:srcRect/>
          <a:stretch>
            <a:fillRect/>
          </a:stretch>
        </p:blipFill>
        <p:spPr bwMode="auto">
          <a:xfrm>
            <a:off x="990600" y="762000"/>
            <a:ext cx="6339840" cy="1676400"/>
          </a:xfrm>
          <a:prstGeom prst="rect">
            <a:avLst/>
          </a:prstGeom>
          <a:noFill/>
          <a:ln w="9525">
            <a:noFill/>
            <a:miter lim="800000"/>
            <a:headEnd/>
            <a:tailEnd/>
          </a:ln>
        </p:spPr>
      </p:pic>
      <p:sp>
        <p:nvSpPr>
          <p:cNvPr id="5" name="TextBox 4"/>
          <p:cNvSpPr txBox="1"/>
          <p:nvPr/>
        </p:nvSpPr>
        <p:spPr>
          <a:xfrm>
            <a:off x="1066800" y="381000"/>
            <a:ext cx="6172200" cy="369332"/>
          </a:xfrm>
          <a:prstGeom prst="rect">
            <a:avLst/>
          </a:prstGeom>
          <a:noFill/>
        </p:spPr>
        <p:txBody>
          <a:bodyPr wrap="square" rtlCol="0">
            <a:spAutoFit/>
          </a:bodyPr>
          <a:lstStyle/>
          <a:p>
            <a:r>
              <a:rPr lang="en-US" smtClean="0"/>
              <a:t>Heckman’s corrected standard errors</a:t>
            </a:r>
            <a:endParaRPr lang="en-US"/>
          </a:p>
        </p:txBody>
      </p:sp>
      <p:sp>
        <p:nvSpPr>
          <p:cNvPr id="6" name="TextBox 5"/>
          <p:cNvSpPr txBox="1"/>
          <p:nvPr/>
        </p:nvSpPr>
        <p:spPr>
          <a:xfrm>
            <a:off x="1066800" y="2438400"/>
            <a:ext cx="6172200" cy="369332"/>
          </a:xfrm>
          <a:prstGeom prst="rect">
            <a:avLst/>
          </a:prstGeom>
          <a:noFill/>
        </p:spPr>
        <p:txBody>
          <a:bodyPr wrap="square" rtlCol="0">
            <a:spAutoFit/>
          </a:bodyPr>
          <a:lstStyle/>
          <a:p>
            <a:r>
              <a:rPr lang="en-US" smtClean="0"/>
              <a:t>Uncorrected standard errors - OLS</a:t>
            </a:r>
            <a:endParaRPr lang="en-US"/>
          </a:p>
        </p:txBody>
      </p:sp>
      <p:sp>
        <p:nvSpPr>
          <p:cNvPr id="7" name="TextBox 6"/>
          <p:cNvSpPr txBox="1"/>
          <p:nvPr/>
        </p:nvSpPr>
        <p:spPr>
          <a:xfrm>
            <a:off x="1066800" y="4495800"/>
            <a:ext cx="6172200" cy="369332"/>
          </a:xfrm>
          <a:prstGeom prst="rect">
            <a:avLst/>
          </a:prstGeom>
          <a:noFill/>
        </p:spPr>
        <p:txBody>
          <a:bodyPr wrap="square" rtlCol="0">
            <a:spAutoFit/>
          </a:bodyPr>
          <a:lstStyle/>
          <a:p>
            <a:r>
              <a:rPr lang="en-US" smtClean="0"/>
              <a:t>Heteroscedasticity robust standard errors (cluster = 1)</a:t>
            </a:r>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2"/>
          <p:cNvSpPr>
            <a:spLocks noGrp="1" noChangeArrowheads="1"/>
          </p:cNvSpPr>
          <p:nvPr>
            <p:ph type="title" idx="4294967295"/>
          </p:nvPr>
        </p:nvSpPr>
        <p:spPr>
          <a:xfrm>
            <a:off x="762000" y="1066800"/>
            <a:ext cx="8229600" cy="530225"/>
          </a:xfrm>
        </p:spPr>
        <p:txBody>
          <a:bodyPr/>
          <a:lstStyle/>
          <a:p>
            <a:pPr eaLnBrk="1" hangingPunct="1"/>
            <a:r>
              <a:rPr lang="en-US" smtClean="0"/>
              <a:t>Maximum Likelihood Estimation</a:t>
            </a:r>
          </a:p>
        </p:txBody>
      </p:sp>
      <p:graphicFrame>
        <p:nvGraphicFramePr>
          <p:cNvPr id="3074" name="Object 4"/>
          <p:cNvGraphicFramePr>
            <a:graphicFrameLocks noChangeAspect="1"/>
          </p:cNvGraphicFramePr>
          <p:nvPr/>
        </p:nvGraphicFramePr>
        <p:xfrm>
          <a:off x="1600200" y="1600200"/>
          <a:ext cx="6462257" cy="4495800"/>
        </p:xfrm>
        <a:graphic>
          <a:graphicData uri="http://schemas.openxmlformats.org/presentationml/2006/ole">
            <p:oleObj spid="_x0000_s3081" name="Equation" r:id="rId4" imgW="4038480" imgH="3073320" progId="Equation.DSMT4">
              <p:embed/>
            </p:oleObj>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idx="4294967295"/>
          </p:nvPr>
        </p:nvSpPr>
        <p:spPr>
          <a:xfrm>
            <a:off x="0" y="533400"/>
            <a:ext cx="8229600" cy="1143000"/>
          </a:xfrm>
        </p:spPr>
        <p:txBody>
          <a:bodyPr/>
          <a:lstStyle/>
          <a:p>
            <a:pPr eaLnBrk="1" hangingPunct="1"/>
            <a:r>
              <a:rPr lang="en-US" smtClean="0"/>
              <a:t>MLE</a:t>
            </a:r>
          </a:p>
        </p:txBody>
      </p:sp>
      <p:pic>
        <p:nvPicPr>
          <p:cNvPr id="57345" name="Picture 1"/>
          <p:cNvPicPr>
            <a:picLocks noChangeAspect="1" noChangeArrowheads="1"/>
          </p:cNvPicPr>
          <p:nvPr/>
        </p:nvPicPr>
        <p:blipFill>
          <a:blip r:embed="rId3" cstate="print"/>
          <a:srcRect/>
          <a:stretch>
            <a:fillRect/>
          </a:stretch>
        </p:blipFill>
        <p:spPr bwMode="auto">
          <a:xfrm>
            <a:off x="457201" y="1676400"/>
            <a:ext cx="6007510" cy="3581400"/>
          </a:xfrm>
          <a:prstGeom prst="rect">
            <a:avLst/>
          </a:prstGeom>
          <a:noFill/>
          <a:ln w="9525">
            <a:noFill/>
            <a:miter lim="800000"/>
            <a:headEnd/>
            <a:tailEnd/>
          </a:ln>
        </p:spPr>
      </p:pic>
      <p:pic>
        <p:nvPicPr>
          <p:cNvPr id="57346" name="Picture 2"/>
          <p:cNvPicPr>
            <a:picLocks noChangeAspect="1" noChangeArrowheads="1"/>
          </p:cNvPicPr>
          <p:nvPr/>
        </p:nvPicPr>
        <p:blipFill>
          <a:blip r:embed="rId4" cstate="print"/>
          <a:srcRect/>
          <a:stretch>
            <a:fillRect/>
          </a:stretch>
        </p:blipFill>
        <p:spPr bwMode="auto">
          <a:xfrm>
            <a:off x="6477000" y="2412522"/>
            <a:ext cx="2143468" cy="1626078"/>
          </a:xfrm>
          <a:prstGeom prst="rect">
            <a:avLst/>
          </a:prstGeom>
          <a:noFill/>
          <a:ln w="9525">
            <a:noFill/>
            <a:miter lim="800000"/>
            <a:headEnd/>
            <a:tailEnd/>
          </a:ln>
        </p:spPr>
      </p:pic>
      <p:pic>
        <p:nvPicPr>
          <p:cNvPr id="57347" name="Picture 3"/>
          <p:cNvPicPr>
            <a:picLocks noChangeAspect="1" noChangeArrowheads="1"/>
          </p:cNvPicPr>
          <p:nvPr/>
        </p:nvPicPr>
        <p:blipFill>
          <a:blip r:embed="rId5" cstate="print"/>
          <a:srcRect/>
          <a:stretch>
            <a:fillRect/>
          </a:stretch>
        </p:blipFill>
        <p:spPr bwMode="auto">
          <a:xfrm>
            <a:off x="6477000" y="3962399"/>
            <a:ext cx="2209799" cy="1238249"/>
          </a:xfrm>
          <a:prstGeom prst="rect">
            <a:avLst/>
          </a:prstGeom>
          <a:noFill/>
          <a:ln w="9525">
            <a:noFill/>
            <a:miter lim="800000"/>
            <a:headEnd/>
            <a:tailEnd/>
          </a:ln>
        </p:spPr>
      </p:pic>
      <p:sp>
        <p:nvSpPr>
          <p:cNvPr id="7" name="TextBox 6"/>
          <p:cNvSpPr txBox="1"/>
          <p:nvPr/>
        </p:nvSpPr>
        <p:spPr>
          <a:xfrm>
            <a:off x="6400800" y="2057400"/>
            <a:ext cx="2209800" cy="369332"/>
          </a:xfrm>
          <a:prstGeom prst="rect">
            <a:avLst/>
          </a:prstGeom>
          <a:noFill/>
        </p:spPr>
        <p:txBody>
          <a:bodyPr wrap="square" rtlCol="0">
            <a:spAutoFit/>
          </a:bodyPr>
          <a:lstStyle/>
          <a:p>
            <a:r>
              <a:rPr lang="en-US" smtClean="0"/>
              <a:t>Two Step Estimates</a:t>
            </a:r>
            <a:endParaRPr lang="en-US"/>
          </a:p>
        </p:txBody>
      </p:sp>
      <p:sp>
        <p:nvSpPr>
          <p:cNvPr id="8" name="Rectangle 7"/>
          <p:cNvSpPr/>
          <p:nvPr/>
        </p:nvSpPr>
        <p:spPr bwMode="auto">
          <a:xfrm>
            <a:off x="6452556" y="2024330"/>
            <a:ext cx="2362200" cy="3200400"/>
          </a:xfrm>
          <a:prstGeom prst="rect">
            <a:avLst/>
          </a:prstGeom>
          <a:noFill/>
          <a:ln w="38100" cap="flat" cmpd="sng" algn="ctr">
            <a:solidFill>
              <a:srgbClr val="FF0000"/>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pic>
        <p:nvPicPr>
          <p:cNvPr id="57349" name="Picture 5"/>
          <p:cNvPicPr>
            <a:picLocks noChangeAspect="1" noChangeArrowheads="1"/>
          </p:cNvPicPr>
          <p:nvPr/>
        </p:nvPicPr>
        <p:blipFill>
          <a:blip r:embed="rId6" cstate="print"/>
          <a:srcRect/>
          <a:stretch>
            <a:fillRect/>
          </a:stretch>
        </p:blipFill>
        <p:spPr bwMode="auto">
          <a:xfrm>
            <a:off x="4596245" y="5334000"/>
            <a:ext cx="4281055" cy="457200"/>
          </a:xfrm>
          <a:prstGeom prst="rect">
            <a:avLst/>
          </a:prstGeom>
          <a:noFill/>
          <a:ln w="9525">
            <a:noFill/>
            <a:miter lim="800000"/>
            <a:headEnd/>
            <a:tailEnd/>
          </a:ln>
        </p:spPr>
      </p:pic>
      <p:sp>
        <p:nvSpPr>
          <p:cNvPr id="11" name="Rectangle 10"/>
          <p:cNvSpPr/>
          <p:nvPr/>
        </p:nvSpPr>
        <p:spPr bwMode="auto">
          <a:xfrm>
            <a:off x="467260" y="4892618"/>
            <a:ext cx="1912192" cy="304800"/>
          </a:xfrm>
          <a:prstGeom prst="rect">
            <a:avLst/>
          </a:prstGeom>
          <a:noFill/>
          <a:ln w="38100" cap="flat" cmpd="sng" algn="ctr">
            <a:solidFill>
              <a:srgbClr val="FF0000"/>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pPr eaLnBrk="1" hangingPunct="1"/>
            <a:r>
              <a:rPr lang="en-US" smtClean="0"/>
              <a:t>How to Handle Selectivity</a:t>
            </a:r>
          </a:p>
        </p:txBody>
      </p:sp>
      <p:sp>
        <p:nvSpPr>
          <p:cNvPr id="25603" name="Rectangle 3"/>
          <p:cNvSpPr>
            <a:spLocks noGrp="1" noChangeArrowheads="1"/>
          </p:cNvSpPr>
          <p:nvPr>
            <p:ph type="body" idx="1"/>
          </p:nvPr>
        </p:nvSpPr>
        <p:spPr/>
        <p:txBody>
          <a:bodyPr/>
          <a:lstStyle/>
          <a:p>
            <a:pPr eaLnBrk="1" hangingPunct="1"/>
            <a:r>
              <a:rPr lang="en-US" smtClean="0"/>
              <a:t>The ‘Mills Ratio’ approach – just add a ‘lambda’ to whatever model is being estimated?</a:t>
            </a:r>
          </a:p>
          <a:p>
            <a:pPr lvl="1" eaLnBrk="1" hangingPunct="1"/>
            <a:r>
              <a:rPr lang="en-US" smtClean="0"/>
              <a:t>The Heckman model applies to a probit model with a linear regression.</a:t>
            </a:r>
          </a:p>
          <a:p>
            <a:pPr lvl="1" eaLnBrk="1" hangingPunct="1"/>
            <a:r>
              <a:rPr lang="en-US" smtClean="0"/>
              <a:t>The conditional mean in a nonlinear model is not something “+lambda” </a:t>
            </a:r>
          </a:p>
          <a:p>
            <a:pPr eaLnBrk="1" hangingPunct="1"/>
            <a:r>
              <a:rPr lang="en-US" smtClean="0"/>
              <a:t>The model can sometimes be built up from first principles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extBox 3"/>
          <p:cNvSpPr txBox="1">
            <a:spLocks noChangeArrowheads="1"/>
          </p:cNvSpPr>
          <p:nvPr/>
        </p:nvSpPr>
        <p:spPr bwMode="auto">
          <a:xfrm>
            <a:off x="304800" y="990600"/>
            <a:ext cx="8610600" cy="5508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pPr fontAlgn="t"/>
            <a:r>
              <a:rPr lang="en-US" altLang="en-US" sz="1600" b="1">
                <a:solidFill>
                  <a:srgbClr val="FF0000"/>
                </a:solidFill>
              </a:rPr>
              <a:t>Received Sunday, April 27, 2014</a:t>
            </a:r>
          </a:p>
          <a:p>
            <a:pPr fontAlgn="t"/>
            <a:endParaRPr lang="en-US" altLang="en-US" sz="1600"/>
          </a:p>
          <a:p>
            <a:pPr fontAlgn="t"/>
            <a:r>
              <a:rPr lang="en-US" altLang="en-US" sz="1600"/>
              <a:t>I have a paper regarding strategic alliances between firms, and their impact on firm risk. While observing how a firm’s strategic alliance formation impacts its risk, I need to correct for two types of selection biases. The reviews at Journal of Marketing asked us to correct for the propensity of firms to enter into alliances, and also the propensity to select a specific partner, before we examine how the partnership itself impacts risk.</a:t>
            </a:r>
          </a:p>
          <a:p>
            <a:pPr fontAlgn="t"/>
            <a:endParaRPr lang="en-US" altLang="en-US" sz="1600"/>
          </a:p>
          <a:p>
            <a:pPr fontAlgn="t"/>
            <a:r>
              <a:rPr lang="en-US" altLang="en-US" sz="1600"/>
              <a:t>Our approach involved conducting a probit of alliance formation propensity, take the inverse mills and include it in the second selection equation which is also a probit of partner selection. Then, we include inverse mills from the second selection into the main model. The review team states that this is not correct, and we need an MLE estimation in order to correctly model  the set of three equations. The Associate Editor’s point is given below. Can you please provide any guidance on whether this is a valid criticism of our approach. Is there a procedure in LIMDEP that can handle this set of three equations with two selection probit models?</a:t>
            </a:r>
          </a:p>
          <a:p>
            <a:endParaRPr lang="en-US" altLang="en-US" sz="1600"/>
          </a:p>
          <a:p>
            <a:pPr fontAlgn="t"/>
            <a:r>
              <a:rPr lang="en-US" altLang="en-US" sz="1600"/>
              <a:t>AE’s comment:</a:t>
            </a:r>
          </a:p>
          <a:p>
            <a:pPr fontAlgn="t"/>
            <a:r>
              <a:rPr lang="en-US" altLang="en-US" sz="1600"/>
              <a:t>“Please note that the procedure of using an inverse mills ratio is only consistent when the main equation where the ratio is being used is linear. In non-linear cases (like the second probit used by the authors), this is not correct. Please see any standard econometric treatment like Greene or Wooldridge. A MLE estimator is needed which will be far from trivial to specify and estimate given error correlations between all three equations.”</a:t>
            </a:r>
          </a:p>
        </p:txBody>
      </p:sp>
    </p:spTree>
    <p:extLst>
      <p:ext uri="{BB962C8B-B14F-4D97-AF65-F5344CB8AC3E}">
        <p14:creationId xmlns="" xmlns:p14="http://schemas.microsoft.com/office/powerpoint/2010/main" val="70019323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2"/>
          <p:cNvSpPr>
            <a:spLocks noGrp="1" noChangeArrowheads="1"/>
          </p:cNvSpPr>
          <p:nvPr>
            <p:ph type="title" idx="4294967295"/>
          </p:nvPr>
        </p:nvSpPr>
        <p:spPr>
          <a:xfrm>
            <a:off x="0" y="533400"/>
            <a:ext cx="8229600" cy="1143000"/>
          </a:xfrm>
        </p:spPr>
        <p:txBody>
          <a:bodyPr/>
          <a:lstStyle/>
          <a:p>
            <a:pPr eaLnBrk="1" hangingPunct="1"/>
            <a:r>
              <a:rPr lang="en-US" smtClean="0"/>
              <a:t>A Bivariate Probit Model</a:t>
            </a:r>
          </a:p>
        </p:txBody>
      </p:sp>
      <p:graphicFrame>
        <p:nvGraphicFramePr>
          <p:cNvPr id="4098" name="Object 4"/>
          <p:cNvGraphicFramePr>
            <a:graphicFrameLocks noChangeAspect="1"/>
          </p:cNvGraphicFramePr>
          <p:nvPr/>
        </p:nvGraphicFramePr>
        <p:xfrm>
          <a:off x="1524000" y="1676400"/>
          <a:ext cx="6172200" cy="4395898"/>
        </p:xfrm>
        <a:graphic>
          <a:graphicData uri="http://schemas.openxmlformats.org/presentationml/2006/ole">
            <p:oleObj spid="_x0000_s4105" name="Equation" r:id="rId4" imgW="4457700" imgH="3175000" progId="Equation.DSMT4">
              <p:embed/>
            </p:oleObj>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pPr eaLnBrk="1" hangingPunct="1"/>
            <a:r>
              <a:rPr lang="en-US" smtClean="0"/>
              <a:t>FT/PT Selection Model</a:t>
            </a:r>
          </a:p>
        </p:txBody>
      </p:sp>
      <p:sp>
        <p:nvSpPr>
          <p:cNvPr id="26627" name="Text Box 4"/>
          <p:cNvSpPr txBox="1">
            <a:spLocks noChangeArrowheads="1"/>
          </p:cNvSpPr>
          <p:nvPr/>
        </p:nvSpPr>
        <p:spPr bwMode="auto">
          <a:xfrm>
            <a:off x="1600200" y="1447800"/>
            <a:ext cx="6324600" cy="4816475"/>
          </a:xfrm>
          <a:prstGeom prst="rect">
            <a:avLst/>
          </a:prstGeom>
          <a:noFill/>
          <a:ln w="19050">
            <a:noFill/>
            <a:miter lim="800000"/>
            <a:headEnd/>
            <a:tailEnd/>
          </a:ln>
        </p:spPr>
        <p:txBody>
          <a:bodyPr>
            <a:spAutoFit/>
          </a:bodyPr>
          <a:lstStyle/>
          <a:p>
            <a:r>
              <a:rPr lang="en-US" sz="1000" b="1">
                <a:latin typeface="Courier New" pitchFamily="49" charset="0"/>
              </a:rPr>
              <a:t>+---------------------------------------------+</a:t>
            </a:r>
          </a:p>
          <a:p>
            <a:r>
              <a:rPr lang="en-US" sz="1000" b="1">
                <a:latin typeface="Courier New" pitchFamily="49" charset="0"/>
              </a:rPr>
              <a:t>| FIML Estimates of Bivariate Probit Model    |</a:t>
            </a:r>
          </a:p>
          <a:p>
            <a:r>
              <a:rPr lang="en-US" sz="1000" b="1">
                <a:latin typeface="Courier New" pitchFamily="49" charset="0"/>
              </a:rPr>
              <a:t>| Dependent variable               FULLFP     |</a:t>
            </a:r>
          </a:p>
          <a:p>
            <a:r>
              <a:rPr lang="en-US" sz="1000" b="1">
                <a:latin typeface="Courier New" pitchFamily="49" charset="0"/>
              </a:rPr>
              <a:t>| Weighting variable                 None     |</a:t>
            </a:r>
          </a:p>
          <a:p>
            <a:r>
              <a:rPr lang="en-US" sz="1000" b="1">
                <a:latin typeface="Courier New" pitchFamily="49" charset="0"/>
              </a:rPr>
              <a:t>| Number of observations              753     |</a:t>
            </a:r>
          </a:p>
          <a:p>
            <a:r>
              <a:rPr lang="en-US" sz="1000" b="1">
                <a:latin typeface="Courier New" pitchFamily="49" charset="0"/>
              </a:rPr>
              <a:t>| Log likelihood function       -723.9798     |</a:t>
            </a:r>
          </a:p>
          <a:p>
            <a:r>
              <a:rPr lang="en-US" sz="1000" b="1">
                <a:latin typeface="Courier New" pitchFamily="49" charset="0"/>
              </a:rPr>
              <a:t>| Number of parameters                 16     |</a:t>
            </a:r>
          </a:p>
          <a:p>
            <a:r>
              <a:rPr lang="en-US" sz="1000" b="1">
                <a:latin typeface="Courier New" pitchFamily="49" charset="0"/>
              </a:rPr>
              <a:t>| Selection model based on LFP                |</a:t>
            </a:r>
          </a:p>
          <a:p>
            <a:r>
              <a:rPr lang="en-US" sz="1000" b="1">
                <a:latin typeface="Courier New" pitchFamily="49" charset="0"/>
              </a:rPr>
              <a:t>+---------------------------------------------+</a:t>
            </a:r>
          </a:p>
          <a:p>
            <a:r>
              <a:rPr lang="en-US" sz="1000" b="1">
                <a:latin typeface="Courier New" pitchFamily="49" charset="0"/>
              </a:rPr>
              <a:t>+---------+--------------+----------------+--------+---------+----------+</a:t>
            </a:r>
          </a:p>
          <a:p>
            <a:r>
              <a:rPr lang="en-US" sz="1000" b="1">
                <a:latin typeface="Courier New" pitchFamily="49" charset="0"/>
              </a:rPr>
              <a:t>|Variable | Coefficient  | Standard Error |b/St.Er.|P[|Z|&gt;z] | Mean of X|</a:t>
            </a:r>
          </a:p>
          <a:p>
            <a:r>
              <a:rPr lang="en-US" sz="1000" b="1">
                <a:latin typeface="Courier New" pitchFamily="49" charset="0"/>
              </a:rPr>
              <a:t>+---------+--------------+----------------+--------+---------+----------+</a:t>
            </a:r>
          </a:p>
          <a:p>
            <a:r>
              <a:rPr lang="en-US" sz="1000" b="1">
                <a:latin typeface="Courier New" pitchFamily="49" charset="0"/>
              </a:rPr>
              <a:t>          Index    equation for FULLTIME</a:t>
            </a:r>
          </a:p>
          <a:p>
            <a:r>
              <a:rPr lang="en-US" sz="1000" b="1">
                <a:latin typeface="Courier New" pitchFamily="49" charset="0"/>
              </a:rPr>
              <a:t> Constant       .94532822     1.61674948      .585   .5587</a:t>
            </a:r>
          </a:p>
          <a:p>
            <a:r>
              <a:rPr lang="en-US" sz="1000" b="1">
                <a:latin typeface="Courier New" pitchFamily="49" charset="0"/>
              </a:rPr>
              <a:t> WW            -.02764944      .01941006    -1.424   .1543    4.17768154</a:t>
            </a:r>
          </a:p>
          <a:p>
            <a:r>
              <a:rPr lang="en-US" sz="1000" b="1">
                <a:latin typeface="Courier New" pitchFamily="49" charset="0"/>
              </a:rPr>
              <a:t> KL6            .04098432      .26250878      .156   .8759     .14018692</a:t>
            </a:r>
          </a:p>
          <a:p>
            <a:r>
              <a:rPr lang="en-US" sz="1000" b="1">
                <a:latin typeface="Courier New" pitchFamily="49" charset="0"/>
              </a:rPr>
              <a:t> K618          -.13640024      .05930081    -2.300   .0214    1.35046729</a:t>
            </a:r>
          </a:p>
          <a:p>
            <a:r>
              <a:rPr lang="en-US" sz="1000" b="1">
                <a:latin typeface="Courier New" pitchFamily="49" charset="0"/>
              </a:rPr>
              <a:t> AGE            .03543435      .07530788      .471   .6380    41.9719626</a:t>
            </a:r>
          </a:p>
          <a:p>
            <a:r>
              <a:rPr lang="en-US" sz="1000" b="1">
                <a:latin typeface="Courier New" pitchFamily="49" charset="0"/>
              </a:rPr>
              <a:t> AGESQ         -.00043848      .00088406     -.496   .6199    1821.12150</a:t>
            </a:r>
          </a:p>
          <a:p>
            <a:r>
              <a:rPr lang="en-US" sz="1000" b="1">
                <a:latin typeface="Courier New" pitchFamily="49" charset="0"/>
              </a:rPr>
              <a:t> WE            -.08622974      .02808185    -3.071   .0021    12.6588785</a:t>
            </a:r>
          </a:p>
          <a:p>
            <a:r>
              <a:rPr lang="en-US" sz="1000" b="1">
                <a:latin typeface="Courier New" pitchFamily="49" charset="0"/>
              </a:rPr>
              <a:t> FAMINC       .210971D-04    .503746D-05     4.188   .0000    24130.4229</a:t>
            </a:r>
          </a:p>
          <a:p>
            <a:r>
              <a:rPr lang="en-US" sz="1000" b="1">
                <a:latin typeface="Courier New" pitchFamily="49" charset="0"/>
              </a:rPr>
              <a:t>          Index    equation for LFP</a:t>
            </a:r>
          </a:p>
          <a:p>
            <a:r>
              <a:rPr lang="en-US" sz="1000" b="1">
                <a:latin typeface="Courier New" pitchFamily="49" charset="0"/>
              </a:rPr>
              <a:t> Constant       .98337341      .50679582     1.940   .0523</a:t>
            </a:r>
          </a:p>
          <a:p>
            <a:r>
              <a:rPr lang="en-US" sz="1000" b="1">
                <a:latin typeface="Courier New" pitchFamily="49" charset="0"/>
              </a:rPr>
              <a:t> KL6           -.88485756      .11251971    -7.864   .0000     .23771580</a:t>
            </a:r>
          </a:p>
          <a:p>
            <a:r>
              <a:rPr lang="en-US" sz="1000" b="1">
                <a:latin typeface="Courier New" pitchFamily="49" charset="0"/>
              </a:rPr>
              <a:t> K618          -.04101187      .04020437    -1.020   .3077    1.35325365</a:t>
            </a:r>
          </a:p>
          <a:p>
            <a:r>
              <a:rPr lang="en-US" sz="1000" b="1">
                <a:latin typeface="Courier New" pitchFamily="49" charset="0"/>
              </a:rPr>
              <a:t> WA            -.02462108      .01308154    -1.882   .0598    42.5378486</a:t>
            </a:r>
          </a:p>
          <a:p>
            <a:r>
              <a:rPr lang="en-US" sz="1000" b="1">
                <a:latin typeface="Courier New" pitchFamily="49" charset="0"/>
              </a:rPr>
              <a:t> WE             .16636047      .02738447     6.075   .0000    12.2868526</a:t>
            </a:r>
          </a:p>
          <a:p>
            <a:r>
              <a:rPr lang="en-US" sz="1000" b="1">
                <a:latin typeface="Courier New" pitchFamily="49" charset="0"/>
              </a:rPr>
              <a:t> HA            -.01652335      .01287662    -1.283   .1994    45.1208499</a:t>
            </a:r>
          </a:p>
          <a:p>
            <a:r>
              <a:rPr lang="en-US" sz="1000" b="1">
                <a:latin typeface="Courier New" pitchFamily="49" charset="0"/>
              </a:rPr>
              <a:t> HE            -.06276470      .01912877    -3.281   .0010    12.4913679</a:t>
            </a:r>
          </a:p>
          <a:p>
            <a:r>
              <a:rPr lang="en-US" sz="1000" b="1">
                <a:latin typeface="Courier New" pitchFamily="49" charset="0"/>
              </a:rPr>
              <a:t>          Disturbance correlation</a:t>
            </a:r>
          </a:p>
          <a:p>
            <a:r>
              <a:rPr lang="en-US" sz="1000" b="1">
                <a:latin typeface="Courier New" pitchFamily="49" charset="0"/>
              </a:rPr>
              <a:t> RHO(1,2)      -.84102682      .25122229    -3.348   .0008</a:t>
            </a:r>
          </a:p>
        </p:txBody>
      </p:sp>
      <p:sp>
        <p:nvSpPr>
          <p:cNvPr id="26628" name="Text Box 5"/>
          <p:cNvSpPr txBox="1">
            <a:spLocks noChangeArrowheads="1"/>
          </p:cNvSpPr>
          <p:nvPr/>
        </p:nvSpPr>
        <p:spPr bwMode="auto">
          <a:xfrm>
            <a:off x="5410200" y="1981200"/>
            <a:ext cx="2895600" cy="366713"/>
          </a:xfrm>
          <a:prstGeom prst="rect">
            <a:avLst/>
          </a:prstGeom>
          <a:noFill/>
          <a:ln w="19050">
            <a:noFill/>
            <a:miter lim="800000"/>
            <a:headEnd/>
            <a:tailEnd/>
          </a:ln>
        </p:spPr>
        <p:txBody>
          <a:bodyPr>
            <a:spAutoFit/>
          </a:bodyPr>
          <a:lstStyle/>
          <a:p>
            <a:pPr>
              <a:spcBef>
                <a:spcPct val="50000"/>
              </a:spcBef>
            </a:pPr>
            <a:r>
              <a:rPr lang="en-US" b="1">
                <a:latin typeface="Arial" charset="0"/>
              </a:rPr>
              <a:t>Full Time = Hours &gt; 1000</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2"/>
          <p:cNvSpPr>
            <a:spLocks noGrp="1" noChangeArrowheads="1"/>
          </p:cNvSpPr>
          <p:nvPr>
            <p:ph type="title"/>
          </p:nvPr>
        </p:nvSpPr>
        <p:spPr>
          <a:xfrm>
            <a:off x="533400" y="838200"/>
            <a:ext cx="8229600" cy="1139825"/>
          </a:xfrm>
        </p:spPr>
        <p:txBody>
          <a:bodyPr/>
          <a:lstStyle/>
          <a:p>
            <a:pPr eaLnBrk="1" hangingPunct="1"/>
            <a:r>
              <a:rPr lang="en-US" smtClean="0"/>
              <a:t>Building a Likelihood for a Poisson Regression Model with Selection</a:t>
            </a:r>
          </a:p>
        </p:txBody>
      </p:sp>
      <p:graphicFrame>
        <p:nvGraphicFramePr>
          <p:cNvPr id="5122" name="Object 3"/>
          <p:cNvGraphicFramePr>
            <a:graphicFrameLocks noChangeAspect="1"/>
          </p:cNvGraphicFramePr>
          <p:nvPr/>
        </p:nvGraphicFramePr>
        <p:xfrm>
          <a:off x="2133600" y="2057400"/>
          <a:ext cx="5330825" cy="4001592"/>
        </p:xfrm>
        <a:graphic>
          <a:graphicData uri="http://schemas.openxmlformats.org/presentationml/2006/ole">
            <p:oleObj spid="_x0000_s5129" name="Equation" r:id="rId4" imgW="3517900" imgH="2641600" progId="Equation.DSMT4">
              <p:embed/>
            </p:oleObj>
          </a:graphicData>
        </a:graphic>
      </p:graphicFrame>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2"/>
          <p:cNvSpPr>
            <a:spLocks noGrp="1" noChangeArrowheads="1"/>
          </p:cNvSpPr>
          <p:nvPr>
            <p:ph type="title"/>
          </p:nvPr>
        </p:nvSpPr>
        <p:spPr>
          <a:xfrm>
            <a:off x="457200" y="457200"/>
            <a:ext cx="8229600" cy="1139825"/>
          </a:xfrm>
        </p:spPr>
        <p:txBody>
          <a:bodyPr/>
          <a:lstStyle/>
          <a:p>
            <a:pPr eaLnBrk="1" hangingPunct="1"/>
            <a:r>
              <a:rPr lang="en-US" smtClean="0"/>
              <a:t>Building the Likelihood</a:t>
            </a:r>
          </a:p>
        </p:txBody>
      </p:sp>
      <p:graphicFrame>
        <p:nvGraphicFramePr>
          <p:cNvPr id="6146" name="Object 3"/>
          <p:cNvGraphicFramePr>
            <a:graphicFrameLocks noChangeAspect="1"/>
          </p:cNvGraphicFramePr>
          <p:nvPr/>
        </p:nvGraphicFramePr>
        <p:xfrm>
          <a:off x="1600200" y="1676400"/>
          <a:ext cx="5838825" cy="3794125"/>
        </p:xfrm>
        <a:graphic>
          <a:graphicData uri="http://schemas.openxmlformats.org/presentationml/2006/ole">
            <p:oleObj spid="_x0000_s6153" name="Equation" r:id="rId4" imgW="3556000" imgH="2311400" progId="Equation.DSMT4">
              <p:embed/>
            </p:oleObj>
          </a:graphicData>
        </a:graphic>
      </p:graphicFrame>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09600" y="457200"/>
            <a:ext cx="8229600" cy="5078313"/>
          </a:xfrm>
          <a:prstGeom prst="rect">
            <a:avLst/>
          </a:prstGeom>
          <a:noFill/>
        </p:spPr>
        <p:txBody>
          <a:bodyPr wrap="square" rtlCol="0">
            <a:spAutoFit/>
          </a:bodyPr>
          <a:lstStyle/>
          <a:p>
            <a:r>
              <a:rPr lang="en-US" dirty="0"/>
              <a:t>Dear Professor Greene,</a:t>
            </a:r>
            <a:br>
              <a:rPr lang="en-US" dirty="0"/>
            </a:br>
            <a:r>
              <a:rPr lang="en-US" dirty="0"/>
              <a:t/>
            </a:r>
            <a:br>
              <a:rPr lang="en-US" dirty="0"/>
            </a:br>
            <a:r>
              <a:rPr lang="en-US" dirty="0"/>
              <a:t>I am very sorry to bother you considering this is my first time emailing you. I am </a:t>
            </a:r>
            <a:r>
              <a:rPr lang="en-US" dirty="0" smtClean="0"/>
              <a:t>****************, </a:t>
            </a:r>
            <a:r>
              <a:rPr lang="en-US" dirty="0"/>
              <a:t>lecturer in Finance at </a:t>
            </a:r>
            <a:r>
              <a:rPr lang="en-US" dirty="0" smtClean="0"/>
              <a:t>&amp;&amp;&amp;&amp;&amp;&amp;&amp;&amp;&amp;&amp;&amp; </a:t>
            </a:r>
            <a:r>
              <a:rPr lang="en-US" dirty="0"/>
              <a:t>University (Scotland).</a:t>
            </a:r>
            <a:br>
              <a:rPr lang="en-US" dirty="0"/>
            </a:br>
            <a:r>
              <a:rPr lang="en-US" dirty="0"/>
              <a:t/>
            </a:r>
            <a:br>
              <a:rPr lang="en-US" dirty="0"/>
            </a:br>
            <a:r>
              <a:rPr lang="en-US" dirty="0"/>
              <a:t>I am doing a project investigating the impact of hedge fund manager's co-investment on the survival probability of the fund.  As fund managers' co-investment decision is self-selection which might cause endogeneity issue, I jointly estimate the co-investment decision (</a:t>
            </a:r>
            <a:r>
              <a:rPr lang="en-US" dirty="0" err="1"/>
              <a:t>Probit</a:t>
            </a:r>
            <a:r>
              <a:rPr lang="en-US" dirty="0"/>
              <a:t> model) and the survival probability (Hazard model) to account for endogeneity of co-investment decision. I received one comment saying that I should use Heckman's two procedure to correct for endogeneity. My understanding is the Heckman's approach applies to a </a:t>
            </a:r>
            <a:r>
              <a:rPr lang="en-US" dirty="0" err="1"/>
              <a:t>Probit</a:t>
            </a:r>
            <a:r>
              <a:rPr lang="en-US" dirty="0"/>
              <a:t> and a LINEAR model. Since hazard model is nonlinear, simply adding inverse Mill's ration in the hazard model is wrong.</a:t>
            </a:r>
            <a:br>
              <a:rPr lang="en-US" dirty="0"/>
            </a:br>
            <a:r>
              <a:rPr lang="en-US" dirty="0"/>
              <a:t/>
            </a:r>
            <a:br>
              <a:rPr lang="en-US" dirty="0"/>
            </a:br>
            <a:r>
              <a:rPr lang="en-US" dirty="0"/>
              <a:t>What I am asking is if my understanding of this is correct? If so, why can we not simply add Mill's ratio in a nonlinear model?</a:t>
            </a:r>
            <a:br>
              <a:rPr lang="en-US" dirty="0"/>
            </a:br>
            <a:endParaRPr lang="en-US" dirty="0"/>
          </a:p>
        </p:txBody>
      </p:sp>
    </p:spTree>
    <p:extLst>
      <p:ext uri="{BB962C8B-B14F-4D97-AF65-F5344CB8AC3E}">
        <p14:creationId xmlns="" xmlns:p14="http://schemas.microsoft.com/office/powerpoint/2010/main" val="11883899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2"/>
          <p:cNvSpPr>
            <a:spLocks noGrp="1" noChangeArrowheads="1"/>
          </p:cNvSpPr>
          <p:nvPr>
            <p:ph type="title"/>
          </p:nvPr>
        </p:nvSpPr>
        <p:spPr>
          <a:xfrm>
            <a:off x="457200" y="609600"/>
            <a:ext cx="8229600" cy="1139825"/>
          </a:xfrm>
        </p:spPr>
        <p:txBody>
          <a:bodyPr/>
          <a:lstStyle/>
          <a:p>
            <a:pPr eaLnBrk="1" hangingPunct="1"/>
            <a:r>
              <a:rPr lang="en-US" smtClean="0"/>
              <a:t>Conditional Likelihood</a:t>
            </a:r>
          </a:p>
        </p:txBody>
      </p:sp>
      <p:graphicFrame>
        <p:nvGraphicFramePr>
          <p:cNvPr id="7170" name="Object 3"/>
          <p:cNvGraphicFramePr>
            <a:graphicFrameLocks noChangeAspect="1"/>
          </p:cNvGraphicFramePr>
          <p:nvPr/>
        </p:nvGraphicFramePr>
        <p:xfrm>
          <a:off x="1600200" y="1981200"/>
          <a:ext cx="6554787" cy="3911600"/>
        </p:xfrm>
        <a:graphic>
          <a:graphicData uri="http://schemas.openxmlformats.org/presentationml/2006/ole">
            <p:oleObj spid="_x0000_s7177" name="Equation" r:id="rId4" imgW="3873500" imgH="2311400" progId="Equation.DSMT4">
              <p:embed/>
            </p:oleObj>
          </a:graphicData>
        </a:graphic>
      </p:graphicFrame>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pPr eaLnBrk="1" hangingPunct="1"/>
            <a:r>
              <a:rPr lang="en-US" smtClean="0"/>
              <a:t>Poisson Model with Selection</a:t>
            </a:r>
          </a:p>
        </p:txBody>
      </p:sp>
      <p:sp>
        <p:nvSpPr>
          <p:cNvPr id="27651" name="Rectangle 3"/>
          <p:cNvSpPr>
            <a:spLocks noGrp="1" noChangeArrowheads="1"/>
          </p:cNvSpPr>
          <p:nvPr>
            <p:ph type="body" idx="1"/>
          </p:nvPr>
        </p:nvSpPr>
        <p:spPr/>
        <p:txBody>
          <a:bodyPr/>
          <a:lstStyle/>
          <a:p>
            <a:pPr eaLnBrk="1" hangingPunct="1"/>
            <a:r>
              <a:rPr lang="en-US" smtClean="0"/>
              <a:t>Strategy: </a:t>
            </a:r>
          </a:p>
          <a:p>
            <a:pPr lvl="1" eaLnBrk="1" hangingPunct="1"/>
            <a:r>
              <a:rPr lang="en-US" smtClean="0"/>
              <a:t>Hermite quadrature or maximum simulated likelihood.  </a:t>
            </a:r>
          </a:p>
          <a:p>
            <a:pPr lvl="1" eaLnBrk="1" hangingPunct="1"/>
            <a:r>
              <a:rPr lang="en-US" smtClean="0"/>
              <a:t>Not by throwing a ‘lambda’ into the unconditional likelihood</a:t>
            </a:r>
          </a:p>
          <a:p>
            <a:pPr eaLnBrk="1" hangingPunct="1"/>
            <a:r>
              <a:rPr lang="en-US" smtClean="0"/>
              <a:t>Could this be done without joint normality?</a:t>
            </a:r>
          </a:p>
          <a:p>
            <a:pPr lvl="1" eaLnBrk="1" hangingPunct="1"/>
            <a:r>
              <a:rPr lang="en-US" smtClean="0"/>
              <a:t>How robust is the model?</a:t>
            </a:r>
          </a:p>
          <a:p>
            <a:pPr lvl="1" eaLnBrk="1" hangingPunct="1"/>
            <a:r>
              <a:rPr lang="en-US" smtClean="0"/>
              <a:t>Is there any other approach available?</a:t>
            </a:r>
          </a:p>
          <a:p>
            <a:pPr lvl="1" eaLnBrk="1" hangingPunct="1"/>
            <a:r>
              <a:rPr lang="en-US" smtClean="0"/>
              <a:t>Not easily.  The subject of ongoing research</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pPr eaLnBrk="1" hangingPunct="1"/>
            <a:r>
              <a:rPr lang="en-US" smtClean="0"/>
              <a:t>Nonnormality Issue</a:t>
            </a:r>
          </a:p>
        </p:txBody>
      </p:sp>
      <p:sp>
        <p:nvSpPr>
          <p:cNvPr id="28675" name="Rectangle 3"/>
          <p:cNvSpPr>
            <a:spLocks noGrp="1" noChangeArrowheads="1"/>
          </p:cNvSpPr>
          <p:nvPr>
            <p:ph type="body" idx="1"/>
          </p:nvPr>
        </p:nvSpPr>
        <p:spPr/>
        <p:txBody>
          <a:bodyPr/>
          <a:lstStyle/>
          <a:p>
            <a:pPr eaLnBrk="1" hangingPunct="1"/>
            <a:r>
              <a:rPr lang="en-US" smtClean="0">
                <a:latin typeface="Arial" pitchFamily="34" charset="0"/>
                <a:cs typeface="Arial" pitchFamily="34" charset="0"/>
              </a:rPr>
              <a:t>How robust is the Heckman model to nonnormality of the unobserved effects?</a:t>
            </a:r>
          </a:p>
          <a:p>
            <a:pPr eaLnBrk="1" hangingPunct="1"/>
            <a:r>
              <a:rPr lang="en-US" smtClean="0">
                <a:latin typeface="Arial" pitchFamily="34" charset="0"/>
                <a:cs typeface="Arial" pitchFamily="34" charset="0"/>
              </a:rPr>
              <a:t>Are there other techniques </a:t>
            </a:r>
          </a:p>
          <a:p>
            <a:pPr lvl="1" eaLnBrk="1" hangingPunct="1"/>
            <a:r>
              <a:rPr lang="en-US" smtClean="0">
                <a:latin typeface="Arial" pitchFamily="34" charset="0"/>
                <a:cs typeface="Arial" pitchFamily="34" charset="0"/>
              </a:rPr>
              <a:t>Parametric:  Copula methods</a:t>
            </a:r>
          </a:p>
          <a:p>
            <a:pPr lvl="1" eaLnBrk="1" hangingPunct="1"/>
            <a:r>
              <a:rPr lang="en-US" smtClean="0">
                <a:latin typeface="Arial" pitchFamily="34" charset="0"/>
                <a:cs typeface="Arial" pitchFamily="34" charset="0"/>
              </a:rPr>
              <a:t>Semiparametric: Klein/Spady and Series methods</a:t>
            </a:r>
          </a:p>
          <a:p>
            <a:pPr eaLnBrk="1" hangingPunct="1"/>
            <a:r>
              <a:rPr lang="en-US" smtClean="0">
                <a:latin typeface="Arial" pitchFamily="34" charset="0"/>
                <a:cs typeface="Arial" pitchFamily="34" charset="0"/>
              </a:rPr>
              <a:t>Other forms of the selection equation – e.g., multinomial logit</a:t>
            </a:r>
          </a:p>
          <a:p>
            <a:pPr eaLnBrk="1" hangingPunct="1"/>
            <a:r>
              <a:rPr lang="en-US" smtClean="0">
                <a:latin typeface="Arial" pitchFamily="34" charset="0"/>
                <a:cs typeface="Arial" pitchFamily="34" charset="0"/>
              </a:rPr>
              <a:t>Other forms of the primary model: e.g., as above.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idx="4294967295"/>
          </p:nvPr>
        </p:nvSpPr>
        <p:spPr>
          <a:xfrm>
            <a:off x="762000" y="1143000"/>
            <a:ext cx="8229600" cy="530225"/>
          </a:xfrm>
        </p:spPr>
        <p:txBody>
          <a:bodyPr/>
          <a:lstStyle/>
          <a:p>
            <a:pPr algn="ctr" eaLnBrk="1" hangingPunct="1"/>
            <a:r>
              <a:rPr lang="en-US" sz="3600" dirty="0" smtClean="0">
                <a:solidFill>
                  <a:schemeClr val="tx1"/>
                </a:solidFill>
              </a:rPr>
              <a:t>Application: Health Care Usage</a:t>
            </a:r>
          </a:p>
        </p:txBody>
      </p:sp>
      <p:sp>
        <p:nvSpPr>
          <p:cNvPr id="14339" name="Text Box 3"/>
          <p:cNvSpPr txBox="1">
            <a:spLocks noChangeArrowheads="1"/>
          </p:cNvSpPr>
          <p:nvPr/>
        </p:nvSpPr>
        <p:spPr bwMode="auto">
          <a:xfrm>
            <a:off x="457200" y="1828800"/>
            <a:ext cx="8382000" cy="4216539"/>
          </a:xfrm>
          <a:prstGeom prst="rect">
            <a:avLst/>
          </a:prstGeom>
          <a:noFill/>
          <a:ln w="19050">
            <a:noFill/>
            <a:miter lim="800000"/>
            <a:headEnd/>
            <a:tailEnd/>
          </a:ln>
        </p:spPr>
        <p:txBody>
          <a:bodyPr>
            <a:spAutoFit/>
          </a:bodyPr>
          <a:lstStyle/>
          <a:p>
            <a:pPr>
              <a:spcBef>
                <a:spcPct val="50000"/>
              </a:spcBef>
            </a:pPr>
            <a:r>
              <a:rPr lang="en-US" sz="1600" b="1" dirty="0">
                <a:solidFill>
                  <a:srgbClr val="FF3300"/>
                </a:solidFill>
                <a:latin typeface="Times New Roman" pitchFamily="18" charset="0"/>
              </a:rPr>
              <a:t>German Health Care Usage Data</a:t>
            </a:r>
            <a:r>
              <a:rPr lang="en-US" sz="1400" b="1" dirty="0">
                <a:latin typeface="Times New Roman" pitchFamily="18" charset="0"/>
              </a:rPr>
              <a:t>, 7,293 Individuals, Varying Numbers of </a:t>
            </a:r>
            <a:r>
              <a:rPr lang="en-US" sz="1400" b="1" dirty="0" smtClean="0">
                <a:latin typeface="Times New Roman" pitchFamily="18" charset="0"/>
              </a:rPr>
              <a:t>Periods</a:t>
            </a:r>
            <a:r>
              <a:rPr lang="en-US" sz="1400" dirty="0">
                <a:latin typeface="Times New Roman" pitchFamily="18" charset="0"/>
              </a:rPr>
              <a:t/>
            </a:r>
            <a:br>
              <a:rPr lang="en-US" sz="1400" dirty="0">
                <a:latin typeface="Times New Roman" pitchFamily="18" charset="0"/>
              </a:rPr>
            </a:br>
            <a:r>
              <a:rPr lang="en-US" sz="1400" dirty="0" smtClean="0">
                <a:latin typeface="Times New Roman" pitchFamily="18" charset="0"/>
              </a:rPr>
              <a:t>This </a:t>
            </a:r>
            <a:r>
              <a:rPr lang="en-US" sz="1400" dirty="0">
                <a:latin typeface="Times New Roman" pitchFamily="18" charset="0"/>
              </a:rPr>
              <a:t>is an unbalanced panel with 7,293 individuals.  </a:t>
            </a:r>
            <a:r>
              <a:rPr lang="en-US" sz="1400" dirty="0" smtClean="0">
                <a:latin typeface="Times New Roman" pitchFamily="18" charset="0"/>
              </a:rPr>
              <a:t>There </a:t>
            </a:r>
            <a:r>
              <a:rPr lang="en-US" sz="1400" dirty="0">
                <a:latin typeface="Times New Roman" pitchFamily="18" charset="0"/>
              </a:rPr>
              <a:t>are altogether 27,326 observations.  The number of observations ranges from 1 to 7.  </a:t>
            </a:r>
            <a:r>
              <a:rPr lang="en-US" sz="1400" dirty="0" smtClean="0">
                <a:latin typeface="Times New Roman" pitchFamily="18" charset="0"/>
              </a:rPr>
              <a:t/>
            </a:r>
            <a:br>
              <a:rPr lang="en-US" sz="1400" dirty="0" smtClean="0">
                <a:latin typeface="Times New Roman" pitchFamily="18" charset="0"/>
              </a:rPr>
            </a:br>
            <a:r>
              <a:rPr lang="en-US" sz="1400" dirty="0" smtClean="0">
                <a:latin typeface="Times New Roman" pitchFamily="18" charset="0"/>
              </a:rPr>
              <a:t>(</a:t>
            </a:r>
            <a:r>
              <a:rPr lang="en-US" sz="1400" dirty="0">
                <a:latin typeface="Times New Roman" pitchFamily="18" charset="0"/>
              </a:rPr>
              <a:t>Frequencies are: 1=1525, 2=2158, 3=825, 4=926, 5=1051, 6=1000, 7=987).  </a:t>
            </a:r>
            <a:r>
              <a:rPr lang="en-US" sz="1400" dirty="0" smtClean="0">
                <a:latin typeface="Times New Roman" pitchFamily="18" charset="0"/>
              </a:rPr>
              <a:t/>
            </a:r>
            <a:br>
              <a:rPr lang="en-US" sz="1400" dirty="0" smtClean="0">
                <a:latin typeface="Times New Roman" pitchFamily="18" charset="0"/>
              </a:rPr>
            </a:br>
            <a:r>
              <a:rPr lang="en-US" sz="1400" dirty="0" smtClean="0">
                <a:latin typeface="Times New Roman" pitchFamily="18" charset="0"/>
              </a:rPr>
              <a:t>(</a:t>
            </a:r>
            <a:r>
              <a:rPr lang="en-US" sz="1400" dirty="0">
                <a:latin typeface="Times New Roman" pitchFamily="18" charset="0"/>
              </a:rPr>
              <a:t>Downloaded from the JAE Archive</a:t>
            </a:r>
            <a:r>
              <a:rPr lang="en-US" sz="1400" dirty="0" smtClean="0">
                <a:latin typeface="Times New Roman" pitchFamily="18" charset="0"/>
              </a:rPr>
              <a:t>)</a:t>
            </a:r>
            <a:br>
              <a:rPr lang="en-US" sz="1400" dirty="0" smtClean="0">
                <a:latin typeface="Times New Roman" pitchFamily="18" charset="0"/>
              </a:rPr>
            </a:br>
            <a:r>
              <a:rPr lang="en-US" sz="1400" b="1" dirty="0" smtClean="0"/>
              <a:t>Variables </a:t>
            </a:r>
            <a:r>
              <a:rPr lang="en-US" sz="1400" b="1" dirty="0"/>
              <a:t>in the file </a:t>
            </a:r>
            <a:r>
              <a:rPr lang="en-US" sz="1400" b="1" dirty="0" smtClean="0"/>
              <a:t>are</a:t>
            </a:r>
          </a:p>
          <a:p>
            <a:r>
              <a:rPr lang="en-US" sz="1400" dirty="0" smtClean="0">
                <a:latin typeface="Times New Roman" pitchFamily="18" charset="0"/>
              </a:rPr>
              <a:t>                   </a:t>
            </a:r>
            <a:r>
              <a:rPr lang="en-US" sz="1400" b="1" dirty="0">
                <a:latin typeface="Times New Roman" pitchFamily="18" charset="0"/>
              </a:rPr>
              <a:t>DOCTOR  	=  1(Number of doctor visits &gt; 0)</a:t>
            </a:r>
            <a:br>
              <a:rPr lang="en-US" sz="1400" b="1" dirty="0">
                <a:latin typeface="Times New Roman" pitchFamily="18" charset="0"/>
              </a:rPr>
            </a:br>
            <a:r>
              <a:rPr lang="en-US" sz="1400" b="1" dirty="0">
                <a:latin typeface="Times New Roman" pitchFamily="18" charset="0"/>
              </a:rPr>
              <a:t>                   HOSPITAL	=  1(Number of hospital visits &gt; 0)</a:t>
            </a:r>
          </a:p>
          <a:p>
            <a:r>
              <a:rPr lang="en-US" sz="1400" b="1" dirty="0">
                <a:latin typeface="Times New Roman" pitchFamily="18" charset="0"/>
              </a:rPr>
              <a:t>                   HSAT       	=  health satisfaction, coded 0 (low) - 10 (high)  </a:t>
            </a:r>
          </a:p>
          <a:p>
            <a:r>
              <a:rPr lang="en-US" sz="1400" b="1" dirty="0">
                <a:solidFill>
                  <a:srgbClr val="FF3300"/>
                </a:solidFill>
                <a:latin typeface="Times New Roman" pitchFamily="18" charset="0"/>
              </a:rPr>
              <a:t>                   </a:t>
            </a:r>
            <a:r>
              <a:rPr lang="en-US" sz="1400" b="1" dirty="0">
                <a:latin typeface="Times New Roman" pitchFamily="18" charset="0"/>
              </a:rPr>
              <a:t>DOCVIS    	=  number of doctor visits in last three months</a:t>
            </a:r>
            <a:br>
              <a:rPr lang="en-US" sz="1400" b="1" dirty="0">
                <a:latin typeface="Times New Roman" pitchFamily="18" charset="0"/>
              </a:rPr>
            </a:br>
            <a:r>
              <a:rPr lang="en-US" sz="1400" b="1" dirty="0">
                <a:latin typeface="Times New Roman" pitchFamily="18" charset="0"/>
              </a:rPr>
              <a:t>                   HOSPVIS  	=  number of hospital visits in last calendar year</a:t>
            </a:r>
            <a:r>
              <a:rPr lang="en-US" sz="1400" b="1" dirty="0">
                <a:solidFill>
                  <a:srgbClr val="FF3300"/>
                </a:solidFill>
                <a:latin typeface="Times New Roman" pitchFamily="18" charset="0"/>
              </a:rPr>
              <a:t/>
            </a:r>
            <a:br>
              <a:rPr lang="en-US" sz="1400" b="1" dirty="0">
                <a:solidFill>
                  <a:srgbClr val="FF3300"/>
                </a:solidFill>
                <a:latin typeface="Times New Roman" pitchFamily="18" charset="0"/>
              </a:rPr>
            </a:br>
            <a:r>
              <a:rPr lang="en-US" sz="1400" b="1" dirty="0">
                <a:solidFill>
                  <a:srgbClr val="FF3300"/>
                </a:solidFill>
                <a:latin typeface="Times New Roman" pitchFamily="18" charset="0"/>
              </a:rPr>
              <a:t>                   </a:t>
            </a:r>
            <a:r>
              <a:rPr lang="en-US" sz="1400" b="1" dirty="0">
                <a:latin typeface="Times New Roman" pitchFamily="18" charset="0"/>
              </a:rPr>
              <a:t>PUBLIC    	=  insured in public health insurance = 1; otherwise = 0</a:t>
            </a:r>
            <a:br>
              <a:rPr lang="en-US" sz="1400" b="1" dirty="0">
                <a:latin typeface="Times New Roman" pitchFamily="18" charset="0"/>
              </a:rPr>
            </a:br>
            <a:r>
              <a:rPr lang="en-US" sz="1400" b="1" dirty="0">
                <a:latin typeface="Times New Roman" pitchFamily="18" charset="0"/>
              </a:rPr>
              <a:t>                   ADDON 	=  insured by add-on insurance = 1; </a:t>
            </a:r>
            <a:r>
              <a:rPr lang="en-US" sz="1400" b="1" dirty="0" err="1">
                <a:latin typeface="Times New Roman" pitchFamily="18" charset="0"/>
              </a:rPr>
              <a:t>otherswise</a:t>
            </a:r>
            <a:r>
              <a:rPr lang="en-US" sz="1400" b="1">
                <a:latin typeface="Times New Roman" pitchFamily="18" charset="0"/>
              </a:rPr>
              <a:t> = 0</a:t>
            </a:r>
          </a:p>
          <a:p>
            <a:r>
              <a:rPr lang="en-US" sz="1400">
                <a:latin typeface="Times New Roman" pitchFamily="18" charset="0"/>
              </a:rPr>
              <a:t>                   </a:t>
            </a:r>
            <a:r>
              <a:rPr lang="en-US" sz="1400" b="1">
                <a:latin typeface="Times New Roman" pitchFamily="18" charset="0"/>
              </a:rPr>
              <a:t>HHNINC 	=  household nominal monthly net income in German marks / 10000</a:t>
            </a:r>
            <a:r>
              <a:rPr lang="en-US" sz="1400">
                <a:latin typeface="Times New Roman" pitchFamily="18" charset="0"/>
              </a:rPr>
              <a:t>.</a:t>
            </a:r>
          </a:p>
          <a:p>
            <a:r>
              <a:rPr lang="en-US" sz="1400">
                <a:latin typeface="Times New Roman" pitchFamily="18" charset="0"/>
              </a:rPr>
              <a:t>                                             (4 observations with income=0 were dropped)</a:t>
            </a:r>
            <a:br>
              <a:rPr lang="en-US" sz="1400">
                <a:latin typeface="Times New Roman" pitchFamily="18" charset="0"/>
              </a:rPr>
            </a:br>
            <a:r>
              <a:rPr lang="en-US" sz="1400">
                <a:latin typeface="Times New Roman" pitchFamily="18" charset="0"/>
              </a:rPr>
              <a:t>                   </a:t>
            </a:r>
            <a:r>
              <a:rPr lang="en-US" sz="1400" b="1">
                <a:latin typeface="Times New Roman" pitchFamily="18" charset="0"/>
              </a:rPr>
              <a:t>HHKIDS 	=  children under age 16 in the household = 1; otherwise = 0</a:t>
            </a:r>
            <a:br>
              <a:rPr lang="en-US" sz="1400" b="1">
                <a:latin typeface="Times New Roman" pitchFamily="18" charset="0"/>
              </a:rPr>
            </a:br>
            <a:r>
              <a:rPr lang="en-US" sz="1400" b="1">
                <a:latin typeface="Times New Roman" pitchFamily="18" charset="0"/>
              </a:rPr>
              <a:t>                   EDUC 	=  years of schooling </a:t>
            </a:r>
          </a:p>
          <a:p>
            <a:r>
              <a:rPr lang="en-US" sz="1400" b="1">
                <a:latin typeface="Times New Roman" pitchFamily="18" charset="0"/>
              </a:rPr>
              <a:t>                   AGE 	=  age in years</a:t>
            </a:r>
          </a:p>
          <a:p>
            <a:r>
              <a:rPr lang="en-US" sz="1400" b="1">
                <a:latin typeface="Times New Roman" pitchFamily="18" charset="0"/>
              </a:rPr>
              <a:t>                   MARRIED 	=  marital </a:t>
            </a:r>
            <a:r>
              <a:rPr lang="en-US" sz="1400" b="1" smtClean="0"/>
              <a:t>status</a:t>
            </a:r>
            <a:endParaRPr lang="en-US" sz="1400" b="1">
              <a:latin typeface="Times New Roman" pitchFamily="18" charset="0"/>
            </a:endParaRPr>
          </a:p>
        </p:txBody>
      </p:sp>
      <p:sp>
        <p:nvSpPr>
          <p:cNvPr id="4" name="Rectangle 3"/>
          <p:cNvSpPr/>
          <p:nvPr/>
        </p:nvSpPr>
        <p:spPr bwMode="auto">
          <a:xfrm>
            <a:off x="1295400" y="3200400"/>
            <a:ext cx="5715000" cy="228600"/>
          </a:xfrm>
          <a:prstGeom prst="rect">
            <a:avLst/>
          </a:prstGeom>
          <a:solidFill>
            <a:srgbClr val="9933FF">
              <a:alpha val="20000"/>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5" name="Rectangle 4"/>
          <p:cNvSpPr/>
          <p:nvPr/>
        </p:nvSpPr>
        <p:spPr bwMode="auto">
          <a:xfrm>
            <a:off x="1295400" y="3810000"/>
            <a:ext cx="5715000" cy="228600"/>
          </a:xfrm>
          <a:prstGeom prst="rect">
            <a:avLst/>
          </a:prstGeom>
          <a:solidFill>
            <a:srgbClr val="9933FF">
              <a:alpha val="20000"/>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6" name="Rectangle 5"/>
          <p:cNvSpPr/>
          <p:nvPr/>
        </p:nvSpPr>
        <p:spPr bwMode="auto">
          <a:xfrm>
            <a:off x="1295400" y="4248538"/>
            <a:ext cx="5715000" cy="228600"/>
          </a:xfrm>
          <a:prstGeom prst="rect">
            <a:avLst/>
          </a:prstGeom>
          <a:solidFill>
            <a:srgbClr val="9933FF">
              <a:alpha val="20000"/>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cstate="print"/>
          <a:srcRect/>
          <a:stretch>
            <a:fillRect/>
          </a:stretch>
        </p:blipFill>
        <p:spPr bwMode="auto">
          <a:xfrm>
            <a:off x="457200" y="2286000"/>
            <a:ext cx="8572500" cy="2057400"/>
          </a:xfrm>
          <a:prstGeom prst="rect">
            <a:avLst/>
          </a:prstGeom>
          <a:noFill/>
          <a:ln w="9525">
            <a:noFill/>
            <a:miter lim="800000"/>
            <a:headEnd/>
            <a:tailEnd/>
          </a:ln>
          <a:effec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2" cstate="print"/>
          <a:srcRect/>
          <a:stretch>
            <a:fillRect/>
          </a:stretch>
        </p:blipFill>
        <p:spPr bwMode="auto">
          <a:xfrm>
            <a:off x="762000" y="1600200"/>
            <a:ext cx="7916883" cy="3810000"/>
          </a:xfrm>
          <a:prstGeom prst="rect">
            <a:avLst/>
          </a:prstGeom>
          <a:noFill/>
          <a:ln w="9525">
            <a:noFill/>
            <a:miter lim="800000"/>
            <a:headEnd/>
            <a:tailEnd/>
          </a:ln>
          <a:effec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2" cstate="print"/>
          <a:srcRect/>
          <a:stretch>
            <a:fillRect/>
          </a:stretch>
        </p:blipFill>
        <p:spPr bwMode="auto">
          <a:xfrm>
            <a:off x="1371600" y="1066800"/>
            <a:ext cx="6627446" cy="4876800"/>
          </a:xfrm>
          <a:prstGeom prst="rect">
            <a:avLst/>
          </a:prstGeom>
          <a:noFill/>
          <a:ln w="9525">
            <a:noFill/>
            <a:miter lim="800000"/>
            <a:headEnd/>
            <a:tailEnd/>
          </a:ln>
          <a:effectLst/>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a:blip r:embed="rId2" cstate="print"/>
          <a:srcRect/>
          <a:stretch>
            <a:fillRect/>
          </a:stretch>
        </p:blipFill>
        <p:spPr bwMode="auto">
          <a:xfrm>
            <a:off x="1524000" y="1066800"/>
            <a:ext cx="6288445" cy="5181600"/>
          </a:xfrm>
          <a:prstGeom prst="rect">
            <a:avLst/>
          </a:prstGeom>
          <a:noFill/>
          <a:ln w="9525">
            <a:noFill/>
            <a:miter lim="800000"/>
            <a:headEnd/>
            <a:tailEnd/>
          </a:ln>
          <a:effectLst/>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a:blip r:embed="rId2" cstate="print"/>
          <a:srcRect/>
          <a:stretch>
            <a:fillRect/>
          </a:stretch>
        </p:blipFill>
        <p:spPr bwMode="auto">
          <a:xfrm>
            <a:off x="1371600" y="1143000"/>
            <a:ext cx="6930086" cy="5029200"/>
          </a:xfrm>
          <a:prstGeom prst="rect">
            <a:avLst/>
          </a:prstGeom>
          <a:noFill/>
          <a:ln w="9525">
            <a:noFill/>
            <a:miter lim="800000"/>
            <a:headEnd/>
            <a:tailEnd/>
          </a:ln>
          <a:effectLst/>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p:cNvPicPr>
            <a:picLocks noChangeAspect="1" noChangeArrowheads="1"/>
          </p:cNvPicPr>
          <p:nvPr/>
        </p:nvPicPr>
        <p:blipFill>
          <a:blip r:embed="rId2" cstate="print"/>
          <a:srcRect/>
          <a:stretch>
            <a:fillRect/>
          </a:stretch>
        </p:blipFill>
        <p:spPr bwMode="auto">
          <a:xfrm>
            <a:off x="990600" y="1524000"/>
            <a:ext cx="7591097" cy="4114800"/>
          </a:xfrm>
          <a:prstGeom prst="rect">
            <a:avLst/>
          </a:prstGeom>
          <a:noFill/>
          <a:ln w="9525">
            <a:noFill/>
            <a:miter lim="800000"/>
            <a:headEnd/>
            <a:tailEnd/>
          </a:ln>
          <a:effectLst/>
        </p:spPr>
      </p:pic>
    </p:spTree>
  </p:cSld>
  <p:clrMapOvr>
    <a:masterClrMapping/>
  </p:clrMapOvr>
</p:sld>
</file>

<file path=ppt/theme/theme1.xml><?xml version="1.0" encoding="utf-8"?>
<a:theme xmlns:a="http://schemas.openxmlformats.org/drawingml/2006/main" name="Level">
  <a:themeElements>
    <a:clrScheme name="Level 8">
      <a:dk1>
        <a:srgbClr val="000000"/>
      </a:dk1>
      <a:lt1>
        <a:srgbClr val="FFFFFF"/>
      </a:lt1>
      <a:dk2>
        <a:srgbClr val="999900"/>
      </a:dk2>
      <a:lt2>
        <a:srgbClr val="666600"/>
      </a:lt2>
      <a:accent1>
        <a:srgbClr val="99CC00"/>
      </a:accent1>
      <a:accent2>
        <a:srgbClr val="CCCC66"/>
      </a:accent2>
      <a:accent3>
        <a:srgbClr val="FFFFFF"/>
      </a:accent3>
      <a:accent4>
        <a:srgbClr val="000000"/>
      </a:accent4>
      <a:accent5>
        <a:srgbClr val="CAE2AA"/>
      </a:accent5>
      <a:accent6>
        <a:srgbClr val="B9B95C"/>
      </a:accent6>
      <a:hlink>
        <a:srgbClr val="FFCC00"/>
      </a:hlink>
      <a:folHlink>
        <a:srgbClr val="CC9900"/>
      </a:folHlink>
    </a:clrScheme>
    <a:fontScheme name="Level">
      <a:majorFont>
        <a:latin typeface="Arial"/>
        <a:ea typeface=""/>
        <a:cs typeface="Arial"/>
      </a:majorFont>
      <a:minorFont>
        <a:latin typeface="Verdana"/>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9050"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19050"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Level 1">
        <a:dk1>
          <a:srgbClr val="006699"/>
        </a:dk1>
        <a:lt1>
          <a:srgbClr val="FFFFFF"/>
        </a:lt1>
        <a:dk2>
          <a:srgbClr val="000000"/>
        </a:dk2>
        <a:lt2>
          <a:srgbClr val="99FF99"/>
        </a:lt2>
        <a:accent1>
          <a:srgbClr val="00CC99"/>
        </a:accent1>
        <a:accent2>
          <a:srgbClr val="009999"/>
        </a:accent2>
        <a:accent3>
          <a:srgbClr val="AAAAAA"/>
        </a:accent3>
        <a:accent4>
          <a:srgbClr val="DADADA"/>
        </a:accent4>
        <a:accent5>
          <a:srgbClr val="AAE2CA"/>
        </a:accent5>
        <a:accent6>
          <a:srgbClr val="008A8A"/>
        </a:accent6>
        <a:hlink>
          <a:srgbClr val="0066FF"/>
        </a:hlink>
        <a:folHlink>
          <a:srgbClr val="989CBA"/>
        </a:folHlink>
      </a:clrScheme>
      <a:clrMap bg1="dk2" tx1="lt1" bg2="dk1" tx2="lt2" accent1="accent1" accent2="accent2" accent3="accent3" accent4="accent4" accent5="accent5" accent6="accent6" hlink="hlink" folHlink="folHlink"/>
    </a:extraClrScheme>
    <a:extraClrScheme>
      <a:clrScheme name="Level 2">
        <a:dk1>
          <a:srgbClr val="808000"/>
        </a:dk1>
        <a:lt1>
          <a:srgbClr val="FFFFFF"/>
        </a:lt1>
        <a:dk2>
          <a:srgbClr val="5C271E"/>
        </a:dk2>
        <a:lt2>
          <a:srgbClr val="FFDD89"/>
        </a:lt2>
        <a:accent1>
          <a:srgbClr val="CC6600"/>
        </a:accent1>
        <a:accent2>
          <a:srgbClr val="CC9900"/>
        </a:accent2>
        <a:accent3>
          <a:srgbClr val="B5ACAB"/>
        </a:accent3>
        <a:accent4>
          <a:srgbClr val="DADADA"/>
        </a:accent4>
        <a:accent5>
          <a:srgbClr val="E2B8AA"/>
        </a:accent5>
        <a:accent6>
          <a:srgbClr val="B98A00"/>
        </a:accent6>
        <a:hlink>
          <a:srgbClr val="669900"/>
        </a:hlink>
        <a:folHlink>
          <a:srgbClr val="A3A274"/>
        </a:folHlink>
      </a:clrScheme>
      <a:clrMap bg1="dk2" tx1="lt1" bg2="dk1" tx2="lt2" accent1="accent1" accent2="accent2" accent3="accent3" accent4="accent4" accent5="accent5" accent6="accent6" hlink="hlink" folHlink="folHlink"/>
    </a:extraClrScheme>
    <a:extraClrScheme>
      <a:clrScheme name="Level 3">
        <a:dk1>
          <a:srgbClr val="763B00"/>
        </a:dk1>
        <a:lt1>
          <a:srgbClr val="FFFFFF"/>
        </a:lt1>
        <a:dk2>
          <a:srgbClr val="330000"/>
        </a:dk2>
        <a:lt2>
          <a:srgbClr val="CC9900"/>
        </a:lt2>
        <a:accent1>
          <a:srgbClr val="FFCC00"/>
        </a:accent1>
        <a:accent2>
          <a:srgbClr val="CC3300"/>
        </a:accent2>
        <a:accent3>
          <a:srgbClr val="ADAAAA"/>
        </a:accent3>
        <a:accent4>
          <a:srgbClr val="DADADA"/>
        </a:accent4>
        <a:accent5>
          <a:srgbClr val="FFE2AA"/>
        </a:accent5>
        <a:accent6>
          <a:srgbClr val="B92D00"/>
        </a:accent6>
        <a:hlink>
          <a:srgbClr val="666699"/>
        </a:hlink>
        <a:folHlink>
          <a:srgbClr val="999966"/>
        </a:folHlink>
      </a:clrScheme>
      <a:clrMap bg1="dk2" tx1="lt1" bg2="dk1" tx2="lt2" accent1="accent1" accent2="accent2" accent3="accent3" accent4="accent4" accent5="accent5" accent6="accent6" hlink="hlink" folHlink="folHlink"/>
    </a:extraClrScheme>
    <a:extraClrScheme>
      <a:clrScheme name="Level 4">
        <a:dk1>
          <a:srgbClr val="6D3696"/>
        </a:dk1>
        <a:lt1>
          <a:srgbClr val="FFFFFF"/>
        </a:lt1>
        <a:dk2>
          <a:srgbClr val="51255D"/>
        </a:dk2>
        <a:lt2>
          <a:srgbClr val="FFFFCC"/>
        </a:lt2>
        <a:accent1>
          <a:srgbClr val="666699"/>
        </a:accent1>
        <a:accent2>
          <a:srgbClr val="800080"/>
        </a:accent2>
        <a:accent3>
          <a:srgbClr val="B3ACB6"/>
        </a:accent3>
        <a:accent4>
          <a:srgbClr val="DADADA"/>
        </a:accent4>
        <a:accent5>
          <a:srgbClr val="B8B8CA"/>
        </a:accent5>
        <a:accent6>
          <a:srgbClr val="730073"/>
        </a:accent6>
        <a:hlink>
          <a:srgbClr val="CCCC00"/>
        </a:hlink>
        <a:folHlink>
          <a:srgbClr val="A3A274"/>
        </a:folHlink>
      </a:clrScheme>
      <a:clrMap bg1="dk2" tx1="lt1" bg2="dk1" tx2="lt2" accent1="accent1" accent2="accent2" accent3="accent3" accent4="accent4" accent5="accent5" accent6="accent6" hlink="hlink" folHlink="folHlink"/>
    </a:extraClrScheme>
    <a:extraClrScheme>
      <a:clrScheme name="Level 5">
        <a:dk1>
          <a:srgbClr val="CC6600"/>
        </a:dk1>
        <a:lt1>
          <a:srgbClr val="FFFFFF"/>
        </a:lt1>
        <a:dk2>
          <a:srgbClr val="4A553B"/>
        </a:dk2>
        <a:lt2>
          <a:srgbClr val="FFBF1F"/>
        </a:lt2>
        <a:accent1>
          <a:srgbClr val="FFCC00"/>
        </a:accent1>
        <a:accent2>
          <a:srgbClr val="CC9900"/>
        </a:accent2>
        <a:accent3>
          <a:srgbClr val="B1B4AF"/>
        </a:accent3>
        <a:accent4>
          <a:srgbClr val="DADADA"/>
        </a:accent4>
        <a:accent5>
          <a:srgbClr val="FFE2AA"/>
        </a:accent5>
        <a:accent6>
          <a:srgbClr val="B98A00"/>
        </a:accent6>
        <a:hlink>
          <a:srgbClr val="669900"/>
        </a:hlink>
        <a:folHlink>
          <a:srgbClr val="A3A274"/>
        </a:folHlink>
      </a:clrScheme>
      <a:clrMap bg1="dk2" tx1="lt1" bg2="dk1" tx2="lt2" accent1="accent1" accent2="accent2" accent3="accent3" accent4="accent4" accent5="accent5" accent6="accent6" hlink="hlink" folHlink="folHlink"/>
    </a:extraClrScheme>
    <a:extraClrScheme>
      <a:clrScheme name="Level 6">
        <a:dk1>
          <a:srgbClr val="000000"/>
        </a:dk1>
        <a:lt1>
          <a:srgbClr val="FFFFFF"/>
        </a:lt1>
        <a:dk2>
          <a:srgbClr val="666699"/>
        </a:dk2>
        <a:lt2>
          <a:srgbClr val="FFCC00"/>
        </a:lt2>
        <a:accent1>
          <a:srgbClr val="FF9900"/>
        </a:accent1>
        <a:accent2>
          <a:srgbClr val="FF0000"/>
        </a:accent2>
        <a:accent3>
          <a:srgbClr val="FFFFFF"/>
        </a:accent3>
        <a:accent4>
          <a:srgbClr val="000000"/>
        </a:accent4>
        <a:accent5>
          <a:srgbClr val="FFCAAA"/>
        </a:accent5>
        <a:accent6>
          <a:srgbClr val="E70000"/>
        </a:accent6>
        <a:hlink>
          <a:srgbClr val="666699"/>
        </a:hlink>
        <a:folHlink>
          <a:srgbClr val="999966"/>
        </a:folHlink>
      </a:clrScheme>
      <a:clrMap bg1="lt1" tx1="dk1" bg2="lt2" tx2="dk2" accent1="accent1" accent2="accent2" accent3="accent3" accent4="accent4" accent5="accent5" accent6="accent6" hlink="hlink" folHlink="folHlink"/>
    </a:extraClrScheme>
    <a:extraClrScheme>
      <a:clrScheme name="Level 7">
        <a:dk1>
          <a:srgbClr val="000000"/>
        </a:dk1>
        <a:lt1>
          <a:srgbClr val="FFFFFF"/>
        </a:lt1>
        <a:dk2>
          <a:srgbClr val="CC3300"/>
        </a:dk2>
        <a:lt2>
          <a:srgbClr val="663300"/>
        </a:lt2>
        <a:accent1>
          <a:srgbClr val="FFCC00"/>
        </a:accent1>
        <a:accent2>
          <a:srgbClr val="CC6600"/>
        </a:accent2>
        <a:accent3>
          <a:srgbClr val="FFFFFF"/>
        </a:accent3>
        <a:accent4>
          <a:srgbClr val="000000"/>
        </a:accent4>
        <a:accent5>
          <a:srgbClr val="FFE2AA"/>
        </a:accent5>
        <a:accent6>
          <a:srgbClr val="B95C00"/>
        </a:accent6>
        <a:hlink>
          <a:srgbClr val="CC9900"/>
        </a:hlink>
        <a:folHlink>
          <a:srgbClr val="996633"/>
        </a:folHlink>
      </a:clrScheme>
      <a:clrMap bg1="lt1" tx1="dk1" bg2="lt2" tx2="dk2" accent1="accent1" accent2="accent2" accent3="accent3" accent4="accent4" accent5="accent5" accent6="accent6" hlink="hlink" folHlink="folHlink"/>
    </a:extraClrScheme>
    <a:extraClrScheme>
      <a:clrScheme name="Level 8">
        <a:dk1>
          <a:srgbClr val="000000"/>
        </a:dk1>
        <a:lt1>
          <a:srgbClr val="FFFFFF"/>
        </a:lt1>
        <a:dk2>
          <a:srgbClr val="999900"/>
        </a:dk2>
        <a:lt2>
          <a:srgbClr val="666600"/>
        </a:lt2>
        <a:accent1>
          <a:srgbClr val="99CC00"/>
        </a:accent1>
        <a:accent2>
          <a:srgbClr val="CCCC66"/>
        </a:accent2>
        <a:accent3>
          <a:srgbClr val="FFFFFF"/>
        </a:accent3>
        <a:accent4>
          <a:srgbClr val="000000"/>
        </a:accent4>
        <a:accent5>
          <a:srgbClr val="CAE2AA"/>
        </a:accent5>
        <a:accent6>
          <a:srgbClr val="B9B95C"/>
        </a:accent6>
        <a:hlink>
          <a:srgbClr val="FFCC00"/>
        </a:hlink>
        <a:folHlink>
          <a:srgbClr val="CC99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2799</TotalTime>
  <Words>1415</Words>
  <Application>Microsoft Office PowerPoint</Application>
  <PresentationFormat>On-screen Show (4:3)</PresentationFormat>
  <Paragraphs>206</Paragraphs>
  <Slides>40</Slides>
  <Notes>27</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40</vt:i4>
      </vt:variant>
    </vt:vector>
  </HeadingPairs>
  <TitlesOfParts>
    <vt:vector size="42" baseType="lpstr">
      <vt:lpstr>Level</vt:lpstr>
      <vt:lpstr>Equation</vt:lpstr>
      <vt:lpstr>Econometrics I</vt:lpstr>
      <vt:lpstr>Econometrics I</vt:lpstr>
      <vt:lpstr>Slide 3</vt:lpstr>
      <vt:lpstr>Dueling Selection Biases –  From two emails, same day.</vt:lpstr>
      <vt:lpstr>Samples and Populations</vt:lpstr>
      <vt:lpstr>Nonrandom Sampling</vt:lpstr>
      <vt:lpstr>The Crucial Element</vt:lpstr>
      <vt:lpstr>Heckman’s Canonical Model</vt:lpstr>
      <vt:lpstr>Standard Sample Selection Model</vt:lpstr>
      <vt:lpstr>Incidental Truncation u1,u2~N[(0,0),(1,.71,1)</vt:lpstr>
      <vt:lpstr>Selection as a Specification Error</vt:lpstr>
      <vt:lpstr>Control Function</vt:lpstr>
      <vt:lpstr>Estimation of the Selection Model</vt:lpstr>
      <vt:lpstr>Estimation</vt:lpstr>
      <vt:lpstr>Slide 15</vt:lpstr>
      <vt:lpstr>Application – Labor Supply</vt:lpstr>
      <vt:lpstr>Labor Supply Model</vt:lpstr>
      <vt:lpstr>Participation Equation</vt:lpstr>
      <vt:lpstr>Hours Equation</vt:lpstr>
      <vt:lpstr>Selection “Bias”</vt:lpstr>
      <vt:lpstr>Slide 21</vt:lpstr>
      <vt:lpstr>Maximum Likelihood Estimation</vt:lpstr>
      <vt:lpstr>MLE</vt:lpstr>
      <vt:lpstr>How to Handle Selectivity</vt:lpstr>
      <vt:lpstr>Slide 25</vt:lpstr>
      <vt:lpstr>A Bivariate Probit Model</vt:lpstr>
      <vt:lpstr>FT/PT Selection Model</vt:lpstr>
      <vt:lpstr>Building a Likelihood for a Poisson Regression Model with Selection</vt:lpstr>
      <vt:lpstr>Building the Likelihood</vt:lpstr>
      <vt:lpstr>Slide 30</vt:lpstr>
      <vt:lpstr>Conditional Likelihood</vt:lpstr>
      <vt:lpstr>Poisson Model with Selection</vt:lpstr>
      <vt:lpstr>Nonnormality Issue</vt:lpstr>
      <vt:lpstr>Application: Health Care Usage</vt:lpstr>
      <vt:lpstr>Slide 35</vt:lpstr>
      <vt:lpstr>Slide 36</vt:lpstr>
      <vt:lpstr>Slide 37</vt:lpstr>
      <vt:lpstr>Slide 38</vt:lpstr>
      <vt:lpstr>Slide 39</vt:lpstr>
      <vt:lpstr>Slide 40</vt:lpstr>
    </vt:vector>
  </TitlesOfParts>
  <Company>Econometric Software, Inc.</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Statistics</dc:title>
  <dc:creator>William Greene</dc:creator>
  <cp:lastModifiedBy>Bill</cp:lastModifiedBy>
  <cp:revision>68</cp:revision>
  <dcterms:created xsi:type="dcterms:W3CDTF">2007-07-27T17:18:39Z</dcterms:created>
  <dcterms:modified xsi:type="dcterms:W3CDTF">2017-07-04T13:19:51Z</dcterms:modified>
</cp:coreProperties>
</file>