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Default Extension="jpeg" ContentType="image/jpeg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49"/>
  </p:notesMasterIdLst>
  <p:handoutMasterIdLst>
    <p:handoutMasterId r:id="rId50"/>
  </p:handoutMasterIdLst>
  <p:sldIdLst>
    <p:sldId id="258" r:id="rId2"/>
    <p:sldId id="271" r:id="rId3"/>
    <p:sldId id="272" r:id="rId4"/>
    <p:sldId id="273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315" r:id="rId20"/>
    <p:sldId id="316" r:id="rId21"/>
    <p:sldId id="289" r:id="rId22"/>
    <p:sldId id="290" r:id="rId23"/>
    <p:sldId id="317" r:id="rId24"/>
    <p:sldId id="318" r:id="rId25"/>
    <p:sldId id="308" r:id="rId26"/>
    <p:sldId id="309" r:id="rId27"/>
    <p:sldId id="31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11" r:id="rId46"/>
    <p:sldId id="314" r:id="rId47"/>
    <p:sldId id="313" r:id="rId48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CC00"/>
    <a:srgbClr val="000000"/>
    <a:srgbClr val="FF0000"/>
    <a:srgbClr val="FFC000"/>
    <a:srgbClr val="7030A0"/>
    <a:srgbClr val="E6E6E6"/>
    <a:srgbClr val="99CCCC"/>
    <a:srgbClr val="FFFFFF"/>
    <a:srgbClr val="FF99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>
        <p:scale>
          <a:sx n="100" d="100"/>
          <a:sy n="100" d="100"/>
        </p:scale>
        <p:origin x="-216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14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61C0E9CA-299E-479D-B5B9-378C6DF986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444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/>
            </a:lvl1pPr>
          </a:lstStyle>
          <a:p>
            <a:fld id="{4F8F0715-B755-4255-9FF5-B88A10DBD7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4957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7F398-5192-4E49-AA5F-C4A783130378}" type="slidenum">
              <a:rPr lang="en-US"/>
              <a:pPr/>
              <a:t>1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8140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FAEE7-2368-4C07-9EEE-9E3BEAD90DC5}" type="slidenum">
              <a:rPr lang="en-US"/>
              <a:pPr/>
              <a:t>2</a:t>
            </a:fld>
            <a:endParaRPr 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5757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05709-C61E-4F10-8762-FF19904EB47A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258658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4F01EC-7DA9-4DC3-B35D-F97257B24D4F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42048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BC677B-5BDF-436E-9CF8-F428C9BA67A5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46949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B47FE4-6ECB-4D2A-981F-EA746C48EA62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21771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6F730B-8A2A-484F-975A-B96462693062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95200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A63CDD-A7B9-48E1-B024-184F7886C885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287925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EAF492-5F58-47D3-9299-8B8F59A66B84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51683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2403C6-47C7-47C4-836F-5CC1DE73D3E0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229795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610D66-7C40-4BB2-8D3B-552A00CC7545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75056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092134-55D8-41D5-B65F-82CD68D4FFB4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86648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F3134-DED2-424B-B020-78AC06F6A68E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18109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4556A0-E8E9-4326-8453-7BDC871CEEB4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400083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2A3482-0628-4A8A-BCA4-122CFF23193F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325661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C216D6-4B52-4EB3-A752-4F1E32373598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439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477C56-9782-4B45-94AB-83C306509CCC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58071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1FB7FD-D603-4749-B7AD-F1A52103CEDE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056176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CD0D1D-1E2C-4D81-82C3-F83B1D8D7779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073760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0B996-02B7-4E57-BD32-0E9B6746BB03}" type="slidenum">
              <a:rPr lang="en-US" smtClean="0"/>
              <a:pPr/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23333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449ED4-09A9-462F-BA19-D7E342776968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827517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3784FC-CAE9-4DB3-ABDC-441586917E5A}" type="slidenum">
              <a:rPr lang="en-US" smtClean="0"/>
              <a:pPr/>
              <a:t>26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54098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950738-C566-440F-8000-BF7604DA541C}" type="slidenum">
              <a:rPr lang="en-US" smtClean="0"/>
              <a:pPr/>
              <a:t>28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710754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66B9F6-62ED-4C97-B52E-5E16C50B839E}" type="slidenum">
              <a:rPr lang="en-US" smtClean="0"/>
              <a:pPr/>
              <a:t>29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040784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355D23-E215-4E75-AD2F-EFDB00BA710B}" type="slidenum">
              <a:rPr lang="en-US" smtClean="0"/>
              <a:pPr/>
              <a:t>30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567790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D1C7B9-923D-4E1D-B2A6-53E80D3C8D0B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853617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353BF-893D-4E0D-BEEE-7B79BBA2BA7E}" type="slidenum">
              <a:rPr lang="en-US" smtClean="0"/>
              <a:pPr/>
              <a:t>32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051432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6EBBC0-AA47-4AB1-A17A-3A7250E37A92}" type="slidenum">
              <a:rPr lang="en-US" smtClean="0"/>
              <a:pPr/>
              <a:t>33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2104285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07518A-2787-49EA-9A30-BDC1EED0A9B9}" type="slidenum">
              <a:rPr lang="en-US" smtClean="0"/>
              <a:pPr/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2711298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8E24FB-171D-46FC-B395-377FBE771624}" type="slidenum">
              <a:rPr lang="en-US" smtClean="0"/>
              <a:pPr/>
              <a:t>35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1132370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C3E650-594B-4CF1-B402-868AEA0489D6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004685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97959D-BE08-4E99-ACA7-490F30DEB245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921666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DF8BC-E3E4-4AC6-B57B-EDF090BAEF58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225556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B71F89-0EBC-4807-A32C-FA68BB89250F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8106925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B9EE5F-BF05-46FB-B1CD-F8728659DEEE}" type="slidenum">
              <a:rPr lang="en-US" smtClean="0"/>
              <a:pPr/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595737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92092-DFF5-478B-9055-A658664E0096}" type="slidenum">
              <a:rPr lang="en-US" smtClean="0"/>
              <a:pPr/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655892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A49C30-5B2C-491A-A6D8-735407F1C74E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2741897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A38166-B3AE-44D2-9BD5-3257D69488FD}" type="slidenum">
              <a:rPr lang="en-US" smtClean="0"/>
              <a:pPr/>
              <a:t>43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918728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D06A9E-000E-4D1B-AAB0-56B6CF055960}" type="slidenum">
              <a:rPr lang="en-US" smtClean="0"/>
              <a:pPr/>
              <a:t>44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056916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965363" y="8819515"/>
            <a:ext cx="3032337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31" tIns="46516" rIns="93031" bIns="46516" anchor="b"/>
          <a:lstStyle/>
          <a:p>
            <a:pPr algn="r"/>
            <a:fld id="{E898ABDF-0FF1-4230-9544-5084E8F77364}" type="slidenum">
              <a:rPr lang="en-US" sz="1200"/>
              <a:pPr algn="r"/>
              <a:t>45</a:t>
            </a:fld>
            <a:endParaRPr 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145086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A216-D1CC-47D5-9A8D-CB5E32BD328A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337070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C9DB9B-36E0-4076-AD3B-30FD57541AB4}" type="slidenum">
              <a:rPr lang="en-US" smtClean="0"/>
              <a:pPr/>
              <a:t>47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926106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33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516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632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7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09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638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2681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1314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6404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4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66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7845B-0786-4980-BD97-EBA2B1755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6248400" y="6550223"/>
            <a:ext cx="2886891" cy="307777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smtClean="0"/>
              <a:t>Part</a:t>
            </a:r>
            <a:r>
              <a:rPr lang="en-US" sz="1400" baseline="0" smtClean="0"/>
              <a:t> 2: Projection and Regression</a:t>
            </a:r>
            <a:endParaRPr lang="en-US" sz="1400"/>
          </a:p>
        </p:txBody>
      </p:sp>
      <p:sp>
        <p:nvSpPr>
          <p:cNvPr id="11" name="Rectangle 10"/>
          <p:cNvSpPr/>
          <p:nvPr userDrawn="1"/>
        </p:nvSpPr>
        <p:spPr>
          <a:xfrm>
            <a:off x="229982" y="6488668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2-</a:t>
            </a:r>
            <a:fld id="{9ED99AAF-CB70-44A8-9A44-756D634A7A9A}" type="slidenum">
              <a:rPr lang="en-US" b="1" smtClean="0"/>
              <a:pPr/>
              <a:t>‹#›</a:t>
            </a:fld>
            <a:r>
              <a:rPr lang="en-US" b="1" smtClean="0"/>
              <a:t>/47</a:t>
            </a:r>
            <a:endParaRPr lang="en-US" b="1" dirty="0"/>
          </a:p>
        </p:txBody>
      </p:sp>
      <p:sp>
        <p:nvSpPr>
          <p:cNvPr id="12" name="Rectangle 1"/>
          <p:cNvSpPr>
            <a:spLocks noChangeArrowheads="1"/>
          </p:cNvSpPr>
          <p:nvPr userDrawn="1"/>
        </p:nvSpPr>
        <p:spPr bwMode="auto">
          <a:xfrm>
            <a:off x="228600" y="0"/>
            <a:ext cx="8915400" cy="22860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29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5257800" cy="612775"/>
          </a:xfrm>
        </p:spPr>
        <p:txBody>
          <a:bodyPr/>
          <a:lstStyle/>
          <a:p>
            <a:r>
              <a:rPr lang="en-US" sz="4800" smtClean="0"/>
              <a:t>Econometrics I</a:t>
            </a:r>
            <a:endParaRPr lang="en-US" sz="48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0"/>
            <a:ext cx="5486400" cy="1752600"/>
          </a:xfrm>
        </p:spPr>
        <p:txBody>
          <a:bodyPr/>
          <a:lstStyle/>
          <a:p>
            <a:r>
              <a:rPr lang="en-US" sz="2600">
                <a:latin typeface="+mj-lt"/>
              </a:rPr>
              <a:t>Professor William Greene</a:t>
            </a:r>
          </a:p>
          <a:p>
            <a:r>
              <a:rPr lang="en-US" sz="2600">
                <a:latin typeface="+mj-lt"/>
              </a:rPr>
              <a:t>Stern School of Business</a:t>
            </a:r>
          </a:p>
          <a:p>
            <a:r>
              <a:rPr lang="en-US" sz="2600" smtClean="0">
                <a:latin typeface="+mj-lt"/>
              </a:rPr>
              <a:t>Department </a:t>
            </a:r>
            <a:r>
              <a:rPr lang="en-US" sz="2600">
                <a:latin typeface="+mj-lt"/>
              </a:rPr>
              <a:t>of Economics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905000"/>
            <a:ext cx="286007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1371600"/>
            <a:ext cx="6858000" cy="1752600"/>
          </a:xfrm>
        </p:spPr>
        <p:txBody>
          <a:bodyPr/>
          <a:lstStyle/>
          <a:p>
            <a:r>
              <a:rPr lang="en-US" sz="4000" smtClean="0"/>
              <a:t>Econometrics I</a:t>
            </a:r>
            <a:endParaRPr lang="en-US" sz="4000"/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1524000" y="3352800"/>
            <a:ext cx="6096000" cy="2209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2209800" y="3886200"/>
            <a:ext cx="4800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Part </a:t>
            </a:r>
            <a:r>
              <a:rPr lang="en-US" sz="3200" b="1" smtClean="0"/>
              <a:t>2 – Projection and</a:t>
            </a:r>
            <a:br>
              <a:rPr lang="en-US" sz="3200" b="1" smtClean="0"/>
            </a:br>
            <a:r>
              <a:rPr lang="en-US" sz="3200" b="1" smtClean="0"/>
              <a:t>              Regression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Statistical Relationship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1"/>
            <a:ext cx="8229600" cy="3505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b="1" smtClean="0">
                <a:latin typeface="+mj-lt"/>
              </a:rPr>
              <a:t>Objective</a:t>
            </a:r>
            <a:r>
              <a:rPr lang="en-US" smtClean="0">
                <a:latin typeface="+mj-lt"/>
              </a:rPr>
              <a:t>:  Characterize the ‘relationship’ between a variable of interest and a set of 'related' variables </a:t>
            </a:r>
          </a:p>
          <a:p>
            <a:pPr eaLnBrk="1" hangingPunct="1">
              <a:lnSpc>
                <a:spcPct val="80000"/>
              </a:lnSpc>
            </a:pPr>
            <a:r>
              <a:rPr lang="en-US" b="1" smtClean="0">
                <a:latin typeface="+mj-lt"/>
              </a:rPr>
              <a:t>Context:</a:t>
            </a:r>
            <a:r>
              <a:rPr lang="en-US" smtClean="0">
                <a:latin typeface="+mj-lt"/>
              </a:rPr>
              <a:t>  An inverse demand equation, </a:t>
            </a:r>
          </a:p>
          <a:p>
            <a:pPr lvl="1" eaLnBrk="1" hangingPunct="1"/>
            <a:r>
              <a:rPr lang="en-US" smtClean="0">
                <a:latin typeface="+mj-lt"/>
              </a:rPr>
              <a:t>P =  </a:t>
            </a:r>
            <a:r>
              <a:rPr lang="en-US" smtClean="0">
                <a:latin typeface="+mj-lt"/>
                <a:sym typeface="Symbol" pitchFamily="18" charset="2"/>
              </a:rPr>
              <a:t></a:t>
            </a:r>
            <a:r>
              <a:rPr lang="en-US" smtClean="0">
                <a:latin typeface="+mj-lt"/>
              </a:rPr>
              <a:t>  +  </a:t>
            </a:r>
            <a:r>
              <a:rPr lang="en-US" smtClean="0">
                <a:latin typeface="+mj-lt"/>
                <a:sym typeface="Symbol" pitchFamily="18" charset="2"/>
              </a:rPr>
              <a:t></a:t>
            </a:r>
            <a:r>
              <a:rPr lang="en-US" smtClean="0">
                <a:latin typeface="+mj-lt"/>
              </a:rPr>
              <a:t>Q  +  </a:t>
            </a:r>
            <a:r>
              <a:rPr lang="en-US" smtClean="0">
                <a:latin typeface="+mj-lt"/>
                <a:sym typeface="Symbol" pitchFamily="18" charset="2"/>
              </a:rPr>
              <a:t></a:t>
            </a:r>
            <a:r>
              <a:rPr lang="en-US" smtClean="0">
                <a:latin typeface="+mj-lt"/>
              </a:rPr>
              <a:t>Y, Y = income.  P and Q are two random variables with a joint distribution, f(P,Q).  We are interested in studying the ‘relationship’ between </a:t>
            </a:r>
            <a:br>
              <a:rPr lang="en-US" smtClean="0">
                <a:latin typeface="+mj-lt"/>
              </a:rPr>
            </a:br>
            <a:r>
              <a:rPr lang="en-US" smtClean="0">
                <a:latin typeface="+mj-lt"/>
              </a:rPr>
              <a:t>P and Q.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>
                <a:latin typeface="+mj-lt"/>
              </a:rPr>
              <a:t>By ‘relationship’ we mean (usually) covariation.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smtClean="0"/>
              <a:t>Bivariate Distribution - Model for a Relationship Between Two Variables</a:t>
            </a:r>
            <a:r>
              <a:rPr lang="en-US" sz="2800" smtClean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3768725"/>
          </a:xfrm>
        </p:spPr>
        <p:txBody>
          <a:bodyPr/>
          <a:lstStyle/>
          <a:p>
            <a:pPr marL="533400" indent="-533400" eaLnBrk="1" hangingPunct="1"/>
            <a:r>
              <a:rPr lang="en-US" sz="2000" smtClean="0"/>
              <a:t>We might posit a bivariate distribution for P and Q, f(P,Q) </a:t>
            </a:r>
          </a:p>
          <a:p>
            <a:pPr marL="533400" indent="-533400" eaLnBrk="1" hangingPunct="1"/>
            <a:r>
              <a:rPr lang="en-US" sz="2000" smtClean="0"/>
              <a:t>How does variation in P arise? </a:t>
            </a:r>
          </a:p>
          <a:p>
            <a:pPr marL="928688" lvl="1" indent="-457200" eaLnBrk="1" hangingPunct="1"/>
            <a:r>
              <a:rPr lang="en-US" sz="2000" smtClean="0"/>
              <a:t>With variation in Q, and </a:t>
            </a:r>
          </a:p>
          <a:p>
            <a:pPr marL="928688" lvl="1" indent="-457200" eaLnBrk="1" hangingPunct="1"/>
            <a:r>
              <a:rPr lang="en-US" sz="2000" smtClean="0"/>
              <a:t>Random variation in its distribution. </a:t>
            </a:r>
          </a:p>
          <a:p>
            <a:pPr marL="533400" indent="-533400" eaLnBrk="1" hangingPunct="1"/>
            <a:r>
              <a:rPr lang="en-US" sz="2000" smtClean="0"/>
              <a:t>There exists a conditional distribution f(P|Q) and a conditional mean function, E[P|Q].  Variation in P arises because of </a:t>
            </a:r>
          </a:p>
          <a:p>
            <a:pPr marL="928688" lvl="1" indent="-457200" eaLnBrk="1" hangingPunct="1"/>
            <a:r>
              <a:rPr lang="en-US" sz="2000" smtClean="0"/>
              <a:t>Variation in the conditional mean, </a:t>
            </a:r>
          </a:p>
          <a:p>
            <a:pPr marL="928688" lvl="1" indent="-457200" eaLnBrk="1" hangingPunct="1"/>
            <a:r>
              <a:rPr lang="en-US" sz="2000" smtClean="0"/>
              <a:t>Variation around the conditional mean, </a:t>
            </a:r>
          </a:p>
          <a:p>
            <a:pPr marL="928688" lvl="1" indent="-457200" eaLnBrk="1" hangingPunct="1"/>
            <a:r>
              <a:rPr lang="en-US" sz="2000" smtClean="0"/>
              <a:t>(Possibly) variation in a covariate, Y which shifts the conditional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Conditional Moments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80000"/>
              </a:lnSpc>
            </a:pPr>
            <a:r>
              <a:rPr lang="en-US" sz="2000" smtClean="0"/>
              <a:t>The conditional mean function is the</a:t>
            </a:r>
            <a:r>
              <a:rPr lang="en-US" sz="2000" b="1" i="1" smtClean="0"/>
              <a:t> </a:t>
            </a:r>
            <a:r>
              <a:rPr lang="en-US" sz="2000" b="1" i="1" smtClean="0">
                <a:solidFill>
                  <a:srgbClr val="3366FF"/>
                </a:solidFill>
              </a:rPr>
              <a:t>regression function</a:t>
            </a:r>
            <a:r>
              <a:rPr lang="en-US" sz="2000" smtClean="0">
                <a:solidFill>
                  <a:srgbClr val="3366FF"/>
                </a:solidFill>
              </a:rPr>
              <a:t>.</a:t>
            </a:r>
          </a:p>
          <a:p>
            <a:pPr marL="928688" lvl="1" indent="-457200" eaLnBrk="1" hangingPunct="1">
              <a:lnSpc>
                <a:spcPct val="80000"/>
              </a:lnSpc>
            </a:pPr>
            <a:r>
              <a:rPr lang="en-US" sz="2000" smtClean="0"/>
              <a:t>P  =  E[P|Q]  +  (P - E[P|Q])  =  E[P|Q] + </a:t>
            </a:r>
            <a:r>
              <a:rPr lang="en-US" sz="2000" smtClean="0">
                <a:sym typeface="Symbol" pitchFamily="18" charset="2"/>
              </a:rPr>
              <a:t></a:t>
            </a:r>
            <a:endParaRPr lang="en-US" sz="2000" i="1" smtClean="0"/>
          </a:p>
          <a:p>
            <a:pPr marL="928688" lvl="1" indent="-457200" eaLnBrk="1" hangingPunct="1">
              <a:lnSpc>
                <a:spcPct val="80000"/>
              </a:lnSpc>
            </a:pPr>
            <a:r>
              <a:rPr lang="en-US" sz="2000" smtClean="0"/>
              <a:t>E[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|Q] = 0 = E[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].  Proof:  (The Law of iterated expectations)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US" sz="2000" smtClean="0"/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smtClean="0"/>
              <a:t>Variance of the conditional random variable = conditional variance, or the</a:t>
            </a:r>
            <a:r>
              <a:rPr lang="en-US" sz="2000" b="1" i="1" smtClean="0"/>
              <a:t> </a:t>
            </a:r>
            <a:r>
              <a:rPr lang="en-US" sz="2000" b="1" i="1" smtClean="0">
                <a:solidFill>
                  <a:srgbClr val="3366FF"/>
                </a:solidFill>
              </a:rPr>
              <a:t>scedastic function</a:t>
            </a:r>
            <a:r>
              <a:rPr lang="en-US" sz="2000" b="1" i="1" smtClean="0"/>
              <a:t>.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US" sz="2000" smtClean="0"/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smtClean="0"/>
              <a:t>A “trivial relationship” may be written as P = h(Q) +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, where the random variable </a:t>
            </a:r>
            <a:r>
              <a:rPr lang="en-US" sz="2000" smtClean="0">
                <a:sym typeface="Symbol" pitchFamily="18" charset="2"/>
              </a:rPr>
              <a:t> = P-h(Q)</a:t>
            </a:r>
            <a:r>
              <a:rPr lang="en-US" sz="2000" smtClean="0"/>
              <a:t> has zero mean by construction.  Looks like a regression “model” of sorts. 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US" sz="2000" smtClean="0"/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smtClean="0"/>
              <a:t>An extension:  Can we carry Y as a parameter in the bivariate distribution?  Examine </a:t>
            </a:r>
            <a:r>
              <a:rPr lang="en-US" sz="2000" i="1" smtClean="0"/>
              <a:t>E</a:t>
            </a:r>
            <a:r>
              <a:rPr lang="en-US" sz="2000" smtClean="0"/>
              <a:t>[P|Q,Y]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Sample Data (Experiment)</a:t>
            </a: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600200"/>
            <a:ext cx="2037907" cy="43815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290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5743575" y="2333625"/>
            <a:ext cx="100012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876800" y="4114800"/>
            <a:ext cx="2819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smtClean="0"/>
              <a:t>5.0                             7.5                             10.0</a:t>
            </a:r>
            <a:endParaRPr lang="en-US" sz="1000" b="1"/>
          </a:p>
        </p:txBody>
      </p:sp>
      <p:sp>
        <p:nvSpPr>
          <p:cNvPr id="6" name="TextBox 5"/>
          <p:cNvSpPr txBox="1"/>
          <p:nvPr/>
        </p:nvSpPr>
        <p:spPr>
          <a:xfrm>
            <a:off x="4953000" y="42672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mtClean="0"/>
              <a:t>Distribution of P</a:t>
            </a:r>
            <a:endParaRPr lang="en-US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50 Observations on P and Q</a:t>
            </a:r>
            <a:br>
              <a:rPr lang="en-US" smtClean="0"/>
            </a:br>
            <a:r>
              <a:rPr lang="en-US" smtClean="0"/>
              <a:t>Showing Variation of P Around E[P]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133600"/>
            <a:ext cx="5863389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Variation Around E[P|Q]</a:t>
            </a:r>
            <a:br>
              <a:rPr lang="en-US" smtClean="0"/>
            </a:br>
            <a:r>
              <a:rPr lang="en-US" smtClean="0"/>
              <a:t>(Conditioning Reduces Variation)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004060"/>
            <a:ext cx="617220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838200"/>
          </a:xfrm>
        </p:spPr>
        <p:txBody>
          <a:bodyPr/>
          <a:lstStyle/>
          <a:p>
            <a:pPr eaLnBrk="1" hangingPunct="1"/>
            <a:r>
              <a:rPr lang="en-US" sz="2800" smtClean="0"/>
              <a:t>Means of P for Given Group Means of Q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858554"/>
            <a:ext cx="6467475" cy="4496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 bwMode="auto">
          <a:xfrm>
            <a:off x="3962400" y="3124200"/>
            <a:ext cx="304800" cy="304800"/>
          </a:xfrm>
          <a:prstGeom prst="ellipse">
            <a:avLst/>
          </a:prstGeom>
          <a:solidFill>
            <a:srgbClr val="0000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Another Conditioning Variable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057400"/>
            <a:ext cx="7934325" cy="3953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Conditional Mean Functions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3387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No requirement that they be "linear" (we will discuss what we mean by linear)</a:t>
            </a:r>
          </a:p>
          <a:p>
            <a:pPr eaLnBrk="1" hangingPunct="1"/>
            <a:r>
              <a:rPr lang="en-US" dirty="0" smtClean="0">
                <a:latin typeface="+mj-lt"/>
              </a:rPr>
              <a:t>Conditional Mean function: h(X) is the function that minimizes E</a:t>
            </a:r>
            <a:r>
              <a:rPr lang="en-US" baseline="-25000" dirty="0" smtClean="0">
                <a:latin typeface="+mj-lt"/>
              </a:rPr>
              <a:t>X,Y</a:t>
            </a:r>
            <a:r>
              <a:rPr lang="en-US" dirty="0" smtClean="0">
                <a:latin typeface="+mj-lt"/>
              </a:rPr>
              <a:t>[Y – h(X)]</a:t>
            </a:r>
            <a:r>
              <a:rPr lang="en-US" baseline="30000" dirty="0" smtClean="0">
                <a:latin typeface="+mj-lt"/>
              </a:rPr>
              <a:t>2</a:t>
            </a:r>
            <a:endParaRPr lang="en-US" dirty="0" smtClean="0">
              <a:latin typeface="+mj-lt"/>
            </a:endParaRPr>
          </a:p>
          <a:p>
            <a:pPr eaLnBrk="1" hangingPunct="1"/>
            <a:r>
              <a:rPr lang="en-US" dirty="0" smtClean="0">
                <a:latin typeface="+mj-lt"/>
              </a:rPr>
              <a:t>No restrictions on conditional variances at this point.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Projections and Regressions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610600" cy="4530725"/>
          </a:xfrm>
        </p:spPr>
        <p:txBody>
          <a:bodyPr/>
          <a:lstStyle/>
          <a:p>
            <a:pPr eaLnBrk="1" hangingPunct="1"/>
            <a:r>
              <a:rPr lang="en-US" sz="2000" dirty="0" smtClean="0"/>
              <a:t>We explore the difference between the linear projection and the conditional mean function</a:t>
            </a:r>
          </a:p>
          <a:p>
            <a:pPr eaLnBrk="1" hangingPunct="1"/>
            <a:r>
              <a:rPr lang="en-US" sz="2000" dirty="0"/>
              <a:t>y</a:t>
            </a:r>
            <a:r>
              <a:rPr lang="en-US" sz="2000" dirty="0" smtClean="0"/>
              <a:t> and x are two random variables that have a bivariate distribution, f(</a:t>
            </a:r>
            <a:r>
              <a:rPr lang="en-US" sz="2000" dirty="0" err="1" smtClean="0"/>
              <a:t>x,y</a:t>
            </a:r>
            <a:r>
              <a:rPr lang="en-US" sz="2000" dirty="0" smtClean="0"/>
              <a:t>).</a:t>
            </a:r>
          </a:p>
          <a:p>
            <a:pPr eaLnBrk="1" hangingPunct="1"/>
            <a:r>
              <a:rPr lang="en-US" sz="2000" dirty="0" smtClean="0"/>
              <a:t>Suppose there exists a </a:t>
            </a:r>
            <a:r>
              <a:rPr lang="en-US" sz="2000" i="1" u="sng" dirty="0" smtClean="0"/>
              <a:t>linear</a:t>
            </a:r>
            <a:r>
              <a:rPr lang="en-US" sz="2000" dirty="0" smtClean="0"/>
              <a:t> function such that</a:t>
            </a:r>
          </a:p>
          <a:p>
            <a:pPr eaLnBrk="1" hangingPunct="1"/>
            <a:r>
              <a:rPr lang="en-US" sz="2000" dirty="0" smtClean="0"/>
              <a:t>y = </a:t>
            </a:r>
            <a:r>
              <a:rPr lang="en-US" sz="2000" dirty="0" smtClean="0">
                <a:sym typeface="Symbol" pitchFamily="18" charset="2"/>
              </a:rPr>
              <a:t>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dirty="0" smtClean="0"/>
              <a:t>x + </a:t>
            </a:r>
            <a:r>
              <a:rPr lang="en-US" sz="2000" dirty="0" smtClean="0">
                <a:sym typeface="Symbol" pitchFamily="18" charset="2"/>
              </a:rPr>
              <a:t></a:t>
            </a:r>
            <a:r>
              <a:rPr lang="en-US" sz="2000" dirty="0" smtClean="0"/>
              <a:t> where E(</a:t>
            </a:r>
            <a:r>
              <a:rPr lang="en-US" sz="2000" dirty="0" smtClean="0">
                <a:sym typeface="Symbol" pitchFamily="18" charset="2"/>
              </a:rPr>
              <a:t>|x</a:t>
            </a:r>
            <a:r>
              <a:rPr lang="en-US" sz="2000" dirty="0" smtClean="0"/>
              <a:t>) = 0 =&gt; </a:t>
            </a:r>
            <a:r>
              <a:rPr lang="en-US" sz="2000" dirty="0" err="1" smtClean="0"/>
              <a:t>Cov</a:t>
            </a:r>
            <a:r>
              <a:rPr lang="en-US" sz="2000" dirty="0" smtClean="0"/>
              <a:t>(x,</a:t>
            </a:r>
            <a:r>
              <a:rPr lang="en-US" sz="2000" dirty="0" smtClean="0">
                <a:sym typeface="Symbol" pitchFamily="18" charset="2"/>
              </a:rPr>
              <a:t></a:t>
            </a:r>
            <a:r>
              <a:rPr lang="en-US" sz="2000" dirty="0" smtClean="0"/>
              <a:t>) = 0</a:t>
            </a:r>
          </a:p>
          <a:p>
            <a:pPr eaLnBrk="1" hangingPunct="1">
              <a:buNone/>
            </a:pPr>
            <a:r>
              <a:rPr lang="en-US" sz="2000" smtClean="0"/>
              <a:t> Then</a:t>
            </a:r>
            <a:r>
              <a:rPr lang="en-US" sz="2000" dirty="0" smtClean="0"/>
              <a:t>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Cov</a:t>
            </a:r>
            <a:r>
              <a:rPr lang="en-US" sz="2000" dirty="0" smtClean="0"/>
              <a:t>(</a:t>
            </a:r>
            <a:r>
              <a:rPr lang="en-US" sz="2000" dirty="0" err="1" smtClean="0"/>
              <a:t>x,y</a:t>
            </a:r>
            <a:r>
              <a:rPr lang="en-US" sz="2000" dirty="0" smtClean="0"/>
              <a:t>)  =  </a:t>
            </a:r>
            <a:r>
              <a:rPr lang="en-US" sz="2000" dirty="0" err="1" smtClean="0"/>
              <a:t>Cov</a:t>
            </a:r>
            <a:r>
              <a:rPr lang="en-US" sz="2000" dirty="0" smtClean="0"/>
              <a:t>(x,</a:t>
            </a:r>
            <a:r>
              <a:rPr lang="en-US" sz="2000" dirty="0" smtClean="0">
                <a:sym typeface="Symbol" pitchFamily="18" charset="2"/>
              </a:rPr>
              <a:t></a:t>
            </a:r>
            <a:r>
              <a:rPr lang="en-US" sz="2000" dirty="0" smtClean="0"/>
              <a:t>)  + 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dirty="0" err="1" smtClean="0"/>
              <a:t>Cov</a:t>
            </a:r>
            <a:r>
              <a:rPr lang="en-US" sz="2000" dirty="0" smtClean="0"/>
              <a:t>(</a:t>
            </a:r>
            <a:r>
              <a:rPr lang="en-US" sz="2000" dirty="0" err="1" smtClean="0"/>
              <a:t>x,x</a:t>
            </a:r>
            <a:r>
              <a:rPr lang="en-US" sz="2000" dirty="0" smtClean="0"/>
              <a:t>)  +  </a:t>
            </a:r>
            <a:r>
              <a:rPr lang="en-US" sz="2000" dirty="0" err="1" smtClean="0"/>
              <a:t>Cov</a:t>
            </a:r>
            <a:r>
              <a:rPr lang="en-US" sz="2000" dirty="0" smtClean="0"/>
              <a:t>(x,</a:t>
            </a:r>
            <a:r>
              <a:rPr lang="en-US" sz="2000" dirty="0" smtClean="0">
                <a:sym typeface="Symbol" pitchFamily="18" charset="2"/>
              </a:rPr>
              <a:t></a:t>
            </a:r>
            <a:r>
              <a:rPr lang="en-US" sz="20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  	               =       0       + 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dirty="0" smtClean="0"/>
              <a:t>  </a:t>
            </a:r>
            <a:r>
              <a:rPr lang="en-US" sz="2000" dirty="0" err="1" smtClean="0"/>
              <a:t>Var</a:t>
            </a:r>
            <a:r>
              <a:rPr lang="en-US" sz="2000" dirty="0" smtClean="0"/>
              <a:t>(x)    +   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       so,  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dirty="0" smtClean="0"/>
              <a:t>   =  </a:t>
            </a:r>
            <a:r>
              <a:rPr lang="en-US" sz="2000" dirty="0" err="1" smtClean="0"/>
              <a:t>Cov</a:t>
            </a:r>
            <a:r>
              <a:rPr lang="en-US" sz="2000" dirty="0" smtClean="0"/>
              <a:t>(</a:t>
            </a:r>
            <a:r>
              <a:rPr lang="en-US" sz="2000" dirty="0" err="1" smtClean="0"/>
              <a:t>x,y</a:t>
            </a:r>
            <a:r>
              <a:rPr lang="en-US" sz="2000" dirty="0" smtClean="0"/>
              <a:t>) / </a:t>
            </a:r>
            <a:r>
              <a:rPr lang="en-US" sz="2000" dirty="0" err="1" smtClean="0"/>
              <a:t>Var</a:t>
            </a:r>
            <a:r>
              <a:rPr lang="en-US" sz="2000" dirty="0" smtClean="0"/>
              <a:t>(x)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 </a:t>
            </a:r>
            <a:r>
              <a:rPr lang="en-US" sz="2000" smtClean="0"/>
              <a:t>and    E(y)  =  </a:t>
            </a:r>
            <a:r>
              <a:rPr lang="en-US" sz="2000" dirty="0" smtClean="0">
                <a:sym typeface="Symbol" pitchFamily="18" charset="2"/>
              </a:rPr>
              <a:t></a:t>
            </a:r>
            <a:r>
              <a:rPr lang="en-US" sz="2000" dirty="0" smtClean="0"/>
              <a:t>  + 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dirty="0" smtClean="0"/>
              <a:t>E(x)  +  E(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)</a:t>
            </a:r>
          </a:p>
          <a:p>
            <a:pPr>
              <a:buNone/>
            </a:pPr>
            <a:r>
              <a:rPr lang="en-US" sz="2000" smtClean="0"/>
              <a:t> but     E(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)  =  E(</a:t>
            </a:r>
            <a:r>
              <a:rPr lang="en-US" sz="2000" smtClean="0">
                <a:sym typeface="Symbol" pitchFamily="18" charset="2"/>
              </a:rPr>
              <a:t>|x) = E(0) = 0 (Law of iterated expectations)</a:t>
            </a:r>
            <a:endParaRPr lang="en-US" sz="2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so       E(y) =   </a:t>
            </a:r>
            <a:r>
              <a:rPr lang="en-US" sz="2000" dirty="0" smtClean="0">
                <a:sym typeface="Symbol" pitchFamily="18" charset="2"/>
              </a:rPr>
              <a:t></a:t>
            </a:r>
            <a:r>
              <a:rPr lang="en-US" sz="2000" dirty="0" smtClean="0"/>
              <a:t>  + 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dirty="0" smtClean="0"/>
              <a:t>E(x)   + 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so,        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smtClean="0"/>
              <a:t>   </a:t>
            </a:r>
            <a:r>
              <a:rPr lang="en-US" sz="2000" dirty="0" smtClean="0"/>
              <a:t>=   E[y]  - 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dirty="0" smtClean="0"/>
              <a:t>E[x].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524000" y="4495800"/>
            <a:ext cx="3352800" cy="3810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524000" y="5943600"/>
            <a:ext cx="3352800" cy="3810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Regression and Projection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   </a:t>
            </a:r>
            <a:r>
              <a:rPr lang="en-US" sz="2400" dirty="0" smtClean="0"/>
              <a:t>Does this mean E[</a:t>
            </a:r>
            <a:r>
              <a:rPr lang="en-US" sz="2400" dirty="0" err="1" smtClean="0"/>
              <a:t>y|x</a:t>
            </a:r>
            <a:r>
              <a:rPr lang="en-US" sz="2400" dirty="0" smtClean="0"/>
              <a:t>]  =  </a:t>
            </a:r>
            <a:r>
              <a:rPr lang="en-US" sz="2400" dirty="0" smtClean="0">
                <a:sym typeface="Symbol" pitchFamily="18" charset="2"/>
              </a:rPr>
              <a:t></a:t>
            </a:r>
            <a:r>
              <a:rPr lang="en-US" sz="2400" dirty="0" smtClean="0"/>
              <a:t>  +  </a:t>
            </a:r>
            <a:r>
              <a:rPr lang="en-US" sz="2400" dirty="0" smtClean="0">
                <a:sym typeface="Symbol" pitchFamily="18" charset="2"/>
              </a:rPr>
              <a:t></a:t>
            </a:r>
            <a:r>
              <a:rPr lang="en-US" sz="2400" dirty="0" smtClean="0"/>
              <a:t>x?  </a:t>
            </a:r>
          </a:p>
          <a:p>
            <a:pPr lvl="1" eaLnBrk="1" hangingPunct="1"/>
            <a:r>
              <a:rPr lang="en-US" dirty="0" smtClean="0"/>
              <a:t>No.  This is </a:t>
            </a:r>
            <a:r>
              <a:rPr lang="en-US" i="1" dirty="0" smtClean="0"/>
              <a:t>the </a:t>
            </a:r>
            <a:r>
              <a:rPr lang="en-US" b="1" i="1" dirty="0" smtClean="0">
                <a:solidFill>
                  <a:srgbClr val="0000FF"/>
                </a:solidFill>
              </a:rPr>
              <a:t>linear projection </a:t>
            </a:r>
            <a:r>
              <a:rPr lang="en-US" dirty="0" smtClean="0"/>
              <a:t>of y on x</a:t>
            </a:r>
          </a:p>
          <a:p>
            <a:pPr lvl="1" eaLnBrk="1" hangingPunct="1"/>
            <a:r>
              <a:rPr lang="en-US" dirty="0" smtClean="0"/>
              <a:t>It is true in every bivariate distribution, whether or not E[</a:t>
            </a:r>
            <a:r>
              <a:rPr lang="en-US" dirty="0" err="1" smtClean="0"/>
              <a:t>y|x</a:t>
            </a:r>
            <a:r>
              <a:rPr lang="en-US" dirty="0" smtClean="0"/>
              <a:t>] is linear in x.</a:t>
            </a:r>
          </a:p>
          <a:p>
            <a:pPr lvl="1" eaLnBrk="1" hangingPunct="1"/>
            <a:r>
              <a:rPr lang="en-US" dirty="0" smtClean="0"/>
              <a:t>y </a:t>
            </a:r>
            <a:r>
              <a:rPr lang="en-US" smtClean="0"/>
              <a:t>can </a:t>
            </a:r>
            <a:r>
              <a:rPr lang="en-US" u="sng" smtClean="0"/>
              <a:t>generally</a:t>
            </a:r>
            <a:r>
              <a:rPr lang="en-US" smtClean="0"/>
              <a:t> </a:t>
            </a:r>
            <a:r>
              <a:rPr lang="en-US" dirty="0" smtClean="0"/>
              <a:t>be written y = </a:t>
            </a:r>
            <a:r>
              <a:rPr lang="en-US" dirty="0" smtClean="0">
                <a:sym typeface="Symbol" pitchFamily="18" charset="2"/>
              </a:rPr>
              <a:t></a:t>
            </a:r>
            <a:r>
              <a:rPr lang="en-US" dirty="0" smtClean="0"/>
              <a:t>  +  </a:t>
            </a:r>
            <a:r>
              <a:rPr lang="en-US" dirty="0" smtClean="0">
                <a:sym typeface="Symbol" pitchFamily="18" charset="2"/>
              </a:rPr>
              <a:t></a:t>
            </a:r>
            <a:r>
              <a:rPr lang="en-US" dirty="0" smtClean="0"/>
              <a:t>x +  </a:t>
            </a:r>
            <a:r>
              <a:rPr lang="en-US" dirty="0" smtClean="0">
                <a:sym typeface="Symbol" pitchFamily="18" charset="2"/>
              </a:rPr>
              <a:t></a:t>
            </a:r>
            <a:r>
              <a:rPr lang="en-US" dirty="0" smtClean="0"/>
              <a:t> 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 smtClean="0"/>
              <a:t>     where  </a:t>
            </a:r>
            <a:r>
              <a:rPr lang="en-US" dirty="0" smtClean="0">
                <a:sym typeface="Symbol" pitchFamily="18" charset="2"/>
              </a:rPr>
              <a:t></a:t>
            </a:r>
            <a:r>
              <a:rPr lang="en-US" dirty="0" smtClean="0"/>
              <a:t> </a:t>
            </a:r>
            <a:r>
              <a:rPr lang="en-US" dirty="0" smtClean="0">
                <a:sym typeface="Symbol" pitchFamily="18" charset="2"/>
              </a:rPr>
              <a:t></a:t>
            </a:r>
            <a:r>
              <a:rPr lang="en-US" dirty="0" smtClean="0"/>
              <a:t> x, </a:t>
            </a:r>
            <a:r>
              <a:rPr lang="en-US" dirty="0" smtClean="0">
                <a:sym typeface="Symbol" pitchFamily="18" charset="2"/>
              </a:rPr>
              <a:t></a:t>
            </a:r>
            <a:r>
              <a:rPr lang="en-US" dirty="0" smtClean="0"/>
              <a:t>  =  </a:t>
            </a:r>
            <a:r>
              <a:rPr lang="en-US" dirty="0" err="1" smtClean="0"/>
              <a:t>Cov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 / </a:t>
            </a:r>
            <a:r>
              <a:rPr lang="en-US" dirty="0" err="1" smtClean="0"/>
              <a:t>Var</a:t>
            </a:r>
            <a:r>
              <a:rPr lang="en-US" dirty="0" smtClean="0"/>
              <a:t>(x) etc.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 smtClean="0"/>
              <a:t>  The conditional mean function is h(x) such that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 smtClean="0"/>
              <a:t>  y = h(x) + v where E[</a:t>
            </a:r>
            <a:r>
              <a:rPr lang="en-US" dirty="0" err="1" smtClean="0"/>
              <a:t>v|h</a:t>
            </a:r>
            <a:r>
              <a:rPr lang="en-US" dirty="0" smtClean="0"/>
              <a:t>(x)] = 0.  But, h(x) does not have to be linear.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rgbClr val="FF0000"/>
                </a:solidFill>
              </a:rPr>
              <a:t>The implication: What is the result of “linearly regressing y on ,” for example using least squares?</a:t>
            </a:r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Data from a Bivariate Population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905000"/>
            <a:ext cx="69913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The Linear Projection Computed </a:t>
            </a:r>
            <a:br>
              <a:rPr lang="en-US" smtClean="0"/>
            </a:br>
            <a:r>
              <a:rPr lang="en-US" smtClean="0"/>
              <a:t>by Least Squares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981200"/>
            <a:ext cx="7086600" cy="408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Linear Least Squares Projection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838200" y="2209800"/>
            <a:ext cx="7772400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Ordinary     least squares regression ............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LHS=Y        Mean                 =        1.21632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Standard deviation   =         .37592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Number of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observs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   =            100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Model size   Parameters           =              2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Degrees of freedom   =             98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Residuals    Sum of squares       =        9.95949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Standard error of e  =         .31879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Fit          R-squared            =         .28812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      Adjusted R-squared   =         .28086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Variable| Coefficient    Standard Error  t-ratio  P[|T|&gt;t]   Mean of X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Constant|     .83368***       .06861       12.150   .0000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       X|     .24591***       .03905        6.298   .0000      1.55603</a:t>
            </a:r>
          </a:p>
          <a:p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--------+-------------------------------------------------------------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The True Conditional Mean Function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057400"/>
            <a:ext cx="6781800" cy="3752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1"/>
            <a:ext cx="82296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The True Data Generating Mechanism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686" y="1371600"/>
            <a:ext cx="7138988" cy="427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077686" y="5791200"/>
            <a:ext cx="7138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 does least squares “estimate?”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150" y="1066800"/>
            <a:ext cx="79438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76400"/>
            <a:ext cx="3762375" cy="3973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6526" y="1685925"/>
            <a:ext cx="373647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5029200" y="2209800"/>
            <a:ext cx="304800" cy="1524000"/>
          </a:xfrm>
          <a:prstGeom prst="rect">
            <a:avLst/>
          </a:prstGeom>
          <a:solidFill>
            <a:srgbClr val="FFC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Application: Doctor Visits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382000" cy="3124200"/>
          </a:xfrm>
        </p:spPr>
        <p:txBody>
          <a:bodyPr/>
          <a:lstStyle/>
          <a:p>
            <a:pPr eaLnBrk="1" hangingPunct="1"/>
            <a:r>
              <a:rPr lang="en-US" sz="1800" smtClean="0"/>
              <a:t>German Individual Health Care data: </a:t>
            </a:r>
            <a:r>
              <a:rPr lang="en-US" sz="1800" smtClean="0"/>
              <a:t>n=27,236</a:t>
            </a:r>
            <a:endParaRPr lang="en-US" sz="1800" smtClean="0"/>
          </a:p>
          <a:p>
            <a:pPr eaLnBrk="1" hangingPunct="1"/>
            <a:r>
              <a:rPr lang="en-US" sz="1800" smtClean="0"/>
              <a:t>A model for number of visits to the doctor:</a:t>
            </a:r>
          </a:p>
          <a:p>
            <a:pPr lvl="1" eaLnBrk="1" hangingPunct="1"/>
            <a:r>
              <a:rPr lang="en-US" sz="1800" smtClean="0"/>
              <a:t>True </a:t>
            </a:r>
            <a:r>
              <a:rPr lang="en-US" sz="1800" smtClean="0"/>
              <a:t>E[v|income</a:t>
            </a:r>
            <a:r>
              <a:rPr lang="en-US" sz="1800" smtClean="0"/>
              <a:t>] =          </a:t>
            </a:r>
            <a:r>
              <a:rPr lang="en-US" sz="1800" b="1" smtClean="0"/>
              <a:t>exp</a:t>
            </a:r>
            <a:r>
              <a:rPr lang="en-US" sz="1800" smtClean="0"/>
              <a:t>(1.413 - .747*income)</a:t>
            </a:r>
          </a:p>
          <a:p>
            <a:pPr lvl="1" eaLnBrk="1" hangingPunct="1"/>
            <a:r>
              <a:rPr lang="en-US" sz="1800" smtClean="0"/>
              <a:t>Linear regression: g</a:t>
            </a:r>
            <a:r>
              <a:rPr lang="en-US" sz="1800" smtClean="0"/>
              <a:t>*(income</a:t>
            </a:r>
            <a:r>
              <a:rPr lang="en-US" sz="1800" smtClean="0"/>
              <a:t>)=3.918 – 2.087*income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352800"/>
            <a:ext cx="6019800" cy="29670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Conditional Mean and Projection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28600" y="5791200"/>
            <a:ext cx="8610600" cy="6463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      </a:t>
            </a:r>
            <a:r>
              <a:rPr lang="en-US" b="1" smtClean="0">
                <a:latin typeface="Tahoma" pitchFamily="34" charset="0"/>
              </a:rPr>
              <a:t>   The linear projection somewhat resembles the conditional mean.</a:t>
            </a:r>
            <a:br>
              <a:rPr lang="en-US" b="1" smtClean="0">
                <a:latin typeface="Tahoma" pitchFamily="34" charset="0"/>
              </a:rPr>
            </a:br>
            <a:r>
              <a:rPr lang="en-US" b="1" smtClean="0">
                <a:latin typeface="Tahoma" pitchFamily="34" charset="0"/>
              </a:rPr>
              <a:t>         Notice </a:t>
            </a:r>
            <a:r>
              <a:rPr lang="en-US" b="1">
                <a:latin typeface="Tahoma" pitchFamily="34" charset="0"/>
              </a:rPr>
              <a:t>the problem with the linear approach. Negative predictions.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400"/>
            <a:ext cx="79343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24000"/>
            <a:ext cx="798639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6259" name="Object 3"/>
          <p:cNvGraphicFramePr>
            <a:graphicFrameLocks noChangeAspect="1"/>
          </p:cNvGraphicFramePr>
          <p:nvPr/>
        </p:nvGraphicFramePr>
        <p:xfrm>
          <a:off x="434975" y="5181600"/>
          <a:ext cx="8556625" cy="418640"/>
        </p:xfrm>
        <a:graphic>
          <a:graphicData uri="http://schemas.openxmlformats.org/presentationml/2006/ole">
            <p:oleObj spid="_x0000_s96259" name="Equation" r:id="rId4" imgW="4152600" imgH="203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33400"/>
            <a:ext cx="6324600" cy="239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114800"/>
            <a:ext cx="7010400" cy="210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63538" y="2895600"/>
          <a:ext cx="7351712" cy="1169988"/>
        </p:xfrm>
        <a:graphic>
          <a:graphicData uri="http://schemas.openxmlformats.org/presentationml/2006/ole">
            <p:oleObj spid="_x0000_s97284" name="Equation" r:id="rId5" imgW="4152600" imgH="660240" progId="Equation.DSMT4">
              <p:embed/>
            </p:oleObj>
          </a:graphicData>
        </a:graphic>
      </p:graphicFrame>
      <p:cxnSp>
        <p:nvCxnSpPr>
          <p:cNvPr id="6" name="Straight Arrow Connector 5"/>
          <p:cNvCxnSpPr/>
          <p:nvPr/>
        </p:nvCxnSpPr>
        <p:spPr bwMode="auto">
          <a:xfrm flipH="1" flipV="1">
            <a:off x="1981200" y="2667000"/>
            <a:ext cx="304800" cy="32766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Representing the Relationship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229600" cy="4530725"/>
          </a:xfrm>
        </p:spPr>
        <p:txBody>
          <a:bodyPr/>
          <a:lstStyle/>
          <a:p>
            <a:pPr eaLnBrk="1" hangingPunct="1"/>
            <a:r>
              <a:rPr lang="en-US" sz="2000" dirty="0" smtClean="0"/>
              <a:t>Conditional </a:t>
            </a:r>
            <a:r>
              <a:rPr lang="en-US" sz="2000" smtClean="0"/>
              <a:t>mean function is :  	E[y </a:t>
            </a:r>
            <a:r>
              <a:rPr lang="en-US" sz="2000" dirty="0" smtClean="0"/>
              <a:t>| x] = g(x)</a:t>
            </a:r>
          </a:p>
          <a:p>
            <a:r>
              <a:rPr lang="en-US" sz="2000" smtClean="0"/>
              <a:t>The </a:t>
            </a:r>
            <a:r>
              <a:rPr lang="en-US" sz="2000" dirty="0" smtClean="0"/>
              <a:t>linear projection (linear </a:t>
            </a:r>
            <a:r>
              <a:rPr lang="en-US" sz="2000" smtClean="0"/>
              <a:t>regression?) </a:t>
            </a:r>
          </a:p>
          <a:p>
            <a:endParaRPr lang="en-US" sz="2000" smtClean="0"/>
          </a:p>
          <a:p>
            <a:endParaRPr lang="en-US" sz="2000" smtClean="0"/>
          </a:p>
          <a:p>
            <a:pPr>
              <a:buNone/>
            </a:pPr>
            <a:endParaRPr lang="en-US" sz="2000" smtClean="0"/>
          </a:p>
          <a:p>
            <a:endParaRPr lang="en-US" sz="2000" smtClean="0"/>
          </a:p>
          <a:p>
            <a:r>
              <a:rPr lang="en-US" sz="2000" smtClean="0"/>
              <a:t>Linear approximation to the nonlinear conditional mean function:  Linear Taylor series evaluated at x</a:t>
            </a:r>
            <a:r>
              <a:rPr lang="en-US" sz="2000" baseline="30000" smtClean="0"/>
              <a:t>0</a:t>
            </a:r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We will use the projection very often.  We will rarely use the Taylor series.</a:t>
            </a:r>
            <a:endParaRPr lang="en-US" sz="2000" dirty="0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09026523"/>
              </p:ext>
            </p:extLst>
          </p:nvPr>
        </p:nvGraphicFramePr>
        <p:xfrm>
          <a:off x="2514600" y="4191000"/>
          <a:ext cx="4573588" cy="1191975"/>
        </p:xfrm>
        <a:graphic>
          <a:graphicData uri="http://schemas.openxmlformats.org/presentationml/2006/ole">
            <p:oleObj spid="_x0000_s13328" name="Equation" r:id="rId4" imgW="2730240" imgH="711000" progId="Equation.DSMT4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2862263" y="2133600"/>
          <a:ext cx="2878137" cy="1173163"/>
        </p:xfrm>
        <a:graphic>
          <a:graphicData uri="http://schemas.openxmlformats.org/presentationml/2006/ole">
            <p:oleObj spid="_x0000_s13329" name="Equation" r:id="rId5" imgW="1650960" imgH="6728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229600" cy="533401"/>
          </a:xfrm>
        </p:spPr>
        <p:txBody>
          <a:bodyPr/>
          <a:lstStyle/>
          <a:p>
            <a:r>
              <a:rPr lang="en-US" smtClean="0"/>
              <a:t>Representations of y</a:t>
            </a:r>
            <a:br>
              <a:rPr lang="en-US" smtClean="0"/>
            </a:br>
            <a:r>
              <a:rPr lang="en-US" smtClean="0"/>
              <a:t>Does y = </a:t>
            </a:r>
            <a:r>
              <a:rPr lang="en-US" smtClean="0">
                <a:sym typeface="Symbol"/>
              </a:rPr>
              <a:t></a:t>
            </a:r>
            <a:r>
              <a:rPr lang="en-US" baseline="-25000" smtClean="0"/>
              <a:t>0</a:t>
            </a:r>
            <a:r>
              <a:rPr lang="en-US" smtClean="0"/>
              <a:t> + </a:t>
            </a:r>
            <a:r>
              <a:rPr lang="en-US" smtClean="0">
                <a:sym typeface="Symbol"/>
              </a:rPr>
              <a:t></a:t>
            </a:r>
            <a:r>
              <a:rPr lang="en-US" baseline="-25000" smtClean="0"/>
              <a:t>1</a:t>
            </a:r>
            <a:r>
              <a:rPr lang="en-US" smtClean="0"/>
              <a:t>x + </a:t>
            </a:r>
            <a:r>
              <a:rPr lang="en-US" smtClean="0">
                <a:sym typeface="Symbol"/>
              </a:rPr>
              <a:t>?</a:t>
            </a:r>
            <a:endParaRPr lang="en-US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400"/>
            <a:ext cx="766762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 bwMode="auto">
          <a:xfrm flipH="1" flipV="1">
            <a:off x="5181600" y="4114800"/>
            <a:ext cx="5334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5943600" y="3962400"/>
            <a:ext cx="1981200" cy="92333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mtClean="0"/>
              <a:t>Slopes of the 3 functions are roughly equal.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7239000" cy="530225"/>
          </a:xfrm>
        </p:spPr>
        <p:txBody>
          <a:bodyPr/>
          <a:lstStyle/>
          <a:p>
            <a:r>
              <a:rPr lang="en-US" smtClean="0"/>
              <a:t>Summary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00FF"/>
                </a:solidFill>
              </a:rPr>
              <a:t>Regression function</a:t>
            </a:r>
            <a:r>
              <a:rPr lang="en-US" smtClean="0"/>
              <a:t>:  E[y|x] = g(x)</a:t>
            </a:r>
          </a:p>
          <a:p>
            <a:endParaRPr lang="en-US" smtClean="0"/>
          </a:p>
          <a:p>
            <a:r>
              <a:rPr lang="en-US" b="1" smtClean="0">
                <a:solidFill>
                  <a:srgbClr val="0000FF"/>
                </a:solidFill>
              </a:rPr>
              <a:t>Projection</a:t>
            </a:r>
            <a:r>
              <a:rPr lang="en-US" smtClean="0"/>
              <a:t>:  g*(y|x) = a + bx where</a:t>
            </a:r>
            <a:br>
              <a:rPr lang="en-US" smtClean="0"/>
            </a:br>
            <a:r>
              <a:rPr lang="en-US" smtClean="0"/>
              <a:t>b = Cov(x,y)/Var(x) and a = E[y]-bE[x]</a:t>
            </a:r>
            <a:br>
              <a:rPr lang="en-US" smtClean="0"/>
            </a:br>
            <a:r>
              <a:rPr lang="en-US" smtClean="0"/>
              <a:t>Projection will equal E[y|x] if E[y|x] is linear.</a:t>
            </a:r>
          </a:p>
          <a:p>
            <a:endParaRPr lang="en-US" smtClean="0"/>
          </a:p>
          <a:p>
            <a:r>
              <a:rPr lang="en-US" smtClean="0"/>
              <a:t>y = E[y|x]  + e </a:t>
            </a:r>
          </a:p>
          <a:p>
            <a:pPr>
              <a:buNone/>
            </a:pPr>
            <a:r>
              <a:rPr lang="en-US" smtClean="0"/>
              <a:t>   y = a + bx + u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Linear Regression Model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en-US" sz="2000" smtClean="0"/>
              <a:t>The </a:t>
            </a:r>
            <a:r>
              <a:rPr lang="en-US" sz="2000" b="1" u="sng" smtClean="0">
                <a:solidFill>
                  <a:srgbClr val="3366FF"/>
                </a:solidFill>
              </a:rPr>
              <a:t>model</a:t>
            </a:r>
            <a:r>
              <a:rPr lang="en-US" sz="2000" smtClean="0"/>
              <a:t> is y  =  f(x</a:t>
            </a:r>
            <a:r>
              <a:rPr lang="en-US" sz="2000" baseline="-25000" smtClean="0"/>
              <a:t>1</a:t>
            </a:r>
            <a:r>
              <a:rPr lang="en-US" sz="2000" smtClean="0"/>
              <a:t>,x</a:t>
            </a:r>
            <a:r>
              <a:rPr lang="en-US" sz="2000" baseline="-25000" smtClean="0"/>
              <a:t>2</a:t>
            </a:r>
            <a:r>
              <a:rPr lang="en-US" sz="2000" smtClean="0"/>
              <a:t>,…,x</a:t>
            </a:r>
            <a:r>
              <a:rPr lang="en-US" sz="2000" baseline="-25000" smtClean="0"/>
              <a:t>K</a:t>
            </a:r>
            <a:r>
              <a:rPr lang="en-US" sz="2000" smtClean="0"/>
              <a:t>,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baseline="-25000" smtClean="0"/>
              <a:t>1</a:t>
            </a:r>
            <a:r>
              <a:rPr lang="en-US" sz="2000" smtClean="0"/>
              <a:t>,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baseline="-25000" smtClean="0"/>
              <a:t>2</a:t>
            </a:r>
            <a:r>
              <a:rPr lang="en-US" sz="2000" smtClean="0"/>
              <a:t>,…</a:t>
            </a:r>
            <a:r>
              <a:rPr lang="en-US" sz="2000" smtClean="0">
                <a:sym typeface="Symbol" pitchFamily="18" charset="2"/>
              </a:rPr>
              <a:t></a:t>
            </a:r>
            <a:r>
              <a:rPr lang="en-US" sz="2000" baseline="-25000" smtClean="0"/>
              <a:t>K</a:t>
            </a:r>
            <a:r>
              <a:rPr lang="en-US" sz="2000" smtClean="0"/>
              <a:t>)  + 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  </a:t>
            </a:r>
          </a:p>
          <a:p>
            <a:pPr eaLnBrk="1" hangingPunct="1">
              <a:lnSpc>
                <a:spcPct val="105000"/>
              </a:lnSpc>
              <a:buFont typeface="Wingdings" pitchFamily="2" charset="2"/>
              <a:buNone/>
            </a:pPr>
            <a:r>
              <a:rPr lang="en-US" sz="2000" smtClean="0"/>
              <a:t>     =  </a:t>
            </a:r>
            <a:r>
              <a:rPr lang="en-US" sz="2000" b="1" smtClean="0">
                <a:solidFill>
                  <a:srgbClr val="3366FF"/>
                </a:solidFill>
              </a:rPr>
              <a:t>a multiple</a:t>
            </a:r>
            <a:r>
              <a:rPr lang="en-US" sz="2000" b="1" i="1" smtClean="0">
                <a:solidFill>
                  <a:srgbClr val="3366FF"/>
                </a:solidFill>
              </a:rPr>
              <a:t> </a:t>
            </a:r>
            <a:r>
              <a:rPr lang="en-US" sz="2000" b="1" smtClean="0">
                <a:solidFill>
                  <a:srgbClr val="3366FF"/>
                </a:solidFill>
              </a:rPr>
              <a:t>regression </a:t>
            </a:r>
            <a:r>
              <a:rPr lang="en-US" sz="2000" smtClean="0"/>
              <a:t>model (multiple as opposed to multivariate).  Emphasis on the “multiple” aspect of multiple regression.  Important examples: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Form of the model – E[y|</a:t>
            </a:r>
            <a:r>
              <a:rPr lang="en-US" sz="2000" b="1" smtClean="0"/>
              <a:t>x</a:t>
            </a:r>
            <a:r>
              <a:rPr lang="en-US" sz="2000" smtClean="0"/>
              <a:t>] = a linear function of </a:t>
            </a:r>
            <a:r>
              <a:rPr lang="en-US" sz="2000" b="1" smtClean="0"/>
              <a:t>x</a:t>
            </a:r>
            <a:r>
              <a:rPr lang="en-US" sz="2000" smtClean="0"/>
              <a:t>.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smtClean="0"/>
              <a:t>    (Regressand vs. regressors)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Note the presumption that there exists a relationship defined by the model.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‘</a:t>
            </a:r>
            <a:r>
              <a:rPr lang="en-US" sz="2000" b="1" smtClean="0">
                <a:solidFill>
                  <a:srgbClr val="3366FF"/>
                </a:solidFill>
              </a:rPr>
              <a:t>Dependent’ and ‘independent’ variables</a:t>
            </a:r>
            <a:r>
              <a:rPr lang="en-US" sz="2000" smtClean="0"/>
              <a:t>.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Independent of what? Think in terms of autonomous variation.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Can y just ‘change?’  What ‘causes’ the change?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Very careful on the issue of causality.  Cause vs. association. Modeling causality in econometrics…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 Assumptions: Generalities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4225925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3366FF"/>
                </a:solidFill>
              </a:rPr>
              <a:t>Linearity</a:t>
            </a:r>
            <a:r>
              <a:rPr lang="en-US" sz="2000" smtClean="0"/>
              <a:t> means linear in the parameters. We’ll return to this issue shortly.</a:t>
            </a:r>
            <a:endParaRPr lang="en-US" sz="2000" b="1" smtClean="0">
              <a:solidFill>
                <a:srgbClr val="3366FF"/>
              </a:solidFill>
            </a:endParaRP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3366FF"/>
                </a:solidFill>
              </a:rPr>
              <a:t>Identifiability</a:t>
            </a:r>
            <a:r>
              <a:rPr lang="en-US" sz="2000" smtClean="0"/>
              <a:t>.  It is not possible in the context of the model for two different sets of parameters to produce the same value of E[y|</a:t>
            </a:r>
            <a:r>
              <a:rPr lang="en-US" sz="2000" b="1" smtClean="0"/>
              <a:t>x</a:t>
            </a:r>
            <a:r>
              <a:rPr lang="en-US" sz="2000" smtClean="0"/>
              <a:t>] for </a:t>
            </a:r>
            <a:r>
              <a:rPr lang="en-US" sz="2000" b="1" u="sng" smtClean="0"/>
              <a:t>all</a:t>
            </a:r>
            <a:r>
              <a:rPr lang="en-US" sz="2000" smtClean="0"/>
              <a:t> </a:t>
            </a:r>
            <a:r>
              <a:rPr lang="en-US" sz="2000" b="1" smtClean="0"/>
              <a:t>x</a:t>
            </a:r>
            <a:r>
              <a:rPr lang="en-US" sz="2000" smtClean="0"/>
              <a:t> vectors. (It is possible for some </a:t>
            </a:r>
            <a:r>
              <a:rPr lang="en-US" sz="2000" b="1" smtClean="0"/>
              <a:t>x</a:t>
            </a:r>
            <a:r>
              <a:rPr lang="en-US" sz="2000" smtClean="0"/>
              <a:t>.)</a:t>
            </a:r>
            <a:endParaRPr lang="en-US" sz="2000" b="1" smtClean="0">
              <a:solidFill>
                <a:srgbClr val="3366FF"/>
              </a:solidFill>
            </a:endParaRP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3366FF"/>
                </a:solidFill>
              </a:rPr>
              <a:t>Conditional expected value of the deviation </a:t>
            </a:r>
            <a:r>
              <a:rPr lang="en-US" sz="2000" smtClean="0"/>
              <a:t>of an observation from the conditional mean function is zero</a:t>
            </a:r>
            <a:endParaRPr lang="en-US" sz="2000" b="1" smtClean="0">
              <a:solidFill>
                <a:srgbClr val="3366FF"/>
              </a:solidFill>
            </a:endParaRP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3366FF"/>
                </a:solidFill>
              </a:rPr>
              <a:t>Form of the variance</a:t>
            </a:r>
            <a:r>
              <a:rPr lang="en-US" sz="2000" smtClean="0"/>
              <a:t> of the random variable around the conditional mean is specified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smtClean="0"/>
              <a:t>Nature of the process by which </a:t>
            </a:r>
            <a:r>
              <a:rPr lang="en-US" sz="2000" b="1" smtClean="0"/>
              <a:t>x</a:t>
            </a:r>
            <a:r>
              <a:rPr lang="en-US" sz="2000" smtClean="0"/>
              <a:t> is observed is not specified.  The assumptions are conditioned on the observed </a:t>
            </a:r>
            <a:r>
              <a:rPr lang="en-US" sz="2000" b="1" smtClean="0"/>
              <a:t>x</a:t>
            </a:r>
            <a:r>
              <a:rPr lang="en-US" sz="2000" smtClean="0"/>
              <a:t>.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smtClean="0"/>
              <a:t>Assumptions about a specific probability distribution to be made later.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Linearity of the Model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f(x</a:t>
            </a:r>
            <a:r>
              <a:rPr lang="en-US" sz="2400" baseline="-25000" smtClean="0"/>
              <a:t>1</a:t>
            </a:r>
            <a:r>
              <a:rPr lang="en-US" sz="2400" smtClean="0"/>
              <a:t>,x</a:t>
            </a:r>
            <a:r>
              <a:rPr lang="en-US" sz="2400" baseline="-25000" smtClean="0"/>
              <a:t>2</a:t>
            </a:r>
            <a:r>
              <a:rPr lang="en-US" sz="2400" smtClean="0"/>
              <a:t>,…,x</a:t>
            </a:r>
            <a:r>
              <a:rPr lang="en-US" sz="2400" baseline="-25000" smtClean="0"/>
              <a:t>K</a:t>
            </a:r>
            <a:r>
              <a:rPr lang="en-US" sz="2400" smtClean="0"/>
              <a:t>,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1</a:t>
            </a:r>
            <a:r>
              <a:rPr lang="en-US" sz="2400" smtClean="0"/>
              <a:t>,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2</a:t>
            </a:r>
            <a:r>
              <a:rPr lang="en-US" sz="2400" smtClean="0"/>
              <a:t>,…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i="1" baseline="-25000" smtClean="0"/>
              <a:t>K</a:t>
            </a:r>
            <a:r>
              <a:rPr lang="en-US" sz="2400" smtClean="0"/>
              <a:t>) = x</a:t>
            </a:r>
            <a:r>
              <a:rPr lang="en-US" sz="2400" baseline="-25000" smtClean="0"/>
              <a:t>1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1</a:t>
            </a:r>
            <a:r>
              <a:rPr lang="en-US" sz="2400" smtClean="0"/>
              <a:t>  + x</a:t>
            </a:r>
            <a:r>
              <a:rPr lang="en-US" sz="2400" baseline="-25000" smtClean="0"/>
              <a:t>2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2</a:t>
            </a:r>
            <a:r>
              <a:rPr lang="en-US" sz="2400" smtClean="0"/>
              <a:t> + … + x</a:t>
            </a:r>
            <a:r>
              <a:rPr lang="en-US" sz="2400" baseline="-25000" smtClean="0"/>
              <a:t>K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K</a:t>
            </a:r>
            <a:endParaRPr lang="en-US" sz="2400" b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Notation: </a:t>
            </a:r>
            <a:r>
              <a:rPr lang="en-US" sz="2400" smtClean="0"/>
              <a:t>x</a:t>
            </a:r>
            <a:r>
              <a:rPr lang="en-US" sz="2400" baseline="-25000" smtClean="0"/>
              <a:t>1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1</a:t>
            </a:r>
            <a:r>
              <a:rPr lang="en-US" sz="2400" smtClean="0"/>
              <a:t>  + x</a:t>
            </a:r>
            <a:r>
              <a:rPr lang="en-US" sz="2400" baseline="-25000" smtClean="0"/>
              <a:t>2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2</a:t>
            </a:r>
            <a:r>
              <a:rPr lang="en-US" sz="2400" smtClean="0"/>
              <a:t> + … + x</a:t>
            </a:r>
            <a:r>
              <a:rPr lang="en-US" sz="2400" baseline="-25000" smtClean="0"/>
              <a:t>K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K</a:t>
            </a:r>
            <a:r>
              <a:rPr lang="en-US" sz="2400" smtClean="0"/>
              <a:t>  =  </a:t>
            </a:r>
            <a:r>
              <a:rPr lang="en-US" sz="2400" b="1" smtClean="0"/>
              <a:t>x</a:t>
            </a:r>
            <a:r>
              <a:rPr lang="en-US" sz="2400" b="1" smtClean="0">
                <a:sym typeface="Symbol" pitchFamily="18" charset="2"/>
              </a:rPr>
              <a:t></a:t>
            </a:r>
            <a:r>
              <a:rPr lang="en-US" sz="2400" smtClean="0"/>
              <a:t>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Boldface letter indicates a column vector.  “x” denotes a variable, a function of a variable, or a function of a set of variables.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There are K “variables” on the right hand side of the conditional mean “function.”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first “variable” is usually a constant term.  (Wisdom:  Models should have a constant term unless the theory says they should not.) </a:t>
            </a: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E[y|</a:t>
            </a:r>
            <a:r>
              <a:rPr lang="en-US" sz="2400" b="1" smtClean="0"/>
              <a:t>x</a:t>
            </a:r>
            <a:r>
              <a:rPr lang="en-US" sz="2400" smtClean="0"/>
              <a:t>]  =  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1</a:t>
            </a:r>
            <a:r>
              <a:rPr lang="en-US" sz="2400" smtClean="0"/>
              <a:t>*1 + 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2</a:t>
            </a:r>
            <a:r>
              <a:rPr lang="en-US" sz="2400" smtClean="0"/>
              <a:t>*x</a:t>
            </a:r>
            <a:r>
              <a:rPr lang="en-US" sz="2400" baseline="-25000" smtClean="0"/>
              <a:t>2</a:t>
            </a:r>
            <a:r>
              <a:rPr lang="en-US" sz="2400" smtClean="0"/>
              <a:t> + … + 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K</a:t>
            </a:r>
            <a:r>
              <a:rPr lang="en-US" sz="2400" smtClean="0"/>
              <a:t>*x</a:t>
            </a:r>
            <a:r>
              <a:rPr lang="en-US" sz="2400" baseline="-25000" smtClean="0"/>
              <a:t>K</a:t>
            </a:r>
            <a:r>
              <a:rPr lang="en-US" sz="2400" smtClean="0"/>
              <a:t>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             (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1</a:t>
            </a:r>
            <a:r>
              <a:rPr lang="en-US" sz="2400" smtClean="0"/>
              <a:t>*1 = the intercept term).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Linearity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4582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Simple linear model, </a:t>
            </a:r>
            <a:r>
              <a:rPr lang="en-US" smtClean="0">
                <a:latin typeface="+mj-lt"/>
              </a:rPr>
              <a:t>E[</a:t>
            </a:r>
            <a:r>
              <a:rPr lang="en-US" err="1" smtClean="0">
                <a:latin typeface="+mj-lt"/>
              </a:rPr>
              <a:t>y|</a:t>
            </a:r>
            <a:r>
              <a:rPr lang="en-US" b="1" err="1" smtClean="0">
                <a:latin typeface="+mj-lt"/>
              </a:rPr>
              <a:t>x</a:t>
            </a:r>
            <a:r>
              <a:rPr lang="en-US" smtClean="0">
                <a:latin typeface="+mj-lt"/>
              </a:rPr>
              <a:t>]      =</a:t>
            </a:r>
            <a:r>
              <a:rPr lang="en-US" b="1" dirty="0" smtClean="0">
                <a:latin typeface="+mj-lt"/>
              </a:rPr>
              <a:t>x’</a:t>
            </a:r>
            <a:r>
              <a:rPr lang="el-GR" b="1" dirty="0" smtClean="0">
                <a:latin typeface="+mj-lt"/>
              </a:rPr>
              <a:t>β</a:t>
            </a:r>
          </a:p>
          <a:p>
            <a:pPr eaLnBrk="1" hangingPunct="1"/>
            <a:r>
              <a:rPr lang="en-US" dirty="0" smtClean="0">
                <a:latin typeface="+mj-lt"/>
              </a:rPr>
              <a:t>Quadratic model</a:t>
            </a:r>
            <a:r>
              <a:rPr lang="en-US" smtClean="0">
                <a:latin typeface="+mj-lt"/>
              </a:rPr>
              <a:t>:      E[y|</a:t>
            </a:r>
            <a:r>
              <a:rPr lang="en-US" b="1" smtClean="0">
                <a:latin typeface="+mj-lt"/>
              </a:rPr>
              <a:t>x</a:t>
            </a:r>
            <a:r>
              <a:rPr lang="en-US" smtClean="0">
                <a:latin typeface="+mj-lt"/>
              </a:rPr>
              <a:t>]       =</a:t>
            </a:r>
            <a:r>
              <a:rPr lang="el-GR" smtClean="0">
                <a:latin typeface="+mj-lt"/>
              </a:rPr>
              <a:t> </a:t>
            </a:r>
            <a:r>
              <a:rPr lang="el-GR" dirty="0" smtClean="0">
                <a:latin typeface="+mj-lt"/>
              </a:rPr>
              <a:t>α</a:t>
            </a:r>
            <a:r>
              <a:rPr lang="en-US" dirty="0" smtClean="0">
                <a:latin typeface="+mj-lt"/>
              </a:rPr>
              <a:t> +</a:t>
            </a:r>
            <a:r>
              <a:rPr lang="el-GR" dirty="0" smtClean="0">
                <a:latin typeface="+mj-lt"/>
              </a:rPr>
              <a:t> β</a:t>
            </a:r>
            <a:r>
              <a:rPr lang="en-US" baseline="-25000" dirty="0" smtClean="0">
                <a:latin typeface="+mj-lt"/>
              </a:rPr>
              <a:t>1</a:t>
            </a:r>
            <a:r>
              <a:rPr lang="en-US" dirty="0" smtClean="0">
                <a:latin typeface="+mj-lt"/>
              </a:rPr>
              <a:t>x</a:t>
            </a:r>
            <a:r>
              <a:rPr lang="el-GR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+ </a:t>
            </a:r>
            <a:r>
              <a:rPr lang="el-GR" dirty="0" smtClean="0">
                <a:latin typeface="+mj-lt"/>
              </a:rPr>
              <a:t>β</a:t>
            </a:r>
            <a:r>
              <a:rPr lang="en-US" baseline="-25000" dirty="0" smtClean="0">
                <a:latin typeface="+mj-lt"/>
              </a:rPr>
              <a:t>2</a:t>
            </a:r>
            <a:r>
              <a:rPr lang="en-US" dirty="0" smtClean="0">
                <a:latin typeface="+mj-lt"/>
              </a:rPr>
              <a:t>x</a:t>
            </a:r>
            <a:r>
              <a:rPr lang="en-US" baseline="30000" dirty="0" smtClean="0">
                <a:latin typeface="+mj-lt"/>
              </a:rPr>
              <a:t>2</a:t>
            </a:r>
            <a:endParaRPr lang="en-US" dirty="0" smtClean="0">
              <a:latin typeface="+mj-lt"/>
            </a:endParaRPr>
          </a:p>
          <a:p>
            <a:pPr eaLnBrk="1" hangingPunct="1"/>
            <a:r>
              <a:rPr lang="en-US" dirty="0" err="1" smtClean="0">
                <a:latin typeface="+mj-lt"/>
              </a:rPr>
              <a:t>Loglinear</a:t>
            </a:r>
            <a:r>
              <a:rPr lang="en-US" dirty="0" smtClean="0">
                <a:latin typeface="+mj-lt"/>
              </a:rPr>
              <a:t> model</a:t>
            </a:r>
            <a:r>
              <a:rPr lang="en-US" smtClean="0">
                <a:latin typeface="+mj-lt"/>
              </a:rPr>
              <a:t>,       E[lny|ln</a:t>
            </a:r>
            <a:r>
              <a:rPr lang="en-US" b="1" smtClean="0">
                <a:latin typeface="+mj-lt"/>
              </a:rPr>
              <a:t>x</a:t>
            </a:r>
            <a:r>
              <a:rPr lang="en-US" smtClean="0">
                <a:latin typeface="+mj-lt"/>
              </a:rPr>
              <a:t>] = </a:t>
            </a:r>
            <a:r>
              <a:rPr lang="el-GR" dirty="0" smtClean="0">
                <a:latin typeface="+mj-lt"/>
              </a:rPr>
              <a:t>α</a:t>
            </a:r>
            <a:r>
              <a:rPr lang="en-US" dirty="0" smtClean="0">
                <a:latin typeface="+mj-lt"/>
              </a:rPr>
              <a:t> + </a:t>
            </a:r>
            <a:r>
              <a:rPr lang="el-GR" dirty="0" smtClean="0">
                <a:latin typeface="+mj-lt"/>
              </a:rPr>
              <a:t>Σ</a:t>
            </a:r>
            <a:r>
              <a:rPr lang="en-US" baseline="-25000" dirty="0" smtClean="0">
                <a:latin typeface="+mj-lt"/>
              </a:rPr>
              <a:t>k </a:t>
            </a:r>
            <a:r>
              <a:rPr lang="en-US" dirty="0" err="1" smtClean="0">
                <a:latin typeface="+mj-lt"/>
              </a:rPr>
              <a:t>lnx</a:t>
            </a:r>
            <a:r>
              <a:rPr lang="en-US" baseline="-25000" dirty="0" err="1" smtClean="0">
                <a:latin typeface="+mj-lt"/>
              </a:rPr>
              <a:t>k</a:t>
            </a:r>
            <a:r>
              <a:rPr lang="el-GR" dirty="0" smtClean="0">
                <a:latin typeface="+mj-lt"/>
              </a:rPr>
              <a:t>β</a:t>
            </a:r>
            <a:r>
              <a:rPr lang="en-US" baseline="-25000" dirty="0" smtClean="0">
                <a:latin typeface="+mj-lt"/>
              </a:rPr>
              <a:t>k</a:t>
            </a:r>
            <a:endParaRPr lang="el-GR" dirty="0" smtClean="0">
              <a:latin typeface="+mj-lt"/>
            </a:endParaRPr>
          </a:p>
          <a:p>
            <a:pPr eaLnBrk="1" hangingPunct="1"/>
            <a:r>
              <a:rPr lang="en-US" dirty="0" err="1" smtClean="0">
                <a:latin typeface="+mj-lt"/>
              </a:rPr>
              <a:t>Semilog</a:t>
            </a:r>
            <a:r>
              <a:rPr lang="en-US" smtClean="0">
                <a:latin typeface="+mj-lt"/>
              </a:rPr>
              <a:t>,                    E[y|</a:t>
            </a:r>
            <a:r>
              <a:rPr lang="en-US" b="1" smtClean="0">
                <a:latin typeface="+mj-lt"/>
              </a:rPr>
              <a:t>x</a:t>
            </a:r>
            <a:r>
              <a:rPr lang="en-US" smtClean="0">
                <a:latin typeface="+mj-lt"/>
              </a:rPr>
              <a:t>]      = </a:t>
            </a:r>
            <a:r>
              <a:rPr lang="el-GR" dirty="0" smtClean="0">
                <a:latin typeface="+mj-lt"/>
              </a:rPr>
              <a:t>α</a:t>
            </a:r>
            <a:r>
              <a:rPr lang="en-US" dirty="0" smtClean="0">
                <a:latin typeface="+mj-lt"/>
              </a:rPr>
              <a:t> + </a:t>
            </a:r>
            <a:r>
              <a:rPr lang="el-GR" dirty="0" smtClean="0">
                <a:latin typeface="+mj-lt"/>
              </a:rPr>
              <a:t>Σ</a:t>
            </a:r>
            <a:r>
              <a:rPr lang="en-US" baseline="-25000" dirty="0" smtClean="0">
                <a:latin typeface="+mj-lt"/>
              </a:rPr>
              <a:t>k </a:t>
            </a:r>
            <a:r>
              <a:rPr lang="en-US" dirty="0" err="1" smtClean="0">
                <a:latin typeface="+mj-lt"/>
              </a:rPr>
              <a:t>lnx</a:t>
            </a:r>
            <a:r>
              <a:rPr lang="en-US" baseline="-25000" dirty="0" err="1" smtClean="0">
                <a:latin typeface="+mj-lt"/>
              </a:rPr>
              <a:t>k</a:t>
            </a:r>
            <a:r>
              <a:rPr lang="el-GR" dirty="0" smtClean="0">
                <a:latin typeface="+mj-lt"/>
              </a:rPr>
              <a:t>β</a:t>
            </a:r>
            <a:r>
              <a:rPr lang="en-US" baseline="-25000" dirty="0" smtClean="0">
                <a:latin typeface="+mj-lt"/>
              </a:rPr>
              <a:t>k</a:t>
            </a:r>
            <a:endParaRPr lang="en-US" dirty="0" smtClean="0">
              <a:latin typeface="+mj-lt"/>
            </a:endParaRPr>
          </a:p>
          <a:p>
            <a:pPr eaLnBrk="1" hangingPunct="1"/>
            <a:r>
              <a:rPr lang="en-US" dirty="0" err="1" smtClean="0">
                <a:latin typeface="+mj-lt"/>
              </a:rPr>
              <a:t>Translog</a:t>
            </a:r>
            <a:r>
              <a:rPr lang="en-US" smtClean="0">
                <a:latin typeface="+mj-lt"/>
              </a:rPr>
              <a:t>:                   E[lny|ln</a:t>
            </a:r>
            <a:r>
              <a:rPr lang="en-US" b="1" smtClean="0">
                <a:latin typeface="+mj-lt"/>
              </a:rPr>
              <a:t>x</a:t>
            </a:r>
            <a:r>
              <a:rPr lang="en-US" smtClean="0">
                <a:latin typeface="+mj-lt"/>
              </a:rPr>
              <a:t>] = </a:t>
            </a:r>
            <a:r>
              <a:rPr lang="el-GR" dirty="0" smtClean="0">
                <a:latin typeface="+mj-lt"/>
              </a:rPr>
              <a:t>α</a:t>
            </a:r>
            <a:r>
              <a:rPr lang="en-US" dirty="0" smtClean="0">
                <a:latin typeface="+mj-lt"/>
              </a:rPr>
              <a:t> + </a:t>
            </a:r>
            <a:r>
              <a:rPr lang="el-GR" dirty="0" smtClean="0">
                <a:latin typeface="+mj-lt"/>
              </a:rPr>
              <a:t>Σ</a:t>
            </a:r>
            <a:r>
              <a:rPr lang="en-US" baseline="-25000" dirty="0" smtClean="0">
                <a:latin typeface="+mj-lt"/>
              </a:rPr>
              <a:t>k </a:t>
            </a:r>
            <a:r>
              <a:rPr lang="en-US" dirty="0" err="1" smtClean="0">
                <a:latin typeface="+mj-lt"/>
              </a:rPr>
              <a:t>lnx</a:t>
            </a:r>
            <a:r>
              <a:rPr lang="en-US" baseline="-25000" dirty="0" err="1" smtClean="0">
                <a:latin typeface="+mj-lt"/>
              </a:rPr>
              <a:t>k</a:t>
            </a:r>
            <a:r>
              <a:rPr lang="el-GR" dirty="0" smtClean="0">
                <a:latin typeface="+mj-lt"/>
              </a:rPr>
              <a:t>β</a:t>
            </a:r>
            <a:r>
              <a:rPr lang="en-US" baseline="-25000" dirty="0" smtClean="0">
                <a:latin typeface="+mj-lt"/>
              </a:rPr>
              <a:t>k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                                              +  </a:t>
            </a:r>
            <a:r>
              <a:rPr lang="el-GR" dirty="0" smtClean="0">
                <a:latin typeface="+mj-lt"/>
              </a:rPr>
              <a:t>Σ</a:t>
            </a:r>
            <a:r>
              <a:rPr lang="en-US" baseline="-25000" dirty="0" smtClean="0">
                <a:latin typeface="+mj-lt"/>
              </a:rPr>
              <a:t>k </a:t>
            </a:r>
            <a:r>
              <a:rPr lang="el-GR" dirty="0" smtClean="0">
                <a:latin typeface="+mj-lt"/>
              </a:rPr>
              <a:t>Σ</a:t>
            </a:r>
            <a:r>
              <a:rPr lang="en-US" baseline="-25000" dirty="0" smtClean="0">
                <a:latin typeface="+mj-lt"/>
              </a:rPr>
              <a:t>l </a:t>
            </a:r>
            <a:r>
              <a:rPr lang="el-GR" dirty="0" smtClean="0">
                <a:latin typeface="+mj-lt"/>
              </a:rPr>
              <a:t>δ</a:t>
            </a:r>
            <a:r>
              <a:rPr lang="en-US" baseline="-25000" dirty="0" smtClean="0">
                <a:latin typeface="+mj-lt"/>
              </a:rPr>
              <a:t>kl   </a:t>
            </a:r>
            <a:r>
              <a:rPr lang="en-US" dirty="0" err="1" smtClean="0">
                <a:latin typeface="+mj-lt"/>
              </a:rPr>
              <a:t>lnx</a:t>
            </a:r>
            <a:r>
              <a:rPr lang="en-US" baseline="-25000" dirty="0" err="1" smtClean="0">
                <a:latin typeface="+mj-lt"/>
              </a:rPr>
              <a:t>k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lnx</a:t>
            </a:r>
            <a:r>
              <a:rPr lang="en-US" baseline="-25000" dirty="0" err="1" smtClean="0">
                <a:latin typeface="+mj-lt"/>
              </a:rPr>
              <a:t>l</a:t>
            </a:r>
            <a:endParaRPr lang="en-US" dirty="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+mj-lt"/>
              </a:rPr>
              <a:t>All </a:t>
            </a:r>
            <a:r>
              <a:rPr lang="en-US" dirty="0" smtClean="0">
                <a:latin typeface="+mj-lt"/>
              </a:rPr>
              <a:t>are “linear.”  An infinite </a:t>
            </a:r>
            <a:r>
              <a:rPr lang="en-US" smtClean="0">
                <a:latin typeface="+mj-lt"/>
              </a:rPr>
              <a:t>number of variations</a:t>
            </a:r>
            <a:r>
              <a:rPr lang="en-US" dirty="0" smtClean="0">
                <a:latin typeface="+mj-lt"/>
              </a:rPr>
              <a:t>.</a:t>
            </a:r>
            <a:endParaRPr lang="el-GR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Linearity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80000"/>
              </a:lnSpc>
            </a:pPr>
            <a:r>
              <a:rPr lang="en-US" sz="2400" b="1" smtClean="0"/>
              <a:t>Linearity</a:t>
            </a:r>
            <a:r>
              <a:rPr lang="en-US" sz="2400" smtClean="0"/>
              <a:t> means </a:t>
            </a:r>
            <a:r>
              <a:rPr lang="en-US" sz="2400" b="1" i="1" smtClean="0">
                <a:solidFill>
                  <a:srgbClr val="0000FF"/>
                </a:solidFill>
              </a:rPr>
              <a:t>linear in the parameters</a:t>
            </a:r>
            <a:r>
              <a:rPr lang="en-US" sz="2400" smtClean="0"/>
              <a:t>, not in the variables</a:t>
            </a:r>
            <a:endParaRPr lang="en-US" sz="2400" b="1" smtClean="0"/>
          </a:p>
          <a:p>
            <a:pPr marL="533400" indent="-533400" eaLnBrk="1" hangingPunct="1"/>
            <a:r>
              <a:rPr lang="en-US" sz="2400" smtClean="0"/>
              <a:t>E[</a:t>
            </a:r>
            <a:r>
              <a:rPr lang="en-US" sz="2400" i="1" smtClean="0"/>
              <a:t>y</a:t>
            </a:r>
            <a:r>
              <a:rPr lang="en-US" sz="2400" smtClean="0"/>
              <a:t>|</a:t>
            </a:r>
            <a:r>
              <a:rPr lang="en-US" sz="2400" b="1" smtClean="0"/>
              <a:t>x</a:t>
            </a:r>
            <a:r>
              <a:rPr lang="en-US" sz="2400" smtClean="0"/>
              <a:t>]  =  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1</a:t>
            </a:r>
            <a:r>
              <a:rPr lang="en-US" sz="2400" smtClean="0"/>
              <a:t> f</a:t>
            </a:r>
            <a:r>
              <a:rPr lang="en-US" sz="2400" baseline="-25000" smtClean="0"/>
              <a:t>1</a:t>
            </a:r>
            <a:r>
              <a:rPr lang="en-US" sz="2400" smtClean="0"/>
              <a:t>(…) + 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2</a:t>
            </a:r>
            <a:r>
              <a:rPr lang="en-US" sz="2400" smtClean="0"/>
              <a:t> f</a:t>
            </a:r>
            <a:r>
              <a:rPr lang="en-US" sz="2400" baseline="-25000" smtClean="0"/>
              <a:t>2</a:t>
            </a:r>
            <a:r>
              <a:rPr lang="en-US" sz="2400" smtClean="0"/>
              <a:t>(…) + … +  </a:t>
            </a:r>
            <a:r>
              <a:rPr lang="en-US" sz="2400" smtClean="0">
                <a:sym typeface="Symbol" pitchFamily="18" charset="2"/>
              </a:rPr>
              <a:t></a:t>
            </a:r>
            <a:r>
              <a:rPr lang="en-US" sz="2400" baseline="-25000" smtClean="0"/>
              <a:t>K</a:t>
            </a:r>
            <a:r>
              <a:rPr lang="en-US" sz="2400" smtClean="0"/>
              <a:t> f</a:t>
            </a:r>
            <a:r>
              <a:rPr lang="en-US" sz="2400" baseline="-25000" smtClean="0"/>
              <a:t>K</a:t>
            </a:r>
            <a:r>
              <a:rPr lang="en-US" sz="2400" smtClean="0"/>
              <a:t>(…). 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400" smtClean="0"/>
              <a:t>                        f</a:t>
            </a:r>
            <a:r>
              <a:rPr lang="en-US" sz="2400" baseline="-25000" smtClean="0"/>
              <a:t>k</a:t>
            </a:r>
            <a:r>
              <a:rPr lang="en-US" sz="2400" smtClean="0"/>
              <a:t>() may be any function of data.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400" smtClean="0"/>
              <a:t>Examples:</a:t>
            </a:r>
          </a:p>
          <a:p>
            <a:pPr marL="928688" lvl="1" indent="-457200" eaLnBrk="1" hangingPunct="1">
              <a:lnSpc>
                <a:spcPct val="80000"/>
              </a:lnSpc>
            </a:pPr>
            <a:r>
              <a:rPr lang="en-US" sz="2000" smtClean="0"/>
              <a:t>Logs and levels in economics</a:t>
            </a:r>
          </a:p>
          <a:p>
            <a:pPr marL="928688" lvl="1" indent="-457200" eaLnBrk="1" hangingPunct="1">
              <a:lnSpc>
                <a:spcPct val="80000"/>
              </a:lnSpc>
            </a:pPr>
            <a:r>
              <a:rPr lang="en-US" sz="2000" smtClean="0"/>
              <a:t>Time trends, and time trends in loglinear models – rates of growth</a:t>
            </a:r>
          </a:p>
          <a:p>
            <a:pPr marL="928688" lvl="1" indent="-457200" eaLnBrk="1" hangingPunct="1">
              <a:lnSpc>
                <a:spcPct val="80000"/>
              </a:lnSpc>
            </a:pPr>
            <a:r>
              <a:rPr lang="en-US" sz="2000" smtClean="0"/>
              <a:t>Dummy variables</a:t>
            </a:r>
          </a:p>
          <a:p>
            <a:pPr marL="928688" lvl="1" indent="-457200" eaLnBrk="1" hangingPunct="1">
              <a:lnSpc>
                <a:spcPct val="80000"/>
              </a:lnSpc>
            </a:pPr>
            <a:r>
              <a:rPr lang="en-US" sz="2000" smtClean="0"/>
              <a:t>Quadratics, power functions, log-quadratic, trig functions, interactions and so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Uniqueness of the Conditional Mean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33528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The conditional mean relationship must hold for any set of N observations, </a:t>
            </a:r>
            <a:r>
              <a:rPr lang="en-US" sz="2400" dirty="0" err="1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 = </a:t>
            </a:r>
            <a:r>
              <a:rPr lang="en-US" sz="2400" smtClean="0">
                <a:latin typeface="+mj-lt"/>
              </a:rPr>
              <a:t>1</a:t>
            </a:r>
            <a:r>
              <a:rPr lang="en-US" sz="2400" smtClean="0">
                <a:latin typeface="+mj-lt"/>
              </a:rPr>
              <a:t>,…,n</a:t>
            </a:r>
            <a:r>
              <a:rPr lang="en-US" sz="2400" i="1" smtClean="0">
                <a:latin typeface="+mj-lt"/>
              </a:rPr>
              <a:t>.  </a:t>
            </a:r>
            <a:r>
              <a:rPr lang="en-US" sz="2400" dirty="0" smtClean="0">
                <a:latin typeface="+mj-lt"/>
              </a:rPr>
              <a:t>Assume, </a:t>
            </a:r>
            <a:r>
              <a:rPr lang="en-US" sz="2400" smtClean="0">
                <a:latin typeface="+mj-lt"/>
              </a:rPr>
              <a:t>that </a:t>
            </a:r>
            <a:r>
              <a:rPr lang="en-US" sz="2400" smtClean="0">
                <a:latin typeface="+mj-lt"/>
              </a:rPr>
              <a:t>n </a:t>
            </a:r>
            <a:r>
              <a:rPr lang="en-US" sz="2400" dirty="0" smtClean="0">
                <a:latin typeface="+mj-lt"/>
                <a:sym typeface="Symbol" pitchFamily="18" charset="2"/>
              </a:rPr>
              <a:t>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i="1" dirty="0" smtClean="0">
                <a:latin typeface="+mj-lt"/>
              </a:rPr>
              <a:t>K </a:t>
            </a:r>
            <a:r>
              <a:rPr lang="en-US" sz="2400" dirty="0" smtClean="0">
                <a:latin typeface="+mj-lt"/>
              </a:rPr>
              <a:t> (justified later)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  E[y</a:t>
            </a:r>
            <a:r>
              <a:rPr lang="en-US" sz="2400" baseline="-25000" dirty="0" smtClean="0">
                <a:latin typeface="+mj-lt"/>
              </a:rPr>
              <a:t>1</a:t>
            </a:r>
            <a:r>
              <a:rPr lang="en-US" sz="2400" dirty="0" smtClean="0">
                <a:latin typeface="+mj-lt"/>
              </a:rPr>
              <a:t>|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dirty="0" smtClean="0">
                <a:latin typeface="+mj-lt"/>
              </a:rPr>
              <a:t>]  = 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="1" baseline="-25000" dirty="0" smtClean="0">
                <a:latin typeface="+mj-lt"/>
              </a:rPr>
              <a:t>1</a:t>
            </a:r>
            <a:r>
              <a:rPr lang="en-US" sz="2400" b="1" dirty="0" smtClean="0">
                <a:latin typeface="+mj-lt"/>
                <a:sym typeface="Symbol" pitchFamily="18" charset="2"/>
              </a:rPr>
              <a:t></a:t>
            </a:r>
            <a:endParaRPr lang="en-US" sz="2400" i="1" dirty="0" smtClean="0">
              <a:latin typeface="+mj-lt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i="1" dirty="0" smtClean="0">
                <a:latin typeface="+mj-lt"/>
              </a:rPr>
              <a:t>       </a:t>
            </a:r>
            <a:r>
              <a:rPr lang="en-US" sz="2400" dirty="0" smtClean="0">
                <a:latin typeface="+mj-lt"/>
              </a:rPr>
              <a:t>E[y</a:t>
            </a:r>
            <a:r>
              <a:rPr lang="en-US" sz="2400" baseline="-25000" dirty="0" smtClean="0">
                <a:latin typeface="+mj-lt"/>
              </a:rPr>
              <a:t>2</a:t>
            </a:r>
            <a:r>
              <a:rPr lang="en-US" sz="2400" dirty="0" smtClean="0">
                <a:latin typeface="+mj-lt"/>
              </a:rPr>
              <a:t>|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dirty="0" smtClean="0">
                <a:latin typeface="+mj-lt"/>
              </a:rPr>
              <a:t>]  = 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="1" baseline="-25000" dirty="0" smtClean="0">
                <a:latin typeface="+mj-lt"/>
              </a:rPr>
              <a:t>2</a:t>
            </a:r>
            <a:r>
              <a:rPr lang="en-US" sz="2400" b="1" dirty="0" smtClean="0">
                <a:latin typeface="+mj-lt"/>
                <a:sym typeface="Symbol" pitchFamily="18" charset="2"/>
              </a:rPr>
              <a:t></a:t>
            </a:r>
            <a:endParaRPr lang="en-US" sz="2400" dirty="0" smtClean="0">
              <a:latin typeface="+mj-lt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    …		</a:t>
            </a:r>
            <a:endParaRPr lang="en-US" sz="2400" i="1" dirty="0" smtClean="0">
              <a:latin typeface="+mj-lt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i="1" smtClean="0">
                <a:latin typeface="+mj-lt"/>
              </a:rPr>
              <a:t>       </a:t>
            </a:r>
            <a:r>
              <a:rPr lang="en-US" sz="2400" smtClean="0">
                <a:latin typeface="+mj-lt"/>
              </a:rPr>
              <a:t>E[y</a:t>
            </a:r>
            <a:r>
              <a:rPr lang="en-US" sz="2400" baseline="-25000" dirty="0" err="1" smtClean="0">
                <a:latin typeface="+mj-lt"/>
              </a:rPr>
              <a:t>n</a:t>
            </a:r>
            <a:r>
              <a:rPr lang="en-US" sz="2400" smtClean="0">
                <a:latin typeface="+mj-lt"/>
              </a:rPr>
              <a:t>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dirty="0" smtClean="0">
                <a:latin typeface="+mj-lt"/>
              </a:rPr>
              <a:t>]  </a:t>
            </a:r>
            <a:r>
              <a:rPr lang="en-US" sz="2400" smtClean="0">
                <a:latin typeface="+mj-lt"/>
              </a:rPr>
              <a:t>= 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="1" baseline="-25000" dirty="0" err="1" smtClean="0">
                <a:latin typeface="+mj-lt"/>
              </a:rPr>
              <a:t>n</a:t>
            </a:r>
            <a:r>
              <a:rPr lang="en-US" sz="2400" b="1" smtClean="0">
                <a:latin typeface="+mj-lt"/>
                <a:sym typeface="Symbol" pitchFamily="18" charset="2"/>
              </a:rPr>
              <a:t></a:t>
            </a:r>
            <a:r>
              <a:rPr lang="en-US" sz="2400" dirty="0" smtClean="0">
                <a:latin typeface="+mj-lt"/>
              </a:rPr>
              <a:t>	 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All n observations at once:  E[</a:t>
            </a:r>
            <a:r>
              <a:rPr lang="en-US" sz="2400" b="1" dirty="0" err="1" smtClean="0">
                <a:latin typeface="+mj-lt"/>
              </a:rPr>
              <a:t>y|X</a:t>
            </a:r>
            <a:r>
              <a:rPr lang="en-US" sz="2400" b="1" dirty="0" smtClean="0">
                <a:latin typeface="+mj-lt"/>
              </a:rPr>
              <a:t>]</a:t>
            </a:r>
            <a:r>
              <a:rPr lang="en-US" sz="2400" dirty="0" smtClean="0">
                <a:latin typeface="+mj-lt"/>
              </a:rPr>
              <a:t>  = 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="1" dirty="0" smtClean="0">
                <a:latin typeface="+mj-lt"/>
              </a:rPr>
              <a:t>  =  E</a:t>
            </a:r>
            <a:r>
              <a:rPr lang="en-US" sz="2400" b="1" baseline="-25000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Uniqueness of E[y|X]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Now, suppose there is a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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  <a:sym typeface="Symbol" pitchFamily="18" charset="2"/>
              </a:rPr>
              <a:t>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</a:rPr>
              <a:t> that produces the same expected value,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800" dirty="0" smtClean="0">
                <a:latin typeface="+mj-lt"/>
              </a:rPr>
              <a:t> 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i="1" dirty="0" smtClean="0">
                <a:latin typeface="+mj-lt"/>
              </a:rPr>
              <a:t>           E</a:t>
            </a:r>
            <a:r>
              <a:rPr lang="en-US" sz="2400" dirty="0" smtClean="0">
                <a:latin typeface="+mj-lt"/>
              </a:rPr>
              <a:t>[</a:t>
            </a:r>
            <a:r>
              <a:rPr lang="en-US" sz="2400" b="1" dirty="0" err="1" smtClean="0">
                <a:latin typeface="+mj-lt"/>
              </a:rPr>
              <a:t>y|X</a:t>
            </a:r>
            <a:r>
              <a:rPr lang="en-US" sz="2400" b="1" dirty="0" smtClean="0">
                <a:latin typeface="+mj-lt"/>
              </a:rPr>
              <a:t>]</a:t>
            </a:r>
            <a:r>
              <a:rPr lang="en-US" sz="2400" dirty="0" smtClean="0">
                <a:latin typeface="+mj-lt"/>
              </a:rPr>
              <a:t>  =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="1" dirty="0" smtClean="0">
                <a:latin typeface="+mj-lt"/>
                <a:sym typeface="Symbol" pitchFamily="18" charset="2"/>
              </a:rPr>
              <a:t></a:t>
            </a:r>
            <a:r>
              <a:rPr lang="en-US" sz="2400" b="1" dirty="0" smtClean="0">
                <a:latin typeface="+mj-lt"/>
              </a:rPr>
              <a:t>  =  E</a:t>
            </a:r>
            <a:r>
              <a:rPr lang="en-US" sz="2400" b="1" baseline="-25000" dirty="0" smtClean="0">
                <a:latin typeface="+mj-lt"/>
                <a:sym typeface="Symbol" pitchFamily="18" charset="2"/>
              </a:rPr>
              <a:t></a:t>
            </a:r>
            <a:r>
              <a:rPr lang="en-US" sz="2400" b="1" dirty="0" smtClean="0">
                <a:latin typeface="+mj-lt"/>
              </a:rPr>
              <a:t>.</a:t>
            </a:r>
            <a:endParaRPr lang="en-US" sz="2400" dirty="0" smtClean="0">
              <a:latin typeface="+mj-lt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dirty="0" smtClean="0">
              <a:latin typeface="+mj-lt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Let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</a:t>
            </a:r>
            <a:r>
              <a:rPr lang="en-US" sz="2400" dirty="0" smtClean="0">
                <a:latin typeface="+mj-lt"/>
              </a:rPr>
              <a:t> =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</a:rPr>
              <a:t> -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</a:t>
            </a:r>
            <a:r>
              <a:rPr lang="en-US" sz="2400" dirty="0" smtClean="0">
                <a:latin typeface="+mj-lt"/>
              </a:rPr>
              <a:t>.  Then, 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            X</a:t>
            </a:r>
            <a:r>
              <a:rPr lang="en-US" sz="2400" b="1" dirty="0" smtClean="0">
                <a:latin typeface="+mj-lt"/>
                <a:sym typeface="Symbol" pitchFamily="18" charset="2"/>
              </a:rPr>
              <a:t></a:t>
            </a:r>
            <a:r>
              <a:rPr lang="en-US" sz="2400" dirty="0" smtClean="0">
                <a:latin typeface="+mj-lt"/>
              </a:rPr>
              <a:t> =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b="1" dirty="0" smtClean="0">
                <a:latin typeface="+mj-lt"/>
              </a:rPr>
              <a:t> - X</a:t>
            </a:r>
            <a:r>
              <a:rPr lang="en-US" sz="2400" b="1" dirty="0" smtClean="0">
                <a:latin typeface="+mj-lt"/>
                <a:sym typeface="Symbol" pitchFamily="18" charset="2"/>
              </a:rPr>
              <a:t></a:t>
            </a:r>
            <a:r>
              <a:rPr lang="en-US" sz="2400" b="1" dirty="0" smtClean="0">
                <a:latin typeface="+mj-lt"/>
              </a:rPr>
              <a:t>  = E</a:t>
            </a:r>
            <a:r>
              <a:rPr lang="en-US" sz="2400" b="1" baseline="-25000" dirty="0" smtClean="0">
                <a:latin typeface="+mj-lt"/>
                <a:sym typeface="Symbol" pitchFamily="18" charset="2"/>
              </a:rPr>
              <a:t></a:t>
            </a:r>
            <a:r>
              <a:rPr lang="en-US" sz="2400" b="1" dirty="0" smtClean="0">
                <a:latin typeface="+mj-lt"/>
              </a:rPr>
              <a:t> - E</a:t>
            </a:r>
            <a:r>
              <a:rPr lang="en-US" sz="2400" b="1" baseline="-25000" dirty="0" smtClean="0">
                <a:latin typeface="+mj-lt"/>
                <a:sym typeface="Symbol" pitchFamily="18" charset="2"/>
              </a:rPr>
              <a:t></a:t>
            </a:r>
            <a:r>
              <a:rPr lang="en-US" sz="2400" b="1" dirty="0" smtClean="0">
                <a:latin typeface="+mj-lt"/>
              </a:rPr>
              <a:t>  =  0</a:t>
            </a:r>
            <a:r>
              <a:rPr lang="en-US" sz="2400" dirty="0" smtClean="0">
                <a:latin typeface="+mj-lt"/>
              </a:rPr>
              <a:t>.  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dirty="0" smtClean="0">
              <a:latin typeface="+mj-lt"/>
            </a:endParaRP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Is this possible? 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dirty="0" smtClean="0">
                <a:latin typeface="+mj-lt"/>
              </a:rPr>
              <a:t> is </a:t>
            </a:r>
            <a:r>
              <a:rPr lang="en-US" sz="2400" smtClean="0">
                <a:latin typeface="+mj-lt"/>
              </a:rPr>
              <a:t>an </a:t>
            </a:r>
            <a:r>
              <a:rPr lang="en-US" sz="2400" smtClean="0">
                <a:latin typeface="+mj-lt"/>
              </a:rPr>
              <a:t>n</a:t>
            </a:r>
            <a:r>
              <a:rPr lang="en-US" sz="2400" smtClean="0">
                <a:latin typeface="+mj-lt"/>
                <a:sym typeface="Symbol" pitchFamily="18" charset="2"/>
              </a:rPr>
              <a:t></a:t>
            </a:r>
            <a:r>
              <a:rPr lang="en-US" sz="2400" dirty="0" smtClean="0">
                <a:latin typeface="+mj-lt"/>
              </a:rPr>
              <a:t>K </a:t>
            </a:r>
            <a:r>
              <a:rPr lang="en-US" sz="2400" smtClean="0">
                <a:latin typeface="+mj-lt"/>
              </a:rPr>
              <a:t>matrix </a:t>
            </a:r>
            <a:r>
              <a:rPr lang="en-US" sz="2400" smtClean="0">
                <a:latin typeface="+mj-lt"/>
              </a:rPr>
              <a:t>(n </a:t>
            </a:r>
            <a:r>
              <a:rPr lang="en-US" sz="2400" dirty="0" smtClean="0">
                <a:latin typeface="+mj-lt"/>
              </a:rPr>
              <a:t>rows, K columns).  What does </a:t>
            </a:r>
            <a:r>
              <a:rPr lang="en-US" sz="2400" b="1" dirty="0" smtClean="0">
                <a:latin typeface="+mj-lt"/>
              </a:rPr>
              <a:t>X</a:t>
            </a:r>
            <a:r>
              <a:rPr lang="en-US" sz="2400" b="1" dirty="0" smtClean="0">
                <a:latin typeface="+mj-lt"/>
                <a:sym typeface="Symbol" pitchFamily="18" charset="2"/>
              </a:rPr>
              <a:t>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=</a:t>
            </a:r>
            <a:r>
              <a:rPr lang="en-US" sz="2400" b="1" dirty="0" smtClean="0">
                <a:latin typeface="+mj-lt"/>
              </a:rPr>
              <a:t> 0</a:t>
            </a:r>
            <a:r>
              <a:rPr lang="en-US" sz="2400" dirty="0" smtClean="0">
                <a:latin typeface="+mj-lt"/>
              </a:rPr>
              <a:t> mean?   We assume this is not possible.  This is the ‘</a:t>
            </a:r>
            <a:r>
              <a:rPr lang="en-US" sz="2400" b="1" i="1" dirty="0" smtClean="0">
                <a:latin typeface="+mj-lt"/>
              </a:rPr>
              <a:t>full rank’</a:t>
            </a:r>
            <a:r>
              <a:rPr lang="en-US" sz="2400" dirty="0" smtClean="0">
                <a:latin typeface="+mj-lt"/>
              </a:rPr>
              <a:t> assumption – it is an ‘</a:t>
            </a:r>
            <a:r>
              <a:rPr lang="en-US" sz="2400" dirty="0" err="1" smtClean="0">
                <a:latin typeface="+mj-lt"/>
              </a:rPr>
              <a:t>identifiability</a:t>
            </a:r>
            <a:r>
              <a:rPr lang="en-US" sz="2400" dirty="0" smtClean="0">
                <a:latin typeface="+mj-lt"/>
              </a:rPr>
              <a:t>’ assumption.  Ultimately, it will imply that we can ‘estimate’ </a:t>
            </a:r>
            <a:r>
              <a:rPr lang="en-US" sz="2400" b="1" dirty="0" smtClean="0">
                <a:latin typeface="+mj-lt"/>
                <a:sym typeface="Symbol" pitchFamily="18" charset="2"/>
              </a:rPr>
              <a:t></a:t>
            </a:r>
            <a:r>
              <a:rPr lang="en-US" sz="2400" dirty="0" smtClean="0">
                <a:latin typeface="+mj-lt"/>
              </a:rPr>
              <a:t>.  (We have yet to develop this.)  This </a:t>
            </a:r>
            <a:r>
              <a:rPr lang="en-US" sz="2400" smtClean="0">
                <a:latin typeface="+mj-lt"/>
              </a:rPr>
              <a:t>requires </a:t>
            </a:r>
            <a:r>
              <a:rPr lang="en-US" sz="2400" smtClean="0">
                <a:latin typeface="+mj-lt"/>
              </a:rPr>
              <a:t>n </a:t>
            </a:r>
            <a:r>
              <a:rPr lang="en-US" sz="2400" dirty="0" smtClean="0">
                <a:latin typeface="+mj-lt"/>
                <a:sym typeface="Symbol" pitchFamily="18" charset="2"/>
              </a:rPr>
              <a:t>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K</a:t>
            </a:r>
            <a:r>
              <a:rPr lang="en-US" sz="2400" i="1" smtClean="0">
                <a:latin typeface="+mj-lt"/>
              </a:rPr>
              <a:t> .</a:t>
            </a:r>
          </a:p>
          <a:p>
            <a:pPr marL="533400" indent="-533400">
              <a:lnSpc>
                <a:spcPct val="80000"/>
              </a:lnSpc>
              <a:buNone/>
            </a:pPr>
            <a:r>
              <a:rPr lang="en-US" sz="2400" smtClean="0">
                <a:latin typeface="+mj-lt"/>
              </a:rPr>
              <a:t>Without uniqueness, neither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="1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or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="1" smtClean="0">
                <a:latin typeface="+mj-lt"/>
                <a:sym typeface="Symbol" pitchFamily="18" charset="2"/>
              </a:rPr>
              <a:t></a:t>
            </a:r>
            <a:r>
              <a:rPr lang="en-US" sz="2400" b="1" smtClean="0">
                <a:latin typeface="+mj-lt"/>
              </a:rPr>
              <a:t> </a:t>
            </a:r>
            <a:r>
              <a:rPr lang="en-US" sz="2400" smtClean="0">
                <a:latin typeface="+mj-lt"/>
              </a:rPr>
              <a:t>are E[y|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smtClean="0">
                <a:latin typeface="+mj-lt"/>
              </a:rPr>
              <a:t>]</a:t>
            </a:r>
            <a:endParaRPr lang="en-US" sz="24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Linear Dependence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Example</a:t>
            </a:r>
            <a:r>
              <a:rPr lang="en-US" sz="2000" smtClean="0"/>
              <a:t>:  (2.5) from </a:t>
            </a:r>
            <a:r>
              <a:rPr lang="en-US" sz="2000" dirty="0" smtClean="0"/>
              <a:t>your text: 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/>
              <a:t>       x</a:t>
            </a:r>
            <a:r>
              <a:rPr lang="en-US" sz="2000" dirty="0" smtClean="0"/>
              <a:t>  =  [1 , </a:t>
            </a:r>
            <a:r>
              <a:rPr lang="en-US" sz="2000" dirty="0" err="1" smtClean="0"/>
              <a:t>Nonlabor</a:t>
            </a:r>
            <a:r>
              <a:rPr lang="en-US" sz="2000" dirty="0" smtClean="0"/>
              <a:t> income, Labor income, Total income]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More formal statement of the uniqueness condition:</a:t>
            </a:r>
            <a:endParaRPr lang="en-US" sz="2000" b="1" dirty="0" smtClean="0"/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3366FF"/>
                </a:solidFill>
              </a:rPr>
              <a:t>No linear dependencies</a:t>
            </a:r>
            <a:r>
              <a:rPr lang="en-US" sz="2000" b="1" dirty="0" smtClean="0"/>
              <a:t>:</a:t>
            </a:r>
            <a:r>
              <a:rPr lang="en-US" sz="2000" dirty="0" smtClean="0"/>
              <a:t> No variable </a:t>
            </a:r>
            <a:r>
              <a:rPr lang="en-US" sz="2000" dirty="0" err="1" smtClean="0"/>
              <a:t>x</a:t>
            </a:r>
            <a:r>
              <a:rPr lang="en-US" sz="2000" baseline="-25000" dirty="0" err="1" smtClean="0"/>
              <a:t>k</a:t>
            </a:r>
            <a:r>
              <a:rPr lang="en-US" sz="2000" dirty="0" smtClean="0"/>
              <a:t> may be written as a linear function of the other variables in the model.  An </a:t>
            </a:r>
            <a:r>
              <a:rPr lang="en-US" sz="2000" b="1" i="1" dirty="0" smtClean="0">
                <a:solidFill>
                  <a:srgbClr val="3366FF"/>
                </a:solidFill>
              </a:rPr>
              <a:t>identification condition</a:t>
            </a:r>
            <a:r>
              <a:rPr lang="en-US" sz="2000" dirty="0" smtClean="0"/>
              <a:t>.  Theory does not rule it out, but it makes estimation impossible.  E.g.,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	y  = 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baseline="-25000" dirty="0" smtClean="0"/>
              <a:t>2</a:t>
            </a:r>
            <a:r>
              <a:rPr lang="en-US" sz="2000" i="1" dirty="0" smtClean="0"/>
              <a:t>NI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baseline="-25000" dirty="0" smtClean="0"/>
              <a:t>3</a:t>
            </a:r>
            <a:r>
              <a:rPr lang="en-US" sz="2000" i="1" dirty="0" smtClean="0"/>
              <a:t>S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baseline="-25000" dirty="0" smtClean="0"/>
              <a:t>4</a:t>
            </a:r>
            <a:r>
              <a:rPr lang="en-US" sz="2000" i="1" dirty="0" smtClean="0"/>
              <a:t>T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</a:t>
            </a:r>
            <a:r>
              <a:rPr lang="en-US" sz="2000" dirty="0" smtClean="0"/>
              <a:t>, where </a:t>
            </a:r>
            <a:r>
              <a:rPr lang="en-US" sz="2000" i="1" dirty="0" smtClean="0"/>
              <a:t>T</a:t>
            </a:r>
            <a:r>
              <a:rPr lang="en-US" sz="2000" dirty="0" smtClean="0"/>
              <a:t> = </a:t>
            </a:r>
            <a:r>
              <a:rPr lang="en-US" sz="2000" i="1" dirty="0" smtClean="0"/>
              <a:t>NI</a:t>
            </a:r>
            <a:r>
              <a:rPr lang="en-US" sz="2000" dirty="0" smtClean="0"/>
              <a:t>+</a:t>
            </a:r>
            <a:r>
              <a:rPr lang="en-US" sz="2000" i="1" dirty="0" smtClean="0"/>
              <a:t>S</a:t>
            </a:r>
            <a:r>
              <a:rPr lang="en-US" sz="2000" dirty="0" smtClean="0"/>
              <a:t>.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	y  =  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+ (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+</a:t>
            </a:r>
            <a:r>
              <a:rPr lang="en-US" sz="2000" i="1" dirty="0" smtClean="0"/>
              <a:t>a</a:t>
            </a:r>
            <a:r>
              <a:rPr lang="en-US" sz="2000" dirty="0" smtClean="0"/>
              <a:t>)</a:t>
            </a:r>
            <a:r>
              <a:rPr lang="en-US" sz="2000" i="1" dirty="0" smtClean="0"/>
              <a:t>NI</a:t>
            </a:r>
            <a:r>
              <a:rPr lang="en-US" sz="2000" dirty="0" smtClean="0"/>
              <a:t> + (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+</a:t>
            </a:r>
            <a:r>
              <a:rPr lang="en-US" sz="2000" i="1" dirty="0" smtClean="0"/>
              <a:t>a</a:t>
            </a:r>
            <a:r>
              <a:rPr lang="en-US" sz="2000" dirty="0" smtClean="0"/>
              <a:t>)</a:t>
            </a:r>
            <a:r>
              <a:rPr lang="en-US" sz="2000" i="1" dirty="0" smtClean="0"/>
              <a:t>S</a:t>
            </a:r>
            <a:r>
              <a:rPr lang="en-US" sz="2000" dirty="0" smtClean="0"/>
              <a:t> + (</a:t>
            </a:r>
            <a:r>
              <a:rPr lang="en-US" sz="2000" dirty="0" smtClean="0">
                <a:sym typeface="Symbol" pitchFamily="18" charset="2"/>
              </a:rPr>
              <a:t>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-</a:t>
            </a:r>
            <a:r>
              <a:rPr lang="en-US" sz="2000" i="1" dirty="0" smtClean="0"/>
              <a:t>a</a:t>
            </a:r>
            <a:r>
              <a:rPr lang="en-US" sz="2000" dirty="0" smtClean="0"/>
              <a:t>)</a:t>
            </a:r>
            <a:r>
              <a:rPr lang="en-US" sz="2000" i="1" dirty="0" smtClean="0"/>
              <a:t>T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</a:t>
            </a:r>
            <a:r>
              <a:rPr lang="en-US" sz="2000" dirty="0" smtClean="0"/>
              <a:t> for any </a:t>
            </a:r>
            <a:r>
              <a:rPr lang="en-US" sz="2000" i="1" dirty="0" smtClean="0"/>
              <a:t>a</a:t>
            </a:r>
            <a:r>
              <a:rPr lang="en-US" sz="2000" dirty="0" smtClean="0"/>
              <a:t>,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  	    =  </a:t>
            </a:r>
            <a:r>
              <a:rPr lang="en-US" sz="2000" dirty="0" smtClean="0">
                <a:sym typeface="Symbol" pitchFamily="18" charset="2"/>
              </a:rPr>
              <a:t>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 + </a:t>
            </a:r>
            <a:r>
              <a:rPr lang="en-US" sz="2000" dirty="0" smtClean="0">
                <a:sym typeface="Symbol" pitchFamily="18" charset="2"/>
              </a:rPr>
              <a:t></a:t>
            </a:r>
            <a:r>
              <a:rPr lang="en-US" sz="2000" baseline="-25000" dirty="0" smtClean="0"/>
              <a:t>2</a:t>
            </a:r>
            <a:r>
              <a:rPr lang="en-US" sz="2000" i="1" dirty="0" smtClean="0"/>
              <a:t>NI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</a:t>
            </a:r>
            <a:r>
              <a:rPr lang="en-US" sz="2000" baseline="-25000" dirty="0" smtClean="0"/>
              <a:t>3</a:t>
            </a:r>
            <a:r>
              <a:rPr lang="en-US" sz="2000" i="1" dirty="0" smtClean="0"/>
              <a:t>S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</a:t>
            </a:r>
            <a:r>
              <a:rPr lang="en-US" sz="2000" baseline="-25000" dirty="0" smtClean="0"/>
              <a:t>4</a:t>
            </a:r>
            <a:r>
              <a:rPr lang="en-US" sz="2000" i="1" dirty="0" smtClean="0"/>
              <a:t>T</a:t>
            </a:r>
            <a:r>
              <a:rPr lang="en-US" sz="2000" dirty="0" smtClean="0"/>
              <a:t> + </a:t>
            </a:r>
            <a:r>
              <a:rPr lang="en-US" sz="2000" dirty="0" smtClean="0">
                <a:sym typeface="Symbol" pitchFamily="18" charset="2"/>
              </a:rPr>
              <a:t></a:t>
            </a:r>
            <a:r>
              <a:rPr lang="en-US" sz="2000" dirty="0" smtClean="0"/>
              <a:t>.  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What do we estimate if we ‘regress’ y on (1,NI,S,T)?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Note, the model does not rule out </a:t>
            </a:r>
            <a:r>
              <a:rPr lang="en-US" sz="2000" b="1" dirty="0" smtClean="0">
                <a:solidFill>
                  <a:srgbClr val="3366FF"/>
                </a:solidFill>
              </a:rPr>
              <a:t>nonlinear dependence</a:t>
            </a:r>
            <a:r>
              <a:rPr lang="en-US" sz="2000" dirty="0" smtClean="0"/>
              <a:t>.  Having x and x</a:t>
            </a:r>
            <a:r>
              <a:rPr lang="en-US" sz="2000" i="1" baseline="30000" dirty="0" smtClean="0"/>
              <a:t>2</a:t>
            </a:r>
            <a:r>
              <a:rPr lang="en-US" sz="2000" dirty="0" smtClean="0"/>
              <a:t> in the same equation is no 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An Enduring Art Mystery</a:t>
            </a:r>
          </a:p>
        </p:txBody>
      </p:sp>
      <p:pic>
        <p:nvPicPr>
          <p:cNvPr id="34819" name="Picture 4" descr="PersistenceOfMemo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2400" y="2514600"/>
            <a:ext cx="2844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1447800" y="4724400"/>
            <a:ext cx="3352800" cy="1196975"/>
          </a:xfrm>
          <a:prstGeom prst="rect">
            <a:avLst/>
          </a:prstGeom>
          <a:gradFill rotWithShape="1">
            <a:gsLst>
              <a:gs pos="0">
                <a:srgbClr val="75EBF1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</a:rPr>
              <a:t>Why do larger paintings command higher prices?</a:t>
            </a: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2286000" y="1905000"/>
            <a:ext cx="1905000" cy="25146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5191125" y="2486025"/>
            <a:ext cx="2886075" cy="22383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Text Box 8"/>
          <p:cNvSpPr txBox="1">
            <a:spLocks noChangeArrowheads="1"/>
          </p:cNvSpPr>
          <p:nvPr/>
        </p:nvSpPr>
        <p:spPr bwMode="auto">
          <a:xfrm>
            <a:off x="6477000" y="4843463"/>
            <a:ext cx="1600200" cy="64293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The Persistence of Memory.  Salvador Dali, 1931</a:t>
            </a: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381000" y="3048000"/>
            <a:ext cx="1447800" cy="64611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The Persistence of Econometrics</a:t>
            </a:r>
            <a:br>
              <a:rPr lang="en-US" sz="1200" b="1">
                <a:solidFill>
                  <a:schemeClr val="tx2"/>
                </a:solidFill>
              </a:rPr>
            </a:br>
            <a:r>
              <a:rPr lang="en-US" sz="1200" b="1">
                <a:solidFill>
                  <a:schemeClr val="tx2"/>
                </a:solidFill>
              </a:rPr>
              <a:t>Greene, </a:t>
            </a:r>
            <a:r>
              <a:rPr lang="en-US" sz="1200" b="1" smtClean="0">
                <a:solidFill>
                  <a:schemeClr val="tx2"/>
                </a:solidFill>
              </a:rPr>
              <a:t>2017</a:t>
            </a:r>
            <a:endParaRPr lang="en-US" sz="1200" b="1">
              <a:solidFill>
                <a:schemeClr val="tx2"/>
              </a:solidFill>
            </a:endParaRPr>
          </a:p>
        </p:txBody>
      </p:sp>
      <p:sp>
        <p:nvSpPr>
          <p:cNvPr id="34825" name="Text Box 10"/>
          <p:cNvSpPr txBox="1">
            <a:spLocks noChangeArrowheads="1"/>
          </p:cNvSpPr>
          <p:nvPr/>
        </p:nvSpPr>
        <p:spPr bwMode="auto">
          <a:xfrm>
            <a:off x="5181600" y="1905000"/>
            <a:ext cx="1905000" cy="4635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solidFill>
                  <a:schemeClr val="tx2"/>
                </a:solidFill>
              </a:rPr>
              <a:t>Graphics show relative sizes of the two works.</a:t>
            </a:r>
          </a:p>
        </p:txBody>
      </p:sp>
      <p:sp>
        <p:nvSpPr>
          <p:cNvPr id="34826" name="Text Box 11"/>
          <p:cNvSpPr txBox="1">
            <a:spLocks noChangeArrowheads="1"/>
          </p:cNvSpPr>
          <p:nvPr/>
        </p:nvSpPr>
        <p:spPr bwMode="auto">
          <a:xfrm>
            <a:off x="0" y="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/>
              <a:t>3/49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14576" y="1933575"/>
            <a:ext cx="1828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sz="2800" b="1" smtClean="0"/>
              <a:t>An Unidentified (But Valid)</a:t>
            </a:r>
            <a:br>
              <a:rPr lang="en-US" sz="2800" b="1" smtClean="0"/>
            </a:br>
            <a:r>
              <a:rPr lang="en-US" sz="2800" b="1" smtClean="0"/>
              <a:t>Theory of Art Appreciation</a:t>
            </a:r>
          </a:p>
        </p:txBody>
      </p:sp>
      <p:pic>
        <p:nvPicPr>
          <p:cNvPr id="35843" name="Picture 4" descr="scre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3124200" cy="425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3810000" y="1600200"/>
            <a:ext cx="4876800" cy="46628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Enhanced Monet Area Effect Model: Height and Width Effects</a:t>
            </a:r>
          </a:p>
          <a:p>
            <a:pPr>
              <a:spcBef>
                <a:spcPct val="50000"/>
              </a:spcBef>
            </a:pPr>
            <a:r>
              <a:rPr lang="en-US" b="1"/>
              <a:t>Log(Price)  =  </a:t>
            </a:r>
            <a:r>
              <a:rPr lang="el-GR" b="1">
                <a:cs typeface="Arial" charset="0"/>
              </a:rPr>
              <a:t>α</a:t>
            </a:r>
            <a:r>
              <a:rPr lang="en-US" b="1">
                <a:cs typeface="Arial" charset="0"/>
              </a:rPr>
              <a:t> + </a:t>
            </a:r>
            <a:r>
              <a:rPr lang="en-US" b="1" smtClean="0">
                <a:cs typeface="Arial" charset="0"/>
              </a:rPr>
              <a:t> </a:t>
            </a:r>
            <a:r>
              <a:rPr lang="el-GR" b="1" smtClean="0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1 </a:t>
            </a:r>
            <a:r>
              <a:rPr lang="en-US" b="1">
                <a:cs typeface="Arial" charset="0"/>
              </a:rPr>
              <a:t>log Area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2</a:t>
            </a:r>
            <a:r>
              <a:rPr lang="en-US" b="1">
                <a:cs typeface="Arial" charset="0"/>
              </a:rPr>
              <a:t> log Aspect Ratio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3</a:t>
            </a:r>
            <a:r>
              <a:rPr lang="en-US" b="1">
                <a:cs typeface="Arial" charset="0"/>
              </a:rPr>
              <a:t> log Height +</a:t>
            </a: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                          </a:t>
            </a:r>
            <a:r>
              <a:rPr lang="el-GR" b="1">
                <a:cs typeface="Arial" charset="0"/>
              </a:rPr>
              <a:t>β</a:t>
            </a:r>
            <a:r>
              <a:rPr lang="en-US" b="1" baseline="-25000">
                <a:cs typeface="Arial" charset="0"/>
              </a:rPr>
              <a:t>4</a:t>
            </a:r>
            <a:r>
              <a:rPr lang="en-US" b="1">
                <a:cs typeface="Arial" charset="0"/>
              </a:rPr>
              <a:t> Signature </a:t>
            </a:r>
            <a:r>
              <a:rPr lang="en-US" b="1" smtClean="0">
                <a:cs typeface="Arial" charset="0"/>
              </a:rPr>
              <a:t>+ </a:t>
            </a:r>
            <a:r>
              <a:rPr lang="el-GR" b="1" smtClean="0">
                <a:cs typeface="Arial" charset="0"/>
              </a:rPr>
              <a:t>ε</a:t>
            </a:r>
            <a:endParaRPr lang="el-GR" b="1"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     </a:t>
            </a:r>
            <a:r>
              <a:rPr lang="en-US" b="1" smtClean="0">
                <a:cs typeface="Arial" charset="0"/>
              </a:rPr>
              <a:t>= </a:t>
            </a:r>
            <a:r>
              <a:rPr lang="el-GR" b="1" smtClean="0">
                <a:cs typeface="Arial" charset="0"/>
              </a:rPr>
              <a:t>α</a:t>
            </a:r>
            <a:r>
              <a:rPr lang="en-US" b="1" smtClean="0">
                <a:cs typeface="Arial" charset="0"/>
              </a:rPr>
              <a:t> + </a:t>
            </a:r>
            <a:r>
              <a:rPr lang="el-GR" b="1" smtClean="0">
                <a:cs typeface="Arial" charset="0"/>
              </a:rPr>
              <a:t>β</a:t>
            </a:r>
            <a:r>
              <a:rPr lang="en-US" b="1" baseline="-25000" smtClean="0">
                <a:cs typeface="Arial" charset="0"/>
              </a:rPr>
              <a:t>1</a:t>
            </a:r>
            <a:r>
              <a:rPr lang="en-US" b="1" smtClean="0">
                <a:cs typeface="Arial" charset="0"/>
              </a:rPr>
              <a:t>x</a:t>
            </a:r>
            <a:r>
              <a:rPr lang="en-US" b="1" baseline="-25000" smtClean="0">
                <a:cs typeface="Arial" charset="0"/>
              </a:rPr>
              <a:t>1</a:t>
            </a:r>
            <a:r>
              <a:rPr lang="en-US" b="1" smtClean="0">
                <a:cs typeface="Arial" charset="0"/>
              </a:rPr>
              <a:t> + </a:t>
            </a:r>
            <a:r>
              <a:rPr lang="el-GR" b="1" smtClean="0">
                <a:cs typeface="Arial" charset="0"/>
              </a:rPr>
              <a:t>β</a:t>
            </a:r>
            <a:r>
              <a:rPr lang="en-US" b="1" baseline="-25000" smtClean="0">
                <a:cs typeface="Arial" charset="0"/>
              </a:rPr>
              <a:t>2</a:t>
            </a:r>
            <a:r>
              <a:rPr lang="en-US" b="1" smtClean="0">
                <a:cs typeface="Arial" charset="0"/>
              </a:rPr>
              <a:t>x</a:t>
            </a:r>
            <a:r>
              <a:rPr lang="en-US" b="1" baseline="-25000" smtClean="0">
                <a:cs typeface="Arial" charset="0"/>
              </a:rPr>
              <a:t>2</a:t>
            </a:r>
            <a:r>
              <a:rPr lang="en-US" b="1" smtClean="0">
                <a:cs typeface="Arial" charset="0"/>
              </a:rPr>
              <a:t> + </a:t>
            </a:r>
            <a:r>
              <a:rPr lang="el-GR" b="1" smtClean="0">
                <a:cs typeface="Arial" charset="0"/>
              </a:rPr>
              <a:t>β</a:t>
            </a:r>
            <a:r>
              <a:rPr lang="en-US" b="1" baseline="-25000" smtClean="0">
                <a:cs typeface="Arial" charset="0"/>
              </a:rPr>
              <a:t>3</a:t>
            </a:r>
            <a:r>
              <a:rPr lang="en-US" b="1" smtClean="0">
                <a:cs typeface="Arial" charset="0"/>
              </a:rPr>
              <a:t>x</a:t>
            </a:r>
            <a:r>
              <a:rPr lang="en-US" b="1" baseline="-25000" smtClean="0">
                <a:cs typeface="Arial" charset="0"/>
              </a:rPr>
              <a:t>3</a:t>
            </a:r>
            <a:r>
              <a:rPr lang="en-US" b="1" smtClean="0">
                <a:cs typeface="Arial" charset="0"/>
              </a:rPr>
              <a:t> + </a:t>
            </a:r>
            <a:r>
              <a:rPr lang="el-GR" b="1" smtClean="0">
                <a:cs typeface="Arial" charset="0"/>
              </a:rPr>
              <a:t>β</a:t>
            </a:r>
            <a:r>
              <a:rPr lang="en-US" b="1" baseline="-25000" smtClean="0">
                <a:cs typeface="Arial" charset="0"/>
              </a:rPr>
              <a:t>4</a:t>
            </a:r>
            <a:r>
              <a:rPr lang="en-US" b="1" smtClean="0">
                <a:cs typeface="Arial" charset="0"/>
              </a:rPr>
              <a:t>x</a:t>
            </a:r>
            <a:r>
              <a:rPr lang="en-US" b="1" baseline="-25000" smtClean="0">
                <a:cs typeface="Arial" charset="0"/>
              </a:rPr>
              <a:t>4</a:t>
            </a:r>
            <a:r>
              <a:rPr lang="en-US" b="1" smtClean="0">
                <a:cs typeface="Arial" charset="0"/>
              </a:rPr>
              <a:t>  + </a:t>
            </a:r>
            <a:r>
              <a:rPr lang="el-GR" b="1" smtClean="0">
                <a:cs typeface="Arial" charset="0"/>
              </a:rPr>
              <a:t>ε</a:t>
            </a:r>
            <a:endParaRPr lang="en-US" b="1"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>
                <a:cs typeface="Arial" charset="0"/>
              </a:rPr>
              <a:t>(Aspect Ratio = </a:t>
            </a:r>
            <a:r>
              <a:rPr lang="en-US" b="1" smtClean="0">
                <a:cs typeface="Arial" charset="0"/>
              </a:rPr>
              <a:t>Width/Height).  This is a perfectly respectable theory of art prices.  However, it is not possible to learn about the parameters from data on prices, areas, aspect ratios, heights and signatures.</a:t>
            </a:r>
          </a:p>
          <a:p>
            <a:pPr>
              <a:spcBef>
                <a:spcPct val="50000"/>
              </a:spcBef>
            </a:pPr>
            <a:r>
              <a:rPr lang="en-US" b="1" smtClean="0">
                <a:cs typeface="Arial" charset="0"/>
              </a:rPr>
              <a:t>                       x</a:t>
            </a:r>
            <a:r>
              <a:rPr lang="en-US" b="1" baseline="-25000" smtClean="0">
                <a:cs typeface="Arial" charset="0"/>
              </a:rPr>
              <a:t>3</a:t>
            </a:r>
            <a:r>
              <a:rPr lang="en-US" b="1" smtClean="0">
                <a:cs typeface="Arial" charset="0"/>
              </a:rPr>
              <a:t> = (1/2)(x</a:t>
            </a:r>
            <a:r>
              <a:rPr lang="en-US" b="1" baseline="-25000" smtClean="0">
                <a:cs typeface="Arial" charset="0"/>
              </a:rPr>
              <a:t>1</a:t>
            </a:r>
            <a:r>
              <a:rPr lang="en-US" b="1" smtClean="0">
                <a:cs typeface="Arial" charset="0"/>
              </a:rPr>
              <a:t>-x</a:t>
            </a:r>
            <a:r>
              <a:rPr lang="en-US" b="1" baseline="-25000" smtClean="0">
                <a:cs typeface="Arial" charset="0"/>
              </a:rPr>
              <a:t>2</a:t>
            </a:r>
            <a:r>
              <a:rPr lang="en-US" b="1" smtClean="0">
                <a:cs typeface="Arial" charset="0"/>
              </a:rPr>
              <a:t>)</a:t>
            </a:r>
            <a:endParaRPr lang="en-US" b="1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943600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/>
              <a:t>(Not a Monet)</a:t>
            </a:r>
            <a:endParaRPr lang="en-US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Notation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52400" y="1676400"/>
            <a:ext cx="815340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eaLnBrk="1" hangingPunct="1"/>
            <a:r>
              <a:rPr lang="en-US" b="1" dirty="0">
                <a:latin typeface="Tahoma" pitchFamily="34" charset="0"/>
                <a:cs typeface="Times New Roman" pitchFamily="18" charset="0"/>
              </a:rPr>
              <a:t>Define column vectors of </a:t>
            </a:r>
            <a:r>
              <a:rPr lang="en-US" b="1" dirty="0" smtClean="0">
                <a:latin typeface="Tahoma" pitchFamily="34" charset="0"/>
                <a:cs typeface="Times New Roman" pitchFamily="18" charset="0"/>
              </a:rPr>
              <a:t>N </a:t>
            </a:r>
            <a:r>
              <a:rPr lang="en-US" b="1" dirty="0">
                <a:latin typeface="Tahoma" pitchFamily="34" charset="0"/>
                <a:cs typeface="Times New Roman" pitchFamily="18" charset="0"/>
              </a:rPr>
              <a:t>observations on </a:t>
            </a:r>
            <a:r>
              <a:rPr lang="en-US" dirty="0">
                <a:latin typeface="Tahoma" pitchFamily="34" charset="0"/>
                <a:cs typeface="Times New Roman" pitchFamily="18" charset="0"/>
              </a:rPr>
              <a:t>y</a:t>
            </a:r>
            <a:r>
              <a:rPr lang="en-US" b="1" dirty="0">
                <a:latin typeface="Tahoma" pitchFamily="34" charset="0"/>
                <a:cs typeface="Times New Roman" pitchFamily="18" charset="0"/>
              </a:rPr>
              <a:t> and the </a:t>
            </a:r>
            <a:r>
              <a:rPr lang="en-US" dirty="0">
                <a:latin typeface="Tahoma" pitchFamily="34" charset="0"/>
                <a:cs typeface="Times New Roman" pitchFamily="18" charset="0"/>
              </a:rPr>
              <a:t>K</a:t>
            </a:r>
            <a:r>
              <a:rPr lang="en-US" b="1" dirty="0">
                <a:latin typeface="Tahoma" pitchFamily="34" charset="0"/>
                <a:cs typeface="Times New Roman" pitchFamily="18" charset="0"/>
              </a:rPr>
              <a:t> variables.</a:t>
            </a:r>
            <a:endParaRPr lang="en-US" b="1" dirty="0">
              <a:latin typeface="Tahoma" pitchFamily="34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30785295"/>
              </p:ext>
            </p:extLst>
          </p:nvPr>
        </p:nvGraphicFramePr>
        <p:xfrm>
          <a:off x="574675" y="1993900"/>
          <a:ext cx="8083550" cy="2743200"/>
        </p:xfrm>
        <a:graphic>
          <a:graphicData uri="http://schemas.openxmlformats.org/presentationml/2006/ole">
            <p:oleObj spid="_x0000_s1033" name="Equation" r:id="rId4" imgW="2844720" imgH="965160" progId="Equation.DSMT4">
              <p:embed/>
            </p:oleObj>
          </a:graphicData>
        </a:graphic>
      </p:graphicFrame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533400" y="4648200"/>
            <a:ext cx="7726363" cy="12618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tabLst>
                <a:tab pos="400050" algn="l"/>
              </a:tabLst>
            </a:pPr>
            <a:r>
              <a:rPr lang="en-US" sz="1000" dirty="0">
                <a:cs typeface="Times New Roman" pitchFamily="18" charset="0"/>
              </a:rPr>
              <a:t>	</a:t>
            </a:r>
            <a:r>
              <a:rPr lang="en-US" sz="1000">
                <a:cs typeface="Times New Roman" pitchFamily="18" charset="0"/>
              </a:rPr>
              <a:t>	</a:t>
            </a:r>
            <a:r>
              <a:rPr lang="en-US" sz="1000" smtClean="0">
                <a:cs typeface="Times New Roman" pitchFamily="18" charset="0"/>
              </a:rPr>
              <a:t>                </a:t>
            </a:r>
            <a:r>
              <a:rPr lang="en-US" sz="3200" smtClean="0">
                <a:latin typeface="Tahoma" pitchFamily="34" charset="0"/>
                <a:cs typeface="Times New Roman" pitchFamily="18" charset="0"/>
              </a:rPr>
              <a:t>=  </a:t>
            </a:r>
            <a:r>
              <a:rPr lang="en-US" sz="3200" b="1" dirty="0">
                <a:latin typeface="Tahoma" pitchFamily="34" charset="0"/>
                <a:cs typeface="Times New Roman" pitchFamily="18" charset="0"/>
              </a:rPr>
              <a:t>X</a:t>
            </a:r>
            <a:r>
              <a:rPr lang="en-US" sz="3200" b="1" dirty="0">
                <a:latin typeface="Tahoma" pitchFamily="34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3200" dirty="0">
                <a:latin typeface="Tahoma" pitchFamily="34" charset="0"/>
                <a:cs typeface="Times New Roman" pitchFamily="18" charset="0"/>
              </a:rPr>
              <a:t>  </a:t>
            </a:r>
            <a:r>
              <a:rPr lang="en-US" sz="3200" b="1" dirty="0">
                <a:latin typeface="Tahoma" pitchFamily="34" charset="0"/>
                <a:cs typeface="Times New Roman" pitchFamily="18" charset="0"/>
                <a:sym typeface="Symbol" pitchFamily="18" charset="2"/>
              </a:rPr>
              <a:t>+  </a:t>
            </a:r>
            <a:r>
              <a:rPr lang="en-US" sz="3200" b="1" dirty="0" smtClean="0">
                <a:latin typeface="Tahoma" pitchFamily="34" charset="0"/>
                <a:cs typeface="Times New Roman" pitchFamily="18" charset="0"/>
                <a:sym typeface="Symbol" pitchFamily="18" charset="2"/>
              </a:rPr>
              <a:t></a:t>
            </a:r>
            <a:br>
              <a:rPr lang="en-US" sz="3200" b="1" dirty="0" smtClean="0">
                <a:latin typeface="Tahoma" pitchFamily="34" charset="0"/>
                <a:cs typeface="Times New Roman" pitchFamily="18" charset="0"/>
                <a:sym typeface="Symbol" pitchFamily="18" charset="2"/>
              </a:rPr>
            </a:br>
            <a:endParaRPr lang="en-US" sz="800" b="1" dirty="0">
              <a:latin typeface="Tahoma" pitchFamily="34" charset="0"/>
              <a:cs typeface="Times New Roman" pitchFamily="18" charset="0"/>
            </a:endParaRPr>
          </a:p>
          <a:p>
            <a:pPr eaLnBrk="1" hangingPunct="1">
              <a:tabLst>
                <a:tab pos="400050" algn="l"/>
              </a:tabLst>
            </a:pPr>
            <a:r>
              <a:rPr lang="en-US" b="1" dirty="0">
                <a:latin typeface="Tahoma" pitchFamily="34" charset="0"/>
                <a:cs typeface="Times New Roman" pitchFamily="18" charset="0"/>
                <a:sym typeface="Symbol" pitchFamily="18" charset="2"/>
              </a:rPr>
              <a:t>The assumption means that the rank of the matrix X</a:t>
            </a:r>
            <a:r>
              <a:rPr lang="en-US" dirty="0">
                <a:latin typeface="Tahoma" pitchFamily="34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b="1" dirty="0">
                <a:latin typeface="Tahoma" pitchFamily="34" charset="0"/>
                <a:cs typeface="Times New Roman" pitchFamily="18" charset="0"/>
                <a:sym typeface="Symbol" pitchFamily="18" charset="2"/>
              </a:rPr>
              <a:t>is</a:t>
            </a:r>
            <a:r>
              <a:rPr lang="en-US" dirty="0">
                <a:latin typeface="Tahoma" pitchFamily="34" charset="0"/>
                <a:cs typeface="Times New Roman" pitchFamily="18" charset="0"/>
                <a:sym typeface="Symbol" pitchFamily="18" charset="2"/>
              </a:rPr>
              <a:t> K</a:t>
            </a:r>
            <a:r>
              <a:rPr lang="en-US" b="1" dirty="0">
                <a:latin typeface="Tahoma" pitchFamily="34" charset="0"/>
                <a:cs typeface="Times New Roman" pitchFamily="18" charset="0"/>
                <a:sym typeface="Symbol" pitchFamily="18" charset="2"/>
              </a:rPr>
              <a:t>.</a:t>
            </a:r>
          </a:p>
          <a:p>
            <a:pPr>
              <a:tabLst>
                <a:tab pos="400050" algn="l"/>
              </a:tabLst>
            </a:pPr>
            <a:r>
              <a:rPr lang="en-US" b="1" dirty="0">
                <a:latin typeface="Tahoma" pitchFamily="34" charset="0"/>
                <a:cs typeface="Times New Roman" pitchFamily="18" charset="0"/>
                <a:sym typeface="Symbol" pitchFamily="18" charset="2"/>
              </a:rPr>
              <a:t>No linear dependencies =&gt; FULL COLUMN RANK  of the matrix X.</a:t>
            </a:r>
            <a:r>
              <a:rPr lang="en-US" b="1" dirty="0">
                <a:latin typeface="Tahoma" pitchFamily="34" charset="0"/>
                <a:sym typeface="Symbol" pitchFamily="18" charset="2"/>
              </a:rPr>
              <a:t> </a:t>
            </a:r>
            <a:endParaRPr lang="en-US" b="1" dirty="0">
              <a:latin typeface="Tahoma" pitchFamily="34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Expected Values of Deviations </a:t>
            </a:r>
            <a:br>
              <a:rPr lang="en-US" b="1" smtClean="0"/>
            </a:br>
            <a:r>
              <a:rPr lang="en-US" b="1" smtClean="0"/>
              <a:t>from the Conditional Mean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4290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   </a:t>
            </a:r>
            <a:r>
              <a:rPr lang="en-US" sz="2000" smtClean="0"/>
              <a:t>Observed </a:t>
            </a:r>
            <a:r>
              <a:rPr lang="en-US" sz="2000" i="1" smtClean="0"/>
              <a:t>y </a:t>
            </a:r>
            <a:r>
              <a:rPr lang="en-US" sz="2000" smtClean="0"/>
              <a:t>will equal E[y|</a:t>
            </a:r>
            <a:r>
              <a:rPr lang="en-US" sz="2000" b="1" smtClean="0"/>
              <a:t>x</a:t>
            </a:r>
            <a:r>
              <a:rPr lang="en-US" sz="2000" smtClean="0"/>
              <a:t>] + random variation. 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i="1" smtClean="0"/>
              <a:t>          </a:t>
            </a:r>
            <a:r>
              <a:rPr lang="en-US" sz="2000" smtClean="0"/>
              <a:t>y = E[</a:t>
            </a:r>
            <a:r>
              <a:rPr lang="en-US" sz="2000" i="1" smtClean="0"/>
              <a:t>y</a:t>
            </a:r>
            <a:r>
              <a:rPr lang="en-US" sz="2000" smtClean="0"/>
              <a:t>|</a:t>
            </a:r>
            <a:r>
              <a:rPr lang="en-US" sz="2000" b="1" smtClean="0"/>
              <a:t>x</a:t>
            </a:r>
            <a:r>
              <a:rPr lang="en-US" sz="2000" smtClean="0"/>
              <a:t>]  + 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  (disturbance)</a:t>
            </a:r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Is there any </a:t>
            </a:r>
            <a:r>
              <a:rPr lang="en-US" sz="2000" b="1" i="1" smtClean="0"/>
              <a:t>information </a:t>
            </a:r>
            <a:r>
              <a:rPr lang="en-US" sz="2000" smtClean="0"/>
              <a:t>about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 in </a:t>
            </a:r>
            <a:r>
              <a:rPr lang="en-US" sz="2000" b="1" smtClean="0"/>
              <a:t>x</a:t>
            </a:r>
            <a:r>
              <a:rPr lang="en-US" sz="2000" smtClean="0"/>
              <a:t>?  That is, does movement in </a:t>
            </a:r>
            <a:r>
              <a:rPr lang="en-US" sz="2000" b="1" smtClean="0"/>
              <a:t>x</a:t>
            </a:r>
            <a:r>
              <a:rPr lang="en-US" sz="2000" smtClean="0"/>
              <a:t> provide useful information about movement in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?  If so, then we have not fully specified the conditional mean, and this function we are calling ‘</a:t>
            </a:r>
            <a:r>
              <a:rPr lang="en-US" sz="2000" i="1" smtClean="0"/>
              <a:t>E</a:t>
            </a:r>
            <a:r>
              <a:rPr lang="en-US" sz="2000" smtClean="0"/>
              <a:t>[y|</a:t>
            </a:r>
            <a:r>
              <a:rPr lang="en-US" sz="2000" b="1" smtClean="0"/>
              <a:t>x</a:t>
            </a:r>
            <a:r>
              <a:rPr lang="en-US" sz="2000" smtClean="0"/>
              <a:t>]’ is not the conditional mean (regression)</a:t>
            </a:r>
          </a:p>
          <a:p>
            <a:pPr marL="928688" lvl="1" indent="-457200" eaLnBrk="1" hangingPunct="1">
              <a:lnSpc>
                <a:spcPct val="90000"/>
              </a:lnSpc>
            </a:pPr>
            <a:r>
              <a:rPr lang="en-US" sz="2000" smtClean="0"/>
              <a:t>There may be information about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 in other variables.  But, not in </a:t>
            </a:r>
            <a:r>
              <a:rPr lang="en-US" sz="2000" b="1" smtClean="0"/>
              <a:t>x</a:t>
            </a:r>
            <a:r>
              <a:rPr lang="en-US" sz="2000" smtClean="0"/>
              <a:t>.  If  E[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|</a:t>
            </a:r>
            <a:r>
              <a:rPr lang="en-US" sz="2000" b="1" smtClean="0"/>
              <a:t>x</a:t>
            </a:r>
            <a:r>
              <a:rPr lang="en-US" sz="2000" smtClean="0"/>
              <a:t>] </a:t>
            </a:r>
            <a:r>
              <a:rPr lang="en-US" sz="2000" smtClean="0">
                <a:sym typeface="Symbol" pitchFamily="18" charset="2"/>
              </a:rPr>
              <a:t></a:t>
            </a:r>
            <a:r>
              <a:rPr lang="en-US" sz="2000" smtClean="0"/>
              <a:t> 0  then it follows that Cov[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,</a:t>
            </a:r>
            <a:r>
              <a:rPr lang="en-US" sz="2000" b="1" smtClean="0"/>
              <a:t>x</a:t>
            </a:r>
            <a:r>
              <a:rPr lang="en-US" sz="2000" smtClean="0"/>
              <a:t>] </a:t>
            </a:r>
            <a:r>
              <a:rPr lang="en-US" sz="2000" smtClean="0">
                <a:sym typeface="Symbol" pitchFamily="18" charset="2"/>
              </a:rPr>
              <a:t></a:t>
            </a:r>
            <a:r>
              <a:rPr lang="en-US" sz="2000" smtClean="0"/>
              <a:t> 0.  This violates the (as yet still not fully defined) ‘independence’ assumption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Zero Conditional Mean of </a:t>
            </a:r>
            <a:r>
              <a:rPr lang="el-GR" smtClean="0"/>
              <a:t>ε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3768725"/>
          </a:xfrm>
        </p:spPr>
        <p:txBody>
          <a:bodyPr/>
          <a:lstStyle/>
          <a:p>
            <a:pPr eaLnBrk="1" hangingPunct="1"/>
            <a:r>
              <a:rPr lang="en-US" sz="2000" smtClean="0"/>
              <a:t>E[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smtClean="0"/>
              <a:t>|all data in </a:t>
            </a:r>
            <a:r>
              <a:rPr lang="en-US" sz="2000" b="1" smtClean="0"/>
              <a:t>X</a:t>
            </a:r>
            <a:r>
              <a:rPr lang="en-US" sz="2000" smtClean="0"/>
              <a:t>] = 0 </a:t>
            </a: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E[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|</a:t>
            </a:r>
            <a:r>
              <a:rPr lang="en-US" sz="2000" b="1" smtClean="0"/>
              <a:t>X</a:t>
            </a:r>
            <a:r>
              <a:rPr lang="en-US" sz="2000" smtClean="0"/>
              <a:t>] = </a:t>
            </a:r>
            <a:r>
              <a:rPr lang="en-US" sz="2000" b="1" smtClean="0"/>
              <a:t>0</a:t>
            </a:r>
            <a:r>
              <a:rPr lang="en-US" sz="2000" smtClean="0"/>
              <a:t> is stronger than E[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baseline="-25000" smtClean="0"/>
              <a:t>i</a:t>
            </a:r>
            <a:r>
              <a:rPr lang="en-US" sz="2000" smtClean="0"/>
              <a:t> | </a:t>
            </a:r>
            <a:r>
              <a:rPr lang="en-US" sz="2000" b="1" smtClean="0"/>
              <a:t>x</a:t>
            </a:r>
            <a:r>
              <a:rPr lang="en-US" sz="2000" baseline="-25000" smtClean="0"/>
              <a:t>i</a:t>
            </a:r>
            <a:r>
              <a:rPr lang="en-US" sz="2000" smtClean="0"/>
              <a:t>] = 0</a:t>
            </a:r>
          </a:p>
          <a:p>
            <a:pPr lvl="1" eaLnBrk="1" hangingPunct="1"/>
            <a:r>
              <a:rPr lang="en-US" sz="2000" smtClean="0"/>
              <a:t>The second says that knowledge of </a:t>
            </a:r>
            <a:r>
              <a:rPr lang="en-US" sz="2000" b="1" smtClean="0"/>
              <a:t>x</a:t>
            </a:r>
            <a:r>
              <a:rPr lang="en-US" sz="2000" baseline="-25000" smtClean="0"/>
              <a:t>i</a:t>
            </a:r>
            <a:r>
              <a:rPr lang="en-US" sz="2000" i="1" smtClean="0"/>
              <a:t> </a:t>
            </a:r>
            <a:r>
              <a:rPr lang="en-US" sz="2000" smtClean="0"/>
              <a:t>provides no information about the mean of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baseline="-25000" smtClean="0"/>
              <a:t>i</a:t>
            </a:r>
            <a:r>
              <a:rPr lang="en-US" sz="2000" smtClean="0"/>
              <a:t>.  The first says that </a:t>
            </a:r>
            <a:r>
              <a:rPr lang="en-US" sz="2000" i="1" u="sng" smtClean="0"/>
              <a:t>no</a:t>
            </a:r>
            <a:r>
              <a:rPr lang="en-US" sz="2000" smtClean="0"/>
              <a:t> </a:t>
            </a:r>
            <a:r>
              <a:rPr lang="en-US" sz="2000" b="1" smtClean="0"/>
              <a:t>x</a:t>
            </a:r>
            <a:r>
              <a:rPr lang="en-US" sz="2000" baseline="-25000" smtClean="0"/>
              <a:t>j</a:t>
            </a:r>
            <a:r>
              <a:rPr lang="en-US" sz="2000" smtClean="0"/>
              <a:t> provides information about the expected value of </a:t>
            </a:r>
            <a:r>
              <a:rPr lang="en-US" sz="2000" smtClean="0">
                <a:sym typeface="Symbol" pitchFamily="18" charset="2"/>
              </a:rPr>
              <a:t></a:t>
            </a:r>
            <a:r>
              <a:rPr lang="en-US" sz="2000" baseline="-25000" smtClean="0"/>
              <a:t>i</a:t>
            </a:r>
            <a:r>
              <a:rPr lang="en-US" sz="2000" smtClean="0"/>
              <a:t>, not the i</a:t>
            </a:r>
            <a:r>
              <a:rPr lang="en-US" sz="2000" baseline="30000" smtClean="0"/>
              <a:t>th</a:t>
            </a:r>
            <a:r>
              <a:rPr lang="en-US" sz="2000" smtClean="0"/>
              <a:t> observation and not any other observation either. </a:t>
            </a:r>
          </a:p>
          <a:p>
            <a:pPr lvl="1" eaLnBrk="1" hangingPunct="1"/>
            <a:r>
              <a:rPr lang="en-US" sz="2000" smtClean="0"/>
              <a:t>“No information” is the same as no correlation.  Proof: Cov[</a:t>
            </a:r>
            <a:r>
              <a:rPr lang="en-US" sz="2000" b="1" smtClean="0"/>
              <a:t>X</a:t>
            </a:r>
            <a:r>
              <a:rPr lang="en-US" sz="2000" smtClean="0"/>
              <a:t>,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] = Cov[</a:t>
            </a:r>
            <a:r>
              <a:rPr lang="en-US" sz="2000" b="1" smtClean="0"/>
              <a:t>X</a:t>
            </a:r>
            <a:r>
              <a:rPr lang="en-US" sz="2000" smtClean="0"/>
              <a:t>,E[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|</a:t>
            </a:r>
            <a:r>
              <a:rPr lang="en-US" sz="2000" b="1" smtClean="0"/>
              <a:t>X</a:t>
            </a:r>
            <a:r>
              <a:rPr lang="en-US" sz="2000" smtClean="0"/>
              <a:t>]] = </a:t>
            </a:r>
            <a:r>
              <a:rPr lang="en-US" sz="2000" b="1" smtClean="0"/>
              <a:t>0</a:t>
            </a:r>
            <a:r>
              <a:rPr lang="en-US" sz="20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069975"/>
            <a:ext cx="8229600" cy="5302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The Difference Between E[</a:t>
            </a:r>
            <a:r>
              <a:rPr lang="el-GR" sz="2400" smtClean="0">
                <a:sym typeface="Symbol" pitchFamily="18" charset="2"/>
              </a:rPr>
              <a:t>ε</a:t>
            </a:r>
            <a:r>
              <a:rPr lang="en-US" sz="2400" smtClean="0"/>
              <a:t> |</a:t>
            </a:r>
            <a:r>
              <a:rPr lang="en-US" sz="2400" b="1" smtClean="0"/>
              <a:t>x</a:t>
            </a:r>
            <a:r>
              <a:rPr lang="en-US" sz="2400" smtClean="0"/>
              <a:t>]=</a:t>
            </a:r>
            <a:r>
              <a:rPr lang="en-US" sz="2400" dirty="0" smtClean="0"/>
              <a:t>0 and E[</a:t>
            </a:r>
            <a:r>
              <a:rPr lang="el-GR" sz="2400" b="1" dirty="0" smtClean="0">
                <a:sym typeface="Symbol" pitchFamily="18" charset="2"/>
              </a:rPr>
              <a:t>ε</a:t>
            </a:r>
            <a:r>
              <a:rPr lang="en-US" sz="2400" smtClean="0"/>
              <a:t>]=0</a:t>
            </a:r>
            <a:br>
              <a:rPr lang="en-US" sz="2400" smtClean="0"/>
            </a:br>
            <a:r>
              <a:rPr lang="en-US" sz="2400" smtClean="0"/>
              <a:t>With respect to        , E[</a:t>
            </a:r>
            <a:r>
              <a:rPr lang="el-GR" sz="2400" b="1" smtClean="0">
                <a:sym typeface="Symbol" pitchFamily="18" charset="2"/>
              </a:rPr>
              <a:t>ε</a:t>
            </a:r>
            <a:r>
              <a:rPr lang="en-US" sz="2400" b="1" smtClean="0">
                <a:sym typeface="Symbol" pitchFamily="18" charset="2"/>
              </a:rPr>
              <a:t>|x</a:t>
            </a:r>
            <a:r>
              <a:rPr lang="en-US" sz="2400" smtClean="0"/>
              <a:t>] </a:t>
            </a:r>
            <a:r>
              <a:rPr lang="en-US" sz="2400" smtClean="0">
                <a:sym typeface="Symbol"/>
              </a:rPr>
              <a:t></a:t>
            </a:r>
            <a:r>
              <a:rPr lang="en-US" sz="2400" smtClean="0"/>
              <a:t> 0, but E</a:t>
            </a:r>
            <a:r>
              <a:rPr lang="en-US" sz="2400" baseline="-25000" smtClean="0"/>
              <a:t>x</a:t>
            </a:r>
            <a:r>
              <a:rPr lang="en-US" sz="2400" smtClean="0"/>
              <a:t>[E[</a:t>
            </a:r>
            <a:r>
              <a:rPr lang="el-GR" sz="2400" b="1" smtClean="0">
                <a:sym typeface="Symbol" pitchFamily="18" charset="2"/>
              </a:rPr>
              <a:t>ε</a:t>
            </a:r>
            <a:r>
              <a:rPr lang="en-US" sz="2400" b="1" smtClean="0">
                <a:sym typeface="Symbol" pitchFamily="18" charset="2"/>
              </a:rPr>
              <a:t>|x]</a:t>
            </a:r>
            <a:r>
              <a:rPr lang="en-US" sz="2400" smtClean="0"/>
              <a:t>] = E[</a:t>
            </a:r>
            <a:r>
              <a:rPr lang="el-GR" sz="2400" b="1" smtClean="0">
                <a:sym typeface="Symbol" pitchFamily="18" charset="2"/>
              </a:rPr>
              <a:t>ε</a:t>
            </a:r>
            <a:r>
              <a:rPr lang="en-US" sz="2400" smtClean="0"/>
              <a:t>] = 0</a:t>
            </a:r>
            <a:endParaRPr lang="en-US" sz="24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52600"/>
            <a:ext cx="84391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 bwMode="auto">
          <a:xfrm>
            <a:off x="3314700" y="1409700"/>
            <a:ext cx="533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Conditional Homoscedasticity and Nonautocorrelation</a:t>
            </a:r>
            <a:r>
              <a:rPr lang="en-US" smtClean="0"/>
              <a:t> 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2819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Disturbances provide no information about each other,   whether in the presence of </a:t>
            </a:r>
            <a:r>
              <a:rPr lang="en-US" sz="2000" b="1" smtClean="0"/>
              <a:t>X</a:t>
            </a:r>
            <a:r>
              <a:rPr lang="en-US" sz="2000" smtClean="0"/>
              <a:t> or not.</a:t>
            </a:r>
          </a:p>
          <a:p>
            <a:pPr lvl="1" eaLnBrk="1" hangingPunct="1"/>
            <a:r>
              <a:rPr lang="en-US" sz="2000" smtClean="0"/>
              <a:t>Var[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|</a:t>
            </a:r>
            <a:r>
              <a:rPr lang="en-US" sz="2000" b="1" smtClean="0"/>
              <a:t>X</a:t>
            </a:r>
            <a:r>
              <a:rPr lang="en-US" sz="2000" smtClean="0"/>
              <a:t>] = </a:t>
            </a:r>
            <a:r>
              <a:rPr lang="en-US" sz="2000" smtClean="0">
                <a:sym typeface="Symbol" pitchFamily="18" charset="2"/>
              </a:rPr>
              <a:t></a:t>
            </a:r>
            <a:r>
              <a:rPr lang="en-US" sz="2000" baseline="30000" smtClean="0"/>
              <a:t>2</a:t>
            </a:r>
            <a:r>
              <a:rPr lang="en-US" sz="2000" b="1" smtClean="0"/>
              <a:t>I</a:t>
            </a:r>
            <a:r>
              <a:rPr lang="en-US" sz="2000" smtClean="0"/>
              <a:t>.</a:t>
            </a:r>
          </a:p>
          <a:p>
            <a:pPr lvl="1" eaLnBrk="1" hangingPunct="1"/>
            <a:r>
              <a:rPr lang="en-US" sz="2000" smtClean="0"/>
              <a:t>Does this imply that Var[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] = </a:t>
            </a:r>
            <a:r>
              <a:rPr lang="en-US" sz="2000" smtClean="0">
                <a:sym typeface="Symbol" pitchFamily="18" charset="2"/>
              </a:rPr>
              <a:t></a:t>
            </a:r>
            <a:r>
              <a:rPr lang="en-US" sz="2000" baseline="30000" smtClean="0"/>
              <a:t>2</a:t>
            </a:r>
            <a:r>
              <a:rPr lang="en-US" sz="2000" b="1" smtClean="0"/>
              <a:t>I</a:t>
            </a:r>
            <a:r>
              <a:rPr lang="en-US" sz="2000" smtClean="0"/>
              <a:t>?  Yes:  </a:t>
            </a:r>
            <a:br>
              <a:rPr lang="en-US" sz="2000" smtClean="0"/>
            </a:br>
            <a:r>
              <a:rPr lang="en-US" sz="2000" smtClean="0"/>
              <a:t>Proof:  Var[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] = E[Var[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|</a:t>
            </a:r>
            <a:r>
              <a:rPr lang="en-US" sz="2000" b="1" smtClean="0"/>
              <a:t>X</a:t>
            </a:r>
            <a:r>
              <a:rPr lang="en-US" sz="2000" smtClean="0"/>
              <a:t>]] + Var[E[</a:t>
            </a:r>
            <a:r>
              <a:rPr lang="en-US" sz="2000" b="1" smtClean="0">
                <a:sym typeface="Symbol" pitchFamily="18" charset="2"/>
              </a:rPr>
              <a:t></a:t>
            </a:r>
            <a:r>
              <a:rPr lang="en-US" sz="2000" smtClean="0"/>
              <a:t>|</a:t>
            </a:r>
            <a:r>
              <a:rPr lang="en-US" sz="2000" b="1" smtClean="0"/>
              <a:t>X</a:t>
            </a:r>
            <a:r>
              <a:rPr lang="en-US" sz="2000" smtClean="0"/>
              <a:t>]]. 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smtClean="0"/>
              <a:t>Insert the pieces above. What does this mean?  It is an additional assumption, part of the model.  We’ll change it later. For now, it is a useful simplification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Normal Distribution</a:t>
            </a:r>
            <a:r>
              <a:rPr lang="en-US" smtClean="0"/>
              <a:t> of </a:t>
            </a:r>
            <a:r>
              <a:rPr lang="el-GR" smtClean="0"/>
              <a:t>ε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86000"/>
            <a:ext cx="8153400" cy="2362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</a:t>
            </a:r>
          </a:p>
          <a:p>
            <a:pPr eaLnBrk="1" hangingPunct="1"/>
            <a:r>
              <a:rPr lang="en-US" sz="2000" smtClean="0"/>
              <a:t>Used to facilitate finite sample derivations of certain test statistics.  </a:t>
            </a: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Temporary.  We’ll return to this later.  For now, we only assume </a:t>
            </a:r>
            <a:r>
              <a:rPr lang="el-GR" sz="2000" smtClean="0"/>
              <a:t>ε</a:t>
            </a:r>
            <a:r>
              <a:rPr lang="en-US" sz="2000" smtClean="0"/>
              <a:t> are i.i.d. with zero conditional mean and constant conditional variance.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 u="sng" smtClean="0"/>
              <a:t>The</a:t>
            </a:r>
            <a:r>
              <a:rPr lang="en-US" smtClean="0"/>
              <a:t> Linear Model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159125"/>
          </a:xfrm>
        </p:spPr>
        <p:txBody>
          <a:bodyPr/>
          <a:lstStyle/>
          <a:p>
            <a:pPr eaLnBrk="1" hangingPunct="1"/>
            <a:r>
              <a:rPr lang="en-US" sz="2000" b="1" smtClean="0"/>
              <a:t>y</a:t>
            </a:r>
            <a:r>
              <a:rPr lang="en-US" sz="2000" smtClean="0"/>
              <a:t> = </a:t>
            </a:r>
            <a:r>
              <a:rPr lang="en-US" sz="2000" b="1" smtClean="0"/>
              <a:t>X</a:t>
            </a:r>
            <a:r>
              <a:rPr lang="en-US" sz="2000" b="1" smtClean="0">
                <a:sym typeface="Symbol" pitchFamily="18" charset="2"/>
              </a:rPr>
              <a:t>+</a:t>
            </a:r>
            <a:r>
              <a:rPr lang="el-GR" sz="2000" b="1" smtClean="0">
                <a:sym typeface="Symbol" pitchFamily="18" charset="2"/>
              </a:rPr>
              <a:t>ε</a:t>
            </a:r>
            <a:r>
              <a:rPr lang="en-US" sz="2000" smtClean="0">
                <a:sym typeface="Symbol" pitchFamily="18" charset="2"/>
              </a:rPr>
              <a:t>, </a:t>
            </a:r>
            <a:r>
              <a:rPr lang="en-US" sz="2000" smtClean="0">
                <a:sym typeface="Symbol" pitchFamily="18" charset="2"/>
              </a:rPr>
              <a:t>n </a:t>
            </a:r>
            <a:r>
              <a:rPr lang="en-US" sz="2000" smtClean="0">
                <a:sym typeface="Symbol" pitchFamily="18" charset="2"/>
              </a:rPr>
              <a:t>observations, K columns in </a:t>
            </a:r>
            <a:r>
              <a:rPr lang="en-US" sz="2000" b="1" smtClean="0">
                <a:sym typeface="Symbol" pitchFamily="18" charset="2"/>
              </a:rPr>
              <a:t>X</a:t>
            </a:r>
            <a:r>
              <a:rPr lang="en-US" sz="2000" smtClean="0">
                <a:sym typeface="Symbol" pitchFamily="18" charset="2"/>
              </a:rPr>
              <a:t>, including a column of ones.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Standard assumptions about </a:t>
            </a:r>
            <a:r>
              <a:rPr lang="en-US" sz="2000" b="1" smtClean="0">
                <a:sym typeface="Symbol" pitchFamily="18" charset="2"/>
              </a:rPr>
              <a:t>X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Standard assumptions about </a:t>
            </a:r>
            <a:r>
              <a:rPr lang="el-GR" sz="2000" b="1" smtClean="0">
                <a:sym typeface="Symbol" pitchFamily="18" charset="2"/>
              </a:rPr>
              <a:t>ε</a:t>
            </a:r>
            <a:r>
              <a:rPr lang="en-US" sz="2000" b="1" smtClean="0">
                <a:sym typeface="Symbol" pitchFamily="18" charset="2"/>
              </a:rPr>
              <a:t>|X</a:t>
            </a:r>
          </a:p>
          <a:p>
            <a:pPr lvl="1" eaLnBrk="1" hangingPunct="1"/>
            <a:r>
              <a:rPr lang="en-US" sz="2000" b="1" smtClean="0">
                <a:sym typeface="Symbol" pitchFamily="18" charset="2"/>
              </a:rPr>
              <a:t>E[</a:t>
            </a:r>
            <a:r>
              <a:rPr lang="el-GR" sz="2000" b="1" smtClean="0">
                <a:sym typeface="Symbol" pitchFamily="18" charset="2"/>
              </a:rPr>
              <a:t>ε</a:t>
            </a:r>
            <a:r>
              <a:rPr lang="en-US" sz="2000" b="1" smtClean="0">
                <a:sym typeface="Symbol" pitchFamily="18" charset="2"/>
              </a:rPr>
              <a:t>|X]=0, E[</a:t>
            </a:r>
            <a:r>
              <a:rPr lang="el-GR" sz="2000" b="1" smtClean="0">
                <a:sym typeface="Symbol" pitchFamily="18" charset="2"/>
              </a:rPr>
              <a:t>ε</a:t>
            </a:r>
            <a:r>
              <a:rPr lang="en-US" sz="2000" b="1" smtClean="0">
                <a:sym typeface="Symbol" pitchFamily="18" charset="2"/>
              </a:rPr>
              <a:t>]=0 and Cov[</a:t>
            </a:r>
            <a:r>
              <a:rPr lang="el-GR" sz="2000" b="1" smtClean="0">
                <a:sym typeface="Symbol" pitchFamily="18" charset="2"/>
              </a:rPr>
              <a:t>ε</a:t>
            </a:r>
            <a:r>
              <a:rPr lang="en-US" sz="2000" b="1" smtClean="0">
                <a:sym typeface="Symbol" pitchFamily="18" charset="2"/>
              </a:rPr>
              <a:t>,x]=0</a:t>
            </a:r>
            <a:endParaRPr lang="el-GR" sz="2000" smtClean="0">
              <a:sym typeface="Symbol" pitchFamily="18" charset="2"/>
            </a:endParaRP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Regression?</a:t>
            </a:r>
          </a:p>
          <a:p>
            <a:pPr lvl="1" eaLnBrk="1" hangingPunct="1"/>
            <a:r>
              <a:rPr lang="en-US" sz="2000" smtClean="0"/>
              <a:t>If E[</a:t>
            </a:r>
            <a:r>
              <a:rPr lang="en-US" sz="2000" b="1" smtClean="0"/>
              <a:t>y</a:t>
            </a:r>
            <a:r>
              <a:rPr lang="en-US" sz="2000" smtClean="0"/>
              <a:t>|</a:t>
            </a:r>
            <a:r>
              <a:rPr lang="en-US" sz="2000" b="1" smtClean="0"/>
              <a:t>X</a:t>
            </a:r>
            <a:r>
              <a:rPr lang="en-US" sz="2000" smtClean="0"/>
              <a:t>] = </a:t>
            </a:r>
            <a:r>
              <a:rPr lang="en-US" sz="2000" b="1" smtClean="0"/>
              <a:t>X</a:t>
            </a:r>
            <a:r>
              <a:rPr lang="en-US" sz="2000" b="1" smtClean="0">
                <a:sym typeface="Symbol" pitchFamily="18" charset="2"/>
              </a:rPr>
              <a:t> </a:t>
            </a:r>
            <a:r>
              <a:rPr lang="en-US" sz="2000" smtClean="0">
                <a:sym typeface="Symbol" pitchFamily="18" charset="2"/>
              </a:rPr>
              <a:t>then E[y|</a:t>
            </a:r>
            <a:r>
              <a:rPr lang="en-US" sz="2000" b="1" smtClean="0">
                <a:sym typeface="Symbol" pitchFamily="18" charset="2"/>
              </a:rPr>
              <a:t>x</a:t>
            </a:r>
            <a:r>
              <a:rPr lang="en-US" sz="2000" smtClean="0">
                <a:sym typeface="Symbol" pitchFamily="18" charset="2"/>
              </a:rPr>
              <a:t>] is also the projection.</a:t>
            </a:r>
            <a:endParaRPr lang="en-US" sz="2000" b="1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Cornwell and Rupert Panel Data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533400" y="1447800"/>
            <a:ext cx="8229600" cy="452431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Cornwell and Rupert Returns to Schooling Data, 595 Individuals, 7 Years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 b="1">
                <a:latin typeface="Tahoma" pitchFamily="34" charset="0"/>
              </a:rPr>
              <a:t>Variables in the file are</a:t>
            </a:r>
            <a:endParaRPr lang="en-US" sz="1600">
              <a:latin typeface="Tahoma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EXP 	= work experience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WKS 	= weeks worked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OCC 	= occupation, 1 if blue collar, 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IND 	= 1 if manufacturing industry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SOUTH 	= 1 if resides in south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SMSA	= 1 if resides in a city (SMSA)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MS 	= 1 if married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FEM 	= 1 if female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UNION 	= 1 if wage set by union contract</a:t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ED 	= years of </a:t>
            </a:r>
            <a:r>
              <a:rPr lang="en-US" sz="1600" smtClean="0">
                <a:latin typeface="Tahoma" pitchFamily="34" charset="0"/>
              </a:rPr>
              <a:t>education</a:t>
            </a:r>
            <a:r>
              <a:rPr lang="en-US" sz="1600">
                <a:latin typeface="Tahoma" pitchFamily="34" charset="0"/>
              </a:rPr>
              <a:t/>
            </a:r>
            <a:br>
              <a:rPr lang="en-US" sz="1600">
                <a:latin typeface="Tahoma" pitchFamily="34" charset="0"/>
              </a:rPr>
            </a:br>
            <a:r>
              <a:rPr lang="en-US" sz="1600">
                <a:latin typeface="Tahoma" pitchFamily="34" charset="0"/>
              </a:rPr>
              <a:t>LWAGE 	= log of wage = dependent variable in regressions</a:t>
            </a:r>
          </a:p>
          <a:p>
            <a:pPr eaLnBrk="0" hangingPunct="0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These data were analyzed in Cornwell, C. and Rupert, P., "Efficient Estimation with Panel Data: An Empirical Comparison of Instrumental Variable Estimators," Journal of Applied Econometrics, 3, 1988, pp. 149-155.  See Baltagi, page 122 for further analysis.  The data were downloaded from the website for Baltagi's text.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28638" y="4572000"/>
            <a:ext cx="5715000" cy="304800"/>
          </a:xfrm>
          <a:prstGeom prst="rect">
            <a:avLst/>
          </a:prstGeom>
          <a:solidFill>
            <a:srgbClr val="CC99FF">
              <a:alpha val="2588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533400" y="4267200"/>
            <a:ext cx="5715000" cy="304800"/>
          </a:xfrm>
          <a:prstGeom prst="rect">
            <a:avLst/>
          </a:prstGeom>
          <a:solidFill>
            <a:srgbClr val="99CC00">
              <a:alpha val="3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r>
              <a:rPr lang="en-US" sz="2400" smtClean="0"/>
              <a:t>Regression Specification: Quadratic Effect of Experience</a:t>
            </a:r>
          </a:p>
        </p:txBody>
      </p:sp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104336" cy="507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457200" y="5029200"/>
            <a:ext cx="8001000" cy="381000"/>
          </a:xfrm>
          <a:prstGeom prst="rect">
            <a:avLst/>
          </a:prstGeom>
          <a:solidFill>
            <a:srgbClr val="CCCC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57200" y="4038600"/>
            <a:ext cx="8001000" cy="381000"/>
          </a:xfrm>
          <a:prstGeom prst="rect">
            <a:avLst/>
          </a:prstGeom>
          <a:solidFill>
            <a:srgbClr val="C00000">
              <a:alpha val="12941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r>
              <a:rPr lang="en-US" smtClean="0"/>
              <a:t>Model Implication: </a:t>
            </a:r>
            <a:br>
              <a:rPr lang="en-US" smtClean="0"/>
            </a:br>
            <a:r>
              <a:rPr lang="en-US" smtClean="0"/>
              <a:t>Effect of Experience and Male vs. Female</a:t>
            </a:r>
          </a:p>
        </p:txBody>
      </p:sp>
      <p:pic>
        <p:nvPicPr>
          <p:cNvPr id="2355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057400"/>
            <a:ext cx="6200775" cy="393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 bwMode="auto">
          <a:xfrm>
            <a:off x="5257800" y="3048000"/>
            <a:ext cx="0" cy="6096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2664</TotalTime>
  <Words>2282</Words>
  <Application>Microsoft Office PowerPoint</Application>
  <PresentationFormat>On-screen Show (4:3)</PresentationFormat>
  <Paragraphs>284</Paragraphs>
  <Slides>47</Slides>
  <Notes>42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Level</vt:lpstr>
      <vt:lpstr>MathType 6.0 Equation</vt:lpstr>
      <vt:lpstr>Equation</vt:lpstr>
      <vt:lpstr>Econometrics I</vt:lpstr>
      <vt:lpstr>Econometrics I</vt:lpstr>
      <vt:lpstr>Statistical Relationship</vt:lpstr>
      <vt:lpstr>Bivariate Distribution - Model for a Relationship Between Two Variables </vt:lpstr>
      <vt:lpstr>Conditional Moments</vt:lpstr>
      <vt:lpstr>Sample Data (Experiment)</vt:lpstr>
      <vt:lpstr>50 Observations on P and Q Showing Variation of P Around E[P]</vt:lpstr>
      <vt:lpstr>Variation Around E[P|Q] (Conditioning Reduces Variation)</vt:lpstr>
      <vt:lpstr>Means of P for Given Group Means of Q</vt:lpstr>
      <vt:lpstr>Another Conditioning Variable</vt:lpstr>
      <vt:lpstr>Conditional Mean Functions</vt:lpstr>
      <vt:lpstr>Projections and Regressions</vt:lpstr>
      <vt:lpstr>Regression and Projection</vt:lpstr>
      <vt:lpstr>Data from a Bivariate Population</vt:lpstr>
      <vt:lpstr>The Linear Projection Computed  by Least Squares</vt:lpstr>
      <vt:lpstr>Linear Least Squares Projection</vt:lpstr>
      <vt:lpstr>The True Conditional Mean Function</vt:lpstr>
      <vt:lpstr>The True Data Generating Mechanism</vt:lpstr>
      <vt:lpstr>Slide 19</vt:lpstr>
      <vt:lpstr>Slide 20</vt:lpstr>
      <vt:lpstr>Application: Doctor Visits</vt:lpstr>
      <vt:lpstr>Conditional Mean and Projection</vt:lpstr>
      <vt:lpstr>Slide 23</vt:lpstr>
      <vt:lpstr>Slide 24</vt:lpstr>
      <vt:lpstr>Representing the Relationship</vt:lpstr>
      <vt:lpstr>Representations of y Does y = 0 + 1x + ?</vt:lpstr>
      <vt:lpstr>Summary</vt:lpstr>
      <vt:lpstr>The Linear Regression Model</vt:lpstr>
      <vt:lpstr>Model Assumptions: Generalities</vt:lpstr>
      <vt:lpstr>Linearity of the Model</vt:lpstr>
      <vt:lpstr>Linearity</vt:lpstr>
      <vt:lpstr>Linearity</vt:lpstr>
      <vt:lpstr>Uniqueness of the Conditional Mean</vt:lpstr>
      <vt:lpstr>Uniqueness of E[y|X]</vt:lpstr>
      <vt:lpstr>Linear Dependence</vt:lpstr>
      <vt:lpstr>An Enduring Art Mystery</vt:lpstr>
      <vt:lpstr>An Unidentified (But Valid) Theory of Art Appreciation</vt:lpstr>
      <vt:lpstr>Notation</vt:lpstr>
      <vt:lpstr>Expected Values of Deviations  from the Conditional Mean</vt:lpstr>
      <vt:lpstr>Zero Conditional Mean of ε</vt:lpstr>
      <vt:lpstr>The Difference Between E[ε |x]=0 and E[ε]=0 With respect to        , E[ε|x]  0, but Ex[E[ε|x]] = E[ε] = 0</vt:lpstr>
      <vt:lpstr>Conditional Homoscedasticity and Nonautocorrelation </vt:lpstr>
      <vt:lpstr>Normal Distribution of ε</vt:lpstr>
      <vt:lpstr>The Linear Model</vt:lpstr>
      <vt:lpstr>Cornwell and Rupert Panel Data</vt:lpstr>
      <vt:lpstr>Regression Specification: Quadratic Effect of Experience</vt:lpstr>
      <vt:lpstr>Model Implication:  Effect of Experience and Male vs. Female</vt:lpstr>
    </vt:vector>
  </TitlesOfParts>
  <Company>Econometric Software,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William Greene</dc:creator>
  <cp:lastModifiedBy>Bill</cp:lastModifiedBy>
  <cp:revision>73</cp:revision>
  <dcterms:created xsi:type="dcterms:W3CDTF">2007-07-27T17:18:39Z</dcterms:created>
  <dcterms:modified xsi:type="dcterms:W3CDTF">2017-07-01T18:36:37Z</dcterms:modified>
</cp:coreProperties>
</file>