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71"/>
  </p:notesMasterIdLst>
  <p:handoutMasterIdLst>
    <p:handoutMasterId r:id="rId72"/>
  </p:handoutMasterIdLst>
  <p:sldIdLst>
    <p:sldId id="258" r:id="rId2"/>
    <p:sldId id="271" r:id="rId3"/>
    <p:sldId id="302" r:id="rId4"/>
    <p:sldId id="303" r:id="rId5"/>
    <p:sldId id="304" r:id="rId6"/>
    <p:sldId id="305" r:id="rId7"/>
    <p:sldId id="306" r:id="rId8"/>
    <p:sldId id="307" r:id="rId9"/>
    <p:sldId id="311" r:id="rId10"/>
    <p:sldId id="312" r:id="rId11"/>
    <p:sldId id="313" r:id="rId12"/>
    <p:sldId id="345" r:id="rId13"/>
    <p:sldId id="346" r:id="rId14"/>
    <p:sldId id="347" r:id="rId15"/>
    <p:sldId id="348" r:id="rId16"/>
    <p:sldId id="349" r:id="rId17"/>
    <p:sldId id="350" r:id="rId18"/>
    <p:sldId id="351" r:id="rId19"/>
    <p:sldId id="353" r:id="rId20"/>
    <p:sldId id="354" r:id="rId21"/>
    <p:sldId id="355" r:id="rId22"/>
    <p:sldId id="356" r:id="rId23"/>
    <p:sldId id="344" r:id="rId24"/>
    <p:sldId id="357" r:id="rId25"/>
    <p:sldId id="358" r:id="rId26"/>
    <p:sldId id="360" r:id="rId27"/>
    <p:sldId id="361" r:id="rId28"/>
    <p:sldId id="359" r:id="rId29"/>
    <p:sldId id="279" r:id="rId30"/>
    <p:sldId id="280" r:id="rId31"/>
    <p:sldId id="281" r:id="rId32"/>
    <p:sldId id="282" r:id="rId33"/>
    <p:sldId id="300" r:id="rId34"/>
    <p:sldId id="283" r:id="rId35"/>
    <p:sldId id="284" r:id="rId36"/>
    <p:sldId id="285" r:id="rId37"/>
    <p:sldId id="314" r:id="rId38"/>
    <p:sldId id="315" r:id="rId39"/>
    <p:sldId id="316" r:id="rId40"/>
    <p:sldId id="317" r:id="rId41"/>
    <p:sldId id="318" r:id="rId42"/>
    <p:sldId id="319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31" r:id="rId58"/>
    <p:sldId id="341" r:id="rId59"/>
    <p:sldId id="342" r:id="rId60"/>
    <p:sldId id="343" r:id="rId61"/>
    <p:sldId id="332" r:id="rId62"/>
    <p:sldId id="333" r:id="rId63"/>
    <p:sldId id="334" r:id="rId64"/>
    <p:sldId id="335" r:id="rId65"/>
    <p:sldId id="336" r:id="rId66"/>
    <p:sldId id="337" r:id="rId67"/>
    <p:sldId id="338" r:id="rId68"/>
    <p:sldId id="339" r:id="rId69"/>
    <p:sldId id="340" r:id="rId7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000000"/>
    <a:srgbClr val="E6E6E6"/>
    <a:srgbClr val="FF0000"/>
    <a:srgbClr val="99CCCC"/>
    <a:srgbClr val="0000FF"/>
    <a:srgbClr val="FFFFFF"/>
    <a:srgbClr val="FF99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1381" autoAdjust="0"/>
    <p:restoredTop sz="94660"/>
  </p:normalViewPr>
  <p:slideViewPr>
    <p:cSldViewPr>
      <p:cViewPr>
        <p:scale>
          <a:sx n="100" d="100"/>
          <a:sy n="100" d="100"/>
        </p:scale>
        <p:origin x="2160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27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183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algn="r"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183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algn="r" defTabSz="931670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183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algn="r"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59" y="4416108"/>
            <a:ext cx="5607684" cy="418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183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algn="r" defTabSz="931670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B9987D-A947-4E23-B374-C9DA580B6099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53F2F0-9C3E-49EE-8EB3-85E97D577E72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6C3B44-423C-4C67-BE09-3B32FF17C7EA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F7138B-F471-4782-BD7A-83E2630B9524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FC513D-7A39-4F3F-902F-4474D1C8C609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6A679C-86CC-44E3-8345-E05428A8AB33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8C5897-F528-4822-811D-C0075EBE611E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3B662-0EF4-43D4-9113-1C66FF0FAED1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3810" indent="-270696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2786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5899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9014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82128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5243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8356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81471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B07E4DC-00DD-4516-9E4A-D8CD6DDA1E4E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83138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3810" indent="-270696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2786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5899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9014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82128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5243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8356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81471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E969729-4DD6-4A0D-A40E-C6539A7526B5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966523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3810" indent="-270696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2786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5899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9014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82128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5243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8356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81471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87BC48D-7431-4CBD-8DE2-3DB16643A20D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43542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3810" indent="-270696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2786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5899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9014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82128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5243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8356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81471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A993FC-EDB9-4329-97CF-E160CE7B6B4D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63474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3810" indent="-270696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2786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5899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9014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82128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5243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8356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81471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A671D0F-C708-4142-AC4C-A98468B38BFE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69820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3810" indent="-270696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2786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5899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9014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82128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5243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8356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81471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0C6C530-9B54-4D8A-A0CC-73E6600AB98A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68285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3810" indent="-270696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2786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5899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9014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82128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5243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8356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81471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D8BD3D-94DF-43B6-832E-55D9F8AAFF1F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858892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3810" indent="-270696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2786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5899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9014" indent="-216557" defTabSz="915857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82128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5243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8356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81471" indent="-216557" defTabSz="9158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B9DD19F-EF3F-424E-A14F-FC29135482BC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76170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74CC5-E926-47D8-A3F2-81470E845EB0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8171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FC1A7B-DE66-4599-A29A-F51E3F23CA55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6E8ECC-4DA8-41C1-A6F5-9658038D7127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ED6EF5-7FCA-4FA8-A080-135D5CE4424A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A917A-B03E-4C66-A66B-9FFCEB187D92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377CA-44BE-4B9A-BFCA-B665416AC48D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777E6E-F903-41F3-8436-7FD3E8CCA74A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45F83F-4B5E-44CE-9874-03F324F0F2DF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78C512-C5B4-43AB-BD14-DD58844D1032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EC5BA0-3801-48BA-BA72-660BF8F882BE}" type="slidenum">
              <a:rPr lang="en-US" smtClean="0"/>
              <a:pPr/>
              <a:t>45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DB5C3F-7F52-443E-953C-DDEA29FC0611}" type="slidenum">
              <a:rPr lang="en-US" smtClean="0"/>
              <a:pPr/>
              <a:t>46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429E85-A73A-4953-AB44-1B9DE1C19D23}" type="slidenum">
              <a:rPr lang="en-US" smtClean="0"/>
              <a:pPr/>
              <a:t>47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EAF608-A955-4D32-9138-B037E822062A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86726C-50D0-49F7-AEA7-7EB7EE201DFE}" type="slidenum">
              <a:rPr lang="en-US" smtClean="0"/>
              <a:pPr/>
              <a:t>49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2E7B23-2419-4526-88E4-7ED052363989}" type="slidenum">
              <a:rPr lang="en-US" smtClean="0"/>
              <a:pPr/>
              <a:t>50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04438D-18C1-4CBA-88A3-6B84C9AAF73E}" type="slidenum">
              <a:rPr lang="en-US" smtClean="0"/>
              <a:pPr/>
              <a:t>51</a:t>
            </a:fld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11181D-CAB3-4EC9-ADEF-7D2000469930}" type="slidenum">
              <a:rPr lang="en-US" smtClean="0"/>
              <a:pPr/>
              <a:t>52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F11076-4C31-436B-8979-54A77C3EC12D}" type="slidenum">
              <a:rPr lang="en-US" smtClean="0"/>
              <a:pPr/>
              <a:t>53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E97EC0-4F87-4524-952E-9163DF6E216E}" type="slidenum">
              <a:rPr lang="en-US" smtClean="0"/>
              <a:pPr/>
              <a:t>54</a:t>
            </a:fld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E4C5D1-B9C8-4890-987B-161CB87A79DF}" type="slidenum">
              <a:rPr lang="en-US" smtClean="0"/>
              <a:pPr/>
              <a:t>55</a:t>
            </a:fld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261177-A01C-472A-AD85-CCAC3A678088}" type="slidenum">
              <a:rPr lang="en-US" smtClean="0"/>
              <a:pPr/>
              <a:t>56</a:t>
            </a:fld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FC7DA4-4682-4F9B-B4E5-44877A89C0EF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4A3DC5-2F1A-4A96-9891-6EA94192B01E}" type="slidenum">
              <a:rPr lang="en-US" smtClean="0"/>
              <a:pPr/>
              <a:t>58</a:t>
            </a:fld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CFD79E-E1A7-4D9D-A182-908EBBD0D803}" type="slidenum">
              <a:rPr lang="en-US" smtClean="0"/>
              <a:pPr/>
              <a:t>59</a:t>
            </a:fld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FDCDD9-D582-4BED-B4EC-FF6EC4075FC2}" type="slidenum">
              <a:rPr lang="en-US" smtClean="0"/>
              <a:pPr/>
              <a:t>60</a:t>
            </a:fld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D3D74-9243-4D90-80A2-F94867BA9E62}" type="slidenum">
              <a:rPr lang="en-US" altLang="en-US"/>
              <a:pPr/>
              <a:t>61</a:t>
            </a:fld>
            <a:endParaRPr lang="en-US" altLang="en-US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4BCBDE-21C8-4EDE-8DC7-8290C51C6690}" type="slidenum">
              <a:rPr lang="en-US" altLang="en-US"/>
              <a:pPr/>
              <a:t>62</a:t>
            </a:fld>
            <a:endParaRPr lang="en-US" altLang="en-US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0B3BE3-3D99-4CB2-AEE0-CBA5CF796903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72CCBC-1D59-4CA9-9EC9-951613F560E4}" type="slidenum">
              <a:rPr lang="en-US" altLang="en-US"/>
              <a:pPr/>
              <a:t>64</a:t>
            </a:fld>
            <a:endParaRPr lang="en-US" altLang="en-US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185465-B765-4E03-98BD-CEEEA59FD249}" type="slidenum">
              <a:rPr lang="en-US" altLang="en-US"/>
              <a:pPr/>
              <a:t>65</a:t>
            </a:fld>
            <a:endParaRPr lang="en-US" altLang="en-US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6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99301-2904-49D0-A62F-BF40196E0A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6629400" y="6550223"/>
            <a:ext cx="25058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20: MLE Applications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20-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/52</a:t>
            </a:r>
            <a:endParaRPr lang="en-US" b="1" dirty="0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j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j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7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8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9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0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3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5.png"/><Relationship Id="rId4" Type="http://schemas.openxmlformats.org/officeDocument/2006/relationships/oleObject" Target="../embeddings/oleObject14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6.png"/><Relationship Id="rId4" Type="http://schemas.openxmlformats.org/officeDocument/2006/relationships/oleObject" Target="../embeddings/oleObject15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6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7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8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9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20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21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22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23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24.bin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smtClean="0"/>
              <a:t>Econometrics I</a:t>
            </a:r>
            <a:endParaRPr lang="en-US" sz="48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 smtClean="0"/>
              <a:t>Department </a:t>
            </a:r>
            <a:r>
              <a:rPr lang="en-US" sz="2600"/>
              <a:t>of Economics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828800"/>
            <a:ext cx="267354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752600"/>
          </a:xfrm>
        </p:spPr>
        <p:txBody>
          <a:bodyPr/>
          <a:lstStyle/>
          <a:p>
            <a:r>
              <a:rPr lang="en-US" sz="4000" smtClean="0"/>
              <a:t>Econometrics I</a:t>
            </a:r>
            <a:endParaRPr lang="en-US" sz="400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1828800" y="3810000"/>
            <a:ext cx="5410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20 –MLE Applications and a Two Step Estimator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Poisson Regression Model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5800" y="2286000"/>
          <a:ext cx="7931150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4" name="Equation" r:id="rId4" imgW="4699000" imgH="1320800" progId="Equation.DSMT4">
                  <p:embed/>
                </p:oleObj>
              </mc:Choice>
              <mc:Fallback>
                <p:oleObj name="Equation" r:id="rId4" imgW="4699000" imgH="1320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86000"/>
                        <a:ext cx="7931150" cy="222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Application: Doctor Visits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382000" cy="3124200"/>
          </a:xfrm>
        </p:spPr>
        <p:txBody>
          <a:bodyPr/>
          <a:lstStyle/>
          <a:p>
            <a:pPr eaLnBrk="1" hangingPunct="1"/>
            <a:r>
              <a:rPr lang="en-US" sz="2400" smtClean="0"/>
              <a:t>German Individual Health Care data: n=27,236</a:t>
            </a:r>
          </a:p>
          <a:p>
            <a:pPr eaLnBrk="1" hangingPunct="1"/>
            <a:r>
              <a:rPr lang="en-US" sz="2400" smtClean="0"/>
              <a:t>Model for number of visits to the doctor:</a:t>
            </a:r>
          </a:p>
          <a:p>
            <a:pPr lvl="1" eaLnBrk="1" hangingPunct="1"/>
            <a:r>
              <a:rPr lang="en-US" sz="2000" smtClean="0"/>
              <a:t>Poisson regression (fit by maximum likelihood)</a:t>
            </a:r>
          </a:p>
          <a:p>
            <a:pPr lvl="1" eaLnBrk="1" hangingPunct="1"/>
            <a:r>
              <a:rPr lang="en-US" sz="2000" smtClean="0"/>
              <a:t>Income, Education, Gender</a:t>
            </a:r>
          </a:p>
        </p:txBody>
      </p:sp>
      <p:pic>
        <p:nvPicPr>
          <p:cNvPr id="5018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581400"/>
            <a:ext cx="5334000" cy="262902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/>
          <a:lstStyle/>
          <a:p>
            <a:pPr eaLnBrk="1" hangingPunct="1"/>
            <a:r>
              <a:rPr lang="en-US" smtClean="0"/>
              <a:t>Poisson Model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05000" y="1600200"/>
          <a:ext cx="5798968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8" name="Equation" r:id="rId4" imgW="3263900" imgH="2616200" progId="Equation.DSMT4">
                  <p:embed/>
                </p:oleObj>
              </mc:Choice>
              <mc:Fallback>
                <p:oleObj name="Equation" r:id="rId4" imgW="3263900" imgH="2616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600200"/>
                        <a:ext cx="5798968" cy="464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Asymptotic Variance of the MLE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219200" y="1828800"/>
          <a:ext cx="7625292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2" name="Equation" r:id="rId4" imgW="3327400" imgH="1828800" progId="Equation.DSMT4">
                  <p:embed/>
                </p:oleObj>
              </mc:Choice>
              <mc:Fallback>
                <p:oleObj name="Equation" r:id="rId4" imgW="3327400" imgH="1828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828800"/>
                        <a:ext cx="7625292" cy="419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Estimators of the Asymptotic Covariance Asymptotic Covariance Matrix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295400" y="2286000"/>
          <a:ext cx="6867927" cy="340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6" name="Equation" r:id="rId4" imgW="3632200" imgH="1803400" progId="Equation.DSMT4">
                  <p:embed/>
                </p:oleObj>
              </mc:Choice>
              <mc:Fallback>
                <p:oleObj name="Equation" r:id="rId4" imgW="3632200" imgH="1803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286000"/>
                        <a:ext cx="6867927" cy="3409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530225"/>
          </a:xfrm>
        </p:spPr>
        <p:txBody>
          <a:bodyPr/>
          <a:lstStyle/>
          <a:p>
            <a:r>
              <a:rPr lang="en-US" b="1" smtClean="0"/>
              <a:t>Robust Estimation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8229600" cy="4530725"/>
          </a:xfrm>
        </p:spPr>
        <p:txBody>
          <a:bodyPr/>
          <a:lstStyle/>
          <a:p>
            <a:r>
              <a:rPr lang="en-US" smtClean="0"/>
              <a:t>Robust (Sandwich) Estimator</a:t>
            </a:r>
          </a:p>
          <a:p>
            <a:r>
              <a:rPr lang="en-US" b="1" smtClean="0"/>
              <a:t>H</a:t>
            </a:r>
            <a:r>
              <a:rPr lang="en-US" baseline="30000" smtClean="0"/>
              <a:t>-1</a:t>
            </a:r>
            <a:r>
              <a:rPr lang="en-US" smtClean="0"/>
              <a:t> (</a:t>
            </a:r>
            <a:r>
              <a:rPr lang="en-US" b="1" smtClean="0"/>
              <a:t>G</a:t>
            </a:r>
            <a:r>
              <a:rPr lang="en-US" b="1" smtClean="0">
                <a:sym typeface="Symbol"/>
              </a:rPr>
              <a:t></a:t>
            </a:r>
            <a:r>
              <a:rPr lang="en-US" b="1" smtClean="0"/>
              <a:t>G</a:t>
            </a:r>
            <a:r>
              <a:rPr lang="en-US" smtClean="0"/>
              <a:t>) </a:t>
            </a:r>
            <a:r>
              <a:rPr lang="en-US" b="1" smtClean="0"/>
              <a:t>H</a:t>
            </a:r>
            <a:r>
              <a:rPr lang="en-US" baseline="30000" smtClean="0"/>
              <a:t>-1</a:t>
            </a:r>
          </a:p>
          <a:p>
            <a:endParaRPr lang="en-US" b="1" baseline="30000" smtClean="0"/>
          </a:p>
          <a:p>
            <a:endParaRPr lang="en-US" b="1" baseline="30000" smtClean="0"/>
          </a:p>
          <a:p>
            <a:pPr>
              <a:buNone/>
            </a:pPr>
            <a:endParaRPr lang="en-US" b="1" baseline="30000" smtClean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676400" y="2362200"/>
          <a:ext cx="58615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2" name="Equation" r:id="rId4" imgW="2540000" imgH="330200" progId="Equation.DSMT4">
                  <p:embed/>
                </p:oleObj>
              </mc:Choice>
              <mc:Fallback>
                <p:oleObj name="Equation" r:id="rId4" imgW="2540000" imgH="330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362200"/>
                        <a:ext cx="5861538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9" name="Object 3"/>
          <p:cNvGraphicFramePr>
            <a:graphicFrameLocks noChangeAspect="1"/>
          </p:cNvGraphicFramePr>
          <p:nvPr/>
        </p:nvGraphicFramePr>
        <p:xfrm>
          <a:off x="1066800" y="3106738"/>
          <a:ext cx="5840413" cy="331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3" name="Equation" r:id="rId6" imgW="2819160" imgH="1600200" progId="Equation.DSMT4">
                  <p:embed/>
                </p:oleObj>
              </mc:Choice>
              <mc:Fallback>
                <p:oleObj name="Equation" r:id="rId6" imgW="2819160" imgH="1600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106738"/>
                        <a:ext cx="5840413" cy="331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1"/>
            <a:ext cx="8229600" cy="609600"/>
          </a:xfrm>
        </p:spPr>
        <p:txBody>
          <a:bodyPr/>
          <a:lstStyle/>
          <a:p>
            <a:pPr eaLnBrk="1" hangingPunct="1"/>
            <a:r>
              <a:rPr lang="en-US" smtClean="0"/>
              <a:t>Regression and Partial Effects</a:t>
            </a:r>
          </a:p>
        </p:txBody>
      </p:sp>
      <p:sp>
        <p:nvSpPr>
          <p:cNvPr id="52227" name="Text Box 4"/>
          <p:cNvSpPr txBox="1">
            <a:spLocks noChangeArrowheads="1"/>
          </p:cNvSpPr>
          <p:nvPr/>
        </p:nvSpPr>
        <p:spPr bwMode="auto">
          <a:xfrm>
            <a:off x="762000" y="1295400"/>
            <a:ext cx="8382000" cy="461664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400" b="1">
                <a:latin typeface="Courier New" pitchFamily="49" charset="0"/>
              </a:rPr>
              <a:t>|Variable| Coefficient  | Standard Error |b/St.Er.|P[|Z|&gt;z]| Mean of X|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400" b="1">
                <a:latin typeface="Courier New" pitchFamily="49" charset="0"/>
              </a:rPr>
              <a:t> Constant|    1.72492985       .02000568    86.222   .0000</a:t>
            </a:r>
          </a:p>
          <a:p>
            <a:r>
              <a:rPr lang="en-US" sz="1400" b="1">
                <a:latin typeface="Courier New" pitchFamily="49" charset="0"/>
              </a:rPr>
              <a:t> FEMALE  |     .31954440       .00696870    45.854   .0000    .47877479</a:t>
            </a:r>
          </a:p>
          <a:p>
            <a:r>
              <a:rPr lang="en-US" sz="1400" b="1">
                <a:latin typeface="Courier New" pitchFamily="49" charset="0"/>
              </a:rPr>
              <a:t> HHNINC  |    -.52475878       .02197021   -23.885   .0000    .35208362</a:t>
            </a:r>
          </a:p>
          <a:p>
            <a:r>
              <a:rPr lang="en-US" sz="1400" b="1">
                <a:latin typeface="Courier New" pitchFamily="49" charset="0"/>
              </a:rPr>
              <a:t> EDUC    |    -.04986696       .00172872   -28.846   .0000   11.3206310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Partial derivatives of expected val. with |</a:t>
            </a:r>
          </a:p>
          <a:p>
            <a:r>
              <a:rPr lang="en-US" sz="1400" b="1">
                <a:latin typeface="Courier New" pitchFamily="49" charset="0"/>
              </a:rPr>
              <a:t>| respect to the vector of characteristics. |</a:t>
            </a:r>
          </a:p>
          <a:p>
            <a:r>
              <a:rPr lang="en-US" sz="1400" b="1">
                <a:latin typeface="Courier New" pitchFamily="49" charset="0"/>
              </a:rPr>
              <a:t>| Effects are averaged over individuals.    |</a:t>
            </a:r>
          </a:p>
          <a:p>
            <a:r>
              <a:rPr lang="en-US" sz="1400" b="1">
                <a:latin typeface="Courier New" pitchFamily="49" charset="0"/>
              </a:rPr>
              <a:t>| Observations used for means are All Obs.  |</a:t>
            </a:r>
          </a:p>
          <a:p>
            <a:r>
              <a:rPr lang="en-US" sz="1400" b="1">
                <a:latin typeface="Courier New" pitchFamily="49" charset="0"/>
              </a:rPr>
              <a:t>| Conditional Mean at Sample Point   3.1835 |</a:t>
            </a:r>
          </a:p>
          <a:p>
            <a:r>
              <a:rPr lang="en-US" sz="1400" b="1">
                <a:latin typeface="Courier New" pitchFamily="49" charset="0"/>
              </a:rPr>
              <a:t>| Scale Factor for Marginal Effects  3.1835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400" b="1">
                <a:latin typeface="Courier New" pitchFamily="49" charset="0"/>
              </a:rPr>
              <a:t>|Variable| Coefficient  | Standard Error |b/St.Er.|P[|Z|&gt;z]| Mean of X|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400" b="1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FEMALE  </a:t>
            </a:r>
            <a:r>
              <a:rPr lang="en-US" sz="1400" b="1">
                <a:latin typeface="Courier New" pitchFamily="49" charset="0"/>
              </a:rPr>
              <a:t>|    1.01727755       .02427607    41.905   .0000    .47877479</a:t>
            </a:r>
          </a:p>
          <a:p>
            <a:r>
              <a:rPr lang="en-US" sz="1400" b="1">
                <a:latin typeface="Courier New" pitchFamily="49" charset="0"/>
              </a:rPr>
              <a:t> HHNINC  |   -1.67058263       .07312900   -22.844   .0000    .35208362</a:t>
            </a:r>
          </a:p>
          <a:p>
            <a:r>
              <a:rPr lang="en-US" sz="1400" b="1">
                <a:latin typeface="Courier New" pitchFamily="49" charset="0"/>
              </a:rPr>
              <a:t> EDUC    |    -.15875271       .00579668   -27.387   .0000   11.3206310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Comparison of Standard Errors</a:t>
            </a:r>
          </a:p>
        </p:txBody>
      </p:sp>
      <p:sp>
        <p:nvSpPr>
          <p:cNvPr id="53251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382000" cy="37401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Negative Inverse of Second Derivatives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400" b="1">
                <a:latin typeface="Courier New" pitchFamily="49" charset="0"/>
              </a:rPr>
              <a:t>|Variable| Coefficient  | Standard Error |b/St.Er.|P[|Z|&gt;z]| Mean of X|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400" b="1">
                <a:latin typeface="Courier New" pitchFamily="49" charset="0"/>
              </a:rPr>
              <a:t> Constant|    1.72492985       .02000568    86.222   .0000</a:t>
            </a:r>
          </a:p>
          <a:p>
            <a:r>
              <a:rPr lang="en-US" sz="1400" b="1">
                <a:latin typeface="Courier New" pitchFamily="49" charset="0"/>
              </a:rPr>
              <a:t> FEMALE  |     .31954440       .00696870    45.854   .0000    .47877479</a:t>
            </a:r>
          </a:p>
          <a:p>
            <a:r>
              <a:rPr lang="en-US" sz="1400" b="1">
                <a:latin typeface="Courier New" pitchFamily="49" charset="0"/>
              </a:rPr>
              <a:t> HHNINC  |    -.52475878       .02197021   -23.885   .0000    .35208362</a:t>
            </a:r>
          </a:p>
          <a:p>
            <a:r>
              <a:rPr lang="en-US" sz="1400" b="1">
                <a:latin typeface="Courier New" pitchFamily="49" charset="0"/>
              </a:rPr>
              <a:t> EDUC    |    -.04986696       .00172872   -28.846   .0000   11.3206310</a:t>
            </a:r>
            <a:endParaRPr lang="en-US" sz="1400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/>
              <a:t>BHHH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4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400" b="1">
                <a:latin typeface="Courier New" pitchFamily="49" charset="0"/>
              </a:rPr>
              <a:t> Constant|    1.72492985       .00677787   254.495   .0000</a:t>
            </a:r>
          </a:p>
          <a:p>
            <a:r>
              <a:rPr lang="en-US" sz="1400" b="1">
                <a:latin typeface="Courier New" pitchFamily="49" charset="0"/>
              </a:rPr>
              <a:t> FEMALE  |     .31954440       .00217499   146.918   .0000</a:t>
            </a:r>
          </a:p>
          <a:p>
            <a:r>
              <a:rPr lang="en-US" sz="1400" b="1">
                <a:latin typeface="Courier New" pitchFamily="49" charset="0"/>
              </a:rPr>
              <a:t> HHNINC  |    -.52475878       .00733328   -71.559   .0000</a:t>
            </a:r>
          </a:p>
          <a:p>
            <a:r>
              <a:rPr lang="en-US" sz="1400" b="1">
                <a:latin typeface="Courier New" pitchFamily="49" charset="0"/>
              </a:rPr>
              <a:t> EDUC    |    -.04986696       .00062283   -80.065   .0000</a:t>
            </a:r>
          </a:p>
        </p:txBody>
      </p:sp>
      <p:sp>
        <p:nvSpPr>
          <p:cNvPr id="53252" name="Text Box 5"/>
          <p:cNvSpPr txBox="1">
            <a:spLocks noChangeArrowheads="1"/>
          </p:cNvSpPr>
          <p:nvPr/>
        </p:nvSpPr>
        <p:spPr bwMode="auto">
          <a:xfrm>
            <a:off x="381000" y="5562600"/>
            <a:ext cx="853440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Why are they so different?  Model failure. This is a panel. There is autocorrelation.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8229600" cy="609600"/>
          </a:xfrm>
        </p:spPr>
        <p:txBody>
          <a:bodyPr/>
          <a:lstStyle/>
          <a:p>
            <a:r>
              <a:rPr lang="en-US" smtClean="0"/>
              <a:t>MLE vs. Nonlinear LS</a:t>
            </a: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43000"/>
            <a:ext cx="7368056" cy="5181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Poisson Model Specification Issues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828800"/>
            <a:ext cx="7848600" cy="4191000"/>
          </a:xfrm>
        </p:spPr>
        <p:txBody>
          <a:bodyPr/>
          <a:lstStyle/>
          <a:p>
            <a:pPr eaLnBrk="1" hangingPunct="1"/>
            <a:r>
              <a:rPr lang="en-US" dirty="0" err="1" smtClean="0">
                <a:latin typeface="+mj-lt"/>
              </a:rPr>
              <a:t>Equi</a:t>
            </a:r>
            <a:r>
              <a:rPr lang="en-US" dirty="0" smtClean="0">
                <a:latin typeface="+mj-lt"/>
              </a:rPr>
              <a:t>-Dispersion: </a:t>
            </a:r>
            <a:r>
              <a:rPr lang="en-US" dirty="0" err="1" smtClean="0">
                <a:latin typeface="+mj-lt"/>
              </a:rPr>
              <a:t>Var</a:t>
            </a:r>
            <a:r>
              <a:rPr lang="en-US" dirty="0" smtClean="0">
                <a:latin typeface="+mj-lt"/>
              </a:rPr>
              <a:t>[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err="1" smtClean="0">
                <a:latin typeface="+mj-lt"/>
              </a:rPr>
              <a:t>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 = E[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err="1" smtClean="0">
                <a:latin typeface="+mj-lt"/>
              </a:rPr>
              <a:t>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].</a:t>
            </a:r>
          </a:p>
          <a:p>
            <a:pPr eaLnBrk="1" hangingPunct="1"/>
            <a:r>
              <a:rPr lang="en-US" dirty="0" err="1" smtClean="0">
                <a:latin typeface="+mj-lt"/>
              </a:rPr>
              <a:t>Overdispersion</a:t>
            </a:r>
            <a:r>
              <a:rPr lang="en-US" dirty="0" smtClean="0">
                <a:latin typeface="+mj-lt"/>
              </a:rPr>
              <a:t>: If </a:t>
            </a:r>
            <a:r>
              <a:rPr lang="en-US" dirty="0" smtClean="0">
                <a:latin typeface="+mj-lt"/>
                <a:sym typeface="Symbol" pitchFamily="18" charset="2"/>
              </a:rPr>
              <a:t>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= </a:t>
            </a:r>
            <a:r>
              <a:rPr lang="en-US" dirty="0" err="1" smtClean="0">
                <a:latin typeface="+mj-lt"/>
                <a:sym typeface="Symbol" pitchFamily="18" charset="2"/>
              </a:rPr>
              <a:t>exp</a:t>
            </a:r>
            <a:r>
              <a:rPr lang="en-US" dirty="0" smtClean="0">
                <a:latin typeface="+mj-lt"/>
                <a:sym typeface="Symbol" pitchFamily="18" charset="2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+ </a:t>
            </a:r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],</a:t>
            </a:r>
          </a:p>
          <a:p>
            <a:pPr lvl="1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E[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|</a:t>
            </a:r>
            <a:r>
              <a:rPr lang="en-US" b="1" dirty="0" err="1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]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= </a:t>
            </a:r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γ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exp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</a:t>
            </a:r>
          </a:p>
          <a:p>
            <a:pPr lvl="1" eaLnBrk="1" hangingPunct="1"/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Var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&gt; E[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(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overdispersed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)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~ log-Gamma  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 Negative binomial model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 ~ Normal[0,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</a:t>
            </a:r>
            <a:r>
              <a:rPr lang="en-US" baseline="30000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 Normal-mixture model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is viewed as unobserved heterogeneity (“frailty”). </a:t>
            </a:r>
          </a:p>
          <a:p>
            <a:pPr lvl="2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Normal model may be more natural.  </a:t>
            </a:r>
          </a:p>
          <a:p>
            <a:pPr lvl="2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Estimation is a bit more complicated.</a:t>
            </a:r>
          </a:p>
        </p:txBody>
      </p:sp>
    </p:spTree>
    <p:extLst>
      <p:ext uri="{BB962C8B-B14F-4D97-AF65-F5344CB8AC3E}">
        <p14:creationId xmlns:p14="http://schemas.microsoft.com/office/powerpoint/2010/main" val="239197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0"/>
            <a:ext cx="8229600" cy="682625"/>
          </a:xfrm>
        </p:spPr>
        <p:txBody>
          <a:bodyPr/>
          <a:lstStyle/>
          <a:p>
            <a:pPr eaLnBrk="1" hangingPunct="1"/>
            <a:r>
              <a:rPr lang="en-US" b="1" dirty="0" smtClean="0"/>
              <a:t>Negative Binomial Specification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793875"/>
            <a:ext cx="7391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 smtClean="0">
                <a:latin typeface="+mj-lt"/>
              </a:rPr>
              <a:t>Prob</a:t>
            </a:r>
            <a:r>
              <a:rPr lang="en-US" sz="2400" dirty="0" smtClean="0">
                <a:latin typeface="+mj-lt"/>
              </a:rPr>
              <a:t>(Y</a:t>
            </a:r>
            <a:r>
              <a:rPr lang="en-US" sz="2400" baseline="-25000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=</a:t>
            </a:r>
            <a:r>
              <a:rPr lang="en-US" sz="2400" dirty="0" err="1" smtClean="0">
                <a:latin typeface="+mj-lt"/>
              </a:rPr>
              <a:t>j|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) has greater mass to the right and left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  of the mean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Conditional mean function is the same as the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  Poisson: E[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 =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=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Exp</a:t>
            </a:r>
            <a:r>
              <a:rPr lang="en-US" sz="2400" dirty="0" smtClean="0">
                <a:latin typeface="+mj-lt"/>
                <a:cs typeface="Times New Roman" pitchFamily="18" charset="0"/>
              </a:rPr>
              <a:t>(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dirty="0" smtClean="0">
                <a:latin typeface="+mj-lt"/>
                <a:sym typeface="Symbol" pitchFamily="18" charset="2"/>
              </a:rPr>
              <a:t>’</a:t>
            </a:r>
            <a:r>
              <a:rPr lang="en-US" sz="2400" b="1" dirty="0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), so marginal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effects have the same form.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  <a:cs typeface="Times New Roman" pitchFamily="18" charset="0"/>
              </a:rPr>
              <a:t>Variance is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Var</a:t>
            </a:r>
            <a:r>
              <a:rPr lang="en-US" sz="2400" dirty="0" smtClean="0">
                <a:latin typeface="+mj-lt"/>
                <a:cs typeface="Times New Roman" pitchFamily="18" charset="0"/>
              </a:rPr>
              <a:t>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 =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(1 +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 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),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is the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overdispersion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parameter;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= 0 reverts 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to the Poisson.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  <a:cs typeface="Times New Roman" pitchFamily="18" charset="0"/>
              </a:rPr>
              <a:t>Poisson is consistent when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NegBin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is appropriate.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Therefore, this is a case for the ROBUST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covariance matrix estimator.  (Neglected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heterogeneity that is uncorrelated with </a:t>
            </a:r>
            <a:r>
              <a:rPr lang="en-US" sz="2400" b="1" dirty="0" smtClean="0">
                <a:latin typeface="+mj-lt"/>
                <a:cs typeface="Times New Roman" pitchFamily="18" charset="0"/>
              </a:rPr>
              <a:t>x</a:t>
            </a:r>
            <a:r>
              <a:rPr lang="en-US" sz="2400" baseline="-25000" dirty="0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.)</a:t>
            </a:r>
            <a:endParaRPr lang="el-GR" sz="2400" dirty="0" smtClean="0">
              <a:latin typeface="+mj-lt"/>
              <a:cs typeface="Times New Roman" pitchFamily="18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143000" y="4648200"/>
            <a:ext cx="74676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2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60375"/>
            <a:ext cx="8229600" cy="682625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NegBin</a:t>
            </a:r>
            <a:r>
              <a:rPr lang="en-US" b="1" dirty="0" smtClean="0"/>
              <a:t> Model for Doctor Visits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524000" y="1600200"/>
            <a:ext cx="70104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Negative Binomial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 -60134.50735  </a:t>
            </a:r>
            <a:r>
              <a:rPr lang="en-US" sz="1200" b="1" dirty="0" err="1">
                <a:latin typeface="Courier New" pitchFamily="49" charset="0"/>
              </a:rPr>
              <a:t>NegBin</a:t>
            </a:r>
            <a:r>
              <a:rPr lang="en-US" sz="1200" b="1" dirty="0">
                <a:latin typeface="Courier New" pitchFamily="49" charset="0"/>
              </a:rPr>
              <a:t>  </a:t>
            </a:r>
            <a:r>
              <a:rPr lang="en-US" sz="1200" b="1" dirty="0" err="1">
                <a:latin typeface="Courier New" pitchFamily="49" charset="0"/>
              </a:rPr>
              <a:t>LogL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Restricted log likelihood -103727.29625  Poisson </a:t>
            </a:r>
            <a:r>
              <a:rPr lang="en-US" sz="1200" b="1" dirty="0" err="1">
                <a:latin typeface="Courier New" pitchFamily="49" charset="0"/>
              </a:rPr>
              <a:t>LogL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Chi squared [   1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87185.57782  Reject Poisson model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.4202634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8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4.40185   120285.01469</a:t>
            </a:r>
          </a:p>
          <a:p>
            <a:r>
              <a:rPr lang="en-US" sz="1200" b="1" dirty="0" err="1">
                <a:latin typeface="Courier New" pitchFamily="49" charset="0"/>
              </a:rPr>
              <a:t>NegBin</a:t>
            </a:r>
            <a:r>
              <a:rPr lang="en-US" sz="1200" b="1" dirty="0">
                <a:latin typeface="Courier New" pitchFamily="49" charset="0"/>
              </a:rPr>
              <a:t> form 2; Psi(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= theta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.80825***       .05955       13.572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.01806***       .00079       22.780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-.03717***       .00386       -9.622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.32596***       .01586       20.556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-.00605          .01880        -.322   .7477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-.46768***       .04663      -10.029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-.15274***       .01729       -8.832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 dirty="0">
                <a:latin typeface="Courier New" pitchFamily="49" charset="0"/>
              </a:rPr>
              <a:t>   Alpha|    1.89679***       .01981       95.747   .0000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752600" y="5867400"/>
            <a:ext cx="5181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7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Zero Inflation – ZIP Models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20574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Two regimes: (Recreation site visits)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Zero (with probability 1). (Never visit site)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Poisson with </a:t>
            </a:r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(0) = </a:t>
            </a:r>
            <a:r>
              <a:rPr lang="en-US" sz="2000" dirty="0" err="1" smtClean="0">
                <a:latin typeface="+mj-lt"/>
              </a:rPr>
              <a:t>exp</a:t>
            </a:r>
            <a:r>
              <a:rPr lang="en-US" sz="2000" dirty="0" smtClean="0">
                <a:latin typeface="+mj-lt"/>
              </a:rPr>
              <a:t>[- </a:t>
            </a:r>
            <a:r>
              <a:rPr lang="en-US" sz="2000" dirty="0" smtClean="0">
                <a:latin typeface="+mj-lt"/>
                <a:sym typeface="Symbol" pitchFamily="18" charset="2"/>
              </a:rPr>
              <a:t>’x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sz="2000" dirty="0" smtClean="0">
                <a:latin typeface="+mj-lt"/>
              </a:rPr>
              <a:t>]. (Number of visits, including zero visits this season.)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Unconditional:</a:t>
            </a:r>
          </a:p>
          <a:p>
            <a:pPr lvl="1" eaLnBrk="1" hangingPunct="1"/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[0] = P(regime 0) + P(regime 1)*</a:t>
            </a:r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[0|regime 1]</a:t>
            </a:r>
          </a:p>
          <a:p>
            <a:pPr lvl="1" eaLnBrk="1" hangingPunct="1"/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[j | j &gt;0] = P(regime 1)*</a:t>
            </a:r>
            <a:r>
              <a:rPr lang="en-US" sz="2000" dirty="0" err="1" smtClean="0">
                <a:latin typeface="+mj-lt"/>
              </a:rPr>
              <a:t>Pr</a:t>
            </a:r>
            <a:r>
              <a:rPr lang="en-US" sz="2000" dirty="0" smtClean="0">
                <a:latin typeface="+mj-lt"/>
              </a:rPr>
              <a:t>[</a:t>
            </a:r>
            <a:r>
              <a:rPr lang="en-US" sz="2000" dirty="0" err="1" smtClean="0">
                <a:latin typeface="+mj-lt"/>
              </a:rPr>
              <a:t>j|regime</a:t>
            </a:r>
            <a:r>
              <a:rPr lang="en-US" sz="2000" dirty="0" smtClean="0">
                <a:latin typeface="+mj-lt"/>
              </a:rPr>
              <a:t> 1]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“Two inflation” – Number of children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These are “latent class models”</a:t>
            </a:r>
          </a:p>
        </p:txBody>
      </p:sp>
    </p:spTree>
    <p:extLst>
      <p:ext uri="{BB962C8B-B14F-4D97-AF65-F5344CB8AC3E}">
        <p14:creationId xmlns:p14="http://schemas.microsoft.com/office/powerpoint/2010/main" val="281672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Inflation Models</a:t>
            </a:r>
          </a:p>
        </p:txBody>
      </p:sp>
      <p:graphicFrame>
        <p:nvGraphicFramePr>
          <p:cNvPr id="22531" name="Object 5"/>
          <p:cNvGraphicFramePr>
            <a:graphicFrameLocks noChangeAspect="1"/>
          </p:cNvGraphicFramePr>
          <p:nvPr>
            <p:extLst/>
          </p:nvPr>
        </p:nvGraphicFramePr>
        <p:xfrm>
          <a:off x="1676400" y="2790825"/>
          <a:ext cx="5029200" cy="213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11" name="Equation" r:id="rId4" imgW="2489040" imgH="1054080" progId="Equation.DSMT4">
                  <p:embed/>
                </p:oleObj>
              </mc:Choice>
              <mc:Fallback>
                <p:oleObj name="Equation" r:id="rId4" imgW="2489040" imgH="1054080" progId="Equation.DSMT4">
                  <p:embed/>
                  <p:pic>
                    <p:nvPicPr>
                      <p:cNvPr id="2253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790825"/>
                        <a:ext cx="5029200" cy="213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447800" y="2630714"/>
            <a:ext cx="5486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3886200" y="4495800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2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z="2800" b="1" smtClean="0"/>
              <a:t>A Zip Model for Major </a:t>
            </a:r>
            <a:r>
              <a:rPr lang="en-US" sz="2800" b="1" dirty="0" smtClean="0"/>
              <a:t>Derogatory Reports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533400" y="1944688"/>
            <a:ext cx="2895600" cy="3519487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ahoma" pitchFamily="34" charset="0"/>
              </a:rPr>
              <a:t>AmEx Credit Card  Holders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ahoma" pitchFamily="34" charset="0"/>
              </a:rPr>
              <a:t>N </a:t>
            </a:r>
            <a:r>
              <a:rPr lang="en-US" sz="2000">
                <a:latin typeface="Tahoma" pitchFamily="34" charset="0"/>
              </a:rPr>
              <a:t>= </a:t>
            </a:r>
            <a:r>
              <a:rPr lang="en-US" sz="2000" smtClean="0">
                <a:latin typeface="Tahoma" pitchFamily="34" charset="0"/>
              </a:rPr>
              <a:t>13,444</a:t>
            </a:r>
            <a:endParaRPr lang="en-US" sz="2000" dirty="0">
              <a:latin typeface="Tahoma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ahoma" pitchFamily="34" charset="0"/>
              </a:rPr>
              <a:t>Number of major derogatory reports in 1 year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ahoma" pitchFamily="34" charset="0"/>
              </a:rPr>
              <a:t>Issues: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ahoma" pitchFamily="34" charset="0"/>
              </a:rPr>
              <a:t>  </a:t>
            </a:r>
            <a:r>
              <a:rPr lang="en-US" sz="1600" dirty="0">
                <a:latin typeface="Tahoma" pitchFamily="34" charset="0"/>
              </a:rPr>
              <a:t>Nonrandom selection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>
                <a:latin typeface="Tahoma" pitchFamily="34" charset="0"/>
              </a:rPr>
              <a:t>   Excess zeros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44687"/>
            <a:ext cx="5562600" cy="3272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00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8" y="533400"/>
            <a:ext cx="82975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529628" y="1219200"/>
            <a:ext cx="7395172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33400" y="1981200"/>
            <a:ext cx="7395172" cy="1171575"/>
          </a:xfrm>
          <a:prstGeom prst="rect">
            <a:avLst/>
          </a:prstGeom>
          <a:solidFill>
            <a:srgbClr val="00B0F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6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A Hurdle Model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33600"/>
            <a:ext cx="8229600" cy="35814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Two part model: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Model 1:  Probability model for more than zero occurrences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Model 2:  Model for number of occurrences given that the number is greater than zero.</a:t>
            </a:r>
          </a:p>
          <a:p>
            <a:pPr eaLnBrk="1" hangingPunct="1"/>
            <a:r>
              <a:rPr lang="en-US" dirty="0" smtClean="0">
                <a:latin typeface="+mj-lt"/>
              </a:rPr>
              <a:t>Applications common in health economics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Usage of health care facilities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of drugs, alcohol, etc.</a:t>
            </a:r>
          </a:p>
        </p:txBody>
      </p:sp>
    </p:spTree>
    <p:extLst>
      <p:ext uri="{BB962C8B-B14F-4D97-AF65-F5344CB8AC3E}">
        <p14:creationId xmlns:p14="http://schemas.microsoft.com/office/powerpoint/2010/main" val="171631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27582"/>
            <a:ext cx="8600800" cy="497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1253704" y="4284452"/>
            <a:ext cx="7467600" cy="1447800"/>
          </a:xfrm>
          <a:prstGeom prst="rect">
            <a:avLst/>
          </a:prstGeom>
          <a:solidFill>
            <a:srgbClr val="CCECFF">
              <a:alpha val="6078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95400" y="1981200"/>
            <a:ext cx="194096" cy="3733800"/>
          </a:xfrm>
          <a:prstGeom prst="rect">
            <a:avLst/>
          </a:prstGeom>
          <a:solidFill>
            <a:srgbClr val="FF0000">
              <a:alpha val="4392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77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Hurdle Model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>
            <p:extLst/>
          </p:nvPr>
        </p:nvGraphicFramePr>
        <p:xfrm>
          <a:off x="688975" y="1752600"/>
          <a:ext cx="7989888" cy="450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35" name="Equation" r:id="rId4" imgW="4775040" imgH="2692080" progId="Equation.DSMT4">
                  <p:embed/>
                </p:oleObj>
              </mc:Choice>
              <mc:Fallback>
                <p:oleObj name="Equation" r:id="rId4" imgW="4775040" imgH="2692080" progId="Equation.DSMT4">
                  <p:embed/>
                  <p:pic>
                    <p:nvPicPr>
                      <p:cNvPr id="2867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975" y="1752600"/>
                        <a:ext cx="7989888" cy="450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405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2037" y="1021475"/>
            <a:ext cx="5029200" cy="219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276600"/>
            <a:ext cx="875607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685800" y="3962400"/>
            <a:ext cx="6019800" cy="12954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943600" y="5257800"/>
            <a:ext cx="293873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" y="5410200"/>
            <a:ext cx="830580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810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Negative Binomial Model with Hurdle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61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799" y="1828800"/>
            <a:ext cx="813083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0155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200"/>
            <a:ext cx="858117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5029200"/>
            <a:ext cx="8229600" cy="762000"/>
          </a:xfrm>
        </p:spPr>
        <p:txBody>
          <a:bodyPr/>
          <a:lstStyle/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Application of Several of the Models </a:t>
            </a:r>
            <a:br>
              <a:rPr lang="en-US" sz="2400" b="1" smtClean="0">
                <a:latin typeface="Arial" pitchFamily="34" charset="0"/>
                <a:cs typeface="Arial" pitchFamily="34" charset="0"/>
              </a:rPr>
            </a:br>
            <a:r>
              <a:rPr lang="en-US" sz="2400" b="1" smtClean="0">
                <a:latin typeface="Arial" pitchFamily="34" charset="0"/>
                <a:cs typeface="Arial" pitchFamily="34" charset="0"/>
              </a:rPr>
              <a:t>Discussed in this Section</a:t>
            </a:r>
            <a:endParaRPr lang="en-US" sz="2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05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905000"/>
            <a:ext cx="81930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886200"/>
            <a:ext cx="8302187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690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1275" y="2113494"/>
            <a:ext cx="6486525" cy="4635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11661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95270" y="6137696"/>
            <a:ext cx="6520130" cy="567904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687349" y="1143000"/>
            <a:ext cx="6096000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sz="2800" kern="0" smtClean="0"/>
              <a:t>Poisson (log)Normal Mixture</a:t>
            </a:r>
          </a:p>
        </p:txBody>
      </p:sp>
    </p:spTree>
    <p:extLst>
      <p:ext uri="{BB962C8B-B14F-4D97-AF65-F5344CB8AC3E}">
        <p14:creationId xmlns:p14="http://schemas.microsoft.com/office/powerpoint/2010/main" val="10078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600" y="1143000"/>
            <a:ext cx="6019800" cy="533400"/>
          </a:xfrm>
        </p:spPr>
        <p:txBody>
          <a:bodyPr/>
          <a:lstStyle/>
          <a:p>
            <a:pPr algn="l"/>
            <a:r>
              <a:rPr lang="en-US" smtClean="0"/>
              <a:t>Bivariate Random Effects</a:t>
            </a:r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169" y="1059286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133601"/>
            <a:ext cx="7124700" cy="158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3348" y="3581400"/>
            <a:ext cx="737381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 bwMode="auto">
          <a:xfrm>
            <a:off x="1447800" y="4343400"/>
            <a:ext cx="6705600" cy="381000"/>
          </a:xfrm>
          <a:prstGeom prst="rect">
            <a:avLst/>
          </a:prstGeom>
          <a:solidFill>
            <a:srgbClr val="CC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57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1912" y="1066800"/>
            <a:ext cx="5575919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49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078374"/>
            <a:ext cx="6019800" cy="170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 bwMode="auto">
          <a:xfrm>
            <a:off x="1562100" y="6353175"/>
            <a:ext cx="5863831" cy="2286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58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143000" y="1752600"/>
          <a:ext cx="7315200" cy="389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3" imgW="5270500" imgH="2806700" progId="Equation.DSMT4">
                  <p:embed/>
                </p:oleObj>
              </mc:Choice>
              <mc:Fallback>
                <p:oleObj name="Equation" r:id="rId3" imgW="5270500" imgH="28067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752600"/>
                        <a:ext cx="7315200" cy="3894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914401"/>
            <a:ext cx="8229600" cy="685800"/>
          </a:xfrm>
        </p:spPr>
        <p:txBody>
          <a:bodyPr/>
          <a:lstStyle/>
          <a:p>
            <a:r>
              <a:rPr lang="en-US" smtClean="0"/>
              <a:t>Exponential Regression Model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Variance of the First Derivative</a:t>
            </a:r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371600" y="1905000"/>
          <a:ext cx="7010400" cy="3265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3" imgW="5397500" imgH="2514600" progId="Equation.DSMT4">
                  <p:embed/>
                </p:oleObj>
              </mc:Choice>
              <mc:Fallback>
                <p:oleObj name="Equation" r:id="rId3" imgW="5397500" imgH="2514600" progId="Equation.DSMT4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05000"/>
                        <a:ext cx="7010400" cy="32656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229600" cy="530225"/>
          </a:xfrm>
        </p:spPr>
        <p:txBody>
          <a:bodyPr/>
          <a:lstStyle/>
          <a:p>
            <a:r>
              <a:rPr lang="en-US" smtClean="0"/>
              <a:t>Hessian</a:t>
            </a:r>
          </a:p>
        </p:txBody>
      </p:sp>
      <p:graphicFrame>
        <p:nvGraphicFramePr>
          <p:cNvPr id="3074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143000" y="1295400"/>
          <a:ext cx="7303053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3" imgW="3746500" imgH="2540000" progId="Equation.DSMT4">
                  <p:embed/>
                </p:oleObj>
              </mc:Choice>
              <mc:Fallback>
                <p:oleObj name="Equation" r:id="rId3" imgW="3746500" imgH="2540000" progId="Equation.DSMT4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95400"/>
                        <a:ext cx="7303053" cy="495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530225"/>
          </a:xfrm>
        </p:spPr>
        <p:txBody>
          <a:bodyPr/>
          <a:lstStyle/>
          <a:p>
            <a:r>
              <a:rPr lang="en-US" dirty="0" smtClean="0"/>
              <a:t>Variance Estimators</a:t>
            </a:r>
          </a:p>
        </p:txBody>
      </p:sp>
      <p:graphicFrame>
        <p:nvGraphicFramePr>
          <p:cNvPr id="4098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0224783"/>
              </p:ext>
            </p:extLst>
          </p:nvPr>
        </p:nvGraphicFramePr>
        <p:xfrm>
          <a:off x="1981200" y="1143000"/>
          <a:ext cx="5334000" cy="4948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3" imgW="4572000" imgH="4241800" progId="Equation.DSMT4">
                  <p:embed/>
                </p:oleObj>
              </mc:Choice>
              <mc:Fallback>
                <p:oleObj name="Equation" r:id="rId3" imgW="4572000" imgH="4241800" progId="Equation.DSMT4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143000"/>
                        <a:ext cx="5334000" cy="49485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1"/>
            <a:ext cx="8229600" cy="609600"/>
          </a:xfrm>
        </p:spPr>
        <p:txBody>
          <a:bodyPr/>
          <a:lstStyle/>
          <a:p>
            <a:r>
              <a:rPr lang="en-US" smtClean="0"/>
              <a:t>Income Data</a:t>
            </a:r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199" y="1371600"/>
            <a:ext cx="6098289" cy="4572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1"/>
            <a:ext cx="8229600" cy="914400"/>
          </a:xfrm>
        </p:spPr>
        <p:txBody>
          <a:bodyPr/>
          <a:lstStyle/>
          <a:p>
            <a:r>
              <a:rPr lang="en-US" smtClean="0"/>
              <a:t>Exponential Regression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1371600" y="1524000"/>
            <a:ext cx="6858000" cy="4524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--&gt; logl     ; lhs=hhninc ; rhs = x ; model=exp $</a:t>
            </a:r>
          </a:p>
          <a:p>
            <a:r>
              <a:rPr lang="en-US" sz="1200" b="1">
                <a:latin typeface="Courier New" pitchFamily="49" charset="0"/>
              </a:rPr>
              <a:t>Normal exit:  11 iterations. Status=0. F=   -1550.075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Exponential (Loglinear) Regression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HHNINC</a:t>
            </a:r>
          </a:p>
          <a:p>
            <a:r>
              <a:rPr lang="en-US" sz="1200" b="1">
                <a:latin typeface="Courier New" pitchFamily="49" charset="0"/>
              </a:rPr>
              <a:t>Log likelihood function      1550.07536</a:t>
            </a:r>
          </a:p>
          <a:p>
            <a:r>
              <a:rPr lang="en-US" sz="1200" b="1">
                <a:latin typeface="Courier New" pitchFamily="49" charset="0"/>
              </a:rPr>
              <a:t>Restricted log likelihood    1195.06953</a:t>
            </a:r>
          </a:p>
          <a:p>
            <a:r>
              <a:rPr lang="en-US" sz="1200" b="1">
                <a:latin typeface="Courier New" pitchFamily="49" charset="0"/>
              </a:rPr>
              <a:t>Chi squared [   5 d.f.]       710.01166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-.2970587</a:t>
            </a:r>
          </a:p>
          <a:p>
            <a:r>
              <a:rPr lang="en-US" sz="1200" b="1">
                <a:latin typeface="Courier New" pitchFamily="49" charset="0"/>
              </a:rPr>
              <a:t>Estimation based on N =  27322, K =   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|Parameters in conditional mean function</a:t>
            </a:r>
          </a:p>
          <a:p>
            <a:r>
              <a:rPr lang="en-US" sz="1200" b="1">
                <a:latin typeface="Courier New" pitchFamily="49" charset="0"/>
              </a:rPr>
              <a:t>Constant|    1.77430***       .04501       39.418   .0000</a:t>
            </a:r>
          </a:p>
          <a:p>
            <a:r>
              <a:rPr lang="en-US" sz="1200" b="1">
                <a:latin typeface="Courier New" pitchFamily="49" charset="0"/>
              </a:rPr>
              <a:t>     AGE|     .00205***       .00063        3.274   .0011      43.5272</a:t>
            </a:r>
          </a:p>
          <a:p>
            <a:r>
              <a:rPr lang="en-US" sz="1200" b="1">
                <a:latin typeface="Courier New" pitchFamily="49" charset="0"/>
              </a:rPr>
              <a:t>    EDUC|    -.05572***       .00271      -20.539   .0000      11.3202</a:t>
            </a:r>
          </a:p>
          <a:p>
            <a:r>
              <a:rPr lang="en-US" sz="1200" b="1">
                <a:latin typeface="Courier New" pitchFamily="49" charset="0"/>
              </a:rPr>
              <a:t> MARRIED|    -.26341***       .01568      -16.804   .0000       .75869</a:t>
            </a:r>
          </a:p>
          <a:p>
            <a:r>
              <a:rPr lang="en-US" sz="1200" b="1">
                <a:latin typeface="Courier New" pitchFamily="49" charset="0"/>
              </a:rPr>
              <a:t>  HHKIDS|     .06512***       .01399        4.657   .0000       .40272</a:t>
            </a:r>
          </a:p>
          <a:p>
            <a:r>
              <a:rPr lang="en-US" sz="1200" b="1">
                <a:latin typeface="Courier New" pitchFamily="49" charset="0"/>
              </a:rPr>
              <a:t>  FEMALE|    -.00542          .01234        -.439   .6603       .47881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Note: ***, **, * = Significance at 1%, 5%, 10% level.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r>
              <a:rPr lang="en-US" smtClean="0"/>
              <a:t>Variance Estimators</a:t>
            </a: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838200" y="2057400"/>
            <a:ext cx="7772400" cy="33877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>
                <a:latin typeface="Courier New" pitchFamily="49" charset="0"/>
              </a:rPr>
              <a:t>histogram;rhs=hhninc$</a:t>
            </a:r>
          </a:p>
          <a:p>
            <a:r>
              <a:rPr lang="en-US" b="1">
                <a:latin typeface="Courier New" pitchFamily="49" charset="0"/>
              </a:rPr>
              <a:t>reject ; hhninc=0$</a:t>
            </a:r>
          </a:p>
          <a:p>
            <a:r>
              <a:rPr lang="en-US" b="1">
                <a:latin typeface="Courier New" pitchFamily="49" charset="0"/>
              </a:rPr>
              <a:t>namelist ; X = one, age,educ,married,hhkids,female $</a:t>
            </a:r>
          </a:p>
          <a:p>
            <a:r>
              <a:rPr lang="en-US" b="1">
                <a:latin typeface="Courier New" pitchFamily="49" charset="0"/>
              </a:rPr>
              <a:t>loglinear  ; lhs=hhninc ; rhs = x ; model=exp $</a:t>
            </a:r>
          </a:p>
          <a:p>
            <a:r>
              <a:rPr lang="en-US" b="1">
                <a:latin typeface="Courier New" pitchFamily="49" charset="0"/>
              </a:rPr>
              <a:t>create ; thetai = exp(b'x) $</a:t>
            </a:r>
          </a:p>
          <a:p>
            <a:r>
              <a:rPr lang="en-US" b="1">
                <a:latin typeface="Courier New" pitchFamily="49" charset="0"/>
              </a:rPr>
              <a:t>create ; gi = (hhninc/thetai - 1) ; gi2 = gi^2 $$</a:t>
            </a:r>
          </a:p>
          <a:p>
            <a:r>
              <a:rPr lang="en-US" b="1">
                <a:latin typeface="Courier New" pitchFamily="49" charset="0"/>
              </a:rPr>
              <a:t>create ; hi = (hhninc/thetai) $</a:t>
            </a:r>
          </a:p>
          <a:p>
            <a:r>
              <a:rPr lang="en-US" b="1">
                <a:latin typeface="Courier New" pitchFamily="49" charset="0"/>
              </a:rPr>
              <a:t>matrix ; Expected = &lt;X'X&gt; </a:t>
            </a:r>
            <a:r>
              <a:rPr lang="en-US" b="1" smtClean="0">
                <a:latin typeface="Courier New" pitchFamily="49" charset="0"/>
              </a:rPr>
              <a:t>     ; </a:t>
            </a:r>
            <a:r>
              <a:rPr lang="en-US" b="1">
                <a:latin typeface="Courier New" pitchFamily="49" charset="0"/>
              </a:rPr>
              <a:t>Stat(b,Expected,X)$</a:t>
            </a:r>
          </a:p>
          <a:p>
            <a:r>
              <a:rPr lang="en-US" b="1">
                <a:latin typeface="Courier New" pitchFamily="49" charset="0"/>
              </a:rPr>
              <a:t>matrix ; Actual   = &lt;X'[hi]X&gt; </a:t>
            </a:r>
            <a:r>
              <a:rPr lang="en-US" b="1" smtClean="0">
                <a:latin typeface="Courier New" pitchFamily="49" charset="0"/>
              </a:rPr>
              <a:t> ; </a:t>
            </a:r>
            <a:r>
              <a:rPr lang="en-US" b="1">
                <a:latin typeface="Courier New" pitchFamily="49" charset="0"/>
              </a:rPr>
              <a:t>Stat(b,Actual,X) $</a:t>
            </a:r>
          </a:p>
          <a:p>
            <a:r>
              <a:rPr lang="en-US" b="1">
                <a:latin typeface="Courier New" pitchFamily="49" charset="0"/>
              </a:rPr>
              <a:t>matrix ; BHHH     = &lt;X'[gi2]X&gt; ; Stat(b,BHHH,X) $ </a:t>
            </a:r>
          </a:p>
          <a:p>
            <a:r>
              <a:rPr lang="en-US" b="1">
                <a:latin typeface="Courier New" pitchFamily="49" charset="0"/>
              </a:rPr>
              <a:t>matrix ; Robust = Actual * X'[gi2]X * Actual </a:t>
            </a:r>
            <a:r>
              <a:rPr lang="en-US" b="1" smtClean="0">
                <a:latin typeface="Courier New" pitchFamily="49" charset="0"/>
              </a:rPr>
              <a:t/>
            </a:r>
            <a:br>
              <a:rPr lang="en-US" b="1" smtClean="0">
                <a:latin typeface="Courier New" pitchFamily="49" charset="0"/>
              </a:rPr>
            </a:br>
            <a:r>
              <a:rPr lang="en-US" b="1" smtClean="0">
                <a:latin typeface="Courier New" pitchFamily="49" charset="0"/>
              </a:rPr>
              <a:t>                               ; </a:t>
            </a:r>
            <a:r>
              <a:rPr lang="en-US" b="1">
                <a:latin typeface="Courier New" pitchFamily="49" charset="0"/>
              </a:rPr>
              <a:t>Stat(b,Robust,X) $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0" y="3124200"/>
            <a:ext cx="1981200" cy="533400"/>
          </a:xfrm>
        </p:spPr>
        <p:txBody>
          <a:bodyPr/>
          <a:lstStyle/>
          <a:p>
            <a:r>
              <a:rPr lang="en-US" sz="2800" smtClean="0"/>
              <a:t>Estimates</a:t>
            </a:r>
          </a:p>
        </p:txBody>
      </p:sp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381000" y="685800"/>
            <a:ext cx="5867400" cy="5791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--&gt; matrix ; Expected = &lt;X'X&gt; ; Stat(b,Expected,X)$</a:t>
            </a:r>
            <a:endParaRPr lang="en-US" sz="1200">
              <a:latin typeface="Courier New" pitchFamily="49" charset="0"/>
            </a:endParaRPr>
          </a:p>
          <a:p>
            <a:r>
              <a:rPr lang="en-US" sz="1200">
                <a:latin typeface="Courier New" pitchFamily="49" charset="0"/>
              </a:rPr>
              <a:t>Constant|    1.77430***       .04548       39.010   .0000</a:t>
            </a:r>
          </a:p>
          <a:p>
            <a:r>
              <a:rPr lang="en-US" sz="1200">
                <a:latin typeface="Courier New" pitchFamily="49" charset="0"/>
              </a:rPr>
              <a:t>     AGE|     .00205***       .00061        3.361   .0008</a:t>
            </a:r>
          </a:p>
          <a:p>
            <a:r>
              <a:rPr lang="en-US" sz="1200">
                <a:latin typeface="Courier New" pitchFamily="49" charset="0"/>
              </a:rPr>
              <a:t>    EDUC|    -.05572***       .00269      -20.739   .0000</a:t>
            </a:r>
          </a:p>
          <a:p>
            <a:r>
              <a:rPr lang="en-US" sz="1200">
                <a:latin typeface="Courier New" pitchFamily="49" charset="0"/>
              </a:rPr>
              <a:t> MARRIED|    -.26341***       .01558      -16.902   .0000</a:t>
            </a:r>
          </a:p>
          <a:p>
            <a:r>
              <a:rPr lang="en-US" sz="1200">
                <a:latin typeface="Courier New" pitchFamily="49" charset="0"/>
              </a:rPr>
              <a:t>  HHKIDS|     .06512***       .01425        4.571   .0000</a:t>
            </a:r>
          </a:p>
          <a:p>
            <a:r>
              <a:rPr lang="en-US" sz="1200">
                <a:latin typeface="Courier New" pitchFamily="49" charset="0"/>
              </a:rPr>
              <a:t>  FEMALE|    -.00542          .01235        -.439   .6605</a:t>
            </a:r>
          </a:p>
          <a:p>
            <a:r>
              <a:rPr lang="en-US" sz="1200" b="1">
                <a:latin typeface="Courier New" pitchFamily="49" charset="0"/>
              </a:rPr>
              <a:t>--&gt; matrix ; Actual   = &lt;X'[hi]X&gt; ; Stat(b,Actual,X) $</a:t>
            </a:r>
            <a:endParaRPr lang="en-US" sz="1200">
              <a:latin typeface="Courier New" pitchFamily="49" charset="0"/>
            </a:endParaRPr>
          </a:p>
          <a:p>
            <a:r>
              <a:rPr lang="en-US" sz="1200">
                <a:latin typeface="Courier New" pitchFamily="49" charset="0"/>
              </a:rPr>
              <a:t>Constant|    1.77430***       .11922       14.883   .0000</a:t>
            </a:r>
          </a:p>
          <a:p>
            <a:r>
              <a:rPr lang="en-US" sz="1200">
                <a:latin typeface="Courier New" pitchFamily="49" charset="0"/>
              </a:rPr>
              <a:t>     AGE|     .00205          .00181        1.137   .2553</a:t>
            </a:r>
          </a:p>
          <a:p>
            <a:r>
              <a:rPr lang="en-US" sz="1200">
                <a:latin typeface="Courier New" pitchFamily="49" charset="0"/>
              </a:rPr>
              <a:t>    EDUC|    -.05572***       .00631       -8.837   .0000</a:t>
            </a:r>
          </a:p>
          <a:p>
            <a:r>
              <a:rPr lang="en-US" sz="1200">
                <a:latin typeface="Courier New" pitchFamily="49" charset="0"/>
              </a:rPr>
              <a:t> MARRIED|    -.26341***       .04954       -5.318   .0000</a:t>
            </a:r>
          </a:p>
          <a:p>
            <a:r>
              <a:rPr lang="en-US" sz="1200">
                <a:latin typeface="Courier New" pitchFamily="49" charset="0"/>
              </a:rPr>
              <a:t>  HHKIDS|     .06512*         .03920        1.661   .0967</a:t>
            </a:r>
          </a:p>
          <a:p>
            <a:r>
              <a:rPr lang="en-US" sz="1200">
                <a:latin typeface="Courier New" pitchFamily="49" charset="0"/>
              </a:rPr>
              <a:t>  FEMALE|    -.00542          .03471        -.156   .8759</a:t>
            </a:r>
          </a:p>
          <a:p>
            <a:r>
              <a:rPr lang="en-US" sz="1200" b="1">
                <a:latin typeface="Courier New" pitchFamily="49" charset="0"/>
              </a:rPr>
              <a:t>--&gt; matrix ; BHHH     = &lt;X'[gi2]X&gt; ; Stat(b,BHHH,X) $</a:t>
            </a:r>
            <a:endParaRPr lang="en-US" sz="1200">
              <a:latin typeface="Courier New" pitchFamily="49" charset="0"/>
            </a:endParaRPr>
          </a:p>
          <a:p>
            <a:r>
              <a:rPr lang="en-US" sz="1200">
                <a:latin typeface="Courier New" pitchFamily="49" charset="0"/>
              </a:rPr>
              <a:t>Constant|    1.77430***       .05409       32.802   .0000</a:t>
            </a:r>
          </a:p>
          <a:p>
            <a:r>
              <a:rPr lang="en-US" sz="1200">
                <a:latin typeface="Courier New" pitchFamily="49" charset="0"/>
              </a:rPr>
              <a:t>     AGE|     .00205***       .00069        2.973   .0029</a:t>
            </a:r>
          </a:p>
          <a:p>
            <a:r>
              <a:rPr lang="en-US" sz="1200">
                <a:latin typeface="Courier New" pitchFamily="49" charset="0"/>
              </a:rPr>
              <a:t>    EDUC|    -.05572***       .00331      -16.815   .0000</a:t>
            </a:r>
          </a:p>
          <a:p>
            <a:r>
              <a:rPr lang="en-US" sz="1200">
                <a:latin typeface="Courier New" pitchFamily="49" charset="0"/>
              </a:rPr>
              <a:t> MARRIED|    -.26341***       .01737      -15.165   .0000</a:t>
            </a:r>
          </a:p>
          <a:p>
            <a:r>
              <a:rPr lang="en-US" sz="1200">
                <a:latin typeface="Courier New" pitchFamily="49" charset="0"/>
              </a:rPr>
              <a:t>  HHKIDS|     .06512***       .01637        3.978   .0001</a:t>
            </a:r>
          </a:p>
          <a:p>
            <a:r>
              <a:rPr lang="en-US" sz="1200">
                <a:latin typeface="Courier New" pitchFamily="49" charset="0"/>
              </a:rPr>
              <a:t>  FEMALE|    -.00542          .01410        -.385   .7004</a:t>
            </a:r>
          </a:p>
          <a:p>
            <a:r>
              <a:rPr lang="en-US" sz="1200" b="1">
                <a:latin typeface="Courier New" pitchFamily="49" charset="0"/>
              </a:rPr>
              <a:t>--&gt; matrix ; Robust = Actual * X'[gi2]X * Actual $</a:t>
            </a:r>
            <a:endParaRPr lang="en-US" sz="1200">
              <a:latin typeface="Courier New" pitchFamily="49" charset="0"/>
            </a:endParaRPr>
          </a:p>
          <a:p>
            <a:r>
              <a:rPr lang="en-US" sz="1200">
                <a:latin typeface="Courier New" pitchFamily="49" charset="0"/>
              </a:rPr>
              <a:t>Constant|    1.77430***       .28500        6.226   .0000</a:t>
            </a:r>
          </a:p>
          <a:p>
            <a:r>
              <a:rPr lang="en-US" sz="1200">
                <a:latin typeface="Courier New" pitchFamily="49" charset="0"/>
              </a:rPr>
              <a:t>     AGE|     .00205          .00481         .427   .6691</a:t>
            </a:r>
          </a:p>
          <a:p>
            <a:r>
              <a:rPr lang="en-US" sz="1200">
                <a:latin typeface="Courier New" pitchFamily="49" charset="0"/>
              </a:rPr>
              <a:t>    EDUC|    -.05572***       .01306       -4.268   .0000</a:t>
            </a:r>
          </a:p>
          <a:p>
            <a:r>
              <a:rPr lang="en-US" sz="1200">
                <a:latin typeface="Courier New" pitchFamily="49" charset="0"/>
              </a:rPr>
              <a:t> MARRIED|    -.26341*         .14581       -1.806   .0708</a:t>
            </a:r>
          </a:p>
          <a:p>
            <a:r>
              <a:rPr lang="en-US" sz="1200">
                <a:latin typeface="Courier New" pitchFamily="49" charset="0"/>
              </a:rPr>
              <a:t>  HHKIDS|     .06512          .09459         .689   .4911</a:t>
            </a:r>
          </a:p>
          <a:p>
            <a:r>
              <a:rPr lang="en-US" sz="1200">
                <a:latin typeface="Courier New" pitchFamily="49" charset="0"/>
              </a:rPr>
              <a:t>  FEMALE|    -.00542          .08580        -.063   .</a:t>
            </a:r>
            <a:r>
              <a:rPr lang="en-US" sz="1200" smtClean="0">
                <a:latin typeface="Courier New" pitchFamily="49" charset="0"/>
              </a:rPr>
              <a:t>9496</a:t>
            </a:r>
            <a:endParaRPr lang="en-US" sz="12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Testing Hypotheses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3387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Wald tests, using the familiar distance measure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Likelihood ratio tests: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	LogL</a:t>
            </a:r>
            <a:r>
              <a:rPr lang="en-US" sz="2400" baseline="-25000" smtClean="0"/>
              <a:t>U</a:t>
            </a:r>
            <a:r>
              <a:rPr lang="en-US" sz="2400" smtClean="0"/>
              <a:t>	= log likelihood without restrictions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	LogL</a:t>
            </a:r>
            <a:r>
              <a:rPr lang="en-US" sz="2400" baseline="-25000" smtClean="0"/>
              <a:t>R</a:t>
            </a:r>
            <a:r>
              <a:rPr lang="en-US" sz="2400" smtClean="0"/>
              <a:t>	= log likelihood with restrictions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	LogL</a:t>
            </a:r>
            <a:r>
              <a:rPr lang="en-US" sz="2400" baseline="-25000" smtClean="0"/>
              <a:t>U</a:t>
            </a:r>
            <a:r>
              <a:rPr lang="en-US" sz="2400" smtClean="0"/>
              <a:t> &gt; logL</a:t>
            </a:r>
            <a:r>
              <a:rPr lang="en-US" sz="2400" baseline="-25000" smtClean="0"/>
              <a:t>R</a:t>
            </a:r>
            <a:r>
              <a:rPr lang="en-US" sz="2400" smtClean="0"/>
              <a:t> for any nested restrictions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	2(LogL</a:t>
            </a:r>
            <a:r>
              <a:rPr lang="en-US" sz="2400" baseline="-25000" smtClean="0"/>
              <a:t>U</a:t>
            </a:r>
            <a:r>
              <a:rPr lang="en-US" sz="2400" smtClean="0"/>
              <a:t> – logL</a:t>
            </a:r>
            <a:r>
              <a:rPr lang="en-US" sz="2400" baseline="-25000" smtClean="0"/>
              <a:t>R</a:t>
            </a:r>
            <a:r>
              <a:rPr lang="en-US" sz="2400" smtClean="0"/>
              <a:t>) </a:t>
            </a:r>
            <a:r>
              <a:rPr lang="en-US" sz="2400" smtClean="0">
                <a:sym typeface="Wingdings" pitchFamily="2" charset="2"/>
              </a:rPr>
              <a:t> chi-squared [J]</a:t>
            </a:r>
            <a:endParaRPr lang="en-US" sz="2400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Testing the Model</a:t>
            </a:r>
          </a:p>
        </p:txBody>
      </p:sp>
      <p:sp>
        <p:nvSpPr>
          <p:cNvPr id="56323" name="Text Box 5"/>
          <p:cNvSpPr txBox="1">
            <a:spLocks noChangeArrowheads="1"/>
          </p:cNvSpPr>
          <p:nvPr/>
        </p:nvSpPr>
        <p:spPr bwMode="auto">
          <a:xfrm>
            <a:off x="381000" y="1981200"/>
            <a:ext cx="8458200" cy="30702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Poisson Regression                          |</a:t>
            </a:r>
          </a:p>
          <a:p>
            <a:r>
              <a:rPr lang="en-US" sz="1400" b="1">
                <a:latin typeface="Courier New" pitchFamily="49" charset="0"/>
              </a:rPr>
              <a:t>| Maximum Likelihood Estimates                |</a:t>
            </a:r>
          </a:p>
          <a:p>
            <a:r>
              <a:rPr lang="en-US" sz="1400" b="1">
                <a:latin typeface="Courier New" pitchFamily="49" charset="0"/>
              </a:rPr>
              <a:t>| Dependent variable               DOCVIS     |</a:t>
            </a:r>
          </a:p>
          <a:p>
            <a:r>
              <a:rPr lang="en-US" sz="1400" b="1">
                <a:latin typeface="Courier New" pitchFamily="49" charset="0"/>
              </a:rPr>
              <a:t>| Number of observations            27326     |</a:t>
            </a:r>
          </a:p>
          <a:p>
            <a:r>
              <a:rPr lang="en-US" sz="1400" b="1">
                <a:latin typeface="Courier New" pitchFamily="49" charset="0"/>
              </a:rPr>
              <a:t>| Iterations completed                  7     |</a:t>
            </a:r>
          </a:p>
          <a:p>
            <a:r>
              <a:rPr lang="en-US" sz="1400" b="1">
                <a:latin typeface="Courier New" pitchFamily="49" charset="0"/>
              </a:rPr>
              <a:t>| Log likelihood function       -106215.1     | Log likelihood</a:t>
            </a:r>
          </a:p>
          <a:p>
            <a:r>
              <a:rPr lang="en-US" sz="1400" b="1">
                <a:latin typeface="Courier New" pitchFamily="49" charset="0"/>
              </a:rPr>
              <a:t>| Number of parameters                  4     |</a:t>
            </a:r>
          </a:p>
          <a:p>
            <a:r>
              <a:rPr lang="en-US" sz="1400" b="1">
                <a:latin typeface="Courier New" pitchFamily="49" charset="0"/>
              </a:rPr>
              <a:t>| Restricted log likelihood     -108662.1     | Log Likelihood with only a</a:t>
            </a:r>
          </a:p>
          <a:p>
            <a:r>
              <a:rPr lang="en-US" sz="1400" b="1">
                <a:latin typeface="Courier New" pitchFamily="49" charset="0"/>
              </a:rPr>
              <a:t>| McFadden Pseudo R-squared      .0225193     | constant term.</a:t>
            </a:r>
          </a:p>
          <a:p>
            <a:r>
              <a:rPr lang="en-US" sz="1400" b="1">
                <a:latin typeface="Courier New" pitchFamily="49" charset="0"/>
              </a:rPr>
              <a:t>| </a:t>
            </a:r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Chi squared                    4893.983</a:t>
            </a:r>
            <a:r>
              <a:rPr lang="en-US" sz="1400" b="1">
                <a:latin typeface="Courier New" pitchFamily="49" charset="0"/>
              </a:rPr>
              <a:t>     | 2*[logL – logL(0)]</a:t>
            </a:r>
          </a:p>
          <a:p>
            <a:r>
              <a:rPr lang="en-US" sz="1400" b="1">
                <a:latin typeface="Courier New" pitchFamily="49" charset="0"/>
              </a:rPr>
              <a:t>| Degrees of freedom                    3     | </a:t>
            </a:r>
          </a:p>
          <a:p>
            <a:r>
              <a:rPr lang="en-US" sz="1400" b="1">
                <a:latin typeface="Courier New" pitchFamily="49" charset="0"/>
              </a:rPr>
              <a:t>| Prob[ChiSqd &gt; value] =         .0000000 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  <a:endParaRPr lang="en-US"/>
          </a:p>
        </p:txBody>
      </p:sp>
      <p:sp>
        <p:nvSpPr>
          <p:cNvPr id="56324" name="Text Box 6"/>
          <p:cNvSpPr txBox="1">
            <a:spLocks noChangeArrowheads="1"/>
          </p:cNvSpPr>
          <p:nvPr/>
        </p:nvSpPr>
        <p:spPr bwMode="auto">
          <a:xfrm>
            <a:off x="381000" y="5029200"/>
            <a:ext cx="77724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Likelihood ratio test that all three slopes are zero.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715000"/>
            <a:ext cx="8229600" cy="3810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NOTE:  -2logL reported by some computer programs is meaningless.</a:t>
            </a:r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0" y="2286000"/>
            <a:ext cx="1447800" cy="1219200"/>
          </a:xfrm>
        </p:spPr>
        <p:txBody>
          <a:bodyPr/>
          <a:lstStyle/>
          <a:p>
            <a:pPr eaLnBrk="1" hangingPunct="1"/>
            <a:r>
              <a:rPr lang="en-US" smtClean="0"/>
              <a:t>Wald Test</a:t>
            </a:r>
          </a:p>
        </p:txBody>
      </p:sp>
      <p:pic>
        <p:nvPicPr>
          <p:cNvPr id="5734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143000"/>
            <a:ext cx="6477000" cy="193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0" name="Text Box 7"/>
          <p:cNvSpPr txBox="1">
            <a:spLocks noChangeArrowheads="1"/>
          </p:cNvSpPr>
          <p:nvPr/>
        </p:nvSpPr>
        <p:spPr bwMode="auto">
          <a:xfrm>
            <a:off x="381000" y="3352800"/>
            <a:ext cx="8382000" cy="29194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--&gt; MATRIX ; List ; b1 = b(2:4) ; v11 = varb(2:4,2:4) ; B1'&lt;V11&gt;B1$</a:t>
            </a:r>
            <a:endParaRPr lang="en-US"/>
          </a:p>
          <a:p>
            <a:r>
              <a:rPr lang="en-US" sz="1400" b="1">
                <a:latin typeface="Courier New" pitchFamily="49" charset="0"/>
              </a:rPr>
              <a:t>Matrix B1                     Matrix V11</a:t>
            </a:r>
          </a:p>
          <a:p>
            <a:r>
              <a:rPr lang="en-US" sz="1400" b="1">
                <a:latin typeface="Courier New" pitchFamily="49" charset="0"/>
              </a:rPr>
              <a:t>has  3 rows and  1 columns.   has  3 rows and  3 columns</a:t>
            </a:r>
          </a:p>
          <a:p>
            <a:r>
              <a:rPr lang="en-US" sz="1400" b="1">
                <a:latin typeface="Courier New" pitchFamily="49" charset="0"/>
              </a:rPr>
              <a:t>1                                          1             2             3</a:t>
            </a:r>
          </a:p>
          <a:p>
            <a:r>
              <a:rPr lang="en-US" sz="1400" b="1">
                <a:latin typeface="Courier New" pitchFamily="49" charset="0"/>
              </a:rPr>
              <a:t>+--------------               +------------------------------------------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1|     .31954                1|  .4856275D-04 -.4556076D-06  .2169925D-05</a:t>
            </a:r>
          </a:p>
          <a:p>
            <a:r>
              <a:rPr lang="en-US" sz="1400" b="1">
                <a:latin typeface="Courier New" pitchFamily="49" charset="0"/>
              </a:rPr>
              <a:t>2|    -.52476                2| -.4556076D-06      .00048   -.9160558D-05</a:t>
            </a:r>
          </a:p>
          <a:p>
            <a:r>
              <a:rPr lang="en-US" sz="1400" b="1">
                <a:latin typeface="Courier New" pitchFamily="49" charset="0"/>
              </a:rPr>
              <a:t>3|    -.04987                3|  .2169925D-05 -.9160558D-05  .2988465D-05</a:t>
            </a:r>
          </a:p>
          <a:p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Matrix Result   has  1 rows and  1 columns.</a:t>
            </a:r>
          </a:p>
          <a:p>
            <a:r>
              <a:rPr lang="en-US" sz="1400" b="1">
                <a:latin typeface="Courier New" pitchFamily="49" charset="0"/>
              </a:rPr>
              <a:t>               1</a:t>
            </a:r>
          </a:p>
          <a:p>
            <a:r>
              <a:rPr lang="en-US" sz="1400" b="1">
                <a:latin typeface="Courier New" pitchFamily="49" charset="0"/>
              </a:rPr>
              <a:t>        +--------------</a:t>
            </a:r>
          </a:p>
          <a:p>
            <a:r>
              <a:rPr lang="en-US" sz="1400" b="1">
                <a:latin typeface="Courier New" pitchFamily="49" charset="0"/>
              </a:rPr>
              <a:t>       1| 4682.38779       LR statistic was 4893.983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981200" y="2209800"/>
            <a:ext cx="762000" cy="685800"/>
          </a:xfrm>
          <a:prstGeom prst="rect">
            <a:avLst/>
          </a:prstGeom>
          <a:solidFill>
            <a:srgbClr val="99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343400" y="2209800"/>
            <a:ext cx="2971800" cy="685800"/>
          </a:xfrm>
          <a:prstGeom prst="rect">
            <a:avLst/>
          </a:prstGeom>
          <a:solidFill>
            <a:srgbClr val="99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r>
              <a:rPr lang="en-US" sz="2800" smtClean="0"/>
              <a:t>Chow Style Test for Structural Change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1600200" y="2209800"/>
          <a:ext cx="6170613" cy="3407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4" name="Equation" r:id="rId4" imgW="3187700" imgH="1727200" progId="Equation.DSMT4">
                  <p:embed/>
                </p:oleObj>
              </mc:Choice>
              <mc:Fallback>
                <p:oleObj name="Equation" r:id="rId4" imgW="3187700" imgH="1727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209800"/>
                        <a:ext cx="6170613" cy="34074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r>
              <a:rPr lang="en-US" smtClean="0"/>
              <a:t>Poisson Regressions</a:t>
            </a:r>
          </a:p>
        </p:txBody>
      </p:sp>
      <p:sp>
        <p:nvSpPr>
          <p:cNvPr id="58371" name="TextBox 2"/>
          <p:cNvSpPr txBox="1">
            <a:spLocks noChangeArrowheads="1"/>
          </p:cNvSpPr>
          <p:nvPr/>
        </p:nvSpPr>
        <p:spPr bwMode="auto">
          <a:xfrm>
            <a:off x="1752600" y="1295400"/>
            <a:ext cx="6172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Poisson Regression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Dependent variable               DOCVIS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Log likelihood function    -90878.20153 (Pooled, N = 27326)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Log likelihood function    -43286.40271 (Male,   N = 14243)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Log likelihood function    -46587.29002 (Female, N = 13083)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Pooled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Constant|    2.54579***       .02797       91.015   .0000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     AGE|     .00791***       .00034       23.306   .0000      43.5257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    EDUC|    -.02047***       .00170      -12.056   .0000      11.3206</a:t>
            </a:r>
          </a:p>
          <a:p>
            <a:r>
              <a:rPr lang="de-DE" sz="1000" b="1">
                <a:latin typeface="Courier New" pitchFamily="49" charset="0"/>
                <a:cs typeface="Courier New" pitchFamily="49" charset="0"/>
              </a:rPr>
              <a:t>    HSAT|    -.22780***       .00133     -171.350   .0000      6.78543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  HHNINC|    -.26255***       .02143      -12.254   .0000       .35208</a:t>
            </a:r>
          </a:p>
          <a:p>
            <a:r>
              <a:rPr lang="de-DE" sz="1000" b="1">
                <a:latin typeface="Courier New" pitchFamily="49" charset="0"/>
                <a:cs typeface="Courier New" pitchFamily="49" charset="0"/>
              </a:rPr>
              <a:t>  HHKIDS|    -.12304***       .00796      -15.464   .0000       .40273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Males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Constant|    2.38138***       .04053       58.763   .0000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     AGE|     .01232***       .00050       24.738   .0000      42.6528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    EDUC|    -.02962***       .00253      -11.728   .0000      11.7287</a:t>
            </a:r>
          </a:p>
          <a:p>
            <a:r>
              <a:rPr lang="de-DE" sz="1000" b="1">
                <a:latin typeface="Courier New" pitchFamily="49" charset="0"/>
                <a:cs typeface="Courier New" pitchFamily="49" charset="0"/>
              </a:rPr>
              <a:t>    HSAT|    -.23754***       .00202     -117.337   .0000      6.92436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  HHNINC|    -.33562***       .03357       -9.998   .0000       .35905</a:t>
            </a:r>
          </a:p>
          <a:p>
            <a:r>
              <a:rPr lang="de-DE" sz="1000" b="1">
                <a:latin typeface="Courier New" pitchFamily="49" charset="0"/>
                <a:cs typeface="Courier New" pitchFamily="49" charset="0"/>
              </a:rPr>
              <a:t>  HHKIDS|    -.10728***       .01166       -9.204   .0000       .41297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Females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Constant|    2.48647***       .03988       62.344   .0000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     AGE|     .00379***       .00048        7.940   .0000      44.4760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    EDUC|     .00893***       .00234        3.821   .0001      10.8764</a:t>
            </a:r>
          </a:p>
          <a:p>
            <a:r>
              <a:rPr lang="de-DE" sz="1000" b="1">
                <a:latin typeface="Courier New" pitchFamily="49" charset="0"/>
                <a:cs typeface="Courier New" pitchFamily="49" charset="0"/>
              </a:rPr>
              <a:t>    HSAT|    -.21724***       .00177     -123.029   .0000      6.63417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  HHNINC|    -.22371***       .02767       -8.084   .0000       .34450</a:t>
            </a:r>
          </a:p>
          <a:p>
            <a:r>
              <a:rPr lang="de-DE" sz="1000" b="1">
                <a:latin typeface="Courier New" pitchFamily="49" charset="0"/>
                <a:cs typeface="Courier New" pitchFamily="49" charset="0"/>
              </a:rPr>
              <a:t>  HHKIDS|    -.14906***       .01107      -13.463   .0000       .39158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Chi Squared Test</a:t>
            </a:r>
          </a:p>
        </p:txBody>
      </p:sp>
      <p:sp>
        <p:nvSpPr>
          <p:cNvPr id="59395" name="TextBox 2"/>
          <p:cNvSpPr txBox="1">
            <a:spLocks noChangeArrowheads="1"/>
          </p:cNvSpPr>
          <p:nvPr/>
        </p:nvSpPr>
        <p:spPr bwMode="auto">
          <a:xfrm>
            <a:off x="1447800" y="1752600"/>
            <a:ext cx="6781800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Namelist; X = one,age,educ,hsat,hhninc,hhkids$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Sample  ; All $</a:t>
            </a:r>
          </a:p>
          <a:p>
            <a:r>
              <a:rPr lang="fr-FR" sz="1400" b="1">
                <a:latin typeface="Courier New" pitchFamily="49" charset="0"/>
                <a:cs typeface="Courier New" pitchFamily="49" charset="0"/>
              </a:rPr>
              <a:t>Poisson ; Lhs = Docvis ; Rhs = X $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Calc    ; Lpool = logl $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Poisson ; For [female = 0] ; Lhs = Docvis ; Rhs = X $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Calc    ; Lmale = logl $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Poisson ; For [female = 1] 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; Lhs </a:t>
            </a:r>
            <a:r>
              <a:rPr lang="en-US" sz="1400" b="1">
                <a:latin typeface="Courier New" pitchFamily="49" charset="0"/>
                <a:cs typeface="Courier New" pitchFamily="49" charset="0"/>
              </a:rPr>
              <a:t>= Docvis ; Rhs = X $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Calc    ; Lfemale = logl $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Calc    ; K = Col(X) $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Calc    ; List 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; Chisq = 2*(Lmale + Lfemale - Lpool)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; Ctb(.95,k) 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$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+------------------------------------+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| Listed Calculator Results          |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+------------------------------------+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CHISQ   =   2009.017601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*Result*=     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12.591587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The hypothesis that the same model applies to men and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women is rejected.</a:t>
            </a:r>
          </a:p>
          <a:p>
            <a:endParaRPr lang="en-US" sz="120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z="2800" b="1" smtClean="0"/>
              <a:t>GARCH Models: A Model for Time Series with Latent Heteroscedasticity</a:t>
            </a:r>
            <a:endParaRPr lang="en-US" sz="2800" smtClean="0"/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1219200" y="5791200"/>
            <a:ext cx="73914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        Bollerslev/Ghysel, 1974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057400"/>
            <a:ext cx="5553075" cy="378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228601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ARCH Model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849666"/>
              </p:ext>
            </p:extLst>
          </p:nvPr>
        </p:nvGraphicFramePr>
        <p:xfrm>
          <a:off x="533400" y="1219200"/>
          <a:ext cx="8203889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Bitmap Image" r:id="rId4" imgW="5582429" imgH="3161905" progId="PBrush">
                  <p:embed/>
                </p:oleObj>
              </mc:Choice>
              <mc:Fallback>
                <p:oleObj name="Bitmap Image" r:id="rId4" imgW="5582429" imgH="3161905" progId="PBrush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8203889" cy="464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GARCH Model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441285"/>
              </p:ext>
            </p:extLst>
          </p:nvPr>
        </p:nvGraphicFramePr>
        <p:xfrm>
          <a:off x="958591" y="1309688"/>
          <a:ext cx="7804409" cy="486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Bitmap Image" r:id="rId4" imgW="5458587" imgH="3400900" progId="PBrush">
                  <p:embed/>
                </p:oleObj>
              </mc:Choice>
              <mc:Fallback>
                <p:oleObj name="Bitmap Image" r:id="rId4" imgW="5458587" imgH="3400900" progId="PBrush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8591" y="1309688"/>
                        <a:ext cx="7804409" cy="4862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Estimated GARCH Model</a:t>
            </a: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685800" y="1676400"/>
            <a:ext cx="83058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GARCH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   Y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-1106.60788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Restricted log likelihood   -1311.09637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Chi squared [   2 d.f.]       408.97699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McFadden Pseudo R-squared      .1559676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1974, K =   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GARCH Model, P = 1, Q = 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statistic for GARCH =     3727.503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|Regression parameters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Constant|    -.00619          .00873        -.709   .4783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|Unconditional Variance</a:t>
            </a:r>
          </a:p>
          <a:p>
            <a:r>
              <a:rPr lang="fr-FR" sz="1200" b="1">
                <a:latin typeface="Courier New" pitchFamily="49" charset="0"/>
                <a:cs typeface="Courier New" pitchFamily="49" charset="0"/>
              </a:rPr>
              <a:t>Alpha(0)|     .01076***       .00312        3.445   .0006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|Lagged Variance Terms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Delta(1)|     .80597***       .03015       26.731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|Lagged Squared Disturbance Terms</a:t>
            </a:r>
          </a:p>
          <a:p>
            <a:r>
              <a:rPr lang="fr-FR" sz="1200" b="1">
                <a:latin typeface="Courier New" pitchFamily="49" charset="0"/>
                <a:cs typeface="Courier New" pitchFamily="49" charset="0"/>
              </a:rPr>
              <a:t>Alpha(1)|     .15313***       .02732        5.605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|Equilibrium variance, a0/[1-D(1)-A(1)]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EquilVar|     .26316          .59402         .443   .6577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2 Step Estimation (Murphy-Topel)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Setting, fitting a model which contains parameter estimates from another model.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Typical application, inserting a prediction from one model into another.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A.  Procedures:  How it's done.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B.  Asymptotic results: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	1.  Consistency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	2.  Getting an appropriate estimator of the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	     asymptotic covariance matrix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The Murphy - Topel result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Application:   Equation 1:  Number of children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		Equation 2:  Labor force participation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Setting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93875"/>
            <a:ext cx="8229600" cy="4149725"/>
          </a:xfrm>
        </p:spPr>
        <p:txBody>
          <a:bodyPr/>
          <a:lstStyle/>
          <a:p>
            <a:pPr eaLnBrk="1" hangingPunct="1"/>
            <a:r>
              <a:rPr lang="en-US" smtClean="0"/>
              <a:t>Two equation model:</a:t>
            </a:r>
          </a:p>
          <a:p>
            <a:pPr lvl="1" eaLnBrk="1" hangingPunct="1"/>
            <a:r>
              <a:rPr lang="en-US" smtClean="0"/>
              <a:t>Model for y</a:t>
            </a:r>
            <a:r>
              <a:rPr lang="en-US" baseline="-25000" smtClean="0"/>
              <a:t>1</a:t>
            </a:r>
            <a:r>
              <a:rPr lang="en-US" smtClean="0"/>
              <a:t> = f(y</a:t>
            </a:r>
            <a:r>
              <a:rPr lang="en-US" baseline="-25000" smtClean="0"/>
              <a:t>1</a:t>
            </a:r>
            <a:r>
              <a:rPr lang="en-US" smtClean="0"/>
              <a:t> | </a:t>
            </a:r>
            <a:r>
              <a:rPr lang="en-US" b="1" smtClean="0"/>
              <a:t>x</a:t>
            </a:r>
            <a:r>
              <a:rPr lang="en-US" baseline="-25000" smtClean="0"/>
              <a:t>1</a:t>
            </a:r>
            <a:r>
              <a:rPr lang="en-US" smtClean="0"/>
              <a:t>, </a:t>
            </a:r>
            <a:r>
              <a:rPr lang="el-GR" b="1" smtClean="0"/>
              <a:t>θ</a:t>
            </a:r>
            <a:r>
              <a:rPr lang="en-US" baseline="-25000" smtClean="0"/>
              <a:t>1</a:t>
            </a:r>
            <a:r>
              <a:rPr lang="en-US" smtClean="0"/>
              <a:t>)</a:t>
            </a:r>
          </a:p>
          <a:p>
            <a:pPr lvl="1" eaLnBrk="1" hangingPunct="1"/>
            <a:r>
              <a:rPr lang="en-US" smtClean="0"/>
              <a:t>Model for y</a:t>
            </a:r>
            <a:r>
              <a:rPr lang="en-US" baseline="-25000" smtClean="0"/>
              <a:t>2</a:t>
            </a:r>
            <a:r>
              <a:rPr lang="en-US" smtClean="0"/>
              <a:t> = f(y</a:t>
            </a:r>
            <a:r>
              <a:rPr lang="en-US" baseline="-25000" smtClean="0"/>
              <a:t>2 </a:t>
            </a:r>
            <a:r>
              <a:rPr lang="en-US" smtClean="0"/>
              <a:t>| </a:t>
            </a:r>
            <a:r>
              <a:rPr lang="en-US" b="1" smtClean="0"/>
              <a:t>x</a:t>
            </a:r>
            <a:r>
              <a:rPr lang="en-US" baseline="-25000" smtClean="0"/>
              <a:t>2</a:t>
            </a:r>
            <a:r>
              <a:rPr lang="en-US" smtClean="0"/>
              <a:t>, </a:t>
            </a:r>
            <a:r>
              <a:rPr lang="el-GR" b="1" smtClean="0"/>
              <a:t>θ</a:t>
            </a:r>
            <a:r>
              <a:rPr lang="en-US" baseline="-25000" smtClean="0"/>
              <a:t>2</a:t>
            </a:r>
            <a:r>
              <a:rPr lang="en-US" smtClean="0"/>
              <a:t>, </a:t>
            </a:r>
            <a:r>
              <a:rPr lang="en-US" b="1" smtClean="0"/>
              <a:t>x</a:t>
            </a:r>
            <a:r>
              <a:rPr lang="en-US" baseline="-25000" smtClean="0"/>
              <a:t>1</a:t>
            </a:r>
            <a:r>
              <a:rPr lang="en-US" smtClean="0"/>
              <a:t>, </a:t>
            </a:r>
            <a:r>
              <a:rPr lang="el-GR" b="1" smtClean="0"/>
              <a:t>θ</a:t>
            </a:r>
            <a:r>
              <a:rPr lang="en-US" baseline="-25000" smtClean="0"/>
              <a:t>1</a:t>
            </a:r>
            <a:r>
              <a:rPr lang="en-US" smtClean="0"/>
              <a:t>)</a:t>
            </a:r>
          </a:p>
          <a:p>
            <a:pPr lvl="1" eaLnBrk="1" hangingPunct="1"/>
            <a:r>
              <a:rPr lang="en-US" smtClean="0"/>
              <a:t>(Note, not ‘simultaneous’ or even ‘recursive.’)</a:t>
            </a:r>
          </a:p>
          <a:p>
            <a:pPr eaLnBrk="1" hangingPunct="1"/>
            <a:r>
              <a:rPr lang="en-US" smtClean="0"/>
              <a:t>Procedure:</a:t>
            </a:r>
          </a:p>
          <a:p>
            <a:pPr lvl="1" eaLnBrk="1" hangingPunct="1"/>
            <a:r>
              <a:rPr lang="en-US" smtClean="0"/>
              <a:t>Estimate </a:t>
            </a:r>
            <a:r>
              <a:rPr lang="el-GR" b="1" smtClean="0"/>
              <a:t>θ</a:t>
            </a:r>
            <a:r>
              <a:rPr lang="en-US" baseline="-25000" smtClean="0"/>
              <a:t>1</a:t>
            </a:r>
            <a:r>
              <a:rPr lang="en-US" smtClean="0"/>
              <a:t> by ML, with covariance matrix (1/n)</a:t>
            </a:r>
            <a:r>
              <a:rPr lang="en-US" b="1" smtClean="0"/>
              <a:t>V</a:t>
            </a:r>
            <a:r>
              <a:rPr lang="en-US" baseline="-25000" smtClean="0"/>
              <a:t>1</a:t>
            </a:r>
            <a:endParaRPr lang="en-US" smtClean="0"/>
          </a:p>
          <a:p>
            <a:pPr lvl="1" eaLnBrk="1" hangingPunct="1"/>
            <a:r>
              <a:rPr lang="en-US" smtClean="0"/>
              <a:t>Estimate </a:t>
            </a:r>
            <a:r>
              <a:rPr lang="el-GR" b="1" smtClean="0"/>
              <a:t>θ</a:t>
            </a:r>
            <a:r>
              <a:rPr lang="en-US" baseline="-25000" smtClean="0"/>
              <a:t>2 </a:t>
            </a:r>
            <a:r>
              <a:rPr lang="en-US" smtClean="0"/>
              <a:t> by ML treating </a:t>
            </a:r>
            <a:r>
              <a:rPr lang="el-GR" b="1" smtClean="0"/>
              <a:t>θ</a:t>
            </a:r>
            <a:r>
              <a:rPr lang="en-US" baseline="-25000" smtClean="0"/>
              <a:t>1</a:t>
            </a:r>
            <a:r>
              <a:rPr lang="en-US" smtClean="0"/>
              <a:t> as if it were known.</a:t>
            </a:r>
          </a:p>
          <a:p>
            <a:pPr lvl="1" eaLnBrk="1" hangingPunct="1"/>
            <a:r>
              <a:rPr lang="en-US" smtClean="0"/>
              <a:t>Correct the estimated asymptotic covariance matrix, (1/n)</a:t>
            </a:r>
            <a:r>
              <a:rPr lang="en-US" b="1" smtClean="0"/>
              <a:t>V</a:t>
            </a:r>
            <a:r>
              <a:rPr lang="en-US" baseline="-25000" smtClean="0"/>
              <a:t>2</a:t>
            </a:r>
            <a:r>
              <a:rPr lang="en-US" smtClean="0"/>
              <a:t> for the estimator of </a:t>
            </a:r>
            <a:r>
              <a:rPr lang="el-GR" b="1" smtClean="0"/>
              <a:t>θ</a:t>
            </a:r>
            <a:r>
              <a:rPr lang="en-US" baseline="-25000" smtClean="0"/>
              <a:t>2</a:t>
            </a:r>
            <a:endParaRPr lang="en-US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Murphy and Topel (1984,2002) Results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Both MLEs are consistent</a:t>
            </a:r>
          </a:p>
          <a:p>
            <a:pPr eaLnBrk="1" hangingPunct="1">
              <a:buNone/>
            </a:pPr>
            <a:endParaRPr lang="en-US" smtClean="0"/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1752600" y="2438400"/>
          <a:ext cx="5670873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4" imgW="3276600" imgH="1981200" progId="Equation.DSMT4">
                  <p:embed/>
                </p:oleObj>
              </mc:Choice>
              <mc:Fallback>
                <p:oleObj name="Equation" r:id="rId4" imgW="3276600" imgH="19812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438400"/>
                        <a:ext cx="5670873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M&amp;T Computations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1031875" y="1981200"/>
          <a:ext cx="7156450" cy="414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4" imgW="3898900" imgH="2260600" progId="Equation.DSMT4">
                  <p:embed/>
                </p:oleObj>
              </mc:Choice>
              <mc:Fallback>
                <p:oleObj name="Equation" r:id="rId4" imgW="3898900" imgH="22606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75" y="1981200"/>
                        <a:ext cx="7156450" cy="414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828800"/>
            <a:ext cx="5867400" cy="3159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Equation 1:  Number of Kids – </a:t>
            </a:r>
            <a:br>
              <a:rPr lang="en-US" smtClean="0"/>
            </a:br>
            <a:r>
              <a:rPr lang="en-US" smtClean="0"/>
              <a:t>                 Poisson Regression</a:t>
            </a:r>
          </a:p>
          <a:p>
            <a:pPr lvl="1" eaLnBrk="1" hangingPunct="1"/>
            <a:r>
              <a:rPr lang="en-US" smtClean="0"/>
              <a:t>p(y</a:t>
            </a:r>
            <a:r>
              <a:rPr lang="en-US" baseline="-25000" smtClean="0"/>
              <a:t>i1</a:t>
            </a:r>
            <a:r>
              <a:rPr lang="en-US" smtClean="0"/>
              <a:t>|</a:t>
            </a:r>
            <a:r>
              <a:rPr lang="en-US" b="1" smtClean="0"/>
              <a:t>x</a:t>
            </a:r>
            <a:r>
              <a:rPr lang="en-US" baseline="-25000" smtClean="0"/>
              <a:t>i1</a:t>
            </a:r>
            <a:r>
              <a:rPr lang="en-US" smtClean="0"/>
              <a:t>, </a:t>
            </a:r>
            <a:r>
              <a:rPr lang="el-GR" b="1" smtClean="0">
                <a:cs typeface="Tahoma" pitchFamily="34" charset="0"/>
              </a:rPr>
              <a:t>β</a:t>
            </a:r>
            <a:r>
              <a:rPr lang="en-US" smtClean="0"/>
              <a:t>)=exp(-</a:t>
            </a:r>
            <a:r>
              <a:rPr lang="el-GR" smtClean="0">
                <a:cs typeface="Tahoma" pitchFamily="34" charset="0"/>
              </a:rPr>
              <a:t>λ</a:t>
            </a:r>
            <a:r>
              <a:rPr lang="en-US" baseline="-25000" smtClean="0">
                <a:cs typeface="Tahoma" pitchFamily="34" charset="0"/>
              </a:rPr>
              <a:t>i</a:t>
            </a:r>
            <a:r>
              <a:rPr lang="en-US" smtClean="0">
                <a:cs typeface="Tahoma" pitchFamily="34" charset="0"/>
              </a:rPr>
              <a:t>)</a:t>
            </a:r>
            <a:r>
              <a:rPr lang="el-GR" smtClean="0">
                <a:cs typeface="Tahoma" pitchFamily="34" charset="0"/>
              </a:rPr>
              <a:t>λ</a:t>
            </a:r>
            <a:r>
              <a:rPr lang="en-US" baseline="-25000" smtClean="0">
                <a:cs typeface="Tahoma" pitchFamily="34" charset="0"/>
              </a:rPr>
              <a:t>i</a:t>
            </a:r>
            <a:r>
              <a:rPr lang="en-US" baseline="30000" smtClean="0">
                <a:cs typeface="Tahoma" pitchFamily="34" charset="0"/>
              </a:rPr>
              <a:t>yi1</a:t>
            </a:r>
            <a:r>
              <a:rPr lang="en-US" smtClean="0">
                <a:cs typeface="Tahoma" pitchFamily="34" charset="0"/>
              </a:rPr>
              <a:t>/y</a:t>
            </a:r>
            <a:r>
              <a:rPr lang="en-US" baseline="-25000" smtClean="0">
                <a:cs typeface="Tahoma" pitchFamily="34" charset="0"/>
              </a:rPr>
              <a:t>i1</a:t>
            </a:r>
            <a:r>
              <a:rPr lang="en-US" smtClean="0">
                <a:cs typeface="Tahoma" pitchFamily="34" charset="0"/>
              </a:rPr>
              <a:t>!</a:t>
            </a:r>
          </a:p>
          <a:p>
            <a:pPr lvl="1" eaLnBrk="1" hangingPunct="1"/>
            <a:r>
              <a:rPr lang="el-GR" smtClean="0">
                <a:cs typeface="Tahoma" pitchFamily="34" charset="0"/>
              </a:rPr>
              <a:t>λ</a:t>
            </a:r>
            <a:r>
              <a:rPr lang="en-US" baseline="-25000" smtClean="0">
                <a:cs typeface="Tahoma" pitchFamily="34" charset="0"/>
              </a:rPr>
              <a:t>i</a:t>
            </a:r>
            <a:r>
              <a:rPr lang="en-US" smtClean="0">
                <a:cs typeface="Tahoma" pitchFamily="34" charset="0"/>
              </a:rPr>
              <a:t> = exp(</a:t>
            </a:r>
            <a:r>
              <a:rPr lang="en-US" b="1" smtClean="0">
                <a:cs typeface="Tahoma" pitchFamily="34" charset="0"/>
              </a:rPr>
              <a:t>x</a:t>
            </a:r>
            <a:r>
              <a:rPr lang="en-US" baseline="-25000" smtClean="0">
                <a:cs typeface="Tahoma" pitchFamily="34" charset="0"/>
              </a:rPr>
              <a:t>i1</a:t>
            </a:r>
            <a:r>
              <a:rPr lang="en-US" smtClean="0">
                <a:cs typeface="Tahoma" pitchFamily="34" charset="0"/>
              </a:rPr>
              <a:t>’</a:t>
            </a:r>
            <a:r>
              <a:rPr lang="el-GR" b="1" smtClean="0">
                <a:cs typeface="Tahoma" pitchFamily="34" charset="0"/>
              </a:rPr>
              <a:t>β</a:t>
            </a:r>
            <a:r>
              <a:rPr lang="en-US" smtClean="0">
                <a:cs typeface="Tahoma" pitchFamily="34" charset="0"/>
              </a:rPr>
              <a:t>)</a:t>
            </a:r>
          </a:p>
          <a:p>
            <a:pPr lvl="1" eaLnBrk="1" hangingPunct="1"/>
            <a:r>
              <a:rPr lang="en-US" b="1" smtClean="0">
                <a:cs typeface="Tahoma" pitchFamily="34" charset="0"/>
              </a:rPr>
              <a:t>g</a:t>
            </a:r>
            <a:r>
              <a:rPr lang="en-US" baseline="-25000" smtClean="0">
                <a:cs typeface="Tahoma" pitchFamily="34" charset="0"/>
              </a:rPr>
              <a:t>i1</a:t>
            </a:r>
            <a:r>
              <a:rPr lang="en-US" smtClean="0">
                <a:cs typeface="Tahoma" pitchFamily="34" charset="0"/>
              </a:rPr>
              <a:t> = </a:t>
            </a:r>
            <a:r>
              <a:rPr lang="en-US" b="1" smtClean="0">
                <a:cs typeface="Tahoma" pitchFamily="34" charset="0"/>
              </a:rPr>
              <a:t>x</a:t>
            </a:r>
            <a:r>
              <a:rPr lang="en-US" baseline="-25000" smtClean="0">
                <a:cs typeface="Tahoma" pitchFamily="34" charset="0"/>
              </a:rPr>
              <a:t>i1</a:t>
            </a:r>
            <a:r>
              <a:rPr lang="en-US" smtClean="0">
                <a:cs typeface="Tahoma" pitchFamily="34" charset="0"/>
              </a:rPr>
              <a:t>(y</a:t>
            </a:r>
            <a:r>
              <a:rPr lang="en-US" baseline="-25000" smtClean="0">
                <a:cs typeface="Tahoma" pitchFamily="34" charset="0"/>
              </a:rPr>
              <a:t>i1</a:t>
            </a:r>
            <a:r>
              <a:rPr lang="en-US" smtClean="0">
                <a:cs typeface="Tahoma" pitchFamily="34" charset="0"/>
              </a:rPr>
              <a:t> – </a:t>
            </a:r>
            <a:r>
              <a:rPr lang="el-GR" smtClean="0">
                <a:cs typeface="Tahoma" pitchFamily="34" charset="0"/>
              </a:rPr>
              <a:t>λ</a:t>
            </a:r>
            <a:r>
              <a:rPr lang="en-US" baseline="-25000" smtClean="0">
                <a:cs typeface="Tahoma" pitchFamily="34" charset="0"/>
              </a:rPr>
              <a:t>i</a:t>
            </a:r>
            <a:r>
              <a:rPr lang="en-US" smtClean="0">
                <a:cs typeface="Tahoma" pitchFamily="34" charset="0"/>
              </a:rPr>
              <a:t>)</a:t>
            </a:r>
          </a:p>
          <a:p>
            <a:pPr lvl="1" eaLnBrk="1" hangingPunct="1"/>
            <a:r>
              <a:rPr lang="en-US" b="1" smtClean="0">
                <a:cs typeface="Tahoma" pitchFamily="34" charset="0"/>
              </a:rPr>
              <a:t>V</a:t>
            </a:r>
            <a:r>
              <a:rPr lang="en-US" baseline="-25000" smtClean="0">
                <a:cs typeface="Tahoma" pitchFamily="34" charset="0"/>
              </a:rPr>
              <a:t>1</a:t>
            </a:r>
            <a:r>
              <a:rPr lang="en-US" smtClean="0">
                <a:cs typeface="Tahoma" pitchFamily="34" charset="0"/>
              </a:rPr>
              <a:t> = [(1/n)</a:t>
            </a:r>
            <a:r>
              <a:rPr lang="el-GR" smtClean="0">
                <a:cs typeface="Tahoma" pitchFamily="34" charset="0"/>
              </a:rPr>
              <a:t>Σ</a:t>
            </a:r>
            <a:r>
              <a:rPr lang="en-US" smtClean="0">
                <a:cs typeface="Tahoma" pitchFamily="34" charset="0"/>
              </a:rPr>
              <a:t>(-</a:t>
            </a:r>
            <a:r>
              <a:rPr lang="el-GR" smtClean="0">
                <a:cs typeface="Tahoma" pitchFamily="34" charset="0"/>
              </a:rPr>
              <a:t>λ</a:t>
            </a:r>
            <a:r>
              <a:rPr lang="en-US" baseline="-25000" smtClean="0">
                <a:cs typeface="Tahoma" pitchFamily="34" charset="0"/>
              </a:rPr>
              <a:t>i</a:t>
            </a:r>
            <a:r>
              <a:rPr lang="en-US" smtClean="0">
                <a:cs typeface="Tahoma" pitchFamily="34" charset="0"/>
              </a:rPr>
              <a:t>)</a:t>
            </a:r>
            <a:r>
              <a:rPr lang="en-US" b="1" smtClean="0">
                <a:cs typeface="Tahoma" pitchFamily="34" charset="0"/>
              </a:rPr>
              <a:t>x</a:t>
            </a:r>
            <a:r>
              <a:rPr lang="en-US" baseline="-25000" smtClean="0">
                <a:cs typeface="Tahoma" pitchFamily="34" charset="0"/>
              </a:rPr>
              <a:t>i1</a:t>
            </a:r>
            <a:r>
              <a:rPr lang="en-US" b="1" smtClean="0">
                <a:cs typeface="Tahoma" pitchFamily="34" charset="0"/>
              </a:rPr>
              <a:t>x</a:t>
            </a:r>
            <a:r>
              <a:rPr lang="en-US" baseline="-25000" smtClean="0">
                <a:cs typeface="Tahoma" pitchFamily="34" charset="0"/>
              </a:rPr>
              <a:t>i1</a:t>
            </a:r>
            <a:r>
              <a:rPr lang="en-US" smtClean="0">
                <a:cs typeface="Tahoma" pitchFamily="34" charset="0"/>
              </a:rPr>
              <a:t>’]</a:t>
            </a:r>
            <a:r>
              <a:rPr lang="en-US" baseline="30000" smtClean="0">
                <a:cs typeface="Tahoma" pitchFamily="34" charset="0"/>
              </a:rPr>
              <a:t>-1</a:t>
            </a:r>
            <a:endParaRPr lang="el-GR" baseline="30000" smtClean="0"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- Continued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Equation 2: Labor Force Participation – Logit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p(y</a:t>
            </a:r>
            <a:r>
              <a:rPr lang="en-US" baseline="-25000" smtClean="0"/>
              <a:t>i2</a:t>
            </a:r>
            <a:r>
              <a:rPr lang="en-US" smtClean="0"/>
              <a:t>|</a:t>
            </a:r>
            <a:r>
              <a:rPr lang="en-US" b="1" smtClean="0"/>
              <a:t>x</a:t>
            </a:r>
            <a:r>
              <a:rPr lang="en-US" baseline="-25000" smtClean="0"/>
              <a:t>i2</a:t>
            </a:r>
            <a:r>
              <a:rPr lang="en-US" smtClean="0"/>
              <a:t>,</a:t>
            </a:r>
            <a:r>
              <a:rPr lang="el-GR" b="1" smtClean="0">
                <a:cs typeface="Tahoma" pitchFamily="34" charset="0"/>
              </a:rPr>
              <a:t>δ</a:t>
            </a:r>
            <a:r>
              <a:rPr lang="en-US" smtClean="0">
                <a:cs typeface="Tahoma" pitchFamily="34" charset="0"/>
              </a:rPr>
              <a:t>,</a:t>
            </a:r>
            <a:r>
              <a:rPr lang="el-GR" smtClean="0">
                <a:cs typeface="Tahoma" pitchFamily="34" charset="0"/>
              </a:rPr>
              <a:t>α</a:t>
            </a:r>
            <a:r>
              <a:rPr lang="en-US" smtClean="0">
                <a:cs typeface="Tahoma" pitchFamily="34" charset="0"/>
              </a:rPr>
              <a:t>,</a:t>
            </a:r>
            <a:r>
              <a:rPr lang="en-US" b="1" smtClean="0">
                <a:cs typeface="Tahoma" pitchFamily="34" charset="0"/>
              </a:rPr>
              <a:t>x</a:t>
            </a:r>
            <a:r>
              <a:rPr lang="en-US" baseline="-25000" smtClean="0">
                <a:cs typeface="Tahoma" pitchFamily="34" charset="0"/>
              </a:rPr>
              <a:t>i1</a:t>
            </a:r>
            <a:r>
              <a:rPr lang="en-US" smtClean="0">
                <a:cs typeface="Tahoma" pitchFamily="34" charset="0"/>
              </a:rPr>
              <a:t>,</a:t>
            </a:r>
            <a:r>
              <a:rPr lang="el-GR" b="1" smtClean="0">
                <a:cs typeface="Tahoma" pitchFamily="34" charset="0"/>
              </a:rPr>
              <a:t>β</a:t>
            </a:r>
            <a:r>
              <a:rPr lang="en-US" smtClean="0">
                <a:cs typeface="Tahoma" pitchFamily="34" charset="0"/>
              </a:rPr>
              <a:t>)=exp(d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)/[1+exp(d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)]=P</a:t>
            </a:r>
            <a:r>
              <a:rPr lang="en-US" baseline="-25000" smtClean="0">
                <a:cs typeface="Tahoma" pitchFamily="34" charset="0"/>
              </a:rPr>
              <a:t>i2</a:t>
            </a:r>
            <a:endParaRPr lang="en-US" smtClean="0"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cs typeface="Tahoma" pitchFamily="34" charset="0"/>
              </a:rPr>
              <a:t>	  d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 = (2y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-1)[</a:t>
            </a:r>
            <a:r>
              <a:rPr lang="el-GR" b="1" smtClean="0">
                <a:cs typeface="Tahoma" pitchFamily="34" charset="0"/>
              </a:rPr>
              <a:t>δ</a:t>
            </a:r>
            <a:r>
              <a:rPr lang="en-US" b="1" smtClean="0">
                <a:cs typeface="Tahoma" pitchFamily="34" charset="0"/>
                <a:sym typeface="Symbol"/>
              </a:rPr>
              <a:t></a:t>
            </a:r>
            <a:r>
              <a:rPr lang="en-US" b="1" smtClean="0">
                <a:cs typeface="Tahoma" pitchFamily="34" charset="0"/>
              </a:rPr>
              <a:t>x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 + </a:t>
            </a:r>
            <a:r>
              <a:rPr lang="el-GR" smtClean="0">
                <a:cs typeface="Tahoma" pitchFamily="34" charset="0"/>
              </a:rPr>
              <a:t>αλ</a:t>
            </a:r>
            <a:r>
              <a:rPr lang="en-US" baseline="-25000" smtClean="0">
                <a:cs typeface="Tahoma" pitchFamily="34" charset="0"/>
              </a:rPr>
              <a:t>i</a:t>
            </a:r>
            <a:r>
              <a:rPr lang="en-US" smtClean="0">
                <a:cs typeface="Tahoma" pitchFamily="34" charset="0"/>
              </a:rPr>
              <a:t>]</a:t>
            </a:r>
          </a:p>
          <a:p>
            <a:pPr>
              <a:buNone/>
            </a:pPr>
            <a:r>
              <a:rPr lang="en-US" smtClean="0">
                <a:cs typeface="Tahoma" pitchFamily="34" charset="0"/>
              </a:rPr>
              <a:t>	  </a:t>
            </a:r>
            <a:r>
              <a:rPr lang="el-GR" smtClean="0">
                <a:cs typeface="Tahoma" pitchFamily="34" charset="0"/>
              </a:rPr>
              <a:t>λ</a:t>
            </a:r>
            <a:r>
              <a:rPr lang="en-US" baseline="-25000" smtClean="0">
                <a:cs typeface="Tahoma" pitchFamily="34" charset="0"/>
              </a:rPr>
              <a:t>i    </a:t>
            </a:r>
            <a:r>
              <a:rPr lang="en-US" smtClean="0">
                <a:cs typeface="Tahoma" pitchFamily="34" charset="0"/>
              </a:rPr>
              <a:t>= exp(</a:t>
            </a:r>
            <a:r>
              <a:rPr lang="el-GR" b="1" smtClean="0">
                <a:cs typeface="Tahoma" pitchFamily="34" charset="0"/>
              </a:rPr>
              <a:t>β</a:t>
            </a:r>
            <a:r>
              <a:rPr lang="en-US" b="1" smtClean="0">
                <a:cs typeface="Tahoma" pitchFamily="34" charset="0"/>
                <a:sym typeface="Symbol"/>
              </a:rPr>
              <a:t></a:t>
            </a:r>
            <a:r>
              <a:rPr lang="en-US" b="1" smtClean="0">
                <a:cs typeface="Tahoma" pitchFamily="34" charset="0"/>
              </a:rPr>
              <a:t>x</a:t>
            </a:r>
            <a:r>
              <a:rPr lang="en-US" baseline="-25000" smtClean="0">
                <a:cs typeface="Tahoma" pitchFamily="34" charset="0"/>
              </a:rPr>
              <a:t>i1</a:t>
            </a:r>
            <a:r>
              <a:rPr lang="en-US" smtClean="0">
                <a:cs typeface="Tahoma" pitchFamily="34" charset="0"/>
              </a:rPr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cs typeface="Tahoma" pitchFamily="34" charset="0"/>
              </a:rPr>
              <a:t>Let  </a:t>
            </a:r>
            <a:r>
              <a:rPr lang="en-US" b="1" smtClean="0">
                <a:cs typeface="Tahoma" pitchFamily="34" charset="0"/>
              </a:rPr>
              <a:t>z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  = (</a:t>
            </a:r>
            <a:r>
              <a:rPr lang="en-US" b="1" smtClean="0">
                <a:cs typeface="Tahoma" pitchFamily="34" charset="0"/>
              </a:rPr>
              <a:t>x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, </a:t>
            </a:r>
            <a:r>
              <a:rPr lang="el-GR" smtClean="0">
                <a:cs typeface="Tahoma" pitchFamily="34" charset="0"/>
              </a:rPr>
              <a:t>λ</a:t>
            </a:r>
            <a:r>
              <a:rPr lang="en-US" baseline="-25000" smtClean="0">
                <a:cs typeface="Tahoma" pitchFamily="34" charset="0"/>
              </a:rPr>
              <a:t>i</a:t>
            </a:r>
            <a:r>
              <a:rPr lang="en-US" smtClean="0">
                <a:cs typeface="Tahoma" pitchFamily="34" charset="0"/>
              </a:rPr>
              <a:t>),  </a:t>
            </a:r>
            <a:r>
              <a:rPr lang="el-GR" b="1" smtClean="0">
                <a:cs typeface="Tahoma" pitchFamily="34" charset="0"/>
              </a:rPr>
              <a:t>θ</a:t>
            </a:r>
            <a:r>
              <a:rPr lang="en-US" baseline="-25000" smtClean="0">
                <a:cs typeface="Tahoma" pitchFamily="34" charset="0"/>
              </a:rPr>
              <a:t>2</a:t>
            </a:r>
            <a:r>
              <a:rPr lang="en-US" smtClean="0">
                <a:cs typeface="Tahoma" pitchFamily="34" charset="0"/>
              </a:rPr>
              <a:t> = (</a:t>
            </a:r>
            <a:r>
              <a:rPr lang="el-GR" b="1" smtClean="0">
                <a:cs typeface="Tahoma" pitchFamily="34" charset="0"/>
              </a:rPr>
              <a:t>δ</a:t>
            </a:r>
            <a:r>
              <a:rPr lang="en-US" smtClean="0">
                <a:cs typeface="Tahoma" pitchFamily="34" charset="0"/>
              </a:rPr>
              <a:t>, </a:t>
            </a:r>
            <a:r>
              <a:rPr lang="el-GR" smtClean="0">
                <a:cs typeface="Tahoma" pitchFamily="34" charset="0"/>
              </a:rPr>
              <a:t>α</a:t>
            </a:r>
            <a:r>
              <a:rPr lang="en-US" smtClean="0">
                <a:cs typeface="Tahoma" pitchFamily="34" charset="0"/>
              </a:rPr>
              <a:t>)</a:t>
            </a:r>
          </a:p>
          <a:p>
            <a:pPr>
              <a:buNone/>
            </a:pPr>
            <a:r>
              <a:rPr lang="en-US" smtClean="0">
                <a:cs typeface="Tahoma" pitchFamily="34" charset="0"/>
              </a:rPr>
              <a:t> 	  d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   = (2y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-1)[</a:t>
            </a:r>
            <a:r>
              <a:rPr lang="el-GR" b="1" smtClean="0">
                <a:cs typeface="Tahoma" pitchFamily="34" charset="0"/>
              </a:rPr>
              <a:t>θ</a:t>
            </a:r>
            <a:r>
              <a:rPr lang="en-US" baseline="-25000" smtClean="0">
                <a:cs typeface="Tahoma" pitchFamily="34" charset="0"/>
              </a:rPr>
              <a:t>2</a:t>
            </a:r>
            <a:r>
              <a:rPr lang="en-US" b="1" smtClean="0">
                <a:cs typeface="Tahoma" pitchFamily="34" charset="0"/>
                <a:sym typeface="Symbol"/>
              </a:rPr>
              <a:t></a:t>
            </a:r>
            <a:r>
              <a:rPr lang="en-US" b="1" smtClean="0">
                <a:cs typeface="Tahoma" pitchFamily="34" charset="0"/>
              </a:rPr>
              <a:t>z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cs typeface="Tahoma" pitchFamily="34" charset="0"/>
              </a:rPr>
              <a:t>	  </a:t>
            </a:r>
            <a:r>
              <a:rPr lang="en-US" b="1" smtClean="0">
                <a:cs typeface="Tahoma" pitchFamily="34" charset="0"/>
              </a:rPr>
              <a:t>g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   = (y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-P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)</a:t>
            </a:r>
            <a:r>
              <a:rPr lang="en-US" b="1" smtClean="0">
                <a:cs typeface="Tahoma" pitchFamily="34" charset="0"/>
              </a:rPr>
              <a:t>z</a:t>
            </a:r>
            <a:r>
              <a:rPr lang="en-US" baseline="-25000" smtClean="0">
                <a:cs typeface="Tahoma" pitchFamily="34" charset="0"/>
              </a:rPr>
              <a:t>i2</a:t>
            </a:r>
            <a:endParaRPr lang="en-US" smtClean="0"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cs typeface="Tahoma" pitchFamily="34" charset="0"/>
              </a:rPr>
              <a:t>      </a:t>
            </a:r>
            <a:r>
              <a:rPr lang="en-US" b="1" smtClean="0">
                <a:cs typeface="Tahoma" pitchFamily="34" charset="0"/>
              </a:rPr>
              <a:t>V</a:t>
            </a:r>
            <a:r>
              <a:rPr lang="en-US" baseline="-25000" smtClean="0">
                <a:cs typeface="Tahoma" pitchFamily="34" charset="0"/>
              </a:rPr>
              <a:t>2</a:t>
            </a:r>
            <a:r>
              <a:rPr lang="en-US" smtClean="0">
                <a:cs typeface="Tahoma" pitchFamily="34" charset="0"/>
              </a:rPr>
              <a:t>  = [(1/n)</a:t>
            </a:r>
            <a:r>
              <a:rPr lang="el-GR" smtClean="0">
                <a:cs typeface="Tahoma" pitchFamily="34" charset="0"/>
              </a:rPr>
              <a:t>Σ</a:t>
            </a:r>
            <a:r>
              <a:rPr lang="en-US" smtClean="0">
                <a:cs typeface="Tahoma" pitchFamily="34" charset="0"/>
              </a:rPr>
              <a:t>{-P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(1-P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)}</a:t>
            </a:r>
            <a:r>
              <a:rPr lang="en-US" b="1" smtClean="0">
                <a:cs typeface="Tahoma" pitchFamily="34" charset="0"/>
              </a:rPr>
              <a:t>z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b="1" smtClean="0">
                <a:cs typeface="Tahoma" pitchFamily="34" charset="0"/>
              </a:rPr>
              <a:t>z</a:t>
            </a:r>
            <a:r>
              <a:rPr lang="en-US" baseline="-25000" smtClean="0">
                <a:cs typeface="Tahoma" pitchFamily="34" charset="0"/>
              </a:rPr>
              <a:t>i2</a:t>
            </a:r>
            <a:r>
              <a:rPr lang="en-US" smtClean="0">
                <a:cs typeface="Tahoma" pitchFamily="34" charset="0"/>
              </a:rPr>
              <a:t>’]</a:t>
            </a:r>
            <a:r>
              <a:rPr lang="en-US" baseline="30000" smtClean="0">
                <a:cs typeface="Tahoma" pitchFamily="34" charset="0"/>
              </a:rPr>
              <a:t>-1</a:t>
            </a:r>
            <a:endParaRPr lang="el-GR" baseline="30000" smtClean="0"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l-GR" baseline="-25000" smtClean="0"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Murphy and Topel Correction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219200" y="2514600"/>
          <a:ext cx="7010400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4" imgW="2565400" imgH="749300" progId="Equation.DSMT4">
                  <p:embed/>
                </p:oleObj>
              </mc:Choice>
              <mc:Fallback>
                <p:oleObj name="Equation" r:id="rId4" imgW="2565400" imgH="7493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514600"/>
                        <a:ext cx="7010400" cy="204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1"/>
            <a:ext cx="8229600" cy="609600"/>
          </a:xfrm>
        </p:spPr>
        <p:txBody>
          <a:bodyPr/>
          <a:lstStyle/>
          <a:p>
            <a:pPr eaLnBrk="1" hangingPunct="1"/>
            <a:r>
              <a:rPr lang="en-US" smtClean="0"/>
              <a:t> Two Step Estimation of LFP Model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2133600" y="1295400"/>
            <a:ext cx="6172200" cy="4664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? Data transformations.  Number of kids, scale income variables</a:t>
            </a:r>
          </a:p>
          <a:p>
            <a:r>
              <a:rPr lang="en-US" sz="1000" b="1">
                <a:latin typeface="Courier New" pitchFamily="49" charset="0"/>
              </a:rPr>
              <a:t>Create ; Kids = kl6 + k618 </a:t>
            </a:r>
          </a:p>
          <a:p>
            <a:r>
              <a:rPr lang="en-US" sz="1000" b="1">
                <a:latin typeface="Courier New" pitchFamily="49" charset="0"/>
              </a:rPr>
              <a:t>       ; income = faminc/10000 ; Wifeinc = ww*whrs/1000 $</a:t>
            </a:r>
          </a:p>
          <a:p>
            <a:r>
              <a:rPr lang="en-US" sz="1000" b="1">
                <a:latin typeface="Courier New" pitchFamily="49" charset="0"/>
              </a:rPr>
              <a:t>? Equation 1, number of kids.  Standard Poisson fertility model.</a:t>
            </a:r>
          </a:p>
          <a:p>
            <a:r>
              <a:rPr lang="en-US" sz="1000" b="1">
                <a:latin typeface="Courier New" pitchFamily="49" charset="0"/>
              </a:rPr>
              <a:t>? Fit equation, collect parameters BETA and covariance matrix V1</a:t>
            </a:r>
          </a:p>
          <a:p>
            <a:r>
              <a:rPr lang="en-US" sz="1000" b="1">
                <a:latin typeface="Courier New" pitchFamily="49" charset="0"/>
              </a:rPr>
              <a:t>? Then compute fitted values and derivatives</a:t>
            </a:r>
          </a:p>
          <a:p>
            <a:r>
              <a:rPr lang="en-US" sz="1000" b="1">
                <a:latin typeface="Courier New" pitchFamily="49" charset="0"/>
              </a:rPr>
              <a:t>Namelist ; X1  = one,wa,we,income,wifeinc$</a:t>
            </a:r>
          </a:p>
          <a:p>
            <a:r>
              <a:rPr lang="en-US" sz="1000" b="1">
                <a:latin typeface="Courier New" pitchFamily="49" charset="0"/>
              </a:rPr>
              <a:t>Poisson  ; Lhs = kids  ; Rhs = X1 $</a:t>
            </a:r>
          </a:p>
          <a:p>
            <a:r>
              <a:rPr lang="en-US" sz="1000" b="1">
                <a:latin typeface="Courier New" pitchFamily="49" charset="0"/>
              </a:rPr>
              <a:t>Matrix   ; Beta = b  ; V1 = N*VARB $</a:t>
            </a:r>
          </a:p>
          <a:p>
            <a:r>
              <a:rPr lang="en-US" sz="1000" b="1">
                <a:latin typeface="Courier New" pitchFamily="49" charset="0"/>
              </a:rPr>
              <a:t>Create   ; Lambda = Exp(X1'Beta); gi1  = Kids - Lambda $</a:t>
            </a:r>
          </a:p>
          <a:p>
            <a:r>
              <a:rPr lang="en-US" sz="1000" b="1">
                <a:latin typeface="Courier New" pitchFamily="49" charset="0"/>
              </a:rPr>
              <a:t>? Set up logit labor force participation model</a:t>
            </a:r>
          </a:p>
          <a:p>
            <a:r>
              <a:rPr lang="en-US" sz="1000" b="1">
                <a:latin typeface="Courier New" pitchFamily="49" charset="0"/>
              </a:rPr>
              <a:t>? Compute probit model and collect results.  Delta=Coefficients on X2</a:t>
            </a:r>
          </a:p>
          <a:p>
            <a:r>
              <a:rPr lang="en-US" sz="1000" b="1">
                <a:latin typeface="Courier New" pitchFamily="49" charset="0"/>
              </a:rPr>
              <a:t>? Alpha = coefficient on fitted number of kids.  </a:t>
            </a:r>
          </a:p>
          <a:p>
            <a:r>
              <a:rPr lang="en-US" sz="1000" b="1">
                <a:latin typeface="Courier New" pitchFamily="49" charset="0"/>
              </a:rPr>
              <a:t>Namelist ; X2 = one,wa,we,ha,he,income  ;  Z2 = X2,Lambda $</a:t>
            </a:r>
          </a:p>
          <a:p>
            <a:r>
              <a:rPr lang="en-US" sz="1000" b="1">
                <a:latin typeface="Courier New" pitchFamily="49" charset="0"/>
              </a:rPr>
              <a:t>Logit    ; Lhs = lfp   ; Rhs = Z2 $</a:t>
            </a:r>
          </a:p>
          <a:p>
            <a:r>
              <a:rPr lang="en-US" sz="1000" b="1">
                <a:latin typeface="Courier New" pitchFamily="49" charset="0"/>
              </a:rPr>
              <a:t>Calc     ; alpha = b(kreg) ; K2 = Col(X2) $</a:t>
            </a:r>
          </a:p>
          <a:p>
            <a:r>
              <a:rPr lang="en-US" sz="1000" b="1">
                <a:latin typeface="Courier New" pitchFamily="49" charset="0"/>
              </a:rPr>
              <a:t>Matrix   ; delta=b(1:K2)   ; Theta2 = b  ; V2 = N*VARB $</a:t>
            </a:r>
          </a:p>
          <a:p>
            <a:r>
              <a:rPr lang="en-US" sz="1000" b="1">
                <a:latin typeface="Courier New" pitchFamily="49" charset="0"/>
              </a:rPr>
              <a:t>? Poisson derivative of with respect to beta is (kidsi - lambda)´X1</a:t>
            </a:r>
          </a:p>
          <a:p>
            <a:r>
              <a:rPr lang="en-US" sz="1000" b="1">
                <a:latin typeface="Courier New" pitchFamily="49" charset="0"/>
              </a:rPr>
              <a:t>Create   ; di = delta'X2 + alpha*Lambda </a:t>
            </a:r>
          </a:p>
          <a:p>
            <a:r>
              <a:rPr lang="en-US" sz="1000" b="1">
                <a:latin typeface="Courier New" pitchFamily="49" charset="0"/>
              </a:rPr>
              <a:t>         ; pi2= exp(di)/(1+exp(di)) </a:t>
            </a:r>
          </a:p>
          <a:p>
            <a:r>
              <a:rPr lang="en-US" sz="1000" b="1">
                <a:latin typeface="Courier New" pitchFamily="49" charset="0"/>
              </a:rPr>
              <a:t>         ; gi2  = LFP - Pi2</a:t>
            </a:r>
          </a:p>
          <a:p>
            <a:r>
              <a:rPr lang="en-US" sz="1000" b="1">
                <a:latin typeface="Courier New" pitchFamily="49" charset="0"/>
              </a:rPr>
              <a:t>? These are the terms that are used to compute R and C.</a:t>
            </a:r>
          </a:p>
          <a:p>
            <a:r>
              <a:rPr lang="en-US" sz="1000" b="1">
                <a:latin typeface="Courier New" pitchFamily="49" charset="0"/>
              </a:rPr>
              <a:t>         ; ci = gi2*gi2*alpha*lambda </a:t>
            </a:r>
          </a:p>
          <a:p>
            <a:r>
              <a:rPr lang="en-US" sz="1000" b="1">
                <a:latin typeface="Courier New" pitchFamily="49" charset="0"/>
              </a:rPr>
              <a:t>         ; ri = gi2*gi1$</a:t>
            </a:r>
          </a:p>
          <a:p>
            <a:r>
              <a:rPr lang="en-US" sz="1000" b="1">
                <a:latin typeface="Courier New" pitchFamily="49" charset="0"/>
              </a:rPr>
              <a:t>MATRIX   ; C = 1/n*Z2'[ci]X1</a:t>
            </a:r>
          </a:p>
          <a:p>
            <a:r>
              <a:rPr lang="en-US" sz="1000" b="1">
                <a:latin typeface="Courier New" pitchFamily="49" charset="0"/>
              </a:rPr>
              <a:t>         ; R = 1/n*Z2'[ri]X1</a:t>
            </a:r>
          </a:p>
          <a:p>
            <a:r>
              <a:rPr lang="en-US" sz="1000" b="1">
                <a:latin typeface="Courier New" pitchFamily="49" charset="0"/>
              </a:rPr>
              <a:t>         ; A = C*V1*C' - R*V1*C' - C*V1*R'</a:t>
            </a:r>
          </a:p>
          <a:p>
            <a:r>
              <a:rPr lang="en-US" sz="1000" b="1">
                <a:latin typeface="Courier New" pitchFamily="49" charset="0"/>
              </a:rPr>
              <a:t>         ; V2S = V2+V2*A*V2 ; V2s = 1/N*V2S $</a:t>
            </a:r>
          </a:p>
          <a:p>
            <a:r>
              <a:rPr lang="en-US" sz="1000" b="1">
                <a:latin typeface="Courier New" pitchFamily="49" charset="0"/>
              </a:rPr>
              <a:t>? Compute matrix products and report results</a:t>
            </a:r>
          </a:p>
          <a:p>
            <a:r>
              <a:rPr lang="en-US" sz="1000" b="1">
                <a:latin typeface="Courier New" pitchFamily="49" charset="0"/>
              </a:rPr>
              <a:t>Matrix  ; Stat(Theta2,V2s,Z2)$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Estimated Equation 1: E[Kids]</a:t>
            </a:r>
          </a:p>
        </p:txBody>
      </p:sp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381000" y="1981200"/>
            <a:ext cx="8458200" cy="30702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Poisson Regression                          |</a:t>
            </a:r>
          </a:p>
          <a:p>
            <a:r>
              <a:rPr lang="en-US" sz="1400" b="1">
                <a:latin typeface="Courier New" pitchFamily="49" charset="0"/>
              </a:rPr>
              <a:t>| Dependent variable                 KIDS     |</a:t>
            </a:r>
          </a:p>
          <a:p>
            <a:r>
              <a:rPr lang="en-US" sz="1400" b="1">
                <a:latin typeface="Courier New" pitchFamily="49" charset="0"/>
              </a:rPr>
              <a:t>| Number of observations              753     |</a:t>
            </a:r>
          </a:p>
          <a:p>
            <a:r>
              <a:rPr lang="en-US" sz="1400" b="1">
                <a:latin typeface="Courier New" pitchFamily="49" charset="0"/>
              </a:rPr>
              <a:t>| Log likelihood function       -1123.627 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 Constant      3.34216852      .24375192    13.711   .0000</a:t>
            </a:r>
          </a:p>
          <a:p>
            <a:r>
              <a:rPr lang="en-US" sz="1400" b="1">
                <a:latin typeface="Courier New" pitchFamily="49" charset="0"/>
              </a:rPr>
              <a:t> WA            -.06334700      .00401543   -15.776   .0000    42.5378486</a:t>
            </a:r>
          </a:p>
          <a:p>
            <a:r>
              <a:rPr lang="en-US" sz="1400" b="1">
                <a:latin typeface="Courier New" pitchFamily="49" charset="0"/>
              </a:rPr>
              <a:t> WE            -.02572915      .01449538    -1.775   .0759    12.2868526</a:t>
            </a:r>
          </a:p>
          <a:p>
            <a:r>
              <a:rPr lang="en-US" sz="1400" b="1">
                <a:latin typeface="Courier New" pitchFamily="49" charset="0"/>
              </a:rPr>
              <a:t> INCOME         .06024922      .02432043     2.477   .0132    2.30805950</a:t>
            </a:r>
          </a:p>
          <a:p>
            <a:r>
              <a:rPr lang="en-US" sz="1400" b="1">
                <a:latin typeface="Courier New" pitchFamily="49" charset="0"/>
              </a:rPr>
              <a:t> WIFEINC       -.04922310      .00856067    -5.750   .0000    2.95163126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Two Step Estimator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2057400" y="1524000"/>
            <a:ext cx="6324600" cy="47085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Multinomial Logit Model                     |</a:t>
            </a:r>
          </a:p>
          <a:p>
            <a:r>
              <a:rPr lang="en-US" sz="1000" b="1">
                <a:latin typeface="Courier New" pitchFamily="49" charset="0"/>
              </a:rPr>
              <a:t>| Dependent variable                  LFP     |</a:t>
            </a:r>
          </a:p>
          <a:p>
            <a:r>
              <a:rPr lang="en-US" sz="1000" b="1">
                <a:latin typeface="Courier New" pitchFamily="49" charset="0"/>
              </a:rPr>
              <a:t>| Number of observations              753     |</a:t>
            </a:r>
          </a:p>
          <a:p>
            <a:r>
              <a:rPr lang="en-US" sz="1000" b="1">
                <a:latin typeface="Courier New" pitchFamily="49" charset="0"/>
              </a:rPr>
              <a:t>| Log likelihood function       -351.5765     |</a:t>
            </a:r>
          </a:p>
          <a:p>
            <a:r>
              <a:rPr lang="en-US" sz="1000" b="1">
                <a:latin typeface="Courier New" pitchFamily="49" charset="0"/>
              </a:rPr>
              <a:t>| Number of parameters                  7     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0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0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000" b="1">
                <a:latin typeface="Courier New" pitchFamily="49" charset="0"/>
              </a:rPr>
              <a:t>          Characteristics in numerator of Prob[Y = 1]</a:t>
            </a:r>
          </a:p>
          <a:p>
            <a:r>
              <a:rPr lang="en-US" sz="1000" b="1">
                <a:latin typeface="Courier New" pitchFamily="49" charset="0"/>
              </a:rPr>
              <a:t> Constant      33.1506089     2.88435238    11.493   .0000</a:t>
            </a:r>
          </a:p>
          <a:p>
            <a:r>
              <a:rPr lang="en-US" sz="1000" b="1">
                <a:latin typeface="Courier New" pitchFamily="49" charset="0"/>
              </a:rPr>
              <a:t> WA            -.54875880      .05079250   -10.804   .0000    42.5378486</a:t>
            </a:r>
          </a:p>
          <a:p>
            <a:r>
              <a:rPr lang="en-US" sz="1000" b="1">
                <a:latin typeface="Courier New" pitchFamily="49" charset="0"/>
              </a:rPr>
              <a:t> WE            -.02856207      .05754362     -.496   .6196    12.2868526</a:t>
            </a:r>
          </a:p>
          <a:p>
            <a:r>
              <a:rPr lang="en-US" sz="1000" b="1">
                <a:latin typeface="Courier New" pitchFamily="49" charset="0"/>
              </a:rPr>
              <a:t> HA            -.01197824      .02528962     -.474   .6358    45.1208499</a:t>
            </a:r>
          </a:p>
          <a:p>
            <a:r>
              <a:rPr lang="en-US" sz="1000" b="1">
                <a:latin typeface="Courier New" pitchFamily="49" charset="0"/>
              </a:rPr>
              <a:t> HE            -.02290480      .04210979     -.544   .5865    12.4913679</a:t>
            </a:r>
          </a:p>
          <a:p>
            <a:r>
              <a:rPr lang="en-US" sz="1000" b="1">
                <a:latin typeface="Courier New" pitchFamily="49" charset="0"/>
              </a:rPr>
              <a:t> INCOME         .39093149      .09669418     4.043   .0001    2.30805950</a:t>
            </a:r>
          </a:p>
          <a:p>
            <a:r>
              <a:rPr lang="en-US" sz="1000" b="1">
                <a:latin typeface="Courier New" pitchFamily="49" charset="0"/>
              </a:rPr>
              <a:t> LAMBDA       -5.63267225      .46165315   -12.201   .0000    1.59096946</a:t>
            </a:r>
          </a:p>
          <a:p>
            <a:r>
              <a:rPr lang="en-US" sz="1000" b="1">
                <a:latin typeface="Courier New" pitchFamily="49" charset="0"/>
              </a:rPr>
              <a:t>With Corrected Covariance Matrix</a:t>
            </a:r>
          </a:p>
          <a:p>
            <a:r>
              <a:rPr lang="en-US" sz="10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0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sz="10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000" b="1">
                <a:latin typeface="Courier New" pitchFamily="49" charset="0"/>
              </a:rPr>
              <a:t> Constant      33.1506089     5.41964589     6.117   .0000</a:t>
            </a:r>
          </a:p>
          <a:p>
            <a:r>
              <a:rPr lang="en-US" sz="1000" b="1">
                <a:latin typeface="Courier New" pitchFamily="49" charset="0"/>
              </a:rPr>
              <a:t> WA            -.54875880      .07780642    -7.053   .0000</a:t>
            </a:r>
          </a:p>
          <a:p>
            <a:r>
              <a:rPr lang="en-US" sz="1000" b="1">
                <a:latin typeface="Courier New" pitchFamily="49" charset="0"/>
              </a:rPr>
              <a:t> WE            -.02856207      .12508144     -.228   .8194</a:t>
            </a:r>
          </a:p>
          <a:p>
            <a:r>
              <a:rPr lang="en-US" sz="1000" b="1">
                <a:latin typeface="Courier New" pitchFamily="49" charset="0"/>
              </a:rPr>
              <a:t> HA            -.01197824      .02549883     -.470   .6385</a:t>
            </a:r>
          </a:p>
          <a:p>
            <a:r>
              <a:rPr lang="en-US" sz="1000" b="1">
                <a:latin typeface="Courier New" pitchFamily="49" charset="0"/>
              </a:rPr>
              <a:t> HE            -.02290480      .04862978     -.471   .6376</a:t>
            </a:r>
          </a:p>
          <a:p>
            <a:r>
              <a:rPr lang="en-US" sz="1000" b="1">
                <a:latin typeface="Courier New" pitchFamily="49" charset="0"/>
              </a:rPr>
              <a:t> INCOME         .39093149      .27444304     1.424   .1543</a:t>
            </a:r>
          </a:p>
          <a:p>
            <a:r>
              <a:rPr lang="en-US" sz="1000" b="1">
                <a:latin typeface="Courier New" pitchFamily="49" charset="0"/>
              </a:rPr>
              <a:t> LAMBDA       -5.63267225     1.07381248    -5.245   .0000</a:t>
            </a:r>
          </a:p>
          <a:p>
            <a:endParaRPr lang="en-US" sz="1000" b="1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Optimization - Algorithms</a:t>
            </a:r>
          </a:p>
        </p:txBody>
      </p:sp>
      <p:graphicFrame>
        <p:nvGraphicFramePr>
          <p:cNvPr id="166915" name="Object 4"/>
          <p:cNvGraphicFramePr>
            <a:graphicFrameLocks noChangeAspect="1"/>
          </p:cNvGraphicFramePr>
          <p:nvPr/>
        </p:nvGraphicFramePr>
        <p:xfrm>
          <a:off x="1371600" y="2133600"/>
          <a:ext cx="6705600" cy="379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68" name="Equation" r:id="rId4" imgW="3276600" imgH="1854200" progId="Equation.DSMT4">
                  <p:embed/>
                </p:oleObj>
              </mc:Choice>
              <mc:Fallback>
                <p:oleObj name="Equation" r:id="rId4" imgW="3276600" imgH="1854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133600"/>
                        <a:ext cx="6705600" cy="3794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1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Newton’s Method</a:t>
            </a:r>
          </a:p>
        </p:txBody>
      </p:sp>
      <p:pic>
        <p:nvPicPr>
          <p:cNvPr id="430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76400"/>
            <a:ext cx="80772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295399"/>
            <a:ext cx="7117079" cy="527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06425"/>
          </a:xfrm>
        </p:spPr>
        <p:txBody>
          <a:bodyPr/>
          <a:lstStyle/>
          <a:p>
            <a:pPr eaLnBrk="1" hangingPunct="1"/>
            <a:r>
              <a:rPr lang="en-US" smtClean="0"/>
              <a:t>Newton’s Method for Poisson Regression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Poisson Regression Iterations</a:t>
            </a:r>
          </a:p>
        </p:txBody>
      </p:sp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1066800" y="1676400"/>
            <a:ext cx="7467600" cy="43396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smtClean="0">
                <a:latin typeface="Courier New" pitchFamily="49" charset="0"/>
              </a:rPr>
              <a:t>Poisson </a:t>
            </a:r>
            <a:r>
              <a:rPr lang="en-US" sz="1200" b="1">
                <a:latin typeface="Courier New" pitchFamily="49" charset="0"/>
              </a:rPr>
              <a:t>; lhs = doctor ; rhs = one,female,hhninc,educ;mar;output=3$</a:t>
            </a:r>
          </a:p>
          <a:p>
            <a:r>
              <a:rPr lang="en-US" sz="1200" b="1">
                <a:latin typeface="Courier New" pitchFamily="49" charset="0"/>
              </a:rPr>
              <a:t>Method=Newton; Maximum iterations=100</a:t>
            </a:r>
          </a:p>
          <a:p>
            <a:r>
              <a:rPr lang="en-US" sz="1200" b="1">
                <a:latin typeface="Courier New" pitchFamily="49" charset="0"/>
              </a:rPr>
              <a:t>Convergence criteria: gtHg   .1000D-05 chg.F   .0000D+00 max|db|   .0000D+00</a:t>
            </a:r>
          </a:p>
          <a:p>
            <a:r>
              <a:rPr lang="en-US" sz="1200" b="1">
                <a:latin typeface="Courier New" pitchFamily="49" charset="0"/>
              </a:rPr>
              <a:t>Start values:   .00000D+00   .00000D+00   .00000D+00   .00000D+00</a:t>
            </a:r>
          </a:p>
          <a:p>
            <a:r>
              <a:rPr lang="en-US" sz="1200" b="1">
                <a:latin typeface="Courier New" pitchFamily="49" charset="0"/>
              </a:rPr>
              <a:t>1st derivs.    -.13214D+06  -.61899D+05  -.43338D+05  -.14596D+07</a:t>
            </a:r>
          </a:p>
          <a:p>
            <a:r>
              <a:rPr lang="en-US" sz="1200" b="1">
                <a:latin typeface="Courier New" pitchFamily="49" charset="0"/>
              </a:rPr>
              <a:t>Parameters:     .28002D+01   .72374D-01  -.65451D+00  -.47608D-01</a:t>
            </a:r>
          </a:p>
          <a:p>
            <a:r>
              <a:rPr lang="en-US" sz="1200" b="1">
                <a:latin typeface="Courier New" pitchFamily="49" charset="0"/>
              </a:rPr>
              <a:t>Itr  2 F= -.1587D+06 gtHg=  .2832D+03 chg.F=  .1587D+06 max|db|=  .1346D+01</a:t>
            </a:r>
          </a:p>
          <a:p>
            <a:r>
              <a:rPr lang="en-US" sz="1200" b="1">
                <a:latin typeface="Courier New" pitchFamily="49" charset="0"/>
              </a:rPr>
              <a:t>1st derivs.    -.33055D+05  -.14401D+05  -.10804D+05  -.36592D+06</a:t>
            </a:r>
          </a:p>
          <a:p>
            <a:r>
              <a:rPr lang="en-US" sz="1200" b="1">
                <a:latin typeface="Courier New" pitchFamily="49" charset="0"/>
              </a:rPr>
              <a:t>Parameters:     .21404D+01   .16980D+00  -.60181D+00  -.48527D-01</a:t>
            </a:r>
          </a:p>
          <a:p>
            <a:r>
              <a:rPr lang="en-US" sz="1200" b="1">
                <a:latin typeface="Courier New" pitchFamily="49" charset="0"/>
              </a:rPr>
              <a:t>Itr  3 F= -.1115D+06 gtHg=  .9725D+02 chg.F=  .4716D+05 max|db|=  .6348D+00</a:t>
            </a:r>
          </a:p>
          <a:p>
            <a:r>
              <a:rPr lang="en-US" sz="1200" b="1">
                <a:latin typeface="Courier New" pitchFamily="49" charset="0"/>
              </a:rPr>
              <a:t>1st derivs.    -.42953D+04  -.15074D+04  -.13927D+04  -.47823D+05</a:t>
            </a:r>
          </a:p>
          <a:p>
            <a:r>
              <a:rPr lang="en-US" sz="1200" b="1">
                <a:latin typeface="Courier New" pitchFamily="49" charset="0"/>
              </a:rPr>
              <a:t>Parameters:     .17997D+01   .27758D+00  -.54519D+00  -.49513D-01</a:t>
            </a:r>
          </a:p>
          <a:p>
            <a:r>
              <a:rPr lang="en-US" sz="1200" b="1">
                <a:latin typeface="Courier New" pitchFamily="49" charset="0"/>
              </a:rPr>
              <a:t>Itr  4 F= -.1063D+06 gtHg=  .1545D+02 chg.F=  .5162D+04 max|db|=  .1437D+00</a:t>
            </a:r>
          </a:p>
          <a:p>
            <a:r>
              <a:rPr lang="en-US" sz="1200" b="1">
                <a:latin typeface="Courier New" pitchFamily="49" charset="0"/>
              </a:rPr>
              <a:t>1st derivs.    -.11692D+03  -.22248D+02  -.37525D+02  -.13159D+04</a:t>
            </a:r>
          </a:p>
          <a:p>
            <a:r>
              <a:rPr lang="en-US" sz="1200" b="1">
                <a:latin typeface="Courier New" pitchFamily="49" charset="0"/>
              </a:rPr>
              <a:t>Parameters:     .17276D+01   .31746D+00  -.52565D+00  -.49852D-01</a:t>
            </a:r>
          </a:p>
          <a:p>
            <a:r>
              <a:rPr lang="en-US" sz="1200" b="1">
                <a:latin typeface="Courier New" pitchFamily="49" charset="0"/>
              </a:rPr>
              <a:t>Itr  5 F= -.1062D+06 gtHg=  .5006D+00 chg.F=  .1218D+03 max|db|=  .6542D-02</a:t>
            </a:r>
          </a:p>
          <a:p>
            <a:r>
              <a:rPr lang="en-US" sz="1200" b="1">
                <a:latin typeface="Courier New" pitchFamily="49" charset="0"/>
              </a:rPr>
              <a:t>1st derivs.    -.12522D+00  -.54690D-02  -.40254D-01  -.14232D+01</a:t>
            </a:r>
          </a:p>
          <a:p>
            <a:r>
              <a:rPr lang="en-US" sz="1200" b="1">
                <a:latin typeface="Courier New" pitchFamily="49" charset="0"/>
              </a:rPr>
              <a:t>Parameters:     .17249D+01   .31954D+00  -.52476D+00  -.49867D-01</a:t>
            </a:r>
          </a:p>
          <a:p>
            <a:r>
              <a:rPr lang="en-US" sz="1200" b="1">
                <a:latin typeface="Courier New" pitchFamily="49" charset="0"/>
              </a:rPr>
              <a:t>Itr  6 F= -.1062D+06 gtHg=  .6215D-03 chg.F=  .1254D+00 max|db|=  .9678D-05</a:t>
            </a:r>
          </a:p>
          <a:p>
            <a:r>
              <a:rPr lang="en-US" sz="1200" b="1">
                <a:latin typeface="Courier New" pitchFamily="49" charset="0"/>
              </a:rPr>
              <a:t>1st derivs.    -.19317D-06  -.94936D-09  -.62872D-07  -.22029D-05</a:t>
            </a:r>
          </a:p>
          <a:p>
            <a:r>
              <a:rPr lang="en-US" sz="1200" b="1">
                <a:latin typeface="Courier New" pitchFamily="49" charset="0"/>
              </a:rPr>
              <a:t>Parameters:     .17249D+01   .31954D+00  -.52476D+00  -.49867D-01</a:t>
            </a:r>
          </a:p>
          <a:p>
            <a:r>
              <a:rPr lang="en-US" sz="1200" b="1">
                <a:latin typeface="Courier New" pitchFamily="49" charset="0"/>
              </a:rPr>
              <a:t>Itr  7 F= -.1062D+06 gtHg=  .9957D-09 chg.F=  .1941D-06 max|db|=  .1602D-10</a:t>
            </a:r>
          </a:p>
          <a:p>
            <a:r>
              <a:rPr lang="en-US" sz="1200" b="1">
                <a:latin typeface="Courier New" pitchFamily="49" charset="0"/>
              </a:rPr>
              <a:t>                        * Converged</a:t>
            </a:r>
            <a:endParaRPr lang="en-US" sz="12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Optimization</a:t>
            </a:r>
          </a:p>
        </p:txBody>
      </p:sp>
      <p:graphicFrame>
        <p:nvGraphicFramePr>
          <p:cNvPr id="168963" name="Object 4"/>
          <p:cNvGraphicFramePr>
            <a:graphicFrameLocks noChangeAspect="1"/>
          </p:cNvGraphicFramePr>
          <p:nvPr/>
        </p:nvGraphicFramePr>
        <p:xfrm>
          <a:off x="1503363" y="2133600"/>
          <a:ext cx="6367462" cy="374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292" name="Equation" r:id="rId4" imgW="3670300" imgH="2159000" progId="Equation.DSMT4">
                  <p:embed/>
                </p:oleObj>
              </mc:Choice>
              <mc:Fallback>
                <p:oleObj name="Equation" r:id="rId4" imgW="3670300" imgH="2159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3363" y="2133600"/>
                        <a:ext cx="6367462" cy="3744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Algorithms</a:t>
            </a:r>
          </a:p>
        </p:txBody>
      </p:sp>
      <p:graphicFrame>
        <p:nvGraphicFramePr>
          <p:cNvPr id="171011" name="Object 4"/>
          <p:cNvGraphicFramePr>
            <a:graphicFrameLocks noChangeAspect="1"/>
          </p:cNvGraphicFramePr>
          <p:nvPr/>
        </p:nvGraphicFramePr>
        <p:xfrm>
          <a:off x="1285875" y="2236788"/>
          <a:ext cx="6162675" cy="375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16" name="Equation" r:id="rId4" imgW="3911600" imgH="2387600" progId="Equation.DSMT4">
                  <p:embed/>
                </p:oleObj>
              </mc:Choice>
              <mc:Fallback>
                <p:oleObj name="Equation" r:id="rId4" imgW="3911600" imgH="2387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2236788"/>
                        <a:ext cx="6162675" cy="375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Line Search Methods</a:t>
            </a:r>
          </a:p>
        </p:txBody>
      </p:sp>
      <p:graphicFrame>
        <p:nvGraphicFramePr>
          <p:cNvPr id="173059" name="Object 4"/>
          <p:cNvGraphicFramePr>
            <a:graphicFrameLocks noChangeAspect="1"/>
          </p:cNvGraphicFramePr>
          <p:nvPr/>
        </p:nvGraphicFramePr>
        <p:xfrm>
          <a:off x="1143000" y="2614613"/>
          <a:ext cx="7086600" cy="218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40" name="Equation" r:id="rId4" imgW="3746500" imgH="1155700" progId="Equation.DSMT4">
                  <p:embed/>
                </p:oleObj>
              </mc:Choice>
              <mc:Fallback>
                <p:oleObj name="Equation" r:id="rId4" imgW="3746500" imgH="11557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614613"/>
                        <a:ext cx="7086600" cy="2185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Quasi-Newton Methods</a:t>
            </a:r>
          </a:p>
        </p:txBody>
      </p:sp>
      <p:graphicFrame>
        <p:nvGraphicFramePr>
          <p:cNvPr id="175107" name="Object 4"/>
          <p:cNvGraphicFramePr>
            <a:graphicFrameLocks noChangeAspect="1"/>
          </p:cNvGraphicFramePr>
          <p:nvPr/>
        </p:nvGraphicFramePr>
        <p:xfrm>
          <a:off x="876300" y="2417763"/>
          <a:ext cx="6667500" cy="268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4" name="Equation" r:id="rId4" imgW="3467100" imgH="1397000" progId="Equation.DSMT4">
                  <p:embed/>
                </p:oleObj>
              </mc:Choice>
              <mc:Fallback>
                <p:oleObj name="Equation" r:id="rId4" imgW="3467100" imgH="1397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2417763"/>
                        <a:ext cx="6667500" cy="2686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Stopping Rule</a:t>
            </a:r>
          </a:p>
        </p:txBody>
      </p:sp>
      <p:graphicFrame>
        <p:nvGraphicFramePr>
          <p:cNvPr id="177155" name="Object 4"/>
          <p:cNvGraphicFramePr>
            <a:graphicFrameLocks noChangeAspect="1"/>
          </p:cNvGraphicFramePr>
          <p:nvPr/>
        </p:nvGraphicFramePr>
        <p:xfrm>
          <a:off x="1143000" y="2209800"/>
          <a:ext cx="6172200" cy="338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88" name="Equation" r:id="rId4" imgW="3822700" imgH="2095500" progId="Equation.DSMT4">
                  <p:embed/>
                </p:oleObj>
              </mc:Choice>
              <mc:Fallback>
                <p:oleObj name="Equation" r:id="rId4" imgW="3822700" imgH="20955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209800"/>
                        <a:ext cx="6172200" cy="3382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143000"/>
            <a:ext cx="613886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03" name="TextBox 3"/>
          <p:cNvSpPr txBox="1">
            <a:spLocks noChangeArrowheads="1"/>
          </p:cNvSpPr>
          <p:nvPr/>
        </p:nvSpPr>
        <p:spPr bwMode="auto">
          <a:xfrm>
            <a:off x="6096000" y="3048000"/>
            <a:ext cx="2514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Start value for constant is log (mean HHNINC)</a:t>
            </a:r>
          </a:p>
          <a:p>
            <a:r>
              <a:rPr lang="en-US" altLang="en-US"/>
              <a:t>Start value for P is 1 =&gt; exponential model.</a:t>
            </a:r>
          </a:p>
        </p:txBody>
      </p:sp>
      <p:sp>
        <p:nvSpPr>
          <p:cNvPr id="179204" name="Rectangle 4"/>
          <p:cNvSpPr>
            <a:spLocks noChangeArrowheads="1"/>
          </p:cNvSpPr>
          <p:nvPr/>
        </p:nvSpPr>
        <p:spPr bwMode="auto">
          <a:xfrm>
            <a:off x="3200400" y="3962400"/>
            <a:ext cx="2819400" cy="228600"/>
          </a:xfrm>
          <a:prstGeom prst="rect">
            <a:avLst/>
          </a:prstGeom>
          <a:solidFill>
            <a:srgbClr val="FF2121">
              <a:alpha val="18823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79205" name="Rectangle 5"/>
          <p:cNvSpPr>
            <a:spLocks noChangeArrowheads="1"/>
          </p:cNvSpPr>
          <p:nvPr/>
        </p:nvSpPr>
        <p:spPr bwMode="auto">
          <a:xfrm>
            <a:off x="3225800" y="3276600"/>
            <a:ext cx="2819400" cy="228600"/>
          </a:xfrm>
          <a:prstGeom prst="rect">
            <a:avLst/>
          </a:prstGeom>
          <a:solidFill>
            <a:srgbClr val="FF2121">
              <a:alpha val="18823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865188"/>
            <a:ext cx="5594350" cy="553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914400"/>
            <a:ext cx="587057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1264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2705</TotalTime>
  <Words>3543</Words>
  <Application>Microsoft Office PowerPoint</Application>
  <PresentationFormat>On-screen Show (4:3)</PresentationFormat>
  <Paragraphs>526</Paragraphs>
  <Slides>69</Slides>
  <Notes>48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69</vt:i4>
      </vt:variant>
    </vt:vector>
  </HeadingPairs>
  <TitlesOfParts>
    <vt:vector size="79" baseType="lpstr">
      <vt:lpstr>Arial</vt:lpstr>
      <vt:lpstr>Courier New</vt:lpstr>
      <vt:lpstr>Symbol</vt:lpstr>
      <vt:lpstr>Tahoma</vt:lpstr>
      <vt:lpstr>Times New Roman</vt:lpstr>
      <vt:lpstr>Verdana</vt:lpstr>
      <vt:lpstr>Wingdings</vt:lpstr>
      <vt:lpstr>Level</vt:lpstr>
      <vt:lpstr>Equation</vt:lpstr>
      <vt:lpstr>Bitmap Image</vt:lpstr>
      <vt:lpstr>Econometrics I</vt:lpstr>
      <vt:lpstr>Econometrics I</vt:lpstr>
      <vt:lpstr>Poisson Regression Model</vt:lpstr>
      <vt:lpstr>Application: Doctor Visits</vt:lpstr>
      <vt:lpstr>Poisson Model</vt:lpstr>
      <vt:lpstr>Asymptotic Variance of the MLE</vt:lpstr>
      <vt:lpstr>Estimators of the Asymptotic Covariance Asymptotic Covariance Matrix</vt:lpstr>
      <vt:lpstr>Robust Estimation</vt:lpstr>
      <vt:lpstr>Regression and Partial Effects</vt:lpstr>
      <vt:lpstr>Comparison of Standard Errors</vt:lpstr>
      <vt:lpstr>MLE vs. Nonlinear LS</vt:lpstr>
      <vt:lpstr>Poisson Model Specification Issues</vt:lpstr>
      <vt:lpstr>Negative Binomial Specification</vt:lpstr>
      <vt:lpstr>NegBin Model for Doctor Visits</vt:lpstr>
      <vt:lpstr>Zero Inflation – ZIP Models</vt:lpstr>
      <vt:lpstr>Zero Inflation Models</vt:lpstr>
      <vt:lpstr>A Zip Model for Major Derogatory Reports</vt:lpstr>
      <vt:lpstr>PowerPoint Presentation</vt:lpstr>
      <vt:lpstr>A Hurdle Model</vt:lpstr>
      <vt:lpstr>PowerPoint Presentation</vt:lpstr>
      <vt:lpstr>Hurdle Model</vt:lpstr>
      <vt:lpstr>PowerPoint Presentation</vt:lpstr>
      <vt:lpstr>PowerPoint Presentation</vt:lpstr>
      <vt:lpstr>Application of Several of the Models  Discussed in this Section</vt:lpstr>
      <vt:lpstr>PowerPoint Presentation</vt:lpstr>
      <vt:lpstr>PowerPoint Presentation</vt:lpstr>
      <vt:lpstr>Bivariate Random Effects</vt:lpstr>
      <vt:lpstr>PowerPoint Presentation</vt:lpstr>
      <vt:lpstr>Exponential Regression Model</vt:lpstr>
      <vt:lpstr>Variance of the First Derivative</vt:lpstr>
      <vt:lpstr>Hessian</vt:lpstr>
      <vt:lpstr>Variance Estimators</vt:lpstr>
      <vt:lpstr>Income Data</vt:lpstr>
      <vt:lpstr>Exponential Regression</vt:lpstr>
      <vt:lpstr>Variance Estimators</vt:lpstr>
      <vt:lpstr>Estimates</vt:lpstr>
      <vt:lpstr>Testing Hypotheses</vt:lpstr>
      <vt:lpstr>Testing the Model</vt:lpstr>
      <vt:lpstr>Wald Test</vt:lpstr>
      <vt:lpstr>Chow Style Test for Structural Change</vt:lpstr>
      <vt:lpstr>Poisson Regressions</vt:lpstr>
      <vt:lpstr>Chi Squared Test</vt:lpstr>
      <vt:lpstr>GARCH Models: A Model for Time Series with Latent Heteroscedasticity</vt:lpstr>
      <vt:lpstr>ARCH Model</vt:lpstr>
      <vt:lpstr>GARCH Model</vt:lpstr>
      <vt:lpstr>Estimated GARCH Model</vt:lpstr>
      <vt:lpstr>2 Step Estimation (Murphy-Topel)</vt:lpstr>
      <vt:lpstr>Setting</vt:lpstr>
      <vt:lpstr>Murphy and Topel (1984,2002) Results</vt:lpstr>
      <vt:lpstr>M&amp;T Computations</vt:lpstr>
      <vt:lpstr>Example</vt:lpstr>
      <vt:lpstr>Example - Continued</vt:lpstr>
      <vt:lpstr>Murphy and Topel Correction</vt:lpstr>
      <vt:lpstr> Two Step Estimation of LFP Model</vt:lpstr>
      <vt:lpstr>Estimated Equation 1: E[Kids]</vt:lpstr>
      <vt:lpstr>Two Step Estimator</vt:lpstr>
      <vt:lpstr>Optimization - Algorithms</vt:lpstr>
      <vt:lpstr>Newton’s Method</vt:lpstr>
      <vt:lpstr>Newton’s Method for Poisson Regression</vt:lpstr>
      <vt:lpstr>Poisson Regression Iterations</vt:lpstr>
      <vt:lpstr>Optimization</vt:lpstr>
      <vt:lpstr>Algorithms</vt:lpstr>
      <vt:lpstr>Line Search Methods</vt:lpstr>
      <vt:lpstr>Quasi-Newton Methods</vt:lpstr>
      <vt:lpstr>Stopping Rule</vt:lpstr>
      <vt:lpstr>PowerPoint Presentation</vt:lpstr>
      <vt:lpstr>PowerPoint Presentation</vt:lpstr>
      <vt:lpstr>PowerPoint Presentation</vt:lpstr>
      <vt:lpstr>PowerPoint Presentation</vt:lpstr>
    </vt:vector>
  </TitlesOfParts>
  <Company>Econometric Software,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Stern User</cp:lastModifiedBy>
  <cp:revision>65</cp:revision>
  <cp:lastPrinted>2017-11-30T16:30:08Z</cp:lastPrinted>
  <dcterms:created xsi:type="dcterms:W3CDTF">2007-07-27T17:18:39Z</dcterms:created>
  <dcterms:modified xsi:type="dcterms:W3CDTF">2017-11-30T16:44:19Z</dcterms:modified>
</cp:coreProperties>
</file>