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6" r:id="rId1"/>
  </p:sldMasterIdLst>
  <p:notesMasterIdLst>
    <p:notesMasterId r:id="rId66"/>
  </p:notesMasterIdLst>
  <p:handoutMasterIdLst>
    <p:handoutMasterId r:id="rId67"/>
  </p:handoutMasterIdLst>
  <p:sldIdLst>
    <p:sldId id="258" r:id="rId2"/>
    <p:sldId id="271" r:id="rId3"/>
    <p:sldId id="339" r:id="rId4"/>
    <p:sldId id="335" r:id="rId5"/>
    <p:sldId id="336" r:id="rId6"/>
    <p:sldId id="337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12" r:id="rId46"/>
    <p:sldId id="313" r:id="rId47"/>
    <p:sldId id="314" r:id="rId48"/>
    <p:sldId id="315" r:id="rId49"/>
    <p:sldId id="316" r:id="rId50"/>
    <p:sldId id="317" r:id="rId51"/>
    <p:sldId id="318" r:id="rId52"/>
    <p:sldId id="319" r:id="rId53"/>
    <p:sldId id="320" r:id="rId54"/>
    <p:sldId id="321" r:id="rId55"/>
    <p:sldId id="322" r:id="rId56"/>
    <p:sldId id="323" r:id="rId57"/>
    <p:sldId id="326" r:id="rId58"/>
    <p:sldId id="324" r:id="rId59"/>
    <p:sldId id="329" r:id="rId60"/>
    <p:sldId id="328" r:id="rId61"/>
    <p:sldId id="327" r:id="rId62"/>
    <p:sldId id="330" r:id="rId63"/>
    <p:sldId id="331" r:id="rId64"/>
    <p:sldId id="332" r:id="rId65"/>
  </p:sldIdLst>
  <p:sldSz cx="9144000" cy="6858000" type="screen4x3"/>
  <p:notesSz cx="6954838" cy="9309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00"/>
    <a:srgbClr val="7030A0"/>
    <a:srgbClr val="000000"/>
    <a:srgbClr val="E6E6E6"/>
    <a:srgbClr val="FF0000"/>
    <a:srgbClr val="99CCCC"/>
    <a:srgbClr val="0000FF"/>
    <a:srgbClr val="FFFFFF"/>
    <a:srgbClr val="FF9999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81" autoAdjust="0"/>
    <p:restoredTop sz="94660"/>
  </p:normalViewPr>
  <p:slideViewPr>
    <p:cSldViewPr>
      <p:cViewPr varScale="1">
        <p:scale>
          <a:sx n="84" d="100"/>
          <a:sy n="84" d="100"/>
        </p:scale>
        <p:origin x="1622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9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3553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9708" y="0"/>
            <a:ext cx="3013553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2140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2691"/>
            <a:ext cx="3013553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2140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9708" y="8842691"/>
            <a:ext cx="3013553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61C0E9CA-299E-479D-B5B9-378C6DF986A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444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3553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9708" y="0"/>
            <a:ext cx="3013553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0938" y="698500"/>
            <a:ext cx="4652962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800" y="4422142"/>
            <a:ext cx="5563239" cy="4188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2691"/>
            <a:ext cx="3013553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9708" y="8842691"/>
            <a:ext cx="3013553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4F8F0715-B755-4255-9FF5-B88A10DBD77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957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77F398-5192-4E49-AA5F-C4A783130378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960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1FAEE7-2368-4C07-9EEE-9E3BEAD90DC5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488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84BB9A-CC9E-489B-A053-4F088D2DD00B}" type="slidenum">
              <a:rPr lang="en-US" smtClean="0"/>
              <a:pPr/>
              <a:t>7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30639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89B1D0-61FC-4A12-98B0-F1169244EAB1}" type="slidenum">
              <a:rPr lang="en-US" smtClean="0"/>
              <a:pPr/>
              <a:t>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28141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7F3BD2-6019-4BFE-8303-92E7F5A0E203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40349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1A840F-F167-4FD3-AFB8-65F128D3319E}" type="slidenum">
              <a:rPr lang="en-US" smtClean="0"/>
              <a:pPr/>
              <a:t>10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009475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44EB58-C7F6-4890-8E08-B89F53144C08}" type="slidenum">
              <a:rPr lang="en-US" smtClean="0"/>
              <a:pPr/>
              <a:t>11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709598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E9347B-4370-4520-AD8E-E962093FF7F4}" type="slidenum">
              <a:rPr lang="en-US" smtClean="0"/>
              <a:pPr/>
              <a:t>12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754780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3BCFD0-4ABD-4E72-B19D-88240F82B92E}" type="slidenum">
              <a:rPr lang="en-US" smtClean="0"/>
              <a:pPr/>
              <a:t>13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341665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94D8BF-3E6F-4029-94E5-1BED9AAA10EB}" type="slidenum">
              <a:rPr lang="en-US" smtClean="0"/>
              <a:pPr/>
              <a:t>14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66638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0AB096-7C18-4B00-89DC-9112CF92A1D8}" type="slidenum">
              <a:rPr lang="en-US" smtClean="0"/>
              <a:pPr/>
              <a:t>15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75812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A8B02F-02CD-4382-88B0-97137BEB3C5B}" type="slidenum">
              <a:rPr lang="en-US" smtClean="0"/>
              <a:pPr/>
              <a:t>16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139498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5739CC-D5F7-461A-B97A-4EC190B0B0E3}" type="slidenum">
              <a:rPr lang="en-US" smtClean="0"/>
              <a:pPr/>
              <a:t>17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953548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AF7724-5DF0-45B9-8C89-73043FCE0F27}" type="slidenum">
              <a:rPr lang="en-US" smtClean="0"/>
              <a:pPr/>
              <a:t>18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93504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B9B152-B5B3-4522-B298-88CD55A64B59}" type="slidenum">
              <a:rPr lang="en-US" smtClean="0"/>
              <a:pPr/>
              <a:t>19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750513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ADDD71-C97A-4CE3-8255-A97CB5E66DA2}" type="slidenum">
              <a:rPr lang="en-US" smtClean="0"/>
              <a:pPr/>
              <a:t>20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386940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245B32-C09A-4D44-92BB-CDF1FDDAB20D}" type="slidenum">
              <a:rPr lang="en-US" smtClean="0"/>
              <a:pPr/>
              <a:t>21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830936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C55034-DBFD-46FC-941A-A5BEEBA70657}" type="slidenum">
              <a:rPr lang="en-US" smtClean="0"/>
              <a:pPr/>
              <a:t>22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075994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E79F0D-E138-4B10-9B0E-3115F9DBD77B}" type="slidenum">
              <a:rPr lang="en-US" smtClean="0"/>
              <a:pPr/>
              <a:t>23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979242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3D9FFF-2510-4DFF-A98F-88E49D79C3E1}" type="slidenum">
              <a:rPr lang="en-US" smtClean="0"/>
              <a:pPr/>
              <a:t>24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819085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E74534-2004-4915-9FAF-F1A4C2DA1A9F}" type="slidenum">
              <a:rPr lang="en-US" smtClean="0"/>
              <a:pPr/>
              <a:t>25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468087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FC3EA2-0BA8-4E33-86D4-CFCDA697C19B}" type="slidenum">
              <a:rPr lang="en-US" smtClean="0"/>
              <a:pPr/>
              <a:t>26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17625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1D56AC-BF2D-41B6-AA1F-7FD9617BC6B8}" type="slidenum">
              <a:rPr lang="en-US" smtClean="0"/>
              <a:pPr/>
              <a:t>27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775252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2AC7CC-846D-4826-9D00-73858BB6E84E}" type="slidenum">
              <a:rPr lang="en-US" smtClean="0"/>
              <a:pPr/>
              <a:t>28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540100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728117-B5A0-4EFB-8D34-47C912751F5B}" type="slidenum">
              <a:rPr lang="en-US" smtClean="0"/>
              <a:pPr/>
              <a:t>29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539398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A1B93B-F544-4C49-BCE5-E3047E9CD291}" type="slidenum">
              <a:rPr lang="en-US" smtClean="0"/>
              <a:pPr/>
              <a:t>30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573122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B6CE27-19F9-4535-85CD-79CD180559F0}" type="slidenum">
              <a:rPr lang="en-US" smtClean="0"/>
              <a:pPr/>
              <a:t>31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08198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0AD429-458B-4483-B164-8A3BB3974A3E}" type="slidenum">
              <a:rPr lang="en-US" smtClean="0"/>
              <a:pPr/>
              <a:t>32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626063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0A84E9-D22C-4638-BF26-1206F6732A24}" type="slidenum">
              <a:rPr lang="en-US" smtClean="0"/>
              <a:pPr/>
              <a:t>33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367085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6A3356-7C90-44D6-BD63-7A116FCEFC15}" type="slidenum">
              <a:rPr lang="en-US" smtClean="0"/>
              <a:pPr/>
              <a:t>34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395399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AA2C50-09E6-47A5-A939-7998B9A7BDF4}" type="slidenum">
              <a:rPr lang="en-US" smtClean="0"/>
              <a:pPr/>
              <a:t>35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960579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1118FF-36F7-43F4-A67E-50414812AE9A}" type="slidenum">
              <a:rPr lang="en-US" smtClean="0"/>
              <a:pPr/>
              <a:t>36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145590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9DF489-1E44-4D27-8C95-5B1E6BC170E7}" type="slidenum">
              <a:rPr lang="en-US" smtClean="0"/>
              <a:pPr/>
              <a:t>37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567652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72BD78-6553-4AC7-BB4E-7A119E3A344A}" type="slidenum">
              <a:rPr lang="en-US" smtClean="0"/>
              <a:pPr/>
              <a:t>38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731697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18AF35-B525-458A-AF1D-557EDE7969A8}" type="slidenum">
              <a:rPr lang="en-US" smtClean="0"/>
              <a:pPr/>
              <a:t>39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478964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68F6D0-324E-4D25-A0ED-3D9BCFAE6061}" type="slidenum">
              <a:rPr lang="en-US" smtClean="0"/>
              <a:pPr/>
              <a:t>40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3256024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3311A0-47E0-4060-9DDF-64E341444F18}" type="slidenum">
              <a:rPr lang="en-US" smtClean="0"/>
              <a:pPr/>
              <a:t>41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319972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85BC00-33FE-4E81-AE4E-86FF2A7B1794}" type="slidenum">
              <a:rPr lang="en-US" smtClean="0"/>
              <a:pPr/>
              <a:t>42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8297406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BADCD6-59FC-418B-8E5A-4797D45DF18D}" type="slidenum">
              <a:rPr lang="en-US" smtClean="0"/>
              <a:pPr/>
              <a:t>43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2682482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D7137A-9582-4BE5-B31E-295B44CD6EC5}" type="slidenum">
              <a:rPr lang="en-US" smtClean="0"/>
              <a:pPr/>
              <a:t>44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211123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FA141A-F26F-4EFB-8951-C340BAC6D9EE}" type="slidenum">
              <a:rPr lang="en-US" smtClean="0"/>
              <a:pPr/>
              <a:t>45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9517450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0D5068-7EF5-4CEB-83E3-7008A3221C71}" type="slidenum">
              <a:rPr lang="en-US" smtClean="0"/>
              <a:pPr/>
              <a:t>46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6129324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082365-8F44-4055-83DB-01AC3999F87C}" type="slidenum">
              <a:rPr lang="en-US" smtClean="0"/>
              <a:pPr/>
              <a:t>47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6016089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A06CE7-CC6B-4434-B9EB-45DD23988807}" type="slidenum">
              <a:rPr lang="en-US" smtClean="0"/>
              <a:pPr/>
              <a:t>48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2712240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57EB6F-3C13-4662-AB1A-14B292635E20}" type="slidenum">
              <a:rPr lang="en-US" smtClean="0"/>
              <a:pPr/>
              <a:t>49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9446375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621951-944A-4F4E-B9D1-B33465559CC6}" type="slidenum">
              <a:rPr lang="en-US" smtClean="0"/>
              <a:pPr/>
              <a:t>50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8911039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FD3D6A-7BD9-425A-9C4E-D17105696061}" type="slidenum">
              <a:rPr lang="en-US" smtClean="0"/>
              <a:pPr/>
              <a:t>51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2212603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5CDDC0-C02E-4339-BECD-229AE6BD6C36}" type="slidenum">
              <a:rPr lang="en-US" smtClean="0"/>
              <a:pPr/>
              <a:t>52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3770407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756BC1-8AC4-4720-8200-DA37F62F35AE}" type="slidenum">
              <a:rPr lang="en-US" smtClean="0"/>
              <a:pPr/>
              <a:t>53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4458480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7D1A93-A9DC-4B75-9F03-E6DEFAA91019}" type="slidenum">
              <a:rPr lang="en-US" smtClean="0"/>
              <a:pPr/>
              <a:t>54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1788848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AA5395-BEC5-4795-9BDB-8F62E4B2D69D}" type="slidenum">
              <a:rPr lang="en-US" smtClean="0"/>
              <a:pPr/>
              <a:t>55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5783547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5F7569-1875-4645-86B7-4CFA288AB016}" type="slidenum">
              <a:rPr lang="en-US" smtClean="0"/>
              <a:pPr/>
              <a:t>56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6747041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B561A5-7E94-4E12-9778-1238583FDFCB}" type="slidenum">
              <a:rPr lang="en-US" smtClean="0"/>
              <a:pPr/>
              <a:t>57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6453071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FC31C7-6640-43A2-9A61-681A48F5584E}" type="slidenum">
              <a:rPr lang="en-US" smtClean="0"/>
              <a:pPr/>
              <a:t>58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3546771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735F72-50FB-4721-BDA1-89F37002E827}" type="slidenum">
              <a:rPr lang="en-US" smtClean="0">
                <a:cs typeface="Arial" charset="0"/>
              </a:rPr>
              <a:pPr/>
              <a:t>59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73995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7A6C6A-FD9A-4DBA-99ED-055D723C5265}" type="slidenum">
              <a:rPr lang="en-US" smtClean="0">
                <a:cs typeface="Arial" charset="0"/>
              </a:rPr>
              <a:pPr/>
              <a:t>60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3249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F8ACE4-1471-49C4-85AC-A447ADEB1D88}" type="slidenum">
              <a:rPr lang="en-US" smtClean="0">
                <a:cs typeface="Arial" charset="0"/>
              </a:rPr>
              <a:pPr/>
              <a:t>62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76614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43A309-BFBD-468D-8491-D68EC0E59205}" type="slidenum">
              <a:rPr lang="en-US" smtClean="0">
                <a:cs typeface="Arial" charset="0"/>
              </a:rPr>
              <a:pPr/>
              <a:t>63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43476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C0CDA8-2834-4C82-8187-95AFFA069EE6}" type="slidenum">
              <a:rPr lang="en-US" smtClean="0">
                <a:cs typeface="Arial" charset="0"/>
              </a:rPr>
              <a:pPr/>
              <a:t>64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246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332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166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3268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73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090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382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816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3144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4048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948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64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 dirty="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 dirty="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5638800" y="6550223"/>
            <a:ext cx="3496491" cy="307777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Part</a:t>
            </a:r>
            <a:r>
              <a:rPr lang="en-US" sz="1400" baseline="0" dirty="0" smtClean="0"/>
              <a:t> 21: Generalized Method of Moments</a:t>
            </a:r>
            <a:endParaRPr lang="en-US" sz="140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229982" y="6488668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21-</a:t>
            </a:r>
            <a:fld id="{9ED99AAF-CB70-44A8-9A44-756D634A7A9A}" type="slidenum">
              <a:rPr lang="en-US" b="1" smtClean="0"/>
              <a:pPr/>
              <a:t>‹#›</a:t>
            </a:fld>
            <a:r>
              <a:rPr lang="en-US" b="1" dirty="0" smtClean="0"/>
              <a:t>/67</a:t>
            </a:r>
            <a:endParaRPr lang="en-US" b="1" dirty="0"/>
          </a:p>
        </p:txBody>
      </p:sp>
      <p:sp>
        <p:nvSpPr>
          <p:cNvPr id="12" name="Rectangle 1"/>
          <p:cNvSpPr>
            <a:spLocks noChangeArrowheads="1"/>
          </p:cNvSpPr>
          <p:nvPr userDrawn="1"/>
        </p:nvSpPr>
        <p:spPr bwMode="auto">
          <a:xfrm>
            <a:off x="228600" y="0"/>
            <a:ext cx="8915400" cy="228600"/>
          </a:xfrm>
          <a:prstGeom prst="rect">
            <a:avLst/>
          </a:prstGeom>
          <a:solidFill>
            <a:srgbClr val="7030A0"/>
          </a:solidFill>
          <a:ln>
            <a:noFill/>
          </a:ln>
          <a:extLst/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295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j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j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0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4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5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6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7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19.png"/><Relationship Id="rId4" Type="http://schemas.openxmlformats.org/officeDocument/2006/relationships/oleObject" Target="../embeddings/oleObject18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20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21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22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23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24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6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27.bin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28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29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32.wmf"/><Relationship Id="rId4" Type="http://schemas.openxmlformats.org/officeDocument/2006/relationships/oleObject" Target="../embeddings/oleObject30.bin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33.wmf"/><Relationship Id="rId4" Type="http://schemas.openxmlformats.org/officeDocument/2006/relationships/oleObject" Target="../embeddings/oleObject31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32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35.wmf"/><Relationship Id="rId4" Type="http://schemas.openxmlformats.org/officeDocument/2006/relationships/oleObject" Target="../embeddings/oleObject33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36.wmf"/><Relationship Id="rId4" Type="http://schemas.openxmlformats.org/officeDocument/2006/relationships/oleObject" Target="../embeddings/oleObject34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37.wmf"/><Relationship Id="rId4" Type="http://schemas.openxmlformats.org/officeDocument/2006/relationships/oleObject" Target="../embeddings/oleObject35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38.wmf"/><Relationship Id="rId4" Type="http://schemas.openxmlformats.org/officeDocument/2006/relationships/oleObject" Target="../embeddings/oleObject36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39.wmf"/><Relationship Id="rId4" Type="http://schemas.openxmlformats.org/officeDocument/2006/relationships/oleObject" Target="../embeddings/oleObject37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40.wmf"/><Relationship Id="rId4" Type="http://schemas.openxmlformats.org/officeDocument/2006/relationships/oleObject" Target="../embeddings/oleObject38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7.vml"/><Relationship Id="rId5" Type="http://schemas.openxmlformats.org/officeDocument/2006/relationships/image" Target="../media/image41.wmf"/><Relationship Id="rId4" Type="http://schemas.openxmlformats.org/officeDocument/2006/relationships/oleObject" Target="../embeddings/oleObject39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8.vml"/><Relationship Id="rId5" Type="http://schemas.openxmlformats.org/officeDocument/2006/relationships/image" Target="../media/image42.wmf"/><Relationship Id="rId4" Type="http://schemas.openxmlformats.org/officeDocument/2006/relationships/oleObject" Target="../embeddings/oleObject40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9.vml"/><Relationship Id="rId5" Type="http://schemas.openxmlformats.org/officeDocument/2006/relationships/image" Target="../media/image43.wmf"/><Relationship Id="rId4" Type="http://schemas.openxmlformats.org/officeDocument/2006/relationships/oleObject" Target="../embeddings/oleObject41.bin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0.vml"/><Relationship Id="rId5" Type="http://schemas.openxmlformats.org/officeDocument/2006/relationships/image" Target="../media/image44.wmf"/><Relationship Id="rId4" Type="http://schemas.openxmlformats.org/officeDocument/2006/relationships/oleObject" Target="../embeddings/oleObject42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1.vml"/><Relationship Id="rId5" Type="http://schemas.openxmlformats.org/officeDocument/2006/relationships/image" Target="../media/image46.png"/><Relationship Id="rId4" Type="http://schemas.openxmlformats.org/officeDocument/2006/relationships/oleObject" Target="../embeddings/oleObject43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4" Type="http://schemas.openxmlformats.org/officeDocument/2006/relationships/image" Target="../media/image47.w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286000"/>
            <a:ext cx="5257800" cy="612775"/>
          </a:xfrm>
        </p:spPr>
        <p:txBody>
          <a:bodyPr/>
          <a:lstStyle/>
          <a:p>
            <a:r>
              <a:rPr lang="en-US" sz="4800" dirty="0" smtClean="0"/>
              <a:t>Econometrics I</a:t>
            </a:r>
            <a:endParaRPr lang="en-US" sz="4800" dirty="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3048000"/>
            <a:ext cx="5486400" cy="1752600"/>
          </a:xfrm>
        </p:spPr>
        <p:txBody>
          <a:bodyPr/>
          <a:lstStyle/>
          <a:p>
            <a:r>
              <a:rPr lang="en-US" sz="2600" dirty="0"/>
              <a:t>Professor William Greene</a:t>
            </a:r>
          </a:p>
          <a:p>
            <a:r>
              <a:rPr lang="en-US" sz="2600" dirty="0"/>
              <a:t>Stern School of Business</a:t>
            </a:r>
          </a:p>
          <a:p>
            <a:r>
              <a:rPr lang="en-US" sz="2600" dirty="0" smtClean="0"/>
              <a:t>Department </a:t>
            </a:r>
            <a:r>
              <a:rPr lang="en-US" sz="2600" dirty="0"/>
              <a:t>of Economics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2057400"/>
            <a:ext cx="2300492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95400" y="1371600"/>
            <a:ext cx="6858000" cy="1752600"/>
          </a:xfrm>
        </p:spPr>
        <p:txBody>
          <a:bodyPr/>
          <a:lstStyle/>
          <a:p>
            <a:r>
              <a:rPr lang="en-US" sz="4000" dirty="0" smtClean="0"/>
              <a:t>Econometrics I</a:t>
            </a:r>
            <a:endParaRPr lang="en-US" sz="4000" dirty="0"/>
          </a:p>
        </p:txBody>
      </p:sp>
      <p:sp>
        <p:nvSpPr>
          <p:cNvPr id="199686" name="Rectangle 6"/>
          <p:cNvSpPr>
            <a:spLocks noChangeArrowheads="1"/>
          </p:cNvSpPr>
          <p:nvPr/>
        </p:nvSpPr>
        <p:spPr bwMode="auto">
          <a:xfrm>
            <a:off x="1524000" y="3352800"/>
            <a:ext cx="60960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9687" name="Text Box 7"/>
          <p:cNvSpPr txBox="1">
            <a:spLocks noChangeArrowheads="1"/>
          </p:cNvSpPr>
          <p:nvPr/>
        </p:nvSpPr>
        <p:spPr bwMode="auto">
          <a:xfrm>
            <a:off x="2514600" y="3886200"/>
            <a:ext cx="4419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/>
              <a:t>Part </a:t>
            </a:r>
            <a:r>
              <a:rPr lang="en-US" sz="3200" b="1" dirty="0" smtClean="0"/>
              <a:t>21 – Generalized</a:t>
            </a:r>
            <a:br>
              <a:rPr lang="en-US" sz="3200" b="1" dirty="0" smtClean="0"/>
            </a:br>
            <a:r>
              <a:rPr lang="en-US" sz="3200" b="1" dirty="0" smtClean="0"/>
              <a:t>Method of Moments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/>
          <p:cNvSpPr txBox="1">
            <a:spLocks noChangeArrowheads="1"/>
          </p:cNvSpPr>
          <p:nvPr/>
        </p:nvSpPr>
        <p:spPr bwMode="auto">
          <a:xfrm>
            <a:off x="304800" y="762000"/>
            <a:ext cx="8686800" cy="535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dirty="0"/>
              <a:t>I also have a questions about nonlinear GMM - which is more or less nonlinear IV technique I suppose.</a:t>
            </a:r>
          </a:p>
          <a:p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I am running a panel non-linear regression  (non-linear in the parameters) and I have L parameters and K exogenous variables with L&gt;K.</a:t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In particular my model looks kind of like this:  Y =   b</a:t>
            </a:r>
            <a:r>
              <a:rPr lang="en-US" altLang="en-US" baseline="-25000" dirty="0"/>
              <a:t>1</a:t>
            </a:r>
            <a:r>
              <a:rPr lang="en-US" altLang="en-US" dirty="0"/>
              <a:t>*X^b</a:t>
            </a:r>
            <a:r>
              <a:rPr lang="en-US" altLang="en-US" baseline="-25000" dirty="0"/>
              <a:t>2</a:t>
            </a:r>
            <a:r>
              <a:rPr lang="en-US" altLang="en-US" dirty="0"/>
              <a:t> + e, and so I am trying to estimate the extra b</a:t>
            </a:r>
            <a:r>
              <a:rPr lang="en-US" altLang="en-US" baseline="-25000" dirty="0"/>
              <a:t>2</a:t>
            </a:r>
            <a:r>
              <a:rPr lang="en-US" altLang="en-US" dirty="0"/>
              <a:t> that don't usually appear in a regression.</a:t>
            </a:r>
            <a:br>
              <a:rPr lang="en-US" altLang="en-US" dirty="0"/>
            </a:br>
            <a:r>
              <a:rPr lang="en-US" altLang="en-US" dirty="0"/>
              <a:t>From what I am reading, to run nonlinear GMM I can use the K exogenous variables to construct the </a:t>
            </a:r>
            <a:r>
              <a:rPr lang="en-US" altLang="en-US" dirty="0" err="1"/>
              <a:t>orthogonality</a:t>
            </a:r>
            <a:r>
              <a:rPr lang="en-US" altLang="en-US" dirty="0"/>
              <a:t> conditions but what should I use for the extra, b</a:t>
            </a:r>
            <a:r>
              <a:rPr lang="en-US" altLang="en-US" baseline="-25000" dirty="0"/>
              <a:t>2</a:t>
            </a:r>
            <a:r>
              <a:rPr lang="en-US" altLang="en-US" dirty="0"/>
              <a:t> coefficients?</a:t>
            </a:r>
            <a:br>
              <a:rPr lang="en-US" altLang="en-US" dirty="0"/>
            </a:br>
            <a:r>
              <a:rPr lang="en-US" altLang="en-US" dirty="0"/>
              <a:t>Just some more possible IVs (like lags) of the exogenous variables?</a:t>
            </a:r>
            <a:br>
              <a:rPr lang="en-US" altLang="en-US" dirty="0"/>
            </a:br>
            <a:r>
              <a:rPr lang="en-US" altLang="en-US" dirty="0"/>
              <a:t>I agree that by adding more IVs you will get a more efficient estimation, but isn't it only the case when you believe the IVs are truly uncorrelated with the error term?</a:t>
            </a:r>
            <a:br>
              <a:rPr lang="en-US" altLang="en-US" dirty="0"/>
            </a:br>
            <a:r>
              <a:rPr lang="en-US" altLang="en-US" dirty="0"/>
              <a:t>So by adding more "instruments" you are more or less imposing more and more restrictive assumptions about the model (which might not actually be true).</a:t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I am asking because I have not found sources comparing nonlinear GMM/IV to nonlinear least squares.  If there is no </a:t>
            </a:r>
            <a:r>
              <a:rPr lang="en-US" altLang="en-US" dirty="0" err="1"/>
              <a:t>homoscadesticity</a:t>
            </a:r>
            <a:r>
              <a:rPr lang="en-US" altLang="en-US" dirty="0"/>
              <a:t>/serial correlation what is more efficient/give tighter estimates?</a:t>
            </a:r>
          </a:p>
        </p:txBody>
      </p:sp>
    </p:spTree>
    <p:extLst>
      <p:ext uri="{BB962C8B-B14F-4D97-AF65-F5344CB8AC3E}">
        <p14:creationId xmlns:p14="http://schemas.microsoft.com/office/powerpoint/2010/main" val="204130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413519"/>
              </p:ext>
            </p:extLst>
          </p:nvPr>
        </p:nvGraphicFramePr>
        <p:xfrm>
          <a:off x="609600" y="2286000"/>
          <a:ext cx="8229600" cy="3413760"/>
        </p:xfrm>
        <a:graphic>
          <a:graphicData uri="http://schemas.openxmlformats.org/drawingml/2006/table">
            <a:tbl>
              <a:tblPr/>
              <a:tblGrid>
                <a:gridCol w="8229600"/>
              </a:tblGrid>
              <a:tr h="0"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  <a:latin typeface="arial" panose="020B0604020202020204" pitchFamily="34" charset="0"/>
                        </a:rPr>
                        <a:t>I’m trying to minimize a nonlinear program with the least square under nonlinear constraints. It’s first introduced by </a:t>
                      </a:r>
                      <a:r>
                        <a:rPr lang="en-US" sz="2800" dirty="0" err="1">
                          <a:effectLst/>
                          <a:latin typeface="arial" panose="020B0604020202020204" pitchFamily="34" charset="0"/>
                        </a:rPr>
                        <a:t>Ané</a:t>
                      </a:r>
                      <a:r>
                        <a:rPr lang="en-US" sz="2800" dirty="0">
                          <a:effectLst/>
                          <a:latin typeface="arial" panose="020B0604020202020204" pitchFamily="34" charset="0"/>
                        </a:rPr>
                        <a:t> &amp; </a:t>
                      </a:r>
                      <a:r>
                        <a:rPr lang="en-US" sz="2800" dirty="0" err="1">
                          <a:effectLst/>
                          <a:latin typeface="arial" panose="020B0604020202020204" pitchFamily="34" charset="0"/>
                        </a:rPr>
                        <a:t>Geman</a:t>
                      </a:r>
                      <a:r>
                        <a:rPr lang="en-US" sz="2800" dirty="0">
                          <a:effectLst/>
                          <a:latin typeface="arial" panose="020B0604020202020204" pitchFamily="34" charset="0"/>
                        </a:rPr>
                        <a:t> (2000). It consisted on the minimization of the sum of squared difference between the moment generating function and the theoretical moment generating function </a:t>
                      </a:r>
                      <a:endParaRPr lang="en-US" sz="2800" dirty="0" smtClean="0">
                        <a:effectLst/>
                        <a:latin typeface="arial" panose="020B0604020202020204" pitchFamily="34" charset="0"/>
                      </a:endParaRPr>
                    </a:p>
                    <a:p>
                      <a:endParaRPr lang="en-US" sz="2800" dirty="0" smtClean="0">
                        <a:effectLst/>
                        <a:latin typeface="arial" panose="020B0604020202020204" pitchFamily="34" charset="0"/>
                      </a:endParaRPr>
                    </a:p>
                    <a:p>
                      <a:r>
                        <a:rPr lang="en-US" sz="2800" dirty="0" smtClean="0">
                          <a:effectLst/>
                          <a:latin typeface="arial" panose="020B0604020202020204" pitchFamily="34" charset="0"/>
                        </a:rPr>
                        <a:t>(</a:t>
                      </a:r>
                      <a:r>
                        <a:rPr lang="en-US" sz="2000" i="1" dirty="0" smtClean="0">
                          <a:effectLst/>
                          <a:latin typeface="arial" panose="020B0604020202020204" pitchFamily="34" charset="0"/>
                        </a:rPr>
                        <a:t>The method was suggested by </a:t>
                      </a:r>
                      <a:r>
                        <a:rPr lang="en-US" sz="2000" i="1" dirty="0" err="1" smtClean="0">
                          <a:effectLst/>
                          <a:latin typeface="arial" panose="020B0604020202020204" pitchFamily="34" charset="0"/>
                        </a:rPr>
                        <a:t>Quandt</a:t>
                      </a:r>
                      <a:r>
                        <a:rPr lang="en-US" sz="2000" i="1" dirty="0" smtClean="0">
                          <a:effectLst/>
                          <a:latin typeface="arial" panose="020B0604020202020204" pitchFamily="34" charset="0"/>
                        </a:rPr>
                        <a:t> and</a:t>
                      </a:r>
                      <a:r>
                        <a:rPr lang="en-US" sz="2000" i="1" baseline="0" dirty="0" smtClean="0">
                          <a:effectLst/>
                          <a:latin typeface="arial" panose="020B0604020202020204" pitchFamily="34" charset="0"/>
                        </a:rPr>
                        <a:t> Ramsey</a:t>
                      </a:r>
                      <a:r>
                        <a:rPr lang="en-US" sz="2000" i="1" dirty="0" smtClean="0">
                          <a:effectLst/>
                          <a:latin typeface="arial" panose="020B0604020202020204" pitchFamily="34" charset="0"/>
                        </a:rPr>
                        <a:t> in the 1970s</a:t>
                      </a:r>
                      <a:r>
                        <a:rPr lang="en-US" sz="2800" dirty="0" smtClean="0">
                          <a:effectLst/>
                          <a:latin typeface="arial" panose="020B0604020202020204" pitchFamily="34" charset="0"/>
                        </a:rPr>
                        <a:t>.)</a:t>
                      </a:r>
                      <a:endParaRPr lang="en-US" sz="28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563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0571676"/>
              </p:ext>
            </p:extLst>
          </p:nvPr>
        </p:nvGraphicFramePr>
        <p:xfrm>
          <a:off x="304800" y="1219200"/>
          <a:ext cx="8647113" cy="441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65" name="Equation" r:id="rId3" imgW="4876800" imgH="2489200" progId="Equation.DSMT4">
                  <p:embed/>
                </p:oleObj>
              </mc:Choice>
              <mc:Fallback>
                <p:oleObj name="Equation" r:id="rId3" imgW="4876800" imgH="2489200" progId="Equation.DSMT4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219200"/>
                        <a:ext cx="8647113" cy="4413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8056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930205"/>
              </p:ext>
            </p:extLst>
          </p:nvPr>
        </p:nvGraphicFramePr>
        <p:xfrm>
          <a:off x="420688" y="1271588"/>
          <a:ext cx="8045450" cy="374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187" name="Equation" r:id="rId3" imgW="4203360" imgH="1955520" progId="Equation.DSMT4">
                  <p:embed/>
                </p:oleObj>
              </mc:Choice>
              <mc:Fallback>
                <p:oleObj name="Equation" r:id="rId3" imgW="4203360" imgH="1955520" progId="Equation.DSMT4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688" y="1271588"/>
                        <a:ext cx="8045450" cy="3743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113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dirty="0" smtClean="0"/>
              <a:t>The Method of Moments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6156952"/>
              </p:ext>
            </p:extLst>
          </p:nvPr>
        </p:nvGraphicFramePr>
        <p:xfrm>
          <a:off x="1222375" y="1981200"/>
          <a:ext cx="7180263" cy="433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Equation" r:id="rId4" imgW="4356000" imgH="2628720" progId="Equation.DSMT4">
                  <p:embed/>
                </p:oleObj>
              </mc:Choice>
              <mc:Fallback>
                <p:oleObj name="Equation" r:id="rId4" imgW="4356000" imgH="262872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2375" y="1981200"/>
                        <a:ext cx="7180263" cy="433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19200"/>
            <a:ext cx="8229600" cy="530225"/>
          </a:xfrm>
        </p:spPr>
        <p:txBody>
          <a:bodyPr/>
          <a:lstStyle/>
          <a:p>
            <a:pPr eaLnBrk="1" hangingPunct="1"/>
            <a:r>
              <a:rPr lang="en-US" dirty="0" smtClean="0"/>
              <a:t>Estimating a Parameter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0" y="1981200"/>
            <a:ext cx="4953000" cy="3505200"/>
          </a:xfrm>
        </p:spPr>
        <p:txBody>
          <a:bodyPr/>
          <a:lstStyle/>
          <a:p>
            <a:pPr eaLnBrk="1" hangingPunct="1"/>
            <a:r>
              <a:rPr lang="en-US" dirty="0" smtClean="0"/>
              <a:t>Mean of Poisson</a:t>
            </a:r>
          </a:p>
          <a:p>
            <a:pPr lvl="1" eaLnBrk="1" hangingPunct="1"/>
            <a:r>
              <a:rPr lang="en-US" dirty="0" smtClean="0"/>
              <a:t>p(y)=exp(-</a:t>
            </a:r>
            <a:r>
              <a:rPr lang="el-GR" dirty="0" smtClean="0"/>
              <a:t>λ</a:t>
            </a:r>
            <a:r>
              <a:rPr lang="en-US" dirty="0" smtClean="0"/>
              <a:t>) </a:t>
            </a:r>
            <a:r>
              <a:rPr lang="el-GR" dirty="0" smtClean="0"/>
              <a:t>λ</a:t>
            </a:r>
            <a:r>
              <a:rPr lang="en-US" baseline="30000" dirty="0" smtClean="0"/>
              <a:t>y</a:t>
            </a:r>
            <a:r>
              <a:rPr lang="en-US" dirty="0" smtClean="0"/>
              <a:t> / y!</a:t>
            </a:r>
          </a:p>
          <a:p>
            <a:pPr lvl="1" eaLnBrk="1" hangingPunct="1"/>
            <a:r>
              <a:rPr lang="en-US" dirty="0" smtClean="0"/>
              <a:t>E[y]= </a:t>
            </a:r>
            <a:r>
              <a:rPr lang="el-GR" dirty="0" smtClean="0"/>
              <a:t>λ</a:t>
            </a:r>
            <a:r>
              <a:rPr lang="en-US" dirty="0" smtClean="0"/>
              <a:t>.  </a:t>
            </a:r>
            <a:br>
              <a:rPr lang="en-US" dirty="0" smtClean="0"/>
            </a:br>
            <a:r>
              <a:rPr lang="en-US" dirty="0" err="1" smtClean="0"/>
              <a:t>plim</a:t>
            </a:r>
            <a:r>
              <a:rPr lang="en-US" dirty="0" smtClean="0"/>
              <a:t> (1/n)</a:t>
            </a:r>
            <a:r>
              <a:rPr lang="el-GR" dirty="0" smtClean="0"/>
              <a:t>Σ</a:t>
            </a:r>
            <a:r>
              <a:rPr lang="en-US" baseline="-25000" dirty="0" err="1" smtClean="0"/>
              <a:t>i</a:t>
            </a:r>
            <a:r>
              <a:rPr lang="en-US" dirty="0" err="1" smtClean="0"/>
              <a:t>y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l-GR" dirty="0" smtClean="0"/>
              <a:t>λ</a:t>
            </a:r>
            <a:r>
              <a:rPr lang="en-US" dirty="0" smtClean="0"/>
              <a:t>.  </a:t>
            </a:r>
            <a:br>
              <a:rPr lang="en-US" dirty="0" smtClean="0"/>
            </a:br>
            <a:r>
              <a:rPr lang="en-US" dirty="0" smtClean="0"/>
              <a:t>This is the estimator</a:t>
            </a:r>
            <a:endParaRPr lang="el-GR" dirty="0" smtClean="0"/>
          </a:p>
          <a:p>
            <a:pPr eaLnBrk="1" hangingPunct="1"/>
            <a:r>
              <a:rPr lang="en-US" dirty="0" smtClean="0"/>
              <a:t>Mean of Exponential</a:t>
            </a:r>
          </a:p>
          <a:p>
            <a:pPr lvl="1" eaLnBrk="1" hangingPunct="1"/>
            <a:r>
              <a:rPr lang="en-US" dirty="0" smtClean="0"/>
              <a:t>p(y) = </a:t>
            </a:r>
            <a:r>
              <a:rPr lang="el-GR" dirty="0" smtClean="0"/>
              <a:t>α</a:t>
            </a:r>
            <a:r>
              <a:rPr lang="en-US" dirty="0" smtClean="0"/>
              <a:t> </a:t>
            </a:r>
            <a:r>
              <a:rPr lang="en-US" dirty="0" err="1" smtClean="0"/>
              <a:t>exp</a:t>
            </a:r>
            <a:r>
              <a:rPr lang="en-US" dirty="0" smtClean="0"/>
              <a:t>(- </a:t>
            </a:r>
            <a:r>
              <a:rPr lang="el-GR" dirty="0"/>
              <a:t>α </a:t>
            </a:r>
            <a:r>
              <a:rPr lang="en-US" dirty="0" smtClean="0"/>
              <a:t>y</a:t>
            </a:r>
            <a:r>
              <a:rPr lang="en-US" dirty="0" smtClean="0"/>
              <a:t>)</a:t>
            </a:r>
          </a:p>
          <a:p>
            <a:pPr lvl="1" eaLnBrk="1" hangingPunct="1"/>
            <a:r>
              <a:rPr lang="en-US" dirty="0" smtClean="0"/>
              <a:t>E[y] = 1/ </a:t>
            </a:r>
            <a:r>
              <a:rPr lang="el-GR" dirty="0"/>
              <a:t>α</a:t>
            </a:r>
            <a:r>
              <a:rPr lang="en-US" dirty="0" smtClean="0"/>
              <a:t>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plim</a:t>
            </a:r>
            <a:r>
              <a:rPr lang="en-US" dirty="0" smtClean="0"/>
              <a:t> (1/n)</a:t>
            </a:r>
            <a:r>
              <a:rPr lang="el-GR" dirty="0" smtClean="0"/>
              <a:t>Σ</a:t>
            </a:r>
            <a:r>
              <a:rPr lang="en-US" baseline="-25000" dirty="0" err="1" smtClean="0"/>
              <a:t>i</a:t>
            </a:r>
            <a:r>
              <a:rPr lang="en-US" dirty="0" err="1" smtClean="0"/>
              <a:t>y</a:t>
            </a:r>
            <a:r>
              <a:rPr lang="en-US" baseline="-25000" dirty="0" err="1" smtClean="0"/>
              <a:t>i</a:t>
            </a:r>
            <a:r>
              <a:rPr lang="en-US" dirty="0" smtClean="0"/>
              <a:t> = 1</a:t>
            </a:r>
            <a:r>
              <a:rPr lang="en-US" dirty="0" smtClean="0"/>
              <a:t>/</a:t>
            </a:r>
            <a:r>
              <a:rPr lang="el-GR" dirty="0"/>
              <a:t> α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dirty="0" smtClean="0"/>
              <a:t>Mean and Variance of a </a:t>
            </a:r>
            <a:br>
              <a:rPr lang="en-US" dirty="0" smtClean="0"/>
            </a:br>
            <a:r>
              <a:rPr lang="en-US" dirty="0" smtClean="0"/>
              <a:t>Normal Distribution</a:t>
            </a:r>
          </a:p>
        </p:txBody>
      </p:sp>
      <p:graphicFrame>
        <p:nvGraphicFramePr>
          <p:cNvPr id="717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139973"/>
              </p:ext>
            </p:extLst>
          </p:nvPr>
        </p:nvGraphicFramePr>
        <p:xfrm>
          <a:off x="1676400" y="1676400"/>
          <a:ext cx="6324600" cy="47130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Equation" r:id="rId4" imgW="2590560" imgH="1930320" progId="Equation.DSMT4">
                  <p:embed/>
                </p:oleObj>
              </mc:Choice>
              <mc:Fallback>
                <p:oleObj name="Equation" r:id="rId4" imgW="2590560" imgH="193032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676400"/>
                        <a:ext cx="6324600" cy="471304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Gamma Distribution</a:t>
            </a:r>
          </a:p>
        </p:txBody>
      </p:sp>
      <p:graphicFrame>
        <p:nvGraphicFramePr>
          <p:cNvPr id="819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1978833"/>
              </p:ext>
            </p:extLst>
          </p:nvPr>
        </p:nvGraphicFramePr>
        <p:xfrm>
          <a:off x="1487488" y="1722438"/>
          <a:ext cx="6929437" cy="462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Equation" r:id="rId4" imgW="4279680" imgH="2857320" progId="Equation.DSMT4">
                  <p:embed/>
                </p:oleObj>
              </mc:Choice>
              <mc:Fallback>
                <p:oleObj name="Equation" r:id="rId4" imgW="4279680" imgH="285732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7488" y="1722438"/>
                        <a:ext cx="6929437" cy="4625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The Linear Regression Model</a:t>
            </a:r>
          </a:p>
        </p:txBody>
      </p:sp>
      <p:graphicFrame>
        <p:nvGraphicFramePr>
          <p:cNvPr id="921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9168624"/>
              </p:ext>
            </p:extLst>
          </p:nvPr>
        </p:nvGraphicFramePr>
        <p:xfrm>
          <a:off x="1310481" y="2057400"/>
          <a:ext cx="6523038" cy="385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Equation" r:id="rId4" imgW="4851360" imgH="2819160" progId="Equation.DSMT4">
                  <p:embed/>
                </p:oleObj>
              </mc:Choice>
              <mc:Fallback>
                <p:oleObj name="Equation" r:id="rId4" imgW="4851360" imgH="281916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0481" y="2057400"/>
                        <a:ext cx="6523038" cy="38544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1"/>
            <a:ext cx="8229600" cy="457200"/>
          </a:xfrm>
        </p:spPr>
        <p:txBody>
          <a:bodyPr/>
          <a:lstStyle/>
          <a:p>
            <a:pPr eaLnBrk="1" hangingPunct="1"/>
            <a:r>
              <a:rPr lang="en-US" dirty="0" smtClean="0"/>
              <a:t>Instrumental Variables</a:t>
            </a:r>
          </a:p>
        </p:txBody>
      </p:sp>
      <p:graphicFrame>
        <p:nvGraphicFramePr>
          <p:cNvPr id="1024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3872616"/>
              </p:ext>
            </p:extLst>
          </p:nvPr>
        </p:nvGraphicFramePr>
        <p:xfrm>
          <a:off x="1828800" y="1295400"/>
          <a:ext cx="5911850" cy="466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Equation" r:id="rId4" imgW="4152600" imgH="3276360" progId="Equation.DSMT4">
                  <p:embed/>
                </p:oleObj>
              </mc:Choice>
              <mc:Fallback>
                <p:oleObj name="Equation" r:id="rId4" imgW="4152600" imgH="327636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295400"/>
                        <a:ext cx="5911850" cy="4662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1"/>
            <a:ext cx="8229600" cy="762000"/>
          </a:xfrm>
        </p:spPr>
        <p:txBody>
          <a:bodyPr/>
          <a:lstStyle/>
          <a:p>
            <a:pPr eaLnBrk="1" hangingPunct="1"/>
            <a:r>
              <a:rPr lang="en-US" dirty="0" smtClean="0"/>
              <a:t>Maximum Likelihood</a:t>
            </a:r>
          </a:p>
        </p:txBody>
      </p:sp>
      <p:graphicFrame>
        <p:nvGraphicFramePr>
          <p:cNvPr id="1126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5042811"/>
              </p:ext>
            </p:extLst>
          </p:nvPr>
        </p:nvGraphicFramePr>
        <p:xfrm>
          <a:off x="1524000" y="1600200"/>
          <a:ext cx="7013615" cy="450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2" name="Equation" r:id="rId4" imgW="3708360" imgH="2387520" progId="Equation.DSMT4">
                  <p:embed/>
                </p:oleObj>
              </mc:Choice>
              <mc:Fallback>
                <p:oleObj name="Equation" r:id="rId4" imgW="3708360" imgH="238752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600200"/>
                        <a:ext cx="7013615" cy="45085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533400"/>
            <a:ext cx="8229600" cy="609600"/>
          </a:xfrm>
        </p:spPr>
        <p:txBody>
          <a:bodyPr/>
          <a:lstStyle/>
          <a:p>
            <a:pPr eaLnBrk="1" hangingPunct="1"/>
            <a:r>
              <a:rPr lang="en-US" dirty="0" smtClean="0"/>
              <a:t>Behavioral Application</a:t>
            </a:r>
          </a:p>
        </p:txBody>
      </p:sp>
      <p:graphicFrame>
        <p:nvGraphicFramePr>
          <p:cNvPr id="1229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5184244"/>
              </p:ext>
            </p:extLst>
          </p:nvPr>
        </p:nvGraphicFramePr>
        <p:xfrm>
          <a:off x="1470025" y="1524000"/>
          <a:ext cx="6356350" cy="435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6" name="Equation" r:id="rId4" imgW="4444920" imgH="3047760" progId="Equation.DSMT4">
                  <p:embed/>
                </p:oleObj>
              </mc:Choice>
              <mc:Fallback>
                <p:oleObj name="Equation" r:id="rId4" imgW="4444920" imgH="304776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0025" y="1524000"/>
                        <a:ext cx="6356350" cy="43576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Identification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Can the parameters be estimated?</a:t>
            </a:r>
          </a:p>
          <a:p>
            <a:pPr eaLnBrk="1" hangingPunct="1"/>
            <a:r>
              <a:rPr lang="en-US" smtClean="0"/>
              <a:t>Not a sample ‘property’</a:t>
            </a:r>
          </a:p>
          <a:p>
            <a:pPr eaLnBrk="1" hangingPunct="1"/>
            <a:r>
              <a:rPr lang="en-US" smtClean="0"/>
              <a:t>Assume an infinite sample</a:t>
            </a:r>
          </a:p>
          <a:p>
            <a:pPr lvl="1" eaLnBrk="1" hangingPunct="1"/>
            <a:r>
              <a:rPr lang="en-US" smtClean="0"/>
              <a:t>Is there sufficient information in a sample to reveal consistent estimators of the parameters</a:t>
            </a:r>
          </a:p>
          <a:p>
            <a:pPr lvl="1" eaLnBrk="1" hangingPunct="1"/>
            <a:r>
              <a:rPr lang="en-US" smtClean="0"/>
              <a:t>Can the ‘moment equations’ be solved for the population parameters?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Identification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229600" cy="4530725"/>
          </a:xfrm>
        </p:spPr>
        <p:txBody>
          <a:bodyPr/>
          <a:lstStyle/>
          <a:p>
            <a:pPr eaLnBrk="1" hangingPunct="1"/>
            <a:r>
              <a:rPr lang="en-US" sz="2400" dirty="0" smtClean="0"/>
              <a:t>Exactly Identified Case:  K population moment equations in K unknown parameters.</a:t>
            </a:r>
          </a:p>
          <a:p>
            <a:pPr lvl="1" eaLnBrk="1" hangingPunct="1"/>
            <a:r>
              <a:rPr lang="en-US" sz="2000" dirty="0" smtClean="0"/>
              <a:t>Our familiar cases, OLS, IV, ML, the MOM estimators</a:t>
            </a:r>
          </a:p>
          <a:p>
            <a:pPr lvl="1" eaLnBrk="1" hangingPunct="1"/>
            <a:r>
              <a:rPr lang="en-US" sz="2000" dirty="0" smtClean="0"/>
              <a:t>Is the counting rule sufficient?</a:t>
            </a:r>
          </a:p>
          <a:p>
            <a:pPr lvl="1" eaLnBrk="1" hangingPunct="1"/>
            <a:r>
              <a:rPr lang="en-US" sz="2000" dirty="0" smtClean="0"/>
              <a:t>What else is needed?</a:t>
            </a:r>
          </a:p>
          <a:p>
            <a:pPr eaLnBrk="1" hangingPunct="1"/>
            <a:r>
              <a:rPr lang="en-US" sz="2400" dirty="0" err="1" smtClean="0"/>
              <a:t>Overidentified</a:t>
            </a:r>
            <a:r>
              <a:rPr lang="en-US" sz="2400" dirty="0" smtClean="0"/>
              <a:t> Case </a:t>
            </a:r>
          </a:p>
          <a:p>
            <a:pPr lvl="1" eaLnBrk="1" hangingPunct="1"/>
            <a:r>
              <a:rPr lang="en-US" sz="2000" dirty="0" smtClean="0"/>
              <a:t>Instrumental Variables</a:t>
            </a:r>
          </a:p>
          <a:p>
            <a:pPr eaLnBrk="1" hangingPunct="1"/>
            <a:r>
              <a:rPr lang="en-US" sz="2400" dirty="0" err="1" smtClean="0"/>
              <a:t>Underidentified</a:t>
            </a:r>
            <a:r>
              <a:rPr lang="en-US" sz="2400" dirty="0" smtClean="0"/>
              <a:t> </a:t>
            </a:r>
            <a:r>
              <a:rPr lang="en-US" sz="2400" dirty="0" smtClean="0"/>
              <a:t>Case</a:t>
            </a:r>
          </a:p>
          <a:p>
            <a:pPr lvl="1" eaLnBrk="1" hangingPunct="1"/>
            <a:r>
              <a:rPr lang="en-US" sz="2000" dirty="0" smtClean="0"/>
              <a:t>Multicollinearity</a:t>
            </a:r>
          </a:p>
          <a:p>
            <a:pPr lvl="1" eaLnBrk="1" hangingPunct="1"/>
            <a:r>
              <a:rPr lang="en-US" sz="2000" dirty="0" smtClean="0"/>
              <a:t>Variance parameter in a </a:t>
            </a:r>
            <a:r>
              <a:rPr lang="en-US" sz="2000" dirty="0" err="1" smtClean="0"/>
              <a:t>probit</a:t>
            </a:r>
            <a:r>
              <a:rPr lang="en-US" sz="2000" dirty="0" smtClean="0"/>
              <a:t> model</a:t>
            </a:r>
          </a:p>
          <a:p>
            <a:pPr lvl="1" eaLnBrk="1" hangingPunct="1"/>
            <a:r>
              <a:rPr lang="en-US" sz="2000" dirty="0" smtClean="0"/>
              <a:t>Shape parameter in a </a:t>
            </a:r>
            <a:r>
              <a:rPr lang="en-US" sz="2000" dirty="0" err="1" smtClean="0"/>
              <a:t>loglinear</a:t>
            </a:r>
            <a:r>
              <a:rPr lang="en-US" sz="2000" dirty="0" smtClean="0"/>
              <a:t>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914400"/>
            <a:ext cx="8229600" cy="685800"/>
          </a:xfrm>
        </p:spPr>
        <p:txBody>
          <a:bodyPr/>
          <a:lstStyle/>
          <a:p>
            <a:pPr eaLnBrk="1" hangingPunct="1"/>
            <a:r>
              <a:rPr lang="en-US" smtClean="0"/>
              <a:t>Overidentification</a:t>
            </a:r>
          </a:p>
        </p:txBody>
      </p:sp>
      <p:graphicFrame>
        <p:nvGraphicFramePr>
          <p:cNvPr id="1536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1812787"/>
              </p:ext>
            </p:extLst>
          </p:nvPr>
        </p:nvGraphicFramePr>
        <p:xfrm>
          <a:off x="1639888" y="1676400"/>
          <a:ext cx="6283325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0" name="Equation" r:id="rId4" imgW="4012920" imgH="2819160" progId="Equation.DSMT4">
                  <p:embed/>
                </p:oleObj>
              </mc:Choice>
              <mc:Fallback>
                <p:oleObj name="Equation" r:id="rId4" imgW="4012920" imgH="281916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9888" y="1676400"/>
                        <a:ext cx="6283325" cy="441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Overidentification</a:t>
            </a:r>
          </a:p>
        </p:txBody>
      </p:sp>
      <p:graphicFrame>
        <p:nvGraphicFramePr>
          <p:cNvPr id="1638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2419121"/>
              </p:ext>
            </p:extLst>
          </p:nvPr>
        </p:nvGraphicFramePr>
        <p:xfrm>
          <a:off x="1630363" y="1905000"/>
          <a:ext cx="5935662" cy="373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3" name="Equation" r:id="rId4" imgW="3670300" imgH="2311400" progId="Equation.DSMT4">
                  <p:embed/>
                </p:oleObj>
              </mc:Choice>
              <mc:Fallback>
                <p:oleObj name="Equation" r:id="rId4" imgW="3670300" imgH="231140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0363" y="1905000"/>
                        <a:ext cx="5935662" cy="3736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Underidentification – Model/Data</a:t>
            </a:r>
          </a:p>
        </p:txBody>
      </p:sp>
      <p:graphicFrame>
        <p:nvGraphicFramePr>
          <p:cNvPr id="18435" name="Object 4"/>
          <p:cNvGraphicFramePr>
            <a:graphicFrameLocks noChangeAspect="1"/>
          </p:cNvGraphicFramePr>
          <p:nvPr/>
        </p:nvGraphicFramePr>
        <p:xfrm>
          <a:off x="1219200" y="2057400"/>
          <a:ext cx="6705600" cy="372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1" name="Equation" r:id="rId4" imgW="4203700" imgH="2336800" progId="Equation.DSMT4">
                  <p:embed/>
                </p:oleObj>
              </mc:Choice>
              <mc:Fallback>
                <p:oleObj name="Equation" r:id="rId4" imgW="4203700" imgH="233680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057400"/>
                        <a:ext cx="6705600" cy="3727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dirty="0" err="1" smtClean="0"/>
              <a:t>Underidentification</a:t>
            </a:r>
            <a:r>
              <a:rPr lang="en-US" dirty="0" smtClean="0"/>
              <a:t> - </a:t>
            </a:r>
            <a:r>
              <a:rPr lang="en-US" dirty="0" smtClean="0"/>
              <a:t>Normalization</a:t>
            </a:r>
            <a:endParaRPr lang="en-US" dirty="0" smtClean="0"/>
          </a:p>
        </p:txBody>
      </p:sp>
      <p:graphicFrame>
        <p:nvGraphicFramePr>
          <p:cNvPr id="1945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8210668"/>
              </p:ext>
            </p:extLst>
          </p:nvPr>
        </p:nvGraphicFramePr>
        <p:xfrm>
          <a:off x="671513" y="2311400"/>
          <a:ext cx="7800975" cy="378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6" name="Equation" r:id="rId4" imgW="5130720" imgH="2489040" progId="Equation.DSMT4">
                  <p:embed/>
                </p:oleObj>
              </mc:Choice>
              <mc:Fallback>
                <p:oleObj name="Equation" r:id="rId4" imgW="5130720" imgH="248904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513" y="2311400"/>
                        <a:ext cx="7800975" cy="3784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 bwMode="auto">
          <a:xfrm>
            <a:off x="5791200" y="4009231"/>
            <a:ext cx="838200" cy="257969"/>
          </a:xfrm>
          <a:prstGeom prst="rect">
            <a:avLst/>
          </a:prstGeom>
          <a:solidFill>
            <a:srgbClr val="99CC00">
              <a:alpha val="2588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257800" y="4390231"/>
            <a:ext cx="838200" cy="257969"/>
          </a:xfrm>
          <a:prstGeom prst="rect">
            <a:avLst/>
          </a:prstGeom>
          <a:solidFill>
            <a:srgbClr val="99CC00">
              <a:alpha val="2588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794248" y="4704175"/>
            <a:ext cx="838200" cy="257969"/>
          </a:xfrm>
          <a:prstGeom prst="rect">
            <a:avLst/>
          </a:prstGeom>
          <a:solidFill>
            <a:srgbClr val="99CC00">
              <a:alpha val="2588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257800" y="5054695"/>
            <a:ext cx="838200" cy="257969"/>
          </a:xfrm>
          <a:prstGeom prst="rect">
            <a:avLst/>
          </a:prstGeom>
          <a:solidFill>
            <a:srgbClr val="99CC00">
              <a:alpha val="2588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39825"/>
          </a:xfrm>
        </p:spPr>
        <p:txBody>
          <a:bodyPr/>
          <a:lstStyle/>
          <a:p>
            <a:r>
              <a:rPr lang="en-US" smtClean="0"/>
              <a:t>Underidentification: Moments</a:t>
            </a:r>
            <a:br>
              <a:rPr lang="en-US" smtClean="0"/>
            </a:br>
            <a:r>
              <a:rPr lang="en-US" smtClean="0"/>
              <a:t>Nonlinear LS vs. MLE</a:t>
            </a:r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1312655"/>
              </p:ext>
            </p:extLst>
          </p:nvPr>
        </p:nvGraphicFramePr>
        <p:xfrm>
          <a:off x="2209800" y="2133600"/>
          <a:ext cx="5380038" cy="37847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0" name="Equation" r:id="rId4" imgW="3213100" imgH="2260600" progId="Equation.DSMT4">
                  <p:embed/>
                </p:oleObj>
              </mc:Choice>
              <mc:Fallback>
                <p:oleObj name="Equation" r:id="rId4" imgW="3213100" imgH="226060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133600"/>
                        <a:ext cx="5380038" cy="378475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33400"/>
          </a:xfrm>
        </p:spPr>
        <p:txBody>
          <a:bodyPr/>
          <a:lstStyle/>
          <a:p>
            <a:r>
              <a:rPr lang="en-US" dirty="0" smtClean="0"/>
              <a:t>Nonlinear Least Squares</a:t>
            </a:r>
          </a:p>
        </p:txBody>
      </p:sp>
      <p:sp>
        <p:nvSpPr>
          <p:cNvPr id="21507" name="TextBox 2"/>
          <p:cNvSpPr txBox="1">
            <a:spLocks noChangeArrowheads="1"/>
          </p:cNvSpPr>
          <p:nvPr/>
        </p:nvSpPr>
        <p:spPr bwMode="auto">
          <a:xfrm>
            <a:off x="1143000" y="914400"/>
            <a:ext cx="7620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--&gt; NAMELIST ; x = </a:t>
            </a:r>
            <a:r>
              <a:rPr lang="en-US" sz="1200" b="1" dirty="0" err="1">
                <a:latin typeface="Courier New" pitchFamily="49" charset="0"/>
                <a:cs typeface="Courier New" pitchFamily="49" charset="0"/>
              </a:rPr>
              <a:t>one,age,educ,female,hhkids,married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 $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--&gt; </a:t>
            </a:r>
            <a:r>
              <a:rPr lang="en-US" sz="1200" b="1" dirty="0" err="1">
                <a:latin typeface="Courier New" pitchFamily="49" charset="0"/>
                <a:cs typeface="Courier New" pitchFamily="49" charset="0"/>
              </a:rPr>
              <a:t>Calc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     ; k=col(x) $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--&gt; NLSQ     ; Lhs = </a:t>
            </a:r>
            <a:r>
              <a:rPr lang="en-US" sz="1200" b="1" dirty="0" err="1">
                <a:latin typeface="Courier New" pitchFamily="49" charset="0"/>
                <a:cs typeface="Courier New" pitchFamily="49" charset="0"/>
              </a:rPr>
              <a:t>hhninc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 ; </a:t>
            </a:r>
            <a:r>
              <a:rPr lang="en-US" sz="1200" b="1" dirty="0" err="1">
                <a:latin typeface="Courier New" pitchFamily="49" charset="0"/>
                <a:cs typeface="Courier New" pitchFamily="49" charset="0"/>
              </a:rPr>
              <a:t>Fcn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 = p / </a:t>
            </a:r>
            <a:r>
              <a:rPr lang="en-US" sz="1200" b="1" dirty="0" err="1">
                <a:latin typeface="Courier New" pitchFamily="49" charset="0"/>
                <a:cs typeface="Courier New" pitchFamily="49" charset="0"/>
              </a:rPr>
              <a:t>exp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(b1'x)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             ; labels = </a:t>
            </a:r>
            <a:r>
              <a:rPr lang="en-US" sz="1200" b="1" dirty="0" err="1">
                <a:latin typeface="Courier New" pitchFamily="49" charset="0"/>
                <a:cs typeface="Courier New" pitchFamily="49" charset="0"/>
              </a:rPr>
              <a:t>k_b,p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 ; start = k_0,1 ; </a:t>
            </a:r>
            <a:r>
              <a:rPr lang="en-US" sz="1200" b="1" dirty="0" err="1">
                <a:latin typeface="Courier New" pitchFamily="49" charset="0"/>
                <a:cs typeface="Courier New" pitchFamily="49" charset="0"/>
              </a:rPr>
              <a:t>maxit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 = 20$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Moment matrix has become 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nonpositive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definite.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Switching to BFGS algorithm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Normal exit:  16 iterations. Status=0. F=    381.1028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User Defined Optimization.........................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Nonlinear    least squares regression ............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LHS=HHNINC   Mean                 =         .35208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             Standard deviation   =         .17691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             Number of 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observs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.   =          27326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Model size   Parameters           =              7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             Degrees of freedom   =          27319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Residuals    Sum of squares       =      762.20551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             Standard error of e  =         .16701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Variable| Coefficient    Standard Error  b/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St.Er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. P[|Z|&gt;z]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pl-PL" sz="1200" dirty="0">
                <a:latin typeface="Courier New" pitchFamily="49" charset="0"/>
                <a:cs typeface="Courier New" pitchFamily="49" charset="0"/>
              </a:rPr>
              <a:t>      B1|    1.39905        14319.39         .000   .9999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Wingdings" pitchFamily="2" charset="2"/>
              </a:rPr>
              <a:t>&lt;======</a:t>
            </a:r>
            <a:endParaRPr lang="pl-PL" sz="12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pl-PL" sz="1200" dirty="0">
                <a:latin typeface="Courier New" pitchFamily="49" charset="0"/>
                <a:cs typeface="Courier New" pitchFamily="49" charset="0"/>
              </a:rPr>
              <a:t>      B2|     .00029          .00029         .986   .3242</a:t>
            </a:r>
          </a:p>
          <a:p>
            <a:r>
              <a:rPr lang="pl-PL" sz="1200" dirty="0">
                <a:latin typeface="Courier New" pitchFamily="49" charset="0"/>
                <a:cs typeface="Courier New" pitchFamily="49" charset="0"/>
              </a:rPr>
              <a:t>      B3|    -.05527***       .00105      -52.809   .0000</a:t>
            </a:r>
          </a:p>
          <a:p>
            <a:r>
              <a:rPr lang="pl-PL" sz="1200" dirty="0">
                <a:latin typeface="Courier New" pitchFamily="49" charset="0"/>
                <a:cs typeface="Courier New" pitchFamily="49" charset="0"/>
              </a:rPr>
              <a:t>      B4|    -.01843***       .00580       -3.180   .0015</a:t>
            </a:r>
          </a:p>
          <a:p>
            <a:r>
              <a:rPr lang="pl-PL" sz="1200" dirty="0">
                <a:latin typeface="Courier New" pitchFamily="49" charset="0"/>
                <a:cs typeface="Courier New" pitchFamily="49" charset="0"/>
              </a:rPr>
              <a:t>      B5|     .05445***       .00665        8.184   .0000</a:t>
            </a:r>
          </a:p>
          <a:p>
            <a:r>
              <a:rPr lang="pl-PL" sz="1200" dirty="0">
                <a:latin typeface="Courier New" pitchFamily="49" charset="0"/>
                <a:cs typeface="Courier New" pitchFamily="49" charset="0"/>
              </a:rPr>
              <a:t>      B6|    -.26424***       .00823      -32.109   .0000</a:t>
            </a:r>
          </a:p>
          <a:p>
            <a:r>
              <a:rPr lang="pl-PL" sz="1200" dirty="0">
                <a:latin typeface="Courier New" pitchFamily="49" charset="0"/>
                <a:cs typeface="Courier New" pitchFamily="49" charset="0"/>
              </a:rPr>
              <a:t>       P|     .63239        9055.493         .000   .9999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&lt;=======</a:t>
            </a:r>
            <a:endParaRPr lang="pl-PL" sz="12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Nonlinear least squares did not work. That is the implication of the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infinite standard errors for B1 (the constant) and P.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533401"/>
            <a:ext cx="8229600" cy="609600"/>
          </a:xfrm>
        </p:spPr>
        <p:txBody>
          <a:bodyPr/>
          <a:lstStyle/>
          <a:p>
            <a:r>
              <a:rPr lang="en-US" dirty="0" smtClean="0"/>
              <a:t>Maximum Likelihood</a:t>
            </a:r>
          </a:p>
        </p:txBody>
      </p:sp>
      <p:sp>
        <p:nvSpPr>
          <p:cNvPr id="22531" name="TextBox 2"/>
          <p:cNvSpPr txBox="1">
            <a:spLocks noChangeArrowheads="1"/>
          </p:cNvSpPr>
          <p:nvPr/>
        </p:nvSpPr>
        <p:spPr bwMode="auto">
          <a:xfrm>
            <a:off x="1143000" y="1447800"/>
            <a:ext cx="7086600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Gamma (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Loglinear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) Regression Model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Dependent variable               HHNINC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Log likelihood function     14293.00214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Restricted log likelihood    1195.06953</a:t>
            </a:r>
          </a:p>
          <a:p>
            <a:r>
              <a:rPr lang="it-IT" sz="1200" dirty="0">
                <a:latin typeface="Courier New" pitchFamily="49" charset="0"/>
                <a:cs typeface="Courier New" pitchFamily="49" charset="0"/>
              </a:rPr>
              <a:t>Chi squared [   6 d.f.]     26195.86522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Significance level               .00000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McFadden Pseudo R-squared   -10.9599753 (4 observations with income = 0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Estimation based on N =  27322, K =   7  were deleted so 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logL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was computable.)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Variable| Coefficient    Standard Error  b/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St.Er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. P[|Z|&gt;z]   Mean of X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        |Parameters in conditional mean function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Constant|    3.40841***       .02154      158.213   .0000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     AGE|     .00205***       .00028        7.413   .0000      43.5272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    EDUC|    -.05572***       .00120      -46.496   .0000      11.3202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  FEMALE|    -.00542          .00545        -.995   .3198       .47881</a:t>
            </a:r>
          </a:p>
          <a:p>
            <a:r>
              <a:rPr lang="de-DE" sz="1200" dirty="0">
                <a:latin typeface="Courier New" pitchFamily="49" charset="0"/>
                <a:cs typeface="Courier New" pitchFamily="49" charset="0"/>
              </a:rPr>
              <a:t>  HHKIDS|     .06512***       .00618       10.542   .0000       .40272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 MARRIED|    -.26341***       .00692      -38.041   .0000       .75869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        |Scale parameter for gamma model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P_scale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|    5.12486***       .04250      120.594   .0000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--------+-------------------------------------------------------------</a:t>
            </a:r>
          </a:p>
          <a:p>
            <a:endParaRPr lang="en-US" sz="12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MLE apparently worked fine.  Why did one method (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nls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) fail and another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consistent 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estimator work without difficulty?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533400" y="228601"/>
            <a:ext cx="8229600" cy="838200"/>
          </a:xfrm>
        </p:spPr>
        <p:txBody>
          <a:bodyPr/>
          <a:lstStyle/>
          <a:p>
            <a:r>
              <a:rPr lang="en-US" dirty="0" smtClean="0"/>
              <a:t>Moment Equations: NLS</a:t>
            </a:r>
          </a:p>
        </p:txBody>
      </p:sp>
      <p:graphicFrame>
        <p:nvGraphicFramePr>
          <p:cNvPr id="2355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5918140"/>
              </p:ext>
            </p:extLst>
          </p:nvPr>
        </p:nvGraphicFramePr>
        <p:xfrm>
          <a:off x="1295400" y="1295400"/>
          <a:ext cx="6629400" cy="49183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3" name="Equation" r:id="rId4" imgW="4368600" imgH="3263760" progId="Equation.DSMT4">
                  <p:embed/>
                </p:oleObj>
              </mc:Choice>
              <mc:Fallback>
                <p:oleObj name="Equation" r:id="rId4" imgW="4368600" imgH="326376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295400"/>
                        <a:ext cx="6629400" cy="49183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8229600" cy="609600"/>
          </a:xfrm>
        </p:spPr>
        <p:txBody>
          <a:bodyPr/>
          <a:lstStyle/>
          <a:p>
            <a:r>
              <a:rPr lang="en-US" dirty="0" smtClean="0"/>
              <a:t>Moment Equations MLE</a:t>
            </a:r>
          </a:p>
        </p:txBody>
      </p:sp>
      <p:graphicFrame>
        <p:nvGraphicFramePr>
          <p:cNvPr id="2457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6421423"/>
              </p:ext>
            </p:extLst>
          </p:nvPr>
        </p:nvGraphicFramePr>
        <p:xfrm>
          <a:off x="1431174" y="1524000"/>
          <a:ext cx="7289154" cy="46067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8" name="Equation" r:id="rId4" imgW="4863960" imgH="3073320" progId="Equation.DSMT4">
                  <p:embed/>
                </p:oleObj>
              </mc:Choice>
              <mc:Fallback>
                <p:oleObj name="Equation" r:id="rId4" imgW="4863960" imgH="307332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1174" y="1524000"/>
                        <a:ext cx="7289154" cy="460675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GMM Agenda</a:t>
            </a:r>
            <a:endParaRPr lang="en-US" dirty="0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828800"/>
            <a:ext cx="7315200" cy="39973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 </a:t>
            </a:r>
            <a:r>
              <a:rPr lang="en-US" sz="1800" smtClean="0"/>
              <a:t>The Method of Moments.  Solving the moment equations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/>
              <a:t>	Exactly identified cases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/>
              <a:t>	Overidentified cases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/>
              <a:t>Consistency.  How do we know the method of moments is </a:t>
            </a:r>
            <a:br>
              <a:rPr lang="en-US" sz="1800" smtClean="0"/>
            </a:br>
            <a:r>
              <a:rPr lang="en-US" sz="1800" smtClean="0"/>
              <a:t>consistent?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/>
              <a:t>Asymptotic covariance matrix.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/>
              <a:t>Consistent vs. Efficient estimation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/>
              <a:t>	A weighting matrix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/>
              <a:t>	The minimum distance estimator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/>
              <a:t>	What is the efficient weighting matrix?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/>
              <a:t>	Estimating the weighting matrix.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/>
              <a:t>The Generalized method of moments estimator - how it is computed.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/>
              <a:t>Computing the appropriate asymptotic covariance matrix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Method of Moments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Moment Equation:  Defines a sample statistic that mimics a population expectation:</a:t>
            </a:r>
          </a:p>
          <a:p>
            <a:pPr eaLnBrk="1" hangingPunct="1">
              <a:buFont typeface="Wingdings" pitchFamily="2" charset="2"/>
              <a:buNone/>
            </a:pPr>
            <a:endParaRPr lang="en-US" b="1" u="sng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b="1" dirty="0" smtClean="0"/>
              <a:t>    </a:t>
            </a:r>
            <a:r>
              <a:rPr lang="en-US" b="1" u="sng" dirty="0" smtClean="0"/>
              <a:t>The population expectation – orthogonality condition</a:t>
            </a:r>
            <a:r>
              <a:rPr lang="en-US" dirty="0" smtClean="0"/>
              <a:t>:</a:t>
            </a:r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	E[ </a:t>
            </a:r>
            <a:r>
              <a:rPr lang="en-US" b="1" dirty="0" smtClean="0"/>
              <a:t>m</a:t>
            </a:r>
            <a:r>
              <a:rPr lang="en-US" b="1" baseline="-25000" dirty="0" smtClean="0"/>
              <a:t>i</a:t>
            </a:r>
            <a:r>
              <a:rPr lang="en-US" dirty="0" smtClean="0"/>
              <a:t> (</a:t>
            </a:r>
            <a:r>
              <a:rPr lang="en-US" b="1" dirty="0" smtClean="0">
                <a:sym typeface="Symbol" pitchFamily="18" charset="2"/>
              </a:rPr>
              <a:t></a:t>
            </a:r>
            <a:r>
              <a:rPr lang="en-US" dirty="0" smtClean="0"/>
              <a:t>) ] = </a:t>
            </a:r>
            <a:r>
              <a:rPr lang="en-US" b="1" dirty="0" smtClean="0"/>
              <a:t>0</a:t>
            </a:r>
            <a:r>
              <a:rPr lang="en-US" dirty="0" smtClean="0"/>
              <a:t>.  Subscript </a:t>
            </a:r>
            <a:r>
              <a:rPr lang="en-US" dirty="0" err="1" smtClean="0"/>
              <a:t>i</a:t>
            </a:r>
            <a:r>
              <a:rPr lang="en-US" dirty="0" smtClean="0"/>
              <a:t> indicates it depends on data vector indexed by '</a:t>
            </a:r>
            <a:r>
              <a:rPr lang="en-US" dirty="0" err="1" smtClean="0"/>
              <a:t>i</a:t>
            </a:r>
            <a:r>
              <a:rPr lang="en-US" dirty="0" smtClean="0"/>
              <a:t>' (or 't' for a time series setting)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The Method of Moments - Example</a:t>
            </a:r>
          </a:p>
        </p:txBody>
      </p:sp>
      <p:graphicFrame>
        <p:nvGraphicFramePr>
          <p:cNvPr id="2867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4207803"/>
              </p:ext>
            </p:extLst>
          </p:nvPr>
        </p:nvGraphicFramePr>
        <p:xfrm>
          <a:off x="1600200" y="1905000"/>
          <a:ext cx="6818312" cy="417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2" name="Equation" r:id="rId4" imgW="3340080" imgH="2044440" progId="Equation.DSMT4">
                  <p:embed/>
                </p:oleObj>
              </mc:Choice>
              <mc:Fallback>
                <p:oleObj name="Equation" r:id="rId4" imgW="3340080" imgH="204444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905000"/>
                        <a:ext cx="6818312" cy="417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Application</a:t>
            </a:r>
          </a:p>
        </p:txBody>
      </p:sp>
      <p:graphicFrame>
        <p:nvGraphicFramePr>
          <p:cNvPr id="2969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457932"/>
              </p:ext>
            </p:extLst>
          </p:nvPr>
        </p:nvGraphicFramePr>
        <p:xfrm>
          <a:off x="381000" y="1600200"/>
          <a:ext cx="2852738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0" name="Bitmap Image" r:id="rId4" imgW="2133898" imgH="3419952" progId="PBrush">
                  <p:embed/>
                </p:oleObj>
              </mc:Choice>
              <mc:Fallback>
                <p:oleObj name="Bitmap Image" r:id="rId4" imgW="2133898" imgH="3419952" progId="PBrush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600200"/>
                        <a:ext cx="2852738" cy="457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0" name="Object 5"/>
          <p:cNvGraphicFramePr>
            <a:graphicFrameLocks noChangeAspect="1"/>
          </p:cNvGraphicFramePr>
          <p:nvPr/>
        </p:nvGraphicFramePr>
        <p:xfrm>
          <a:off x="3429000" y="2209800"/>
          <a:ext cx="52832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1" name="Equation" r:id="rId6" imgW="2616200" imgH="1422400" progId="Equation.DSMT4">
                  <p:embed/>
                </p:oleObj>
              </mc:Choice>
              <mc:Fallback>
                <p:oleObj name="Equation" r:id="rId6" imgW="2616200" imgH="1422400" progId="Equation.DSMT4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209800"/>
                        <a:ext cx="52832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1" name="Line 7"/>
          <p:cNvSpPr>
            <a:spLocks noChangeShapeType="1"/>
          </p:cNvSpPr>
          <p:nvPr/>
        </p:nvSpPr>
        <p:spPr bwMode="auto">
          <a:xfrm>
            <a:off x="6781800" y="3886200"/>
            <a:ext cx="152400" cy="5334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pic>
        <p:nvPicPr>
          <p:cNvPr id="29702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92800" y="4495800"/>
            <a:ext cx="2641600" cy="1981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Method of Moments Solution</a:t>
            </a:r>
          </a:p>
        </p:txBody>
      </p:sp>
      <p:sp>
        <p:nvSpPr>
          <p:cNvPr id="30723" name="Text Box 4"/>
          <p:cNvSpPr txBox="1">
            <a:spLocks noChangeArrowheads="1"/>
          </p:cNvSpPr>
          <p:nvPr/>
        </p:nvSpPr>
        <p:spPr bwMode="auto">
          <a:xfrm>
            <a:off x="2057400" y="1828800"/>
            <a:ext cx="5486400" cy="375487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>
                <a:latin typeface="Courier New" pitchFamily="49" charset="0"/>
              </a:rPr>
              <a:t>create </a:t>
            </a:r>
            <a:r>
              <a:rPr lang="en-US" sz="1400" b="1" dirty="0" smtClean="0">
                <a:latin typeface="Courier New" pitchFamily="49" charset="0"/>
              </a:rPr>
              <a:t> ; </a:t>
            </a:r>
            <a:r>
              <a:rPr lang="en-US" sz="1400" b="1" dirty="0" err="1">
                <a:latin typeface="Courier New" pitchFamily="49" charset="0"/>
              </a:rPr>
              <a:t>y1</a:t>
            </a:r>
            <a:r>
              <a:rPr lang="en-US" sz="1400" b="1" dirty="0">
                <a:latin typeface="Courier New" pitchFamily="49" charset="0"/>
              </a:rPr>
              <a:t>=y       ;  </a:t>
            </a:r>
            <a:r>
              <a:rPr lang="en-US" sz="1400" b="1" dirty="0" err="1">
                <a:latin typeface="Courier New" pitchFamily="49" charset="0"/>
              </a:rPr>
              <a:t>y2</a:t>
            </a:r>
            <a:r>
              <a:rPr lang="en-US" sz="1400" b="1" dirty="0">
                <a:latin typeface="Courier New" pitchFamily="49" charset="0"/>
              </a:rPr>
              <a:t>=log(y)$</a:t>
            </a:r>
          </a:p>
          <a:p>
            <a:r>
              <a:rPr lang="en-US" sz="1400" b="1" dirty="0" err="1">
                <a:latin typeface="Courier New" pitchFamily="49" charset="0"/>
              </a:rPr>
              <a:t>calc</a:t>
            </a:r>
            <a:r>
              <a:rPr lang="en-US" sz="1400" b="1" dirty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 ; </a:t>
            </a:r>
            <a:r>
              <a:rPr lang="en-US" sz="1400" b="1" dirty="0" err="1">
                <a:latin typeface="Courier New" pitchFamily="49" charset="0"/>
              </a:rPr>
              <a:t>m1</a:t>
            </a:r>
            <a:r>
              <a:rPr lang="en-US" sz="1400" b="1" dirty="0">
                <a:latin typeface="Courier New" pitchFamily="49" charset="0"/>
              </a:rPr>
              <a:t>=</a:t>
            </a:r>
            <a:r>
              <a:rPr lang="en-US" sz="1400" b="1" dirty="0" err="1">
                <a:latin typeface="Courier New" pitchFamily="49" charset="0"/>
              </a:rPr>
              <a:t>xbr</a:t>
            </a:r>
            <a:r>
              <a:rPr lang="en-US" sz="1400" b="1" dirty="0">
                <a:latin typeface="Courier New" pitchFamily="49" charset="0"/>
              </a:rPr>
              <a:t>(</a:t>
            </a:r>
            <a:r>
              <a:rPr lang="en-US" sz="1400" b="1" dirty="0" err="1">
                <a:latin typeface="Courier New" pitchFamily="49" charset="0"/>
              </a:rPr>
              <a:t>y1</a:t>
            </a:r>
            <a:r>
              <a:rPr lang="en-US" sz="1400" b="1" dirty="0">
                <a:latin typeface="Courier New" pitchFamily="49" charset="0"/>
              </a:rPr>
              <a:t>) </a:t>
            </a:r>
            <a:r>
              <a:rPr lang="en-US" sz="1400" b="1" dirty="0" smtClean="0">
                <a:latin typeface="Courier New" pitchFamily="49" charset="0"/>
              </a:rPr>
              <a:t>;  </a:t>
            </a:r>
            <a:r>
              <a:rPr lang="en-US" sz="1400" b="1" dirty="0" err="1">
                <a:latin typeface="Courier New" pitchFamily="49" charset="0"/>
              </a:rPr>
              <a:t>ms</a:t>
            </a:r>
            <a:r>
              <a:rPr lang="en-US" sz="1400" b="1" dirty="0">
                <a:latin typeface="Courier New" pitchFamily="49" charset="0"/>
              </a:rPr>
              <a:t>=</a:t>
            </a:r>
            <a:r>
              <a:rPr lang="en-US" sz="1400" b="1" dirty="0" err="1">
                <a:latin typeface="Courier New" pitchFamily="49" charset="0"/>
              </a:rPr>
              <a:t>xbr</a:t>
            </a:r>
            <a:r>
              <a:rPr lang="en-US" sz="1400" b="1" dirty="0">
                <a:latin typeface="Courier New" pitchFamily="49" charset="0"/>
              </a:rPr>
              <a:t>(</a:t>
            </a:r>
            <a:r>
              <a:rPr lang="en-US" sz="1400" b="1" dirty="0" err="1">
                <a:latin typeface="Courier New" pitchFamily="49" charset="0"/>
              </a:rPr>
              <a:t>y2</a:t>
            </a:r>
            <a:r>
              <a:rPr lang="en-US" sz="1400" b="1" dirty="0">
                <a:latin typeface="Courier New" pitchFamily="49" charset="0"/>
              </a:rPr>
              <a:t>)$</a:t>
            </a:r>
          </a:p>
          <a:p>
            <a:r>
              <a:rPr lang="en-US" sz="1400" b="1" dirty="0" smtClean="0">
                <a:latin typeface="Courier New" pitchFamily="49" charset="0"/>
              </a:rPr>
              <a:t>minimize; </a:t>
            </a:r>
            <a:r>
              <a:rPr lang="en-US" sz="1400" b="1" dirty="0">
                <a:latin typeface="Courier New" pitchFamily="49" charset="0"/>
              </a:rPr>
              <a:t>start = 2.0, .06 ; labels = </a:t>
            </a:r>
            <a:r>
              <a:rPr lang="en-US" sz="1400" b="1" dirty="0" err="1">
                <a:latin typeface="Courier New" pitchFamily="49" charset="0"/>
              </a:rPr>
              <a:t>p,l</a:t>
            </a:r>
            <a:endParaRPr lang="en-US" sz="1400" b="1" dirty="0">
              <a:latin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</a:rPr>
              <a:t>       </a:t>
            </a:r>
            <a:r>
              <a:rPr lang="en-US" sz="1400" b="1" dirty="0" smtClean="0">
                <a:latin typeface="Courier New" pitchFamily="49" charset="0"/>
              </a:rPr>
              <a:t> ; </a:t>
            </a:r>
            <a:r>
              <a:rPr lang="en-US" sz="1400" b="1" dirty="0" err="1" smtClean="0">
                <a:latin typeface="Courier New" pitchFamily="49" charset="0"/>
              </a:rPr>
              <a:t>fcn</a:t>
            </a:r>
            <a:r>
              <a:rPr lang="en-US" sz="1400" b="1" dirty="0" smtClean="0">
                <a:latin typeface="Courier New" pitchFamily="49" charset="0"/>
              </a:rPr>
              <a:t>   =   (</a:t>
            </a:r>
            <a:r>
              <a:rPr lang="en-US" sz="1400" b="1" dirty="0">
                <a:latin typeface="Courier New" pitchFamily="49" charset="0"/>
              </a:rPr>
              <a:t>l*</a:t>
            </a:r>
            <a:r>
              <a:rPr lang="en-US" sz="1400" b="1" dirty="0" err="1">
                <a:latin typeface="Courier New" pitchFamily="49" charset="0"/>
              </a:rPr>
              <a:t>m1</a:t>
            </a:r>
            <a:r>
              <a:rPr lang="en-US" sz="1400" b="1" dirty="0">
                <a:latin typeface="Courier New" pitchFamily="49" charset="0"/>
              </a:rPr>
              <a:t>-p)^2     </a:t>
            </a:r>
          </a:p>
          <a:p>
            <a:r>
              <a:rPr lang="en-US" sz="1400" b="1" dirty="0">
                <a:latin typeface="Courier New" pitchFamily="49" charset="0"/>
              </a:rPr>
              <a:t>               </a:t>
            </a:r>
            <a:r>
              <a:rPr lang="en-US" sz="1400" b="1" dirty="0" smtClean="0">
                <a:latin typeface="Courier New" pitchFamily="49" charset="0"/>
              </a:rPr>
              <a:t>   + </a:t>
            </a:r>
            <a:r>
              <a:rPr lang="en-US" sz="1400" b="1" dirty="0">
                <a:latin typeface="Courier New" pitchFamily="49" charset="0"/>
              </a:rPr>
              <a:t>(</a:t>
            </a:r>
            <a:r>
              <a:rPr lang="en-US" sz="1400" b="1" dirty="0" err="1">
                <a:latin typeface="Courier New" pitchFamily="49" charset="0"/>
              </a:rPr>
              <a:t>ms</a:t>
            </a:r>
            <a:r>
              <a:rPr lang="en-US" sz="1400" b="1" dirty="0">
                <a:latin typeface="Courier New" pitchFamily="49" charset="0"/>
              </a:rPr>
              <a:t> - psi(p)+log(l)) ^2  $</a:t>
            </a:r>
          </a:p>
          <a:p>
            <a:r>
              <a:rPr lang="en-US" sz="1400" b="1" dirty="0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400" b="1" dirty="0">
                <a:latin typeface="Courier New" pitchFamily="49" charset="0"/>
              </a:rPr>
              <a:t>| User Defined Optimization                   |</a:t>
            </a:r>
          </a:p>
          <a:p>
            <a:r>
              <a:rPr lang="en-US" sz="1400" b="1" dirty="0">
                <a:latin typeface="Courier New" pitchFamily="49" charset="0"/>
              </a:rPr>
              <a:t>| Dependent variable             Function     |</a:t>
            </a:r>
          </a:p>
          <a:p>
            <a:r>
              <a:rPr lang="en-US" sz="1400" b="1" dirty="0">
                <a:latin typeface="Courier New" pitchFamily="49" charset="0"/>
              </a:rPr>
              <a:t>| Number of observations                1     |</a:t>
            </a:r>
          </a:p>
          <a:p>
            <a:r>
              <a:rPr lang="en-US" sz="1400" b="1" dirty="0">
                <a:latin typeface="Courier New" pitchFamily="49" charset="0"/>
              </a:rPr>
              <a:t>| Iterations completed                  6     |</a:t>
            </a:r>
          </a:p>
          <a:p>
            <a:r>
              <a:rPr lang="en-US" sz="1400" b="1" dirty="0">
                <a:latin typeface="Courier New" pitchFamily="49" charset="0"/>
              </a:rPr>
              <a:t>| Log likelihood function        .</a:t>
            </a:r>
            <a:r>
              <a:rPr lang="en-US" sz="1400" b="1" dirty="0" err="1">
                <a:latin typeface="Courier New" pitchFamily="49" charset="0"/>
              </a:rPr>
              <a:t>5062979E</a:t>
            </a:r>
            <a:r>
              <a:rPr lang="en-US" sz="1400" b="1" dirty="0">
                <a:latin typeface="Courier New" pitchFamily="49" charset="0"/>
              </a:rPr>
              <a:t>-13 |</a:t>
            </a:r>
          </a:p>
          <a:p>
            <a:r>
              <a:rPr lang="en-US" sz="1400" b="1" dirty="0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400" b="1" dirty="0">
                <a:latin typeface="Courier New" pitchFamily="49" charset="0"/>
              </a:rPr>
              <a:t>+---------+--------------+ </a:t>
            </a:r>
          </a:p>
          <a:p>
            <a:r>
              <a:rPr lang="en-US" sz="1400" b="1" dirty="0">
                <a:latin typeface="Courier New" pitchFamily="49" charset="0"/>
              </a:rPr>
              <a:t>|Variable | Coefficient  |  </a:t>
            </a:r>
          </a:p>
          <a:p>
            <a:r>
              <a:rPr lang="en-US" sz="1400" b="1" dirty="0">
                <a:latin typeface="Courier New" pitchFamily="49" charset="0"/>
              </a:rPr>
              <a:t>+---------+--------------+ </a:t>
            </a:r>
          </a:p>
          <a:p>
            <a:r>
              <a:rPr lang="en-US" sz="1400" b="1" dirty="0">
                <a:latin typeface="Courier New" pitchFamily="49" charset="0"/>
              </a:rPr>
              <a:t> P             2.41060361    </a:t>
            </a:r>
          </a:p>
          <a:p>
            <a:r>
              <a:rPr lang="en-US" sz="1400" b="1" dirty="0">
                <a:latin typeface="Courier New" pitchFamily="49" charset="0"/>
              </a:rPr>
              <a:t> L              .07707026</a:t>
            </a:r>
            <a:r>
              <a:rPr lang="en-US" sz="1400" dirty="0"/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Nonlinear Instrumental Variables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There are K parameters, </a:t>
            </a:r>
            <a:r>
              <a:rPr lang="en-US" sz="2400" b="1" smtClean="0">
                <a:sym typeface="Symbol" pitchFamily="18" charset="2"/>
              </a:rPr>
              <a:t></a:t>
            </a:r>
            <a:endParaRPr lang="en-US" sz="24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	y</a:t>
            </a:r>
            <a:r>
              <a:rPr lang="en-US" sz="2400" baseline="-25000" smtClean="0"/>
              <a:t>i</a:t>
            </a:r>
            <a:r>
              <a:rPr lang="en-US" sz="2400" smtClean="0"/>
              <a:t>  =  f(</a:t>
            </a:r>
            <a:r>
              <a:rPr lang="en-US" sz="2400" b="1" smtClean="0"/>
              <a:t>x</a:t>
            </a:r>
            <a:r>
              <a:rPr lang="en-US" sz="2400" b="1" baseline="-25000" smtClean="0"/>
              <a:t>i</a:t>
            </a:r>
            <a:r>
              <a:rPr lang="en-US" sz="2400" smtClean="0"/>
              <a:t>,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smtClean="0"/>
              <a:t>)  +  </a:t>
            </a:r>
            <a:r>
              <a:rPr lang="en-US" sz="2400" smtClean="0">
                <a:sym typeface="Symbol" pitchFamily="18" charset="2"/>
              </a:rPr>
              <a:t>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/>
              <a:t>.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There exists a set of K instrumental variables, </a:t>
            </a:r>
            <a:r>
              <a:rPr lang="en-US" sz="2400" b="1" smtClean="0"/>
              <a:t>z</a:t>
            </a:r>
            <a:r>
              <a:rPr lang="en-US" sz="2400" baseline="-25000" smtClean="0"/>
              <a:t>i</a:t>
            </a:r>
            <a:r>
              <a:rPr lang="en-US" sz="2400" smtClean="0"/>
              <a:t> such that  E[</a:t>
            </a:r>
            <a:r>
              <a:rPr lang="en-US" sz="2400" b="1" smtClean="0"/>
              <a:t>z</a:t>
            </a:r>
            <a:r>
              <a:rPr lang="en-US" sz="2400" baseline="-25000" smtClean="0"/>
              <a:t>i</a:t>
            </a:r>
            <a:r>
              <a:rPr lang="en-US" sz="2400" smtClean="0"/>
              <a:t> </a:t>
            </a:r>
            <a:r>
              <a:rPr lang="en-US" sz="2400" smtClean="0">
                <a:sym typeface="Symbol" pitchFamily="18" charset="2"/>
              </a:rPr>
              <a:t></a:t>
            </a:r>
            <a:r>
              <a:rPr lang="en-US" sz="2400" baseline="-25000" smtClean="0"/>
              <a:t>i</a:t>
            </a:r>
            <a:r>
              <a:rPr lang="en-US" sz="2400" smtClean="0"/>
              <a:t>]  =  0.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The sample counterpart is the </a:t>
            </a:r>
            <a:r>
              <a:rPr lang="en-US" sz="2400" b="1" u="sng" smtClean="0"/>
              <a:t>moment equation</a:t>
            </a:r>
            <a:endParaRPr lang="en-US" sz="24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	(1/n)</a:t>
            </a:r>
            <a:r>
              <a:rPr lang="en-US" sz="2400" smtClean="0">
                <a:sym typeface="Symbol" pitchFamily="18" charset="2"/>
              </a:rPr>
              <a:t>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/>
              <a:t> </a:t>
            </a:r>
            <a:r>
              <a:rPr lang="en-US" sz="2400" b="1" smtClean="0"/>
              <a:t>z</a:t>
            </a:r>
            <a:r>
              <a:rPr lang="en-US" sz="2400" b="1" baseline="-25000" smtClean="0"/>
              <a:t>i</a:t>
            </a:r>
            <a:r>
              <a:rPr lang="en-US" sz="2400" smtClean="0"/>
              <a:t> </a:t>
            </a:r>
            <a:r>
              <a:rPr lang="en-US" sz="2400" smtClean="0">
                <a:sym typeface="Symbol" pitchFamily="18" charset="2"/>
              </a:rPr>
              <a:t>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/>
              <a:t>  =  (1/n)</a:t>
            </a:r>
            <a:r>
              <a:rPr lang="en-US" sz="2400" smtClean="0">
                <a:sym typeface="Symbol" pitchFamily="18" charset="2"/>
              </a:rPr>
              <a:t>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/>
              <a:t>  </a:t>
            </a:r>
            <a:r>
              <a:rPr lang="en-US" sz="2400" b="1" smtClean="0"/>
              <a:t>z</a:t>
            </a:r>
            <a:r>
              <a:rPr lang="en-US" sz="2400" b="1" baseline="-25000" smtClean="0"/>
              <a:t>i</a:t>
            </a:r>
            <a:r>
              <a:rPr lang="en-US" sz="2400" smtClean="0"/>
              <a:t> [y</a:t>
            </a:r>
            <a:r>
              <a:rPr lang="en-US" sz="2400" baseline="-25000" smtClean="0"/>
              <a:t>i</a:t>
            </a:r>
            <a:r>
              <a:rPr lang="en-US" sz="2400" smtClean="0"/>
              <a:t> - f(</a:t>
            </a:r>
            <a:r>
              <a:rPr lang="en-US" sz="2400" b="1" smtClean="0"/>
              <a:t>x</a:t>
            </a:r>
            <a:r>
              <a:rPr lang="en-US" sz="2400" b="1" baseline="-25000" smtClean="0"/>
              <a:t>i</a:t>
            </a:r>
            <a:r>
              <a:rPr lang="en-US" sz="2400" smtClean="0"/>
              <a:t>,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smtClean="0"/>
              <a:t>)]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                       =  (1/n)</a:t>
            </a:r>
            <a:r>
              <a:rPr lang="en-US" sz="2400" smtClean="0">
                <a:sym typeface="Symbol" pitchFamily="18" charset="2"/>
              </a:rPr>
              <a:t>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/>
              <a:t> </a:t>
            </a:r>
            <a:r>
              <a:rPr lang="en-US" sz="2400" b="1" smtClean="0"/>
              <a:t>m</a:t>
            </a:r>
            <a:r>
              <a:rPr lang="en-US" sz="2400" b="1" baseline="-25000" smtClean="0"/>
              <a:t>i</a:t>
            </a:r>
            <a:r>
              <a:rPr lang="en-US" sz="2400" smtClean="0"/>
              <a:t> (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smtClean="0"/>
              <a:t>)  =    (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smtClean="0"/>
              <a:t>)  =  </a:t>
            </a:r>
            <a:r>
              <a:rPr lang="en-US" sz="2400" b="1" smtClean="0"/>
              <a:t>0</a:t>
            </a:r>
            <a:r>
              <a:rPr lang="en-US" sz="2400" smtClean="0"/>
              <a:t>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The </a:t>
            </a:r>
            <a:r>
              <a:rPr lang="en-US" sz="2400" b="1" u="sng" smtClean="0"/>
              <a:t>method of moments estimator</a:t>
            </a:r>
            <a:r>
              <a:rPr lang="en-US" sz="2400" smtClean="0"/>
              <a:t> is the solution to the moment equation(s).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(How the solution is obtained is not always obvious, and varies from problem to problem.)    </a:t>
            </a:r>
          </a:p>
        </p:txBody>
      </p:sp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4953000" y="4114800"/>
          <a:ext cx="381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9" name="Equation" r:id="rId4" imgW="164885" imgH="164885" progId="Equation.DSMT4">
                  <p:embed/>
                </p:oleObj>
              </mc:Choice>
              <mc:Fallback>
                <p:oleObj name="Equation" r:id="rId4" imgW="164885" imgH="164885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4114800"/>
                        <a:ext cx="3810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457200"/>
            <a:ext cx="8229600" cy="609600"/>
          </a:xfrm>
        </p:spPr>
        <p:txBody>
          <a:bodyPr/>
          <a:lstStyle/>
          <a:p>
            <a:pPr eaLnBrk="1" hangingPunct="1"/>
            <a:r>
              <a:rPr lang="en-US" dirty="0" smtClean="0"/>
              <a:t>The MOM Solution</a:t>
            </a:r>
          </a:p>
        </p:txBody>
      </p:sp>
      <p:graphicFrame>
        <p:nvGraphicFramePr>
          <p:cNvPr id="3277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1629389"/>
              </p:ext>
            </p:extLst>
          </p:nvPr>
        </p:nvGraphicFramePr>
        <p:xfrm>
          <a:off x="1676400" y="1371600"/>
          <a:ext cx="6570579" cy="468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3" name="Equation" r:id="rId4" imgW="3492500" imgH="2489200" progId="Equation.DSMT4">
                  <p:embed/>
                </p:oleObj>
              </mc:Choice>
              <mc:Fallback>
                <p:oleObj name="Equation" r:id="rId4" imgW="3492500" imgH="248920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371600"/>
                        <a:ext cx="6570579" cy="4681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8229600" cy="609600"/>
          </a:xfrm>
        </p:spPr>
        <p:txBody>
          <a:bodyPr/>
          <a:lstStyle/>
          <a:p>
            <a:pPr eaLnBrk="1" hangingPunct="1"/>
            <a:r>
              <a:rPr lang="en-US" dirty="0" smtClean="0"/>
              <a:t>MOM Solution</a:t>
            </a:r>
          </a:p>
        </p:txBody>
      </p:sp>
      <p:graphicFrame>
        <p:nvGraphicFramePr>
          <p:cNvPr id="3379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72079"/>
              </p:ext>
            </p:extLst>
          </p:nvPr>
        </p:nvGraphicFramePr>
        <p:xfrm>
          <a:off x="1371600" y="1295400"/>
          <a:ext cx="6933656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7" name="Equation" r:id="rId4" imgW="3251200" imgH="2286000" progId="Equation.DSMT4">
                  <p:embed/>
                </p:oleObj>
              </mc:Choice>
              <mc:Fallback>
                <p:oleObj name="Equation" r:id="rId4" imgW="3251200" imgH="228600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295400"/>
                        <a:ext cx="6933656" cy="487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143000"/>
            <a:ext cx="8229600" cy="533400"/>
          </a:xfrm>
        </p:spPr>
        <p:txBody>
          <a:bodyPr/>
          <a:lstStyle/>
          <a:p>
            <a:pPr eaLnBrk="1" hangingPunct="1"/>
            <a:r>
              <a:rPr lang="en-US" dirty="0" smtClean="0"/>
              <a:t>Variance of the Method </a:t>
            </a:r>
            <a:br>
              <a:rPr lang="en-US" dirty="0" smtClean="0"/>
            </a:br>
            <a:r>
              <a:rPr lang="en-US" dirty="0" smtClean="0"/>
              <a:t>of Moments Estimator</a:t>
            </a:r>
          </a:p>
        </p:txBody>
      </p:sp>
      <p:graphicFrame>
        <p:nvGraphicFramePr>
          <p:cNvPr id="3481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1219961"/>
              </p:ext>
            </p:extLst>
          </p:nvPr>
        </p:nvGraphicFramePr>
        <p:xfrm>
          <a:off x="1017588" y="2133600"/>
          <a:ext cx="7540625" cy="321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1" name="Equation" r:id="rId4" imgW="3606480" imgH="1536480" progId="Equation.DSMT4">
                  <p:embed/>
                </p:oleObj>
              </mc:Choice>
              <mc:Fallback>
                <p:oleObj name="Equation" r:id="rId4" imgW="3606480" imgH="153648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7588" y="2133600"/>
                        <a:ext cx="7540625" cy="321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4572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Example 1: Gamma Distribution</a:t>
            </a:r>
          </a:p>
        </p:txBody>
      </p:sp>
      <p:graphicFrame>
        <p:nvGraphicFramePr>
          <p:cNvPr id="3584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2760051"/>
              </p:ext>
            </p:extLst>
          </p:nvPr>
        </p:nvGraphicFramePr>
        <p:xfrm>
          <a:off x="2133600" y="1913382"/>
          <a:ext cx="4800600" cy="2823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8" name="Equation" r:id="rId4" imgW="2590800" imgH="1524000" progId="Equation.DSMT4">
                  <p:embed/>
                </p:oleObj>
              </mc:Choice>
              <mc:Fallback>
                <p:oleObj name="Equation" r:id="rId4" imgW="2590800" imgH="152400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913382"/>
                        <a:ext cx="4800600" cy="28239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6913477"/>
              </p:ext>
            </p:extLst>
          </p:nvPr>
        </p:nvGraphicFramePr>
        <p:xfrm>
          <a:off x="2133600" y="4953000"/>
          <a:ext cx="57150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9" name="Equation" r:id="rId6" imgW="3174840" imgH="507960" progId="Equation.DSMT4">
                  <p:embed/>
                </p:oleObj>
              </mc:Choice>
              <mc:Fallback>
                <p:oleObj name="Equation" r:id="rId6" imgW="3174840" imgH="50796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953000"/>
                        <a:ext cx="57150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533400"/>
            <a:ext cx="8229600" cy="304800"/>
          </a:xfrm>
        </p:spPr>
        <p:txBody>
          <a:bodyPr/>
          <a:lstStyle/>
          <a:p>
            <a:pPr eaLnBrk="1" hangingPunct="1"/>
            <a:r>
              <a:rPr lang="en-US" dirty="0" smtClean="0"/>
              <a:t>Example 2: Nonlinear IV Least Squares</a:t>
            </a:r>
          </a:p>
        </p:txBody>
      </p:sp>
      <p:graphicFrame>
        <p:nvGraphicFramePr>
          <p:cNvPr id="3686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1188969"/>
              </p:ext>
            </p:extLst>
          </p:nvPr>
        </p:nvGraphicFramePr>
        <p:xfrm>
          <a:off x="1108075" y="1219200"/>
          <a:ext cx="7405688" cy="484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9" name="Equation" r:id="rId4" imgW="4559040" imgH="2984400" progId="Equation.DSMT4">
                  <p:embed/>
                </p:oleObj>
              </mc:Choice>
              <mc:Fallback>
                <p:oleObj name="Equation" r:id="rId4" imgW="4559040" imgH="298440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8075" y="1219200"/>
                        <a:ext cx="7405688" cy="4848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3400"/>
            <a:ext cx="8229600" cy="381000"/>
          </a:xfrm>
        </p:spPr>
        <p:txBody>
          <a:bodyPr/>
          <a:lstStyle/>
          <a:p>
            <a:pPr eaLnBrk="1" hangingPunct="1"/>
            <a:r>
              <a:rPr lang="en-US" dirty="0" smtClean="0"/>
              <a:t>Variance of the Moments</a:t>
            </a:r>
          </a:p>
        </p:txBody>
      </p:sp>
      <p:graphicFrame>
        <p:nvGraphicFramePr>
          <p:cNvPr id="3789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779910"/>
              </p:ext>
            </p:extLst>
          </p:nvPr>
        </p:nvGraphicFramePr>
        <p:xfrm>
          <a:off x="1077913" y="1219200"/>
          <a:ext cx="7610475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4" name="Equation" r:id="rId4" imgW="4381200" imgH="2895480" progId="Equation.DSMT4">
                  <p:embed/>
                </p:oleObj>
              </mc:Choice>
              <mc:Fallback>
                <p:oleObj name="Equation" r:id="rId4" imgW="4381200" imgH="289548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7913" y="1219200"/>
                        <a:ext cx="7610475" cy="502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Properties of the MOM Estimator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Consistent?</a:t>
            </a:r>
          </a:p>
          <a:p>
            <a:pPr lvl="1" eaLnBrk="1" hangingPunct="1"/>
            <a:r>
              <a:rPr lang="en-US" sz="2000" smtClean="0"/>
              <a:t>The LLN implies that the moments are consistent estimators of their population counterparts (zero)</a:t>
            </a:r>
          </a:p>
          <a:p>
            <a:pPr lvl="1" eaLnBrk="1" hangingPunct="1"/>
            <a:r>
              <a:rPr lang="en-US" sz="2000" smtClean="0"/>
              <a:t>Use the Slutsky theorem to assert consistency of the functions of the moments</a:t>
            </a:r>
          </a:p>
          <a:p>
            <a:pPr eaLnBrk="1" hangingPunct="1"/>
            <a:r>
              <a:rPr lang="en-US" sz="2400" smtClean="0"/>
              <a:t>Asymptotically normal?  The moments are sample means.  Invoke a central limit theorem.</a:t>
            </a:r>
          </a:p>
          <a:p>
            <a:pPr eaLnBrk="1" hangingPunct="1"/>
            <a:r>
              <a:rPr lang="en-US" sz="2400" smtClean="0"/>
              <a:t>Efficient?  Not necessarily</a:t>
            </a:r>
          </a:p>
          <a:p>
            <a:pPr lvl="1" eaLnBrk="1" hangingPunct="1"/>
            <a:r>
              <a:rPr lang="en-US" sz="2000" smtClean="0"/>
              <a:t>Sometimes yes. (Gamma example)</a:t>
            </a:r>
          </a:p>
          <a:p>
            <a:pPr lvl="1" eaLnBrk="1" hangingPunct="1"/>
            <a:r>
              <a:rPr lang="en-US" sz="2000" smtClean="0"/>
              <a:t>Perhaps not. Depends on the model and the available information (and how much of it is used).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676400"/>
            <a:ext cx="8229600" cy="530225"/>
          </a:xfrm>
        </p:spPr>
        <p:txBody>
          <a:bodyPr/>
          <a:lstStyle/>
          <a:p>
            <a:pPr eaLnBrk="1" hangingPunct="1"/>
            <a:r>
              <a:rPr lang="en-US" dirty="0" smtClean="0"/>
              <a:t>Generalizing the Method </a:t>
            </a:r>
            <a:br>
              <a:rPr lang="en-US" dirty="0" smtClean="0"/>
            </a:br>
            <a:r>
              <a:rPr lang="en-US" dirty="0" smtClean="0"/>
              <a:t>of Moments Estimator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2590800"/>
            <a:ext cx="6400800" cy="2743200"/>
          </a:xfrm>
        </p:spPr>
        <p:txBody>
          <a:bodyPr/>
          <a:lstStyle/>
          <a:p>
            <a:pPr eaLnBrk="1" hangingPunct="1"/>
            <a:r>
              <a:rPr lang="en-US" dirty="0" smtClean="0"/>
              <a:t>More moments than parameters – the </a:t>
            </a:r>
            <a:r>
              <a:rPr lang="en-US" dirty="0" err="1" smtClean="0"/>
              <a:t>overidentified</a:t>
            </a:r>
            <a:r>
              <a:rPr lang="en-US" dirty="0" smtClean="0"/>
              <a:t> case</a:t>
            </a:r>
          </a:p>
          <a:p>
            <a:pPr eaLnBrk="1" hangingPunct="1"/>
            <a:r>
              <a:rPr lang="en-US" dirty="0" smtClean="0"/>
              <a:t>Example:  Instrumental variable case, M &gt; K instruments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Two Stage Least Squares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>
              <a:buFont typeface="Wingdings" pitchFamily="2" charset="2"/>
              <a:buNone/>
            </a:pPr>
            <a:r>
              <a:rPr lang="en-US" smtClean="0"/>
              <a:t>How to use an “excess” of instrumental variables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mtClean="0"/>
              <a:t>(1)  </a:t>
            </a:r>
            <a:r>
              <a:rPr lang="en-US" b="1" smtClean="0"/>
              <a:t>X</a:t>
            </a:r>
            <a:r>
              <a:rPr lang="en-US" smtClean="0"/>
              <a:t> is K variables.  Some (at least one) of the K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mtClean="0"/>
              <a:t>      variables in </a:t>
            </a:r>
            <a:r>
              <a:rPr lang="en-US" b="1" smtClean="0"/>
              <a:t>X</a:t>
            </a:r>
            <a:r>
              <a:rPr lang="en-US" smtClean="0"/>
              <a:t> are correlated with </a:t>
            </a:r>
            <a:r>
              <a:rPr lang="el-GR" b="1" smtClean="0"/>
              <a:t>ε</a:t>
            </a:r>
            <a:r>
              <a:rPr lang="en-US" smtClean="0"/>
              <a:t>.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mtClean="0"/>
              <a:t>(2)  </a:t>
            </a:r>
            <a:r>
              <a:rPr lang="en-US" b="1" smtClean="0"/>
              <a:t>Z</a:t>
            </a:r>
            <a:r>
              <a:rPr lang="en-US" smtClean="0"/>
              <a:t> is M &gt; K variables.  Some of the variables in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mtClean="0"/>
              <a:t>      </a:t>
            </a:r>
            <a:r>
              <a:rPr lang="en-US" b="1" smtClean="0"/>
              <a:t>Z</a:t>
            </a:r>
            <a:r>
              <a:rPr lang="en-US" smtClean="0"/>
              <a:t> are also in </a:t>
            </a:r>
            <a:r>
              <a:rPr lang="en-US" b="1" smtClean="0"/>
              <a:t>X</a:t>
            </a:r>
            <a:r>
              <a:rPr lang="en-US" smtClean="0"/>
              <a:t>, some are not.  None of the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mtClean="0"/>
              <a:t>      variables in </a:t>
            </a:r>
            <a:r>
              <a:rPr lang="en-US" b="1" smtClean="0"/>
              <a:t>Z</a:t>
            </a:r>
            <a:r>
              <a:rPr lang="en-US" smtClean="0"/>
              <a:t> are correlated with </a:t>
            </a:r>
            <a:r>
              <a:rPr lang="el-GR" b="1" smtClean="0"/>
              <a:t>ε</a:t>
            </a:r>
            <a:r>
              <a:rPr lang="en-US" b="1" smtClean="0"/>
              <a:t>.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mtClean="0"/>
              <a:t>(3)  Which K variables to use to compute </a:t>
            </a:r>
            <a:r>
              <a:rPr lang="en-US" b="1" smtClean="0"/>
              <a:t>Z’X</a:t>
            </a:r>
            <a:r>
              <a:rPr lang="en-US" smtClean="0"/>
              <a:t> and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mtClean="0"/>
              <a:t>      </a:t>
            </a:r>
            <a:r>
              <a:rPr lang="en-US" b="1" smtClean="0"/>
              <a:t>Z’y?</a:t>
            </a:r>
            <a:endParaRPr lang="el-GR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Choosing the Instruments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Choose K randomly?</a:t>
            </a:r>
          </a:p>
          <a:p>
            <a:pPr eaLnBrk="1" hangingPunct="1"/>
            <a:r>
              <a:rPr lang="en-US" sz="2400" smtClean="0"/>
              <a:t>Choose the included Xs and the remainder randomly?</a:t>
            </a:r>
          </a:p>
          <a:p>
            <a:pPr eaLnBrk="1" hangingPunct="1"/>
            <a:r>
              <a:rPr lang="en-US" sz="2400" smtClean="0"/>
              <a:t>Use all of them?  How?</a:t>
            </a:r>
          </a:p>
          <a:p>
            <a:pPr eaLnBrk="1" hangingPunct="1"/>
            <a:r>
              <a:rPr lang="en-US" sz="2400" smtClean="0"/>
              <a:t>A theorem: (Brundy and Jorgenson, ca. 1972) There is a most efficient way to construct the IV estimator from this subset:</a:t>
            </a:r>
          </a:p>
          <a:p>
            <a:pPr lvl="1" eaLnBrk="1" hangingPunct="1"/>
            <a:r>
              <a:rPr lang="en-US" sz="2000" smtClean="0"/>
              <a:t>(1)  For each column (variable) in </a:t>
            </a:r>
            <a:r>
              <a:rPr lang="en-US" sz="2000" b="1" smtClean="0"/>
              <a:t>X</a:t>
            </a:r>
            <a:r>
              <a:rPr lang="en-US" sz="2000" smtClean="0"/>
              <a:t>, compute the predictions of that variable using all the columns of </a:t>
            </a:r>
            <a:r>
              <a:rPr lang="en-US" sz="2000" b="1" smtClean="0"/>
              <a:t>Z</a:t>
            </a:r>
            <a:r>
              <a:rPr lang="en-US" sz="2000" smtClean="0"/>
              <a:t>.</a:t>
            </a:r>
          </a:p>
          <a:p>
            <a:pPr lvl="1" eaLnBrk="1" hangingPunct="1"/>
            <a:r>
              <a:rPr lang="en-US" sz="2000" smtClean="0"/>
              <a:t>(2)  Linearly regress </a:t>
            </a:r>
            <a:r>
              <a:rPr lang="en-US" sz="2000" b="1" smtClean="0"/>
              <a:t>y</a:t>
            </a:r>
            <a:r>
              <a:rPr lang="en-US" sz="2000" smtClean="0"/>
              <a:t> on these K predictions.</a:t>
            </a:r>
          </a:p>
          <a:p>
            <a:pPr eaLnBrk="1" hangingPunct="1"/>
            <a:r>
              <a:rPr lang="en-US" sz="2400" smtClean="0"/>
              <a:t>This is two stage least squares</a:t>
            </a:r>
          </a:p>
          <a:p>
            <a:pPr lvl="1" eaLnBrk="1" hangingPunct="1"/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2SLS Algebra</a:t>
            </a:r>
          </a:p>
        </p:txBody>
      </p:sp>
      <p:graphicFrame>
        <p:nvGraphicFramePr>
          <p:cNvPr id="43011" name="Object 3"/>
          <p:cNvGraphicFramePr>
            <a:graphicFrameLocks noChangeAspect="1"/>
          </p:cNvGraphicFramePr>
          <p:nvPr/>
        </p:nvGraphicFramePr>
        <p:xfrm>
          <a:off x="1066800" y="2184400"/>
          <a:ext cx="6858000" cy="383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6" name="Equation" r:id="rId4" imgW="4495800" imgH="2514600" progId="Equation.DSMT4">
                  <p:embed/>
                </p:oleObj>
              </mc:Choice>
              <mc:Fallback>
                <p:oleObj name="Equation" r:id="rId4" imgW="4495800" imgH="251460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184400"/>
                        <a:ext cx="6858000" cy="3835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Method of Moments Estimation</a:t>
            </a:r>
          </a:p>
        </p:txBody>
      </p:sp>
      <p:graphicFrame>
        <p:nvGraphicFramePr>
          <p:cNvPr id="44035" name="Object 4"/>
          <p:cNvGraphicFramePr>
            <a:graphicFrameLocks noChangeAspect="1"/>
          </p:cNvGraphicFramePr>
          <p:nvPr/>
        </p:nvGraphicFramePr>
        <p:xfrm>
          <a:off x="1066800" y="2286000"/>
          <a:ext cx="7467600" cy="316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0" name="Equation" r:id="rId4" imgW="4826000" imgH="2044700" progId="Equation.DSMT4">
                  <p:embed/>
                </p:oleObj>
              </mc:Choice>
              <mc:Fallback>
                <p:oleObj name="Equation" r:id="rId4" imgW="4826000" imgH="204470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286000"/>
                        <a:ext cx="7467600" cy="3163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FOC for MOM</a:t>
            </a:r>
          </a:p>
        </p:txBody>
      </p:sp>
      <p:graphicFrame>
        <p:nvGraphicFramePr>
          <p:cNvPr id="4505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4144879"/>
              </p:ext>
            </p:extLst>
          </p:nvPr>
        </p:nvGraphicFramePr>
        <p:xfrm>
          <a:off x="1828800" y="1828800"/>
          <a:ext cx="6473401" cy="419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5" name="Equation" r:id="rId4" imgW="3530520" imgH="2286000" progId="Equation.DSMT4">
                  <p:embed/>
                </p:oleObj>
              </mc:Choice>
              <mc:Fallback>
                <p:oleObj name="Equation" r:id="rId4" imgW="3530520" imgH="228600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828800"/>
                        <a:ext cx="6473401" cy="4191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526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Computing the Estimator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667000"/>
            <a:ext cx="6781800" cy="2286000"/>
          </a:xfrm>
        </p:spPr>
        <p:txBody>
          <a:bodyPr/>
          <a:lstStyle/>
          <a:p>
            <a:pPr eaLnBrk="1" hangingPunct="1"/>
            <a:r>
              <a:rPr lang="en-US" smtClean="0"/>
              <a:t>Programming Program</a:t>
            </a:r>
          </a:p>
          <a:p>
            <a:pPr eaLnBrk="1" hangingPunct="1"/>
            <a:r>
              <a:rPr lang="en-US" smtClean="0"/>
              <a:t>No all purpose solution</a:t>
            </a:r>
          </a:p>
          <a:p>
            <a:pPr eaLnBrk="1" hangingPunct="1"/>
            <a:r>
              <a:rPr lang="en-US" smtClean="0"/>
              <a:t>Nonlinear optimization problem – solution varies from setting to setting.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Asymptotic Covariance Matrix</a:t>
            </a:r>
          </a:p>
        </p:txBody>
      </p:sp>
      <p:graphicFrame>
        <p:nvGraphicFramePr>
          <p:cNvPr id="47107" name="Object 4"/>
          <p:cNvGraphicFramePr>
            <a:graphicFrameLocks noChangeAspect="1"/>
          </p:cNvGraphicFramePr>
          <p:nvPr/>
        </p:nvGraphicFramePr>
        <p:xfrm>
          <a:off x="1219200" y="2057400"/>
          <a:ext cx="6934200" cy="356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8" name="Equation" r:id="rId4" imgW="3708400" imgH="1905000" progId="Equation.DSMT4">
                  <p:embed/>
                </p:oleObj>
              </mc:Choice>
              <mc:Fallback>
                <p:oleObj name="Equation" r:id="rId4" imgW="3708400" imgH="190500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057400"/>
                        <a:ext cx="6934200" cy="3562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More Efficient Estimation</a:t>
            </a:r>
          </a:p>
        </p:txBody>
      </p:sp>
      <p:graphicFrame>
        <p:nvGraphicFramePr>
          <p:cNvPr id="48131" name="Object 4"/>
          <p:cNvGraphicFramePr>
            <a:graphicFrameLocks noChangeAspect="1"/>
          </p:cNvGraphicFramePr>
          <p:nvPr/>
        </p:nvGraphicFramePr>
        <p:xfrm>
          <a:off x="968375" y="1905000"/>
          <a:ext cx="6850063" cy="435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2" name="Equation" r:id="rId4" imgW="3975100" imgH="2527300" progId="Equation.DSMT4">
                  <p:embed/>
                </p:oleObj>
              </mc:Choice>
              <mc:Fallback>
                <p:oleObj name="Equation" r:id="rId4" imgW="3975100" imgH="252730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8375" y="1905000"/>
                        <a:ext cx="6850063" cy="435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457200"/>
            <a:ext cx="8229600" cy="533400"/>
          </a:xfrm>
        </p:spPr>
        <p:txBody>
          <a:bodyPr/>
          <a:lstStyle/>
          <a:p>
            <a:pPr eaLnBrk="1" hangingPunct="1"/>
            <a:r>
              <a:rPr lang="en-US" dirty="0" smtClean="0"/>
              <a:t>      Minimum Distance Estimation</a:t>
            </a:r>
          </a:p>
        </p:txBody>
      </p:sp>
      <p:graphicFrame>
        <p:nvGraphicFramePr>
          <p:cNvPr id="4915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5131749"/>
              </p:ext>
            </p:extLst>
          </p:nvPr>
        </p:nvGraphicFramePr>
        <p:xfrm>
          <a:off x="609600" y="1295400"/>
          <a:ext cx="8409822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6" name="Equation" r:id="rId4" imgW="3975100" imgH="2197100" progId="Equation.DSMT4">
                  <p:embed/>
                </p:oleObj>
              </mc:Choice>
              <mc:Fallback>
                <p:oleObj name="Equation" r:id="rId4" imgW="3975100" imgH="219710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295400"/>
                        <a:ext cx="8409822" cy="464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82296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MDE Estimation: Application</a:t>
            </a:r>
          </a:p>
        </p:txBody>
      </p:sp>
      <p:graphicFrame>
        <p:nvGraphicFramePr>
          <p:cNvPr id="5017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6655455"/>
              </p:ext>
            </p:extLst>
          </p:nvPr>
        </p:nvGraphicFramePr>
        <p:xfrm>
          <a:off x="685800" y="1371600"/>
          <a:ext cx="8088272" cy="472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0" name="Equation" r:id="rId4" imgW="4000500" imgH="2336800" progId="Equation.DSMT4">
                  <p:embed/>
                </p:oleObj>
              </mc:Choice>
              <mc:Fallback>
                <p:oleObj name="Equation" r:id="rId4" imgW="4000500" imgH="233680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371600"/>
                        <a:ext cx="8088272" cy="472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Least Squares</a:t>
            </a:r>
          </a:p>
        </p:txBody>
      </p:sp>
      <p:graphicFrame>
        <p:nvGraphicFramePr>
          <p:cNvPr id="51203" name="Object 4"/>
          <p:cNvGraphicFramePr>
            <a:graphicFrameLocks noChangeAspect="1"/>
          </p:cNvGraphicFramePr>
          <p:nvPr/>
        </p:nvGraphicFramePr>
        <p:xfrm>
          <a:off x="1676400" y="2089150"/>
          <a:ext cx="5867400" cy="393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4" name="Equation" r:id="rId4" imgW="3886200" imgH="2603500" progId="Equation.DSMT4">
                  <p:embed/>
                </p:oleObj>
              </mc:Choice>
              <mc:Fallback>
                <p:oleObj name="Equation" r:id="rId4" imgW="3886200" imgH="260350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089150"/>
                        <a:ext cx="5867400" cy="3930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457200"/>
            <a:ext cx="8229600" cy="609600"/>
          </a:xfrm>
        </p:spPr>
        <p:txBody>
          <a:bodyPr/>
          <a:lstStyle/>
          <a:p>
            <a:pPr eaLnBrk="1" hangingPunct="1"/>
            <a:r>
              <a:rPr lang="en-US" dirty="0" smtClean="0"/>
              <a:t>Generalized Least Squares</a:t>
            </a:r>
          </a:p>
        </p:txBody>
      </p:sp>
      <p:graphicFrame>
        <p:nvGraphicFramePr>
          <p:cNvPr id="5222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3974882"/>
              </p:ext>
            </p:extLst>
          </p:nvPr>
        </p:nvGraphicFramePr>
        <p:xfrm>
          <a:off x="990600" y="1143000"/>
          <a:ext cx="7538178" cy="5248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8" name="Equation" r:id="rId4" imgW="4813300" imgH="3352800" progId="Equation.DSMT4">
                  <p:embed/>
                </p:oleObj>
              </mc:Choice>
              <mc:Fallback>
                <p:oleObj name="Equation" r:id="rId4" imgW="4813300" imgH="335280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143000"/>
                        <a:ext cx="7538178" cy="52485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     Minimum Distance Estimation</a:t>
            </a:r>
          </a:p>
        </p:txBody>
      </p:sp>
      <p:graphicFrame>
        <p:nvGraphicFramePr>
          <p:cNvPr id="53251" name="Object 4"/>
          <p:cNvGraphicFramePr>
            <a:graphicFrameLocks noChangeAspect="1"/>
          </p:cNvGraphicFramePr>
          <p:nvPr/>
        </p:nvGraphicFramePr>
        <p:xfrm>
          <a:off x="762000" y="2209800"/>
          <a:ext cx="7543800" cy="325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2" name="Equation" r:id="rId4" imgW="4241800" imgH="1828800" progId="Equation.DSMT4">
                  <p:embed/>
                </p:oleObj>
              </mc:Choice>
              <mc:Fallback>
                <p:oleObj name="Equation" r:id="rId4" imgW="4241800" imgH="182880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209800"/>
                        <a:ext cx="7543800" cy="3252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Optimal Weighting Matrix</a:t>
            </a:r>
          </a:p>
        </p:txBody>
      </p:sp>
      <p:graphicFrame>
        <p:nvGraphicFramePr>
          <p:cNvPr id="54275" name="Object 5"/>
          <p:cNvGraphicFramePr>
            <a:graphicFrameLocks noChangeAspect="1"/>
          </p:cNvGraphicFramePr>
          <p:nvPr/>
        </p:nvGraphicFramePr>
        <p:xfrm>
          <a:off x="838200" y="2514600"/>
          <a:ext cx="7369175" cy="2640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6" name="Equation" r:id="rId4" imgW="4432300" imgH="1587500" progId="Equation.DSMT4">
                  <p:embed/>
                </p:oleObj>
              </mc:Choice>
              <mc:Fallback>
                <p:oleObj name="Equation" r:id="rId4" imgW="4432300" imgH="158750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514600"/>
                        <a:ext cx="7369175" cy="2640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GMM Estimation</a:t>
            </a:r>
          </a:p>
        </p:txBody>
      </p:sp>
      <p:graphicFrame>
        <p:nvGraphicFramePr>
          <p:cNvPr id="55299" name="Object 3"/>
          <p:cNvGraphicFramePr>
            <a:graphicFrameLocks noChangeAspect="1"/>
          </p:cNvGraphicFramePr>
          <p:nvPr/>
        </p:nvGraphicFramePr>
        <p:xfrm>
          <a:off x="544513" y="2171700"/>
          <a:ext cx="8181975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0" name="Equation" r:id="rId4" imgW="4635360" imgH="1993680" progId="Equation.DSMT4">
                  <p:embed/>
                </p:oleObj>
              </mc:Choice>
              <mc:Fallback>
                <p:oleObj name="Equation" r:id="rId4" imgW="4635360" imgH="199368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513" y="2171700"/>
                        <a:ext cx="8181975" cy="351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GMM Estimation </a:t>
            </a:r>
          </a:p>
        </p:txBody>
      </p:sp>
      <p:graphicFrame>
        <p:nvGraphicFramePr>
          <p:cNvPr id="56323" name="Object 3"/>
          <p:cNvGraphicFramePr>
            <a:graphicFrameLocks noChangeAspect="1"/>
          </p:cNvGraphicFramePr>
          <p:nvPr/>
        </p:nvGraphicFramePr>
        <p:xfrm>
          <a:off x="1260475" y="1958975"/>
          <a:ext cx="7197725" cy="428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4" name="Equation" r:id="rId4" imgW="4152600" imgH="2476440" progId="Equation.DSMT4">
                  <p:embed/>
                </p:oleObj>
              </mc:Choice>
              <mc:Fallback>
                <p:oleObj name="Equation" r:id="rId4" imgW="4152600" imgH="247644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0475" y="1958975"/>
                        <a:ext cx="7197725" cy="428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A Practical Problem</a:t>
            </a:r>
          </a:p>
        </p:txBody>
      </p:sp>
      <p:graphicFrame>
        <p:nvGraphicFramePr>
          <p:cNvPr id="57347" name="Object 4"/>
          <p:cNvGraphicFramePr>
            <a:graphicFrameLocks noChangeAspect="1"/>
          </p:cNvGraphicFramePr>
          <p:nvPr/>
        </p:nvGraphicFramePr>
        <p:xfrm>
          <a:off x="1447800" y="1962150"/>
          <a:ext cx="6477000" cy="430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8" name="Equation" r:id="rId4" imgW="4114800" imgH="2743200" progId="Equation.DSMT4">
                  <p:embed/>
                </p:oleObj>
              </mc:Choice>
              <mc:Fallback>
                <p:oleObj name="Equation" r:id="rId4" imgW="4114800" imgH="274320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962150"/>
                        <a:ext cx="6477000" cy="4306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6002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Inference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67000"/>
            <a:ext cx="7620000" cy="2743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	Testing hypotheses about the parameters: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		 Wald test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		 A counterpart to the likelihood ratio test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	Testing the </a:t>
            </a:r>
            <a:r>
              <a:rPr lang="en-US" dirty="0" err="1" smtClean="0"/>
              <a:t>overidentifying</a:t>
            </a:r>
            <a:r>
              <a:rPr lang="en-US" dirty="0" smtClean="0"/>
              <a:t> restrictions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838200"/>
            <a:ext cx="8229600" cy="152400"/>
          </a:xfrm>
        </p:spPr>
        <p:txBody>
          <a:bodyPr/>
          <a:lstStyle/>
          <a:p>
            <a:pPr eaLnBrk="1" hangingPunct="1"/>
            <a:r>
              <a:rPr lang="en-US" dirty="0" smtClean="0"/>
              <a:t>Testing Hypotheses</a:t>
            </a:r>
          </a:p>
        </p:txBody>
      </p:sp>
      <p:graphicFrame>
        <p:nvGraphicFramePr>
          <p:cNvPr id="5837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733406"/>
              </p:ext>
            </p:extLst>
          </p:nvPr>
        </p:nvGraphicFramePr>
        <p:xfrm>
          <a:off x="1219200" y="1447800"/>
          <a:ext cx="7061200" cy="4605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3" name="Equation" r:id="rId4" imgW="3504960" imgH="2286000" progId="Equation.DSMT4">
                  <p:embed/>
                </p:oleObj>
              </mc:Choice>
              <mc:Fallback>
                <p:oleObj name="Equation" r:id="rId4" imgW="3504960" imgH="228600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447800"/>
                        <a:ext cx="7061200" cy="4605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Application: Innovation</a:t>
            </a:r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828800"/>
            <a:ext cx="7467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8420657"/>
              </p:ext>
            </p:extLst>
          </p:nvPr>
        </p:nvGraphicFramePr>
        <p:xfrm>
          <a:off x="1524000" y="1295400"/>
          <a:ext cx="6553200" cy="490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4" name="Bitmap Image" r:id="rId4" imgW="5830114" imgH="4361905" progId="PBrush">
                  <p:embed/>
                </p:oleObj>
              </mc:Choice>
              <mc:Fallback>
                <p:oleObj name="Bitmap Image" r:id="rId4" imgW="5830114" imgH="4361905" progId="PBrush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295400"/>
                        <a:ext cx="6553200" cy="490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524000" y="3200400"/>
            <a:ext cx="6629400" cy="533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1524000" y="4438650"/>
            <a:ext cx="6629400" cy="533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24000" y="2362200"/>
            <a:ext cx="6629400" cy="533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762000" y="838200"/>
            <a:ext cx="7772400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kern="0" smtClean="0">
                <a:latin typeface="Arial" charset="0"/>
                <a:cs typeface="Arial" charset="0"/>
              </a:rPr>
              <a:t>Application: Innovation</a:t>
            </a:r>
            <a:endParaRPr lang="en-US" b="1" kern="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Application: Multivariate Probit Model</a:t>
            </a:r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3972858"/>
              </p:ext>
            </p:extLst>
          </p:nvPr>
        </p:nvGraphicFramePr>
        <p:xfrm>
          <a:off x="717550" y="1752600"/>
          <a:ext cx="8121650" cy="408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22" name="Equation" r:id="rId3" imgW="5244840" imgH="2641320" progId="Equation.DSMT4">
                  <p:embed/>
                </p:oleObj>
              </mc:Choice>
              <mc:Fallback>
                <p:oleObj name="Equation" r:id="rId3" imgW="5244840" imgH="264132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550" y="1752600"/>
                        <a:ext cx="8121650" cy="408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Pooled Probit – Ignoring Correlation</a:t>
            </a:r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905000"/>
            <a:ext cx="7239000" cy="450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2192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Random Effects: </a:t>
            </a:r>
            <a:r>
              <a:rPr lang="el-GR" b="1" smtClean="0">
                <a:cs typeface="Times New Roman" pitchFamily="18" charset="0"/>
              </a:rPr>
              <a:t>Σ</a:t>
            </a:r>
            <a:r>
              <a:rPr lang="en-US" b="1" smtClean="0">
                <a:cs typeface="Times New Roman" pitchFamily="18" charset="0"/>
              </a:rPr>
              <a:t>=(1- </a:t>
            </a:r>
            <a:r>
              <a:rPr lang="el-GR" b="1" smtClean="0">
                <a:cs typeface="Times New Roman" pitchFamily="18" charset="0"/>
              </a:rPr>
              <a:t>ρ</a:t>
            </a:r>
            <a:r>
              <a:rPr lang="en-US" b="1" smtClean="0">
                <a:cs typeface="Times New Roman" pitchFamily="18" charset="0"/>
              </a:rPr>
              <a:t>)I+</a:t>
            </a:r>
            <a:r>
              <a:rPr lang="el-GR" b="1" smtClean="0">
                <a:cs typeface="Times New Roman" pitchFamily="18" charset="0"/>
              </a:rPr>
              <a:t>ρ</a:t>
            </a:r>
            <a:r>
              <a:rPr lang="en-US" b="1" smtClean="0">
                <a:cs typeface="Times New Roman" pitchFamily="18" charset="0"/>
              </a:rPr>
              <a:t>ii’</a:t>
            </a:r>
            <a:endParaRPr lang="el-GR" b="1" smtClean="0">
              <a:cs typeface="Times New Roman" pitchFamily="18" charset="0"/>
            </a:endParaRPr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971675"/>
            <a:ext cx="7400925" cy="361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0" name="Rectangle 5"/>
          <p:cNvSpPr>
            <a:spLocks noChangeArrowheads="1"/>
          </p:cNvSpPr>
          <p:nvPr/>
        </p:nvSpPr>
        <p:spPr bwMode="auto">
          <a:xfrm>
            <a:off x="2114550" y="4600575"/>
            <a:ext cx="1143000" cy="228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Unrestricted Correlation Matrix</a:t>
            </a:r>
          </a:p>
        </p:txBody>
      </p:sp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524000"/>
            <a:ext cx="7239000" cy="471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4" name="Rectangle 5"/>
          <p:cNvSpPr>
            <a:spLocks noChangeArrowheads="1"/>
          </p:cNvSpPr>
          <p:nvPr/>
        </p:nvSpPr>
        <p:spPr bwMode="auto">
          <a:xfrm>
            <a:off x="4914900" y="3505200"/>
            <a:ext cx="3124200" cy="2057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4886131" y="1752600"/>
            <a:ext cx="1371600" cy="17526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2659</TotalTime>
  <Words>1308</Words>
  <Application>Microsoft Office PowerPoint</Application>
  <PresentationFormat>On-screen Show (4:3)</PresentationFormat>
  <Paragraphs>278</Paragraphs>
  <Slides>64</Slides>
  <Notes>59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64</vt:i4>
      </vt:variant>
    </vt:vector>
  </HeadingPairs>
  <TitlesOfParts>
    <vt:vector size="75" baseType="lpstr">
      <vt:lpstr>Arial</vt:lpstr>
      <vt:lpstr>Arial</vt:lpstr>
      <vt:lpstr>Courier New</vt:lpstr>
      <vt:lpstr>Symbol</vt:lpstr>
      <vt:lpstr>Times New Roman</vt:lpstr>
      <vt:lpstr>Verdana</vt:lpstr>
      <vt:lpstr>Wingdings</vt:lpstr>
      <vt:lpstr>Level</vt:lpstr>
      <vt:lpstr>Equation</vt:lpstr>
      <vt:lpstr>MathType 6.0 Equation</vt:lpstr>
      <vt:lpstr>Bitmap Image</vt:lpstr>
      <vt:lpstr>Econometrics I</vt:lpstr>
      <vt:lpstr>Econometrics I</vt:lpstr>
      <vt:lpstr>PowerPoint Presentation</vt:lpstr>
      <vt:lpstr>PowerPoint Presentation</vt:lpstr>
      <vt:lpstr>PowerPoint Presentation</vt:lpstr>
      <vt:lpstr>PowerPoint Presentation</vt:lpstr>
      <vt:lpstr>The Method of Moments</vt:lpstr>
      <vt:lpstr>Estimating a Parameter</vt:lpstr>
      <vt:lpstr>Mean and Variance of a  Normal Distribution</vt:lpstr>
      <vt:lpstr>Gamma Distribution</vt:lpstr>
      <vt:lpstr>The Linear Regression Model</vt:lpstr>
      <vt:lpstr>Instrumental Variables</vt:lpstr>
      <vt:lpstr>Maximum Likelihood</vt:lpstr>
      <vt:lpstr>Behavioral Application</vt:lpstr>
      <vt:lpstr>Identification</vt:lpstr>
      <vt:lpstr>Identification</vt:lpstr>
      <vt:lpstr>Overidentification</vt:lpstr>
      <vt:lpstr>Overidentification</vt:lpstr>
      <vt:lpstr>Underidentification – Model/Data</vt:lpstr>
      <vt:lpstr>Underidentification - Normalization</vt:lpstr>
      <vt:lpstr>Underidentification: Moments Nonlinear LS vs. MLE</vt:lpstr>
      <vt:lpstr>Nonlinear Least Squares</vt:lpstr>
      <vt:lpstr>Maximum Likelihood</vt:lpstr>
      <vt:lpstr>Moment Equations: NLS</vt:lpstr>
      <vt:lpstr>Moment Equations MLE</vt:lpstr>
      <vt:lpstr>GMM Agenda</vt:lpstr>
      <vt:lpstr>The Method of Moments</vt:lpstr>
      <vt:lpstr>The Method of Moments - Example</vt:lpstr>
      <vt:lpstr>Application</vt:lpstr>
      <vt:lpstr>Method of Moments Solution</vt:lpstr>
      <vt:lpstr>Nonlinear Instrumental Variables</vt:lpstr>
      <vt:lpstr>The MOM Solution</vt:lpstr>
      <vt:lpstr>MOM Solution</vt:lpstr>
      <vt:lpstr>Variance of the Method  of Moments Estimator</vt:lpstr>
      <vt:lpstr>Example 1: Gamma Distribution</vt:lpstr>
      <vt:lpstr>Example 2: Nonlinear IV Least Squares</vt:lpstr>
      <vt:lpstr>Variance of the Moments</vt:lpstr>
      <vt:lpstr>Properties of the MOM Estimator</vt:lpstr>
      <vt:lpstr>Generalizing the Method  of Moments Estimator</vt:lpstr>
      <vt:lpstr>Two Stage Least Squares</vt:lpstr>
      <vt:lpstr>Choosing the Instruments</vt:lpstr>
      <vt:lpstr>2SLS Algebra</vt:lpstr>
      <vt:lpstr>Method of Moments Estimation</vt:lpstr>
      <vt:lpstr>FOC for MOM</vt:lpstr>
      <vt:lpstr>Computing the Estimator</vt:lpstr>
      <vt:lpstr>Asymptotic Covariance Matrix</vt:lpstr>
      <vt:lpstr>More Efficient Estimation</vt:lpstr>
      <vt:lpstr>      Minimum Distance Estimation</vt:lpstr>
      <vt:lpstr>MDE Estimation: Application</vt:lpstr>
      <vt:lpstr>Least Squares</vt:lpstr>
      <vt:lpstr>Generalized Least Squares</vt:lpstr>
      <vt:lpstr>     Minimum Distance Estimation</vt:lpstr>
      <vt:lpstr>Optimal Weighting Matrix</vt:lpstr>
      <vt:lpstr>GMM Estimation</vt:lpstr>
      <vt:lpstr>GMM Estimation </vt:lpstr>
      <vt:lpstr>A Practical Problem</vt:lpstr>
      <vt:lpstr>Inference</vt:lpstr>
      <vt:lpstr>Testing Hypotheses</vt:lpstr>
      <vt:lpstr>Application: Innovation</vt:lpstr>
      <vt:lpstr>PowerPoint Presentation</vt:lpstr>
      <vt:lpstr>Application: Multivariate Probit Model</vt:lpstr>
      <vt:lpstr>Pooled Probit – Ignoring Correlation</vt:lpstr>
      <vt:lpstr>Random Effects: Σ=(1- ρ)I+ρii’</vt:lpstr>
      <vt:lpstr>Unrestricted Correlation Matrix</vt:lpstr>
    </vt:vector>
  </TitlesOfParts>
  <Company>Econometric Software,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William Greene</dc:creator>
  <cp:lastModifiedBy>Sherrie</cp:lastModifiedBy>
  <cp:revision>94</cp:revision>
  <cp:lastPrinted>2013-11-21T17:02:18Z</cp:lastPrinted>
  <dcterms:created xsi:type="dcterms:W3CDTF">2007-07-27T17:18:39Z</dcterms:created>
  <dcterms:modified xsi:type="dcterms:W3CDTF">2017-07-05T21:03:15Z</dcterms:modified>
</cp:coreProperties>
</file>