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31"/>
  </p:notesMasterIdLst>
  <p:handoutMasterIdLst>
    <p:handoutMasterId r:id="rId32"/>
  </p:handoutMasterIdLst>
  <p:sldIdLst>
    <p:sldId id="258" r:id="rId2"/>
    <p:sldId id="271" r:id="rId3"/>
    <p:sldId id="272" r:id="rId4"/>
    <p:sldId id="273" r:id="rId5"/>
    <p:sldId id="274" r:id="rId6"/>
    <p:sldId id="275" r:id="rId7"/>
    <p:sldId id="276" r:id="rId8"/>
    <p:sldId id="291" r:id="rId9"/>
    <p:sldId id="292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6" r:id="rId24"/>
    <p:sldId id="293" r:id="rId25"/>
    <p:sldId id="290" r:id="rId26"/>
    <p:sldId id="294" r:id="rId27"/>
    <p:sldId id="295" r:id="rId28"/>
    <p:sldId id="297" r:id="rId29"/>
    <p:sldId id="298" r:id="rId30"/>
  </p:sldIdLst>
  <p:sldSz cx="9144000" cy="6858000" type="screen4x3"/>
  <p:notesSz cx="6954838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0000"/>
    <a:srgbClr val="E6E6E6"/>
    <a:srgbClr val="FF0000"/>
    <a:srgbClr val="99CCCC"/>
    <a:srgbClr val="0000FF"/>
    <a:srgbClr val="FFFFFF"/>
    <a:srgbClr val="FF9999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66" d="100"/>
          <a:sy n="66" d="100"/>
        </p:scale>
        <p:origin x="-648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9708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9708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9708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8500"/>
            <a:ext cx="4652962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800" y="4422142"/>
            <a:ext cx="5563239" cy="418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9708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0181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6316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 bwMode="auto">
          <a:xfrm>
            <a:off x="3941075" y="8843646"/>
            <a:ext cx="301376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31" tIns="46516" rIns="93031" bIns="46516" anchor="b"/>
          <a:lstStyle/>
          <a:p>
            <a:pPr algn="r" eaLnBrk="1" hangingPunct="1"/>
            <a:fld id="{46166751-3047-48F7-9374-B5E86164ACFD}" type="slidenum">
              <a:rPr lang="en-US" sz="1200"/>
              <a:pPr algn="r" eaLnBrk="1" hangingPunct="1"/>
              <a:t>3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19553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A0E09C-5CE4-4B1A-A910-3C437E27E3EF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09644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A24742-9098-4DBB-9989-5A7DDEF4365A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8167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F07F9-A345-4693-B48F-ADD1D8910C46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46153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28823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82243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64F370-C5A3-4D71-BF22-4970D655D8E4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88875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D6C44A-E945-43C4-A3B3-E866B26B5BD7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12151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5E517-5368-4C87-977B-5A3F8F5BE113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77672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CDDED9-BDBD-4265-AB80-C271576CCE55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8609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056CE-8174-4A66-B984-EF50FF5E38AC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49231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0040CA-363F-418B-9066-1976557B60F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907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66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5105400" y="6550223"/>
            <a:ext cx="40298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22: Semi- and Nonparametric Estimation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22-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dirty="0" smtClean="0"/>
              <a:t>/29</a:t>
            </a:r>
            <a:endParaRPr lang="en-US" b="1" dirty="0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 smtClean="0"/>
              <a:t>Department </a:t>
            </a:r>
            <a:r>
              <a:rPr lang="en-US" sz="2600"/>
              <a:t>of Economics</a:t>
            </a:r>
          </a:p>
        </p:txBody>
      </p:sp>
      <p:pic>
        <p:nvPicPr>
          <p:cNvPr id="4" name="Content Placeholder 5" descr="EA7cov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19800" y="1905000"/>
            <a:ext cx="2833688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981200" y="3810000"/>
            <a:ext cx="533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22 – Semi- and Nonparametric Estimation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Cornwell and Rupert Data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2296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 b="1">
                <a:latin typeface="Tahoma" pitchFamily="34" charset="0"/>
              </a:rPr>
              <a:t>Variables in the file are</a:t>
            </a:r>
            <a:endParaRPr lang="en-US" sz="16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EXP 	= work experience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WKS 	= weeks worked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OCC 	= occupation, 1 if blue collar, 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IND 	= 1 if manufacturing industry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SOUTH 	= 1 if resides in south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SMSA	= 1 if resides in a city (SMSA)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MS 	= 1 if married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FEM 	= 1 if female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UNION 	= 1 if wage set by union contract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ED 	= years of </a:t>
            </a:r>
            <a:r>
              <a:rPr lang="en-US" sz="1600" smtClean="0">
                <a:latin typeface="Tahoma" pitchFamily="34" charset="0"/>
              </a:rPr>
              <a:t>education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28638" y="4572000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26720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/>
          <a:lstStyle/>
          <a:p>
            <a:r>
              <a:rPr lang="en-US" smtClean="0"/>
              <a:t>A First Look at the Data</a:t>
            </a:r>
            <a:br>
              <a:rPr lang="en-US" smtClean="0"/>
            </a:br>
            <a:r>
              <a:rPr lang="en-US" smtClean="0"/>
              <a:t>Descriptive Statistics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590800"/>
            <a:ext cx="7848600" cy="2438400"/>
          </a:xfrm>
        </p:spPr>
        <p:txBody>
          <a:bodyPr/>
          <a:lstStyle/>
          <a:p>
            <a:r>
              <a:rPr lang="en-US" smtClean="0"/>
              <a:t>Basic Measures of Location and Dispersion</a:t>
            </a:r>
          </a:p>
          <a:p>
            <a:r>
              <a:rPr lang="en-US" smtClean="0"/>
              <a:t>Graphical Devices</a:t>
            </a:r>
          </a:p>
          <a:p>
            <a:pPr lvl="1"/>
            <a:r>
              <a:rPr lang="en-US" smtClean="0"/>
              <a:t>Histogram</a:t>
            </a:r>
          </a:p>
          <a:p>
            <a:pPr lvl="1"/>
            <a:r>
              <a:rPr lang="en-US" smtClean="0"/>
              <a:t>Kernel Density Estimator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833" y="1676400"/>
            <a:ext cx="8720967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3400" y="4800600"/>
            <a:ext cx="8534400" cy="304800"/>
          </a:xfrm>
          <a:prstGeom prst="rect">
            <a:avLst/>
          </a:prstGeom>
          <a:solidFill>
            <a:srgbClr val="8B00EA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smtClean="0"/>
              <a:t>Histogram for LWAGE</a:t>
            </a:r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76400"/>
            <a:ext cx="8370888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0"/>
            <a:ext cx="4343400" cy="1143000"/>
          </a:xfrm>
        </p:spPr>
        <p:txBody>
          <a:bodyPr/>
          <a:lstStyle/>
          <a:p>
            <a:pPr algn="l"/>
            <a:r>
              <a:rPr lang="en-US" sz="2800" smtClean="0"/>
              <a:t>The kernel density estimator is a</a:t>
            </a:r>
            <a:br>
              <a:rPr lang="en-US" sz="2800" smtClean="0"/>
            </a:br>
            <a:r>
              <a:rPr lang="en-US" sz="2800" smtClean="0"/>
              <a:t>histogram (of sorts).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381000" y="3810000"/>
          <a:ext cx="4156075" cy="1943100"/>
        </p:xfrm>
        <a:graphic>
          <a:graphicData uri="http://schemas.openxmlformats.org/presentationml/2006/ole">
            <p:oleObj spid="_x0000_s1036" name="Equation" r:id="rId4" imgW="3530600" imgH="1651000" progId="Equation.DSMT4">
              <p:embed/>
            </p:oleObj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1143000"/>
            <a:ext cx="3875088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3810000"/>
            <a:ext cx="3886200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39825"/>
          </a:xfrm>
        </p:spPr>
        <p:txBody>
          <a:bodyPr/>
          <a:lstStyle/>
          <a:p>
            <a:r>
              <a:rPr lang="en-US" smtClean="0"/>
              <a:t>Computing the KDE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304925" y="1676400"/>
          <a:ext cx="6761163" cy="4521200"/>
        </p:xfrm>
        <a:graphic>
          <a:graphicData uri="http://schemas.openxmlformats.org/presentationml/2006/ole">
            <p:oleObj spid="_x0000_s43019" name="Equation" r:id="rId3" imgW="4368800" imgH="29210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3352800" y="3124200"/>
            <a:ext cx="3352800" cy="7620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Kernel Density Estimator</a:t>
            </a: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1600200" y="1905000"/>
          <a:ext cx="6345238" cy="3972076"/>
        </p:xfrm>
        <a:graphic>
          <a:graphicData uri="http://schemas.openxmlformats.org/presentationml/2006/ole">
            <p:oleObj spid="_x0000_s41996" name="Equation" r:id="rId4" imgW="4787900" imgH="2997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Kernel Estimator for LWAGE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5461" y="1981201"/>
            <a:ext cx="656445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smtClean="0"/>
              <a:t>Application: Stochastic Frontier Model</a:t>
            </a: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533400" y="2133600"/>
            <a:ext cx="8077200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  <a:cs typeface="Arial" charset="0"/>
              </a:rPr>
              <a:t>Production Function Regression:  logY  =  b’x  +  v  -  u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where u is “inefficiency.”  u &gt; 0.  v is normally distributed.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Save for the constant term, the model is consistently estimated by OLS.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If the theory is right, the OLS residuals will be skewed to the left, rather than symmetrically distributed if they were normally distributed.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Application:  Spanish dairy data used in Assignment 2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yit = log of milk production</a:t>
            </a:r>
          </a:p>
          <a:p>
            <a:r>
              <a:rPr lang="en-US">
                <a:latin typeface="Arial" charset="0"/>
                <a:cs typeface="Arial" charset="0"/>
              </a:rPr>
              <a:t>x1 = log cows, x2 = log land, x3 = log feed, x4 = log labor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990600"/>
          </a:xfrm>
        </p:spPr>
        <p:txBody>
          <a:bodyPr/>
          <a:lstStyle/>
          <a:p>
            <a:r>
              <a:rPr lang="en-US" smtClean="0"/>
              <a:t>Regression Results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" y="1666875"/>
            <a:ext cx="8072438" cy="4572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Distribution of OLS Residuals</a:t>
            </a: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33600"/>
            <a:ext cx="8296275" cy="36099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Nonparametric Regression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y = µ(x) +</a:t>
            </a:r>
            <a:r>
              <a:rPr lang="el-GR" smtClean="0"/>
              <a:t>ε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Smoothing methods to approximate  µ(x) at specific points, x*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For a particular x*, µ(x*) = ∑</a:t>
            </a:r>
            <a:r>
              <a:rPr lang="en-US" baseline="-25000" smtClean="0"/>
              <a:t>i</a:t>
            </a:r>
            <a:r>
              <a:rPr lang="en-US" smtClean="0"/>
              <a:t> w</a:t>
            </a:r>
            <a:r>
              <a:rPr lang="en-US" baseline="-25000" smtClean="0"/>
              <a:t>i</a:t>
            </a:r>
            <a:r>
              <a:rPr lang="en-US" smtClean="0"/>
              <a:t>(x*|</a:t>
            </a:r>
            <a:r>
              <a:rPr lang="en-US" b="1" smtClean="0"/>
              <a:t>x</a:t>
            </a:r>
            <a:r>
              <a:rPr lang="en-US" smtClean="0"/>
              <a:t>)y</a:t>
            </a:r>
            <a:r>
              <a:rPr lang="en-US" baseline="-25000" smtClean="0"/>
              <a:t>i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E.g., for ols, µ(x*) =a+bx*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</a:t>
            </a:r>
            <a:r>
              <a:rPr lang="en-US" baseline="-25000" smtClean="0"/>
              <a:t>i</a:t>
            </a:r>
            <a:r>
              <a:rPr lang="en-US" smtClean="0"/>
              <a:t>  = 1/n +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We look for weighting scheme, local differences in relationship.  OLS assumes a fixed slope, b.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771193" y="3925076"/>
          <a:ext cx="2359025" cy="457200"/>
        </p:xfrm>
        <a:graphic>
          <a:graphicData uri="http://schemas.openxmlformats.org/presentationml/2006/ole">
            <p:oleObj spid="_x0000_s2060" name="Equation" r:id="rId4" imgW="1244600" imgH="241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Nearest Neighbor Approach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7391400" cy="3540125"/>
          </a:xfrm>
        </p:spPr>
        <p:txBody>
          <a:bodyPr/>
          <a:lstStyle/>
          <a:p>
            <a:r>
              <a:rPr lang="en-US" sz="2400" smtClean="0"/>
              <a:t>Define a neighborhood of x*.  Points near get high weight, points far away get a small or zero weight</a:t>
            </a:r>
          </a:p>
          <a:p>
            <a:r>
              <a:rPr lang="en-US" sz="2400" smtClean="0"/>
              <a:t>Bandwidth, h defines the neighborhood:</a:t>
            </a:r>
            <a:br>
              <a:rPr lang="en-US" sz="2400" smtClean="0"/>
            </a:br>
            <a:r>
              <a:rPr lang="en-US" sz="2400" smtClean="0"/>
              <a:t>e.g., Silverman  h =.9Min[s,(IQR/1.349)]/n</a:t>
            </a:r>
            <a:r>
              <a:rPr lang="en-US" sz="2400" baseline="30000" smtClean="0"/>
              <a:t>.2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Neighborhood is + or – h/2</a:t>
            </a:r>
          </a:p>
          <a:p>
            <a:r>
              <a:rPr lang="en-US" sz="2400" smtClean="0"/>
              <a:t>LOWESS weighting function: (tricube) </a:t>
            </a:r>
            <a:br>
              <a:rPr lang="en-US" sz="2400" smtClean="0"/>
            </a:br>
            <a:r>
              <a:rPr lang="en-US" sz="2400" smtClean="0"/>
              <a:t>T</a:t>
            </a:r>
            <a:r>
              <a:rPr lang="en-US" sz="2400" baseline="-25000" smtClean="0"/>
              <a:t>i</a:t>
            </a:r>
            <a:r>
              <a:rPr lang="en-US" sz="2400" smtClean="0"/>
              <a:t> = [1 – [Abs(x</a:t>
            </a:r>
            <a:r>
              <a:rPr lang="en-US" sz="2400" baseline="-25000" smtClean="0"/>
              <a:t>i</a:t>
            </a:r>
            <a:r>
              <a:rPr lang="en-US" sz="2400" smtClean="0"/>
              <a:t> – x*)/h]</a:t>
            </a:r>
            <a:r>
              <a:rPr lang="en-US" sz="2400" baseline="30000" smtClean="0"/>
              <a:t>3</a:t>
            </a:r>
            <a:r>
              <a:rPr lang="en-US" sz="2400" smtClean="0"/>
              <a:t>]</a:t>
            </a:r>
            <a:r>
              <a:rPr lang="en-US" sz="2400" baseline="30000" smtClean="0"/>
              <a:t>3</a:t>
            </a:r>
            <a:r>
              <a:rPr lang="en-US" sz="2400" smtClean="0"/>
              <a:t>.  </a:t>
            </a:r>
          </a:p>
          <a:p>
            <a:r>
              <a:rPr lang="en-US" sz="2400" smtClean="0"/>
              <a:t>Weight is w</a:t>
            </a:r>
            <a:r>
              <a:rPr lang="en-US" sz="2400" baseline="-25000" smtClean="0"/>
              <a:t>i</a:t>
            </a:r>
            <a:r>
              <a:rPr lang="en-US" sz="2400" smtClean="0"/>
              <a:t> = 1[Abs(x</a:t>
            </a:r>
            <a:r>
              <a:rPr lang="en-US" sz="2400" baseline="-25000" smtClean="0"/>
              <a:t>i</a:t>
            </a:r>
            <a:r>
              <a:rPr lang="en-US" sz="2400" smtClean="0"/>
              <a:t> – x*)/h &lt; .5] * T</a:t>
            </a:r>
            <a:r>
              <a:rPr lang="en-US" sz="2400" baseline="-25000" smtClean="0"/>
              <a:t>i</a:t>
            </a:r>
            <a:r>
              <a:rPr lang="en-US" sz="2400" smtClean="0"/>
              <a:t> 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smtClean="0"/>
              <a:t>LOWESS Regression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52600"/>
            <a:ext cx="5857875" cy="404572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mtClean="0"/>
              <a:t>OLS Vs. Lowess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676400"/>
            <a:ext cx="6248400" cy="4468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39825"/>
          </a:xfrm>
        </p:spPr>
        <p:txBody>
          <a:bodyPr/>
          <a:lstStyle/>
          <a:p>
            <a:r>
              <a:rPr lang="en-US" sz="2800" smtClean="0"/>
              <a:t>Smooth Function: Kernel Regression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676400" y="2362200"/>
          <a:ext cx="6854480" cy="3200400"/>
        </p:xfrm>
        <a:graphic>
          <a:graphicData uri="http://schemas.openxmlformats.org/presentationml/2006/ole">
            <p:oleObj spid="_x0000_s3083" name="Equation" r:id="rId3" imgW="3835400" imgH="1790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sz="2800" smtClean="0"/>
              <a:t>Kernel Regression vs. Lowess (Lwage vs. Educ)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8335995" cy="4800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676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Locally Linear Regression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066800" y="2895600"/>
          <a:ext cx="7034213" cy="1828800"/>
        </p:xfrm>
        <a:graphic>
          <a:graphicData uri="http://schemas.openxmlformats.org/presentationml/2006/ole">
            <p:oleObj spid="_x0000_s4108" name="Equation" r:id="rId4" imgW="3175000" imgH="825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>
          <a:xfrm>
            <a:off x="5105400" y="1371600"/>
            <a:ext cx="3581400" cy="1139825"/>
          </a:xfrm>
        </p:spPr>
        <p:txBody>
          <a:bodyPr/>
          <a:lstStyle/>
          <a:p>
            <a:r>
              <a:rPr lang="en-US" sz="2400" smtClean="0"/>
              <a:t>                                                 OLS vs. LOWESS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4572000" cy="295835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4114800"/>
            <a:ext cx="4629150" cy="2362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Quantile Regression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6781800" cy="3616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Least squares based on: E[y|</a:t>
            </a:r>
            <a:r>
              <a:rPr lang="en-US" b="1" smtClean="0"/>
              <a:t>x</a:t>
            </a:r>
            <a:r>
              <a:rPr lang="en-US" smtClean="0"/>
              <a:t>]=</a:t>
            </a:r>
            <a:r>
              <a:rPr lang="en-US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ẞ</a:t>
            </a:r>
            <a:r>
              <a:rPr lang="en-US" b="1" smtClean="0"/>
              <a:t>’x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LAD based on:  Median[y|</a:t>
            </a:r>
            <a:r>
              <a:rPr lang="en-US" b="1" smtClean="0"/>
              <a:t>x</a:t>
            </a:r>
            <a:r>
              <a:rPr lang="en-US" smtClean="0"/>
              <a:t>]=</a:t>
            </a:r>
            <a:r>
              <a:rPr lang="en-US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ẞ</a:t>
            </a:r>
            <a:r>
              <a:rPr lang="en-US" smtClean="0"/>
              <a:t>(.5)’</a:t>
            </a:r>
            <a:r>
              <a:rPr lang="en-US" b="1" smtClean="0"/>
              <a:t>x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Quantile regression:  Q(y|</a:t>
            </a:r>
            <a:r>
              <a:rPr lang="en-US" b="1" smtClean="0"/>
              <a:t>x</a:t>
            </a:r>
            <a:r>
              <a:rPr lang="en-US" smtClean="0"/>
              <a:t>,q)=</a:t>
            </a:r>
            <a:r>
              <a:rPr lang="en-US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ẞ</a:t>
            </a:r>
            <a:r>
              <a:rPr lang="en-US" smtClean="0"/>
              <a:t>(q)’</a:t>
            </a:r>
            <a:r>
              <a:rPr lang="en-US" b="1" smtClean="0"/>
              <a:t>x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Does this just shift the constant?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" y="511175"/>
            <a:ext cx="8229600" cy="1139825"/>
          </a:xfrm>
        </p:spPr>
        <p:txBody>
          <a:bodyPr/>
          <a:lstStyle/>
          <a:p>
            <a:r>
              <a:rPr lang="en-US" b="1" smtClean="0"/>
              <a:t>OLS vs. Least Absolute Deviations</a:t>
            </a: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1676400" y="1676400"/>
            <a:ext cx="6705600" cy="424731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Least absolute deviations estimator...............</a:t>
            </a:r>
          </a:p>
          <a:p>
            <a:r>
              <a:rPr lang="en-US" sz="1000" b="1">
                <a:latin typeface="Courier New" pitchFamily="49" charset="0"/>
              </a:rPr>
              <a:t>Residuals    Sum of squares       =     1537.58603</a:t>
            </a:r>
          </a:p>
          <a:p>
            <a:r>
              <a:rPr lang="en-US" sz="1000" b="1">
                <a:latin typeface="Courier New" pitchFamily="49" charset="0"/>
              </a:rPr>
              <a:t>             Standard error of e  =        6.82594</a:t>
            </a:r>
          </a:p>
          <a:p>
            <a:r>
              <a:rPr lang="en-US" sz="1000" b="1">
                <a:latin typeface="Courier New" pitchFamily="49" charset="0"/>
              </a:rPr>
              <a:t>Fit          R-squared            =         .98284</a:t>
            </a:r>
          </a:p>
          <a:p>
            <a:r>
              <a:rPr lang="en-US" sz="1000" b="1">
                <a:latin typeface="Courier New" pitchFamily="49" charset="0"/>
              </a:rPr>
              <a:t>             Adjusted R-squared   =         .98180</a:t>
            </a:r>
          </a:p>
          <a:p>
            <a:r>
              <a:rPr lang="en-US" sz="1000" b="1">
                <a:latin typeface="Courier New" pitchFamily="49" charset="0"/>
              </a:rPr>
              <a:t>Sum of absolute deviations        =    189.3973484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        |Covariance matrix based on   50 replications.</a:t>
            </a:r>
          </a:p>
          <a:p>
            <a:r>
              <a:rPr lang="en-US" sz="1000" b="1">
                <a:latin typeface="Courier New" pitchFamily="49" charset="0"/>
              </a:rPr>
              <a:t>Constant|   -84.0258***     16.08614       -5.223   .0000</a:t>
            </a:r>
          </a:p>
          <a:p>
            <a:r>
              <a:rPr lang="en-US" sz="1000" b="1">
                <a:latin typeface="Courier New" pitchFamily="49" charset="0"/>
              </a:rPr>
              <a:t>       Y|     .03784***       .00271       13.952   .0000      9232.86</a:t>
            </a:r>
          </a:p>
          <a:p>
            <a:r>
              <a:rPr lang="en-US" sz="1000" b="1">
                <a:latin typeface="Courier New" pitchFamily="49" charset="0"/>
              </a:rPr>
              <a:t>      PG|   -17.0990***      4.37160       -3.911   .0001      2.31661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Ordinary     least squares regression ............</a:t>
            </a:r>
          </a:p>
          <a:p>
            <a:r>
              <a:rPr lang="en-US" sz="1000" b="1">
                <a:latin typeface="Courier New" pitchFamily="49" charset="0"/>
              </a:rPr>
              <a:t>Residuals    Sum of squares       =     1472.79834</a:t>
            </a:r>
          </a:p>
          <a:p>
            <a:r>
              <a:rPr lang="en-US" sz="1000" b="1">
                <a:latin typeface="Courier New" pitchFamily="49" charset="0"/>
              </a:rPr>
              <a:t>             Standard error of e  =        6.68059   Standard errors are based on</a:t>
            </a:r>
          </a:p>
          <a:p>
            <a:r>
              <a:rPr lang="en-US" sz="1000" b="1">
                <a:latin typeface="Courier New" pitchFamily="49" charset="0"/>
              </a:rPr>
              <a:t>Fit          R-squared            =         .98356   50 bootstrap replications</a:t>
            </a:r>
          </a:p>
          <a:p>
            <a:r>
              <a:rPr lang="en-US" sz="1000" b="1">
                <a:latin typeface="Courier New" pitchFamily="49" charset="0"/>
              </a:rPr>
              <a:t>             Adjusted R-squared   =         .98256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Variable| Coefficient    Standard Error  t-ratio  P[|T|&gt;t]   Mean of X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Constant|   -79.7535***      8.67255       -9.196   .0000</a:t>
            </a:r>
          </a:p>
          <a:p>
            <a:r>
              <a:rPr lang="en-US" sz="1000" b="1">
                <a:latin typeface="Courier New" pitchFamily="49" charset="0"/>
              </a:rPr>
              <a:t>       Y|     .03692***       .00132       28.022   .0000      9232.86</a:t>
            </a:r>
          </a:p>
          <a:p>
            <a:r>
              <a:rPr lang="en-US" sz="1000" b="1">
                <a:latin typeface="Courier New" pitchFamily="49" charset="0"/>
              </a:rPr>
              <a:t>      PG|   -15.1224***      1.88034       -8.042   .0000      2.31661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)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 = quantile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by linear programming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,.50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.50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 median regression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Median regression estimated by LAD (estimates same parameters as mean regression if symmetric conditional distribution)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Why use quantile (median) regression?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Semiparametric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Robust to some extensions (heteroscedasticity?)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Complete characterization of conditional distribution</a:t>
            </a:r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457200"/>
          </a:xfrm>
        </p:spPr>
        <p:txBody>
          <a:bodyPr/>
          <a:lstStyle/>
          <a:p>
            <a:r>
              <a:rPr lang="en-US" smtClean="0"/>
              <a:t>Quantile Regression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76400"/>
            <a:ext cx="5715000" cy="467320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cxnSp>
        <p:nvCxnSpPr>
          <p:cNvPr id="23556" name="Straight Arrow Connector 6"/>
          <p:cNvCxnSpPr>
            <a:cxnSpLocks noChangeShapeType="1"/>
          </p:cNvCxnSpPr>
          <p:nvPr/>
        </p:nvCxnSpPr>
        <p:spPr bwMode="auto">
          <a:xfrm rot="10800000">
            <a:off x="5181600" y="1828800"/>
            <a:ext cx="1981200" cy="1588"/>
          </a:xfrm>
          <a:prstGeom prst="straightConnector1">
            <a:avLst/>
          </a:prstGeom>
          <a:noFill/>
          <a:ln w="19050" algn="ctr">
            <a:solidFill>
              <a:srgbClr val="FF33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4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1804" y="762000"/>
            <a:ext cx="7384395" cy="54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990600"/>
            <a:ext cx="5607006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391400" y="3505200"/>
            <a:ext cx="99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 = .25</a:t>
            </a:r>
          </a:p>
          <a:p>
            <a:endParaRPr lang="en-US" smtClean="0">
              <a:sym typeface="Symbol"/>
            </a:endParaRPr>
          </a:p>
          <a:p>
            <a:endParaRPr lang="en-US" smtClean="0">
              <a:sym typeface="Symbol"/>
            </a:endParaRPr>
          </a:p>
          <a:p>
            <a:r>
              <a:rPr lang="en-US" smtClean="0">
                <a:sym typeface="Symbol"/>
              </a:rPr>
              <a:t> = .50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>
                <a:sym typeface="Symbol"/>
              </a:rPr>
              <a:t> = .75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771" y="1600200"/>
            <a:ext cx="833047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670720" y="5638800"/>
            <a:ext cx="2720680" cy="381000"/>
          </a:xfrm>
          <a:prstGeom prst="rect">
            <a:avLst/>
          </a:prstGeom>
          <a:solidFill>
            <a:srgbClr val="FF0000">
              <a:alpha val="2509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453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918" y="609600"/>
            <a:ext cx="82772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5336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2299</TotalTime>
  <Words>638</Words>
  <Application>Microsoft Office PowerPoint</Application>
  <PresentationFormat>On-screen Show (4:3)</PresentationFormat>
  <Paragraphs>119</Paragraphs>
  <Slides>29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Level</vt:lpstr>
      <vt:lpstr>Equation</vt:lpstr>
      <vt:lpstr>Econometrics I</vt:lpstr>
      <vt:lpstr>Econometrics I</vt:lpstr>
      <vt:lpstr>Cornwell and Rupert Data</vt:lpstr>
      <vt:lpstr>A First Look at the Data Descriptive Statistics</vt:lpstr>
      <vt:lpstr>Slide 5</vt:lpstr>
      <vt:lpstr>Histogram for LWAGE</vt:lpstr>
      <vt:lpstr>The kernel density estimator is a histogram (of sorts).</vt:lpstr>
      <vt:lpstr>Computing the KDE</vt:lpstr>
      <vt:lpstr>Kernel Density Estimator</vt:lpstr>
      <vt:lpstr>Kernel Estimator for LWAGE</vt:lpstr>
      <vt:lpstr>Application: Stochastic Frontier Model</vt:lpstr>
      <vt:lpstr>Regression Results</vt:lpstr>
      <vt:lpstr>Distribution of OLS Residuals</vt:lpstr>
      <vt:lpstr>A Nonparametric Regression</vt:lpstr>
      <vt:lpstr>Nearest Neighbor Approach</vt:lpstr>
      <vt:lpstr>LOWESS Regression</vt:lpstr>
      <vt:lpstr>OLS Vs. Lowess</vt:lpstr>
      <vt:lpstr>Smooth Function: Kernel Regression</vt:lpstr>
      <vt:lpstr>Kernel Regression vs. Lowess (Lwage vs. Educ)</vt:lpstr>
      <vt:lpstr>Locally Linear Regression</vt:lpstr>
      <vt:lpstr>                                                 OLS vs. LOWESS</vt:lpstr>
      <vt:lpstr>Quantile Regression</vt:lpstr>
      <vt:lpstr>OLS vs. Least Absolute Deviations</vt:lpstr>
      <vt:lpstr>Quantile Regression</vt:lpstr>
      <vt:lpstr>Quantile Regression</vt:lpstr>
      <vt:lpstr>Slide 26</vt:lpstr>
      <vt:lpstr>Slide 27</vt:lpstr>
      <vt:lpstr>Slide 28</vt:lpstr>
      <vt:lpstr>Slide 29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72</cp:revision>
  <cp:lastPrinted>2013-12-05T13:02:09Z</cp:lastPrinted>
  <dcterms:created xsi:type="dcterms:W3CDTF">2007-07-27T17:18:39Z</dcterms:created>
  <dcterms:modified xsi:type="dcterms:W3CDTF">2016-08-25T16:25:34Z</dcterms:modified>
</cp:coreProperties>
</file>