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38"/>
  </p:notesMasterIdLst>
  <p:handoutMasterIdLst>
    <p:handoutMasterId r:id="rId39"/>
  </p:handoutMasterIdLst>
  <p:sldIdLst>
    <p:sldId id="258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305" r:id="rId12"/>
    <p:sldId id="280" r:id="rId13"/>
    <p:sldId id="302" r:id="rId14"/>
    <p:sldId id="299" r:id="rId15"/>
    <p:sldId id="306" r:id="rId16"/>
    <p:sldId id="307" r:id="rId17"/>
    <p:sldId id="300" r:id="rId18"/>
    <p:sldId id="301" r:id="rId19"/>
    <p:sldId id="309" r:id="rId20"/>
    <p:sldId id="311" r:id="rId21"/>
    <p:sldId id="308" r:id="rId22"/>
    <p:sldId id="310" r:id="rId23"/>
    <p:sldId id="283" r:id="rId24"/>
    <p:sldId id="284" r:id="rId25"/>
    <p:sldId id="294" r:id="rId26"/>
    <p:sldId id="295" r:id="rId27"/>
    <p:sldId id="285" r:id="rId28"/>
    <p:sldId id="286" r:id="rId29"/>
    <p:sldId id="287" r:id="rId30"/>
    <p:sldId id="298" r:id="rId31"/>
    <p:sldId id="288" r:id="rId32"/>
    <p:sldId id="289" r:id="rId33"/>
    <p:sldId id="296" r:id="rId34"/>
    <p:sldId id="293" r:id="rId35"/>
    <p:sldId id="291" r:id="rId36"/>
    <p:sldId id="292" r:id="rId37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7030A0"/>
    <a:srgbClr val="000000"/>
    <a:srgbClr val="E6E6E6"/>
    <a:srgbClr val="FF0000"/>
    <a:srgbClr val="99CCCC"/>
    <a:srgbClr val="0000FF"/>
    <a:srgbClr val="FFFFFF"/>
    <a:srgbClr val="FF9999"/>
    <a:srgbClr val="5F5F5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1" autoAdjust="0"/>
    <p:restoredTop sz="94660"/>
  </p:normalViewPr>
  <p:slideViewPr>
    <p:cSldViewPr>
      <p:cViewPr>
        <p:scale>
          <a:sx n="100" d="100"/>
          <a:sy n="100" d="100"/>
        </p:scale>
        <p:origin x="-2160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461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61C0E9CA-299E-479D-B5B9-378C6DF98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2444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4F8F0715-B755-4255-9FF5-B88A10DBD7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49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7F398-5192-4E49-AA5F-C4A783130378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75513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FAEE7-2368-4C07-9EEE-9E3BEAD90DC5}" type="slidenum">
              <a:rPr lang="en-US"/>
              <a:pPr/>
              <a:t>2</a:t>
            </a:fld>
            <a:endParaRPr 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1699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35E778-E04D-4ADB-8B9B-81F2D6F76208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5014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7B0E8C-CB97-4AF5-BCB8-39395CF9D534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20135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0F1F98-DA6C-4539-B098-2EBAAD25919B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378417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01EDB8-5B93-44E3-8960-94E4CF9C9D80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904275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7FA7D2-5E29-4A3E-BDA6-BA6D3EC7910E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891173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8795C4-6F1A-44F9-ABA5-2FF104F6440D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67821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0BDB5F-4B70-4BB9-8E0B-02A182FEB781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974219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8C981D-1106-488B-852C-DE28803C1F0C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0026780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22CFEA-A3B3-42C3-84F3-1AF45C2EA77C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248857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64918C-67FF-4729-AAB9-3A2F1C7BD28C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09206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04419C-748E-4F6B-8E85-96290AFE68E1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8052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194D21-9F27-46F0-BD24-CFAD0CA8EEEA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22954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AF753F-BF48-4F7A-AA91-66E4B123B99A}" type="slidenum">
              <a:rPr lang="en-US" smtClean="0">
                <a:cs typeface="Arial" charset="0"/>
              </a:rPr>
              <a:pPr/>
              <a:t>17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9758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094E51-F1F9-4266-8E8D-72E6652030AE}" type="slidenum">
              <a:rPr lang="en-US" smtClean="0">
                <a:cs typeface="Arial" charset="0"/>
              </a:rPr>
              <a:pPr/>
              <a:t>18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36357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F7FA3C-6664-4351-8F00-6C92C505320C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654739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8E310D-40AB-4DDD-B546-B0088B5F2CFA}" type="slidenum">
              <a:rPr lang="en-US" smtClean="0"/>
              <a:pPr/>
              <a:t>24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0508506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735F72-50FB-4721-BDA1-89F37002E827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70875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7A6C6A-FD9A-4DBA-99ED-055D723C5265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93503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D2F4FF-054C-4FDC-A351-6024B8A7BBA6}" type="slidenum">
              <a:rPr lang="en-US" smtClean="0"/>
              <a:pPr/>
              <a:t>27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132306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602F9D-57B1-4C82-B86A-CCD345799CE2}" type="slidenum">
              <a:rPr lang="en-US" smtClean="0"/>
              <a:pPr/>
              <a:t>28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0371931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5BACD7-341C-464F-8C8E-E70B0BA754C4}" type="slidenum">
              <a:rPr lang="en-US" smtClean="0"/>
              <a:pPr/>
              <a:t>29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8025333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9CC2B7-CBEC-420A-A206-6A13139C55F7}" type="slidenum">
              <a:rPr lang="en-US" smtClean="0"/>
              <a:pPr/>
              <a:t>31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86346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A18B61-60EC-4AB6-A0B1-21FF5FC99DE4}" type="slidenum">
              <a:rPr lang="en-US" smtClean="0"/>
              <a:pPr/>
              <a:t>32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1215291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62E3B9-09B7-4D1D-A6FA-435AC94015B1}" type="slidenum">
              <a:rPr lang="en-US" smtClean="0"/>
              <a:pPr/>
              <a:t>34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5905124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92F813-28F6-41A6-90FD-748102CC376B}" type="slidenum">
              <a:rPr lang="en-US" smtClean="0"/>
              <a:pPr/>
              <a:t>35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8204465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F2D9D1-83A9-45C2-871B-F53D1BF7F2BE}" type="slidenum">
              <a:rPr lang="en-US" smtClean="0"/>
              <a:pPr/>
              <a:t>36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973837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133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516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06326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2073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250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5638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2681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51314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76404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394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6664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4AB05-F5AB-4095-A294-D7A283AB4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5791200" y="6550223"/>
            <a:ext cx="3344091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Part</a:t>
            </a:r>
            <a:r>
              <a:rPr lang="en-US" sz="1400" baseline="0" smtClean="0"/>
              <a:t> 23: Simulation Based Estimation</a:t>
            </a:r>
            <a:endParaRPr lang="en-US" sz="1400"/>
          </a:p>
        </p:txBody>
      </p:sp>
      <p:sp>
        <p:nvSpPr>
          <p:cNvPr id="11" name="Rectangle 10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23-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dirty="0" smtClean="0"/>
              <a:t>/32</a:t>
            </a:r>
            <a:endParaRPr lang="en-US" b="1" dirty="0"/>
          </a:p>
        </p:txBody>
      </p:sp>
      <p:sp>
        <p:nvSpPr>
          <p:cNvPr id="12" name="Rectangle 1"/>
          <p:cNvSpPr>
            <a:spLocks noChangeArrowheads="1"/>
          </p:cNvSpPr>
          <p:nvPr userDrawn="1"/>
        </p:nvSpPr>
        <p:spPr bwMode="auto">
          <a:xfrm>
            <a:off x="228600" y="0"/>
            <a:ext cx="8915400" cy="228600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029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j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j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6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8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5257800" cy="612775"/>
          </a:xfrm>
        </p:spPr>
        <p:txBody>
          <a:bodyPr/>
          <a:lstStyle/>
          <a:p>
            <a:r>
              <a:rPr lang="en-US" sz="4800" smtClean="0"/>
              <a:t>Econometrics I</a:t>
            </a:r>
            <a:endParaRPr lang="en-US" sz="480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048000"/>
            <a:ext cx="5486400" cy="1752600"/>
          </a:xfrm>
        </p:spPr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 smtClean="0"/>
              <a:t>Department </a:t>
            </a:r>
            <a:r>
              <a:rPr lang="en-US" sz="2600"/>
              <a:t>of Economics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057400"/>
            <a:ext cx="230049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1371600"/>
            <a:ext cx="6858000" cy="1752600"/>
          </a:xfrm>
        </p:spPr>
        <p:txBody>
          <a:bodyPr/>
          <a:lstStyle/>
          <a:p>
            <a:r>
              <a:rPr lang="en-US" sz="4000" smtClean="0"/>
              <a:t>Econometrics I</a:t>
            </a:r>
            <a:endParaRPr lang="en-US" sz="4000"/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1524000" y="33528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2514600" y="3886200"/>
            <a:ext cx="4419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Part </a:t>
            </a:r>
            <a:r>
              <a:rPr lang="en-US" sz="3200" b="1" smtClean="0"/>
              <a:t>23 – Simulation Based Estimation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Settings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Conditional and unconditional log likelihoods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Likelihood function to be maximized contains unobservables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Integration techniques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Bayesian estimation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Prior times likelihood is intractible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How to obtain posterior means, which are open form integrals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The problem in both cases is “…how to do the integration?”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A Conditional Log Likelihood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295400" y="2057400"/>
          <a:ext cx="6477000" cy="3586163"/>
        </p:xfrm>
        <a:graphic>
          <a:graphicData uri="http://schemas.openxmlformats.org/presentationml/2006/ole">
            <p:oleObj spid="_x0000_s1034" name="Equation" r:id="rId4" imgW="3670300" imgH="2032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 - Innovation</a:t>
            </a:r>
          </a:p>
        </p:txBody>
      </p:sp>
      <p:sp>
        <p:nvSpPr>
          <p:cNvPr id="35843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Sample = 1,270 German Manufacturing Firms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Panel, 5 years, 1984-1988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Response: Process or product innovation in the survey year? (yes or no)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Inputs: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Imports of products in the industry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Pressure from foreign direct investment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Other covariates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Model:  Probit with common firm effects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(Irene Bertschuk, doctoral thesis, Journal of Econometrics, 1998)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219200"/>
            <a:ext cx="8229600" cy="579438"/>
          </a:xfrm>
        </p:spPr>
        <p:txBody>
          <a:bodyPr/>
          <a:lstStyle/>
          <a:p>
            <a:pPr eaLnBrk="1" hangingPunct="1"/>
            <a:r>
              <a:rPr lang="en-US" smtClean="0"/>
              <a:t>Likelihood Function for Random Effects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57400"/>
            <a:ext cx="7620000" cy="4411663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</a:pPr>
            <a:r>
              <a:rPr lang="en-US" sz="2400" smtClean="0"/>
              <a:t>Joint conditional (on u</a:t>
            </a:r>
            <a:r>
              <a:rPr lang="en-US" sz="2400" baseline="-25000" smtClean="0"/>
              <a:t>i</a:t>
            </a:r>
            <a:r>
              <a:rPr lang="en-US" sz="2400" smtClean="0"/>
              <a:t>=</a:t>
            </a:r>
            <a:r>
              <a:rPr lang="en-US" sz="2400" smtClean="0">
                <a:sym typeface="Symbol"/>
              </a:rPr>
              <a:t>v</a:t>
            </a:r>
            <a:r>
              <a:rPr lang="en-US" sz="2400" baseline="-25000" smtClean="0">
                <a:sym typeface="Symbol"/>
              </a:rPr>
              <a:t>i</a:t>
            </a:r>
            <a:r>
              <a:rPr lang="en-US" sz="2400" smtClean="0">
                <a:sym typeface="Symbol"/>
              </a:rPr>
              <a:t>)</a:t>
            </a:r>
            <a:r>
              <a:rPr lang="en-US" sz="2400" smtClean="0"/>
              <a:t> density for obs. i.</a:t>
            </a:r>
          </a:p>
          <a:p>
            <a:pPr marL="342900" indent="-342900" eaLnBrk="1" hangingPunct="1">
              <a:lnSpc>
                <a:spcPct val="90000"/>
              </a:lnSpc>
            </a:pPr>
            <a:endParaRPr lang="en-US" sz="2400" smtClean="0"/>
          </a:p>
          <a:p>
            <a:pPr marL="342900" indent="-342900" eaLnBrk="1" hangingPunct="1">
              <a:lnSpc>
                <a:spcPct val="90000"/>
              </a:lnSpc>
            </a:pPr>
            <a:endParaRPr lang="en-US" sz="2400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sz="2400" smtClean="0"/>
              <a:t>Unconditional likelihood for observation i</a:t>
            </a:r>
          </a:p>
          <a:p>
            <a:pPr marL="342900" indent="-342900" eaLnBrk="1" hangingPunct="1">
              <a:lnSpc>
                <a:spcPct val="90000"/>
              </a:lnSpc>
            </a:pPr>
            <a:endParaRPr lang="en-US" sz="2400" smtClean="0"/>
          </a:p>
          <a:p>
            <a:pPr marL="342900" indent="-342900" eaLnBrk="1" hangingPunct="1">
              <a:lnSpc>
                <a:spcPct val="90000"/>
              </a:lnSpc>
            </a:pPr>
            <a:endParaRPr lang="en-US" sz="2400" smtClean="0"/>
          </a:p>
          <a:p>
            <a:pPr marL="342900" indent="-342900" eaLnBrk="1" hangingPunct="1">
              <a:lnSpc>
                <a:spcPct val="90000"/>
              </a:lnSpc>
            </a:pPr>
            <a:endParaRPr lang="en-US" sz="2400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sz="2400" smtClean="0"/>
              <a:t>How do we do the integration to get rid of the heterogeneity in the conditional likelihood?</a:t>
            </a:r>
          </a:p>
          <a:p>
            <a:pPr marL="342900" indent="-342900" eaLnBrk="1" hangingPunct="1">
              <a:lnSpc>
                <a:spcPct val="90000"/>
              </a:lnSpc>
            </a:pPr>
            <a:endParaRPr lang="en-US" sz="2400" smtClean="0"/>
          </a:p>
          <a:p>
            <a:pPr marL="342900" indent="-342900" eaLnBrk="1" hangingPunct="1">
              <a:lnSpc>
                <a:spcPct val="90000"/>
              </a:lnSpc>
            </a:pPr>
            <a:endParaRPr lang="en-US" sz="2400" smtClean="0"/>
          </a:p>
        </p:txBody>
      </p:sp>
      <p:sp>
        <p:nvSpPr>
          <p:cNvPr id="2054" name="Rectangle 4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70702115"/>
              </p:ext>
            </p:extLst>
          </p:nvPr>
        </p:nvGraphicFramePr>
        <p:xfrm>
          <a:off x="2090738" y="3886200"/>
          <a:ext cx="4849812" cy="895350"/>
        </p:xfrm>
        <a:graphic>
          <a:graphicData uri="http://schemas.openxmlformats.org/presentationml/2006/ole">
            <p:oleObj spid="_x0000_s2066" name="Equation" r:id="rId4" imgW="1803240" imgH="330120" progId="Equation.DSMT4">
              <p:embed/>
            </p:oleObj>
          </a:graphicData>
        </a:graphic>
      </p:graphicFrame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1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457200" y="2516188"/>
          <a:ext cx="8153400" cy="603250"/>
        </p:xfrm>
        <a:graphic>
          <a:graphicData uri="http://schemas.openxmlformats.org/presentationml/2006/ole">
            <p:oleObj spid="_x0000_s2067" name="Equation" r:id="rId5" imgW="3949700" imgH="292100" progId="Equation.DSMT4">
              <p:embed/>
            </p:oleObj>
          </a:graphicData>
        </a:graphic>
      </p:graphicFrame>
      <p:cxnSp>
        <p:nvCxnSpPr>
          <p:cNvPr id="9" name="Straight Arrow Connector 8"/>
          <p:cNvCxnSpPr/>
          <p:nvPr/>
        </p:nvCxnSpPr>
        <p:spPr bwMode="auto">
          <a:xfrm rot="5400000" flipH="1" flipV="1">
            <a:off x="7810500" y="3390900"/>
            <a:ext cx="8382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458200" cy="1371600"/>
          </a:xfrm>
        </p:spPr>
        <p:txBody>
          <a:bodyPr/>
          <a:lstStyle/>
          <a:p>
            <a:pPr eaLnBrk="1" hangingPunct="1"/>
            <a:r>
              <a:rPr lang="en-US" b="1" smtClean="0"/>
              <a:t>Obtaining the Unconditional Likelihood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7924800" cy="2971800"/>
          </a:xfrm>
        </p:spPr>
        <p:txBody>
          <a:bodyPr/>
          <a:lstStyle/>
          <a:p>
            <a:pPr marL="342900" indent="-342900" eaLnBrk="1" hangingPunct="1"/>
            <a:endParaRPr lang="en-US" smtClean="0"/>
          </a:p>
          <a:p>
            <a:pPr marL="342900" indent="-342900" eaLnBrk="1" hangingPunct="1"/>
            <a:r>
              <a:rPr lang="en-US" smtClean="0"/>
              <a:t>The Butler and Moffitt (1982) method is used by most current software</a:t>
            </a:r>
          </a:p>
          <a:p>
            <a:pPr marL="742950" lvl="1" indent="-285750" eaLnBrk="1" hangingPunct="1"/>
            <a:r>
              <a:rPr lang="en-US" smtClean="0"/>
              <a:t>Quadrature (Stata –GLAMM)</a:t>
            </a:r>
          </a:p>
          <a:p>
            <a:pPr marL="742950" lvl="1" indent="-285750" eaLnBrk="1" hangingPunct="1"/>
            <a:r>
              <a:rPr lang="en-US" smtClean="0"/>
              <a:t>Works only for normally distributed heterogeneity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8229600" cy="685800"/>
          </a:xfrm>
        </p:spPr>
        <p:txBody>
          <a:bodyPr/>
          <a:lstStyle/>
          <a:p>
            <a:pPr eaLnBrk="1" hangingPunct="1"/>
            <a:r>
              <a:rPr lang="en-US" dirty="0" err="1" smtClean="0"/>
              <a:t>Hermite</a:t>
            </a:r>
            <a:r>
              <a:rPr lang="en-US" dirty="0" smtClean="0"/>
              <a:t> Quadrature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62569767"/>
              </p:ext>
            </p:extLst>
          </p:nvPr>
        </p:nvGraphicFramePr>
        <p:xfrm>
          <a:off x="685800" y="1143000"/>
          <a:ext cx="8253045" cy="5029200"/>
        </p:xfrm>
        <a:graphic>
          <a:graphicData uri="http://schemas.openxmlformats.org/presentationml/2006/ole">
            <p:oleObj spid="_x0000_s3082" name="Equation" r:id="rId4" imgW="4127500" imgH="2514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Example: 8 Point Quadrature</a:t>
            </a:r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1524000" y="3733800"/>
            <a:ext cx="5638800" cy="1878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/>
              <a:t> </a:t>
            </a:r>
            <a:r>
              <a:rPr lang="it-IT" b="1">
                <a:latin typeface="Tahoma" pitchFamily="34" charset="0"/>
              </a:rPr>
              <a:t>Weights for 8 point Hermite Quadrature  </a:t>
            </a:r>
          </a:p>
          <a:p>
            <a:r>
              <a:rPr lang="it-IT" b="1">
                <a:latin typeface="Tahoma" pitchFamily="34" charset="0"/>
              </a:rPr>
              <a:t>      0.661147012558199960, </a:t>
            </a:r>
          </a:p>
          <a:p>
            <a:r>
              <a:rPr lang="it-IT" b="1">
                <a:latin typeface="Tahoma" pitchFamily="34" charset="0"/>
              </a:rPr>
              <a:t>      0.20780232581489999,</a:t>
            </a:r>
          </a:p>
          <a:p>
            <a:r>
              <a:rPr lang="it-IT" b="1">
                <a:latin typeface="Tahoma" pitchFamily="34" charset="0"/>
              </a:rPr>
              <a:t>      0.0170779830074100010, </a:t>
            </a:r>
          </a:p>
          <a:p>
            <a:r>
              <a:rPr lang="it-IT" b="1">
                <a:latin typeface="Tahoma" pitchFamily="34" charset="0"/>
              </a:rPr>
              <a:t>      0.000199604072211400010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1447800" y="1981200"/>
            <a:ext cx="5181600" cy="17399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>
                <a:latin typeface="Tahoma" pitchFamily="34" charset="0"/>
              </a:rPr>
              <a:t> Nodes for 8 point Hermite Quadrature  </a:t>
            </a:r>
          </a:p>
          <a:p>
            <a:r>
              <a:rPr lang="it-IT" b="1">
                <a:latin typeface="Tahoma" pitchFamily="34" charset="0"/>
              </a:rPr>
              <a:t> Use both signs, + and -</a:t>
            </a:r>
          </a:p>
          <a:p>
            <a:r>
              <a:rPr lang="it-IT" b="1">
                <a:latin typeface="Tahoma" pitchFamily="34" charset="0"/>
              </a:rPr>
              <a:t>       0.381186990207322000, </a:t>
            </a:r>
          </a:p>
          <a:p>
            <a:r>
              <a:rPr lang="it-IT" b="1">
                <a:latin typeface="Tahoma" pitchFamily="34" charset="0"/>
              </a:rPr>
              <a:t>       1.15719371244677990</a:t>
            </a:r>
          </a:p>
          <a:p>
            <a:r>
              <a:rPr lang="it-IT" b="1">
                <a:latin typeface="Tahoma" pitchFamily="34" charset="0"/>
              </a:rPr>
              <a:t>       1.98165675669584300 </a:t>
            </a:r>
          </a:p>
          <a:p>
            <a:r>
              <a:rPr lang="it-IT" b="1">
                <a:latin typeface="Tahoma" pitchFamily="34" charset="0"/>
              </a:rPr>
              <a:t>       2.93063742025714410</a:t>
            </a:r>
            <a:endParaRPr lang="en-US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01000" cy="838200"/>
          </a:xfrm>
        </p:spPr>
        <p:txBody>
          <a:bodyPr/>
          <a:lstStyle/>
          <a:p>
            <a:pPr eaLnBrk="1" hangingPunct="1"/>
            <a:r>
              <a:rPr lang="en-US" sz="2000" dirty="0" smtClean="0"/>
              <a:t>Butler and Moffitt’s Approach </a:t>
            </a:r>
            <a:br>
              <a:rPr lang="en-US" sz="2000" dirty="0" smtClean="0"/>
            </a:br>
            <a:r>
              <a:rPr lang="en-US" sz="2000" dirty="0" smtClean="0"/>
              <a:t> Random Effects Log Likelihood Function</a:t>
            </a:r>
          </a:p>
        </p:txBody>
      </p:sp>
      <p:graphicFrame>
        <p:nvGraphicFramePr>
          <p:cNvPr id="409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12977642"/>
              </p:ext>
            </p:extLst>
          </p:nvPr>
        </p:nvGraphicFramePr>
        <p:xfrm>
          <a:off x="609600" y="1905000"/>
          <a:ext cx="7805625" cy="3429000"/>
        </p:xfrm>
        <a:graphic>
          <a:graphicData uri="http://schemas.openxmlformats.org/presentationml/2006/ole">
            <p:oleObj spid="_x0000_s4112" name="Equation" r:id="rId4" imgW="3466800" imgH="1523880" progId="Equation.DSMT4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304800"/>
            <a:ext cx="82296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The Simulated Log Likelihood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83439709"/>
              </p:ext>
            </p:extLst>
          </p:nvPr>
        </p:nvGraphicFramePr>
        <p:xfrm>
          <a:off x="609600" y="1524000"/>
          <a:ext cx="8102989" cy="3352800"/>
        </p:xfrm>
        <a:graphic>
          <a:graphicData uri="http://schemas.openxmlformats.org/presentationml/2006/ole">
            <p:oleObj spid="_x0000_s67588" name="Equation" r:id="rId4" imgW="4178300" imgH="17272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25654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 smtClean="0"/>
              <a:t>Monte Carlo Integration</a:t>
            </a: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4408174"/>
              </p:ext>
            </p:extLst>
          </p:nvPr>
        </p:nvGraphicFramePr>
        <p:xfrm>
          <a:off x="1438275" y="1905000"/>
          <a:ext cx="6419850" cy="1346200"/>
        </p:xfrm>
        <a:graphic>
          <a:graphicData uri="http://schemas.openxmlformats.org/presentationml/2006/ole">
            <p:oleObj spid="_x0000_s5138" name="Equation" r:id="rId4" imgW="2908300" imgH="609600" progId="Equation.DSMT4">
              <p:embed/>
            </p:oleObj>
          </a:graphicData>
        </a:graphic>
      </p:graphicFrame>
      <p:graphicFrame>
        <p:nvGraphicFramePr>
          <p:cNvPr id="51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3015905"/>
              </p:ext>
            </p:extLst>
          </p:nvPr>
        </p:nvGraphicFramePr>
        <p:xfrm>
          <a:off x="2057400" y="3559175"/>
          <a:ext cx="4695825" cy="2319338"/>
        </p:xfrm>
        <a:graphic>
          <a:graphicData uri="http://schemas.openxmlformats.org/presentationml/2006/ole">
            <p:oleObj spid="_x0000_s5139" name="Equation" r:id="rId5" imgW="2108200" imgH="1041400" progId="Equation.DSMT4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Generating Random Draws</a:t>
            </a:r>
          </a:p>
        </p:txBody>
      </p:sp>
      <p:graphicFrame>
        <p:nvGraphicFramePr>
          <p:cNvPr id="2355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72981766"/>
              </p:ext>
            </p:extLst>
          </p:nvPr>
        </p:nvGraphicFramePr>
        <p:xfrm>
          <a:off x="1219200" y="2014538"/>
          <a:ext cx="7239000" cy="4106862"/>
        </p:xfrm>
        <a:graphic>
          <a:graphicData uri="http://schemas.openxmlformats.org/presentationml/2006/ole">
            <p:oleObj spid="_x0000_s66565" name="Equation" r:id="rId4" imgW="4431960" imgH="25146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13899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09600"/>
            <a:ext cx="8229600" cy="530225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Drawing Uniform Random Numbers</a:t>
            </a:r>
          </a:p>
        </p:txBody>
      </p:sp>
      <p:graphicFrame>
        <p:nvGraphicFramePr>
          <p:cNvPr id="2457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73633158"/>
              </p:ext>
            </p:extLst>
          </p:nvPr>
        </p:nvGraphicFramePr>
        <p:xfrm>
          <a:off x="1047750" y="1660525"/>
          <a:ext cx="7302500" cy="4646613"/>
        </p:xfrm>
        <a:graphic>
          <a:graphicData uri="http://schemas.openxmlformats.org/presentationml/2006/ole">
            <p:oleObj spid="_x0000_s63493" name="Equation" r:id="rId4" imgW="5448240" imgH="34668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99126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057400"/>
            <a:ext cx="2785662" cy="4718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07234" y="762000"/>
            <a:ext cx="6477000" cy="1139825"/>
          </a:xfrm>
        </p:spPr>
        <p:txBody>
          <a:bodyPr/>
          <a:lstStyle/>
          <a:p>
            <a:pPr algn="l"/>
            <a:r>
              <a:rPr lang="en-US" dirty="0" smtClean="0"/>
              <a:t>Poisson with mean = 4.1</a:t>
            </a:r>
            <a:br>
              <a:rPr lang="en-US" dirty="0" smtClean="0"/>
            </a:br>
            <a:r>
              <a:rPr lang="en-US" dirty="0" smtClean="0"/>
              <a:t>Table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02834" y="33528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Uniform Draw = .72159</a:t>
            </a:r>
            <a:endParaRPr lang="en-US" sz="2000" b="1" dirty="0"/>
          </a:p>
          <a:p>
            <a:r>
              <a:rPr lang="en-US" sz="2000" b="1" dirty="0" smtClean="0"/>
              <a:t>Poisson Draw = 4</a:t>
            </a:r>
            <a:endParaRPr lang="en-US" sz="2000" b="1" dirty="0"/>
          </a:p>
        </p:txBody>
      </p:sp>
    </p:spTree>
    <p:extLst>
      <p:ext uri="{BB962C8B-B14F-4D97-AF65-F5344CB8AC3E}">
        <p14:creationId xmlns="" xmlns:p14="http://schemas.microsoft.com/office/powerpoint/2010/main" val="4086870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1371600"/>
            <a:ext cx="3526142" cy="4953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88726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990600"/>
            <a:ext cx="8763000" cy="762000"/>
          </a:xfrm>
        </p:spPr>
        <p:txBody>
          <a:bodyPr/>
          <a:lstStyle/>
          <a:p>
            <a:pPr eaLnBrk="1" hangingPunct="1"/>
            <a:r>
              <a:rPr lang="en-US" sz="2400" b="1" smtClean="0">
                <a:latin typeface="Arial" pitchFamily="34" charset="0"/>
                <a:cs typeface="Arial" pitchFamily="34" charset="0"/>
              </a:rPr>
              <a:t>Quasi-Monte Carlo Integration Based on Halton Sequences</a:t>
            </a:r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685800" y="1828800"/>
          <a:ext cx="7134225" cy="2879725"/>
        </p:xfrm>
        <a:graphic>
          <a:graphicData uri="http://schemas.openxmlformats.org/presentationml/2006/ole">
            <p:oleObj spid="_x0000_s64517" name="Equation" r:id="rId4" imgW="3429000" imgH="1384300" progId="Equation.DSMT4">
              <p:embed/>
            </p:oleObj>
          </a:graphicData>
        </a:graphic>
      </p:graphicFrame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609600" y="5045075"/>
            <a:ext cx="7924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en-US" sz="2400">
                <a:latin typeface="Arial" pitchFamily="34" charset="0"/>
                <a:cs typeface="Arial" pitchFamily="34" charset="0"/>
              </a:rPr>
              <a:t>For example, using base p=5, the integer r=37 has b</a:t>
            </a:r>
            <a:r>
              <a:rPr lang="en-US" sz="2400" baseline="-30000">
                <a:latin typeface="Arial" pitchFamily="34" charset="0"/>
                <a:cs typeface="Arial" pitchFamily="34" charset="0"/>
              </a:rPr>
              <a:t>0</a:t>
            </a:r>
            <a:r>
              <a:rPr lang="en-US" sz="2400">
                <a:latin typeface="Arial" pitchFamily="34" charset="0"/>
                <a:cs typeface="Arial" pitchFamily="34" charset="0"/>
              </a:rPr>
              <a:t> = 2, b</a:t>
            </a:r>
            <a:r>
              <a:rPr lang="en-US" sz="2400" baseline="-30000">
                <a:latin typeface="Arial" pitchFamily="34" charset="0"/>
                <a:cs typeface="Arial" pitchFamily="34" charset="0"/>
              </a:rPr>
              <a:t>1</a:t>
            </a:r>
            <a:r>
              <a:rPr lang="en-US" sz="2400">
                <a:latin typeface="Arial" pitchFamily="34" charset="0"/>
                <a:cs typeface="Arial" pitchFamily="34" charset="0"/>
              </a:rPr>
              <a:t> = 2, and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>
                <a:latin typeface="Arial" pitchFamily="34" charset="0"/>
                <a:cs typeface="Arial" pitchFamily="34" charset="0"/>
              </a:rPr>
              <a:t>= 1; (37=1x5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2</a:t>
            </a:r>
            <a:r>
              <a:rPr lang="en-US" sz="2400">
                <a:latin typeface="Arial" pitchFamily="34" charset="0"/>
                <a:cs typeface="Arial" pitchFamily="34" charset="0"/>
              </a:rPr>
              <a:t> + 2x5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1</a:t>
            </a:r>
            <a:r>
              <a:rPr lang="en-US" sz="2400">
                <a:latin typeface="Arial" pitchFamily="34" charset="0"/>
                <a:cs typeface="Arial" pitchFamily="34" charset="0"/>
              </a:rPr>
              <a:t> + 2x5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0</a:t>
            </a:r>
            <a:r>
              <a:rPr lang="en-US" sz="2400">
                <a:latin typeface="Arial" pitchFamily="34" charset="0"/>
                <a:cs typeface="Arial" pitchFamily="34" charset="0"/>
              </a:rPr>
              <a:t>).  Then  </a:t>
            </a:r>
          </a:p>
          <a:p>
            <a:pPr algn="just" eaLnBrk="1" hangingPunct="1"/>
            <a:r>
              <a:rPr lang="en-US" sz="2400">
                <a:latin typeface="Arial" pitchFamily="34" charset="0"/>
                <a:cs typeface="Arial" pitchFamily="34" charset="0"/>
              </a:rPr>
              <a:t>H(37|5) = 2</a:t>
            </a:r>
            <a:r>
              <a:rPr lang="en-US" sz="2400"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en-US" sz="2400">
                <a:latin typeface="Arial" pitchFamily="34" charset="0"/>
                <a:cs typeface="Arial" pitchFamily="34" charset="0"/>
              </a:rPr>
              <a:t>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-1</a:t>
            </a:r>
            <a:r>
              <a:rPr lang="en-US" sz="2400">
                <a:latin typeface="Arial" pitchFamily="34" charset="0"/>
                <a:cs typeface="Arial" pitchFamily="34" charset="0"/>
              </a:rPr>
              <a:t> + 2</a:t>
            </a:r>
            <a:r>
              <a:rPr lang="en-US" sz="2400"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en-US" sz="2400">
                <a:latin typeface="Arial" pitchFamily="34" charset="0"/>
                <a:cs typeface="Arial" pitchFamily="34" charset="0"/>
              </a:rPr>
              <a:t>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-2</a:t>
            </a:r>
            <a:r>
              <a:rPr lang="en-US" sz="2400">
                <a:latin typeface="Arial" pitchFamily="34" charset="0"/>
                <a:cs typeface="Arial" pitchFamily="34" charset="0"/>
              </a:rPr>
              <a:t> + 1</a:t>
            </a:r>
            <a:r>
              <a:rPr lang="en-US" sz="2400"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en-US" sz="2400">
                <a:latin typeface="Arial" pitchFamily="34" charset="0"/>
                <a:cs typeface="Arial" pitchFamily="34" charset="0"/>
              </a:rPr>
              <a:t>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-3</a:t>
            </a:r>
            <a:r>
              <a:rPr lang="en-US" sz="2400">
                <a:latin typeface="Arial" pitchFamily="34" charset="0"/>
                <a:cs typeface="Arial" pitchFamily="34" charset="0"/>
              </a:rPr>
              <a:t>  =  0.448.</a:t>
            </a:r>
          </a:p>
        </p:txBody>
      </p:sp>
    </p:spTree>
    <p:extLst>
      <p:ext uri="{BB962C8B-B14F-4D97-AF65-F5344CB8AC3E}">
        <p14:creationId xmlns="" xmlns:p14="http://schemas.microsoft.com/office/powerpoint/2010/main" val="29172659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600200"/>
            <a:ext cx="8229600" cy="530225"/>
          </a:xfrm>
        </p:spPr>
        <p:txBody>
          <a:bodyPr/>
          <a:lstStyle/>
          <a:p>
            <a:pPr eaLnBrk="1" hangingPunct="1"/>
            <a:r>
              <a:rPr lang="en-US" sz="3200" b="1" smtClean="0">
                <a:latin typeface="Arial" pitchFamily="34" charset="0"/>
                <a:cs typeface="Arial" pitchFamily="34" charset="0"/>
              </a:rPr>
              <a:t>Halton Sequences vs. Random Draws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1828800" y="2443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26626" name="Object 4"/>
          <p:cNvGraphicFramePr>
            <a:graphicFrameLocks noChangeAspect="1"/>
          </p:cNvGraphicFramePr>
          <p:nvPr/>
        </p:nvGraphicFramePr>
        <p:xfrm>
          <a:off x="533400" y="2286000"/>
          <a:ext cx="8077200" cy="3276600"/>
        </p:xfrm>
        <a:graphic>
          <a:graphicData uri="http://schemas.openxmlformats.org/presentationml/2006/ole">
            <p:oleObj spid="_x0000_s65541" r:id="rId4" imgW="8247619" imgH="2971429" progId="PBrush">
              <p:embed/>
            </p:oleObj>
          </a:graphicData>
        </a:graphic>
      </p:graphicFrame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914400" y="5486400"/>
            <a:ext cx="792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latin typeface="Arial" charset="0"/>
              </a:rPr>
              <a:t>Requires far fewer draws – for one dimension, about 1/10.  Accelerates estimation by a factor of 5 to 10.</a:t>
            </a:r>
          </a:p>
        </p:txBody>
      </p:sp>
    </p:spTree>
    <p:extLst>
      <p:ext uri="{BB962C8B-B14F-4D97-AF65-F5344CB8AC3E}">
        <p14:creationId xmlns="" xmlns:p14="http://schemas.microsoft.com/office/powerpoint/2010/main" val="1196559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33400"/>
            <a:ext cx="841877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048000"/>
            <a:ext cx="7649029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098" name="Object 2"/>
          <p:cNvGraphicFramePr>
            <a:graphicFrameLocks noChangeAspect="1"/>
          </p:cNvGraphicFramePr>
          <p:nvPr/>
        </p:nvGraphicFramePr>
        <p:xfrm>
          <a:off x="457200" y="1066800"/>
          <a:ext cx="8288024" cy="4648200"/>
        </p:xfrm>
        <a:graphic>
          <a:graphicData uri="http://schemas.openxmlformats.org/presentationml/2006/ole">
            <p:oleObj spid="_x0000_s132098" name="Equation" r:id="rId3" imgW="4076640" imgH="2286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6154032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 bwMode="auto">
          <a:xfrm>
            <a:off x="3352800" y="1752600"/>
            <a:ext cx="457200" cy="4572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2667000" y="2209800"/>
            <a:ext cx="457200" cy="4572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5257800" y="1447800"/>
            <a:ext cx="10668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381000" y="1676400"/>
            <a:ext cx="27432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ectangle 8"/>
          <p:cNvSpPr/>
          <p:nvPr/>
        </p:nvSpPr>
        <p:spPr bwMode="auto">
          <a:xfrm>
            <a:off x="2819400" y="4467225"/>
            <a:ext cx="1524000" cy="381000"/>
          </a:xfrm>
          <a:prstGeom prst="rect">
            <a:avLst/>
          </a:prstGeom>
          <a:solidFill>
            <a:srgbClr val="99CC00">
              <a:alpha val="2313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495800" y="4476750"/>
            <a:ext cx="1524000" cy="381000"/>
          </a:xfrm>
          <a:prstGeom prst="rect">
            <a:avLst/>
          </a:prstGeom>
          <a:solidFill>
            <a:srgbClr val="FF0000">
              <a:alpha val="2313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7000" y="4038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NegBin(count|SNAP)</a:t>
            </a:r>
            <a:endParaRPr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6477000" y="4038600"/>
            <a:ext cx="2362200" cy="381000"/>
          </a:xfrm>
          <a:prstGeom prst="rect">
            <a:avLst/>
          </a:prstGeom>
          <a:solidFill>
            <a:srgbClr val="99CC00">
              <a:alpha val="2313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77000" y="4648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Probit(SNAP)</a:t>
            </a:r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6553200" y="4629150"/>
            <a:ext cx="2286000" cy="381000"/>
          </a:xfrm>
          <a:prstGeom prst="rect">
            <a:avLst/>
          </a:prstGeom>
          <a:solidFill>
            <a:srgbClr val="FF0000">
              <a:alpha val="2313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V="1">
            <a:off x="1219200" y="5029200"/>
            <a:ext cx="1143000" cy="3048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Oval 16"/>
          <p:cNvSpPr/>
          <p:nvPr/>
        </p:nvSpPr>
        <p:spPr bwMode="auto">
          <a:xfrm>
            <a:off x="1447800" y="5486400"/>
            <a:ext cx="2362200" cy="5334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385763" y="2336800"/>
          <a:ext cx="8404225" cy="2184400"/>
        </p:xfrm>
        <a:graphic>
          <a:graphicData uri="http://schemas.openxmlformats.org/presentationml/2006/ole">
            <p:oleObj spid="_x0000_s104450" name="Equation" r:id="rId3" imgW="4495680" imgH="1168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95400"/>
            <a:ext cx="8229600" cy="838200"/>
          </a:xfrm>
        </p:spPr>
        <p:txBody>
          <a:bodyPr/>
          <a:lstStyle/>
          <a:p>
            <a:pPr eaLnBrk="1" hangingPunct="1"/>
            <a:r>
              <a:rPr lang="en-US" sz="2800" smtClean="0"/>
              <a:t>Panel Data Estimation </a:t>
            </a:r>
            <a:br>
              <a:rPr lang="en-US" sz="2800" smtClean="0"/>
            </a:br>
            <a:r>
              <a:rPr lang="en-US" sz="2800" smtClean="0"/>
              <a:t>A Random Effects Probit Model</a:t>
            </a:r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1447800" y="2362200"/>
          <a:ext cx="6551613" cy="3636152"/>
        </p:xfrm>
        <a:graphic>
          <a:graphicData uri="http://schemas.openxmlformats.org/presentationml/2006/ole">
            <p:oleObj spid="_x0000_s8202" name="Equation" r:id="rId4" imgW="3022600" imgH="1676400" progId="Equation.DSMT4">
              <p:embed/>
            </p:oleObj>
          </a:graphicData>
        </a:graphic>
      </p:graphicFrame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724400" y="3429000"/>
            <a:ext cx="3352800" cy="6096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1"/>
            <a:ext cx="8229600" cy="533400"/>
          </a:xfrm>
        </p:spPr>
        <p:txBody>
          <a:bodyPr/>
          <a:lstStyle/>
          <a:p>
            <a:pPr eaLnBrk="1" hangingPunct="1"/>
            <a:r>
              <a:rPr lang="en-US" dirty="0" smtClean="0"/>
              <a:t>Log Likelihood</a:t>
            </a:r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59976758"/>
              </p:ext>
            </p:extLst>
          </p:nvPr>
        </p:nvGraphicFramePr>
        <p:xfrm>
          <a:off x="990600" y="1295400"/>
          <a:ext cx="7521999" cy="5112173"/>
        </p:xfrm>
        <a:graphic>
          <a:graphicData uri="http://schemas.openxmlformats.org/presentationml/2006/ole">
            <p:oleObj spid="_x0000_s9226" name="Equation" r:id="rId4" imgW="4152900" imgH="2819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Innovation</a:t>
            </a: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00200"/>
            <a:ext cx="7467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1"/>
            <a:ext cx="7772400" cy="457199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Arial" charset="0"/>
                <a:cs typeface="Arial" charset="0"/>
              </a:rPr>
              <a:t>Application: Innovation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50597205"/>
              </p:ext>
            </p:extLst>
          </p:nvPr>
        </p:nvGraphicFramePr>
        <p:xfrm>
          <a:off x="1524000" y="1371600"/>
          <a:ext cx="6553200" cy="4902200"/>
        </p:xfrm>
        <a:graphic>
          <a:graphicData uri="http://schemas.openxmlformats.org/presentationml/2006/ole">
            <p:oleObj spid="_x0000_s61450" name="Bitmap Image" r:id="rId4" imgW="5830114" imgH="4361905" progId="PBrush">
              <p:embed/>
            </p:oleObj>
          </a:graphicData>
        </a:graphic>
      </p:graphicFrame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524000" y="3352800"/>
            <a:ext cx="66294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524000" y="4495800"/>
            <a:ext cx="66294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24000" y="2438400"/>
            <a:ext cx="66294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762000" y="990600"/>
          <a:ext cx="7744516" cy="4876800"/>
        </p:xfrm>
        <a:graphic>
          <a:graphicData uri="http://schemas.openxmlformats.org/presentationml/2006/ole">
            <p:oleObj spid="_x0000_s10250" name="Bitmap Image" r:id="rId4" imgW="6400000" imgH="4029637" progId="PBrush">
              <p:embed/>
            </p:oleObj>
          </a:graphicData>
        </a:graphic>
      </p:graphicFrame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2362200" y="4343400"/>
            <a:ext cx="1447800" cy="3810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257800" y="4343400"/>
            <a:ext cx="1447800" cy="3810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648200" y="4953000"/>
            <a:ext cx="3200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cs typeface="Times New Roman" pitchFamily="18" charset="0"/>
              </a:rPr>
              <a:t>(1.1707</a:t>
            </a:r>
            <a:r>
              <a:rPr lang="en-US" sz="1600" b="1" baseline="30000">
                <a:cs typeface="Times New Roman" pitchFamily="18" charset="0"/>
              </a:rPr>
              <a:t>2</a:t>
            </a:r>
            <a:r>
              <a:rPr lang="en-US" sz="1600" b="1">
                <a:cs typeface="Times New Roman" pitchFamily="18" charset="0"/>
              </a:rPr>
              <a:t> / (1 + 1.1707</a:t>
            </a:r>
            <a:r>
              <a:rPr lang="en-US" sz="1600" b="1" baseline="30000">
                <a:cs typeface="Times New Roman" pitchFamily="18" charset="0"/>
              </a:rPr>
              <a:t>2</a:t>
            </a:r>
            <a:r>
              <a:rPr lang="en-US" sz="1600" b="1">
                <a:cs typeface="Times New Roman" pitchFamily="18" charset="0"/>
              </a:rPr>
              <a:t>) = 0.578)</a:t>
            </a:r>
            <a:endParaRPr lang="en-US" sz="16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Quadrature vs. Simulation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Computationally, comparably difficult</a:t>
            </a:r>
          </a:p>
          <a:p>
            <a:pPr eaLnBrk="1" hangingPunct="1"/>
            <a:r>
              <a:rPr lang="en-US" sz="2400" smtClean="0"/>
              <a:t>Numerically, essentially the same answer.  MSL is consistent in R</a:t>
            </a:r>
          </a:p>
          <a:p>
            <a:pPr eaLnBrk="1" hangingPunct="1"/>
            <a:r>
              <a:rPr lang="en-US" sz="2400" smtClean="0"/>
              <a:t>Advantages of simulation</a:t>
            </a:r>
          </a:p>
          <a:p>
            <a:pPr lvl="1" eaLnBrk="1" hangingPunct="1"/>
            <a:r>
              <a:rPr lang="en-US" sz="2000" smtClean="0"/>
              <a:t>Can integrate over any distribution, not just normal</a:t>
            </a:r>
          </a:p>
          <a:p>
            <a:pPr lvl="1" eaLnBrk="1" hangingPunct="1"/>
            <a:r>
              <a:rPr lang="en-US" sz="2000" smtClean="0"/>
              <a:t>Can integrate over multiple random variables.  Quadrature is largely unable to do this.</a:t>
            </a:r>
          </a:p>
          <a:p>
            <a:pPr lvl="1" eaLnBrk="1" hangingPunct="1"/>
            <a:r>
              <a:rPr lang="en-US" sz="2000" smtClean="0"/>
              <a:t>Models based on simulation are being extended in many directions.</a:t>
            </a:r>
          </a:p>
          <a:p>
            <a:pPr lvl="1" eaLnBrk="1" hangingPunct="1"/>
            <a:r>
              <a:rPr lang="en-US" sz="2000" smtClean="0"/>
              <a:t>Simulation based estimator allows estimation of conditional means </a:t>
            </a:r>
            <a:r>
              <a:rPr lang="en-US" sz="2000" smtClean="0">
                <a:sym typeface="Wingdings" pitchFamily="2" charset="2"/>
              </a:rPr>
              <a:t> essentially the same as Bayesian posterior means</a:t>
            </a: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A Random Parameters Model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762000" y="2286000"/>
          <a:ext cx="7296150" cy="3048000"/>
        </p:xfrm>
        <a:graphic>
          <a:graphicData uri="http://schemas.openxmlformats.org/presentationml/2006/ole">
            <p:oleObj spid="_x0000_s11274" name="Equation" r:id="rId4" imgW="4013200" imgH="1676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99207873"/>
              </p:ext>
            </p:extLst>
          </p:nvPr>
        </p:nvGraphicFramePr>
        <p:xfrm>
          <a:off x="533400" y="2057400"/>
          <a:ext cx="8201025" cy="3389313"/>
        </p:xfrm>
        <a:graphic>
          <a:graphicData uri="http://schemas.openxmlformats.org/presentationml/2006/ole">
            <p:oleObj spid="_x0000_s62471" name="Equation" r:id="rId3" imgW="5321160" imgH="219708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5425647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Estimates of a Random Parameters Model</a:t>
            </a:r>
          </a:p>
        </p:txBody>
      </p:sp>
      <p:sp>
        <p:nvSpPr>
          <p:cNvPr id="39939" name="TextBox 3"/>
          <p:cNvSpPr txBox="1">
            <a:spLocks noChangeArrowheads="1"/>
          </p:cNvSpPr>
          <p:nvPr/>
        </p:nvSpPr>
        <p:spPr bwMode="auto">
          <a:xfrm>
            <a:off x="457200" y="1981200"/>
            <a:ext cx="83058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Probit   Regression Start Values for IP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    IP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-4134.84707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Estimation based on N =   6350, K =   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Information Criteria: Normalization=1/N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      Normalized   Unnormalized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AIC              1.30420     8281.69414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-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2.34719***       </a:t>
            </a:r>
            <a:r>
              <a:rPr lang="en-US" sz="1400" b="1">
                <a:latin typeface="Courier New" pitchFamily="49" charset="0"/>
                <a:cs typeface="Courier New" pitchFamily="49" charset="0"/>
              </a:rPr>
              <a:t>.21381      -10.978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FDIUM|    3.39290***       .39359        8.620   .0000       .04581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IMUM|     .90941***       .14333        6.345   .0000       .25275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LOGSALES|     .24292***       .01937       12.538   .0000      10.5401</a:t>
            </a:r>
          </a:p>
          <a:p>
            <a:r>
              <a:rPr lang="pl-PL" sz="1400" b="1">
                <a:latin typeface="Courier New" pitchFamily="49" charset="0"/>
                <a:cs typeface="Courier New" pitchFamily="49" charset="0"/>
              </a:rPr>
              <a:t>      SP|    1.16687***       .14072        8.292   .0000       .07428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PROD|   -4.71078***       .55278       -8.522   .0000       .08962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33400" y="4572000"/>
            <a:ext cx="4267200" cy="4572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685800"/>
            <a:ext cx="8229600" cy="838200"/>
          </a:xfrm>
        </p:spPr>
        <p:txBody>
          <a:bodyPr/>
          <a:lstStyle/>
          <a:p>
            <a:pPr eaLnBrk="1" hangingPunct="1"/>
            <a:r>
              <a:rPr lang="en-US" smtClean="0"/>
              <a:t>RPM</a:t>
            </a: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676400"/>
            <a:ext cx="7504645" cy="437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 bwMode="auto">
          <a:xfrm>
            <a:off x="990600" y="4876800"/>
            <a:ext cx="3429000" cy="9906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95400"/>
            <a:ext cx="8191500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219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Parameter Heterogeneity</a:t>
            </a:r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514600"/>
            <a:ext cx="801350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2667000" y="1066800"/>
          <a:ext cx="4092067" cy="5029200"/>
        </p:xfrm>
        <a:graphic>
          <a:graphicData uri="http://schemas.openxmlformats.org/presentationml/2006/ole">
            <p:oleObj spid="_x0000_s12298" name="Bitmap Image" r:id="rId4" imgW="5695238" imgH="7000000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Movie Model</a:t>
            </a:r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46032923"/>
              </p:ext>
            </p:extLst>
          </p:nvPr>
        </p:nvGraphicFramePr>
        <p:xfrm>
          <a:off x="1143000" y="1371600"/>
          <a:ext cx="7086600" cy="4786313"/>
        </p:xfrm>
        <a:graphic>
          <a:graphicData uri="http://schemas.openxmlformats.org/presentationml/2006/ole">
            <p:oleObj spid="_x0000_s13322" name="Bitmap Image" r:id="rId4" imgW="5780952" imgH="390579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2602</TotalTime>
  <Words>643</Words>
  <Application>Microsoft Office PowerPoint</Application>
  <PresentationFormat>On-screen Show (4:3)</PresentationFormat>
  <Paragraphs>131</Paragraphs>
  <Slides>36</Slides>
  <Notes>28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Level</vt:lpstr>
      <vt:lpstr>Equation</vt:lpstr>
      <vt:lpstr>MathType 6.0 Equation</vt:lpstr>
      <vt:lpstr>Bitmap Image</vt:lpstr>
      <vt:lpstr>Econometrics I</vt:lpstr>
      <vt:lpstr>Econometrics I</vt:lpstr>
      <vt:lpstr>Settings</vt:lpstr>
      <vt:lpstr>A Conditional Log Likelihood</vt:lpstr>
      <vt:lpstr>Application - Innovation</vt:lpstr>
      <vt:lpstr>Likelihood Function for Random Effects</vt:lpstr>
      <vt:lpstr>Obtaining the Unconditional Likelihood</vt:lpstr>
      <vt:lpstr>Hermite Quadrature</vt:lpstr>
      <vt:lpstr>Example: 8 Point Quadrature</vt:lpstr>
      <vt:lpstr>Butler and Moffitt’s Approach   Random Effects Log Likelihood Function</vt:lpstr>
      <vt:lpstr>The Simulated Log Likelihood</vt:lpstr>
      <vt:lpstr>Monte Carlo Integration</vt:lpstr>
      <vt:lpstr>Generating Random Draws</vt:lpstr>
      <vt:lpstr>Drawing Uniform Random Numbers</vt:lpstr>
      <vt:lpstr>Poisson with mean = 4.1 Table</vt:lpstr>
      <vt:lpstr>Slide 16</vt:lpstr>
      <vt:lpstr>Quasi-Monte Carlo Integration Based on Halton Sequences</vt:lpstr>
      <vt:lpstr>Halton Sequences vs. Random Draws</vt:lpstr>
      <vt:lpstr>Slide 19</vt:lpstr>
      <vt:lpstr>Slide 20</vt:lpstr>
      <vt:lpstr>Slide 21</vt:lpstr>
      <vt:lpstr>Slide 22</vt:lpstr>
      <vt:lpstr>Panel Data Estimation  A Random Effects Probit Model</vt:lpstr>
      <vt:lpstr>Log Likelihood</vt:lpstr>
      <vt:lpstr>Application: Innovation</vt:lpstr>
      <vt:lpstr>Application: Innovation</vt:lpstr>
      <vt:lpstr>Slide 27</vt:lpstr>
      <vt:lpstr>Quadrature vs. Simulation</vt:lpstr>
      <vt:lpstr>A Random Parameters Model</vt:lpstr>
      <vt:lpstr>Slide 30</vt:lpstr>
      <vt:lpstr>Estimates of a Random Parameters Model</vt:lpstr>
      <vt:lpstr>RPM</vt:lpstr>
      <vt:lpstr>Slide 33</vt:lpstr>
      <vt:lpstr>Parameter Heterogeneity</vt:lpstr>
      <vt:lpstr>Slide 35</vt:lpstr>
      <vt:lpstr>Movie Model</vt:lpstr>
    </vt:vector>
  </TitlesOfParts>
  <Company>Econometric Software,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Bill</cp:lastModifiedBy>
  <cp:revision>70</cp:revision>
  <dcterms:created xsi:type="dcterms:W3CDTF">2007-07-27T17:18:39Z</dcterms:created>
  <dcterms:modified xsi:type="dcterms:W3CDTF">2017-12-05T11:40:48Z</dcterms:modified>
</cp:coreProperties>
</file>