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86" r:id="rId1"/>
  </p:sldMasterIdLst>
  <p:notesMasterIdLst>
    <p:notesMasterId r:id="rId37"/>
  </p:notesMasterIdLst>
  <p:handoutMasterIdLst>
    <p:handoutMasterId r:id="rId38"/>
  </p:handoutMasterIdLst>
  <p:sldIdLst>
    <p:sldId id="258" r:id="rId2"/>
    <p:sldId id="271" r:id="rId3"/>
    <p:sldId id="272" r:id="rId4"/>
    <p:sldId id="273" r:id="rId5"/>
    <p:sldId id="274" r:id="rId6"/>
    <p:sldId id="275" r:id="rId7"/>
    <p:sldId id="296" r:id="rId8"/>
    <p:sldId id="297" r:id="rId9"/>
    <p:sldId id="298" r:id="rId10"/>
    <p:sldId id="299" r:id="rId11"/>
    <p:sldId id="300" r:id="rId12"/>
    <p:sldId id="301" r:id="rId13"/>
    <p:sldId id="302" r:id="rId14"/>
    <p:sldId id="303" r:id="rId15"/>
    <p:sldId id="304" r:id="rId16"/>
    <p:sldId id="305" r:id="rId17"/>
    <p:sldId id="306" r:id="rId18"/>
    <p:sldId id="277" r:id="rId19"/>
    <p:sldId id="278" r:id="rId20"/>
    <p:sldId id="279" r:id="rId21"/>
    <p:sldId id="280" r:id="rId22"/>
    <p:sldId id="282" r:id="rId23"/>
    <p:sldId id="283" r:id="rId24"/>
    <p:sldId id="284" r:id="rId25"/>
    <p:sldId id="285" r:id="rId26"/>
    <p:sldId id="286" r:id="rId27"/>
    <p:sldId id="287" r:id="rId28"/>
    <p:sldId id="288" r:id="rId29"/>
    <p:sldId id="289" r:id="rId30"/>
    <p:sldId id="290" r:id="rId31"/>
    <p:sldId id="291" r:id="rId32"/>
    <p:sldId id="292" r:id="rId33"/>
    <p:sldId id="293" r:id="rId34"/>
    <p:sldId id="294" r:id="rId35"/>
    <p:sldId id="295" r:id="rId36"/>
  </p:sldIdLst>
  <p:sldSz cx="9144000" cy="6858000" type="screen4x3"/>
  <p:notesSz cx="6997700" cy="92837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030A0"/>
    <a:srgbClr val="000000"/>
    <a:srgbClr val="E6E6E6"/>
    <a:srgbClr val="FF0000"/>
    <a:srgbClr val="99CCCC"/>
    <a:srgbClr val="0000FF"/>
    <a:srgbClr val="FFFFFF"/>
    <a:srgbClr val="FF9999"/>
    <a:srgbClr val="5F5F5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381" autoAdjust="0"/>
    <p:restoredTop sz="94660"/>
  </p:normalViewPr>
  <p:slideViewPr>
    <p:cSldViewPr>
      <p:cViewPr varScale="1">
        <p:scale>
          <a:sx n="84" d="100"/>
          <a:sy n="84" d="100"/>
        </p:scale>
        <p:origin x="1622" y="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w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w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w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w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w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w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wmf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wmf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wmf"/></Relationships>
</file>

<file path=ppt/drawings/_rels/vmlDrawing20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wmf"/></Relationships>
</file>

<file path=ppt/drawings/_rels/vmlDrawing2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wmf"/></Relationships>
</file>

<file path=ppt/drawings/_rels/vmlDrawing2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wmf"/></Relationships>
</file>

<file path=ppt/drawings/_rels/vmlDrawing2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0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31" tIns="46516" rIns="93031" bIns="46516" numCol="1" anchor="t" anchorCtr="0" compatLnSpc="1">
            <a:prstTxWarp prst="textNoShape">
              <a:avLst/>
            </a:prstTxWarp>
          </a:bodyPr>
          <a:lstStyle>
            <a:lvl1pPr defTabSz="930275" eaLnBrk="1" hangingPunct="1">
              <a:defRPr sz="1200"/>
            </a:lvl1pPr>
          </a:lstStyle>
          <a:p>
            <a:endParaRPr lang="en-US"/>
          </a:p>
        </p:txBody>
      </p:sp>
      <p:sp>
        <p:nvSpPr>
          <p:cNvPr id="21401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63988" y="0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31" tIns="46516" rIns="93031" bIns="46516" numCol="1" anchor="t" anchorCtr="0" compatLnSpc="1">
            <a:prstTxWarp prst="textNoShape">
              <a:avLst/>
            </a:prstTxWarp>
          </a:bodyPr>
          <a:lstStyle>
            <a:lvl1pPr algn="r" defTabSz="930275" eaLnBrk="1" hangingPunct="1">
              <a:defRPr sz="1200"/>
            </a:lvl1pPr>
          </a:lstStyle>
          <a:p>
            <a:endParaRPr lang="en-US"/>
          </a:p>
        </p:txBody>
      </p:sp>
      <p:sp>
        <p:nvSpPr>
          <p:cNvPr id="21402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18563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31" tIns="46516" rIns="93031" bIns="46516" numCol="1" anchor="b" anchorCtr="0" compatLnSpc="1">
            <a:prstTxWarp prst="textNoShape">
              <a:avLst/>
            </a:prstTxWarp>
          </a:bodyPr>
          <a:lstStyle>
            <a:lvl1pPr defTabSz="930275" eaLnBrk="1" hangingPunct="1">
              <a:defRPr sz="1200"/>
            </a:lvl1pPr>
          </a:lstStyle>
          <a:p>
            <a:endParaRPr lang="en-US"/>
          </a:p>
        </p:txBody>
      </p:sp>
      <p:sp>
        <p:nvSpPr>
          <p:cNvPr id="21402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63988" y="8818563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31" tIns="46516" rIns="93031" bIns="46516" numCol="1" anchor="b" anchorCtr="0" compatLnSpc="1">
            <a:prstTxWarp prst="textNoShape">
              <a:avLst/>
            </a:prstTxWarp>
          </a:bodyPr>
          <a:lstStyle>
            <a:lvl1pPr algn="r" defTabSz="930275" eaLnBrk="1" hangingPunct="1">
              <a:defRPr sz="1200"/>
            </a:lvl1pPr>
          </a:lstStyle>
          <a:p>
            <a:fld id="{61C0E9CA-299E-479D-B5B9-378C6DF986A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244474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31" tIns="46516" rIns="93031" bIns="46516" numCol="1" anchor="t" anchorCtr="0" compatLnSpc="1">
            <a:prstTxWarp prst="textNoShape">
              <a:avLst/>
            </a:prstTxWarp>
          </a:bodyPr>
          <a:lstStyle>
            <a:lvl1pPr defTabSz="930275" eaLnBrk="1" hangingPunct="1">
              <a:defRPr sz="1200"/>
            </a:lvl1pPr>
          </a:lstStyle>
          <a:p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63988" y="0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31" tIns="46516" rIns="93031" bIns="46516" numCol="1" anchor="t" anchorCtr="0" compatLnSpc="1">
            <a:prstTxWarp prst="textNoShape">
              <a:avLst/>
            </a:prstTxWarp>
          </a:bodyPr>
          <a:lstStyle>
            <a:lvl1pPr algn="r" defTabSz="930275" eaLnBrk="1" hangingPunct="1">
              <a:defRPr sz="1200"/>
            </a:lvl1pPr>
          </a:lstStyle>
          <a:p>
            <a:endParaRPr lang="en-US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77925" y="696913"/>
            <a:ext cx="4641850" cy="34813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0088" y="4410075"/>
            <a:ext cx="5597525" cy="417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31" tIns="46516" rIns="93031" bIns="4651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18563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31" tIns="46516" rIns="93031" bIns="46516" numCol="1" anchor="b" anchorCtr="0" compatLnSpc="1">
            <a:prstTxWarp prst="textNoShape">
              <a:avLst/>
            </a:prstTxWarp>
          </a:bodyPr>
          <a:lstStyle>
            <a:lvl1pPr defTabSz="930275" eaLnBrk="1" hangingPunct="1">
              <a:defRPr sz="1200"/>
            </a:lvl1pPr>
          </a:lstStyle>
          <a:p>
            <a:endParaRPr lang="en-US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63988" y="8818563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31" tIns="46516" rIns="93031" bIns="46516" numCol="1" anchor="b" anchorCtr="0" compatLnSpc="1">
            <a:prstTxWarp prst="textNoShape">
              <a:avLst/>
            </a:prstTxWarp>
          </a:bodyPr>
          <a:lstStyle>
            <a:lvl1pPr algn="r" defTabSz="930275" eaLnBrk="1" hangingPunct="1">
              <a:defRPr sz="1200"/>
            </a:lvl1pPr>
          </a:lstStyle>
          <a:p>
            <a:fld id="{4F8F0715-B755-4255-9FF5-B88A10DBD77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495736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977F398-5192-4E49-AA5F-C4A783130378}" type="slidenum">
              <a:rPr lang="en-US"/>
              <a:pPr/>
              <a:t>1</a:t>
            </a:fld>
            <a:endParaRPr lang="en-US"/>
          </a:p>
        </p:txBody>
      </p:sp>
      <p:sp>
        <p:nvSpPr>
          <p:cNvPr id="1597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97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73985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B1FAEE7-2368-4C07-9EEE-9E3BEAD90DC5}" type="slidenum">
              <a:rPr lang="en-US"/>
              <a:pPr/>
              <a:t>2</a:t>
            </a:fld>
            <a:endParaRPr lang="en-US"/>
          </a:p>
        </p:txBody>
      </p:sp>
      <p:sp>
        <p:nvSpPr>
          <p:cNvPr id="2119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19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41146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782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7782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A61B4CB-AF50-4F6F-82E7-3E6045762E3A}" type="slidenum">
              <a:rPr lang="en-US" smtClean="0"/>
              <a:pPr/>
              <a:t>3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2473050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885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7885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1B5B2F9-8A95-4965-A795-B209F5DEAA28}" type="slidenum">
              <a:rPr lang="en-US" smtClean="0"/>
              <a:pPr/>
              <a:t>4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10340354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987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7987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B7266A8-FE67-4ED5-B7CF-8B71C7A3090B}" type="slidenum">
              <a:rPr lang="en-US" smtClean="0"/>
              <a:pPr/>
              <a:t>5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5741403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089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8090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D903A2B-6FB2-4448-8174-4F5ECBE77184}" type="slidenum">
              <a:rPr lang="en-US" smtClean="0"/>
              <a:pPr/>
              <a:t>6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80458655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192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8192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3F5D8F3-52DB-40DF-B1AE-F8EEC811BCB8}" type="slidenum">
              <a:rPr lang="en-US" smtClean="0"/>
              <a:pPr/>
              <a:t>7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96252907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BC761EA-A355-4326-A774-CD6828096684}" type="slidenum">
              <a:rPr lang="en-US">
                <a:cs typeface="Arial" charset="0"/>
              </a:rPr>
              <a:pPr/>
              <a:t>8</a:t>
            </a:fld>
            <a:endParaRPr lang="en-US">
              <a:cs typeface="Arial" charset="0"/>
            </a:endParaRPr>
          </a:p>
        </p:txBody>
      </p:sp>
      <p:sp>
        <p:nvSpPr>
          <p:cNvPr id="880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0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31140068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1A69D51-E818-4970-8EB6-58B78365F7BD}" type="slidenum">
              <a:rPr lang="en-US">
                <a:cs typeface="Arial" charset="0"/>
              </a:rPr>
              <a:pPr/>
              <a:t>9</a:t>
            </a:fld>
            <a:endParaRPr lang="en-US">
              <a:cs typeface="Arial" charset="0"/>
            </a:endParaRPr>
          </a:p>
        </p:txBody>
      </p:sp>
      <p:sp>
        <p:nvSpPr>
          <p:cNvPr id="890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0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9024695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81CE472-7FE0-4E5A-A902-80EBFC453E43}" type="slidenum">
              <a:rPr lang="en-US">
                <a:cs typeface="Arial" charset="0"/>
              </a:rPr>
              <a:pPr/>
              <a:t>10</a:t>
            </a:fld>
            <a:endParaRPr lang="en-US">
              <a:cs typeface="Arial" charset="0"/>
            </a:endParaRPr>
          </a:p>
        </p:txBody>
      </p:sp>
      <p:sp>
        <p:nvSpPr>
          <p:cNvPr id="901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01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08539444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3B80DEA-D752-43EA-A2FC-C98E4E04BF28}" type="slidenum">
              <a:rPr lang="en-US">
                <a:cs typeface="Arial" charset="0"/>
              </a:rPr>
              <a:pPr/>
              <a:t>11</a:t>
            </a:fld>
            <a:endParaRPr lang="en-US">
              <a:cs typeface="Arial" charset="0"/>
            </a:endParaRPr>
          </a:p>
        </p:txBody>
      </p:sp>
      <p:sp>
        <p:nvSpPr>
          <p:cNvPr id="911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11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24399914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3C0E936-FF28-424A-AD38-F147E2B56ADB}" type="slidenum">
              <a:rPr lang="en-US">
                <a:cs typeface="Arial" charset="0"/>
              </a:rPr>
              <a:pPr/>
              <a:t>12</a:t>
            </a:fld>
            <a:endParaRPr lang="en-US">
              <a:cs typeface="Arial" charset="0"/>
            </a:endParaRPr>
          </a:p>
        </p:txBody>
      </p:sp>
      <p:sp>
        <p:nvSpPr>
          <p:cNvPr id="921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425536945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EA3548A-1D44-45A9-AA62-DDDB5278189B}" type="slidenum">
              <a:rPr lang="en-US">
                <a:cs typeface="Arial" charset="0"/>
              </a:rPr>
              <a:pPr/>
              <a:t>13</a:t>
            </a:fld>
            <a:endParaRPr lang="en-US">
              <a:cs typeface="Arial" charset="0"/>
            </a:endParaRPr>
          </a:p>
        </p:txBody>
      </p:sp>
      <p:sp>
        <p:nvSpPr>
          <p:cNvPr id="931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31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92071278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232AEC2-7A66-4530-8C01-914C9480FCE5}" type="slidenum">
              <a:rPr lang="en-US">
                <a:cs typeface="Arial" charset="0"/>
              </a:rPr>
              <a:pPr/>
              <a:t>14</a:t>
            </a:fld>
            <a:endParaRPr lang="en-US">
              <a:cs typeface="Arial" charset="0"/>
            </a:endParaRPr>
          </a:p>
        </p:txBody>
      </p:sp>
      <p:sp>
        <p:nvSpPr>
          <p:cNvPr id="942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42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36217744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F89D124-0C66-4949-B231-8136CA899509}" type="slidenum">
              <a:rPr lang="en-US">
                <a:cs typeface="Arial" charset="0"/>
              </a:rPr>
              <a:pPr/>
              <a:t>15</a:t>
            </a:fld>
            <a:endParaRPr lang="en-US">
              <a:cs typeface="Arial" charset="0"/>
            </a:endParaRPr>
          </a:p>
        </p:txBody>
      </p:sp>
      <p:sp>
        <p:nvSpPr>
          <p:cNvPr id="952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52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92641086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06B41F3-E02F-43EF-9FA2-3F43027ABD19}" type="slidenum">
              <a:rPr lang="en-US">
                <a:cs typeface="Arial" charset="0"/>
              </a:rPr>
              <a:pPr/>
              <a:t>16</a:t>
            </a:fld>
            <a:endParaRPr lang="en-US">
              <a:cs typeface="Arial" charset="0"/>
            </a:endParaRPr>
          </a:p>
        </p:txBody>
      </p:sp>
      <p:sp>
        <p:nvSpPr>
          <p:cNvPr id="962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62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46175630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732A091-CB86-4537-8FAF-6BD50ED76755}" type="slidenum">
              <a:rPr lang="en-US">
                <a:cs typeface="Arial" charset="0"/>
              </a:rPr>
              <a:pPr/>
              <a:t>17</a:t>
            </a:fld>
            <a:endParaRPr lang="en-US">
              <a:cs typeface="Arial" charset="0"/>
            </a:endParaRPr>
          </a:p>
        </p:txBody>
      </p:sp>
      <p:sp>
        <p:nvSpPr>
          <p:cNvPr id="972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72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80724522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294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8294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1A08DE4-D128-4FF0-8892-995C5DC66E34}" type="slidenum">
              <a:rPr lang="en-US" smtClean="0"/>
              <a:pPr/>
              <a:t>18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41000553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397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8397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1B6EA8D-41D6-4A4C-9602-415690F8B3F6}" type="slidenum">
              <a:rPr lang="en-US" smtClean="0"/>
              <a:pPr/>
              <a:t>19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80644765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499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8499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9F48597-9546-47F1-9134-199B04427348}" type="slidenum">
              <a:rPr lang="en-US" smtClean="0"/>
              <a:pPr/>
              <a:t>20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5003439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601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8602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D2E57B5-8372-4623-96CA-69DB59E33AB8}" type="slidenum">
              <a:rPr lang="en-US" smtClean="0"/>
              <a:pPr/>
              <a:t>21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60149642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806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8806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88C78D7-CD57-4293-81D7-82B099733EC6}" type="slidenum">
              <a:rPr lang="en-US" smtClean="0"/>
              <a:pPr/>
              <a:t>22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24306393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909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8909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CD482C6-1D12-447D-BD79-0D8D77D35954}" type="slidenum">
              <a:rPr lang="en-US" smtClean="0"/>
              <a:pPr/>
              <a:t>23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2780415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011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9011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D6FE34B-4251-4001-B6A3-CA3D7A4D20FE}" type="slidenum">
              <a:rPr lang="en-US" smtClean="0"/>
              <a:pPr/>
              <a:t>24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35631739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113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9114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BA4F6AB-4926-40BB-B894-A4D116CE24E8}" type="slidenum">
              <a:rPr lang="en-US" smtClean="0"/>
              <a:pPr/>
              <a:t>25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426075516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216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9216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CF406B7-5E2C-4E17-981D-A4BB768CE726}" type="slidenum">
              <a:rPr lang="en-US" smtClean="0"/>
              <a:pPr/>
              <a:t>26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418438538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318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931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BD30DD7-8EDD-40FE-AF75-21A9656A5C62}" type="slidenum">
              <a:rPr lang="en-US" smtClean="0"/>
              <a:pPr/>
              <a:t>27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333332157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421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9421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1A166C4-906B-48F3-9A7A-9096E9A0C851}" type="slidenum">
              <a:rPr lang="en-US" smtClean="0"/>
              <a:pPr/>
              <a:t>28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28898575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523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9523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183257E-6F54-4C5E-BEFD-9EB0B626275C}" type="slidenum">
              <a:rPr lang="en-US" smtClean="0"/>
              <a:pPr/>
              <a:t>29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78252517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625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9626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7A91438-73C8-490D-BB84-673D19FAE5F3}" type="slidenum">
              <a:rPr lang="en-US" smtClean="0"/>
              <a:pPr/>
              <a:t>30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901247925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728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9728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A624A63-27B7-420F-A580-8515E0CB0153}" type="slidenum">
              <a:rPr lang="en-US" smtClean="0"/>
              <a:pPr/>
              <a:t>31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4143679437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830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9830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B0562E1-7230-4F30-A831-3DD1D8A92E69}" type="slidenum">
              <a:rPr lang="en-US" smtClean="0"/>
              <a:pPr/>
              <a:t>32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289701790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933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9933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E21F1A7-53D6-484B-B7ED-6E940080F707}" type="slidenum">
              <a:rPr lang="en-US" smtClean="0"/>
              <a:pPr/>
              <a:t>33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990831987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035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10035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4A8D542-5B27-4E0A-86EF-DBA73CB6FFE2}" type="slidenum">
              <a:rPr lang="en-US" smtClean="0"/>
              <a:pPr/>
              <a:t>34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60014097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137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10138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4F4D8D3-A9A7-4902-899D-4E44542DC9F1}" type="slidenum">
              <a:rPr lang="en-US" smtClean="0"/>
              <a:pPr/>
              <a:t>35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2283712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13323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1066800"/>
            <a:ext cx="8229600" cy="5302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793875"/>
            <a:ext cx="8229600" cy="4530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51663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632682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07365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50903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398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63828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268169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131441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640486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39489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666424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828800"/>
            <a:ext cx="4038600" cy="43021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4038600" cy="43021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8400"/>
            <a:ext cx="16764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7818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54AB05-F5AB-4095-A294-D7A283AB46E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828800"/>
            <a:ext cx="8229600" cy="4302125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8400"/>
            <a:ext cx="16764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7818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249368D-6AA9-43E8-80EF-4D7E4AD7F7E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20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62000" y="838200"/>
            <a:ext cx="8229600" cy="53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43520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33400" y="1600200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95239" name="Rectangle 7"/>
          <p:cNvSpPr>
            <a:spLocks noChangeArrowheads="1"/>
          </p:cNvSpPr>
          <p:nvPr/>
        </p:nvSpPr>
        <p:spPr bwMode="auto">
          <a:xfrm>
            <a:off x="0" y="0"/>
            <a:ext cx="228600" cy="2286000"/>
          </a:xfrm>
          <a:prstGeom prst="rect">
            <a:avLst/>
          </a:prstGeom>
          <a:solidFill>
            <a:srgbClr val="003399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en-US" sz="2400"/>
          </a:p>
        </p:txBody>
      </p:sp>
      <p:sp>
        <p:nvSpPr>
          <p:cNvPr id="95241" name="Rectangle 9"/>
          <p:cNvSpPr>
            <a:spLocks noChangeArrowheads="1"/>
          </p:cNvSpPr>
          <p:nvPr/>
        </p:nvSpPr>
        <p:spPr bwMode="auto">
          <a:xfrm>
            <a:off x="0" y="2286000"/>
            <a:ext cx="228600" cy="2286000"/>
          </a:xfrm>
          <a:prstGeom prst="rect">
            <a:avLst/>
          </a:prstGeom>
          <a:solidFill>
            <a:srgbClr val="7030A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en-US" sz="2400"/>
          </a:p>
        </p:txBody>
      </p:sp>
      <p:sp>
        <p:nvSpPr>
          <p:cNvPr id="95242" name="Rectangle 10"/>
          <p:cNvSpPr>
            <a:spLocks noChangeArrowheads="1"/>
          </p:cNvSpPr>
          <p:nvPr/>
        </p:nvSpPr>
        <p:spPr bwMode="auto">
          <a:xfrm>
            <a:off x="0" y="4572000"/>
            <a:ext cx="228600" cy="2286000"/>
          </a:xfrm>
          <a:prstGeom prst="rect">
            <a:avLst/>
          </a:prstGeom>
          <a:solidFill>
            <a:srgbClr val="00206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en-US" sz="2400"/>
          </a:p>
        </p:txBody>
      </p:sp>
      <p:sp>
        <p:nvSpPr>
          <p:cNvPr id="9" name="TextBox 8"/>
          <p:cNvSpPr txBox="1"/>
          <p:nvPr userDrawn="1"/>
        </p:nvSpPr>
        <p:spPr>
          <a:xfrm>
            <a:off x="6400800" y="6550223"/>
            <a:ext cx="2734491" cy="307777"/>
          </a:xfrm>
          <a:prstGeom prst="rect">
            <a:avLst/>
          </a:prstGeom>
          <a:solidFill>
            <a:srgbClr val="7030A0">
              <a:alpha val="18824"/>
            </a:srgbClr>
          </a:solidFill>
        </p:spPr>
        <p:txBody>
          <a:bodyPr wrap="square" rtlCol="0">
            <a:spAutoFit/>
          </a:bodyPr>
          <a:lstStyle/>
          <a:p>
            <a:r>
              <a:rPr lang="en-US" sz="1400" smtClean="0"/>
              <a:t>Part</a:t>
            </a:r>
            <a:r>
              <a:rPr lang="en-US" sz="1400" baseline="0" smtClean="0"/>
              <a:t> 24: Bayesian Estimation</a:t>
            </a:r>
            <a:endParaRPr lang="en-US" sz="1400"/>
          </a:p>
        </p:txBody>
      </p:sp>
      <p:sp>
        <p:nvSpPr>
          <p:cNvPr id="11" name="Rectangle 10"/>
          <p:cNvSpPr/>
          <p:nvPr userDrawn="1"/>
        </p:nvSpPr>
        <p:spPr>
          <a:xfrm>
            <a:off x="229982" y="6488668"/>
            <a:ext cx="112082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smtClean="0"/>
              <a:t>24-</a:t>
            </a:r>
            <a:fld id="{9ED99AAF-CB70-44A8-9A44-756D634A7A9A}" type="slidenum">
              <a:rPr lang="en-US" b="1" smtClean="0"/>
              <a:pPr/>
              <a:t>‹#›</a:t>
            </a:fld>
            <a:r>
              <a:rPr lang="en-US" b="1" smtClean="0"/>
              <a:t>/35</a:t>
            </a:r>
            <a:endParaRPr lang="en-US" b="1"/>
          </a:p>
        </p:txBody>
      </p:sp>
      <p:sp>
        <p:nvSpPr>
          <p:cNvPr id="12" name="Rectangle 1"/>
          <p:cNvSpPr>
            <a:spLocks noChangeArrowheads="1"/>
          </p:cNvSpPr>
          <p:nvPr userDrawn="1"/>
        </p:nvSpPr>
        <p:spPr bwMode="auto">
          <a:xfrm>
            <a:off x="228600" y="0"/>
            <a:ext cx="8915400" cy="228600"/>
          </a:xfrm>
          <a:prstGeom prst="rect">
            <a:avLst/>
          </a:prstGeom>
          <a:solidFill>
            <a:srgbClr val="7030A0"/>
          </a:solidFill>
          <a:ln>
            <a:noFill/>
          </a:ln>
          <a:extLst/>
        </p:spPr>
        <p:txBody>
          <a:bodyPr wrap="none"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defRPr/>
            </a:pPr>
            <a:endParaRPr lang="en-US" altLang="en-US" smtClean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02956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7" r:id="rId1"/>
    <p:sldLayoutId id="2147483788" r:id="rId2"/>
    <p:sldLayoutId id="2147483789" r:id="rId3"/>
    <p:sldLayoutId id="2147483790" r:id="rId4"/>
    <p:sldLayoutId id="2147483791" r:id="rId5"/>
    <p:sldLayoutId id="2147483792" r:id="rId6"/>
    <p:sldLayoutId id="2147483793" r:id="rId7"/>
    <p:sldLayoutId id="2147483794" r:id="rId8"/>
    <p:sldLayoutId id="2147483795" r:id="rId9"/>
    <p:sldLayoutId id="2147483796" r:id="rId10"/>
    <p:sldLayoutId id="2147483797" r:id="rId11"/>
    <p:sldLayoutId id="2147483798" r:id="rId12"/>
    <p:sldLayoutId id="2147483799" r:id="rId13"/>
  </p:sldLayoutIdLst>
  <p:timing>
    <p:tnLst>
      <p:par>
        <p:cTn id="1" dur="indefinite" restart="never" nodeType="tmRoot"/>
      </p:par>
    </p:tnLst>
  </p:timing>
  <p:txStyles>
    <p:titleStyle>
      <a:lvl1pPr algn="ctr" rtl="0" fontAlgn="base">
        <a:spcBef>
          <a:spcPct val="0"/>
        </a:spcBef>
        <a:spcAft>
          <a:spcPct val="0"/>
        </a:spcAft>
        <a:defRPr sz="3200">
          <a:solidFill>
            <a:srgbClr val="003399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bg2"/>
        </a:buClr>
        <a:buSzPct val="75000"/>
        <a:buFont typeface="Wingdings" pitchFamily="2" charset="2"/>
        <a:buChar char="p"/>
        <a:defRPr sz="2800">
          <a:solidFill>
            <a:schemeClr val="tx1"/>
          </a:solidFill>
          <a:latin typeface="+mj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pitchFamily="2" charset="2"/>
        <a:buChar char="n"/>
        <a:defRPr sz="2400">
          <a:solidFill>
            <a:schemeClr val="tx1"/>
          </a:solidFill>
          <a:latin typeface="+mj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p"/>
        <a:defRPr sz="2000">
          <a:solidFill>
            <a:schemeClr val="tx1"/>
          </a:solidFill>
          <a:latin typeface="+mj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2.wmf"/><Relationship Id="rId4" Type="http://schemas.openxmlformats.org/officeDocument/2006/relationships/oleObject" Target="../embeddings/oleObject1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3.wmf"/><Relationship Id="rId4" Type="http://schemas.openxmlformats.org/officeDocument/2006/relationships/oleObject" Target="../embeddings/oleObject2.bin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4.wmf"/><Relationship Id="rId4" Type="http://schemas.openxmlformats.org/officeDocument/2006/relationships/oleObject" Target="../embeddings/oleObject3.bin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5.wmf"/><Relationship Id="rId4" Type="http://schemas.openxmlformats.org/officeDocument/2006/relationships/oleObject" Target="../embeddings/oleObject4.bin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5.vml"/><Relationship Id="rId5" Type="http://schemas.openxmlformats.org/officeDocument/2006/relationships/image" Target="../media/image6.wmf"/><Relationship Id="rId4" Type="http://schemas.openxmlformats.org/officeDocument/2006/relationships/oleObject" Target="../embeddings/oleObject5.bin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6.vml"/><Relationship Id="rId5" Type="http://schemas.openxmlformats.org/officeDocument/2006/relationships/image" Target="../media/image7.wmf"/><Relationship Id="rId4" Type="http://schemas.openxmlformats.org/officeDocument/2006/relationships/oleObject" Target="../embeddings/oleObject6.bin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7.vml"/><Relationship Id="rId5" Type="http://schemas.openxmlformats.org/officeDocument/2006/relationships/image" Target="../media/image8.wmf"/><Relationship Id="rId4" Type="http://schemas.openxmlformats.org/officeDocument/2006/relationships/oleObject" Target="../embeddings/oleObject7.bin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8.vml"/><Relationship Id="rId5" Type="http://schemas.openxmlformats.org/officeDocument/2006/relationships/image" Target="../media/image9.wmf"/><Relationship Id="rId4" Type="http://schemas.openxmlformats.org/officeDocument/2006/relationships/oleObject" Target="../embeddings/oleObject8.bin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9.vml"/><Relationship Id="rId5" Type="http://schemas.openxmlformats.org/officeDocument/2006/relationships/image" Target="../media/image10.wmf"/><Relationship Id="rId4" Type="http://schemas.openxmlformats.org/officeDocument/2006/relationships/oleObject" Target="../embeddings/oleObject9.bin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0.vml"/><Relationship Id="rId5" Type="http://schemas.openxmlformats.org/officeDocument/2006/relationships/image" Target="../media/image11.wmf"/><Relationship Id="rId4" Type="http://schemas.openxmlformats.org/officeDocument/2006/relationships/oleObject" Target="../embeddings/oleObject10.bin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1.vml"/><Relationship Id="rId5" Type="http://schemas.openxmlformats.org/officeDocument/2006/relationships/image" Target="../media/image12.wmf"/><Relationship Id="rId4" Type="http://schemas.openxmlformats.org/officeDocument/2006/relationships/oleObject" Target="../embeddings/oleObject11.bin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Relationship Id="rId5" Type="http://schemas.openxmlformats.org/officeDocument/2006/relationships/image" Target="../media/image13.wmf"/><Relationship Id="rId4" Type="http://schemas.openxmlformats.org/officeDocument/2006/relationships/oleObject" Target="../embeddings/oleObject12.bin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Relationship Id="rId5" Type="http://schemas.openxmlformats.org/officeDocument/2006/relationships/image" Target="../media/image14.wmf"/><Relationship Id="rId4" Type="http://schemas.openxmlformats.org/officeDocument/2006/relationships/oleObject" Target="../embeddings/oleObject13.bin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Relationship Id="rId5" Type="http://schemas.openxmlformats.org/officeDocument/2006/relationships/image" Target="../media/image15.wmf"/><Relationship Id="rId4" Type="http://schemas.openxmlformats.org/officeDocument/2006/relationships/oleObject" Target="../embeddings/oleObject14.bin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Relationship Id="rId5" Type="http://schemas.openxmlformats.org/officeDocument/2006/relationships/image" Target="../media/image16.wmf"/><Relationship Id="rId4" Type="http://schemas.openxmlformats.org/officeDocument/2006/relationships/oleObject" Target="../embeddings/oleObject15.bin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6.vml"/><Relationship Id="rId5" Type="http://schemas.openxmlformats.org/officeDocument/2006/relationships/image" Target="../media/image17.wmf"/><Relationship Id="rId4" Type="http://schemas.openxmlformats.org/officeDocument/2006/relationships/oleObject" Target="../embeddings/oleObject16.bin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7.vml"/><Relationship Id="rId5" Type="http://schemas.openxmlformats.org/officeDocument/2006/relationships/image" Target="../media/image18.wmf"/><Relationship Id="rId4" Type="http://schemas.openxmlformats.org/officeDocument/2006/relationships/oleObject" Target="../embeddings/oleObject17.bin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8.vml"/><Relationship Id="rId5" Type="http://schemas.openxmlformats.org/officeDocument/2006/relationships/image" Target="../media/image19.wmf"/><Relationship Id="rId4" Type="http://schemas.openxmlformats.org/officeDocument/2006/relationships/oleObject" Target="../embeddings/oleObject18.bin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9.vml"/><Relationship Id="rId5" Type="http://schemas.openxmlformats.org/officeDocument/2006/relationships/image" Target="../media/image20.wmf"/><Relationship Id="rId4" Type="http://schemas.openxmlformats.org/officeDocument/2006/relationships/oleObject" Target="../embeddings/oleObject19.bin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9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0.vml"/><Relationship Id="rId5" Type="http://schemas.openxmlformats.org/officeDocument/2006/relationships/image" Target="../media/image21.wmf"/><Relationship Id="rId4" Type="http://schemas.openxmlformats.org/officeDocument/2006/relationships/oleObject" Target="../embeddings/oleObject20.bin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0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1.vml"/><Relationship Id="rId5" Type="http://schemas.openxmlformats.org/officeDocument/2006/relationships/image" Target="../media/image22.wmf"/><Relationship Id="rId4" Type="http://schemas.openxmlformats.org/officeDocument/2006/relationships/oleObject" Target="../embeddings/oleObject21.bin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1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2.vml"/><Relationship Id="rId5" Type="http://schemas.openxmlformats.org/officeDocument/2006/relationships/image" Target="../media/image23.wmf"/><Relationship Id="rId4" Type="http://schemas.openxmlformats.org/officeDocument/2006/relationships/oleObject" Target="../embeddings/oleObject22.bin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2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3.vml"/><Relationship Id="rId5" Type="http://schemas.openxmlformats.org/officeDocument/2006/relationships/image" Target="../media/image24.wmf"/><Relationship Id="rId4" Type="http://schemas.openxmlformats.org/officeDocument/2006/relationships/oleObject" Target="../embeddings/oleObject23.bin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81000" y="2286000"/>
            <a:ext cx="5257800" cy="612775"/>
          </a:xfrm>
        </p:spPr>
        <p:txBody>
          <a:bodyPr/>
          <a:lstStyle/>
          <a:p>
            <a:r>
              <a:rPr lang="en-US" sz="4800" smtClean="0"/>
              <a:t>Econometrics I</a:t>
            </a:r>
            <a:endParaRPr lang="en-US" sz="4800"/>
          </a:p>
        </p:txBody>
      </p:sp>
      <p:sp>
        <p:nvSpPr>
          <p:cNvPr id="1587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28600" y="3048000"/>
            <a:ext cx="5486400" cy="1752600"/>
          </a:xfrm>
        </p:spPr>
        <p:txBody>
          <a:bodyPr/>
          <a:lstStyle/>
          <a:p>
            <a:r>
              <a:rPr lang="en-US" sz="2600"/>
              <a:t>Professor William Greene</a:t>
            </a:r>
          </a:p>
          <a:p>
            <a:r>
              <a:rPr lang="en-US" sz="2600"/>
              <a:t>Stern School of Business</a:t>
            </a:r>
          </a:p>
          <a:p>
            <a:r>
              <a:rPr lang="en-US" sz="2600" smtClean="0"/>
              <a:t>Department </a:t>
            </a:r>
            <a:r>
              <a:rPr lang="en-US" sz="2600"/>
              <a:t>of Economics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67400" y="2057400"/>
            <a:ext cx="2300492" cy="281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4" name="Rectangle 4"/>
          <p:cNvSpPr>
            <a:spLocks noGrp="1" noChangeArrowheads="1"/>
          </p:cNvSpPr>
          <p:nvPr>
            <p:ph type="ctrTitle"/>
          </p:nvPr>
        </p:nvSpPr>
        <p:spPr>
          <a:xfrm>
            <a:off x="1295400" y="1371600"/>
            <a:ext cx="6858000" cy="1752600"/>
          </a:xfrm>
        </p:spPr>
        <p:txBody>
          <a:bodyPr/>
          <a:lstStyle/>
          <a:p>
            <a:r>
              <a:rPr lang="en-US" sz="4000" smtClean="0"/>
              <a:t>Econometrics I</a:t>
            </a:r>
            <a:endParaRPr lang="en-US" sz="4000"/>
          </a:p>
        </p:txBody>
      </p:sp>
      <p:sp>
        <p:nvSpPr>
          <p:cNvPr id="199686" name="Rectangle 6"/>
          <p:cNvSpPr>
            <a:spLocks noChangeArrowheads="1"/>
          </p:cNvSpPr>
          <p:nvPr/>
        </p:nvSpPr>
        <p:spPr bwMode="auto">
          <a:xfrm>
            <a:off x="1524000" y="3352800"/>
            <a:ext cx="6248400" cy="2209800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99687" name="Text Box 7"/>
          <p:cNvSpPr txBox="1">
            <a:spLocks noChangeArrowheads="1"/>
          </p:cNvSpPr>
          <p:nvPr/>
        </p:nvSpPr>
        <p:spPr bwMode="auto">
          <a:xfrm>
            <a:off x="1600200" y="4114800"/>
            <a:ext cx="60960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b="1"/>
              <a:t>Part </a:t>
            </a:r>
            <a:r>
              <a:rPr lang="en-US" sz="3200" b="1" smtClean="0"/>
              <a:t>24 – Bayesian Estimation</a:t>
            </a:r>
            <a:endParaRPr lang="en-US" sz="3200" b="1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Bayesian Estimators</a:t>
            </a:r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43000" y="2590800"/>
            <a:ext cx="7010400" cy="2286000"/>
          </a:xfrm>
        </p:spPr>
        <p:txBody>
          <a:bodyPr/>
          <a:lstStyle/>
          <a:p>
            <a:pPr marL="342900" indent="-342900" eaLnBrk="1" hangingPunct="1"/>
            <a:r>
              <a:rPr lang="en-US" smtClean="0"/>
              <a:t>“Random Parameters” vs. Randomly Distributed Parameters</a:t>
            </a:r>
          </a:p>
          <a:p>
            <a:pPr marL="342900" indent="-342900" eaLnBrk="1" hangingPunct="1"/>
            <a:r>
              <a:rPr lang="en-US" smtClean="0"/>
              <a:t>Models of Individual Heterogeneity</a:t>
            </a:r>
          </a:p>
          <a:p>
            <a:pPr marL="742950" lvl="1" indent="-285750" eaLnBrk="1" hangingPunct="1"/>
            <a:r>
              <a:rPr lang="en-US" smtClean="0"/>
              <a:t>Random Effects: Consumer Brand Choice</a:t>
            </a:r>
          </a:p>
          <a:p>
            <a:pPr marL="742950" lvl="1" indent="-285750" eaLnBrk="1" hangingPunct="1"/>
            <a:r>
              <a:rPr lang="en-US" smtClean="0"/>
              <a:t>Fixed Effects:  Hospital Costs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1295400"/>
            <a:ext cx="8229600" cy="530225"/>
          </a:xfrm>
        </p:spPr>
        <p:txBody>
          <a:bodyPr/>
          <a:lstStyle/>
          <a:p>
            <a:pPr eaLnBrk="1" hangingPunct="1"/>
            <a:r>
              <a:rPr lang="en-US" smtClean="0"/>
              <a:t>Bayesian Estimation</a:t>
            </a:r>
          </a:p>
        </p:txBody>
      </p:sp>
      <p:sp>
        <p:nvSpPr>
          <p:cNvPr id="1434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2133600"/>
            <a:ext cx="8229600" cy="3505200"/>
          </a:xfrm>
        </p:spPr>
        <p:txBody>
          <a:bodyPr/>
          <a:lstStyle/>
          <a:p>
            <a:pPr marL="342900" indent="-342900" eaLnBrk="1" hangingPunct="1">
              <a:lnSpc>
                <a:spcPct val="90000"/>
              </a:lnSpc>
            </a:pPr>
            <a:r>
              <a:rPr lang="en-US" smtClean="0"/>
              <a:t>Specification of conditional likelihood:  </a:t>
            </a:r>
            <a:br>
              <a:rPr lang="en-US" smtClean="0"/>
            </a:br>
            <a:r>
              <a:rPr lang="en-US" smtClean="0"/>
              <a:t>f(data | parameters)</a:t>
            </a:r>
          </a:p>
          <a:p>
            <a:pPr marL="342900" indent="-342900" eaLnBrk="1" hangingPunct="1">
              <a:lnSpc>
                <a:spcPct val="90000"/>
              </a:lnSpc>
            </a:pPr>
            <a:r>
              <a:rPr lang="en-US" smtClean="0"/>
              <a:t>Specification of priors:  g(parameters)</a:t>
            </a:r>
          </a:p>
          <a:p>
            <a:pPr marL="342900" indent="-342900" eaLnBrk="1" hangingPunct="1">
              <a:lnSpc>
                <a:spcPct val="90000"/>
              </a:lnSpc>
            </a:pPr>
            <a:r>
              <a:rPr lang="en-US" smtClean="0"/>
              <a:t>Posterior density of parameters:</a:t>
            </a:r>
          </a:p>
          <a:p>
            <a:pPr marL="342900" indent="-342900" eaLnBrk="1" hangingPunct="1">
              <a:lnSpc>
                <a:spcPct val="90000"/>
              </a:lnSpc>
            </a:pPr>
            <a:endParaRPr lang="en-US" smtClean="0"/>
          </a:p>
          <a:p>
            <a:pPr marL="342900" indent="-342900" eaLnBrk="1" hangingPunct="1">
              <a:lnSpc>
                <a:spcPct val="90000"/>
              </a:lnSpc>
            </a:pPr>
            <a:endParaRPr lang="en-US" smtClean="0"/>
          </a:p>
          <a:p>
            <a:pPr marL="342900" indent="-342900" eaLnBrk="1" hangingPunct="1">
              <a:lnSpc>
                <a:spcPct val="90000"/>
              </a:lnSpc>
            </a:pPr>
            <a:r>
              <a:rPr lang="en-US" smtClean="0"/>
              <a:t>Posterior mean = E[parameters|data]</a:t>
            </a:r>
          </a:p>
        </p:txBody>
      </p:sp>
      <p:graphicFrame>
        <p:nvGraphicFramePr>
          <p:cNvPr id="14338" name="Object 4"/>
          <p:cNvGraphicFramePr>
            <a:graphicFrameLocks noChangeAspect="1"/>
          </p:cNvGraphicFramePr>
          <p:nvPr/>
        </p:nvGraphicFramePr>
        <p:xfrm>
          <a:off x="930275" y="3951288"/>
          <a:ext cx="7054850" cy="849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5" name="Equation" r:id="rId4" imgW="3479800" imgH="419100" progId="Equation.DSMT4">
                  <p:embed/>
                </p:oleObj>
              </mc:Choice>
              <mc:Fallback>
                <p:oleObj name="Equation" r:id="rId4" imgW="3479800" imgH="419100" progId="Equation.DSMT4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30275" y="3951288"/>
                        <a:ext cx="7054850" cy="8493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609600"/>
            <a:ext cx="8229600" cy="1143000"/>
          </a:xfrm>
        </p:spPr>
        <p:txBody>
          <a:bodyPr/>
          <a:lstStyle/>
          <a:p>
            <a:pPr eaLnBrk="1" hangingPunct="1"/>
            <a:r>
              <a:rPr lang="en-US" sz="2800" smtClean="0"/>
              <a:t>The Marginal Density for the Data is Irrelevant</a:t>
            </a:r>
          </a:p>
        </p:txBody>
      </p:sp>
      <p:graphicFrame>
        <p:nvGraphicFramePr>
          <p:cNvPr id="15362" name="Object 4"/>
          <p:cNvGraphicFramePr>
            <a:graphicFrameLocks noChangeAspect="1"/>
          </p:cNvGraphicFramePr>
          <p:nvPr/>
        </p:nvGraphicFramePr>
        <p:xfrm>
          <a:off x="1828800" y="1905000"/>
          <a:ext cx="5867400" cy="3990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9" name="Equation" r:id="rId4" imgW="3810000" imgH="2590800" progId="Equation.DSMT4">
                  <p:embed/>
                </p:oleObj>
              </mc:Choice>
              <mc:Fallback>
                <p:oleObj name="Equation" r:id="rId4" imgW="3810000" imgH="2590800" progId="Equation.DSMT4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28800" y="1905000"/>
                        <a:ext cx="5867400" cy="39903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Computing Bayesian Estimators</a:t>
            </a:r>
          </a:p>
        </p:txBody>
      </p:sp>
      <p:sp>
        <p:nvSpPr>
          <p:cNvPr id="16388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981200"/>
            <a:ext cx="8458200" cy="3886200"/>
          </a:xfrm>
        </p:spPr>
        <p:txBody>
          <a:bodyPr/>
          <a:lstStyle/>
          <a:p>
            <a:pPr marL="342900" indent="-342900" eaLnBrk="1" hangingPunct="1">
              <a:lnSpc>
                <a:spcPct val="90000"/>
              </a:lnSpc>
            </a:pPr>
            <a:r>
              <a:rPr lang="en-US" sz="2400" dirty="0" smtClean="0"/>
              <a:t>First generation: Do the integration (math)</a:t>
            </a:r>
          </a:p>
          <a:p>
            <a:pPr marL="342900" indent="-342900" eaLnBrk="1" hangingPunct="1">
              <a:lnSpc>
                <a:spcPct val="90000"/>
              </a:lnSpc>
            </a:pPr>
            <a:endParaRPr lang="en-US" sz="2400" dirty="0" smtClean="0"/>
          </a:p>
          <a:p>
            <a:pPr marL="342900" indent="-342900" eaLnBrk="1" hangingPunct="1">
              <a:lnSpc>
                <a:spcPct val="90000"/>
              </a:lnSpc>
            </a:pPr>
            <a:endParaRPr lang="en-US" sz="2400" dirty="0" smtClean="0"/>
          </a:p>
          <a:p>
            <a:pPr marL="342900" indent="-342900" eaLnBrk="1" hangingPunct="1">
              <a:lnSpc>
                <a:spcPct val="90000"/>
              </a:lnSpc>
            </a:pPr>
            <a:endParaRPr lang="en-US" sz="2400" dirty="0" smtClean="0"/>
          </a:p>
          <a:p>
            <a:pPr marL="342900" indent="-342900" eaLnBrk="1" hangingPunct="1">
              <a:lnSpc>
                <a:spcPct val="90000"/>
              </a:lnSpc>
            </a:pPr>
            <a:r>
              <a:rPr lang="en-US" sz="2400" dirty="0" smtClean="0"/>
              <a:t>Contemporary - Simulation: </a:t>
            </a:r>
          </a:p>
          <a:p>
            <a:pPr marL="742950" lvl="1" indent="-285750" eaLnBrk="1" hangingPunct="1">
              <a:lnSpc>
                <a:spcPct val="90000"/>
              </a:lnSpc>
            </a:pPr>
            <a:r>
              <a:rPr lang="en-US" sz="2000" dirty="0" smtClean="0"/>
              <a:t>(1)  Deduce the posterior</a:t>
            </a:r>
          </a:p>
          <a:p>
            <a:pPr marL="742950" lvl="1" indent="-285750" eaLnBrk="1" hangingPunct="1">
              <a:lnSpc>
                <a:spcPct val="90000"/>
              </a:lnSpc>
            </a:pPr>
            <a:r>
              <a:rPr lang="en-US" sz="2000" dirty="0" smtClean="0"/>
              <a:t>(2)  Draw random samples of draws from the posterior and compute the sample means and variances of the samples.  (Relies on the law of large numbers.)</a:t>
            </a:r>
          </a:p>
        </p:txBody>
      </p:sp>
      <p:graphicFrame>
        <p:nvGraphicFramePr>
          <p:cNvPr id="16386" name="Object 4"/>
          <p:cNvGraphicFramePr>
            <a:graphicFrameLocks noGrp="1" noChangeAspect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174884476"/>
              </p:ext>
            </p:extLst>
          </p:nvPr>
        </p:nvGraphicFramePr>
        <p:xfrm>
          <a:off x="1905000" y="2536825"/>
          <a:ext cx="4702175" cy="908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3" name="Equation" r:id="rId4" imgW="2171520" imgH="419040" progId="Equation.DSMT4">
                  <p:embed/>
                </p:oleObj>
              </mc:Choice>
              <mc:Fallback>
                <p:oleObj name="Equation" r:id="rId4" imgW="2171520" imgH="419040" progId="Equation.DSMT4">
                  <p:embed/>
                  <p:pic>
                    <p:nvPicPr>
                      <p:cNvPr id="0" name="Picture 4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05000" y="2536825"/>
                        <a:ext cx="4702175" cy="9080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838200"/>
            <a:ext cx="8229600" cy="530225"/>
          </a:xfrm>
        </p:spPr>
        <p:txBody>
          <a:bodyPr/>
          <a:lstStyle/>
          <a:p>
            <a:pPr eaLnBrk="1" hangingPunct="1"/>
            <a:r>
              <a:rPr lang="en-US" dirty="0" smtClean="0"/>
              <a:t>Modeling Issues</a:t>
            </a:r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905000"/>
            <a:ext cx="8077200" cy="3505200"/>
          </a:xfrm>
        </p:spPr>
        <p:txBody>
          <a:bodyPr/>
          <a:lstStyle/>
          <a:p>
            <a:pPr marL="342900" indent="-342900" eaLnBrk="1" hangingPunct="1"/>
            <a:r>
              <a:rPr lang="en-US" sz="2400" dirty="0" smtClean="0"/>
              <a:t>As </a:t>
            </a:r>
            <a:r>
              <a:rPr lang="en-US" sz="2400" dirty="0" smtClean="0"/>
              <a:t>n </a:t>
            </a:r>
            <a:r>
              <a:rPr lang="en-US" sz="2400" dirty="0" smtClean="0">
                <a:sym typeface="Wingdings" pitchFamily="2" charset="2"/>
              </a:rPr>
              <a:t></a:t>
            </a:r>
            <a:r>
              <a:rPr lang="en-US" sz="2400" dirty="0" smtClean="0">
                <a:sym typeface="Symbol" pitchFamily="18" charset="2"/>
              </a:rPr>
              <a:t>, the likelihood dominates and the prior disappears </a:t>
            </a:r>
            <a:r>
              <a:rPr lang="en-US" sz="2400" dirty="0" smtClean="0">
                <a:sym typeface="Wingdings" pitchFamily="2" charset="2"/>
              </a:rPr>
              <a:t> Bayesian and Classical MLE converge. (Needs the mode of the posterior to converge to the mean.)</a:t>
            </a:r>
          </a:p>
          <a:p>
            <a:pPr marL="342900" indent="-342900" eaLnBrk="1" hangingPunct="1"/>
            <a:r>
              <a:rPr lang="en-US" sz="2400" dirty="0" smtClean="0">
                <a:sym typeface="Wingdings" pitchFamily="2" charset="2"/>
              </a:rPr>
              <a:t>Priors</a:t>
            </a:r>
          </a:p>
          <a:p>
            <a:pPr marL="742950" lvl="1" indent="-285750" eaLnBrk="1" hangingPunct="1"/>
            <a:r>
              <a:rPr lang="en-US" sz="2000" dirty="0" smtClean="0">
                <a:sym typeface="Symbol" pitchFamily="18" charset="2"/>
              </a:rPr>
              <a:t>Diffuse </a:t>
            </a:r>
            <a:r>
              <a:rPr lang="en-US" sz="2000" dirty="0" smtClean="0">
                <a:sym typeface="Wingdings" pitchFamily="2" charset="2"/>
              </a:rPr>
              <a:t> large variances imply little prior information. (NONINFORMATIVE)</a:t>
            </a:r>
          </a:p>
          <a:p>
            <a:pPr marL="742950" lvl="1" indent="-285750" eaLnBrk="1" hangingPunct="1"/>
            <a:r>
              <a:rPr lang="en-US" sz="2000" dirty="0" smtClean="0">
                <a:sym typeface="Wingdings" pitchFamily="2" charset="2"/>
              </a:rPr>
              <a:t>INFORMATIVE priors – finite variances that appear in the posterior.  “Taints” any final results.</a:t>
            </a:r>
            <a:endParaRPr lang="en-US" sz="2000" dirty="0" smtClean="0">
              <a:sym typeface="Symbol" pitchFamily="18" charset="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838200"/>
            <a:ext cx="8229600" cy="1139825"/>
          </a:xfrm>
        </p:spPr>
        <p:txBody>
          <a:bodyPr/>
          <a:lstStyle/>
          <a:p>
            <a:pPr eaLnBrk="1" hangingPunct="1"/>
            <a:r>
              <a:rPr lang="en-US" smtClean="0"/>
              <a:t>A Practical Problem</a:t>
            </a:r>
          </a:p>
        </p:txBody>
      </p:sp>
      <p:graphicFrame>
        <p:nvGraphicFramePr>
          <p:cNvPr id="10242" name="Object 4"/>
          <p:cNvGraphicFramePr>
            <a:graphicFrameLocks noChangeAspect="1"/>
          </p:cNvGraphicFramePr>
          <p:nvPr/>
        </p:nvGraphicFramePr>
        <p:xfrm>
          <a:off x="914400" y="2209800"/>
          <a:ext cx="7696200" cy="3330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955" name="Equation" r:id="rId4" imgW="4343400" imgH="1879600" progId="Equation.DSMT4">
                  <p:embed/>
                </p:oleObj>
              </mc:Choice>
              <mc:Fallback>
                <p:oleObj name="Equation" r:id="rId4" imgW="4343400" imgH="1879600" progId="Equation.DSMT4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4400" y="2209800"/>
                        <a:ext cx="7696200" cy="33305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381001"/>
            <a:ext cx="8229600" cy="914400"/>
          </a:xfrm>
        </p:spPr>
        <p:txBody>
          <a:bodyPr/>
          <a:lstStyle/>
          <a:p>
            <a:pPr eaLnBrk="1" hangingPunct="1"/>
            <a:r>
              <a:rPr lang="en-US" dirty="0" smtClean="0"/>
              <a:t>A Solution to the Sampling Problem</a:t>
            </a:r>
          </a:p>
        </p:txBody>
      </p:sp>
      <p:graphicFrame>
        <p:nvGraphicFramePr>
          <p:cNvPr id="11266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70983370"/>
              </p:ext>
            </p:extLst>
          </p:nvPr>
        </p:nvGraphicFramePr>
        <p:xfrm>
          <a:off x="914400" y="1676400"/>
          <a:ext cx="7620000" cy="43221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3979" name="Equation" r:id="rId4" imgW="4521200" imgH="2565400" progId="Equation.DSMT4">
                  <p:embed/>
                </p:oleObj>
              </mc:Choice>
              <mc:Fallback>
                <p:oleObj name="Equation" r:id="rId4" imgW="4521200" imgH="2565400" progId="Equation.DSMT4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4400" y="1676400"/>
                        <a:ext cx="7620000" cy="4322145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1371600"/>
            <a:ext cx="8229600" cy="530225"/>
          </a:xfrm>
        </p:spPr>
        <p:txBody>
          <a:bodyPr/>
          <a:lstStyle/>
          <a:p>
            <a:pPr eaLnBrk="1" hangingPunct="1"/>
            <a:r>
              <a:rPr lang="en-US" smtClean="0"/>
              <a:t>The Gibbs Sampler</a:t>
            </a:r>
          </a:p>
        </p:txBody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2209800"/>
            <a:ext cx="8229600" cy="4302125"/>
          </a:xfrm>
        </p:spPr>
        <p:txBody>
          <a:bodyPr/>
          <a:lstStyle/>
          <a:p>
            <a:pPr marL="342900" indent="-342900" eaLnBrk="1" hangingPunct="1">
              <a:lnSpc>
                <a:spcPct val="80000"/>
              </a:lnSpc>
            </a:pPr>
            <a:r>
              <a:rPr lang="en-US" sz="1800" smtClean="0"/>
              <a:t>Target:  Sample from marginals of f(x</a:t>
            </a:r>
            <a:r>
              <a:rPr lang="en-US" sz="1800" baseline="-25000" smtClean="0"/>
              <a:t>1</a:t>
            </a:r>
            <a:r>
              <a:rPr lang="en-US" sz="1800" smtClean="0"/>
              <a:t>, x</a:t>
            </a:r>
            <a:r>
              <a:rPr lang="en-US" sz="1800" baseline="-25000" smtClean="0"/>
              <a:t>2</a:t>
            </a:r>
            <a:r>
              <a:rPr lang="en-US" sz="1800" smtClean="0"/>
              <a:t>) = joint distribution</a:t>
            </a:r>
          </a:p>
          <a:p>
            <a:pPr marL="342900" indent="-342900" eaLnBrk="1" hangingPunct="1">
              <a:lnSpc>
                <a:spcPct val="80000"/>
              </a:lnSpc>
            </a:pPr>
            <a:r>
              <a:rPr lang="en-US" sz="1800" smtClean="0"/>
              <a:t>Joint distribution is unknown or it is not possible to sample from the joint distribution.</a:t>
            </a:r>
          </a:p>
          <a:p>
            <a:pPr marL="342900" indent="-342900" eaLnBrk="1" hangingPunct="1">
              <a:lnSpc>
                <a:spcPct val="80000"/>
              </a:lnSpc>
            </a:pPr>
            <a:r>
              <a:rPr lang="en-US" sz="1800" smtClean="0"/>
              <a:t>Assumed: f(x</a:t>
            </a:r>
            <a:r>
              <a:rPr lang="en-US" sz="1800" baseline="-25000" smtClean="0"/>
              <a:t>1</a:t>
            </a:r>
            <a:r>
              <a:rPr lang="en-US" sz="1800" smtClean="0"/>
              <a:t>|x</a:t>
            </a:r>
            <a:r>
              <a:rPr lang="en-US" sz="1800" baseline="-25000" smtClean="0"/>
              <a:t>2</a:t>
            </a:r>
            <a:r>
              <a:rPr lang="en-US" sz="1800" smtClean="0"/>
              <a:t>) and f(x</a:t>
            </a:r>
            <a:r>
              <a:rPr lang="en-US" sz="1800" baseline="-25000" smtClean="0"/>
              <a:t>2</a:t>
            </a:r>
            <a:r>
              <a:rPr lang="en-US" sz="1800" smtClean="0"/>
              <a:t>|x</a:t>
            </a:r>
            <a:r>
              <a:rPr lang="en-US" sz="1800" baseline="-25000" smtClean="0"/>
              <a:t>1</a:t>
            </a:r>
            <a:r>
              <a:rPr lang="en-US" sz="1800" smtClean="0"/>
              <a:t>) both known and samples can be drawn from both.</a:t>
            </a:r>
          </a:p>
          <a:p>
            <a:pPr marL="342900" indent="-342900" eaLnBrk="1" hangingPunct="1">
              <a:lnSpc>
                <a:spcPct val="80000"/>
              </a:lnSpc>
            </a:pPr>
            <a:r>
              <a:rPr lang="en-US" sz="1800" smtClean="0"/>
              <a:t>Gibbs sampling:  Obtain one draw from x</a:t>
            </a:r>
            <a:r>
              <a:rPr lang="en-US" sz="1800" baseline="-25000" smtClean="0"/>
              <a:t>1</a:t>
            </a:r>
            <a:r>
              <a:rPr lang="en-US" sz="1800" smtClean="0"/>
              <a:t>,x</a:t>
            </a:r>
            <a:r>
              <a:rPr lang="en-US" sz="1800" baseline="-25000" smtClean="0"/>
              <a:t>2</a:t>
            </a:r>
            <a:r>
              <a:rPr lang="en-US" sz="1800" smtClean="0"/>
              <a:t> by many cycles between x</a:t>
            </a:r>
            <a:r>
              <a:rPr lang="en-US" sz="1800" baseline="-25000" smtClean="0"/>
              <a:t>1</a:t>
            </a:r>
            <a:r>
              <a:rPr lang="en-US" sz="1800" smtClean="0"/>
              <a:t>|x</a:t>
            </a:r>
            <a:r>
              <a:rPr lang="en-US" sz="1800" baseline="-25000" smtClean="0"/>
              <a:t>2</a:t>
            </a:r>
            <a:r>
              <a:rPr lang="en-US" sz="1800" smtClean="0"/>
              <a:t> and x</a:t>
            </a:r>
            <a:r>
              <a:rPr lang="en-US" sz="1800" baseline="-25000" smtClean="0"/>
              <a:t>2</a:t>
            </a:r>
            <a:r>
              <a:rPr lang="en-US" sz="1800" smtClean="0"/>
              <a:t>|x</a:t>
            </a:r>
            <a:r>
              <a:rPr lang="en-US" sz="1800" baseline="-25000" smtClean="0"/>
              <a:t>1</a:t>
            </a:r>
            <a:r>
              <a:rPr lang="en-US" sz="1800" smtClean="0"/>
              <a:t>.</a:t>
            </a:r>
          </a:p>
          <a:p>
            <a:pPr marL="742950" lvl="1" indent="-285750" eaLnBrk="1" hangingPunct="1">
              <a:lnSpc>
                <a:spcPct val="80000"/>
              </a:lnSpc>
            </a:pPr>
            <a:r>
              <a:rPr lang="en-US" sz="1600" smtClean="0"/>
              <a:t>Start x</a:t>
            </a:r>
            <a:r>
              <a:rPr lang="en-US" sz="1600" baseline="-25000" smtClean="0"/>
              <a:t>1,0</a:t>
            </a:r>
            <a:r>
              <a:rPr lang="en-US" sz="1600" smtClean="0"/>
              <a:t> anywhere in the right range.</a:t>
            </a:r>
          </a:p>
          <a:p>
            <a:pPr marL="742950" lvl="1" indent="-285750" eaLnBrk="1" hangingPunct="1">
              <a:lnSpc>
                <a:spcPct val="80000"/>
              </a:lnSpc>
            </a:pPr>
            <a:r>
              <a:rPr lang="en-US" sz="1600" smtClean="0"/>
              <a:t>Draw x</a:t>
            </a:r>
            <a:r>
              <a:rPr lang="en-US" sz="1600" baseline="-25000" smtClean="0"/>
              <a:t>2,0</a:t>
            </a:r>
            <a:r>
              <a:rPr lang="en-US" sz="1600" smtClean="0"/>
              <a:t> from x</a:t>
            </a:r>
            <a:r>
              <a:rPr lang="en-US" sz="1600" baseline="-25000" smtClean="0"/>
              <a:t>2</a:t>
            </a:r>
            <a:r>
              <a:rPr lang="en-US" sz="1600" smtClean="0"/>
              <a:t>|x</a:t>
            </a:r>
            <a:r>
              <a:rPr lang="en-US" sz="1600" baseline="-25000" smtClean="0"/>
              <a:t>1,0</a:t>
            </a:r>
            <a:r>
              <a:rPr lang="en-US" sz="1600" smtClean="0"/>
              <a:t>.</a:t>
            </a:r>
          </a:p>
          <a:p>
            <a:pPr marL="742950" lvl="1" indent="-285750" eaLnBrk="1" hangingPunct="1">
              <a:lnSpc>
                <a:spcPct val="80000"/>
              </a:lnSpc>
            </a:pPr>
            <a:r>
              <a:rPr lang="en-US" sz="1600" smtClean="0"/>
              <a:t>Return to x</a:t>
            </a:r>
            <a:r>
              <a:rPr lang="en-US" sz="1600" baseline="-25000" smtClean="0"/>
              <a:t>1,1</a:t>
            </a:r>
            <a:r>
              <a:rPr lang="en-US" sz="1600" smtClean="0"/>
              <a:t> from x</a:t>
            </a:r>
            <a:r>
              <a:rPr lang="en-US" sz="1600" baseline="-25000" smtClean="0"/>
              <a:t>1</a:t>
            </a:r>
            <a:r>
              <a:rPr lang="en-US" sz="1600" smtClean="0"/>
              <a:t>|x</a:t>
            </a:r>
            <a:r>
              <a:rPr lang="en-US" sz="1600" baseline="-25000" smtClean="0"/>
              <a:t>2,0</a:t>
            </a:r>
            <a:r>
              <a:rPr lang="en-US" sz="1600" smtClean="0"/>
              <a:t> and so on.</a:t>
            </a:r>
          </a:p>
          <a:p>
            <a:pPr marL="742950" lvl="1" indent="-285750" eaLnBrk="1" hangingPunct="1">
              <a:lnSpc>
                <a:spcPct val="80000"/>
              </a:lnSpc>
            </a:pPr>
            <a:r>
              <a:rPr lang="en-US" sz="1600" smtClean="0"/>
              <a:t>Several thousand cycles produces the draws</a:t>
            </a:r>
          </a:p>
          <a:p>
            <a:pPr marL="742950" lvl="1" indent="-285750" eaLnBrk="1" hangingPunct="1">
              <a:lnSpc>
                <a:spcPct val="80000"/>
              </a:lnSpc>
            </a:pPr>
            <a:r>
              <a:rPr lang="en-US" sz="1600" smtClean="0"/>
              <a:t>Discard the first several thousand to avoid initial conditions.  (Burn in)</a:t>
            </a:r>
          </a:p>
          <a:p>
            <a:pPr marL="342900" indent="-342900" eaLnBrk="1" hangingPunct="1">
              <a:lnSpc>
                <a:spcPct val="80000"/>
              </a:lnSpc>
            </a:pPr>
            <a:r>
              <a:rPr lang="en-US" sz="1800" smtClean="0"/>
              <a:t>Average the draws to estimate the marginal means.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609600"/>
            <a:ext cx="8229600" cy="1139825"/>
          </a:xfrm>
        </p:spPr>
        <p:txBody>
          <a:bodyPr/>
          <a:lstStyle/>
          <a:p>
            <a:pPr eaLnBrk="1" hangingPunct="1"/>
            <a:r>
              <a:rPr lang="en-US" smtClean="0"/>
              <a:t>Bivariate Normal Sampling</a:t>
            </a:r>
          </a:p>
        </p:txBody>
      </p:sp>
      <p:graphicFrame>
        <p:nvGraphicFramePr>
          <p:cNvPr id="12290" name="Object 4"/>
          <p:cNvGraphicFramePr>
            <a:graphicFrameLocks noChangeAspect="1"/>
          </p:cNvGraphicFramePr>
          <p:nvPr/>
        </p:nvGraphicFramePr>
        <p:xfrm>
          <a:off x="1600200" y="2117725"/>
          <a:ext cx="6324600" cy="3978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5003" name="Equation" r:id="rId4" imgW="4279900" imgH="2692400" progId="Equation.DSMT4">
                  <p:embed/>
                </p:oleObj>
              </mc:Choice>
              <mc:Fallback>
                <p:oleObj name="Equation" r:id="rId4" imgW="4279900" imgH="2692400" progId="Equation.DSMT4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00200" y="2117725"/>
                        <a:ext cx="6324600" cy="39782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914400"/>
            <a:ext cx="8229600" cy="1139825"/>
          </a:xfrm>
        </p:spPr>
        <p:txBody>
          <a:bodyPr/>
          <a:lstStyle/>
          <a:p>
            <a:pPr eaLnBrk="1" hangingPunct="1"/>
            <a:r>
              <a:rPr lang="en-US" sz="2800" smtClean="0"/>
              <a:t>Gibbs Sampling for the Linear Regression Model</a:t>
            </a:r>
          </a:p>
        </p:txBody>
      </p:sp>
      <p:graphicFrame>
        <p:nvGraphicFramePr>
          <p:cNvPr id="13314" name="Object 4"/>
          <p:cNvGraphicFramePr>
            <a:graphicFrameLocks noChangeAspect="1"/>
          </p:cNvGraphicFramePr>
          <p:nvPr/>
        </p:nvGraphicFramePr>
        <p:xfrm>
          <a:off x="1025525" y="2595563"/>
          <a:ext cx="6938963" cy="2028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6027" name="Equation" r:id="rId4" imgW="3733800" imgH="1092200" progId="Equation.DSMT4">
                  <p:embed/>
                </p:oleObj>
              </mc:Choice>
              <mc:Fallback>
                <p:oleObj name="Equation" r:id="rId4" imgW="3733800" imgH="1092200" progId="Equation.DSMT4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25525" y="2595563"/>
                        <a:ext cx="6938963" cy="20288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533400"/>
            <a:ext cx="8229600" cy="1139825"/>
          </a:xfrm>
        </p:spPr>
        <p:txBody>
          <a:bodyPr/>
          <a:lstStyle/>
          <a:p>
            <a:pPr eaLnBrk="1" hangingPunct="1"/>
            <a:r>
              <a:rPr lang="en-US" smtClean="0"/>
              <a:t>Application – the Probit Model</a:t>
            </a:r>
          </a:p>
        </p:txBody>
      </p:sp>
      <p:graphicFrame>
        <p:nvGraphicFramePr>
          <p:cNvPr id="14338" name="Object 4"/>
          <p:cNvGraphicFramePr>
            <a:graphicFrameLocks noChangeAspect="1"/>
          </p:cNvGraphicFramePr>
          <p:nvPr/>
        </p:nvGraphicFramePr>
        <p:xfrm>
          <a:off x="1219200" y="2160588"/>
          <a:ext cx="6629400" cy="3981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7051" name="Equation" r:id="rId4" imgW="3975100" imgH="2387600" progId="Equation.DSMT4">
                  <p:embed/>
                </p:oleObj>
              </mc:Choice>
              <mc:Fallback>
                <p:oleObj name="Equation" r:id="rId4" imgW="3975100" imgH="2387600" progId="Equation.DSMT4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19200" y="2160588"/>
                        <a:ext cx="6629400" cy="39814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685800"/>
            <a:ext cx="8229600" cy="1139825"/>
          </a:xfrm>
        </p:spPr>
        <p:txBody>
          <a:bodyPr/>
          <a:lstStyle/>
          <a:p>
            <a:pPr eaLnBrk="1" hangingPunct="1"/>
            <a:r>
              <a:rPr lang="en-US" smtClean="0"/>
              <a:t>Gibbs Sampling for the Probit Model</a:t>
            </a:r>
          </a:p>
        </p:txBody>
      </p:sp>
      <p:graphicFrame>
        <p:nvGraphicFramePr>
          <p:cNvPr id="15362" name="Object 4"/>
          <p:cNvGraphicFramePr>
            <a:graphicFrameLocks noChangeAspect="1"/>
          </p:cNvGraphicFramePr>
          <p:nvPr/>
        </p:nvGraphicFramePr>
        <p:xfrm>
          <a:off x="1219200" y="2125663"/>
          <a:ext cx="6477000" cy="41989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8075" name="Equation" r:id="rId4" imgW="3937000" imgH="2552700" progId="Equation.DSMT4">
                  <p:embed/>
                </p:oleObj>
              </mc:Choice>
              <mc:Fallback>
                <p:oleObj name="Equation" r:id="rId4" imgW="3937000" imgH="2552700" progId="Equation.DSMT4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19200" y="2125663"/>
                        <a:ext cx="6477000" cy="41989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62000"/>
            <a:ext cx="8229600" cy="1139825"/>
          </a:xfrm>
        </p:spPr>
        <p:txBody>
          <a:bodyPr/>
          <a:lstStyle/>
          <a:p>
            <a:pPr eaLnBrk="1" hangingPunct="1"/>
            <a:r>
              <a:rPr lang="en-US" smtClean="0"/>
              <a:t>Generating Random Draws from f(X)</a:t>
            </a:r>
          </a:p>
        </p:txBody>
      </p:sp>
      <p:graphicFrame>
        <p:nvGraphicFramePr>
          <p:cNvPr id="16386" name="Object 4"/>
          <p:cNvGraphicFramePr>
            <a:graphicFrameLocks noChangeAspect="1"/>
          </p:cNvGraphicFramePr>
          <p:nvPr/>
        </p:nvGraphicFramePr>
        <p:xfrm>
          <a:off x="1905000" y="2057400"/>
          <a:ext cx="5867400" cy="4057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9099" name="Equation" r:id="rId4" imgW="3746500" imgH="2590800" progId="Equation.DSMT4">
                  <p:embed/>
                </p:oleObj>
              </mc:Choice>
              <mc:Fallback>
                <p:oleObj name="Equation" r:id="rId4" imgW="3746500" imgH="2590800" progId="Equation.DSMT4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05000" y="2057400"/>
                        <a:ext cx="5867400" cy="40576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3" name="Text Box 4"/>
          <p:cNvSpPr txBox="1">
            <a:spLocks noChangeArrowheads="1"/>
          </p:cNvSpPr>
          <p:nvPr/>
        </p:nvSpPr>
        <p:spPr bwMode="auto">
          <a:xfrm>
            <a:off x="1295400" y="685800"/>
            <a:ext cx="7010400" cy="5693866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 b="1" dirty="0">
                <a:latin typeface="Courier New" pitchFamily="49" charset="0"/>
              </a:rPr>
              <a:t>? Generate raw </a:t>
            </a:r>
            <a:r>
              <a:rPr lang="en-US" sz="1400" b="1" dirty="0" smtClean="0">
                <a:latin typeface="Courier New" pitchFamily="49" charset="0"/>
              </a:rPr>
              <a:t>data</a:t>
            </a:r>
          </a:p>
          <a:p>
            <a:r>
              <a:rPr lang="en-US" sz="1400" b="1" dirty="0" err="1" smtClean="0">
                <a:latin typeface="Courier New" pitchFamily="49" charset="0"/>
              </a:rPr>
              <a:t>Calc</a:t>
            </a:r>
            <a:r>
              <a:rPr lang="en-US" sz="1400" b="1" dirty="0" smtClean="0">
                <a:latin typeface="Courier New" pitchFamily="49" charset="0"/>
              </a:rPr>
              <a:t>    ; Ran(13579) $</a:t>
            </a:r>
            <a:endParaRPr lang="en-US" sz="1400" b="1" dirty="0">
              <a:latin typeface="Courier New" pitchFamily="49" charset="0"/>
            </a:endParaRPr>
          </a:p>
          <a:p>
            <a:r>
              <a:rPr lang="en-US" sz="1400" b="1" dirty="0">
                <a:latin typeface="Courier New" pitchFamily="49" charset="0"/>
              </a:rPr>
              <a:t>Sample  ; 1 - </a:t>
            </a:r>
            <a:r>
              <a:rPr lang="en-US" sz="1400" b="1" dirty="0" smtClean="0">
                <a:latin typeface="Courier New" pitchFamily="49" charset="0"/>
              </a:rPr>
              <a:t>250 </a:t>
            </a:r>
            <a:r>
              <a:rPr lang="en-US" sz="1400" b="1" dirty="0">
                <a:latin typeface="Courier New" pitchFamily="49" charset="0"/>
              </a:rPr>
              <a:t>$</a:t>
            </a:r>
          </a:p>
          <a:p>
            <a:r>
              <a:rPr lang="en-US" sz="1400" b="1" dirty="0">
                <a:latin typeface="Courier New" pitchFamily="49" charset="0"/>
              </a:rPr>
              <a:t>Create  ; </a:t>
            </a:r>
            <a:r>
              <a:rPr lang="en-US" sz="1400" b="1" dirty="0" smtClean="0">
                <a:latin typeface="Courier New" pitchFamily="49" charset="0"/>
              </a:rPr>
              <a:t>x1  = </a:t>
            </a:r>
            <a:r>
              <a:rPr lang="en-US" sz="1400" b="1" dirty="0" err="1" smtClean="0">
                <a:latin typeface="Courier New" pitchFamily="49" charset="0"/>
              </a:rPr>
              <a:t>rnn</a:t>
            </a:r>
            <a:r>
              <a:rPr lang="en-US" sz="1400" b="1" dirty="0" smtClean="0">
                <a:latin typeface="Courier New" pitchFamily="49" charset="0"/>
              </a:rPr>
              <a:t>(0,1</a:t>
            </a:r>
            <a:r>
              <a:rPr lang="en-US" sz="1400" b="1" dirty="0">
                <a:latin typeface="Courier New" pitchFamily="49" charset="0"/>
              </a:rPr>
              <a:t>) ; x2 = </a:t>
            </a:r>
            <a:r>
              <a:rPr lang="en-US" sz="1400" b="1" dirty="0" err="1">
                <a:latin typeface="Courier New" pitchFamily="49" charset="0"/>
              </a:rPr>
              <a:t>rnn</a:t>
            </a:r>
            <a:r>
              <a:rPr lang="en-US" sz="1400" b="1" dirty="0">
                <a:latin typeface="Courier New" pitchFamily="49" charset="0"/>
              </a:rPr>
              <a:t>(0,1) $</a:t>
            </a:r>
          </a:p>
          <a:p>
            <a:r>
              <a:rPr lang="en-US" sz="1400" b="1" dirty="0">
                <a:latin typeface="Courier New" pitchFamily="49" charset="0"/>
              </a:rPr>
              <a:t>Create  ; </a:t>
            </a:r>
            <a:r>
              <a:rPr lang="en-US" sz="1400" b="1" dirty="0" err="1">
                <a:latin typeface="Courier New" pitchFamily="49" charset="0"/>
              </a:rPr>
              <a:t>ys</a:t>
            </a:r>
            <a:r>
              <a:rPr lang="en-US" sz="1400" b="1" dirty="0">
                <a:latin typeface="Courier New" pitchFamily="49" charset="0"/>
              </a:rPr>
              <a:t> </a:t>
            </a:r>
            <a:r>
              <a:rPr lang="en-US" sz="1400" b="1" dirty="0" smtClean="0">
                <a:latin typeface="Courier New" pitchFamily="49" charset="0"/>
              </a:rPr>
              <a:t> = </a:t>
            </a:r>
            <a:r>
              <a:rPr lang="en-US" sz="1400" b="1" dirty="0">
                <a:latin typeface="Courier New" pitchFamily="49" charset="0"/>
              </a:rPr>
              <a:t>.2 + .5*x1 - .5*x2 + </a:t>
            </a:r>
            <a:r>
              <a:rPr lang="en-US" sz="1400" b="1" dirty="0" err="1">
                <a:latin typeface="Courier New" pitchFamily="49" charset="0"/>
              </a:rPr>
              <a:t>rnn</a:t>
            </a:r>
            <a:r>
              <a:rPr lang="en-US" sz="1400" b="1" dirty="0">
                <a:latin typeface="Courier New" pitchFamily="49" charset="0"/>
              </a:rPr>
              <a:t>(0,1) ; y = </a:t>
            </a:r>
            <a:r>
              <a:rPr lang="en-US" sz="1400" b="1" dirty="0" err="1">
                <a:latin typeface="Courier New" pitchFamily="49" charset="0"/>
              </a:rPr>
              <a:t>ys</a:t>
            </a:r>
            <a:r>
              <a:rPr lang="en-US" sz="1400" b="1" dirty="0">
                <a:latin typeface="Courier New" pitchFamily="49" charset="0"/>
              </a:rPr>
              <a:t> &gt; 0 $</a:t>
            </a:r>
          </a:p>
          <a:p>
            <a:r>
              <a:rPr lang="en-US" sz="1400" b="1" dirty="0" err="1">
                <a:latin typeface="Courier New" pitchFamily="49" charset="0"/>
              </a:rPr>
              <a:t>Namelist</a:t>
            </a:r>
            <a:r>
              <a:rPr lang="en-US" sz="1400" b="1" dirty="0">
                <a:latin typeface="Courier New" pitchFamily="49" charset="0"/>
              </a:rPr>
              <a:t>; </a:t>
            </a:r>
            <a:r>
              <a:rPr lang="en-US" sz="1400" b="1" dirty="0" smtClean="0">
                <a:latin typeface="Courier New" pitchFamily="49" charset="0"/>
              </a:rPr>
              <a:t>x   = one,x1,x2</a:t>
            </a:r>
            <a:r>
              <a:rPr lang="en-US" sz="1400" b="1" dirty="0">
                <a:latin typeface="Courier New" pitchFamily="49" charset="0"/>
              </a:rPr>
              <a:t>$</a:t>
            </a:r>
          </a:p>
          <a:p>
            <a:r>
              <a:rPr lang="en-US" sz="1400" b="1" dirty="0">
                <a:latin typeface="Courier New" pitchFamily="49" charset="0"/>
              </a:rPr>
              <a:t>Matrix  ; </a:t>
            </a:r>
            <a:r>
              <a:rPr lang="en-US" sz="1400" b="1" dirty="0" smtClean="0">
                <a:latin typeface="Courier New" pitchFamily="49" charset="0"/>
              </a:rPr>
              <a:t>xxi </a:t>
            </a:r>
            <a:r>
              <a:rPr lang="en-US" sz="1400" b="1" dirty="0">
                <a:latin typeface="Courier New" pitchFamily="49" charset="0"/>
              </a:rPr>
              <a:t>= &lt;</a:t>
            </a:r>
            <a:r>
              <a:rPr lang="en-US" sz="1400" b="1" dirty="0" err="1" smtClean="0">
                <a:latin typeface="Courier New" pitchFamily="49" charset="0"/>
              </a:rPr>
              <a:t>x’x</a:t>
            </a:r>
            <a:r>
              <a:rPr lang="en-US" sz="1400" b="1" dirty="0">
                <a:latin typeface="Courier New" pitchFamily="49" charset="0"/>
              </a:rPr>
              <a:t>&gt; $</a:t>
            </a:r>
          </a:p>
          <a:p>
            <a:r>
              <a:rPr lang="en-US" sz="1400" b="1" dirty="0" err="1">
                <a:latin typeface="Courier New" pitchFamily="49" charset="0"/>
              </a:rPr>
              <a:t>Calc</a:t>
            </a:r>
            <a:r>
              <a:rPr lang="en-US" sz="1400" b="1" dirty="0">
                <a:latin typeface="Courier New" pitchFamily="49" charset="0"/>
              </a:rPr>
              <a:t>    ; Rep = 200 ; </a:t>
            </a:r>
            <a:r>
              <a:rPr lang="en-US" sz="1400" b="1" dirty="0" err="1">
                <a:latin typeface="Courier New" pitchFamily="49" charset="0"/>
              </a:rPr>
              <a:t>Ri</a:t>
            </a:r>
            <a:r>
              <a:rPr lang="en-US" sz="1400" b="1" dirty="0">
                <a:latin typeface="Courier New" pitchFamily="49" charset="0"/>
              </a:rPr>
              <a:t> = 1</a:t>
            </a:r>
            <a:r>
              <a:rPr lang="en-US" sz="1400" b="1" dirty="0" smtClean="0">
                <a:latin typeface="Courier New" pitchFamily="49" charset="0"/>
              </a:rPr>
              <a:t>/(Rep-25)$</a:t>
            </a:r>
            <a:endParaRPr lang="en-US" sz="1400" b="1" dirty="0">
              <a:latin typeface="Courier New" pitchFamily="49" charset="0"/>
            </a:endParaRPr>
          </a:p>
          <a:p>
            <a:r>
              <a:rPr lang="en-US" sz="1400" b="1" dirty="0" smtClean="0">
                <a:latin typeface="Courier New" pitchFamily="49" charset="0"/>
              </a:rPr>
              <a:t>? Starting values and accumulate mean and variance matrices</a:t>
            </a:r>
            <a:endParaRPr lang="en-US" sz="1400" b="1" dirty="0">
              <a:latin typeface="Courier New" pitchFamily="49" charset="0"/>
            </a:endParaRPr>
          </a:p>
          <a:p>
            <a:r>
              <a:rPr lang="en-US" sz="1400" b="1" dirty="0">
                <a:latin typeface="Courier New" pitchFamily="49" charset="0"/>
              </a:rPr>
              <a:t>Matrix  ; beta=[0/0/0] ; </a:t>
            </a:r>
            <a:r>
              <a:rPr lang="en-US" sz="1400" b="1" dirty="0" err="1">
                <a:latin typeface="Courier New" pitchFamily="49" charset="0"/>
              </a:rPr>
              <a:t>bbar</a:t>
            </a:r>
            <a:r>
              <a:rPr lang="en-US" sz="1400" b="1" dirty="0">
                <a:latin typeface="Courier New" pitchFamily="49" charset="0"/>
              </a:rPr>
              <a:t>=</a:t>
            </a:r>
            <a:r>
              <a:rPr lang="en-US" sz="1400" b="1" dirty="0" err="1">
                <a:latin typeface="Courier New" pitchFamily="49" charset="0"/>
              </a:rPr>
              <a:t>init</a:t>
            </a:r>
            <a:r>
              <a:rPr lang="en-US" sz="1400" b="1" dirty="0">
                <a:latin typeface="Courier New" pitchFamily="49" charset="0"/>
              </a:rPr>
              <a:t>(3,1,0);</a:t>
            </a:r>
            <a:r>
              <a:rPr lang="en-US" sz="1400" b="1" dirty="0" err="1">
                <a:latin typeface="Courier New" pitchFamily="49" charset="0"/>
              </a:rPr>
              <a:t>bv</a:t>
            </a:r>
            <a:r>
              <a:rPr lang="en-US" sz="1400" b="1" dirty="0">
                <a:latin typeface="Courier New" pitchFamily="49" charset="0"/>
              </a:rPr>
              <a:t>=</a:t>
            </a:r>
            <a:r>
              <a:rPr lang="en-US" sz="1400" b="1" dirty="0" err="1">
                <a:latin typeface="Courier New" pitchFamily="49" charset="0"/>
              </a:rPr>
              <a:t>init</a:t>
            </a:r>
            <a:r>
              <a:rPr lang="en-US" sz="1400" b="1" dirty="0">
                <a:latin typeface="Courier New" pitchFamily="49" charset="0"/>
              </a:rPr>
              <a:t>(3,3,0)$$</a:t>
            </a:r>
          </a:p>
          <a:p>
            <a:r>
              <a:rPr lang="en-US" sz="1400" b="1" dirty="0">
                <a:latin typeface="Courier New" pitchFamily="49" charset="0"/>
              </a:rPr>
              <a:t>Proc    = </a:t>
            </a:r>
            <a:r>
              <a:rPr lang="en-US" sz="1400" b="1" dirty="0" err="1" smtClean="0">
                <a:latin typeface="Courier New" pitchFamily="49" charset="0"/>
              </a:rPr>
              <a:t>gibbs</a:t>
            </a:r>
            <a:r>
              <a:rPr lang="en-US" sz="1400" b="1" dirty="0" smtClean="0">
                <a:latin typeface="Courier New" pitchFamily="49" charset="0"/>
              </a:rPr>
              <a:t> $  Markov Chain – Monte Carlo iterations</a:t>
            </a:r>
            <a:endParaRPr lang="en-US" sz="1400" b="1" dirty="0">
              <a:latin typeface="Courier New" pitchFamily="49" charset="0"/>
            </a:endParaRPr>
          </a:p>
          <a:p>
            <a:r>
              <a:rPr lang="en-US" sz="1400" b="1" dirty="0">
                <a:latin typeface="Courier New" pitchFamily="49" charset="0"/>
              </a:rPr>
              <a:t>Do for  ; simulate ; r =1,Rep </a:t>
            </a:r>
            <a:r>
              <a:rPr lang="en-US" sz="1400" b="1" dirty="0" smtClean="0">
                <a:latin typeface="Courier New" pitchFamily="49" charset="0"/>
              </a:rPr>
              <a:t>$</a:t>
            </a:r>
          </a:p>
          <a:p>
            <a:r>
              <a:rPr lang="en-US" sz="1400" b="1" dirty="0" smtClean="0">
                <a:latin typeface="Courier New" pitchFamily="49" charset="0"/>
              </a:rPr>
              <a:t>? ------- [ Sample y* | beta ] --------------------------</a:t>
            </a:r>
            <a:endParaRPr lang="en-US" sz="1400" b="1" dirty="0">
              <a:latin typeface="Courier New" pitchFamily="49" charset="0"/>
            </a:endParaRPr>
          </a:p>
          <a:p>
            <a:r>
              <a:rPr lang="en-US" sz="1400" b="1" dirty="0">
                <a:latin typeface="Courier New" pitchFamily="49" charset="0"/>
              </a:rPr>
              <a:t>Create  ; </a:t>
            </a:r>
            <a:r>
              <a:rPr lang="en-US" sz="1400" b="1" dirty="0" err="1">
                <a:latin typeface="Courier New" pitchFamily="49" charset="0"/>
              </a:rPr>
              <a:t>mui</a:t>
            </a:r>
            <a:r>
              <a:rPr lang="en-US" sz="1400" b="1" dirty="0">
                <a:latin typeface="Courier New" pitchFamily="49" charset="0"/>
              </a:rPr>
              <a:t> = </a:t>
            </a:r>
            <a:r>
              <a:rPr lang="en-US" sz="1400" b="1" dirty="0" err="1">
                <a:latin typeface="Courier New" pitchFamily="49" charset="0"/>
              </a:rPr>
              <a:t>x'beta</a:t>
            </a:r>
            <a:r>
              <a:rPr lang="en-US" sz="1400" b="1" dirty="0">
                <a:latin typeface="Courier New" pitchFamily="49" charset="0"/>
              </a:rPr>
              <a:t> ; f = </a:t>
            </a:r>
            <a:r>
              <a:rPr lang="en-US" sz="1400" b="1" dirty="0" err="1">
                <a:latin typeface="Courier New" pitchFamily="49" charset="0"/>
              </a:rPr>
              <a:t>rnu</a:t>
            </a:r>
            <a:r>
              <a:rPr lang="en-US" sz="1400" b="1" dirty="0">
                <a:latin typeface="Courier New" pitchFamily="49" charset="0"/>
              </a:rPr>
              <a:t>(0,1) </a:t>
            </a:r>
          </a:p>
          <a:p>
            <a:r>
              <a:rPr lang="en-US" sz="1400" b="1" dirty="0">
                <a:latin typeface="Courier New" pitchFamily="49" charset="0"/>
              </a:rPr>
              <a:t>        ; if(y=1)  </a:t>
            </a:r>
            <a:r>
              <a:rPr lang="en-US" sz="1400" b="1" dirty="0" err="1">
                <a:latin typeface="Courier New" pitchFamily="49" charset="0"/>
              </a:rPr>
              <a:t>ysg</a:t>
            </a:r>
            <a:r>
              <a:rPr lang="en-US" sz="1400" b="1" dirty="0">
                <a:latin typeface="Courier New" pitchFamily="49" charset="0"/>
              </a:rPr>
              <a:t> = </a:t>
            </a:r>
            <a:r>
              <a:rPr lang="en-US" sz="1400" b="1" dirty="0" err="1">
                <a:latin typeface="Courier New" pitchFamily="49" charset="0"/>
              </a:rPr>
              <a:t>mui</a:t>
            </a:r>
            <a:r>
              <a:rPr lang="en-US" sz="1400" b="1" dirty="0">
                <a:latin typeface="Courier New" pitchFamily="49" charset="0"/>
              </a:rPr>
              <a:t> + </a:t>
            </a:r>
            <a:r>
              <a:rPr lang="en-US" sz="1400" b="1" dirty="0" err="1">
                <a:latin typeface="Courier New" pitchFamily="49" charset="0"/>
              </a:rPr>
              <a:t>inp</a:t>
            </a:r>
            <a:r>
              <a:rPr lang="en-US" sz="1400" b="1" dirty="0">
                <a:latin typeface="Courier New" pitchFamily="49" charset="0"/>
              </a:rPr>
              <a:t>(1-(1-f)*phi( </a:t>
            </a:r>
            <a:r>
              <a:rPr lang="en-US" sz="1400" b="1" dirty="0" err="1">
                <a:latin typeface="Courier New" pitchFamily="49" charset="0"/>
              </a:rPr>
              <a:t>mui</a:t>
            </a:r>
            <a:r>
              <a:rPr lang="en-US" sz="1400" b="1" dirty="0">
                <a:latin typeface="Courier New" pitchFamily="49" charset="0"/>
              </a:rPr>
              <a:t>)); </a:t>
            </a:r>
          </a:p>
          <a:p>
            <a:r>
              <a:rPr lang="en-US" sz="1400" b="1" dirty="0">
                <a:latin typeface="Courier New" pitchFamily="49" charset="0"/>
              </a:rPr>
              <a:t>            (else) </a:t>
            </a:r>
            <a:r>
              <a:rPr lang="en-US" sz="1400" b="1" dirty="0" err="1">
                <a:latin typeface="Courier New" pitchFamily="49" charset="0"/>
              </a:rPr>
              <a:t>ysg</a:t>
            </a:r>
            <a:r>
              <a:rPr lang="en-US" sz="1400" b="1" dirty="0">
                <a:latin typeface="Courier New" pitchFamily="49" charset="0"/>
              </a:rPr>
              <a:t> = </a:t>
            </a:r>
            <a:r>
              <a:rPr lang="en-US" sz="1400" b="1" dirty="0" err="1">
                <a:latin typeface="Courier New" pitchFamily="49" charset="0"/>
              </a:rPr>
              <a:t>mui</a:t>
            </a:r>
            <a:r>
              <a:rPr lang="en-US" sz="1400" b="1" dirty="0">
                <a:latin typeface="Courier New" pitchFamily="49" charset="0"/>
              </a:rPr>
              <a:t> + </a:t>
            </a:r>
            <a:r>
              <a:rPr lang="en-US" sz="1400" b="1" dirty="0" err="1">
                <a:latin typeface="Courier New" pitchFamily="49" charset="0"/>
              </a:rPr>
              <a:t>inp</a:t>
            </a:r>
            <a:r>
              <a:rPr lang="en-US" sz="1400" b="1" dirty="0">
                <a:latin typeface="Courier New" pitchFamily="49" charset="0"/>
              </a:rPr>
              <a:t>(     f *phi(-</a:t>
            </a:r>
            <a:r>
              <a:rPr lang="en-US" sz="1400" b="1" dirty="0" err="1">
                <a:latin typeface="Courier New" pitchFamily="49" charset="0"/>
              </a:rPr>
              <a:t>mui</a:t>
            </a:r>
            <a:r>
              <a:rPr lang="en-US" sz="1400" b="1" dirty="0">
                <a:latin typeface="Courier New" pitchFamily="49" charset="0"/>
              </a:rPr>
              <a:t>)) </a:t>
            </a:r>
            <a:r>
              <a:rPr lang="en-US" sz="1400" b="1" dirty="0" smtClean="0">
                <a:latin typeface="Courier New" pitchFamily="49" charset="0"/>
              </a:rPr>
              <a:t>$</a:t>
            </a:r>
          </a:p>
          <a:p>
            <a:r>
              <a:rPr lang="en-US" sz="1400" b="1" dirty="0" smtClean="0">
                <a:latin typeface="Courier New" pitchFamily="49" charset="0"/>
              </a:rPr>
              <a:t>? ------- [ Sample beta | y*] ---------------------------</a:t>
            </a:r>
            <a:endParaRPr lang="en-US" sz="1400" b="1" dirty="0">
              <a:latin typeface="Courier New" pitchFamily="49" charset="0"/>
            </a:endParaRPr>
          </a:p>
          <a:p>
            <a:r>
              <a:rPr lang="en-US" sz="1400" b="1" dirty="0">
                <a:latin typeface="Courier New" pitchFamily="49" charset="0"/>
              </a:rPr>
              <a:t>Matrix  ; </a:t>
            </a:r>
            <a:r>
              <a:rPr lang="en-US" sz="1400" b="1" dirty="0" err="1">
                <a:latin typeface="Courier New" pitchFamily="49" charset="0"/>
              </a:rPr>
              <a:t>mb</a:t>
            </a:r>
            <a:r>
              <a:rPr lang="en-US" sz="1400" b="1" dirty="0">
                <a:latin typeface="Courier New" pitchFamily="49" charset="0"/>
              </a:rPr>
              <a:t> = xxi*</a:t>
            </a:r>
            <a:r>
              <a:rPr lang="en-US" sz="1400" b="1" dirty="0" err="1">
                <a:latin typeface="Courier New" pitchFamily="49" charset="0"/>
              </a:rPr>
              <a:t>x'ysg</a:t>
            </a:r>
            <a:r>
              <a:rPr lang="en-US" sz="1400" b="1" dirty="0">
                <a:latin typeface="Courier New" pitchFamily="49" charset="0"/>
              </a:rPr>
              <a:t> ; beta = </a:t>
            </a:r>
            <a:r>
              <a:rPr lang="en-US" sz="1400" b="1" dirty="0" err="1">
                <a:latin typeface="Courier New" pitchFamily="49" charset="0"/>
              </a:rPr>
              <a:t>rndm</a:t>
            </a:r>
            <a:r>
              <a:rPr lang="en-US" sz="1400" b="1" dirty="0">
                <a:latin typeface="Courier New" pitchFamily="49" charset="0"/>
              </a:rPr>
              <a:t>(</a:t>
            </a:r>
            <a:r>
              <a:rPr lang="en-US" sz="1400" b="1" dirty="0" err="1">
                <a:latin typeface="Courier New" pitchFamily="49" charset="0"/>
              </a:rPr>
              <a:t>mb,xxi</a:t>
            </a:r>
            <a:r>
              <a:rPr lang="en-US" sz="1400" b="1" dirty="0">
                <a:latin typeface="Courier New" pitchFamily="49" charset="0"/>
              </a:rPr>
              <a:t>) </a:t>
            </a:r>
            <a:r>
              <a:rPr lang="en-US" sz="1400" b="1" dirty="0" smtClean="0">
                <a:latin typeface="Courier New" pitchFamily="49" charset="0"/>
              </a:rPr>
              <a:t>$</a:t>
            </a:r>
          </a:p>
          <a:p>
            <a:r>
              <a:rPr lang="en-US" sz="1400" b="1" dirty="0" smtClean="0">
                <a:latin typeface="Courier New" pitchFamily="49" charset="0"/>
              </a:rPr>
              <a:t>? ------- [ Sum posterior mean and variance. Discard burn in. ]</a:t>
            </a:r>
            <a:endParaRPr lang="en-US" sz="1400" b="1" dirty="0">
              <a:latin typeface="Courier New" pitchFamily="49" charset="0"/>
            </a:endParaRPr>
          </a:p>
          <a:p>
            <a:r>
              <a:rPr lang="en-US" sz="1400" b="1" dirty="0" smtClean="0">
                <a:latin typeface="Courier New" pitchFamily="49" charset="0"/>
              </a:rPr>
              <a:t>Matrix  ; if[r &gt; 25] ; </a:t>
            </a:r>
            <a:r>
              <a:rPr lang="en-US" sz="1400" b="1" dirty="0" err="1">
                <a:latin typeface="Courier New" pitchFamily="49" charset="0"/>
              </a:rPr>
              <a:t>bbar</a:t>
            </a:r>
            <a:r>
              <a:rPr lang="en-US" sz="1400" b="1" dirty="0">
                <a:latin typeface="Courier New" pitchFamily="49" charset="0"/>
              </a:rPr>
              <a:t>=</a:t>
            </a:r>
            <a:r>
              <a:rPr lang="en-US" sz="1400" b="1" dirty="0" err="1">
                <a:latin typeface="Courier New" pitchFamily="49" charset="0"/>
              </a:rPr>
              <a:t>bbar+beta</a:t>
            </a:r>
            <a:r>
              <a:rPr lang="en-US" sz="1400" b="1" dirty="0">
                <a:latin typeface="Courier New" pitchFamily="49" charset="0"/>
              </a:rPr>
              <a:t> ; </a:t>
            </a:r>
            <a:r>
              <a:rPr lang="en-US" sz="1400" b="1" dirty="0" err="1">
                <a:latin typeface="Courier New" pitchFamily="49" charset="0"/>
              </a:rPr>
              <a:t>bv</a:t>
            </a:r>
            <a:r>
              <a:rPr lang="en-US" sz="1400" b="1" dirty="0">
                <a:latin typeface="Courier New" pitchFamily="49" charset="0"/>
              </a:rPr>
              <a:t>=</a:t>
            </a:r>
            <a:r>
              <a:rPr lang="en-US" sz="1400" b="1" dirty="0" err="1">
                <a:latin typeface="Courier New" pitchFamily="49" charset="0"/>
              </a:rPr>
              <a:t>bv+beta</a:t>
            </a:r>
            <a:r>
              <a:rPr lang="en-US" sz="1400" b="1" dirty="0">
                <a:latin typeface="Courier New" pitchFamily="49" charset="0"/>
              </a:rPr>
              <a:t>*beta'$</a:t>
            </a:r>
          </a:p>
          <a:p>
            <a:r>
              <a:rPr lang="en-US" sz="1400" b="1" dirty="0" err="1">
                <a:latin typeface="Courier New" pitchFamily="49" charset="0"/>
              </a:rPr>
              <a:t>Enddo</a:t>
            </a:r>
            <a:r>
              <a:rPr lang="en-US" sz="1400" b="1" dirty="0">
                <a:latin typeface="Courier New" pitchFamily="49" charset="0"/>
              </a:rPr>
              <a:t>   ; simulate $</a:t>
            </a:r>
          </a:p>
          <a:p>
            <a:r>
              <a:rPr lang="en-US" sz="1400" b="1" dirty="0" err="1">
                <a:latin typeface="Courier New" pitchFamily="49" charset="0"/>
              </a:rPr>
              <a:t>Endproc</a:t>
            </a:r>
            <a:r>
              <a:rPr lang="en-US" sz="1400" b="1" dirty="0">
                <a:latin typeface="Courier New" pitchFamily="49" charset="0"/>
              </a:rPr>
              <a:t> $</a:t>
            </a:r>
          </a:p>
          <a:p>
            <a:r>
              <a:rPr lang="en-US" sz="1400" b="1" dirty="0">
                <a:latin typeface="Courier New" pitchFamily="49" charset="0"/>
              </a:rPr>
              <a:t>Execute ; Proc = Gibbs $ </a:t>
            </a:r>
          </a:p>
          <a:p>
            <a:r>
              <a:rPr lang="en-US" sz="1400" b="1" dirty="0">
                <a:latin typeface="Courier New" pitchFamily="49" charset="0"/>
              </a:rPr>
              <a:t>Matrix  ; </a:t>
            </a:r>
            <a:r>
              <a:rPr lang="en-US" sz="1400" b="1" dirty="0" err="1">
                <a:latin typeface="Courier New" pitchFamily="49" charset="0"/>
              </a:rPr>
              <a:t>bbar</a:t>
            </a:r>
            <a:r>
              <a:rPr lang="en-US" sz="1400" b="1" dirty="0">
                <a:latin typeface="Courier New" pitchFamily="49" charset="0"/>
              </a:rPr>
              <a:t>=</a:t>
            </a:r>
            <a:r>
              <a:rPr lang="en-US" sz="1400" b="1" dirty="0" err="1">
                <a:latin typeface="Courier New" pitchFamily="49" charset="0"/>
              </a:rPr>
              <a:t>ri</a:t>
            </a:r>
            <a:r>
              <a:rPr lang="en-US" sz="1400" b="1" dirty="0">
                <a:latin typeface="Courier New" pitchFamily="49" charset="0"/>
              </a:rPr>
              <a:t>*</a:t>
            </a:r>
            <a:r>
              <a:rPr lang="en-US" sz="1400" b="1" dirty="0" err="1">
                <a:latin typeface="Courier New" pitchFamily="49" charset="0"/>
              </a:rPr>
              <a:t>bbar</a:t>
            </a:r>
            <a:r>
              <a:rPr lang="en-US" sz="1400" b="1" dirty="0">
                <a:latin typeface="Courier New" pitchFamily="49" charset="0"/>
              </a:rPr>
              <a:t> ; </a:t>
            </a:r>
            <a:r>
              <a:rPr lang="en-US" sz="1400" b="1" dirty="0" err="1">
                <a:latin typeface="Courier New" pitchFamily="49" charset="0"/>
              </a:rPr>
              <a:t>bv</a:t>
            </a:r>
            <a:r>
              <a:rPr lang="en-US" sz="1400" b="1" dirty="0">
                <a:latin typeface="Courier New" pitchFamily="49" charset="0"/>
              </a:rPr>
              <a:t>=</a:t>
            </a:r>
            <a:r>
              <a:rPr lang="en-US" sz="1400" b="1" dirty="0" err="1">
                <a:latin typeface="Courier New" pitchFamily="49" charset="0"/>
              </a:rPr>
              <a:t>ri</a:t>
            </a:r>
            <a:r>
              <a:rPr lang="en-US" sz="1400" b="1" dirty="0">
                <a:latin typeface="Courier New" pitchFamily="49" charset="0"/>
              </a:rPr>
              <a:t>*</a:t>
            </a:r>
            <a:r>
              <a:rPr lang="en-US" sz="1400" b="1" dirty="0" err="1">
                <a:latin typeface="Courier New" pitchFamily="49" charset="0"/>
              </a:rPr>
              <a:t>bv-bbar</a:t>
            </a:r>
            <a:r>
              <a:rPr lang="en-US" sz="1400" b="1" dirty="0">
                <a:latin typeface="Courier New" pitchFamily="49" charset="0"/>
              </a:rPr>
              <a:t>*</a:t>
            </a:r>
            <a:r>
              <a:rPr lang="en-US" sz="1400" b="1" dirty="0" err="1">
                <a:latin typeface="Courier New" pitchFamily="49" charset="0"/>
              </a:rPr>
              <a:t>bbar</a:t>
            </a:r>
            <a:r>
              <a:rPr lang="en-US" sz="1400" b="1" dirty="0">
                <a:latin typeface="Courier New" pitchFamily="49" charset="0"/>
              </a:rPr>
              <a:t>' $</a:t>
            </a:r>
          </a:p>
          <a:p>
            <a:r>
              <a:rPr lang="en-US" sz="1400" b="1" dirty="0" err="1" smtClean="0">
                <a:latin typeface="Courier New" pitchFamily="49" charset="0"/>
              </a:rPr>
              <a:t>Probit</a:t>
            </a:r>
            <a:r>
              <a:rPr lang="en-US" sz="1400" b="1" dirty="0" smtClean="0">
                <a:latin typeface="Courier New" pitchFamily="49" charset="0"/>
              </a:rPr>
              <a:t>  ; lhs = y ; </a:t>
            </a:r>
            <a:r>
              <a:rPr lang="en-US" sz="1400" b="1" dirty="0" err="1" smtClean="0">
                <a:latin typeface="Courier New" pitchFamily="49" charset="0"/>
              </a:rPr>
              <a:t>rhs</a:t>
            </a:r>
            <a:r>
              <a:rPr lang="en-US" sz="1400" b="1" dirty="0" smtClean="0">
                <a:latin typeface="Courier New" pitchFamily="49" charset="0"/>
              </a:rPr>
              <a:t> = x $</a:t>
            </a:r>
          </a:p>
          <a:p>
            <a:r>
              <a:rPr lang="en-US" sz="1400" b="1" dirty="0" smtClean="0">
                <a:latin typeface="Courier New" pitchFamily="49" charset="0"/>
              </a:rPr>
              <a:t>Matrix  </a:t>
            </a:r>
            <a:r>
              <a:rPr lang="en-US" sz="1400" b="1" dirty="0">
                <a:latin typeface="Courier New" pitchFamily="49" charset="0"/>
              </a:rPr>
              <a:t>; </a:t>
            </a:r>
            <a:r>
              <a:rPr lang="en-US" sz="1400" b="1" dirty="0" smtClean="0">
                <a:latin typeface="Courier New" pitchFamily="49" charset="0"/>
              </a:rPr>
              <a:t>Stat(</a:t>
            </a:r>
            <a:r>
              <a:rPr lang="en-US" sz="1400" b="1" dirty="0" err="1" smtClean="0">
                <a:latin typeface="Courier New" pitchFamily="49" charset="0"/>
              </a:rPr>
              <a:t>bbar,bv,x</a:t>
            </a:r>
            <a:r>
              <a:rPr lang="en-US" sz="1400" b="1" dirty="0" smtClean="0">
                <a:latin typeface="Courier New" pitchFamily="49" charset="0"/>
              </a:rPr>
              <a:t>) </a:t>
            </a:r>
            <a:r>
              <a:rPr lang="en-US" sz="1400" b="1" dirty="0">
                <a:latin typeface="Courier New" pitchFamily="49" charset="0"/>
              </a:rPr>
              <a:t>$</a:t>
            </a:r>
            <a:endParaRPr lang="en-US" b="1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838200"/>
            <a:ext cx="8229600" cy="1139825"/>
          </a:xfrm>
        </p:spPr>
        <p:txBody>
          <a:bodyPr/>
          <a:lstStyle/>
          <a:p>
            <a:pPr eaLnBrk="1" hangingPunct="1"/>
            <a:r>
              <a:rPr lang="en-US" smtClean="0"/>
              <a:t>Example: Probit MLE vs. Gibbs</a:t>
            </a:r>
          </a:p>
        </p:txBody>
      </p:sp>
      <p:sp>
        <p:nvSpPr>
          <p:cNvPr id="52227" name="Text Box 4"/>
          <p:cNvSpPr txBox="1">
            <a:spLocks noChangeArrowheads="1"/>
          </p:cNvSpPr>
          <p:nvPr/>
        </p:nvSpPr>
        <p:spPr bwMode="auto">
          <a:xfrm>
            <a:off x="1295400" y="2209800"/>
            <a:ext cx="7010400" cy="3921125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 b="1">
                <a:latin typeface="Courier New" pitchFamily="49" charset="0"/>
              </a:rPr>
              <a:t>--&gt; Matrix  ; Stat(bbar,bv); Stat(b,varb) $</a:t>
            </a:r>
          </a:p>
          <a:p>
            <a:r>
              <a:rPr lang="en-US" sz="1400" b="1">
                <a:latin typeface="Courier New" pitchFamily="49" charset="0"/>
              </a:rPr>
              <a:t>+---------------------------------------------------+</a:t>
            </a:r>
          </a:p>
          <a:p>
            <a:r>
              <a:rPr lang="en-US" sz="1400" b="1">
                <a:latin typeface="Courier New" pitchFamily="49" charset="0"/>
              </a:rPr>
              <a:t>|Number of observations in current sample =    1000 |</a:t>
            </a:r>
          </a:p>
          <a:p>
            <a:r>
              <a:rPr lang="en-US" sz="1400" b="1">
                <a:latin typeface="Courier New" pitchFamily="49" charset="0"/>
              </a:rPr>
              <a:t>|Number of parameters computed here       =       3 |</a:t>
            </a:r>
          </a:p>
          <a:p>
            <a:r>
              <a:rPr lang="en-US" sz="1400" b="1">
                <a:latin typeface="Courier New" pitchFamily="49" charset="0"/>
              </a:rPr>
              <a:t>|Number of degrees of freedom             =     997 |</a:t>
            </a:r>
          </a:p>
          <a:p>
            <a:r>
              <a:rPr lang="en-US" sz="1400" b="1">
                <a:latin typeface="Courier New" pitchFamily="49" charset="0"/>
              </a:rPr>
              <a:t>+---------------------------------------------------+</a:t>
            </a:r>
          </a:p>
          <a:p>
            <a:r>
              <a:rPr lang="en-US" sz="1400" b="1">
                <a:latin typeface="Courier New" pitchFamily="49" charset="0"/>
              </a:rPr>
              <a:t>+---------+--------------+----------------+--------+---------+</a:t>
            </a:r>
          </a:p>
          <a:p>
            <a:r>
              <a:rPr lang="en-US" sz="1400" b="1">
                <a:latin typeface="Courier New" pitchFamily="49" charset="0"/>
              </a:rPr>
              <a:t>|Variable | Coefficient  | Standard Error |b/St.Er.|P[|Z|&gt;z] |</a:t>
            </a:r>
          </a:p>
          <a:p>
            <a:r>
              <a:rPr lang="en-US" sz="1400" b="1">
                <a:latin typeface="Courier New" pitchFamily="49" charset="0"/>
              </a:rPr>
              <a:t>+---------+--------------+----------------+--------+---------+</a:t>
            </a:r>
          </a:p>
          <a:p>
            <a:r>
              <a:rPr lang="en-US" sz="1400" b="1">
                <a:latin typeface="Courier New" pitchFamily="49" charset="0"/>
              </a:rPr>
              <a:t> BBAR_1         .21483281      .05076663     4.232   .0000</a:t>
            </a:r>
          </a:p>
          <a:p>
            <a:r>
              <a:rPr lang="en-US" sz="1400" b="1">
                <a:latin typeface="Courier New" pitchFamily="49" charset="0"/>
              </a:rPr>
              <a:t> BBAR_2         .40815611      .04779292     8.540   .0000</a:t>
            </a:r>
          </a:p>
          <a:p>
            <a:r>
              <a:rPr lang="en-US" sz="1400" b="1">
                <a:latin typeface="Courier New" pitchFamily="49" charset="0"/>
              </a:rPr>
              <a:t> BBAR_3        -.49692480      .04508507   -11.022   .0000</a:t>
            </a:r>
          </a:p>
          <a:p>
            <a:r>
              <a:rPr lang="en-US" sz="1400" b="1">
                <a:latin typeface="Courier New" pitchFamily="49" charset="0"/>
              </a:rPr>
              <a:t>+---------+--------------+----------------+--------+---------+</a:t>
            </a:r>
          </a:p>
          <a:p>
            <a:r>
              <a:rPr lang="en-US" sz="1400" b="1">
                <a:latin typeface="Courier New" pitchFamily="49" charset="0"/>
              </a:rPr>
              <a:t>|Variable | Coefficient  | Standard Error |b/St.Er.|P[|Z|&gt;z] |</a:t>
            </a:r>
          </a:p>
          <a:p>
            <a:r>
              <a:rPr lang="en-US" sz="1400" b="1">
                <a:latin typeface="Courier New" pitchFamily="49" charset="0"/>
              </a:rPr>
              <a:t>+---------+--------------+----------------+--------+---------+</a:t>
            </a:r>
          </a:p>
          <a:p>
            <a:r>
              <a:rPr lang="en-US" sz="1400" b="1">
                <a:latin typeface="Courier New" pitchFamily="49" charset="0"/>
              </a:rPr>
              <a:t> B_1            .22696546      .04276520     5.307   .0000</a:t>
            </a:r>
          </a:p>
          <a:p>
            <a:r>
              <a:rPr lang="en-US" sz="1400" b="1">
                <a:latin typeface="Courier New" pitchFamily="49" charset="0"/>
              </a:rPr>
              <a:t> B_2            .40038880      .04671773     8.570   .0000</a:t>
            </a:r>
          </a:p>
          <a:p>
            <a:r>
              <a:rPr lang="en-US" sz="1400" b="1">
                <a:latin typeface="Courier New" pitchFamily="49" charset="0"/>
              </a:rPr>
              <a:t> B_3           -.50012787      .04705345   -10.629   .0000</a:t>
            </a:r>
            <a:endParaRPr 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A Random Effects Approach</a:t>
            </a:r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342900" indent="-342900" eaLnBrk="1" hangingPunct="1"/>
            <a:r>
              <a:rPr lang="en-US" smtClean="0"/>
              <a:t>Allenby and Rossi, “Marketing Models of Consumer Heterogeneity”</a:t>
            </a:r>
          </a:p>
          <a:p>
            <a:pPr marL="742950" lvl="1" indent="-285750" eaLnBrk="1" hangingPunct="1"/>
            <a:r>
              <a:rPr lang="en-US" smtClean="0"/>
              <a:t>Discrete Choice Model – Brand Choice</a:t>
            </a:r>
          </a:p>
          <a:p>
            <a:pPr marL="742950" lvl="1" indent="-285750" eaLnBrk="1" hangingPunct="1"/>
            <a:r>
              <a:rPr lang="en-US" smtClean="0"/>
              <a:t>“Hierarchical Bayes”</a:t>
            </a:r>
          </a:p>
          <a:p>
            <a:pPr marL="742950" lvl="1" indent="-285750" eaLnBrk="1" hangingPunct="1"/>
            <a:r>
              <a:rPr lang="en-US" smtClean="0"/>
              <a:t>Multinomial Probit</a:t>
            </a:r>
          </a:p>
          <a:p>
            <a:pPr marL="342900" indent="-342900" eaLnBrk="1" hangingPunct="1"/>
            <a:r>
              <a:rPr lang="en-US" smtClean="0"/>
              <a:t>Panel Data: Purchases of 4 brands of Ketchup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609600"/>
            <a:ext cx="8229600" cy="1139825"/>
          </a:xfrm>
        </p:spPr>
        <p:txBody>
          <a:bodyPr/>
          <a:lstStyle/>
          <a:p>
            <a:pPr eaLnBrk="1" hangingPunct="1"/>
            <a:r>
              <a:rPr lang="en-US" smtClean="0"/>
              <a:t>Structure</a:t>
            </a:r>
          </a:p>
        </p:txBody>
      </p:sp>
      <p:graphicFrame>
        <p:nvGraphicFramePr>
          <p:cNvPr id="17410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63652074"/>
              </p:ext>
            </p:extLst>
          </p:nvPr>
        </p:nvGraphicFramePr>
        <p:xfrm>
          <a:off x="533400" y="2006600"/>
          <a:ext cx="8077200" cy="3175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7" name="Equation" r:id="rId4" imgW="3682800" imgH="1447560" progId="Equation.DSMT4">
                  <p:embed/>
                </p:oleObj>
              </mc:Choice>
              <mc:Fallback>
                <p:oleObj name="Equation" r:id="rId4" imgW="3682800" imgH="1447560" progId="Equation.DSMT4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3400" y="2006600"/>
                        <a:ext cx="8077200" cy="3175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Bayesian Priors</a:t>
            </a:r>
          </a:p>
        </p:txBody>
      </p:sp>
      <p:graphicFrame>
        <p:nvGraphicFramePr>
          <p:cNvPr id="18434" name="Object 3"/>
          <p:cNvGraphicFramePr>
            <a:graphicFrameLocks noGrp="1" noChangeAspect="1"/>
          </p:cNvGraphicFramePr>
          <p:nvPr>
            <p:ph idx="1"/>
          </p:nvPr>
        </p:nvGraphicFramePr>
        <p:xfrm>
          <a:off x="457200" y="1928813"/>
          <a:ext cx="7924800" cy="3567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1" name="Equation" r:id="rId4" imgW="3949700" imgH="1778000" progId="Equation.DSMT4">
                  <p:embed/>
                </p:oleObj>
              </mc:Choice>
              <mc:Fallback>
                <p:oleObj name="Equation" r:id="rId4" imgW="3949700" imgH="1778000" progId="Equation.DSMT4">
                  <p:embed/>
                  <p:pic>
                    <p:nvPicPr>
                      <p:cNvPr id="0" name="Picture 4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" y="1928813"/>
                        <a:ext cx="7924800" cy="35671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Bayesian Estimator</a:t>
            </a:r>
          </a:p>
        </p:txBody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342900" indent="-342900" eaLnBrk="1" hangingPunct="1"/>
            <a:r>
              <a:rPr lang="en-US" smtClean="0"/>
              <a:t>Joint Posterior=</a:t>
            </a:r>
          </a:p>
          <a:p>
            <a:pPr marL="342900" indent="-342900" eaLnBrk="1" hangingPunct="1"/>
            <a:r>
              <a:rPr lang="en-US" smtClean="0"/>
              <a:t>Integral does not exist in closed form.</a:t>
            </a:r>
          </a:p>
          <a:p>
            <a:pPr marL="342900" indent="-342900" eaLnBrk="1" hangingPunct="1"/>
            <a:r>
              <a:rPr lang="en-US" smtClean="0"/>
              <a:t>Estimate by random samples from the joint posterior.</a:t>
            </a:r>
          </a:p>
          <a:p>
            <a:pPr marL="342900" indent="-342900" eaLnBrk="1" hangingPunct="1"/>
            <a:r>
              <a:rPr lang="en-US" smtClean="0"/>
              <a:t>Full joint posterior is not known, so not possible to sample from the joint posterior.</a:t>
            </a:r>
          </a:p>
        </p:txBody>
      </p:sp>
      <p:graphicFrame>
        <p:nvGraphicFramePr>
          <p:cNvPr id="19458" name="Object 4"/>
          <p:cNvGraphicFramePr>
            <a:graphicFrameLocks noChangeAspect="1"/>
          </p:cNvGraphicFramePr>
          <p:nvPr/>
        </p:nvGraphicFramePr>
        <p:xfrm>
          <a:off x="3352800" y="1828800"/>
          <a:ext cx="5562600" cy="682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5" name="Equation" r:id="rId4" imgW="2070100" imgH="254000" progId="Equation.DSMT4">
                  <p:embed/>
                </p:oleObj>
              </mc:Choice>
              <mc:Fallback>
                <p:oleObj name="Equation" r:id="rId4" imgW="2070100" imgH="254000" progId="Equation.DSMT4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52800" y="1828800"/>
                        <a:ext cx="5562600" cy="6826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2800" smtClean="0"/>
              <a:t>Gibbs Cycles for the MNP Model</a:t>
            </a:r>
          </a:p>
        </p:txBody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342900" indent="-342900" eaLnBrk="1" hangingPunct="1"/>
            <a:r>
              <a:rPr lang="en-US" smtClean="0"/>
              <a:t>Samples from the marginal posteriors</a:t>
            </a:r>
          </a:p>
        </p:txBody>
      </p:sp>
      <p:graphicFrame>
        <p:nvGraphicFramePr>
          <p:cNvPr id="20482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83056056"/>
              </p:ext>
            </p:extLst>
          </p:nvPr>
        </p:nvGraphicFramePr>
        <p:xfrm>
          <a:off x="1524000" y="2343090"/>
          <a:ext cx="6019800" cy="3962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9" name="Equation" r:id="rId4" imgW="2971800" imgH="1955800" progId="Equation.DSMT4">
                  <p:embed/>
                </p:oleObj>
              </mc:Choice>
              <mc:Fallback>
                <p:oleObj name="Equation" r:id="rId4" imgW="2971800" imgH="1955800" progId="Equation.DSMT4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2343090"/>
                        <a:ext cx="6019800" cy="3962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Results</a:t>
            </a:r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342900" indent="-342900" eaLnBrk="1" hangingPunct="1">
              <a:lnSpc>
                <a:spcPct val="80000"/>
              </a:lnSpc>
            </a:pPr>
            <a:r>
              <a:rPr lang="en-US" sz="2000" smtClean="0"/>
              <a:t>Individual parameter vectors and disturbance variances</a:t>
            </a:r>
          </a:p>
          <a:p>
            <a:pPr marL="342900" indent="-342900" eaLnBrk="1" hangingPunct="1">
              <a:lnSpc>
                <a:spcPct val="80000"/>
              </a:lnSpc>
            </a:pPr>
            <a:r>
              <a:rPr lang="en-US" sz="2000" smtClean="0"/>
              <a:t>Individual estimates of choice probabilities</a:t>
            </a:r>
          </a:p>
          <a:p>
            <a:pPr marL="342900" indent="-342900" eaLnBrk="1" hangingPunct="1">
              <a:lnSpc>
                <a:spcPct val="80000"/>
              </a:lnSpc>
            </a:pPr>
            <a:r>
              <a:rPr lang="en-US" sz="2000" smtClean="0"/>
              <a:t>The same as the “random parameters model” with slightly different weights.</a:t>
            </a:r>
          </a:p>
          <a:p>
            <a:pPr marL="342900" indent="-342900" eaLnBrk="1" hangingPunct="1">
              <a:lnSpc>
                <a:spcPct val="80000"/>
              </a:lnSpc>
            </a:pPr>
            <a:r>
              <a:rPr lang="en-US" sz="2000" smtClean="0"/>
              <a:t>Allenby and Rossi call the classical method an “approximate Bayesian” approach.</a:t>
            </a:r>
          </a:p>
          <a:p>
            <a:pPr marL="742950" lvl="1" indent="-285750" eaLnBrk="1" hangingPunct="1">
              <a:lnSpc>
                <a:spcPct val="80000"/>
              </a:lnSpc>
            </a:pPr>
            <a:r>
              <a:rPr lang="en-US" sz="1800" smtClean="0"/>
              <a:t>(Greene calls the Bayesian estimator an “approximate random parameters model”)</a:t>
            </a:r>
          </a:p>
          <a:p>
            <a:pPr marL="742950" lvl="1" indent="-285750" eaLnBrk="1" hangingPunct="1">
              <a:lnSpc>
                <a:spcPct val="80000"/>
              </a:lnSpc>
            </a:pPr>
            <a:r>
              <a:rPr lang="en-US" sz="1800" smtClean="0"/>
              <a:t>Who’s right?</a:t>
            </a:r>
          </a:p>
          <a:p>
            <a:pPr marL="1143000" lvl="2" indent="-228600" eaLnBrk="1" hangingPunct="1">
              <a:lnSpc>
                <a:spcPct val="80000"/>
              </a:lnSpc>
            </a:pPr>
            <a:r>
              <a:rPr lang="en-US" sz="1600" smtClean="0"/>
              <a:t>Bayesian layers on implausible uninformative priors and calls the maximum likelihood results “exact” Bayesian estimators</a:t>
            </a:r>
          </a:p>
          <a:p>
            <a:pPr marL="1143000" lvl="2" indent="-228600" eaLnBrk="1" hangingPunct="1">
              <a:lnSpc>
                <a:spcPct val="80000"/>
              </a:lnSpc>
            </a:pPr>
            <a:r>
              <a:rPr lang="en-US" sz="1600" smtClean="0"/>
              <a:t>Classical is strongly parametric and a slave to the distributional assumptions.</a:t>
            </a:r>
          </a:p>
          <a:p>
            <a:pPr marL="1143000" lvl="2" indent="-228600" eaLnBrk="1" hangingPunct="1">
              <a:lnSpc>
                <a:spcPct val="80000"/>
              </a:lnSpc>
            </a:pPr>
            <a:r>
              <a:rPr lang="en-US" sz="1600" smtClean="0"/>
              <a:t>Bayesian is even more strongly parametric than classical.</a:t>
            </a:r>
          </a:p>
          <a:p>
            <a:pPr marL="1143000" lvl="2" indent="-228600" eaLnBrk="1" hangingPunct="1">
              <a:lnSpc>
                <a:spcPct val="80000"/>
              </a:lnSpc>
            </a:pPr>
            <a:r>
              <a:rPr lang="en-US" sz="1600" smtClean="0"/>
              <a:t>Neither is right – Both are right.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1447800"/>
            <a:ext cx="8229600" cy="530225"/>
          </a:xfrm>
        </p:spPr>
        <p:txBody>
          <a:bodyPr/>
          <a:lstStyle/>
          <a:p>
            <a:pPr eaLnBrk="1" hangingPunct="1"/>
            <a:r>
              <a:rPr lang="en-US" sz="2000" b="1" smtClean="0"/>
              <a:t>Comparison of Maximum Simulated Likelihood </a:t>
            </a:r>
            <a:br>
              <a:rPr lang="en-US" sz="2000" b="1" smtClean="0"/>
            </a:br>
            <a:r>
              <a:rPr lang="en-US" sz="2000" b="1" smtClean="0"/>
              <a:t>and Hierarchical Bayes</a:t>
            </a:r>
          </a:p>
        </p:txBody>
      </p:sp>
      <p:sp>
        <p:nvSpPr>
          <p:cNvPr id="2150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2209800"/>
            <a:ext cx="8229600" cy="1254125"/>
          </a:xfrm>
        </p:spPr>
        <p:txBody>
          <a:bodyPr/>
          <a:lstStyle/>
          <a:p>
            <a:pPr marL="342900" indent="-342900" eaLnBrk="1" hangingPunct="1"/>
            <a:r>
              <a:rPr lang="en-US" sz="2400" smtClean="0"/>
              <a:t>Ken Train: “A Comparison of Hierarchical Bayes and Maximum Simulated Likelihood for Mixed Logit”</a:t>
            </a:r>
          </a:p>
          <a:p>
            <a:pPr marL="342900" indent="-342900" eaLnBrk="1" hangingPunct="1"/>
            <a:r>
              <a:rPr lang="en-US" sz="2400" smtClean="0"/>
              <a:t>Mixed Logit</a:t>
            </a:r>
          </a:p>
        </p:txBody>
      </p:sp>
      <p:graphicFrame>
        <p:nvGraphicFramePr>
          <p:cNvPr id="21506" name="Object 4"/>
          <p:cNvGraphicFramePr>
            <a:graphicFrameLocks noChangeAspect="1"/>
          </p:cNvGraphicFramePr>
          <p:nvPr/>
        </p:nvGraphicFramePr>
        <p:xfrm>
          <a:off x="1981200" y="3429000"/>
          <a:ext cx="5410200" cy="2222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03" name="Equation" r:id="rId4" imgW="2349500" imgH="965200" progId="Equation.DSMT4">
                  <p:embed/>
                </p:oleObj>
              </mc:Choice>
              <mc:Fallback>
                <p:oleObj name="Equation" r:id="rId4" imgW="2349500" imgH="965200" progId="Equation.DSMT4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81200" y="3429000"/>
                        <a:ext cx="5410200" cy="2222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762000" y="990600"/>
            <a:ext cx="8229600" cy="530225"/>
          </a:xfrm>
        </p:spPr>
        <p:txBody>
          <a:bodyPr/>
          <a:lstStyle/>
          <a:p>
            <a:pPr eaLnBrk="1" hangingPunct="1"/>
            <a:r>
              <a:rPr lang="en-US" sz="2800" smtClean="0"/>
              <a:t>Stochastic Structure – Conditional Likelihood</a:t>
            </a:r>
          </a:p>
        </p:txBody>
      </p:sp>
      <p:graphicFrame>
        <p:nvGraphicFramePr>
          <p:cNvPr id="22530" name="Object 3"/>
          <p:cNvGraphicFramePr>
            <a:graphicFrameLocks noChangeAspect="1"/>
          </p:cNvGraphicFramePr>
          <p:nvPr/>
        </p:nvGraphicFramePr>
        <p:xfrm>
          <a:off x="1219200" y="1676400"/>
          <a:ext cx="7388777" cy="2743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27" name="Equation" r:id="rId4" imgW="3454400" imgH="1282700" progId="Equation.DSMT4">
                  <p:embed/>
                </p:oleObj>
              </mc:Choice>
              <mc:Fallback>
                <p:oleObj name="Equation" r:id="rId4" imgW="3454400" imgH="1282700" progId="Equation.DSMT4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19200" y="1676400"/>
                        <a:ext cx="7388777" cy="2743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532" name="Text Box 4"/>
          <p:cNvSpPr txBox="1">
            <a:spLocks noChangeArrowheads="1"/>
          </p:cNvSpPr>
          <p:nvPr/>
        </p:nvSpPr>
        <p:spPr bwMode="auto">
          <a:xfrm>
            <a:off x="762000" y="4800600"/>
            <a:ext cx="8001000" cy="51911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i="1"/>
              <a:t>Note individual specific parameter vector</a:t>
            </a:r>
            <a:r>
              <a:rPr lang="en-US" sz="2800">
                <a:latin typeface="Arial" charset="0"/>
              </a:rPr>
              <a:t>,</a:t>
            </a:r>
            <a:r>
              <a:rPr lang="en-US" sz="2800" b="1">
                <a:latin typeface="Arial" charset="0"/>
              </a:rPr>
              <a:t> </a:t>
            </a:r>
            <a:r>
              <a:rPr lang="en-US" sz="2800" b="1">
                <a:latin typeface="Arial" charset="0"/>
                <a:sym typeface="Symbol" pitchFamily="18" charset="2"/>
              </a:rPr>
              <a:t></a:t>
            </a:r>
            <a:r>
              <a:rPr lang="en-US" sz="2800" baseline="-25000">
                <a:latin typeface="Arial" charset="0"/>
                <a:sym typeface="Symbol" pitchFamily="18" charset="2"/>
              </a:rPr>
              <a:t>i</a:t>
            </a:r>
            <a:endParaRPr lang="en-US" sz="2800">
              <a:latin typeface="Arial" charset="0"/>
              <a:sym typeface="Symbol" pitchFamily="18" charset="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609600"/>
            <a:ext cx="8229600" cy="1139825"/>
          </a:xfrm>
        </p:spPr>
        <p:txBody>
          <a:bodyPr/>
          <a:lstStyle/>
          <a:p>
            <a:pPr eaLnBrk="1" hangingPunct="1"/>
            <a:r>
              <a:rPr lang="en-US" smtClean="0"/>
              <a:t>Classical Approach</a:t>
            </a:r>
          </a:p>
        </p:txBody>
      </p:sp>
      <p:graphicFrame>
        <p:nvGraphicFramePr>
          <p:cNvPr id="23554" name="Object 3"/>
          <p:cNvGraphicFramePr>
            <a:graphicFrameLocks noChangeAspect="1"/>
          </p:cNvGraphicFramePr>
          <p:nvPr/>
        </p:nvGraphicFramePr>
        <p:xfrm>
          <a:off x="1066800" y="2133600"/>
          <a:ext cx="7431088" cy="324485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1" name="Equation" r:id="rId4" imgW="3898900" imgH="1701800" progId="Equation.DSMT4">
                  <p:embed/>
                </p:oleObj>
              </mc:Choice>
              <mc:Fallback>
                <p:oleObj name="Equation" r:id="rId4" imgW="3898900" imgH="1701800" progId="Equation.DSMT4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6800" y="2133600"/>
                        <a:ext cx="7431088" cy="324485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914400"/>
            <a:ext cx="8229600" cy="1139825"/>
          </a:xfrm>
        </p:spPr>
        <p:txBody>
          <a:bodyPr/>
          <a:lstStyle/>
          <a:p>
            <a:pPr eaLnBrk="1" hangingPunct="1"/>
            <a:r>
              <a:rPr lang="en-US" sz="2800" smtClean="0"/>
              <a:t>Bayesian Approach – Gibbs Sampling and Metropolis-Hastings</a:t>
            </a:r>
          </a:p>
        </p:txBody>
      </p:sp>
      <p:graphicFrame>
        <p:nvGraphicFramePr>
          <p:cNvPr id="24578" name="Object 3"/>
          <p:cNvGraphicFramePr>
            <a:graphicFrameLocks noChangeAspect="1"/>
          </p:cNvGraphicFramePr>
          <p:nvPr/>
        </p:nvGraphicFramePr>
        <p:xfrm>
          <a:off x="609600" y="2305050"/>
          <a:ext cx="8001000" cy="1962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75" name="Equation" r:id="rId4" imgW="4038600" imgH="990600" progId="Equation.DSMT4">
                  <p:embed/>
                </p:oleObj>
              </mc:Choice>
              <mc:Fallback>
                <p:oleObj name="Equation" r:id="rId4" imgW="4038600" imgH="990600" progId="Equation.DSMT4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" y="2305050"/>
                        <a:ext cx="8001000" cy="19621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914400"/>
            <a:ext cx="8229600" cy="1139825"/>
          </a:xfrm>
        </p:spPr>
        <p:txBody>
          <a:bodyPr/>
          <a:lstStyle/>
          <a:p>
            <a:pPr eaLnBrk="1" hangingPunct="1"/>
            <a:r>
              <a:rPr lang="en-US" sz="2400" smtClean="0"/>
              <a:t>Gibbs Sampling from Posteriors: </a:t>
            </a:r>
            <a:r>
              <a:rPr lang="en-US" sz="2400" b="1" smtClean="0"/>
              <a:t>b</a:t>
            </a:r>
            <a:endParaRPr lang="en-US" sz="2400" smtClean="0"/>
          </a:p>
        </p:txBody>
      </p:sp>
      <p:graphicFrame>
        <p:nvGraphicFramePr>
          <p:cNvPr id="25602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47132610"/>
              </p:ext>
            </p:extLst>
          </p:nvPr>
        </p:nvGraphicFramePr>
        <p:xfrm>
          <a:off x="1752600" y="2514600"/>
          <a:ext cx="6248400" cy="292211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99" name="Equation" r:id="rId4" imgW="2552400" imgH="1193760" progId="Equation.DSMT4">
                  <p:embed/>
                </p:oleObj>
              </mc:Choice>
              <mc:Fallback>
                <p:oleObj name="Equation" r:id="rId4" imgW="2552400" imgH="1193760" progId="Equation.DSMT4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52600" y="2514600"/>
                        <a:ext cx="6248400" cy="292211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685800"/>
            <a:ext cx="8229600" cy="1139825"/>
          </a:xfrm>
        </p:spPr>
        <p:txBody>
          <a:bodyPr/>
          <a:lstStyle/>
          <a:p>
            <a:pPr eaLnBrk="1" hangingPunct="1"/>
            <a:r>
              <a:rPr lang="en-US" sz="2800" smtClean="0"/>
              <a:t>Gibbs Sampling from Posteriors: </a:t>
            </a:r>
            <a:r>
              <a:rPr lang="el-GR" sz="2800" b="1" smtClean="0">
                <a:cs typeface="Arial" charset="0"/>
              </a:rPr>
              <a:t>Ω</a:t>
            </a:r>
          </a:p>
        </p:txBody>
      </p:sp>
      <p:graphicFrame>
        <p:nvGraphicFramePr>
          <p:cNvPr id="26626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47919844"/>
              </p:ext>
            </p:extLst>
          </p:nvPr>
        </p:nvGraphicFramePr>
        <p:xfrm>
          <a:off x="1357313" y="2209800"/>
          <a:ext cx="6915150" cy="3336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23" name="Equation" r:id="rId4" imgW="3162240" imgH="1523880" progId="Equation.DSMT4">
                  <p:embed/>
                </p:oleObj>
              </mc:Choice>
              <mc:Fallback>
                <p:oleObj name="Equation" r:id="rId4" imgW="3162240" imgH="1523880" progId="Equation.DSMT4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57313" y="2209800"/>
                        <a:ext cx="6915150" cy="33369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990600"/>
            <a:ext cx="8229600" cy="1139825"/>
          </a:xfrm>
        </p:spPr>
        <p:txBody>
          <a:bodyPr/>
          <a:lstStyle/>
          <a:p>
            <a:pPr eaLnBrk="1" hangingPunct="1"/>
            <a:r>
              <a:rPr lang="en-US" sz="2800" smtClean="0"/>
              <a:t>Gibbs Sampling from Posteriors: </a:t>
            </a:r>
            <a:r>
              <a:rPr lang="en-US" sz="2800" smtClean="0">
                <a:sym typeface="Symbol" pitchFamily="18" charset="2"/>
              </a:rPr>
              <a:t></a:t>
            </a:r>
            <a:r>
              <a:rPr lang="en-US" sz="2800" baseline="-25000" smtClean="0">
                <a:sym typeface="Symbol" pitchFamily="18" charset="2"/>
              </a:rPr>
              <a:t>i</a:t>
            </a:r>
            <a:endParaRPr lang="en-US" sz="2800" smtClean="0">
              <a:sym typeface="Symbol" pitchFamily="18" charset="2"/>
            </a:endParaRPr>
          </a:p>
        </p:txBody>
      </p:sp>
      <p:graphicFrame>
        <p:nvGraphicFramePr>
          <p:cNvPr id="27650" name="Object 3"/>
          <p:cNvGraphicFramePr>
            <a:graphicFrameLocks noChangeAspect="1"/>
          </p:cNvGraphicFramePr>
          <p:nvPr/>
        </p:nvGraphicFramePr>
        <p:xfrm>
          <a:off x="1600200" y="2590800"/>
          <a:ext cx="6019800" cy="261332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47" name="Equation" r:id="rId4" imgW="2603500" imgH="1130300" progId="Equation.DSMT4">
                  <p:embed/>
                </p:oleObj>
              </mc:Choice>
              <mc:Fallback>
                <p:oleObj name="Equation" r:id="rId4" imgW="2603500" imgH="1130300" progId="Equation.DSMT4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00200" y="2590800"/>
                        <a:ext cx="6019800" cy="261332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5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62000"/>
            <a:ext cx="8229600" cy="1139825"/>
          </a:xfrm>
        </p:spPr>
        <p:txBody>
          <a:bodyPr/>
          <a:lstStyle/>
          <a:p>
            <a:pPr eaLnBrk="1" hangingPunct="1"/>
            <a:r>
              <a:rPr lang="en-US" smtClean="0"/>
              <a:t>Metropolis – Hastings Method</a:t>
            </a:r>
          </a:p>
        </p:txBody>
      </p:sp>
      <p:graphicFrame>
        <p:nvGraphicFramePr>
          <p:cNvPr id="2867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86141772"/>
              </p:ext>
            </p:extLst>
          </p:nvPr>
        </p:nvGraphicFramePr>
        <p:xfrm>
          <a:off x="1371600" y="2209800"/>
          <a:ext cx="6629400" cy="377060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71" name="Equation" r:id="rId4" imgW="2857320" imgH="1625400" progId="Equation.DSMT4">
                  <p:embed/>
                </p:oleObj>
              </mc:Choice>
              <mc:Fallback>
                <p:oleObj name="Equation" r:id="rId4" imgW="2857320" imgH="1625400" progId="Equation.DSMT4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71600" y="2209800"/>
                        <a:ext cx="6629400" cy="377060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9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533400"/>
            <a:ext cx="8229600" cy="1139825"/>
          </a:xfrm>
        </p:spPr>
        <p:txBody>
          <a:bodyPr/>
          <a:lstStyle/>
          <a:p>
            <a:pPr eaLnBrk="1" hangingPunct="1"/>
            <a:r>
              <a:rPr lang="en-US" sz="2800" smtClean="0"/>
              <a:t>Metropolis Hastings: A Draw of </a:t>
            </a:r>
            <a:r>
              <a:rPr lang="en-US" sz="2800" smtClean="0">
                <a:sym typeface="Symbol" pitchFamily="18" charset="2"/>
              </a:rPr>
              <a:t></a:t>
            </a:r>
            <a:r>
              <a:rPr lang="en-US" sz="2800" baseline="-25000" smtClean="0">
                <a:sym typeface="Symbol" pitchFamily="18" charset="2"/>
              </a:rPr>
              <a:t>i</a:t>
            </a:r>
            <a:endParaRPr lang="en-US" sz="2800" smtClean="0">
              <a:sym typeface="Symbol" pitchFamily="18" charset="2"/>
            </a:endParaRPr>
          </a:p>
        </p:txBody>
      </p:sp>
      <p:graphicFrame>
        <p:nvGraphicFramePr>
          <p:cNvPr id="29698" name="Object 3"/>
          <p:cNvGraphicFramePr>
            <a:graphicFrameLocks noChangeAspect="1"/>
          </p:cNvGraphicFramePr>
          <p:nvPr/>
        </p:nvGraphicFramePr>
        <p:xfrm>
          <a:off x="2133600" y="2133600"/>
          <a:ext cx="5029200" cy="373784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395" name="Equation" r:id="rId4" imgW="2324100" imgH="1727200" progId="Equation.DSMT4">
                  <p:embed/>
                </p:oleObj>
              </mc:Choice>
              <mc:Fallback>
                <p:oleObj name="Equation" r:id="rId4" imgW="2324100" imgH="1727200" progId="Equation.DSMT4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33600" y="2133600"/>
                        <a:ext cx="5029200" cy="373784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Application: Energy Suppliers</a:t>
            </a:r>
          </a:p>
        </p:txBody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342900" indent="-342900" eaLnBrk="1" hangingPunct="1"/>
            <a:r>
              <a:rPr lang="en-US" smtClean="0"/>
              <a:t>N=361 individuals, 2 to 12 hypothetical suppliers</a:t>
            </a:r>
          </a:p>
          <a:p>
            <a:pPr marL="342900" indent="-342900" eaLnBrk="1" hangingPunct="1"/>
            <a:r>
              <a:rPr lang="en-US" smtClean="0"/>
              <a:t>X=  (1) fixed rates, </a:t>
            </a:r>
            <a:br>
              <a:rPr lang="en-US" smtClean="0"/>
            </a:br>
            <a:r>
              <a:rPr lang="en-US" smtClean="0"/>
              <a:t>      (2) contract length,     </a:t>
            </a:r>
            <a:br>
              <a:rPr lang="en-US" smtClean="0"/>
            </a:br>
            <a:r>
              <a:rPr lang="en-US" smtClean="0"/>
              <a:t>      (3) local (0,1),</a:t>
            </a:r>
            <a:br>
              <a:rPr lang="en-US" smtClean="0"/>
            </a:br>
            <a:r>
              <a:rPr lang="en-US" smtClean="0"/>
              <a:t>      (4) well known company (0,1), </a:t>
            </a:r>
            <a:br>
              <a:rPr lang="en-US" smtClean="0"/>
            </a:br>
            <a:r>
              <a:rPr lang="en-US" smtClean="0"/>
              <a:t>      (5) offer TOD rates (0,1), </a:t>
            </a:r>
            <a:br>
              <a:rPr lang="en-US" smtClean="0"/>
            </a:br>
            <a:r>
              <a:rPr lang="en-US" smtClean="0"/>
              <a:t>      (6) offer seasonal rates (0,1).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Estimates: Mean of Individual </a:t>
            </a:r>
            <a:r>
              <a:rPr lang="en-US" smtClean="0">
                <a:sym typeface="Symbol" pitchFamily="18" charset="2"/>
              </a:rPr>
              <a:t></a:t>
            </a:r>
            <a:r>
              <a:rPr lang="en-US" baseline="-25000" smtClean="0">
                <a:sym typeface="Symbol" pitchFamily="18" charset="2"/>
              </a:rPr>
              <a:t>i</a:t>
            </a:r>
            <a:endParaRPr lang="en-US" smtClean="0">
              <a:sym typeface="Symbol" pitchFamily="18" charset="2"/>
            </a:endParaRPr>
          </a:p>
        </p:txBody>
      </p:sp>
      <p:graphicFrame>
        <p:nvGraphicFramePr>
          <p:cNvPr id="868355" name="Group 3"/>
          <p:cNvGraphicFramePr>
            <a:graphicFrameLocks noGrp="1"/>
          </p:cNvGraphicFramePr>
          <p:nvPr>
            <p:ph idx="1"/>
          </p:nvPr>
        </p:nvGraphicFramePr>
        <p:xfrm>
          <a:off x="457200" y="1981200"/>
          <a:ext cx="8229600" cy="4153536"/>
        </p:xfrm>
        <a:graphic>
          <a:graphicData uri="http://schemas.openxmlformats.org/drawingml/2006/table">
            <a:tbl>
              <a:tblPr/>
              <a:tblGrid>
                <a:gridCol w="2743200"/>
                <a:gridCol w="2743200"/>
                <a:gridCol w="2743200"/>
              </a:tblGrid>
              <a:tr h="5556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MSL Estimate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Bayes Posterior Mean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540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Price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-1.04 (0.396)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-1.04 (0.0374)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556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Contract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-0.208 (0.0240)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-0.194 (0.0224)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556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Local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2.40 (0.127)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2.41 (0.140)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556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Well Known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1.74 (0.0927)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1.71 (0.100)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540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TOD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-9.94 (0.337)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-10.0 (0.315)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556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Seasonal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-10.2 (0.333)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-10.2 (0.310)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447800"/>
            <a:ext cx="8229600" cy="530225"/>
          </a:xfrm>
        </p:spPr>
        <p:txBody>
          <a:bodyPr/>
          <a:lstStyle/>
          <a:p>
            <a:pPr eaLnBrk="1" hangingPunct="1"/>
            <a:r>
              <a:rPr lang="en-US" sz="2800" smtClean="0"/>
              <a:t>Reconciliation: A Theorem (Bernstein-Von Mises)</a:t>
            </a:r>
          </a:p>
        </p:txBody>
      </p:sp>
      <p:sp>
        <p:nvSpPr>
          <p:cNvPr id="512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2362200"/>
            <a:ext cx="8229600" cy="3276600"/>
          </a:xfrm>
        </p:spPr>
        <p:txBody>
          <a:bodyPr/>
          <a:lstStyle/>
          <a:p>
            <a:pPr marL="342900" indent="-342900" eaLnBrk="1" hangingPunct="1">
              <a:lnSpc>
                <a:spcPct val="90000"/>
              </a:lnSpc>
            </a:pPr>
            <a:r>
              <a:rPr lang="en-US" sz="2000" dirty="0" smtClean="0"/>
              <a:t>The posterior distribution converges to normal with covariance matrix equal to </a:t>
            </a:r>
            <a:r>
              <a:rPr lang="en-US" sz="2000" dirty="0" smtClean="0"/>
              <a:t>1/n </a:t>
            </a:r>
            <a:r>
              <a:rPr lang="en-US" sz="2000" dirty="0" smtClean="0"/>
              <a:t>times the information matrix (same as classical MLE).  (The distribution that is converging is the posterior, not the sampling distribution of the estimator of the posterior mean.)</a:t>
            </a:r>
          </a:p>
          <a:p>
            <a:pPr marL="342900" indent="-342900" eaLnBrk="1" hangingPunct="1">
              <a:lnSpc>
                <a:spcPct val="90000"/>
              </a:lnSpc>
            </a:pPr>
            <a:r>
              <a:rPr lang="en-US" sz="2000" dirty="0" smtClean="0"/>
              <a:t>The posterior mean (empirical) converges to the mode of the likelihood function.  Same as the MLE.  A proper prior disappears asymptotically.</a:t>
            </a:r>
          </a:p>
          <a:p>
            <a:pPr marL="342900" indent="-342900" eaLnBrk="1" hangingPunct="1">
              <a:lnSpc>
                <a:spcPct val="90000"/>
              </a:lnSpc>
            </a:pPr>
            <a:r>
              <a:rPr lang="en-US" sz="2000" dirty="0" smtClean="0"/>
              <a:t>Asymptotic sampling distribution of the posterior mean is the same as that of the MLE.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Level">
  <a:themeElements>
    <a:clrScheme name="Level 8">
      <a:dk1>
        <a:srgbClr val="000000"/>
      </a:dk1>
      <a:lt1>
        <a:srgbClr val="FFFFFF"/>
      </a:lt1>
      <a:dk2>
        <a:srgbClr val="999900"/>
      </a:dk2>
      <a:lt2>
        <a:srgbClr val="666600"/>
      </a:lt2>
      <a:accent1>
        <a:srgbClr val="99CC00"/>
      </a:accent1>
      <a:accent2>
        <a:srgbClr val="CCCC66"/>
      </a:accent2>
      <a:accent3>
        <a:srgbClr val="FFFFFF"/>
      </a:accent3>
      <a:accent4>
        <a:srgbClr val="000000"/>
      </a:accent4>
      <a:accent5>
        <a:srgbClr val="CAE2AA"/>
      </a:accent5>
      <a:accent6>
        <a:srgbClr val="B9B95C"/>
      </a:accent6>
      <a:hlink>
        <a:srgbClr val="FFCC00"/>
      </a:hlink>
      <a:folHlink>
        <a:srgbClr val="CC9900"/>
      </a:folHlink>
    </a:clrScheme>
    <a:fontScheme name="Level">
      <a:majorFont>
        <a:latin typeface="Arial"/>
        <a:ea typeface=""/>
        <a:cs typeface="Arial"/>
      </a:majorFont>
      <a:minorFont>
        <a:latin typeface="Verdana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Level 1">
        <a:dk1>
          <a:srgbClr val="006699"/>
        </a:dk1>
        <a:lt1>
          <a:srgbClr val="FFFFFF"/>
        </a:lt1>
        <a:dk2>
          <a:srgbClr val="000000"/>
        </a:dk2>
        <a:lt2>
          <a:srgbClr val="99FF99"/>
        </a:lt2>
        <a:accent1>
          <a:srgbClr val="00CC99"/>
        </a:accent1>
        <a:accent2>
          <a:srgbClr val="009999"/>
        </a:accent2>
        <a:accent3>
          <a:srgbClr val="AAAAAA"/>
        </a:accent3>
        <a:accent4>
          <a:srgbClr val="DADADA"/>
        </a:accent4>
        <a:accent5>
          <a:srgbClr val="AAE2CA"/>
        </a:accent5>
        <a:accent6>
          <a:srgbClr val="008A8A"/>
        </a:accent6>
        <a:hlink>
          <a:srgbClr val="0066FF"/>
        </a:hlink>
        <a:folHlink>
          <a:srgbClr val="989CB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2">
        <a:dk1>
          <a:srgbClr val="808000"/>
        </a:dk1>
        <a:lt1>
          <a:srgbClr val="FFFFFF"/>
        </a:lt1>
        <a:dk2>
          <a:srgbClr val="5C271E"/>
        </a:dk2>
        <a:lt2>
          <a:srgbClr val="FFDD89"/>
        </a:lt2>
        <a:accent1>
          <a:srgbClr val="CC6600"/>
        </a:accent1>
        <a:accent2>
          <a:srgbClr val="CC9900"/>
        </a:accent2>
        <a:accent3>
          <a:srgbClr val="B5ACAB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3">
        <a:dk1>
          <a:srgbClr val="763B00"/>
        </a:dk1>
        <a:lt1>
          <a:srgbClr val="FFFFFF"/>
        </a:lt1>
        <a:dk2>
          <a:srgbClr val="330000"/>
        </a:dk2>
        <a:lt2>
          <a:srgbClr val="CC9900"/>
        </a:lt2>
        <a:accent1>
          <a:srgbClr val="FFCC00"/>
        </a:accent1>
        <a:accent2>
          <a:srgbClr val="CC3300"/>
        </a:accent2>
        <a:accent3>
          <a:srgbClr val="ADAAAA"/>
        </a:accent3>
        <a:accent4>
          <a:srgbClr val="DADADA"/>
        </a:accent4>
        <a:accent5>
          <a:srgbClr val="FFE2AA"/>
        </a:accent5>
        <a:accent6>
          <a:srgbClr val="B92D00"/>
        </a:accent6>
        <a:hlink>
          <a:srgbClr val="666699"/>
        </a:hlink>
        <a:folHlink>
          <a:srgbClr val="99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4">
        <a:dk1>
          <a:srgbClr val="6D3696"/>
        </a:dk1>
        <a:lt1>
          <a:srgbClr val="FFFFFF"/>
        </a:lt1>
        <a:dk2>
          <a:srgbClr val="51255D"/>
        </a:dk2>
        <a:lt2>
          <a:srgbClr val="FFFFCC"/>
        </a:lt2>
        <a:accent1>
          <a:srgbClr val="666699"/>
        </a:accent1>
        <a:accent2>
          <a:srgbClr val="800080"/>
        </a:accent2>
        <a:accent3>
          <a:srgbClr val="B3ACB6"/>
        </a:accent3>
        <a:accent4>
          <a:srgbClr val="DADADA"/>
        </a:accent4>
        <a:accent5>
          <a:srgbClr val="B8B8CA"/>
        </a:accent5>
        <a:accent6>
          <a:srgbClr val="730073"/>
        </a:accent6>
        <a:hlink>
          <a:srgbClr val="CCCC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5">
        <a:dk1>
          <a:srgbClr val="CC6600"/>
        </a:dk1>
        <a:lt1>
          <a:srgbClr val="FFFFFF"/>
        </a:lt1>
        <a:dk2>
          <a:srgbClr val="4A553B"/>
        </a:dk2>
        <a:lt2>
          <a:srgbClr val="FFBF1F"/>
        </a:lt2>
        <a:accent1>
          <a:srgbClr val="FFCC00"/>
        </a:accent1>
        <a:accent2>
          <a:srgbClr val="CC9900"/>
        </a:accent2>
        <a:accent3>
          <a:srgbClr val="B1B4AF"/>
        </a:accent3>
        <a:accent4>
          <a:srgbClr val="DADADA"/>
        </a:accent4>
        <a:accent5>
          <a:srgbClr val="FFE2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6">
        <a:dk1>
          <a:srgbClr val="000000"/>
        </a:dk1>
        <a:lt1>
          <a:srgbClr val="FFFFFF"/>
        </a:lt1>
        <a:dk2>
          <a:srgbClr val="666699"/>
        </a:dk2>
        <a:lt2>
          <a:srgbClr val="FFCC00"/>
        </a:lt2>
        <a:accent1>
          <a:srgbClr val="FF9900"/>
        </a:accent1>
        <a:accent2>
          <a:srgbClr val="FF0000"/>
        </a:accent2>
        <a:accent3>
          <a:srgbClr val="FFFFFF"/>
        </a:accent3>
        <a:accent4>
          <a:srgbClr val="000000"/>
        </a:accent4>
        <a:accent5>
          <a:srgbClr val="FFCAAA"/>
        </a:accent5>
        <a:accent6>
          <a:srgbClr val="E70000"/>
        </a:accent6>
        <a:hlink>
          <a:srgbClr val="666699"/>
        </a:hlink>
        <a:folHlink>
          <a:srgbClr val="9999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vel 7">
        <a:dk1>
          <a:srgbClr val="000000"/>
        </a:dk1>
        <a:lt1>
          <a:srgbClr val="FFFFFF"/>
        </a:lt1>
        <a:dk2>
          <a:srgbClr val="CC3300"/>
        </a:dk2>
        <a:lt2>
          <a:srgbClr val="66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CC9900"/>
        </a:hlink>
        <a:folHlink>
          <a:srgbClr val="9966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vel 8">
        <a:dk1>
          <a:srgbClr val="000000"/>
        </a:dk1>
        <a:lt1>
          <a:srgbClr val="FFFFFF"/>
        </a:lt1>
        <a:dk2>
          <a:srgbClr val="999900"/>
        </a:dk2>
        <a:lt2>
          <a:srgbClr val="666600"/>
        </a:lt2>
        <a:accent1>
          <a:srgbClr val="99CC00"/>
        </a:accent1>
        <a:accent2>
          <a:srgbClr val="CCCC66"/>
        </a:accent2>
        <a:accent3>
          <a:srgbClr val="FFFFFF"/>
        </a:accent3>
        <a:accent4>
          <a:srgbClr val="000000"/>
        </a:accent4>
        <a:accent5>
          <a:srgbClr val="CAE2AA"/>
        </a:accent5>
        <a:accent6>
          <a:srgbClr val="B9B95C"/>
        </a:accent6>
        <a:hlink>
          <a:srgbClr val="FFCC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2253</TotalTime>
  <Words>1206</Words>
  <Application>Microsoft Office PowerPoint</Application>
  <PresentationFormat>On-screen Show (4:3)</PresentationFormat>
  <Paragraphs>196</Paragraphs>
  <Slides>35</Slides>
  <Notes>35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44" baseType="lpstr">
      <vt:lpstr>Arial</vt:lpstr>
      <vt:lpstr>Courier New</vt:lpstr>
      <vt:lpstr>Symbol</vt:lpstr>
      <vt:lpstr>Tahoma</vt:lpstr>
      <vt:lpstr>Times New Roman</vt:lpstr>
      <vt:lpstr>Verdana</vt:lpstr>
      <vt:lpstr>Wingdings</vt:lpstr>
      <vt:lpstr>Level</vt:lpstr>
      <vt:lpstr>Equation</vt:lpstr>
      <vt:lpstr>Econometrics I</vt:lpstr>
      <vt:lpstr>Econometrics I</vt:lpstr>
      <vt:lpstr>Bayesian Estimators</vt:lpstr>
      <vt:lpstr>Bayesian Estimation</vt:lpstr>
      <vt:lpstr>The Marginal Density for the Data is Irrelevant</vt:lpstr>
      <vt:lpstr>Computing Bayesian Estimators</vt:lpstr>
      <vt:lpstr>Modeling Issues</vt:lpstr>
      <vt:lpstr>A Practical Problem</vt:lpstr>
      <vt:lpstr>A Solution to the Sampling Problem</vt:lpstr>
      <vt:lpstr>The Gibbs Sampler</vt:lpstr>
      <vt:lpstr>Bivariate Normal Sampling</vt:lpstr>
      <vt:lpstr>Gibbs Sampling for the Linear Regression Model</vt:lpstr>
      <vt:lpstr>Application – the Probit Model</vt:lpstr>
      <vt:lpstr>Gibbs Sampling for the Probit Model</vt:lpstr>
      <vt:lpstr>Generating Random Draws from f(X)</vt:lpstr>
      <vt:lpstr>PowerPoint Presentation</vt:lpstr>
      <vt:lpstr>Example: Probit MLE vs. Gibbs</vt:lpstr>
      <vt:lpstr>A Random Effects Approach</vt:lpstr>
      <vt:lpstr>Structure</vt:lpstr>
      <vt:lpstr>Bayesian Priors</vt:lpstr>
      <vt:lpstr>Bayesian Estimator</vt:lpstr>
      <vt:lpstr>Gibbs Cycles for the MNP Model</vt:lpstr>
      <vt:lpstr>Results</vt:lpstr>
      <vt:lpstr>Comparison of Maximum Simulated Likelihood  and Hierarchical Bayes</vt:lpstr>
      <vt:lpstr>Stochastic Structure – Conditional Likelihood</vt:lpstr>
      <vt:lpstr>Classical Approach</vt:lpstr>
      <vt:lpstr>Bayesian Approach – Gibbs Sampling and Metropolis-Hastings</vt:lpstr>
      <vt:lpstr>Gibbs Sampling from Posteriors: b</vt:lpstr>
      <vt:lpstr>Gibbs Sampling from Posteriors: Ω</vt:lpstr>
      <vt:lpstr>Gibbs Sampling from Posteriors: i</vt:lpstr>
      <vt:lpstr>Metropolis – Hastings Method</vt:lpstr>
      <vt:lpstr>Metropolis Hastings: A Draw of i</vt:lpstr>
      <vt:lpstr>Application: Energy Suppliers</vt:lpstr>
      <vt:lpstr>Estimates: Mean of Individual i</vt:lpstr>
      <vt:lpstr>Reconciliation: A Theorem (Bernstein-Von Mises)</vt:lpstr>
    </vt:vector>
  </TitlesOfParts>
  <Company>Econometric Software, Inc.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Statistics</dc:title>
  <dc:creator>William Greene</dc:creator>
  <cp:lastModifiedBy>Sherrie</cp:lastModifiedBy>
  <cp:revision>68</cp:revision>
  <dcterms:created xsi:type="dcterms:W3CDTF">2007-07-27T17:18:39Z</dcterms:created>
  <dcterms:modified xsi:type="dcterms:W3CDTF">2017-07-05T19:44:32Z</dcterms:modified>
</cp:coreProperties>
</file>