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7"/>
  </p:notesMasterIdLst>
  <p:handoutMasterIdLst>
    <p:handoutMasterId r:id="rId28"/>
  </p:handoutMasterIdLst>
  <p:sldIdLst>
    <p:sldId id="258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66" d="100"/>
          <a:sy n="66" d="100"/>
        </p:scale>
        <p:origin x="-167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8CCC00-F57D-4E1C-9E4A-AA52D40DF60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D51B58-8449-4E97-BB22-C38D06B1F8B2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312630-B160-4C52-97A4-492203F589A4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6035F4-01C5-4580-A2B8-57D5D5841E3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4F614-D501-48F6-90C6-BF88A7185966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408E08-6B5F-452C-9C7C-6AB4F7BE153D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403A3-3C57-4FF8-9C93-40900BDF82F2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FC00D-0EDA-4D9E-B215-69E08B98E126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68855-9146-4F19-977E-54D4D341F3F4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FE0FF0-A278-4656-95D1-D4E2646DC7A9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884D0-E0F4-4994-91F5-1822D4A8E6E3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ACC43-743A-484E-8D21-DA2BFDDCE30E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C4A3AF-1E89-4153-9ABC-001D13E2AC40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2F33-99C9-445B-9545-BC9FA4459942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88D2BA-1C3F-49D8-995C-E73005572F99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15D0A7-DE46-40B7-BAC0-B820C8C3CC2E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EDBEC1-6E39-4811-B80C-18EAD2CBB432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EC88D-ADF9-46A7-A9AC-43EAD227C8B9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E14CB-9825-4F97-84C5-425FF07B018F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E20975-5360-4017-A50C-D898FC0636A6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2CE120-E2D6-46DC-BA9E-4629A88763F6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3CFAB-55BD-4A1C-BB98-293B7BBE7C0B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BC0589-0B4D-4CC6-B278-1A06A1896F25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7049E-6863-4FB4-8643-7515C2F85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7239000" y="6550223"/>
            <a:ext cx="18962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25: Time Series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25-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/25</a:t>
            </a:r>
            <a:endParaRPr lang="en-US" b="1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4" name="Content Placeholder 5" descr="EA7cov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19800" y="1905000"/>
            <a:ext cx="2833688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438400" y="4191000"/>
            <a:ext cx="441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25 – Time Series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z="4000" smtClean="0"/>
              <a:t>Modeling an Economic Time Series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362200"/>
            <a:ext cx="5943600" cy="2819400"/>
          </a:xfrm>
        </p:spPr>
        <p:txBody>
          <a:bodyPr/>
          <a:lstStyle/>
          <a:p>
            <a:pPr eaLnBrk="1" hangingPunct="1"/>
            <a:r>
              <a:rPr lang="en-US" smtClean="0"/>
              <a:t>Observed y</a:t>
            </a:r>
            <a:r>
              <a:rPr lang="en-US" baseline="-25000" smtClean="0"/>
              <a:t>0</a:t>
            </a:r>
            <a:r>
              <a:rPr lang="en-US" smtClean="0"/>
              <a:t>, y</a:t>
            </a:r>
            <a:r>
              <a:rPr lang="en-US" baseline="-25000" smtClean="0"/>
              <a:t>1</a:t>
            </a:r>
            <a:r>
              <a:rPr lang="en-US" smtClean="0"/>
              <a:t>, …, y</a:t>
            </a:r>
            <a:r>
              <a:rPr lang="en-US" baseline="-25000" smtClean="0"/>
              <a:t>t</a:t>
            </a:r>
            <a:r>
              <a:rPr lang="en-US" smtClean="0"/>
              <a:t>,…</a:t>
            </a:r>
          </a:p>
          <a:p>
            <a:pPr eaLnBrk="1" hangingPunct="1"/>
            <a:r>
              <a:rPr lang="en-US" smtClean="0"/>
              <a:t>What is the “sample”</a:t>
            </a:r>
          </a:p>
          <a:p>
            <a:pPr eaLnBrk="1" hangingPunct="1"/>
            <a:r>
              <a:rPr lang="en-US" smtClean="0"/>
              <a:t>Random sampling?</a:t>
            </a:r>
          </a:p>
          <a:p>
            <a:pPr eaLnBrk="1" hangingPunct="1"/>
            <a:r>
              <a:rPr lang="en-US" smtClean="0"/>
              <a:t>The “observation window”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Estimators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Functions of sums of observations</a:t>
            </a:r>
          </a:p>
          <a:p>
            <a:pPr eaLnBrk="1" hangingPunct="1"/>
            <a:r>
              <a:rPr lang="en-US" smtClean="0"/>
              <a:t>Law of large numbers?</a:t>
            </a:r>
          </a:p>
          <a:p>
            <a:pPr lvl="1" eaLnBrk="1" hangingPunct="1"/>
            <a:r>
              <a:rPr lang="en-US" smtClean="0"/>
              <a:t>Nonindependent observations</a:t>
            </a:r>
          </a:p>
          <a:p>
            <a:pPr lvl="1" eaLnBrk="1" hangingPunct="1"/>
            <a:r>
              <a:rPr lang="en-US" smtClean="0"/>
              <a:t>What does “increasing sample size” mean?</a:t>
            </a:r>
          </a:p>
          <a:p>
            <a:pPr eaLnBrk="1" hangingPunct="1"/>
            <a:r>
              <a:rPr lang="en-US" smtClean="0"/>
              <a:t>Asymptotic properties? (There are no finite sample properties.)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Interpreting a Time Series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534400" cy="4302125"/>
          </a:xfrm>
        </p:spPr>
        <p:txBody>
          <a:bodyPr/>
          <a:lstStyle/>
          <a:p>
            <a:pPr eaLnBrk="1" hangingPunct="1"/>
            <a:r>
              <a:rPr lang="en-US" sz="2800" smtClean="0"/>
              <a:t>Time domain:  A “process”  </a:t>
            </a:r>
          </a:p>
          <a:p>
            <a:pPr lvl="1" eaLnBrk="1" hangingPunct="1"/>
            <a:r>
              <a:rPr lang="en-US" sz="2400" smtClean="0"/>
              <a:t>y(t)  =  ax(t)  +  by(t-1) + …</a:t>
            </a:r>
          </a:p>
          <a:p>
            <a:pPr lvl="1" eaLnBrk="1" hangingPunct="1"/>
            <a:r>
              <a:rPr lang="en-US" sz="2400" smtClean="0"/>
              <a:t>Regression like approach/interpretation</a:t>
            </a:r>
          </a:p>
          <a:p>
            <a:pPr eaLnBrk="1" hangingPunct="1"/>
            <a:r>
              <a:rPr lang="en-US" sz="2800" smtClean="0"/>
              <a:t>Frequency domain:  A sum of terms</a:t>
            </a:r>
          </a:p>
          <a:p>
            <a:pPr lvl="1" eaLnBrk="1" hangingPunct="1"/>
            <a:r>
              <a:rPr lang="en-US" sz="2400" smtClean="0"/>
              <a:t>y(t) =</a:t>
            </a:r>
          </a:p>
          <a:p>
            <a:pPr lvl="1" eaLnBrk="1" hangingPunct="1"/>
            <a:r>
              <a:rPr lang="en-US" sz="2400" smtClean="0"/>
              <a:t>Contribution of different frequencies to the observed series. </a:t>
            </a:r>
          </a:p>
          <a:p>
            <a:pPr eaLnBrk="1" hangingPunct="1"/>
            <a:r>
              <a:rPr lang="en-US" sz="2800" smtClean="0"/>
              <a:t>(“High frequency data and financial econometrics – “frequency” is used slightly differently here.)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09800" y="3717925"/>
          <a:ext cx="33528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4" imgW="1498600" imgH="279400" progId="Equation.DSMT4">
                  <p:embed/>
                </p:oleObj>
              </mc:Choice>
              <mc:Fallback>
                <p:oleObj name="Equation" r:id="rId4" imgW="1498600" imgH="2794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17925"/>
                        <a:ext cx="3352800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example,…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676400" y="2057400"/>
            <a:ext cx="6172200" cy="3526971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parts…</a:t>
            </a:r>
          </a:p>
        </p:txBody>
      </p:sp>
      <p:pic>
        <p:nvPicPr>
          <p:cNvPr id="1229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219200" y="1828800"/>
            <a:ext cx="7010400" cy="402797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Studying the Frequency Domain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Cannot identify the number of terms</a:t>
            </a:r>
          </a:p>
          <a:p>
            <a:pPr eaLnBrk="1" hangingPunct="1"/>
            <a:r>
              <a:rPr lang="en-US" sz="2800" smtClean="0"/>
              <a:t>Cannot identify frequencies from the time series</a:t>
            </a:r>
          </a:p>
          <a:p>
            <a:pPr eaLnBrk="1" hangingPunct="1"/>
            <a:r>
              <a:rPr lang="en-US" sz="2800" smtClean="0"/>
              <a:t>Deconstructing the variance, autocovariances and autocorrelations</a:t>
            </a:r>
          </a:p>
          <a:p>
            <a:pPr lvl="1" eaLnBrk="1" hangingPunct="1"/>
            <a:r>
              <a:rPr lang="en-US" sz="2400" smtClean="0"/>
              <a:t>Contributions at different frequencies</a:t>
            </a:r>
          </a:p>
          <a:p>
            <a:pPr lvl="1" eaLnBrk="1" hangingPunct="1"/>
            <a:r>
              <a:rPr lang="en-US" sz="2400" smtClean="0"/>
              <a:t>Apparent large weights at different frequencies</a:t>
            </a:r>
          </a:p>
          <a:p>
            <a:pPr lvl="1" eaLnBrk="1" hangingPunct="1"/>
            <a:r>
              <a:rPr lang="en-US" sz="2400" smtClean="0"/>
              <a:t>Using Fourier transforms of the data</a:t>
            </a:r>
          </a:p>
          <a:p>
            <a:pPr lvl="1" eaLnBrk="1" hangingPunct="1"/>
            <a:r>
              <a:rPr lang="en-US" sz="2400" smtClean="0"/>
              <a:t>Does this provide “new” information about the series?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Autocorrelation in Regression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eaLnBrk="1" hangingPunct="1"/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Y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b’x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  +  </a:t>
            </a:r>
            <a:r>
              <a:rPr lang="el-GR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ε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endParaRPr lang="en-US" sz="18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/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Cov(</a:t>
            </a:r>
            <a:r>
              <a:rPr lang="el-GR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ε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l-GR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ε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t-1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) ≠ 0</a:t>
            </a:r>
          </a:p>
          <a:p>
            <a:pPr eaLnBrk="1" hangingPunct="1"/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Ex. RealCons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 =  a  +  bRealIncome + </a:t>
            </a:r>
            <a:r>
              <a:rPr lang="el-GR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ε</a:t>
            </a:r>
            <a:r>
              <a:rPr lang="en-US" sz="1800" baseline="-25000" smtClean="0">
                <a:latin typeface="Tahoma" pitchFamily="34" charset="0"/>
                <a:ea typeface="Tahoma" pitchFamily="34" charset="0"/>
                <a:cs typeface="Tahoma" pitchFamily="34" charset="0"/>
              </a:rPr>
              <a:t>t  </a:t>
            </a:r>
            <a:r>
              <a:rPr lang="en-US" sz="1800" smtClean="0">
                <a:latin typeface="Tahoma" pitchFamily="34" charset="0"/>
                <a:ea typeface="Tahoma" pitchFamily="34" charset="0"/>
                <a:cs typeface="Tahoma" pitchFamily="34" charset="0"/>
              </a:rPr>
              <a:t>U.S. Data, quarterly, 1950-2000</a:t>
            </a:r>
            <a:r>
              <a:rPr lang="en-US" sz="1800" u="sng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8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aseline="-25000" smtClean="0">
                <a:cs typeface="Times New Roman" pitchFamily="18" charset="0"/>
              </a:rPr>
              <a:t>	</a:t>
            </a:r>
          </a:p>
        </p:txBody>
      </p:sp>
      <p:pic>
        <p:nvPicPr>
          <p:cNvPr id="1434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219200" y="3048000"/>
            <a:ext cx="6477000" cy="2698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Autocorrelation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How does it arise?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What does it mean?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Modeling approaches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Classical – direct: </a:t>
            </a:r>
            <a:r>
              <a:rPr lang="en-US" b="1" smtClean="0">
                <a:solidFill>
                  <a:srgbClr val="FF0000"/>
                </a:solidFill>
              </a:rPr>
              <a:t>corrective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Estimation that accounts for autocorrelation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Inference in the presence of autocorrelation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Contemporary – </a:t>
            </a:r>
            <a:r>
              <a:rPr lang="en-US" b="1" smtClean="0">
                <a:solidFill>
                  <a:srgbClr val="FF0000"/>
                </a:solidFill>
              </a:rPr>
              <a:t>structural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Model the source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Incorporate the time series aspect in the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Stationary Time Series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z</a:t>
            </a:r>
            <a:r>
              <a:rPr lang="en-US" sz="2000" baseline="-25000" smtClean="0"/>
              <a:t>t</a:t>
            </a:r>
            <a:r>
              <a:rPr lang="en-US" sz="2000" smtClean="0"/>
              <a:t> = b</a:t>
            </a:r>
            <a:r>
              <a:rPr lang="en-US" sz="2000" baseline="-25000" smtClean="0"/>
              <a:t>1</a:t>
            </a:r>
            <a:r>
              <a:rPr lang="en-US" sz="2000" smtClean="0"/>
              <a:t>y</a:t>
            </a:r>
            <a:r>
              <a:rPr lang="en-US" sz="2000" baseline="-25000" smtClean="0"/>
              <a:t>t-1</a:t>
            </a:r>
            <a:r>
              <a:rPr lang="en-US" sz="2000" smtClean="0"/>
              <a:t> + b</a:t>
            </a:r>
            <a:r>
              <a:rPr lang="en-US" sz="2000" baseline="-25000" smtClean="0"/>
              <a:t>2</a:t>
            </a:r>
            <a:r>
              <a:rPr lang="en-US" sz="2000" smtClean="0"/>
              <a:t>y</a:t>
            </a:r>
            <a:r>
              <a:rPr lang="en-US" sz="2000" baseline="-25000" smtClean="0"/>
              <a:t>t-2</a:t>
            </a:r>
            <a:r>
              <a:rPr lang="en-US" sz="2000" smtClean="0"/>
              <a:t> + … + b</a:t>
            </a:r>
            <a:r>
              <a:rPr lang="en-US" sz="2000" baseline="-25000" smtClean="0"/>
              <a:t>P</a:t>
            </a:r>
            <a:r>
              <a:rPr lang="en-US" sz="2000" smtClean="0"/>
              <a:t>y</a:t>
            </a:r>
            <a:r>
              <a:rPr lang="en-US" sz="2000" baseline="-25000" smtClean="0"/>
              <a:t>t-P</a:t>
            </a:r>
            <a:r>
              <a:rPr lang="en-US" sz="2000" smtClean="0"/>
              <a:t> + e</a:t>
            </a:r>
            <a:r>
              <a:rPr lang="en-US" sz="2000" baseline="-25000" smtClean="0"/>
              <a:t>t</a:t>
            </a: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Autocovariance: </a:t>
            </a:r>
            <a:r>
              <a:rPr lang="el-GR" sz="2000" smtClean="0">
                <a:cs typeface="Times New Roman" pitchFamily="18" charset="0"/>
              </a:rPr>
              <a:t>γ</a:t>
            </a:r>
            <a:r>
              <a:rPr lang="en-US" sz="2000" baseline="-25000" smtClean="0">
                <a:cs typeface="Times New Roman" pitchFamily="18" charset="0"/>
              </a:rPr>
              <a:t>k</a:t>
            </a:r>
            <a:r>
              <a:rPr lang="en-US" sz="2000" smtClean="0">
                <a:cs typeface="Times New Roman" pitchFamily="18" charset="0"/>
              </a:rPr>
              <a:t>  =  Cov[y</a:t>
            </a:r>
            <a:r>
              <a:rPr lang="en-US" sz="2000" baseline="-25000" smtClean="0">
                <a:cs typeface="Times New Roman" pitchFamily="18" charset="0"/>
              </a:rPr>
              <a:t>t</a:t>
            </a:r>
            <a:r>
              <a:rPr lang="en-US" sz="2000" smtClean="0">
                <a:cs typeface="Times New Roman" pitchFamily="18" charset="0"/>
              </a:rPr>
              <a:t>,y</a:t>
            </a:r>
            <a:r>
              <a:rPr lang="en-US" sz="2000" baseline="-25000" smtClean="0">
                <a:cs typeface="Times New Roman" pitchFamily="18" charset="0"/>
              </a:rPr>
              <a:t>t-k</a:t>
            </a:r>
            <a:r>
              <a:rPr lang="en-US" sz="2000" smtClean="0">
                <a:cs typeface="Times New Roman" pitchFamily="18" charset="0"/>
              </a:rPr>
              <a:t>]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Autocorrelation: </a:t>
            </a:r>
            <a:r>
              <a:rPr lang="en-US" sz="2000" smtClean="0">
                <a:cs typeface="Times New Roman" pitchFamily="18" charset="0"/>
                <a:sym typeface="Symbol" pitchFamily="18" charset="2"/>
              </a:rPr>
              <a:t></a:t>
            </a:r>
            <a:r>
              <a:rPr lang="en-US" sz="2000" baseline="-25000" smtClean="0">
                <a:cs typeface="Times New Roman" pitchFamily="18" charset="0"/>
                <a:sym typeface="Symbol" pitchFamily="18" charset="2"/>
              </a:rPr>
              <a:t>k</a:t>
            </a:r>
            <a:r>
              <a:rPr lang="en-US" sz="2000" smtClean="0">
                <a:cs typeface="Times New Roman" pitchFamily="18" charset="0"/>
                <a:sym typeface="Symbol" pitchFamily="18" charset="2"/>
              </a:rPr>
              <a:t> = </a:t>
            </a:r>
            <a:r>
              <a:rPr lang="el-GR" sz="2000" smtClean="0">
                <a:cs typeface="Times New Roman" pitchFamily="18" charset="0"/>
              </a:rPr>
              <a:t>γ</a:t>
            </a:r>
            <a:r>
              <a:rPr lang="en-US" sz="2000" baseline="-25000" smtClean="0">
                <a:cs typeface="Times New Roman" pitchFamily="18" charset="0"/>
              </a:rPr>
              <a:t>k</a:t>
            </a:r>
            <a:r>
              <a:rPr lang="en-US" sz="2000" smtClean="0">
                <a:cs typeface="Times New Roman" pitchFamily="18" charset="0"/>
              </a:rPr>
              <a:t> </a:t>
            </a:r>
            <a:r>
              <a:rPr lang="en-US" sz="2000" smtClean="0">
                <a:cs typeface="Times New Roman" pitchFamily="18" charset="0"/>
                <a:sym typeface="Symbol" pitchFamily="18" charset="2"/>
              </a:rPr>
              <a:t>/ </a:t>
            </a:r>
            <a:r>
              <a:rPr lang="el-GR" sz="2000" smtClean="0">
                <a:cs typeface="Times New Roman" pitchFamily="18" charset="0"/>
              </a:rPr>
              <a:t>γ</a:t>
            </a:r>
            <a:r>
              <a:rPr lang="en-US" sz="2000" baseline="-25000" smtClean="0">
                <a:cs typeface="Times New Roman" pitchFamily="18" charset="0"/>
              </a:rPr>
              <a:t>0</a:t>
            </a:r>
            <a:r>
              <a:rPr lang="en-US" sz="2000" smtClean="0">
                <a:cs typeface="Times New Roman" pitchFamily="18" charset="0"/>
                <a:sym typeface="Symbol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  <a:sym typeface="Symbol" pitchFamily="18" charset="2"/>
              </a:rPr>
              <a:t>Stationary series: </a:t>
            </a:r>
            <a:r>
              <a:rPr lang="el-GR" sz="2000" smtClean="0">
                <a:cs typeface="Times New Roman" pitchFamily="18" charset="0"/>
              </a:rPr>
              <a:t>γ</a:t>
            </a:r>
            <a:r>
              <a:rPr lang="en-US" sz="2000" baseline="-25000" smtClean="0">
                <a:cs typeface="Times New Roman" pitchFamily="18" charset="0"/>
              </a:rPr>
              <a:t>k</a:t>
            </a:r>
            <a:r>
              <a:rPr lang="en-US" sz="2000" smtClean="0">
                <a:cs typeface="Times New Roman" pitchFamily="18" charset="0"/>
              </a:rPr>
              <a:t> depends only on k, not on 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cs typeface="Times New Roman" pitchFamily="18" charset="0"/>
              </a:rPr>
              <a:t>Weak stationarity:  E[y</a:t>
            </a:r>
            <a:r>
              <a:rPr lang="en-US" sz="1800" baseline="-25000" smtClean="0">
                <a:cs typeface="Times New Roman" pitchFamily="18" charset="0"/>
              </a:rPr>
              <a:t>t</a:t>
            </a:r>
            <a:r>
              <a:rPr lang="en-US" sz="1800" smtClean="0">
                <a:cs typeface="Times New Roman" pitchFamily="18" charset="0"/>
              </a:rPr>
              <a:t>] is not a function of t, E[y</a:t>
            </a:r>
            <a:r>
              <a:rPr lang="en-US" sz="1800" baseline="-25000" smtClean="0">
                <a:cs typeface="Times New Roman" pitchFamily="18" charset="0"/>
              </a:rPr>
              <a:t>t</a:t>
            </a:r>
            <a:r>
              <a:rPr lang="en-US" sz="1800" smtClean="0">
                <a:cs typeface="Times New Roman" pitchFamily="18" charset="0"/>
              </a:rPr>
              <a:t> * y</a:t>
            </a:r>
            <a:r>
              <a:rPr lang="en-US" sz="1800" baseline="-25000" smtClean="0">
                <a:cs typeface="Times New Roman" pitchFamily="18" charset="0"/>
              </a:rPr>
              <a:t>t-s</a:t>
            </a:r>
            <a:r>
              <a:rPr lang="en-US" sz="1800" smtClean="0">
                <a:cs typeface="Times New Roman" pitchFamily="18" charset="0"/>
              </a:rPr>
              <a:t>] is not a function of t or s, only of |t-s|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cs typeface="Times New Roman" pitchFamily="18" charset="0"/>
              </a:rPr>
              <a:t>Strong stationarity: The joint distribution of [y</a:t>
            </a:r>
            <a:r>
              <a:rPr lang="en-US" sz="1800" baseline="-25000" smtClean="0">
                <a:cs typeface="Times New Roman" pitchFamily="18" charset="0"/>
              </a:rPr>
              <a:t>t</a:t>
            </a:r>
            <a:r>
              <a:rPr lang="en-US" sz="1800" smtClean="0">
                <a:cs typeface="Times New Roman" pitchFamily="18" charset="0"/>
              </a:rPr>
              <a:t>,y</a:t>
            </a:r>
            <a:r>
              <a:rPr lang="en-US" sz="1800" baseline="-25000" smtClean="0">
                <a:cs typeface="Times New Roman" pitchFamily="18" charset="0"/>
              </a:rPr>
              <a:t>t-1</a:t>
            </a:r>
            <a:r>
              <a:rPr lang="en-US" sz="1800" smtClean="0">
                <a:cs typeface="Times New Roman" pitchFamily="18" charset="0"/>
              </a:rPr>
              <a:t>,…,y</a:t>
            </a:r>
            <a:r>
              <a:rPr lang="en-US" sz="1800" baseline="-25000" smtClean="0">
                <a:cs typeface="Times New Roman" pitchFamily="18" charset="0"/>
              </a:rPr>
              <a:t>t-s</a:t>
            </a:r>
            <a:r>
              <a:rPr lang="en-US" sz="1800" smtClean="0">
                <a:cs typeface="Times New Roman" pitchFamily="18" charset="0"/>
              </a:rPr>
              <a:t>] for any window of length s periods, is not a function of t or 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A condition for weak stationarity:  The smallest root of the characteristic polynomial: 1 - b</a:t>
            </a:r>
            <a:r>
              <a:rPr lang="en-US" sz="2000" baseline="-25000" smtClean="0">
                <a:cs typeface="Times New Roman" pitchFamily="18" charset="0"/>
              </a:rPr>
              <a:t>1</a:t>
            </a:r>
            <a:r>
              <a:rPr lang="en-US" sz="2000" smtClean="0">
                <a:cs typeface="Times New Roman" pitchFamily="18" charset="0"/>
              </a:rPr>
              <a:t>z</a:t>
            </a:r>
            <a:r>
              <a:rPr lang="en-US" sz="2000" baseline="30000" smtClean="0">
                <a:cs typeface="Times New Roman" pitchFamily="18" charset="0"/>
              </a:rPr>
              <a:t>1</a:t>
            </a:r>
            <a:r>
              <a:rPr lang="en-US" sz="2000" smtClean="0">
                <a:cs typeface="Times New Roman" pitchFamily="18" charset="0"/>
              </a:rPr>
              <a:t> - b</a:t>
            </a:r>
            <a:r>
              <a:rPr lang="en-US" sz="2000" baseline="-25000" smtClean="0">
                <a:cs typeface="Times New Roman" pitchFamily="18" charset="0"/>
              </a:rPr>
              <a:t>2</a:t>
            </a:r>
            <a:r>
              <a:rPr lang="en-US" sz="2000" smtClean="0">
                <a:cs typeface="Times New Roman" pitchFamily="18" charset="0"/>
              </a:rPr>
              <a:t>z</a:t>
            </a:r>
            <a:r>
              <a:rPr lang="en-US" sz="2000" baseline="30000" smtClean="0">
                <a:cs typeface="Times New Roman" pitchFamily="18" charset="0"/>
              </a:rPr>
              <a:t>2</a:t>
            </a:r>
            <a:r>
              <a:rPr lang="en-US" sz="2000" smtClean="0">
                <a:cs typeface="Times New Roman" pitchFamily="18" charset="0"/>
              </a:rPr>
              <a:t> - … - b</a:t>
            </a:r>
            <a:r>
              <a:rPr lang="en-US" sz="2000" baseline="-25000" smtClean="0">
                <a:cs typeface="Times New Roman" pitchFamily="18" charset="0"/>
              </a:rPr>
              <a:t>P</a:t>
            </a:r>
            <a:r>
              <a:rPr lang="en-US" sz="2000" smtClean="0">
                <a:cs typeface="Times New Roman" pitchFamily="18" charset="0"/>
              </a:rPr>
              <a:t>z</a:t>
            </a:r>
            <a:r>
              <a:rPr lang="en-US" sz="2000" baseline="30000" smtClean="0">
                <a:cs typeface="Times New Roman" pitchFamily="18" charset="0"/>
              </a:rPr>
              <a:t>P</a:t>
            </a:r>
            <a:r>
              <a:rPr lang="en-US" sz="2000" smtClean="0">
                <a:cs typeface="Times New Roman" pitchFamily="18" charset="0"/>
              </a:rPr>
              <a:t> = 0, is greater than one.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cs typeface="Times New Roman" pitchFamily="18" charset="0"/>
              </a:rPr>
              <a:t>The unit circle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cs typeface="Times New Roman" pitchFamily="18" charset="0"/>
              </a:rPr>
              <a:t>Complex roots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cs typeface="Times New Roman" pitchFamily="18" charset="0"/>
              </a:rPr>
              <a:t>Example: y</a:t>
            </a:r>
            <a:r>
              <a:rPr lang="en-US" sz="1800" baseline="-25000" smtClean="0">
                <a:cs typeface="Times New Roman" pitchFamily="18" charset="0"/>
              </a:rPr>
              <a:t>t</a:t>
            </a:r>
            <a:r>
              <a:rPr lang="en-US" sz="1800" smtClean="0">
                <a:cs typeface="Times New Roman" pitchFamily="18" charset="0"/>
              </a:rPr>
              <a:t> = </a:t>
            </a:r>
            <a:r>
              <a:rPr lang="en-US" sz="1800" smtClean="0">
                <a:cs typeface="Times New Roman" pitchFamily="18" charset="0"/>
                <a:sym typeface="Symbol" pitchFamily="18" charset="2"/>
              </a:rPr>
              <a:t>y</a:t>
            </a:r>
            <a:r>
              <a:rPr lang="en-US" sz="1800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sz="1800" smtClean="0">
                <a:cs typeface="Times New Roman" pitchFamily="18" charset="0"/>
                <a:sym typeface="Symbol" pitchFamily="18" charset="2"/>
              </a:rPr>
              <a:t> + e</a:t>
            </a:r>
            <a:r>
              <a:rPr lang="en-US" sz="1800" baseline="-25000" smtClean="0">
                <a:cs typeface="Times New Roman" pitchFamily="18" charset="0"/>
                <a:sym typeface="Symbol" pitchFamily="18" charset="2"/>
              </a:rPr>
              <a:t>e</a:t>
            </a:r>
            <a:r>
              <a:rPr lang="en-US" sz="1800" smtClean="0">
                <a:cs typeface="Times New Roman" pitchFamily="18" charset="0"/>
                <a:sym typeface="Symbol" pitchFamily="18" charset="2"/>
              </a:rPr>
              <a:t>,  1 - z = 0 has root z = 1/ , | z | &gt; 1 =&gt; |  | &lt; 1.</a:t>
            </a:r>
            <a:endParaRPr lang="en-US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Stationary vs. Nonstationary Series</a:t>
            </a:r>
          </a:p>
        </p:txBody>
      </p:sp>
      <p:pic>
        <p:nvPicPr>
          <p:cNvPr id="174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1066800" y="1752600"/>
            <a:ext cx="7426099" cy="4324381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Lag Operator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172200" cy="3235325"/>
          </a:xfrm>
        </p:spPr>
        <p:txBody>
          <a:bodyPr/>
          <a:lstStyle/>
          <a:p>
            <a:pPr eaLnBrk="1" hangingPunct="1"/>
            <a:r>
              <a:rPr lang="en-US" smtClean="0"/>
              <a:t>Lx</a:t>
            </a:r>
            <a:r>
              <a:rPr lang="en-US" baseline="-25000" smtClean="0"/>
              <a:t>t</a:t>
            </a:r>
            <a:r>
              <a:rPr lang="en-US" smtClean="0"/>
              <a:t>  =  x</a:t>
            </a:r>
            <a:r>
              <a:rPr lang="en-US" baseline="-25000" smtClean="0"/>
              <a:t>t-1</a:t>
            </a:r>
            <a:endParaRPr lang="en-US" smtClean="0"/>
          </a:p>
          <a:p>
            <a:pPr eaLnBrk="1" hangingPunct="1"/>
            <a:r>
              <a:rPr lang="en-US" smtClean="0"/>
              <a:t>L</a:t>
            </a:r>
            <a:r>
              <a:rPr lang="en-US" baseline="30000" smtClean="0"/>
              <a:t>2</a:t>
            </a:r>
            <a:r>
              <a:rPr lang="en-US" smtClean="0"/>
              <a:t> x</a:t>
            </a:r>
            <a:r>
              <a:rPr lang="en-US" baseline="-25000" smtClean="0"/>
              <a:t>t</a:t>
            </a:r>
            <a:r>
              <a:rPr lang="en-US" smtClean="0"/>
              <a:t>  =  x</a:t>
            </a:r>
            <a:r>
              <a:rPr lang="en-US" baseline="-25000" smtClean="0"/>
              <a:t>t-2</a:t>
            </a:r>
            <a:endParaRPr lang="en-US" smtClean="0"/>
          </a:p>
          <a:p>
            <a:pPr eaLnBrk="1" hangingPunct="1"/>
            <a:r>
              <a:rPr lang="en-US" smtClean="0"/>
              <a:t>L</a:t>
            </a:r>
            <a:r>
              <a:rPr lang="en-US" baseline="30000" smtClean="0"/>
              <a:t>P</a:t>
            </a:r>
            <a:r>
              <a:rPr lang="en-US" smtClean="0"/>
              <a:t>x</a:t>
            </a:r>
            <a:r>
              <a:rPr lang="en-US" baseline="-25000" smtClean="0"/>
              <a:t>t</a:t>
            </a:r>
            <a:r>
              <a:rPr lang="en-US" smtClean="0"/>
              <a:t> + L</a:t>
            </a:r>
            <a:r>
              <a:rPr lang="en-US" baseline="30000" smtClean="0"/>
              <a:t>Q</a:t>
            </a:r>
            <a:r>
              <a:rPr lang="en-US" smtClean="0"/>
              <a:t>x</a:t>
            </a:r>
            <a:r>
              <a:rPr lang="en-US" baseline="-25000" smtClean="0"/>
              <a:t>t</a:t>
            </a:r>
            <a:r>
              <a:rPr lang="en-US" smtClean="0"/>
              <a:t>  =  x</a:t>
            </a:r>
            <a:r>
              <a:rPr lang="en-US" baseline="-25000" smtClean="0"/>
              <a:t>t-P</a:t>
            </a:r>
            <a:r>
              <a:rPr lang="en-US" smtClean="0"/>
              <a:t> + x</a:t>
            </a:r>
            <a:r>
              <a:rPr lang="en-US" baseline="-25000" smtClean="0"/>
              <a:t>t-Q</a:t>
            </a:r>
            <a:r>
              <a:rPr lang="en-US" baseline="30000" smtClean="0"/>
              <a:t> </a:t>
            </a:r>
          </a:p>
          <a:p>
            <a:pPr eaLnBrk="1" hangingPunct="1"/>
            <a:r>
              <a:rPr lang="en-US" smtClean="0"/>
              <a:t>Polynomials in L:  y</a:t>
            </a:r>
            <a:r>
              <a:rPr lang="en-US" baseline="-25000" smtClean="0"/>
              <a:t>t</a:t>
            </a:r>
            <a:r>
              <a:rPr lang="en-US" smtClean="0"/>
              <a:t>  =  B(L)y</a:t>
            </a:r>
            <a:r>
              <a:rPr lang="en-US" baseline="-25000" smtClean="0"/>
              <a:t>t</a:t>
            </a:r>
            <a:r>
              <a:rPr lang="en-US" smtClean="0"/>
              <a:t> + e</a:t>
            </a:r>
            <a:r>
              <a:rPr lang="en-US" baseline="-25000" smtClean="0"/>
              <a:t>t</a:t>
            </a:r>
            <a:endParaRPr lang="en-US" smtClean="0"/>
          </a:p>
          <a:p>
            <a:pPr eaLnBrk="1" hangingPunct="1"/>
            <a:r>
              <a:rPr lang="en-US" smtClean="0"/>
              <a:t>A(L) y</a:t>
            </a:r>
            <a:r>
              <a:rPr lang="en-US" baseline="-25000" smtClean="0"/>
              <a:t>t</a:t>
            </a:r>
            <a:r>
              <a:rPr lang="en-US" smtClean="0"/>
              <a:t> = e</a:t>
            </a:r>
            <a:r>
              <a:rPr lang="en-US" baseline="-25000" smtClean="0"/>
              <a:t>t</a:t>
            </a:r>
            <a:endParaRPr lang="en-US" smtClean="0"/>
          </a:p>
          <a:p>
            <a:pPr eaLnBrk="1" hangingPunct="1"/>
            <a:r>
              <a:rPr lang="en-US" smtClean="0"/>
              <a:t>Invertibility:  y</a:t>
            </a:r>
            <a:r>
              <a:rPr lang="en-US" baseline="-25000" smtClean="0"/>
              <a:t>t</a:t>
            </a:r>
            <a:r>
              <a:rPr lang="en-US" smtClean="0"/>
              <a:t> = [A(L)]</a:t>
            </a:r>
            <a:r>
              <a:rPr lang="en-US" baseline="30000" smtClean="0"/>
              <a:t>-1</a:t>
            </a:r>
            <a:r>
              <a:rPr lang="en-US" smtClean="0"/>
              <a:t> e</a:t>
            </a:r>
            <a:r>
              <a:rPr lang="en-US" baseline="-25000" smtClean="0"/>
              <a:t>t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Inverting a Stationary Series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y</a:t>
            </a:r>
            <a:r>
              <a:rPr lang="en-US" baseline="-25000" smtClean="0"/>
              <a:t>t</a:t>
            </a:r>
            <a:r>
              <a:rPr lang="en-US" smtClean="0"/>
              <a:t>= </a:t>
            </a:r>
            <a:r>
              <a:rPr lang="en-US" smtClean="0">
                <a:sym typeface="Symbol" pitchFamily="18" charset="2"/>
              </a:rPr>
              <a:t>y</a:t>
            </a:r>
            <a:r>
              <a:rPr lang="en-US" baseline="-25000" smtClean="0">
                <a:sym typeface="Symbol" pitchFamily="18" charset="2"/>
              </a:rPr>
              <a:t>t-1</a:t>
            </a:r>
            <a:r>
              <a:rPr lang="en-US" smtClean="0">
                <a:sym typeface="Symbol" pitchFamily="18" charset="2"/>
              </a:rPr>
              <a:t> + e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</a:t>
            </a:r>
            <a:r>
              <a:rPr lang="en-US" smtClean="0">
                <a:sym typeface="Wingdings" pitchFamily="2" charset="2"/>
              </a:rPr>
              <a:t> (1- </a:t>
            </a:r>
            <a:r>
              <a:rPr lang="en-US" smtClean="0">
                <a:sym typeface="Symbol" pitchFamily="18" charset="2"/>
              </a:rPr>
              <a:t>L)y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= e</a:t>
            </a:r>
            <a:r>
              <a:rPr lang="en-US" baseline="-25000" smtClean="0">
                <a:sym typeface="Symbol" pitchFamily="18" charset="2"/>
              </a:rPr>
              <a:t>t</a:t>
            </a:r>
            <a:endParaRPr lang="en-US" smtClean="0">
              <a:sym typeface="Symbol" pitchFamily="18" charset="2"/>
            </a:endParaRPr>
          </a:p>
          <a:p>
            <a:pPr eaLnBrk="1" hangingPunct="1"/>
            <a:r>
              <a:rPr lang="en-US" smtClean="0">
                <a:sym typeface="Symbol" pitchFamily="18" charset="2"/>
              </a:rPr>
              <a:t>y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= [1- L]</a:t>
            </a:r>
            <a:r>
              <a:rPr lang="en-US" baseline="30000" smtClean="0">
                <a:sym typeface="Symbol" pitchFamily="18" charset="2"/>
              </a:rPr>
              <a:t>-1</a:t>
            </a:r>
            <a:r>
              <a:rPr lang="en-US" smtClean="0">
                <a:sym typeface="Symbol" pitchFamily="18" charset="2"/>
              </a:rPr>
              <a:t> e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= e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+ e</a:t>
            </a:r>
            <a:r>
              <a:rPr lang="en-US" baseline="-25000" smtClean="0">
                <a:sym typeface="Symbol" pitchFamily="18" charset="2"/>
              </a:rPr>
              <a:t>t-1</a:t>
            </a:r>
            <a:r>
              <a:rPr lang="en-US" smtClean="0">
                <a:sym typeface="Symbol" pitchFamily="18" charset="2"/>
              </a:rPr>
              <a:t> + </a:t>
            </a:r>
            <a:r>
              <a:rPr lang="en-US" baseline="30000" smtClean="0">
                <a:sym typeface="Symbol" pitchFamily="18" charset="2"/>
              </a:rPr>
              <a:t>2</a:t>
            </a:r>
            <a:r>
              <a:rPr lang="en-US" smtClean="0">
                <a:sym typeface="Symbol" pitchFamily="18" charset="2"/>
              </a:rPr>
              <a:t>e</a:t>
            </a:r>
            <a:r>
              <a:rPr lang="en-US" baseline="-25000" smtClean="0">
                <a:sym typeface="Symbol" pitchFamily="18" charset="2"/>
              </a:rPr>
              <a:t>t-2</a:t>
            </a:r>
            <a:r>
              <a:rPr lang="en-US" smtClean="0">
                <a:sym typeface="Symbol" pitchFamily="18" charset="2"/>
              </a:rPr>
              <a:t> + …</a:t>
            </a:r>
          </a:p>
          <a:p>
            <a:pPr eaLnBrk="1" hangingPunct="1"/>
            <a:endParaRPr lang="en-US" smtClean="0">
              <a:sym typeface="Symbol" pitchFamily="18" charset="2"/>
            </a:endParaRPr>
          </a:p>
          <a:p>
            <a:pPr eaLnBrk="1" hangingPunct="1"/>
            <a:endParaRPr lang="en-US" smtClean="0">
              <a:sym typeface="Symbol" pitchFamily="18" charset="2"/>
            </a:endParaRPr>
          </a:p>
          <a:p>
            <a:pPr eaLnBrk="1" hangingPunct="1"/>
            <a:endParaRPr lang="en-US" smtClean="0">
              <a:sym typeface="Symbol" pitchFamily="18" charset="2"/>
            </a:endParaRPr>
          </a:p>
          <a:p>
            <a:pPr lvl="1" eaLnBrk="1" hangingPunct="1"/>
            <a:r>
              <a:rPr lang="en-US" smtClean="0">
                <a:sym typeface="Symbol" pitchFamily="18" charset="2"/>
              </a:rPr>
              <a:t>Stationary series can be inverted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Autoregressive vs. moving average form of series</a:t>
            </a:r>
          </a:p>
          <a:p>
            <a:pPr eaLnBrk="1" hangingPunct="1"/>
            <a:endParaRPr lang="en-US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524000" y="3124200"/>
          <a:ext cx="5791200" cy="1105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4" imgW="2197100" imgH="419100" progId="Equation.DSMT4">
                  <p:embed/>
                </p:oleObj>
              </mc:Choice>
              <mc:Fallback>
                <p:oleObj name="Equation" r:id="rId4" imgW="2197100" imgH="4191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124200"/>
                        <a:ext cx="5791200" cy="11051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 with Autocorrelation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3387725"/>
          </a:xfrm>
        </p:spPr>
        <p:txBody>
          <a:bodyPr/>
          <a:lstStyle/>
          <a:p>
            <a:pPr eaLnBrk="1" hangingPunct="1"/>
            <a:r>
              <a:rPr lang="en-US" sz="2400" smtClean="0"/>
              <a:t>y</a:t>
            </a:r>
            <a:r>
              <a:rPr lang="en-US" sz="2400" baseline="-25000" smtClean="0"/>
              <a:t>t</a:t>
            </a:r>
            <a:r>
              <a:rPr lang="en-US" sz="2400" smtClean="0"/>
              <a:t> = x</a:t>
            </a:r>
            <a:r>
              <a:rPr lang="en-US" sz="2400" baseline="-25000" smtClean="0"/>
              <a:t>t</a:t>
            </a:r>
            <a:r>
              <a:rPr lang="en-US" sz="2400" smtClean="0"/>
              <a:t>’b + e</a:t>
            </a:r>
            <a:r>
              <a:rPr lang="en-US" sz="2400" baseline="-25000" smtClean="0"/>
              <a:t>t</a:t>
            </a:r>
            <a:r>
              <a:rPr lang="en-US" sz="2400" smtClean="0"/>
              <a:t>, e</a:t>
            </a:r>
            <a:r>
              <a:rPr lang="en-US" sz="2400" baseline="-25000" smtClean="0"/>
              <a:t>t</a:t>
            </a:r>
            <a:r>
              <a:rPr lang="en-US" sz="2400" smtClean="0"/>
              <a:t> = </a:t>
            </a:r>
            <a:r>
              <a:rPr lang="en-US" sz="2400" smtClean="0">
                <a:sym typeface="Symbol" pitchFamily="18" charset="2"/>
              </a:rPr>
              <a:t>e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 + u</a:t>
            </a:r>
            <a:r>
              <a:rPr lang="en-US" sz="2400" baseline="-25000" smtClean="0">
                <a:sym typeface="Symbol" pitchFamily="18" charset="2"/>
              </a:rPr>
              <a:t>t</a:t>
            </a:r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/>
              <a:t> (1- </a:t>
            </a:r>
            <a:r>
              <a:rPr lang="en-US" sz="2400" smtClean="0">
                <a:sym typeface="Symbol" pitchFamily="18" charset="2"/>
              </a:rPr>
              <a:t>L)e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 = 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400" smtClean="0">
                <a:sym typeface="Wingdings" pitchFamily="2" charset="2"/>
              </a:rPr>
              <a:t> e</a:t>
            </a:r>
            <a:r>
              <a:rPr lang="en-US" sz="2400" baseline="-25000" smtClean="0">
                <a:sym typeface="Wingdings" pitchFamily="2" charset="2"/>
              </a:rPr>
              <a:t>t</a:t>
            </a:r>
            <a:r>
              <a:rPr lang="en-US" sz="2400" smtClean="0">
                <a:sym typeface="Wingdings" pitchFamily="2" charset="2"/>
              </a:rPr>
              <a:t> = (1- </a:t>
            </a:r>
            <a:r>
              <a:rPr lang="en-US" sz="2400" smtClean="0">
                <a:sym typeface="Symbol" pitchFamily="18" charset="2"/>
              </a:rPr>
              <a:t>L)</a:t>
            </a:r>
            <a:r>
              <a:rPr lang="en-US" sz="2400" baseline="30000" smtClean="0">
                <a:sym typeface="Symbol" pitchFamily="18" charset="2"/>
              </a:rPr>
              <a:t>-1</a:t>
            </a:r>
            <a:r>
              <a:rPr lang="en-US" sz="2400" smtClean="0">
                <a:sym typeface="Symbol" pitchFamily="18" charset="2"/>
              </a:rPr>
              <a:t>u</a:t>
            </a:r>
            <a:r>
              <a:rPr lang="en-US" sz="2400" baseline="-25000" smtClean="0">
                <a:sym typeface="Symbol" pitchFamily="18" charset="2"/>
              </a:rPr>
              <a:t>t</a:t>
            </a:r>
            <a:endParaRPr lang="en-US" sz="2400" smtClean="0">
              <a:sym typeface="Symbol" pitchFamily="18" charset="2"/>
            </a:endParaRPr>
          </a:p>
          <a:p>
            <a:pPr lvl="1" eaLnBrk="1" hangingPunct="1"/>
            <a:r>
              <a:rPr lang="en-US" sz="2400" smtClean="0">
                <a:sym typeface="Symbol" pitchFamily="18" charset="2"/>
              </a:rPr>
              <a:t>E[e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]  = E[ </a:t>
            </a:r>
            <a:r>
              <a:rPr lang="en-US" sz="2400" smtClean="0">
                <a:sym typeface="Wingdings" pitchFamily="2" charset="2"/>
              </a:rPr>
              <a:t>(1- </a:t>
            </a:r>
            <a:r>
              <a:rPr lang="en-US" sz="2400" smtClean="0">
                <a:sym typeface="Symbol" pitchFamily="18" charset="2"/>
              </a:rPr>
              <a:t>L)</a:t>
            </a:r>
            <a:r>
              <a:rPr lang="en-US" sz="2400" baseline="30000" smtClean="0">
                <a:sym typeface="Symbol" pitchFamily="18" charset="2"/>
              </a:rPr>
              <a:t>-1</a:t>
            </a:r>
            <a:r>
              <a:rPr lang="en-US" sz="2400" smtClean="0">
                <a:sym typeface="Symbol" pitchFamily="18" charset="2"/>
              </a:rPr>
              <a:t>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] = </a:t>
            </a:r>
            <a:r>
              <a:rPr lang="en-US" sz="2400" smtClean="0">
                <a:sym typeface="Wingdings" pitchFamily="2" charset="2"/>
              </a:rPr>
              <a:t>(1- </a:t>
            </a:r>
            <a:r>
              <a:rPr lang="en-US" sz="2400" smtClean="0">
                <a:sym typeface="Symbol" pitchFamily="18" charset="2"/>
              </a:rPr>
              <a:t>L)</a:t>
            </a:r>
            <a:r>
              <a:rPr lang="en-US" sz="2400" baseline="30000" smtClean="0">
                <a:sym typeface="Symbol" pitchFamily="18" charset="2"/>
              </a:rPr>
              <a:t>-1</a:t>
            </a:r>
            <a:r>
              <a:rPr lang="en-US" sz="2400" smtClean="0">
                <a:sym typeface="Symbol" pitchFamily="18" charset="2"/>
              </a:rPr>
              <a:t>E[u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]  =  0</a:t>
            </a:r>
          </a:p>
          <a:p>
            <a:pPr lvl="1" eaLnBrk="1" hangingPunct="1"/>
            <a:r>
              <a:rPr lang="en-US" sz="2400" smtClean="0">
                <a:sym typeface="Symbol" pitchFamily="18" charset="2"/>
              </a:rPr>
              <a:t>Var[e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] = </a:t>
            </a:r>
            <a:r>
              <a:rPr lang="en-US" sz="2400" smtClean="0">
                <a:sym typeface="Wingdings" pitchFamily="2" charset="2"/>
              </a:rPr>
              <a:t>(1- </a:t>
            </a:r>
            <a:r>
              <a:rPr lang="en-US" sz="2400" smtClean="0">
                <a:sym typeface="Symbol" pitchFamily="18" charset="2"/>
              </a:rPr>
              <a:t>L)</a:t>
            </a:r>
            <a:r>
              <a:rPr lang="en-US" sz="2400" baseline="30000" smtClean="0">
                <a:sym typeface="Symbol" pitchFamily="18" charset="2"/>
              </a:rPr>
              <a:t>-2</a:t>
            </a:r>
            <a:r>
              <a:rPr lang="en-US" sz="2400" smtClean="0">
                <a:sym typeface="Symbol" pitchFamily="18" charset="2"/>
              </a:rPr>
              <a:t>Var[u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] = 1+ 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</a:t>
            </a:r>
            <a:r>
              <a:rPr lang="en-US" sz="2400" baseline="-25000" smtClean="0">
                <a:sym typeface="Symbol" pitchFamily="18" charset="2"/>
              </a:rPr>
              <a:t>u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 + … = </a:t>
            </a:r>
            <a:r>
              <a:rPr lang="en-US" sz="2400" baseline="-25000" smtClean="0">
                <a:sym typeface="Symbol" pitchFamily="18" charset="2"/>
              </a:rPr>
              <a:t>u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/(1- 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n-US" sz="2400" smtClean="0">
                <a:sym typeface="Symbol" pitchFamily="18" charset="2"/>
              </a:rPr>
              <a:t>Cov[e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,e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] = Cov[e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 + 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, 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] =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         =Cov[e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,e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]+Cov[u</a:t>
            </a:r>
            <a:r>
              <a:rPr lang="en-US" sz="2400" baseline="-25000" smtClean="0">
                <a:sym typeface="Symbol" pitchFamily="18" charset="2"/>
              </a:rPr>
              <a:t>t</a:t>
            </a:r>
            <a:r>
              <a:rPr lang="en-US" sz="2400" smtClean="0">
                <a:sym typeface="Symbol" pitchFamily="18" charset="2"/>
              </a:rPr>
              <a:t>,e</a:t>
            </a:r>
            <a:r>
              <a:rPr lang="en-US" sz="2400" baseline="-25000" smtClean="0">
                <a:sym typeface="Symbol" pitchFamily="18" charset="2"/>
              </a:rPr>
              <a:t>t-1</a:t>
            </a:r>
            <a:r>
              <a:rPr lang="en-US" sz="2400" smtClean="0">
                <a:sym typeface="Symbol" pitchFamily="18" charset="2"/>
              </a:rPr>
              <a:t>] =  </a:t>
            </a:r>
            <a:r>
              <a:rPr lang="en-US" sz="2400" baseline="-25000" smtClean="0">
                <a:sym typeface="Symbol" pitchFamily="18" charset="2"/>
              </a:rPr>
              <a:t>u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/(1- 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vs. GLS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</a:t>
            </a:r>
          </a:p>
          <a:p>
            <a:pPr lvl="1" eaLnBrk="1" hangingPunct="1"/>
            <a:r>
              <a:rPr lang="en-US" smtClean="0"/>
              <a:t>Unbiased?</a:t>
            </a:r>
          </a:p>
          <a:p>
            <a:pPr lvl="1" eaLnBrk="1" hangingPunct="1"/>
            <a:r>
              <a:rPr lang="en-US" smtClean="0"/>
              <a:t>Consistent:  (Except in the presence of a lagged dependent variable)</a:t>
            </a:r>
          </a:p>
          <a:p>
            <a:pPr lvl="1" eaLnBrk="1" hangingPunct="1"/>
            <a:r>
              <a:rPr lang="en-US" smtClean="0"/>
              <a:t>Inefficient</a:t>
            </a:r>
          </a:p>
          <a:p>
            <a:pPr eaLnBrk="1" hangingPunct="1"/>
            <a:r>
              <a:rPr lang="en-US" smtClean="0"/>
              <a:t>GLS</a:t>
            </a:r>
          </a:p>
          <a:p>
            <a:pPr lvl="1" eaLnBrk="1" hangingPunct="1"/>
            <a:r>
              <a:rPr lang="en-US" smtClean="0"/>
              <a:t>Consistent and efficient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905000" y="1143000"/>
            <a:ext cx="5801588" cy="48628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+----------------------------------------------------+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Ordinary    least squares regression          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LHS=REALCONS Mean                 =   2999.436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Autocorrel   Durbin-Watson Stat.  =   .0920480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             Rho = cor[e,e(-1)]   =   .9539760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+----------------------------------------------------+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|Variable | Coefficient  | Standard Error |t-ratio |P[|T|&gt;t] | Mean of X|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Constant     -80.3547488     14.3058515    -5.617   .0000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REALDPI        .92168567      .00387175   238.054   .0000    3341.47598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Robust VC    Newey-West, Periods  =         10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 smtClean="0">
                <a:latin typeface="Courier New" pitchFamily="49" charset="0"/>
              </a:rPr>
              <a:t> Constant     </a:t>
            </a:r>
            <a:r>
              <a:rPr lang="en-US" sz="1000" b="1">
                <a:latin typeface="Courier New" pitchFamily="49" charset="0"/>
              </a:rPr>
              <a:t>-80.3547488     41.7239214    -1.926   .0555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REALDPI        .92168567      .01503516    61.302   .0000    3341.47598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+---------------------------------------------+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AR(1) Model:     e(t) = rho * e(t-1) + u(t)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Final value of Rho    =             .998782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Iter=  6, SS= 118367.007, Log-L=-941.371914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Durbin-Watson:   e(t) =             .002436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Std. Deviation:  e(t) =          490.567910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Std. Deviation:  u(t) =           24.206926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Durbin-Watson:   u(t) =            1.994957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Autocorrelation: u(t) =             .002521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 N[0,1] used for significance levels         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+---------------------------------------------+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|Variable | Coefficient  | Standard Error |b/St.Er.|P[|Z|&gt;z] | Mean of X|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Constant      1019.32680     411.177156     2.479   .0132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REALDPI        .67342731      .03972593    16.952   .0000    3341.47598</a:t>
            </a:r>
            <a:endParaRPr lang="en-US" sz="1000">
              <a:latin typeface="Courier New" pitchFamily="49" charset="0"/>
            </a:endParaRPr>
          </a:p>
          <a:p>
            <a:pPr>
              <a:tabLst>
                <a:tab pos="838200" algn="l"/>
                <a:tab pos="1676400" algn="l"/>
                <a:tab pos="2514600" algn="l"/>
                <a:tab pos="3352800" algn="l"/>
                <a:tab pos="4191000" algn="l"/>
                <a:tab pos="5029200" algn="l"/>
                <a:tab pos="5867400" algn="l"/>
                <a:tab pos="6705600" algn="l"/>
                <a:tab pos="7543800" algn="l"/>
                <a:tab pos="8382000" algn="l"/>
                <a:tab pos="9220200" algn="l"/>
                <a:tab pos="10058400" algn="l"/>
                <a:tab pos="10896600" algn="l"/>
                <a:tab pos="11734800" algn="l"/>
                <a:tab pos="12573000" algn="l"/>
                <a:tab pos="13411200" algn="l"/>
                <a:tab pos="14249400" algn="l"/>
                <a:tab pos="15087600" algn="l"/>
                <a:tab pos="15925800" algn="l"/>
                <a:tab pos="16764000" algn="l"/>
                <a:tab pos="17602200" algn="l"/>
                <a:tab pos="18440400" algn="l"/>
                <a:tab pos="19278600" algn="l"/>
                <a:tab pos="20116800" algn="l"/>
              </a:tabLst>
            </a:pPr>
            <a:r>
              <a:rPr lang="en-US" sz="1000" b="1">
                <a:latin typeface="Courier New" pitchFamily="49" charset="0"/>
              </a:rPr>
              <a:t> RHO            .99878181      .00346332   288.389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Detecting Autocorrelation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residuals</a:t>
            </a:r>
          </a:p>
          <a:p>
            <a:pPr lvl="1" eaLnBrk="1" hangingPunct="1"/>
            <a:r>
              <a:rPr lang="en-US" smtClean="0"/>
              <a:t>Durbin-Watson d=</a:t>
            </a:r>
          </a:p>
          <a:p>
            <a:pPr lvl="1" eaLnBrk="1" hangingPunct="1"/>
            <a:r>
              <a:rPr lang="en-US" smtClean="0"/>
              <a:t>Assumes normally distributed disturbances strictly exogenous regressors</a:t>
            </a:r>
          </a:p>
          <a:p>
            <a:pPr eaLnBrk="1" hangingPunct="1"/>
            <a:r>
              <a:rPr lang="en-US" smtClean="0"/>
              <a:t>Variable addition (Godfrey) </a:t>
            </a:r>
          </a:p>
          <a:p>
            <a:pPr lvl="1" eaLnBrk="1" hangingPunct="1"/>
            <a:r>
              <a:rPr lang="en-US" smtClean="0"/>
              <a:t>y</a:t>
            </a:r>
            <a:r>
              <a:rPr lang="en-US" baseline="-25000" smtClean="0"/>
              <a:t>t</a:t>
            </a:r>
            <a:r>
              <a:rPr lang="en-US" smtClean="0"/>
              <a:t>  =  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smtClean="0"/>
              <a:t>’x</a:t>
            </a:r>
            <a:r>
              <a:rPr lang="en-US" baseline="-25000" smtClean="0"/>
              <a:t>t</a:t>
            </a:r>
            <a:r>
              <a:rPr lang="en-US" smtClean="0"/>
              <a:t>  +  </a:t>
            </a:r>
            <a:r>
              <a:rPr lang="en-US" smtClean="0">
                <a:sym typeface="Symbol" pitchFamily="18" charset="2"/>
              </a:rPr>
              <a:t></a:t>
            </a:r>
            <a:r>
              <a:rPr lang="el-GR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smtClean="0">
                <a:sym typeface="Symbol" pitchFamily="18" charset="2"/>
              </a:rPr>
              <a:t>t-1</a:t>
            </a:r>
            <a:r>
              <a:rPr lang="en-US" smtClean="0">
                <a:sym typeface="Symbol" pitchFamily="18" charset="2"/>
              </a:rPr>
              <a:t> + u</a:t>
            </a:r>
            <a:r>
              <a:rPr lang="en-US" baseline="-25000" smtClean="0">
                <a:sym typeface="Symbol" pitchFamily="18" charset="2"/>
              </a:rPr>
              <a:t>t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Use regression residuals e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and test  = 0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Assumes consistency of b.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4114800" y="2057400"/>
          <a:ext cx="2590800" cy="80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4" imgW="1473200" imgH="457200" progId="Equation.DSMT4">
                  <p:embed/>
                </p:oleObj>
              </mc:Choice>
              <mc:Fallback>
                <p:oleObj name="Equation" r:id="rId4" imgW="14732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057400"/>
                        <a:ext cx="2590800" cy="8039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Unit Root?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How to test for </a:t>
            </a:r>
            <a:r>
              <a:rPr lang="en-US" sz="2800" smtClean="0">
                <a:sym typeface="Symbol" pitchFamily="18" charset="2"/>
              </a:rPr>
              <a:t> = 1?</a:t>
            </a:r>
          </a:p>
          <a:p>
            <a:pPr eaLnBrk="1" hangingPunct="1"/>
            <a:r>
              <a:rPr lang="en-US" sz="2800" smtClean="0">
                <a:sym typeface="Symbol" pitchFamily="18" charset="2"/>
              </a:rPr>
              <a:t>By construction:  </a:t>
            </a:r>
            <a:r>
              <a:rPr lang="el-GR" sz="2800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sz="2800" baseline="-25000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sz="2800" smtClean="0">
                <a:cs typeface="Times New Roman" pitchFamily="18" charset="0"/>
                <a:sym typeface="Symbol" pitchFamily="18" charset="2"/>
              </a:rPr>
              <a:t> – </a:t>
            </a:r>
            <a:r>
              <a:rPr lang="el-GR" sz="2800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sz="2800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sz="2800" smtClean="0">
                <a:cs typeface="Times New Roman" pitchFamily="18" charset="0"/>
                <a:sym typeface="Symbol" pitchFamily="18" charset="2"/>
              </a:rPr>
              <a:t> = ( - 1)</a:t>
            </a:r>
            <a:r>
              <a:rPr lang="el-GR" sz="2800" smtClean="0">
                <a:cs typeface="Times New Roman" pitchFamily="18" charset="0"/>
                <a:sym typeface="Symbol" pitchFamily="18" charset="2"/>
              </a:rPr>
              <a:t>ε</a:t>
            </a:r>
            <a:r>
              <a:rPr lang="en-US" sz="2800" baseline="-25000" smtClean="0">
                <a:cs typeface="Times New Roman" pitchFamily="18" charset="0"/>
                <a:sym typeface="Symbol" pitchFamily="18" charset="2"/>
              </a:rPr>
              <a:t>t-1</a:t>
            </a:r>
            <a:r>
              <a:rPr lang="en-US" sz="2800" smtClean="0">
                <a:cs typeface="Times New Roman" pitchFamily="18" charset="0"/>
                <a:sym typeface="Symbol" pitchFamily="18" charset="2"/>
              </a:rPr>
              <a:t> + u</a:t>
            </a:r>
            <a:r>
              <a:rPr lang="en-US" sz="2800" baseline="-25000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en-US" sz="2800" smtClean="0">
                <a:cs typeface="Times New Roman" pitchFamily="18" charset="0"/>
                <a:sym typeface="Symbol" pitchFamily="18" charset="2"/>
              </a:rPr>
              <a:t> </a:t>
            </a:r>
          </a:p>
          <a:p>
            <a:pPr lvl="1" eaLnBrk="1" hangingPunct="1"/>
            <a:r>
              <a:rPr lang="en-US" sz="2400" smtClean="0">
                <a:cs typeface="Times New Roman" pitchFamily="18" charset="0"/>
                <a:sym typeface="Symbol" pitchFamily="18" charset="2"/>
              </a:rPr>
              <a:t>Test for </a:t>
            </a:r>
            <a:r>
              <a:rPr lang="el-GR" sz="2400" smtClean="0">
                <a:cs typeface="Times New Roman" pitchFamily="18" charset="0"/>
                <a:sym typeface="Symbol" pitchFamily="18" charset="2"/>
              </a:rPr>
              <a:t>γ</a:t>
            </a:r>
            <a:r>
              <a:rPr lang="en-US" sz="2400" smtClean="0">
                <a:cs typeface="Times New Roman" pitchFamily="18" charset="0"/>
                <a:sym typeface="Symbol" pitchFamily="18" charset="2"/>
              </a:rPr>
              <a:t> = ( - 1) = 0 using regression?</a:t>
            </a:r>
          </a:p>
          <a:p>
            <a:pPr lvl="1" eaLnBrk="1" hangingPunct="1"/>
            <a:r>
              <a:rPr lang="en-US" sz="2400" smtClean="0">
                <a:cs typeface="Times New Roman" pitchFamily="18" charset="0"/>
                <a:sym typeface="Symbol" pitchFamily="18" charset="2"/>
              </a:rPr>
              <a:t>Variance goes to 0 faster than 1/T.  Need a new table; can’t use standard t tables.</a:t>
            </a:r>
          </a:p>
          <a:p>
            <a:pPr lvl="1" eaLnBrk="1" hangingPunct="1"/>
            <a:r>
              <a:rPr lang="en-US" sz="2400" smtClean="0">
                <a:cs typeface="Times New Roman" pitchFamily="18" charset="0"/>
                <a:sym typeface="Symbol" pitchFamily="18" charset="2"/>
              </a:rPr>
              <a:t>Dickey – Fuller tests</a:t>
            </a:r>
          </a:p>
          <a:p>
            <a:pPr eaLnBrk="1" hangingPunct="1"/>
            <a:r>
              <a:rPr lang="en-US" sz="2800" smtClean="0">
                <a:cs typeface="Times New Roman" pitchFamily="18" charset="0"/>
                <a:sym typeface="Symbol" pitchFamily="18" charset="2"/>
              </a:rPr>
              <a:t>Unit roots in economic data.  (Are there?)</a:t>
            </a:r>
          </a:p>
          <a:p>
            <a:pPr lvl="1" eaLnBrk="1" hangingPunct="1"/>
            <a:r>
              <a:rPr lang="en-US" sz="2400" smtClean="0">
                <a:cs typeface="Times New Roman" pitchFamily="18" charset="0"/>
                <a:sym typeface="Symbol" pitchFamily="18" charset="2"/>
              </a:rPr>
              <a:t>Nonstationary series</a:t>
            </a:r>
          </a:p>
          <a:p>
            <a:pPr lvl="1" eaLnBrk="1" hangingPunct="1"/>
            <a:r>
              <a:rPr lang="en-US" sz="2400" smtClean="0">
                <a:cs typeface="Times New Roman" pitchFamily="18" charset="0"/>
                <a:sym typeface="Symbol" pitchFamily="18" charset="2"/>
              </a:rPr>
              <a:t>Implications for conventional analysis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Reinterpreting Autocorrelation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600200" y="2209800"/>
          <a:ext cx="6717449" cy="296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4" imgW="3619500" imgH="1600200" progId="Equation.DSMT4">
                  <p:embed/>
                </p:oleObj>
              </mc:Choice>
              <mc:Fallback>
                <p:oleObj name="Equation" r:id="rId4" imgW="3619500" imgH="1600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09800"/>
                        <a:ext cx="6717449" cy="296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Integrated Processes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31940"/>
            <a:ext cx="8229600" cy="4302125"/>
          </a:xfrm>
        </p:spPr>
        <p:txBody>
          <a:bodyPr/>
          <a:lstStyle/>
          <a:p>
            <a:pPr eaLnBrk="1" hangingPunct="1"/>
            <a:r>
              <a:rPr lang="en-US" sz="2800" smtClean="0"/>
              <a:t>Integration of order (P) when the P’th differenced series is stationary</a:t>
            </a:r>
          </a:p>
          <a:p>
            <a:pPr eaLnBrk="1" hangingPunct="1"/>
            <a:r>
              <a:rPr lang="en-US" sz="2800" smtClean="0"/>
              <a:t>Stationary series are I(0)</a:t>
            </a:r>
          </a:p>
          <a:p>
            <a:pPr eaLnBrk="1" hangingPunct="1"/>
            <a:r>
              <a:rPr lang="en-US" sz="2800" smtClean="0"/>
              <a:t>Trending series are often I(1). Then y</a:t>
            </a:r>
            <a:r>
              <a:rPr lang="en-US" sz="2800" baseline="-25000" smtClean="0"/>
              <a:t>t</a:t>
            </a:r>
            <a:r>
              <a:rPr lang="en-US" sz="2800" smtClean="0"/>
              <a:t> – y</a:t>
            </a:r>
            <a:r>
              <a:rPr lang="en-US" sz="2800" baseline="-25000" smtClean="0"/>
              <a:t>t-1</a:t>
            </a:r>
            <a:r>
              <a:rPr lang="en-US" sz="2800" smtClean="0"/>
              <a:t> = </a:t>
            </a:r>
            <a:r>
              <a:rPr lang="en-US" sz="2800" smtClean="0">
                <a:sym typeface="Symbol" pitchFamily="18" charset="2"/>
              </a:rPr>
              <a:t>y</a:t>
            </a:r>
            <a:r>
              <a:rPr lang="en-US" sz="2800" baseline="-25000" smtClean="0">
                <a:sym typeface="Symbol" pitchFamily="18" charset="2"/>
              </a:rPr>
              <a:t>t</a:t>
            </a:r>
            <a:r>
              <a:rPr lang="en-US" sz="2800" smtClean="0">
                <a:sym typeface="Symbol" pitchFamily="18" charset="2"/>
              </a:rPr>
              <a:t>    </a:t>
            </a:r>
            <a:r>
              <a:rPr lang="en-US" sz="2800" smtClean="0"/>
              <a:t>is I(0).  [Most macroeconomic data series.]</a:t>
            </a:r>
          </a:p>
          <a:p>
            <a:pPr eaLnBrk="1" hangingPunct="1"/>
            <a:r>
              <a:rPr lang="en-US" sz="2800" smtClean="0"/>
              <a:t>Accelerating series might be I(2). Then                    (y</a:t>
            </a:r>
            <a:r>
              <a:rPr lang="en-US" sz="2800" baseline="-25000" smtClean="0"/>
              <a:t>t</a:t>
            </a:r>
            <a:r>
              <a:rPr lang="en-US" sz="2800" smtClean="0"/>
              <a:t> – y</a:t>
            </a:r>
            <a:r>
              <a:rPr lang="en-US" sz="2800" baseline="-25000" smtClean="0"/>
              <a:t>t-1</a:t>
            </a:r>
            <a:r>
              <a:rPr lang="en-US" sz="2800" smtClean="0"/>
              <a:t>)- (y</a:t>
            </a:r>
            <a:r>
              <a:rPr lang="en-US" sz="2800" baseline="-25000" smtClean="0"/>
              <a:t>t</a:t>
            </a:r>
            <a:r>
              <a:rPr lang="en-US" sz="2800" smtClean="0"/>
              <a:t> – y</a:t>
            </a:r>
            <a:r>
              <a:rPr lang="en-US" sz="2800" baseline="-25000" smtClean="0"/>
              <a:t>t-1</a:t>
            </a:r>
            <a:r>
              <a:rPr lang="en-US" sz="2800" smtClean="0"/>
              <a:t>) = </a:t>
            </a:r>
            <a:r>
              <a:rPr lang="en-US" sz="2800" smtClean="0">
                <a:sym typeface="Symbol" pitchFamily="18" charset="2"/>
              </a:rPr>
              <a:t></a:t>
            </a:r>
            <a:r>
              <a:rPr lang="en-US" sz="2800" baseline="30000" smtClean="0">
                <a:sym typeface="Symbol" pitchFamily="18" charset="2"/>
              </a:rPr>
              <a:t>2</a:t>
            </a:r>
            <a:r>
              <a:rPr lang="en-US" sz="2800" smtClean="0">
                <a:sym typeface="Symbol" pitchFamily="18" charset="2"/>
              </a:rPr>
              <a:t>y</a:t>
            </a:r>
            <a:r>
              <a:rPr lang="en-US" sz="2800" baseline="-25000" smtClean="0">
                <a:sym typeface="Symbol" pitchFamily="18" charset="2"/>
              </a:rPr>
              <a:t>t</a:t>
            </a:r>
            <a:r>
              <a:rPr lang="en-US" sz="2800" smtClean="0">
                <a:sym typeface="Symbol" pitchFamily="18" charset="2"/>
              </a:rPr>
              <a:t> is I(0) </a:t>
            </a:r>
            <a:r>
              <a:rPr lang="en-US" sz="2800" smtClean="0"/>
              <a:t>[Money stock in hyperinflationary economies. Difficult to find many applications in economics]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Cointegration: Real DPI and Real Consumption</a:t>
            </a:r>
          </a:p>
        </p:txBody>
      </p:sp>
      <p:pic>
        <p:nvPicPr>
          <p:cNvPr id="2457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2362200" y="2133600"/>
            <a:ext cx="4953000" cy="3713551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Cointegration – Divergent Series?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1828800" y="1752600"/>
            <a:ext cx="5488353" cy="4114800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Cointegration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X(t) and y(t) are obviously I(1)</a:t>
            </a:r>
          </a:p>
          <a:p>
            <a:pPr eaLnBrk="1" hangingPunct="1"/>
            <a:r>
              <a:rPr lang="en-US" sz="2400" smtClean="0"/>
              <a:t>Looks like any linear combination of x(t) and y(t) will also be I(1)</a:t>
            </a:r>
          </a:p>
          <a:p>
            <a:pPr eaLnBrk="1" hangingPunct="1"/>
            <a:r>
              <a:rPr lang="en-US" sz="2400" smtClean="0"/>
              <a:t>Does a model y(t) = bx(t) + u(u) where u(t) is I(0) make any sense?  How can u(t) be I(0)?</a:t>
            </a:r>
          </a:p>
          <a:p>
            <a:pPr eaLnBrk="1" hangingPunct="1"/>
            <a:r>
              <a:rPr lang="en-US" sz="2400" smtClean="0"/>
              <a:t>In fact, there is a linear combination, [1,-</a:t>
            </a:r>
            <a:r>
              <a:rPr lang="en-US" sz="2400" smtClean="0">
                <a:sym typeface="Symbol" pitchFamily="18" charset="2"/>
              </a:rPr>
              <a:t>] that is I(0).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y(t) = .1*t + noise, x(t) = .2*t + noise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y(t) and x(t) have a </a:t>
            </a:r>
            <a:r>
              <a:rPr lang="en-US" sz="2400" b="1" u="sng" smtClean="0">
                <a:sym typeface="Symbol" pitchFamily="18" charset="2"/>
              </a:rPr>
              <a:t>common trend</a:t>
            </a:r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y(t) and x(t) are cointegrated.</a:t>
            </a:r>
            <a:endParaRPr lang="en-US" sz="2400" b="1" u="sng" smtClean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Cointegration and I(0) Residuals</a:t>
            </a:r>
          </a:p>
        </p:txBody>
      </p:sp>
      <p:pic>
        <p:nvPicPr>
          <p:cNvPr id="2765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2286000" y="1905000"/>
            <a:ext cx="5105400" cy="382779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2190</TotalTime>
  <Words>1276</Words>
  <Application>Microsoft Office PowerPoint</Application>
  <PresentationFormat>On-screen Show (4:3)</PresentationFormat>
  <Paragraphs>189</Paragraphs>
  <Slides>25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Level</vt:lpstr>
      <vt:lpstr>Equation</vt:lpstr>
      <vt:lpstr>Econometrics I</vt:lpstr>
      <vt:lpstr>Econometrics I</vt:lpstr>
      <vt:lpstr>Modeling an Economic Time Series</vt:lpstr>
      <vt:lpstr>Estimators</vt:lpstr>
      <vt:lpstr>Interpreting a Time Series</vt:lpstr>
      <vt:lpstr>For example,…</vt:lpstr>
      <vt:lpstr>In parts…</vt:lpstr>
      <vt:lpstr>Studying the Frequency Domain</vt:lpstr>
      <vt:lpstr>Autocorrelation in Regression</vt:lpstr>
      <vt:lpstr>Autocorrelation</vt:lpstr>
      <vt:lpstr>Stationary Time Series</vt:lpstr>
      <vt:lpstr>Stationary vs. Nonstationary Series</vt:lpstr>
      <vt:lpstr>The Lag Operator</vt:lpstr>
      <vt:lpstr>Inverting a Stationary Series</vt:lpstr>
      <vt:lpstr>Regression with Autocorrelation</vt:lpstr>
      <vt:lpstr>OLS vs. GLS</vt:lpstr>
      <vt:lpstr>PowerPoint Presentation</vt:lpstr>
      <vt:lpstr>Detecting Autocorrelation</vt:lpstr>
      <vt:lpstr>A Unit Root?</vt:lpstr>
      <vt:lpstr>Reinterpreting Autocorrelation</vt:lpstr>
      <vt:lpstr>Integrated Processes</vt:lpstr>
      <vt:lpstr>Cointegration: Real DPI and Real Consumption</vt:lpstr>
      <vt:lpstr>Cointegration – Divergent Series?</vt:lpstr>
      <vt:lpstr>Cointegration</vt:lpstr>
      <vt:lpstr>Cointegration and I(0) Residuals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61</cp:revision>
  <dcterms:created xsi:type="dcterms:W3CDTF">2007-07-27T17:18:39Z</dcterms:created>
  <dcterms:modified xsi:type="dcterms:W3CDTF">2014-07-25T10:21:08Z</dcterms:modified>
</cp:coreProperties>
</file>