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31"/>
  </p:notesMasterIdLst>
  <p:handoutMasterIdLst>
    <p:handoutMasterId r:id="rId32"/>
  </p:handoutMasterIdLst>
  <p:sldIdLst>
    <p:sldId id="258" r:id="rId2"/>
    <p:sldId id="271" r:id="rId3"/>
    <p:sldId id="272" r:id="rId4"/>
    <p:sldId id="273" r:id="rId5"/>
    <p:sldId id="274" r:id="rId6"/>
    <p:sldId id="275" r:id="rId7"/>
    <p:sldId id="298" r:id="rId8"/>
    <p:sldId id="277" r:id="rId9"/>
    <p:sldId id="278" r:id="rId10"/>
    <p:sldId id="279" r:id="rId11"/>
    <p:sldId id="280" r:id="rId12"/>
    <p:sldId id="300" r:id="rId13"/>
    <p:sldId id="281" r:id="rId14"/>
    <p:sldId id="282" r:id="rId15"/>
    <p:sldId id="284" r:id="rId16"/>
    <p:sldId id="283" r:id="rId17"/>
    <p:sldId id="285" r:id="rId18"/>
    <p:sldId id="286" r:id="rId19"/>
    <p:sldId id="287" r:id="rId20"/>
    <p:sldId id="288" r:id="rId21"/>
    <p:sldId id="289" r:id="rId22"/>
    <p:sldId id="290" r:id="rId23"/>
    <p:sldId id="299" r:id="rId24"/>
    <p:sldId id="291" r:id="rId25"/>
    <p:sldId id="292" r:id="rId26"/>
    <p:sldId id="293" r:id="rId27"/>
    <p:sldId id="294" r:id="rId28"/>
    <p:sldId id="295" r:id="rId29"/>
    <p:sldId id="296" r:id="rId30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0000"/>
    <a:srgbClr val="0000FF"/>
    <a:srgbClr val="99CC00"/>
    <a:srgbClr val="7030A0"/>
    <a:srgbClr val="FF9999"/>
    <a:srgbClr val="000000"/>
    <a:srgbClr val="E6E6E6"/>
    <a:srgbClr val="99CCCC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-216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AE7960-246A-4D93-994B-6DCA131F945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62E68-FFE0-4B1B-A979-439AED5BB3B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531ABB-91D2-4560-9068-F7C2109C0282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38B9F5-611C-43F9-8F15-042C02C3EDA5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1B72A-4F67-48C1-BC70-AA2A04F9913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C7237-0ABA-4F43-8479-D84DA1703D35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591157-7735-46A8-B252-CF1CFA3C949C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BFCC7-55E8-44F2-B9D2-B361EA84F01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25CD4-72D9-43A8-9766-FD3FB813F62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25CD4-72D9-43A8-9766-FD3FB813F620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0DA7D-335D-4582-90E9-60067D263A89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52745-1594-47FF-A0AB-A4E7363665C5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E65D25-047D-4DEE-A81B-4ECC74AED738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DC6F2-A4F6-40A7-A884-1FB95A4347DA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A75DCC-101E-4CB6-9EF4-61ED9C8E2909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501961-23BA-42FD-B991-0B89B9B9CB8B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CAC998-DDC3-4CCC-9F91-DA60ACA0458D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BF14D-C957-481C-ACD4-8EB7FE52FC8F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5A856-0C83-4AEF-B05C-94D3802D19E6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1E64DF-AAF5-4517-97F6-026F094F9D44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1B72A-4F67-48C1-BC70-AA2A04F9913C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6DC65-7882-4F37-9542-33A6DE3DDA4A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0402C-80CE-43EA-8712-A2729FE997FF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266915-A74A-4344-8F62-57BC42FBDFA0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F34E21-9A5C-47F0-9D8A-C296B0700A57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73FFE-1967-4FA2-81D9-A0DE9BC74600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9EB95-FFE7-4A37-B2BD-FE7D531004AF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553200" y="6550223"/>
            <a:ext cx="25820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3: Least Squares Algebra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3-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/29</a:t>
            </a:r>
            <a:endParaRPr lang="en-US" b="1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32.png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>
                <a:latin typeface="+mj-lt"/>
              </a:rPr>
              <a:t>Professor William Greene</a:t>
            </a:r>
          </a:p>
          <a:p>
            <a:r>
              <a:rPr lang="en-US" sz="2600">
                <a:latin typeface="+mj-lt"/>
              </a:rPr>
              <a:t>Stern School of Business</a:t>
            </a:r>
          </a:p>
          <a:p>
            <a:r>
              <a:rPr lang="en-US" sz="2600" smtClean="0">
                <a:latin typeface="+mj-lt"/>
              </a:rPr>
              <a:t>Department </a:t>
            </a:r>
            <a:r>
              <a:rPr lang="en-US" sz="2600">
                <a:latin typeface="+mj-lt"/>
              </a:rPr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219200" y="3352800"/>
            <a:ext cx="67818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371600" y="4114800"/>
            <a:ext cx="6400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3 – Least Squares Algebra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Vocabulary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11200" indent="-711200" eaLnBrk="1" hangingPunct="1"/>
            <a:r>
              <a:rPr lang="en-US" sz="2400" b="1" smtClean="0">
                <a:latin typeface="+mj-lt"/>
              </a:rPr>
              <a:t>Some terms</a:t>
            </a:r>
            <a:r>
              <a:rPr lang="en-US" sz="2400" smtClean="0">
                <a:latin typeface="+mj-lt"/>
              </a:rPr>
              <a:t> to be used in the discussion.</a:t>
            </a:r>
          </a:p>
          <a:p>
            <a:pPr marL="1081088" lvl="1" indent="-609600" eaLnBrk="1" hangingPunct="1"/>
            <a:r>
              <a:rPr lang="en-US" smtClean="0">
                <a:latin typeface="+mj-lt"/>
              </a:rPr>
              <a:t>Population characteristics and entities vs. 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sample quantities and analogs</a:t>
            </a:r>
          </a:p>
          <a:p>
            <a:pPr marL="1081088" lvl="1" indent="-609600" eaLnBrk="1" hangingPunct="1"/>
            <a:r>
              <a:rPr lang="en-US" smtClean="0">
                <a:latin typeface="+mj-lt"/>
              </a:rPr>
              <a:t>Residuals and disturbances</a:t>
            </a:r>
          </a:p>
          <a:p>
            <a:pPr marL="1081088" lvl="1" indent="-609600" eaLnBrk="1" hangingPunct="1"/>
            <a:r>
              <a:rPr lang="en-US" smtClean="0">
                <a:latin typeface="+mj-lt"/>
              </a:rPr>
              <a:t>Population regression line and sample regression</a:t>
            </a:r>
          </a:p>
          <a:p>
            <a:pPr marL="711200" indent="-711200" eaLnBrk="1" hangingPunct="1"/>
            <a:r>
              <a:rPr lang="en-US" sz="2400" b="1" smtClean="0">
                <a:latin typeface="+mj-lt"/>
              </a:rPr>
              <a:t>Objective</a:t>
            </a:r>
            <a:r>
              <a:rPr lang="en-US" sz="2400" smtClean="0">
                <a:latin typeface="+mj-lt"/>
              </a:rPr>
              <a:t>:  Learn about the conditional mean function.  ‘Estimate’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</a:rPr>
              <a:t> and </a:t>
            </a:r>
            <a:r>
              <a:rPr lang="en-US" sz="2400" smtClean="0">
                <a:latin typeface="+mj-lt"/>
                <a:sym typeface="Symbol" pitchFamily="18" charset="2"/>
              </a:rPr>
              <a:t></a:t>
            </a:r>
            <a:r>
              <a:rPr lang="en-US" sz="2400" baseline="30000" smtClean="0">
                <a:latin typeface="+mj-lt"/>
              </a:rPr>
              <a:t>2</a:t>
            </a:r>
            <a:endParaRPr lang="en-US" sz="2400" smtClean="0">
              <a:latin typeface="+mj-lt"/>
            </a:endParaRPr>
          </a:p>
          <a:p>
            <a:pPr marL="711200" indent="-711200" eaLnBrk="1" hangingPunct="1"/>
            <a:r>
              <a:rPr lang="en-US" sz="2400" b="1" smtClean="0">
                <a:latin typeface="+mj-lt"/>
              </a:rPr>
              <a:t>First step:</a:t>
            </a:r>
            <a:r>
              <a:rPr lang="en-US" sz="2400" smtClean="0">
                <a:latin typeface="+mj-lt"/>
              </a:rPr>
              <a:t>  Mechanics of fitting a line (hyperplane) to a set of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Fitting Criteria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458200" cy="3463925"/>
          </a:xfrm>
        </p:spPr>
        <p:txBody>
          <a:bodyPr/>
          <a:lstStyle/>
          <a:p>
            <a:pPr marL="711200" indent="-711200" eaLnBrk="1" hangingPunct="1"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The set of points in the sample</a:t>
            </a:r>
          </a:p>
          <a:p>
            <a:pPr marL="711200" indent="-711200" eaLnBrk="1" hangingPunct="1">
              <a:lnSpc>
                <a:spcPct val="80000"/>
              </a:lnSpc>
            </a:pPr>
            <a:r>
              <a:rPr lang="en-US" sz="2400" dirty="0" smtClean="0">
                <a:latin typeface="+mj-lt"/>
              </a:rPr>
              <a:t>Fitting criteria - what are they:  </a:t>
            </a:r>
          </a:p>
          <a:p>
            <a:pPr marL="1081088" lvl="1" indent="-609600" eaLnBrk="1" hangingPunct="1">
              <a:lnSpc>
                <a:spcPct val="80000"/>
              </a:lnSpc>
            </a:pPr>
            <a:r>
              <a:rPr lang="en-US" smtClean="0">
                <a:latin typeface="+mj-lt"/>
              </a:rPr>
              <a:t>LAD:  		Minimize</a:t>
            </a:r>
            <a:r>
              <a:rPr lang="en-US" b="1" baseline="-25000" smtClean="0">
                <a:latin typeface="+mj-lt"/>
              </a:rPr>
              <a:t>b</a:t>
            </a:r>
            <a:r>
              <a:rPr lang="en-US" smtClean="0">
                <a:latin typeface="+mj-lt"/>
              </a:rPr>
              <a:t> </a:t>
            </a:r>
            <a:r>
              <a:rPr lang="en-US" smtClean="0">
                <a:latin typeface="+mj-lt"/>
                <a:sym typeface="Symbol"/>
              </a:rPr>
              <a:t></a:t>
            </a:r>
            <a:r>
              <a:rPr lang="en-US" smtClean="0">
                <a:latin typeface="+mj-lt"/>
              </a:rPr>
              <a:t> |y – </a:t>
            </a:r>
            <a:r>
              <a:rPr lang="en-US" b="1" smtClean="0">
                <a:latin typeface="+mj-lt"/>
              </a:rPr>
              <a:t>x’b</a:t>
            </a:r>
            <a:r>
              <a:rPr lang="en-US" b="1" baseline="-25000" smtClean="0">
                <a:latin typeface="+mj-lt"/>
              </a:rPr>
              <a:t>LAD</a:t>
            </a:r>
            <a:r>
              <a:rPr lang="en-US" smtClean="0">
                <a:latin typeface="+mj-lt"/>
              </a:rPr>
              <a:t>|</a:t>
            </a:r>
            <a:endParaRPr lang="en-US" dirty="0" smtClean="0">
              <a:latin typeface="+mj-lt"/>
            </a:endParaRPr>
          </a:p>
          <a:p>
            <a:pPr marL="1081088" lvl="1" indent="-609600" eaLnBrk="1" hangingPunct="1">
              <a:lnSpc>
                <a:spcPct val="80000"/>
              </a:lnSpc>
            </a:pPr>
            <a:r>
              <a:rPr lang="en-US" smtClean="0">
                <a:latin typeface="+mj-lt"/>
              </a:rPr>
              <a:t>Least squares:	Minimize</a:t>
            </a:r>
            <a:r>
              <a:rPr lang="en-US" b="1" baseline="-25000" smtClean="0">
                <a:latin typeface="+mj-lt"/>
              </a:rPr>
              <a:t>b</a:t>
            </a:r>
            <a:r>
              <a:rPr lang="en-US" smtClean="0">
                <a:latin typeface="+mj-lt"/>
              </a:rPr>
              <a:t> </a:t>
            </a:r>
            <a:r>
              <a:rPr lang="en-US" smtClean="0">
                <a:latin typeface="+mj-lt"/>
                <a:sym typeface="Symbol"/>
              </a:rPr>
              <a:t></a:t>
            </a:r>
            <a:r>
              <a:rPr lang="en-US" smtClean="0">
                <a:latin typeface="+mj-lt"/>
              </a:rPr>
              <a:t> (y – </a:t>
            </a:r>
            <a:r>
              <a:rPr lang="en-US" b="1" smtClean="0">
                <a:latin typeface="+mj-lt"/>
              </a:rPr>
              <a:t>x’b</a:t>
            </a:r>
            <a:r>
              <a:rPr lang="en-US" b="1" baseline="-25000" smtClean="0">
                <a:latin typeface="+mj-lt"/>
              </a:rPr>
              <a:t>LS</a:t>
            </a:r>
            <a:r>
              <a:rPr lang="en-US" smtClean="0">
                <a:latin typeface="+mj-lt"/>
              </a:rPr>
              <a:t>)</a:t>
            </a:r>
            <a:r>
              <a:rPr lang="en-US" baseline="30000" smtClean="0">
                <a:latin typeface="+mj-lt"/>
              </a:rPr>
              <a:t>2</a:t>
            </a:r>
            <a:endParaRPr lang="en-US" baseline="30000" dirty="0" smtClean="0">
              <a:latin typeface="+mj-lt"/>
            </a:endParaRPr>
          </a:p>
          <a:p>
            <a:pPr marL="1081088" lvl="1" indent="-609600" eaLnBrk="1" hangingPunct="1">
              <a:lnSpc>
                <a:spcPct val="80000"/>
              </a:lnSpc>
            </a:pPr>
            <a:r>
              <a:rPr lang="en-US" dirty="0" smtClean="0">
                <a:latin typeface="+mj-lt"/>
              </a:rPr>
              <a:t>and so on</a:t>
            </a:r>
            <a:endParaRPr lang="en-US" b="1" dirty="0" smtClean="0">
              <a:latin typeface="+mj-lt"/>
            </a:endParaRPr>
          </a:p>
          <a:p>
            <a:pPr marL="711200" indent="-711200" eaLnBrk="1" hangingPunct="1">
              <a:lnSpc>
                <a:spcPct val="80000"/>
              </a:lnSpc>
            </a:pPr>
            <a:r>
              <a:rPr lang="en-US" sz="2400" b="1" dirty="0" smtClean="0">
                <a:latin typeface="+mj-lt"/>
              </a:rPr>
              <a:t>Why least squares</a:t>
            </a:r>
            <a:r>
              <a:rPr lang="en-US" sz="2400" dirty="0" smtClean="0">
                <a:latin typeface="+mj-lt"/>
              </a:rPr>
              <a:t>? </a:t>
            </a:r>
          </a:p>
          <a:p>
            <a:pPr marL="711200" indent="-711200" eaLnBrk="1" hangingPunct="1">
              <a:lnSpc>
                <a:spcPct val="80000"/>
              </a:lnSpc>
              <a:buNone/>
            </a:pPr>
            <a:r>
              <a:rPr lang="en-US" sz="800" smtClean="0">
                <a:latin typeface="+mj-lt"/>
              </a:rPr>
              <a:t>        </a:t>
            </a:r>
          </a:p>
          <a:p>
            <a:pPr marL="711200" indent="-711200" eaLnBrk="1" hangingPunct="1">
              <a:lnSpc>
                <a:spcPct val="80000"/>
              </a:lnSpc>
              <a:buNone/>
            </a:pPr>
            <a:r>
              <a:rPr lang="en-US" sz="2400" smtClean="0">
                <a:latin typeface="+mj-lt"/>
              </a:rPr>
              <a:t>	A </a:t>
            </a:r>
            <a:r>
              <a:rPr lang="en-US" sz="2400" dirty="0" smtClean="0">
                <a:latin typeface="+mj-lt"/>
              </a:rPr>
              <a:t>fundamental </a:t>
            </a:r>
            <a:r>
              <a:rPr lang="en-US" sz="2400" smtClean="0">
                <a:latin typeface="+mj-lt"/>
              </a:rPr>
              <a:t>result:</a:t>
            </a:r>
          </a:p>
          <a:p>
            <a:pPr marL="711200" indent="-711200" eaLnBrk="1" hangingPunct="1">
              <a:lnSpc>
                <a:spcPct val="80000"/>
              </a:lnSpc>
              <a:buNone/>
            </a:pPr>
            <a:endParaRPr lang="en-US" sz="800" dirty="0" smtClean="0">
              <a:latin typeface="+mj-lt"/>
            </a:endParaRPr>
          </a:p>
          <a:p>
            <a:pPr marL="711200" indent="-711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 </a:t>
            </a:r>
            <a:r>
              <a:rPr lang="en-US" sz="2400" b="1" i="1" dirty="0" smtClean="0">
                <a:latin typeface="+mj-lt"/>
              </a:rPr>
              <a:t>Sample moments are “good” estimators of</a:t>
            </a:r>
          </a:p>
          <a:p>
            <a:pPr marL="711200" indent="-711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i="1" dirty="0" smtClean="0">
                <a:latin typeface="+mj-lt"/>
              </a:rPr>
              <a:t>        their population counterparts</a:t>
            </a:r>
            <a:endParaRPr lang="en-US" sz="2400" dirty="0" smtClean="0">
              <a:latin typeface="+mj-lt"/>
            </a:endParaRPr>
          </a:p>
          <a:p>
            <a:pPr marL="711200" indent="-7112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smtClean="0">
              <a:latin typeface="+mj-lt"/>
            </a:endParaRPr>
          </a:p>
          <a:p>
            <a:pPr marL="711200" indent="-711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We will examine </a:t>
            </a:r>
            <a:r>
              <a:rPr lang="en-US" sz="2400" dirty="0" smtClean="0">
                <a:latin typeface="+mj-lt"/>
              </a:rPr>
              <a:t>this principle </a:t>
            </a:r>
            <a:r>
              <a:rPr lang="en-US" sz="2400" smtClean="0">
                <a:latin typeface="+mj-lt"/>
              </a:rPr>
              <a:t>and apply </a:t>
            </a:r>
            <a:r>
              <a:rPr lang="en-US" sz="2400" dirty="0" smtClean="0">
                <a:latin typeface="+mj-lt"/>
              </a:rPr>
              <a:t>it to least squares computation.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An Analogy Principle for Estimating </a:t>
            </a:r>
            <a:r>
              <a:rPr lang="en-US" b="1" dirty="0" smtClean="0">
                <a:sym typeface="Symbol"/>
              </a:rPr>
              <a:t></a:t>
            </a:r>
            <a:endParaRPr lang="en-US" b="1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In the population     	E[</a:t>
            </a:r>
            <a:r>
              <a:rPr lang="en-US" sz="2000" b="1" dirty="0" smtClean="0"/>
              <a:t>y</a:t>
            </a:r>
            <a:r>
              <a:rPr lang="en-US" sz="2000" dirty="0" smtClean="0"/>
              <a:t> | </a:t>
            </a:r>
            <a:r>
              <a:rPr lang="en-US" sz="2000" b="1" dirty="0" smtClean="0"/>
              <a:t>X</a:t>
            </a:r>
            <a:r>
              <a:rPr lang="en-US" sz="2000" dirty="0" smtClean="0"/>
              <a:t> ] 	= </a:t>
            </a:r>
            <a:r>
              <a:rPr lang="en-US" sz="2000" b="1" dirty="0" smtClean="0"/>
              <a:t>X</a:t>
            </a:r>
            <a:r>
              <a:rPr lang="en-US" sz="2000" b="1" dirty="0" smtClean="0">
                <a:sym typeface="Symbol" pitchFamily="18" charset="2"/>
              </a:rPr>
              <a:t></a:t>
            </a:r>
            <a:r>
              <a:rPr lang="en-US" sz="2000" dirty="0" smtClean="0"/>
              <a:t>   so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                              	E[</a:t>
            </a:r>
            <a:r>
              <a:rPr lang="en-US" sz="2000" b="1" dirty="0" smtClean="0"/>
              <a:t>y</a:t>
            </a:r>
            <a:r>
              <a:rPr lang="en-US" sz="2000" dirty="0" smtClean="0"/>
              <a:t> - </a:t>
            </a:r>
            <a:r>
              <a:rPr lang="en-US" sz="2000" b="1" dirty="0" smtClean="0"/>
              <a:t>X</a:t>
            </a:r>
            <a:r>
              <a:rPr lang="en-US" sz="2000" b="1" dirty="0" smtClean="0">
                <a:sym typeface="Symbol" pitchFamily="18" charset="2"/>
              </a:rPr>
              <a:t></a:t>
            </a:r>
            <a:r>
              <a:rPr lang="en-US" sz="2000" dirty="0" smtClean="0"/>
              <a:t> |</a:t>
            </a:r>
            <a:r>
              <a:rPr lang="en-US" sz="2000" b="1" dirty="0" smtClean="0"/>
              <a:t>X</a:t>
            </a:r>
            <a:r>
              <a:rPr lang="en-US" sz="2000" dirty="0" smtClean="0"/>
              <a:t>] 	= </a:t>
            </a:r>
            <a:r>
              <a:rPr lang="en-US" sz="2000" b="1" dirty="0" smtClean="0"/>
              <a:t>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</a:t>
            </a:r>
            <a:r>
              <a:rPr lang="en-US" sz="2000" smtClean="0"/>
              <a:t>Continuing (assumed)     </a:t>
            </a:r>
            <a:r>
              <a:rPr lang="en-US" sz="2000" dirty="0" smtClean="0"/>
              <a:t>	E[</a:t>
            </a:r>
            <a:r>
              <a:rPr lang="en-US" sz="2000" b="1" dirty="0" smtClean="0"/>
              <a:t>x</a:t>
            </a:r>
            <a:r>
              <a:rPr lang="en-US" sz="2000" baseline="-25000" dirty="0" smtClean="0"/>
              <a:t>i </a:t>
            </a:r>
            <a:r>
              <a:rPr lang="en-US" sz="2000" b="1" dirty="0" smtClean="0">
                <a:sym typeface="Symbol" pitchFamily="18" charset="2"/>
              </a:rPr>
              <a:t></a:t>
            </a:r>
            <a:r>
              <a:rPr lang="en-US" sz="2000" baseline="-25000" dirty="0" err="1" smtClean="0"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]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b="1" smtClean="0">
                <a:sym typeface="Symbol" pitchFamily="18" charset="2"/>
              </a:rPr>
              <a:t>		</a:t>
            </a:r>
            <a:r>
              <a:rPr lang="en-US" sz="2000" smtClean="0">
                <a:sym typeface="Symbol" pitchFamily="18" charset="2"/>
              </a:rPr>
              <a:t>=</a:t>
            </a:r>
            <a:r>
              <a:rPr lang="en-US" sz="2000" b="1" smtClean="0">
                <a:sym typeface="Symbol" pitchFamily="18" charset="2"/>
              </a:rPr>
              <a:t> 0</a:t>
            </a:r>
            <a:r>
              <a:rPr lang="en-US" sz="2000" smtClean="0">
                <a:sym typeface="Symbol" pitchFamily="18" charset="2"/>
              </a:rPr>
              <a:t> for every i</a:t>
            </a:r>
            <a:endParaRPr lang="en-US" sz="2000" b="1" dirty="0" smtClean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Summing,                   </a:t>
            </a:r>
            <a:r>
              <a:rPr lang="el-GR" sz="2000" dirty="0" smtClean="0"/>
              <a:t>Σ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 E[</a:t>
            </a:r>
            <a:r>
              <a:rPr lang="en-US" sz="2000" b="1" dirty="0" smtClean="0"/>
              <a:t>x</a:t>
            </a:r>
            <a:r>
              <a:rPr lang="en-US" sz="2000" baseline="-25000" dirty="0" smtClean="0"/>
              <a:t>i </a:t>
            </a:r>
            <a:r>
              <a:rPr lang="en-US" sz="2000" b="1" dirty="0" smtClean="0">
                <a:sym typeface="Symbol" pitchFamily="18" charset="2"/>
              </a:rPr>
              <a:t></a:t>
            </a:r>
            <a:r>
              <a:rPr lang="en-US" sz="2000" baseline="-25000" dirty="0" err="1" smtClean="0"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]</a:t>
            </a:r>
            <a:r>
              <a:rPr lang="en-US" sz="2000" b="1" dirty="0" smtClean="0">
                <a:sym typeface="Symbol" pitchFamily="18" charset="2"/>
              </a:rPr>
              <a:t> 	</a:t>
            </a:r>
            <a:r>
              <a:rPr lang="en-US" sz="2000" dirty="0" smtClean="0">
                <a:sym typeface="Symbol" pitchFamily="18" charset="2"/>
              </a:rPr>
              <a:t>=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l-GR" sz="2000" dirty="0" smtClean="0"/>
              <a:t>Σ</a:t>
            </a:r>
            <a:r>
              <a:rPr lang="en-US" sz="2000" baseline="-25000" dirty="0" err="1" smtClean="0"/>
              <a:t>i</a:t>
            </a:r>
            <a:r>
              <a:rPr lang="en-US" sz="2000" baseline="-25000" dirty="0" smtClean="0"/>
              <a:t> </a:t>
            </a:r>
            <a:r>
              <a:rPr lang="en-US" sz="2000" b="1" dirty="0" smtClean="0"/>
              <a:t>0</a:t>
            </a:r>
            <a:r>
              <a:rPr lang="en-US" sz="2000" b="1" dirty="0" smtClean="0">
                <a:sym typeface="Symbol" pitchFamily="18" charset="2"/>
              </a:rPr>
              <a:t> = 0</a:t>
            </a:r>
            <a:endParaRPr lang="el-GR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Exchange </a:t>
            </a:r>
            <a:r>
              <a:rPr lang="el-GR" sz="2000" dirty="0" smtClean="0"/>
              <a:t>Σ</a:t>
            </a:r>
            <a:r>
              <a:rPr lang="en-US" sz="2000" b="1" baseline="-25000" dirty="0" err="1" smtClean="0"/>
              <a:t>i</a:t>
            </a:r>
            <a:r>
              <a:rPr lang="en-US" sz="2000" b="1" baseline="-25000" dirty="0" smtClean="0"/>
              <a:t> </a:t>
            </a:r>
            <a:r>
              <a:rPr lang="en-US" sz="2000" dirty="0" smtClean="0"/>
              <a:t>and E[]   	E[</a:t>
            </a:r>
            <a:r>
              <a:rPr lang="el-GR" sz="2000" dirty="0" smtClean="0"/>
              <a:t>Σ</a:t>
            </a:r>
            <a:r>
              <a:rPr lang="en-US" sz="2000" baseline="-25000" dirty="0" err="1" smtClean="0"/>
              <a:t>i</a:t>
            </a:r>
            <a:r>
              <a:rPr lang="en-US" sz="2000" b="1" dirty="0" smtClean="0"/>
              <a:t> x</a:t>
            </a:r>
            <a:r>
              <a:rPr lang="en-US" sz="2000" baseline="-25000" dirty="0" smtClean="0"/>
              <a:t>i </a:t>
            </a:r>
            <a:r>
              <a:rPr lang="en-US" sz="2000" b="1" dirty="0" smtClean="0">
                <a:sym typeface="Symbol" pitchFamily="18" charset="2"/>
              </a:rPr>
              <a:t></a:t>
            </a:r>
            <a:r>
              <a:rPr lang="en-US" sz="2000" baseline="-25000" dirty="0" err="1" smtClean="0">
                <a:sym typeface="Symbol" pitchFamily="18" charset="2"/>
              </a:rPr>
              <a:t>i</a:t>
            </a:r>
            <a:r>
              <a:rPr lang="en-US" sz="2000" dirty="0" smtClean="0">
                <a:sym typeface="Symbol" pitchFamily="18" charset="2"/>
              </a:rPr>
              <a:t>]</a:t>
            </a:r>
            <a:r>
              <a:rPr lang="en-US" sz="2000" b="1" dirty="0" smtClean="0">
                <a:sym typeface="Symbol" pitchFamily="18" charset="2"/>
              </a:rPr>
              <a:t> 	</a:t>
            </a:r>
            <a:r>
              <a:rPr lang="en-US" sz="2000" dirty="0" smtClean="0">
                <a:sym typeface="Symbol" pitchFamily="18" charset="2"/>
              </a:rPr>
              <a:t>=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n-US" sz="2000" dirty="0" smtClean="0"/>
              <a:t>E[</a:t>
            </a:r>
            <a:r>
              <a:rPr lang="en-US" sz="2000" b="1" dirty="0" smtClean="0"/>
              <a:t> X</a:t>
            </a:r>
            <a:r>
              <a:rPr lang="en-US" sz="2000" b="1" dirty="0" smtClean="0">
                <a:sym typeface="Symbol" pitchFamily="18" charset="2"/>
              </a:rPr>
              <a:t></a:t>
            </a:r>
            <a:r>
              <a:rPr lang="en-US" sz="2000" b="1" dirty="0" smtClean="0"/>
              <a:t> </a:t>
            </a:r>
            <a:r>
              <a:rPr lang="en-US" sz="2000" dirty="0" smtClean="0"/>
              <a:t>] = </a:t>
            </a:r>
            <a:r>
              <a:rPr lang="en-US" sz="2000" b="1" dirty="0" smtClean="0"/>
              <a:t>0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                             	E[</a:t>
            </a:r>
            <a:r>
              <a:rPr lang="en-US" sz="2000" b="1" dirty="0" smtClean="0"/>
              <a:t>X</a:t>
            </a:r>
            <a:r>
              <a:rPr lang="en-US" sz="2000" b="1" dirty="0" smtClean="0">
                <a:sym typeface="Symbol" pitchFamily="18" charset="2"/>
              </a:rPr>
              <a:t></a:t>
            </a:r>
            <a:r>
              <a:rPr lang="en-US" sz="2000" dirty="0" smtClean="0"/>
              <a:t>(</a:t>
            </a:r>
            <a:r>
              <a:rPr lang="en-US" sz="2000" b="1" dirty="0" smtClean="0"/>
              <a:t>y</a:t>
            </a:r>
            <a:r>
              <a:rPr lang="en-US" sz="2000" dirty="0" smtClean="0"/>
              <a:t> - </a:t>
            </a:r>
            <a:r>
              <a:rPr lang="en-US" sz="2000" b="1" dirty="0" smtClean="0"/>
              <a:t>X</a:t>
            </a:r>
            <a:r>
              <a:rPr lang="en-US" sz="2000" b="1" dirty="0" smtClean="0">
                <a:sym typeface="Symbol" pitchFamily="18" charset="2"/>
              </a:rPr>
              <a:t></a:t>
            </a:r>
            <a:r>
              <a:rPr lang="en-US" sz="2000" dirty="0" smtClean="0"/>
              <a:t>) ]	= </a:t>
            </a:r>
            <a:r>
              <a:rPr lang="en-US" sz="2000" b="1" dirty="0" smtClean="0"/>
              <a:t>0</a:t>
            </a:r>
          </a:p>
          <a:p>
            <a:pPr>
              <a:lnSpc>
                <a:spcPct val="80000"/>
              </a:lnSpc>
              <a:buNone/>
            </a:pPr>
            <a:r>
              <a:rPr lang="en-US" sz="2000" smtClean="0"/>
              <a:t>    So, if </a:t>
            </a:r>
            <a:r>
              <a:rPr lang="en-US" sz="2000" b="1" smtClean="0"/>
              <a:t>X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/>
              <a:t> is the conditional mean, then E[</a:t>
            </a:r>
            <a:r>
              <a:rPr lang="en-US" sz="2000" b="1" smtClean="0"/>
              <a:t>X</a:t>
            </a:r>
            <a:r>
              <a:rPr lang="en-US" sz="2000" smtClean="0"/>
              <a:t>’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] = </a:t>
            </a:r>
            <a:r>
              <a:rPr lang="en-US" sz="2000" b="1" smtClean="0"/>
              <a:t>0</a:t>
            </a:r>
            <a:r>
              <a:rPr lang="en-US" sz="2000" smtClean="0"/>
              <a:t>.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    We choose </a:t>
            </a:r>
            <a:r>
              <a:rPr lang="en-US" sz="2000" b="1" dirty="0" smtClean="0"/>
              <a:t>b</a:t>
            </a:r>
            <a:r>
              <a:rPr lang="en-US" sz="2000" dirty="0" smtClean="0"/>
              <a:t>, the estimator </a:t>
            </a:r>
            <a:r>
              <a:rPr lang="en-US" sz="2000" smtClean="0"/>
              <a:t>of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smtClean="0"/>
              <a:t> </a:t>
            </a:r>
            <a:r>
              <a:rPr lang="en-US" sz="2000" dirty="0" smtClean="0"/>
              <a:t>to mimic this population result:  i.e., mimic the population mean with the sample mean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Find </a:t>
            </a:r>
            <a:r>
              <a:rPr lang="en-US" sz="2000" b="1" dirty="0" smtClean="0"/>
              <a:t>b</a:t>
            </a:r>
            <a:r>
              <a:rPr lang="en-US" sz="2000" dirty="0" smtClean="0"/>
              <a:t> such that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    As </a:t>
            </a:r>
            <a:r>
              <a:rPr lang="en-US" sz="2000" dirty="0" smtClean="0"/>
              <a:t>we will see, the solution is the least squares coefficient vector.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308942"/>
              </p:ext>
            </p:extLst>
          </p:nvPr>
        </p:nvGraphicFramePr>
        <p:xfrm>
          <a:off x="3341688" y="4343400"/>
          <a:ext cx="3413125" cy="792163"/>
        </p:xfrm>
        <a:graphic>
          <a:graphicData uri="http://schemas.openxmlformats.org/presentationml/2006/ole">
            <p:oleObj spid="_x0000_s1031" name="Equation" r:id="rId4" imgW="167616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Population Moments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534400" cy="3124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   </a:t>
            </a:r>
            <a:r>
              <a:rPr lang="en-US" sz="2400" smtClean="0">
                <a:latin typeface="+mj-lt"/>
              </a:rPr>
              <a:t>We assumed </a:t>
            </a:r>
            <a:r>
              <a:rPr lang="en-US" sz="2400" dirty="0" smtClean="0">
                <a:latin typeface="+mj-lt"/>
              </a:rPr>
              <a:t>that E[</a:t>
            </a:r>
            <a:r>
              <a:rPr lang="en-US" sz="2400" dirty="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 = 0. (Slide 2:40)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It follows that   Cov[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,</a:t>
            </a:r>
            <a:r>
              <a:rPr lang="en-US" sz="2400" dirty="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n-US" sz="2400" b="1" dirty="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. 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Proof:               Cov(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</a:t>
            </a:r>
            <a:r>
              <a:rPr lang="en-US" sz="240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) = Cov(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,E[</a:t>
            </a:r>
            <a:r>
              <a:rPr lang="en-US" sz="240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smtClean="0">
                <a:latin typeface="+mj-lt"/>
              </a:rPr>
              <a:t>i 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]) = Cov(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,0) = </a:t>
            </a:r>
            <a:r>
              <a:rPr lang="en-US" sz="2400" b="1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.</a:t>
            </a:r>
          </a:p>
          <a:p>
            <a:pPr>
              <a:buNone/>
            </a:pPr>
            <a:r>
              <a:rPr lang="en-US" sz="2400" smtClean="0">
                <a:latin typeface="+mj-lt"/>
              </a:rPr>
              <a:t>   (Theorem B.2).  If E[y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=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smtClean="0">
                <a:latin typeface="+mj-lt"/>
              </a:rPr>
              <a:t>then </a:t>
            </a:r>
            <a:endParaRPr lang="en-US" sz="2400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         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 = (</a:t>
            </a:r>
            <a:r>
              <a:rPr lang="en-US" sz="2400" dirty="0" err="1" smtClean="0">
                <a:latin typeface="+mj-lt"/>
              </a:rPr>
              <a:t>Var</a:t>
            </a:r>
            <a:r>
              <a:rPr lang="en-US" sz="2400" dirty="0" smtClean="0">
                <a:latin typeface="+mj-lt"/>
              </a:rPr>
              <a:t>[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])</a:t>
            </a:r>
            <a:r>
              <a:rPr lang="en-US" sz="2400" baseline="30000" dirty="0" smtClean="0">
                <a:latin typeface="+mj-lt"/>
              </a:rPr>
              <a:t>-1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Cov</a:t>
            </a:r>
            <a:r>
              <a:rPr lang="en-US" sz="2400" dirty="0" smtClean="0">
                <a:latin typeface="+mj-lt"/>
              </a:rPr>
              <a:t>[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,y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].</a:t>
            </a:r>
          </a:p>
          <a:p>
            <a:pPr>
              <a:buNone/>
            </a:pPr>
            <a:r>
              <a:rPr lang="en-US" sz="2400" smtClean="0">
                <a:latin typeface="+mj-lt"/>
              </a:rPr>
              <a:t>    Proof:  Cov[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= Cov[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,E[y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]]=Cov[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</a:rPr>
              <a:t>]</a:t>
            </a:r>
            <a:endParaRPr lang="en-US" sz="2400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This will provide a population analog to the statistics we compute with the data.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76400" y="384629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U.S. Gasoline Market, 1960-1995</a:t>
            </a:r>
            <a:endParaRPr lang="en-US" sz="32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139370"/>
            <a:ext cx="2844351" cy="54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2667000" y="1143000"/>
            <a:ext cx="685800" cy="5334000"/>
          </a:xfrm>
          <a:prstGeom prst="rect">
            <a:avLst/>
          </a:prstGeom>
          <a:solidFill>
            <a:srgbClr val="00B05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352800" y="1143000"/>
            <a:ext cx="2057400" cy="5334000"/>
          </a:xfrm>
          <a:prstGeom prst="rect">
            <a:avLst/>
          </a:prstGeom>
          <a:solidFill>
            <a:srgbClr val="00B0F0">
              <a:alpha val="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Least Squares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Example will be, </a:t>
            </a:r>
            <a:r>
              <a:rPr lang="en-US" sz="2400" err="1" smtClean="0">
                <a:latin typeface="+mj-lt"/>
              </a:rPr>
              <a:t>G</a:t>
            </a:r>
            <a:r>
              <a:rPr lang="en-US" sz="2400" baseline="-25000" err="1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regressed on </a:t>
            </a:r>
            <a:endParaRPr lang="en-US" sz="2400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                             x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=  [1, </a:t>
            </a:r>
            <a:r>
              <a:rPr lang="en-US" sz="2400" dirty="0" err="1" smtClean="0">
                <a:latin typeface="+mj-lt"/>
              </a:rPr>
              <a:t>PG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baseline="-250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, 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</a:t>
            </a:r>
          </a:p>
          <a:p>
            <a:pPr eaLnBrk="1" hangingPunct="1"/>
            <a:endParaRPr lang="en-US" sz="2400" dirty="0" smtClean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Fitting criterion:  Fitted equation will be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i="1" smtClean="0">
                <a:latin typeface="+mj-lt"/>
              </a:rPr>
              <a:t>                   </a:t>
            </a:r>
            <a:r>
              <a:rPr lang="en-US" sz="2400" smtClean="0">
                <a:latin typeface="+mj-lt"/>
              </a:rPr>
              <a:t>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 </a:t>
            </a:r>
            <a:r>
              <a:rPr lang="en-US" sz="2400" dirty="0" smtClean="0">
                <a:latin typeface="+mj-lt"/>
              </a:rPr>
              <a:t>=  b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i1</a:t>
            </a:r>
            <a:r>
              <a:rPr lang="en-US" sz="2400" dirty="0" smtClean="0">
                <a:latin typeface="+mj-lt"/>
              </a:rPr>
              <a:t> + b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i2</a:t>
            </a:r>
            <a:r>
              <a:rPr lang="en-US" sz="2400" dirty="0" smtClean="0">
                <a:latin typeface="+mj-lt"/>
              </a:rPr>
              <a:t> + ... + </a:t>
            </a:r>
            <a:r>
              <a:rPr lang="en-US" sz="2400" dirty="0" err="1" smtClean="0">
                <a:latin typeface="+mj-lt"/>
              </a:rPr>
              <a:t>b</a:t>
            </a:r>
            <a:r>
              <a:rPr lang="en-US" sz="2400" baseline="-25000" dirty="0" err="1" smtClean="0">
                <a:latin typeface="+mj-lt"/>
              </a:rPr>
              <a:t>K</a:t>
            </a:r>
            <a:r>
              <a:rPr lang="en-US" sz="2400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iK</a:t>
            </a:r>
            <a:r>
              <a:rPr lang="en-US" sz="2400" dirty="0" smtClean="0">
                <a:latin typeface="+mj-lt"/>
              </a:rPr>
              <a:t>.</a:t>
            </a:r>
          </a:p>
          <a:p>
            <a:pPr eaLnBrk="1" hangingPunct="1"/>
            <a:endParaRPr lang="en-US" sz="2400" dirty="0" smtClean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Criterion is based on residuals: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</a:t>
            </a:r>
            <a:r>
              <a:rPr lang="en-US" sz="2400" dirty="0" err="1" smtClean="0">
                <a:latin typeface="+mj-lt"/>
              </a:rPr>
              <a:t>e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 =  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 -  b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i1</a:t>
            </a:r>
            <a:r>
              <a:rPr lang="en-US" sz="2400" dirty="0" smtClean="0">
                <a:latin typeface="+mj-lt"/>
              </a:rPr>
              <a:t> + b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i2</a:t>
            </a:r>
            <a:r>
              <a:rPr lang="en-US" sz="2400" dirty="0" smtClean="0">
                <a:latin typeface="+mj-lt"/>
              </a:rPr>
              <a:t> + ... + </a:t>
            </a:r>
            <a:r>
              <a:rPr lang="en-US" sz="2400" dirty="0" err="1" smtClean="0">
                <a:latin typeface="+mj-lt"/>
              </a:rPr>
              <a:t>b</a:t>
            </a:r>
            <a:r>
              <a:rPr lang="en-US" sz="2400" baseline="-25000" dirty="0" err="1" smtClean="0">
                <a:latin typeface="+mj-lt"/>
              </a:rPr>
              <a:t>K</a:t>
            </a:r>
            <a:r>
              <a:rPr lang="en-US" sz="2400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iK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Make </a:t>
            </a:r>
            <a:r>
              <a:rPr lang="en-US" sz="2400" dirty="0" err="1" smtClean="0">
                <a:latin typeface="+mj-lt"/>
              </a:rPr>
              <a:t>e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as small as possible.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Form </a:t>
            </a:r>
            <a:r>
              <a:rPr lang="en-US" sz="2400" dirty="0" smtClean="0">
                <a:latin typeface="+mj-lt"/>
              </a:rPr>
              <a:t>a criterion and minimize it.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Fitting Criteria</a:t>
            </a:r>
          </a:p>
        </p:txBody>
      </p:sp>
      <p:sp>
        <p:nvSpPr>
          <p:cNvPr id="20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Sum of residuals:</a:t>
            </a:r>
          </a:p>
          <a:p>
            <a:pPr eaLnBrk="1" hangingPunct="1"/>
            <a:endParaRPr lang="en-US" sz="1000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Sum of squares: </a:t>
            </a:r>
          </a:p>
          <a:p>
            <a:pPr eaLnBrk="1" hangingPunct="1"/>
            <a:endParaRPr lang="en-US" sz="1000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Sum of absolute values of </a:t>
            </a:r>
            <a:r>
              <a:rPr lang="en-US" smtClean="0">
                <a:latin typeface="+mj-lt"/>
              </a:rPr>
              <a:t>residuals:</a:t>
            </a:r>
          </a:p>
          <a:p>
            <a:pPr eaLnBrk="1" hangingPunct="1"/>
            <a:endParaRPr lang="en-US" sz="1000" smtClean="0">
              <a:latin typeface="+mj-lt"/>
            </a:endParaRPr>
          </a:p>
          <a:p>
            <a:pPr eaLnBrk="1" hangingPunct="1"/>
            <a:r>
              <a:rPr lang="en-US" smtClean="0">
                <a:latin typeface="+mj-lt"/>
              </a:rPr>
              <a:t>Absolute </a:t>
            </a:r>
            <a:r>
              <a:rPr lang="en-US" dirty="0" smtClean="0">
                <a:latin typeface="+mj-lt"/>
              </a:rPr>
              <a:t>value of sum of residuals</a:t>
            </a:r>
            <a:br>
              <a:rPr lang="en-US" dirty="0" smtClean="0">
                <a:latin typeface="+mj-lt"/>
              </a:rPr>
            </a:br>
            <a:endParaRPr lang="en-US" sz="1000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We focus </a:t>
            </a:r>
            <a:r>
              <a:rPr lang="en-US" smtClean="0">
                <a:latin typeface="+mj-lt"/>
              </a:rPr>
              <a:t>on          now and             later    </a:t>
            </a:r>
            <a:endParaRPr lang="en-US" dirty="0" smtClean="0">
              <a:latin typeface="+mj-lt"/>
            </a:endParaRPr>
          </a:p>
        </p:txBody>
      </p:sp>
      <p:sp>
        <p:nvSpPr>
          <p:cNvPr id="205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2862003"/>
              </p:ext>
            </p:extLst>
          </p:nvPr>
        </p:nvGraphicFramePr>
        <p:xfrm>
          <a:off x="4341813" y="1600200"/>
          <a:ext cx="839787" cy="522287"/>
        </p:xfrm>
        <a:graphic>
          <a:graphicData uri="http://schemas.openxmlformats.org/presentationml/2006/ole">
            <p:oleObj spid="_x0000_s2080" name="Equation" r:id="rId4" imgW="431640" imgH="266400" progId="Equation.DSMT4">
              <p:embed/>
            </p:oleObj>
          </a:graphicData>
        </a:graphic>
      </p:graphicFrame>
      <p:sp>
        <p:nvSpPr>
          <p:cNvPr id="20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8378552"/>
              </p:ext>
            </p:extLst>
          </p:nvPr>
        </p:nvGraphicFramePr>
        <p:xfrm>
          <a:off x="4232275" y="2286000"/>
          <a:ext cx="984250" cy="574675"/>
        </p:xfrm>
        <a:graphic>
          <a:graphicData uri="http://schemas.openxmlformats.org/presentationml/2006/ole">
            <p:oleObj spid="_x0000_s2081" name="Equation" r:id="rId5" imgW="457200" imgH="266400" progId="Equation.DSMT4">
              <p:embed/>
            </p:oleObj>
          </a:graphicData>
        </a:graphic>
      </p:graphicFrame>
      <p:sp>
        <p:nvSpPr>
          <p:cNvPr id="206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0914792"/>
              </p:ext>
            </p:extLst>
          </p:nvPr>
        </p:nvGraphicFramePr>
        <p:xfrm>
          <a:off x="6934200" y="2971800"/>
          <a:ext cx="1039813" cy="574675"/>
        </p:xfrm>
        <a:graphic>
          <a:graphicData uri="http://schemas.openxmlformats.org/presentationml/2006/ole">
            <p:oleObj spid="_x0000_s2082" name="Equation" r:id="rId6" imgW="482400" imgH="266400" progId="Equation.DSMT4">
              <p:embed/>
            </p:oleObj>
          </a:graphicData>
        </a:graphic>
      </p:graphicFrame>
      <p:sp>
        <p:nvSpPr>
          <p:cNvPr id="2061" name="Rectangle 11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9865773"/>
              </p:ext>
            </p:extLst>
          </p:nvPr>
        </p:nvGraphicFramePr>
        <p:xfrm>
          <a:off x="6858000" y="3657600"/>
          <a:ext cx="1039813" cy="677862"/>
        </p:xfrm>
        <a:graphic>
          <a:graphicData uri="http://schemas.openxmlformats.org/presentationml/2006/ole">
            <p:oleObj spid="_x0000_s2083" name="Equation" r:id="rId7" imgW="482400" imgH="317160" progId="Equation.DSMT4">
              <p:embed/>
            </p:oleObj>
          </a:graphicData>
        </a:graphic>
      </p:graphicFrame>
      <p:graphicFrame>
        <p:nvGraphicFramePr>
          <p:cNvPr id="205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1823494"/>
              </p:ext>
            </p:extLst>
          </p:nvPr>
        </p:nvGraphicFramePr>
        <p:xfrm>
          <a:off x="2971800" y="4343400"/>
          <a:ext cx="990600" cy="600075"/>
        </p:xfrm>
        <a:graphic>
          <a:graphicData uri="http://schemas.openxmlformats.org/presentationml/2006/ole">
            <p:oleObj spid="_x0000_s2084" name="Equation" r:id="rId8" imgW="482400" imgH="291960" progId="Equation.DSMT4">
              <p:embed/>
            </p:oleObj>
          </a:graphicData>
        </a:graphic>
      </p:graphicFrame>
      <p:graphicFrame>
        <p:nvGraphicFramePr>
          <p:cNvPr id="205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4598477"/>
              </p:ext>
            </p:extLst>
          </p:nvPr>
        </p:nvGraphicFramePr>
        <p:xfrm>
          <a:off x="5410200" y="4327525"/>
          <a:ext cx="1143000" cy="625475"/>
        </p:xfrm>
        <a:graphic>
          <a:graphicData uri="http://schemas.openxmlformats.org/presentationml/2006/ole">
            <p:oleObj spid="_x0000_s2085" name="Equation" r:id="rId9" imgW="533160" imgH="291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 Algebra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89553722"/>
              </p:ext>
            </p:extLst>
          </p:nvPr>
        </p:nvGraphicFramePr>
        <p:xfrm>
          <a:off x="609600" y="2286000"/>
          <a:ext cx="8207375" cy="3072205"/>
        </p:xfrm>
        <a:graphic>
          <a:graphicData uri="http://schemas.openxmlformats.org/presentationml/2006/ole">
            <p:oleObj spid="_x0000_s3079" name="Equation" r:id="rId4" imgW="3733560" imgH="1396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716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Least Squares Normal Equations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1968252"/>
              </p:ext>
            </p:extLst>
          </p:nvPr>
        </p:nvGraphicFramePr>
        <p:xfrm>
          <a:off x="685800" y="2514600"/>
          <a:ext cx="7894318" cy="2819400"/>
        </p:xfrm>
        <a:graphic>
          <a:graphicData uri="http://schemas.openxmlformats.org/presentationml/2006/ole">
            <p:oleObj spid="_x0000_s4103" name="Equation" r:id="rId4" imgW="3771720" imgH="1346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Least Squares Normal Equations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1968252"/>
              </p:ext>
            </p:extLst>
          </p:nvPr>
        </p:nvGraphicFramePr>
        <p:xfrm>
          <a:off x="1371600" y="2438400"/>
          <a:ext cx="6376988" cy="2305050"/>
        </p:xfrm>
        <a:graphic>
          <a:graphicData uri="http://schemas.openxmlformats.org/presentationml/2006/ole">
            <p:oleObj spid="_x0000_s68610" name="Equation" r:id="rId4" imgW="3619440" imgH="130788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371600" y="4343400"/>
            <a:ext cx="5715000" cy="533400"/>
          </a:xfrm>
          <a:prstGeom prst="rect">
            <a:avLst/>
          </a:prstGeom>
          <a:solidFill>
            <a:srgbClr val="00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 Solution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68261415"/>
              </p:ext>
            </p:extLst>
          </p:nvPr>
        </p:nvGraphicFramePr>
        <p:xfrm>
          <a:off x="1185863" y="2514600"/>
          <a:ext cx="7069137" cy="2505075"/>
        </p:xfrm>
        <a:graphic>
          <a:graphicData uri="http://schemas.openxmlformats.org/presentationml/2006/ole">
            <p:oleObj spid="_x0000_s5127" name="Equation" r:id="rId4" imgW="3429000" imgH="1218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1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Second Order Conditions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876300" y="1536700"/>
          <a:ext cx="7683500" cy="4940300"/>
        </p:xfrm>
        <a:graphic>
          <a:graphicData uri="http://schemas.openxmlformats.org/presentationml/2006/ole">
            <p:oleObj spid="_x0000_s6151" name="Equation" r:id="rId4" imgW="3949560" imgH="2539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Side Result: Sample Moments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7051884"/>
              </p:ext>
            </p:extLst>
          </p:nvPr>
        </p:nvGraphicFramePr>
        <p:xfrm>
          <a:off x="1905000" y="1219200"/>
          <a:ext cx="4732066" cy="5296648"/>
        </p:xfrm>
        <a:graphic>
          <a:graphicData uri="http://schemas.openxmlformats.org/presentationml/2006/ole">
            <p:oleObj spid="_x0000_s8199" name="Equation" r:id="rId4" imgW="2768400" imgH="30985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Does </a:t>
            </a:r>
            <a:r>
              <a:rPr lang="en-US" b="1" dirty="0" smtClean="0"/>
              <a:t>b</a:t>
            </a:r>
            <a:r>
              <a:rPr lang="en-US" dirty="0" smtClean="0"/>
              <a:t> Minimize </a:t>
            </a:r>
            <a:r>
              <a:rPr lang="en-US" b="1" dirty="0" err="1" smtClean="0"/>
              <a:t>e’e</a:t>
            </a:r>
            <a:r>
              <a:rPr lang="en-US" dirty="0" smtClean="0"/>
              <a:t>?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6693367"/>
              </p:ext>
            </p:extLst>
          </p:nvPr>
        </p:nvGraphicFramePr>
        <p:xfrm>
          <a:off x="1143000" y="1600200"/>
          <a:ext cx="7097945" cy="4419600"/>
        </p:xfrm>
        <a:graphic>
          <a:graphicData uri="http://schemas.openxmlformats.org/presentationml/2006/ole">
            <p:oleObj spid="_x0000_s7175" name="Equation" r:id="rId4" imgW="3466800" imgH="21589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A Positive Definite Matrix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533400" y="1981200"/>
          <a:ext cx="7972425" cy="4038600"/>
        </p:xfrm>
        <a:graphic>
          <a:graphicData uri="http://schemas.openxmlformats.org/presentationml/2006/ole">
            <p:oleObj spid="_x0000_s9223" name="Equation" r:id="rId4" imgW="3759120" imgH="19047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1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Algebraic Results - 1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2500016"/>
              </p:ext>
            </p:extLst>
          </p:nvPr>
        </p:nvGraphicFramePr>
        <p:xfrm>
          <a:off x="969963" y="1600200"/>
          <a:ext cx="7488237" cy="4419600"/>
        </p:xfrm>
        <a:graphic>
          <a:graphicData uri="http://schemas.openxmlformats.org/presentationml/2006/ole">
            <p:oleObj spid="_x0000_s10247" name="Equation" r:id="rId4" imgW="3441600" imgH="20318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Residuals vs. Disturbances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5903226"/>
              </p:ext>
            </p:extLst>
          </p:nvPr>
        </p:nvGraphicFramePr>
        <p:xfrm>
          <a:off x="696913" y="2286000"/>
          <a:ext cx="8270875" cy="3251200"/>
        </p:xfrm>
        <a:graphic>
          <a:graphicData uri="http://schemas.openxmlformats.org/presentationml/2006/ole">
            <p:oleObj spid="_x0000_s11271" name="Equation" r:id="rId4" imgW="4647960" imgH="18288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3352800" y="3124200"/>
            <a:ext cx="4114800" cy="381000"/>
          </a:xfrm>
          <a:prstGeom prst="rect">
            <a:avLst/>
          </a:prstGeom>
          <a:solidFill>
            <a:srgbClr val="0000FF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352800" y="4343400"/>
            <a:ext cx="4114800" cy="381000"/>
          </a:xfrm>
          <a:prstGeom prst="rect">
            <a:avLst/>
          </a:prstGeom>
          <a:solidFill>
            <a:srgbClr val="0000FF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Algebraic Results - 2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772400" cy="3311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“residual maker”  </a:t>
            </a:r>
            <a:r>
              <a:rPr lang="en-US" sz="2000" b="1" dirty="0" smtClean="0"/>
              <a:t>M</a:t>
            </a:r>
            <a:r>
              <a:rPr lang="en-US" sz="2000" dirty="0" smtClean="0"/>
              <a:t>  =  (</a:t>
            </a:r>
            <a:r>
              <a:rPr lang="en-US" sz="2000" b="1" dirty="0" smtClean="0"/>
              <a:t>I</a:t>
            </a:r>
            <a:r>
              <a:rPr lang="en-US" sz="2000" dirty="0" smtClean="0"/>
              <a:t> - </a:t>
            </a:r>
            <a:r>
              <a:rPr lang="en-US" sz="2000" b="1" dirty="0" smtClean="0"/>
              <a:t>X</a:t>
            </a:r>
            <a:r>
              <a:rPr lang="en-US" sz="2000" dirty="0" smtClean="0"/>
              <a:t>(</a:t>
            </a:r>
            <a:r>
              <a:rPr lang="en-US" sz="2000" b="1" dirty="0" smtClean="0"/>
              <a:t>X’X</a:t>
            </a:r>
            <a:r>
              <a:rPr lang="en-US" sz="2000" dirty="0" smtClean="0"/>
              <a:t>)</a:t>
            </a:r>
            <a:r>
              <a:rPr lang="en-US" sz="2000" baseline="30000" dirty="0" smtClean="0"/>
              <a:t>-1</a:t>
            </a:r>
            <a:r>
              <a:rPr lang="en-US" sz="2000" b="1" dirty="0" smtClean="0"/>
              <a:t>X’</a:t>
            </a:r>
            <a:r>
              <a:rPr lang="en-US" sz="2000" dirty="0" smtClean="0"/>
              <a:t>)</a:t>
            </a:r>
            <a:endParaRPr lang="en-US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e</a:t>
            </a:r>
            <a:r>
              <a:rPr lang="en-US" sz="2000" dirty="0" smtClean="0"/>
              <a:t> = </a:t>
            </a:r>
            <a:r>
              <a:rPr lang="en-US" sz="2000" b="1" dirty="0" smtClean="0"/>
              <a:t>y</a:t>
            </a:r>
            <a:r>
              <a:rPr lang="en-US" sz="2000" dirty="0" smtClean="0"/>
              <a:t> - </a:t>
            </a:r>
            <a:r>
              <a:rPr lang="en-US" sz="2000" b="1" dirty="0" err="1" smtClean="0"/>
              <a:t>Xb</a:t>
            </a:r>
            <a:r>
              <a:rPr lang="en-US" sz="2000" dirty="0" smtClean="0"/>
              <a:t>= </a:t>
            </a:r>
            <a:r>
              <a:rPr lang="en-US" sz="2000" b="1" dirty="0" smtClean="0"/>
              <a:t>y</a:t>
            </a:r>
            <a:r>
              <a:rPr lang="en-US" sz="2000" dirty="0" smtClean="0"/>
              <a:t> - </a:t>
            </a:r>
            <a:r>
              <a:rPr lang="en-US" sz="2000" b="1" dirty="0" smtClean="0"/>
              <a:t>X</a:t>
            </a:r>
            <a:r>
              <a:rPr lang="en-US" sz="2000" dirty="0" smtClean="0"/>
              <a:t>(</a:t>
            </a:r>
            <a:r>
              <a:rPr lang="en-US" sz="2000" b="1" dirty="0" smtClean="0"/>
              <a:t>X’X</a:t>
            </a:r>
            <a:r>
              <a:rPr lang="en-US" sz="2000" dirty="0" smtClean="0"/>
              <a:t>)</a:t>
            </a:r>
            <a:r>
              <a:rPr lang="en-US" sz="2000" baseline="30000" dirty="0" smtClean="0"/>
              <a:t>-1</a:t>
            </a:r>
            <a:r>
              <a:rPr lang="en-US" sz="2000" b="1" dirty="0" smtClean="0"/>
              <a:t>X’y</a:t>
            </a:r>
            <a:r>
              <a:rPr lang="en-US" sz="2000" dirty="0" smtClean="0"/>
              <a:t> = </a:t>
            </a:r>
            <a:r>
              <a:rPr lang="en-US" sz="2000" b="1" dirty="0" smtClean="0"/>
              <a:t>My</a:t>
            </a:r>
            <a:r>
              <a:rPr lang="en-US" sz="20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My </a:t>
            </a:r>
            <a:r>
              <a:rPr lang="en-US" sz="2000" dirty="0" smtClean="0"/>
              <a:t>=</a:t>
            </a:r>
            <a:r>
              <a:rPr lang="en-US" sz="2000" b="1" dirty="0" smtClean="0"/>
              <a:t> </a:t>
            </a:r>
            <a:r>
              <a:rPr lang="en-US" sz="2000" dirty="0" smtClean="0"/>
              <a:t>The residuals that result when </a:t>
            </a:r>
            <a:r>
              <a:rPr lang="en-US" sz="2000" b="1" dirty="0" smtClean="0"/>
              <a:t>y</a:t>
            </a:r>
            <a:r>
              <a:rPr lang="en-US" sz="2000" dirty="0" smtClean="0"/>
              <a:t> is regressed on </a:t>
            </a:r>
            <a:r>
              <a:rPr lang="en-US" sz="2000" b="1" dirty="0" smtClean="0"/>
              <a:t>X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MX</a:t>
            </a:r>
            <a:r>
              <a:rPr lang="en-US" sz="2000" dirty="0" smtClean="0"/>
              <a:t> =</a:t>
            </a:r>
            <a:r>
              <a:rPr lang="en-US" sz="2000" b="1" dirty="0" smtClean="0"/>
              <a:t> 0	 (This result is fundamental!)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      How do we interpret this result in terms of residuals?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      When a column of </a:t>
            </a:r>
            <a:r>
              <a:rPr lang="en-US" sz="2000" b="1" dirty="0" smtClean="0"/>
              <a:t>X</a:t>
            </a:r>
            <a:r>
              <a:rPr lang="en-US" sz="2000" dirty="0" smtClean="0"/>
              <a:t> is regressed on all of </a:t>
            </a:r>
            <a:r>
              <a:rPr lang="en-US" sz="2000" b="1" dirty="0" smtClean="0"/>
              <a:t>X</a:t>
            </a:r>
            <a:r>
              <a:rPr lang="en-US" sz="2000" dirty="0" smtClean="0"/>
              <a:t>, we get a</a:t>
            </a:r>
            <a:br>
              <a:rPr lang="en-US" sz="2000" dirty="0" smtClean="0"/>
            </a:br>
            <a:r>
              <a:rPr lang="en-US" sz="2000" dirty="0" smtClean="0"/>
              <a:t>  perfect fit and zero residuals.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(Therefore)  </a:t>
            </a:r>
            <a:r>
              <a:rPr lang="en-US" sz="2000" b="1" dirty="0" smtClean="0"/>
              <a:t>My</a:t>
            </a:r>
            <a:r>
              <a:rPr lang="en-US" sz="2000" dirty="0" smtClean="0"/>
              <a:t>  =  </a:t>
            </a:r>
            <a:r>
              <a:rPr lang="en-US" sz="2000" b="1" dirty="0" err="1" smtClean="0"/>
              <a:t>MXb</a:t>
            </a:r>
            <a:r>
              <a:rPr lang="en-US" sz="2000" dirty="0" smtClean="0"/>
              <a:t> + </a:t>
            </a:r>
            <a:r>
              <a:rPr lang="en-US" sz="2000" b="1" dirty="0" smtClean="0"/>
              <a:t>Me</a:t>
            </a:r>
            <a:r>
              <a:rPr lang="en-US" sz="2000" dirty="0" smtClean="0"/>
              <a:t> = </a:t>
            </a:r>
            <a:r>
              <a:rPr lang="en-US" sz="2000" b="1" dirty="0" smtClean="0"/>
              <a:t>Me</a:t>
            </a:r>
            <a:r>
              <a:rPr lang="en-US" sz="2000" dirty="0" smtClean="0"/>
              <a:t>  =  </a:t>
            </a:r>
            <a:r>
              <a:rPr lang="en-US" sz="2000" b="1" dirty="0" smtClean="0"/>
              <a:t>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     </a:t>
            </a:r>
            <a:r>
              <a:rPr lang="en-US" sz="2000" dirty="0" smtClean="0"/>
              <a:t>(You should be able to prove this.</a:t>
            </a:r>
            <a:endParaRPr lang="en-US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/>
              <a:t>y = </a:t>
            </a:r>
            <a:r>
              <a:rPr lang="en-US" sz="2000" b="1" dirty="0" err="1" smtClean="0"/>
              <a:t>Py</a:t>
            </a:r>
            <a:r>
              <a:rPr lang="en-US" sz="2000" b="1" dirty="0" smtClean="0"/>
              <a:t> + My, P = X</a:t>
            </a:r>
            <a:r>
              <a:rPr lang="en-US" sz="2000" dirty="0" smtClean="0"/>
              <a:t>(</a:t>
            </a:r>
            <a:r>
              <a:rPr lang="en-US" sz="2000" b="1" dirty="0" smtClean="0"/>
              <a:t>X’X</a:t>
            </a:r>
            <a:r>
              <a:rPr lang="en-US" sz="2000" dirty="0" smtClean="0"/>
              <a:t>)</a:t>
            </a:r>
            <a:r>
              <a:rPr lang="en-US" sz="2000" baseline="30000" dirty="0" smtClean="0"/>
              <a:t>-1</a:t>
            </a:r>
            <a:r>
              <a:rPr lang="en-US" sz="2000" b="1" dirty="0" smtClean="0"/>
              <a:t>X’ = (I - M).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           PM = MP = 0.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 err="1" smtClean="0"/>
              <a:t>Py</a:t>
            </a:r>
            <a:r>
              <a:rPr lang="en-US" sz="2000" dirty="0" smtClean="0"/>
              <a:t> is the projection of</a:t>
            </a:r>
            <a:r>
              <a:rPr lang="en-US" sz="2000" b="1" dirty="0" smtClean="0"/>
              <a:t> y</a:t>
            </a:r>
            <a:r>
              <a:rPr lang="en-US" sz="2000" dirty="0" smtClean="0"/>
              <a:t> into the column space of </a:t>
            </a:r>
            <a:r>
              <a:rPr lang="en-US" sz="2000" b="1" dirty="0" smtClean="0"/>
              <a:t>X</a:t>
            </a:r>
            <a:r>
              <a:rPr lang="en-US" sz="2000" dirty="0" smtClean="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The </a:t>
            </a:r>
            <a:r>
              <a:rPr lang="en-US" b="1" smtClean="0"/>
              <a:t>M</a:t>
            </a:r>
            <a:r>
              <a:rPr lang="en-US" smtClean="0"/>
              <a:t> Matrix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696200" cy="4302125"/>
          </a:xfrm>
        </p:spPr>
        <p:txBody>
          <a:bodyPr/>
          <a:lstStyle/>
          <a:p>
            <a:pPr eaLnBrk="1" hangingPunct="1"/>
            <a:r>
              <a:rPr lang="en-US" b="1" smtClean="0"/>
              <a:t>M = I- X(X’X)</a:t>
            </a:r>
            <a:r>
              <a:rPr lang="en-US" b="1" baseline="30000" smtClean="0"/>
              <a:t>-1</a:t>
            </a:r>
            <a:r>
              <a:rPr lang="en-US" b="1" smtClean="0"/>
              <a:t>X’</a:t>
            </a:r>
            <a:r>
              <a:rPr lang="en-US" smtClean="0"/>
              <a:t> is an nxn matrix</a:t>
            </a:r>
            <a:endParaRPr lang="en-US" b="1" smtClean="0"/>
          </a:p>
          <a:p>
            <a:pPr eaLnBrk="1" hangingPunct="1"/>
            <a:r>
              <a:rPr lang="en-US" b="1" smtClean="0"/>
              <a:t>M</a:t>
            </a:r>
            <a:r>
              <a:rPr lang="en-US" smtClean="0"/>
              <a:t> is </a:t>
            </a:r>
            <a:r>
              <a:rPr lang="en-US" b="1" u="sng" smtClean="0">
                <a:solidFill>
                  <a:srgbClr val="FF0000"/>
                </a:solidFill>
              </a:rPr>
              <a:t>symmetric</a:t>
            </a:r>
            <a:r>
              <a:rPr lang="en-US" smtClean="0"/>
              <a:t> – </a:t>
            </a:r>
            <a:r>
              <a:rPr lang="en-US" b="1" smtClean="0"/>
              <a:t>M</a:t>
            </a:r>
            <a:r>
              <a:rPr lang="en-US" smtClean="0"/>
              <a:t> = </a:t>
            </a:r>
            <a:r>
              <a:rPr lang="en-US" b="1" smtClean="0"/>
              <a:t>M</a:t>
            </a:r>
            <a:r>
              <a:rPr lang="en-US" smtClean="0"/>
              <a:t>’</a:t>
            </a:r>
          </a:p>
          <a:p>
            <a:pPr eaLnBrk="1" hangingPunct="1"/>
            <a:r>
              <a:rPr lang="en-US" b="1" smtClean="0"/>
              <a:t>M</a:t>
            </a:r>
            <a:r>
              <a:rPr lang="en-US" smtClean="0"/>
              <a:t> is </a:t>
            </a:r>
            <a:r>
              <a:rPr lang="en-US" b="1" u="sng" smtClean="0">
                <a:solidFill>
                  <a:srgbClr val="FF0000"/>
                </a:solidFill>
              </a:rPr>
              <a:t>idempotent</a:t>
            </a:r>
            <a:r>
              <a:rPr lang="en-US" smtClean="0"/>
              <a:t> – </a:t>
            </a:r>
            <a:r>
              <a:rPr lang="en-US" b="1" smtClean="0"/>
              <a:t>M</a:t>
            </a:r>
            <a:r>
              <a:rPr lang="en-US" smtClean="0"/>
              <a:t>*</a:t>
            </a:r>
            <a:r>
              <a:rPr lang="en-US" b="1" smtClean="0"/>
              <a:t>M</a:t>
            </a:r>
            <a:r>
              <a:rPr lang="en-US" smtClean="0"/>
              <a:t> = </a:t>
            </a:r>
            <a:r>
              <a:rPr lang="en-US" b="1" smtClean="0"/>
              <a:t>M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(just multiply it out)</a:t>
            </a:r>
          </a:p>
          <a:p>
            <a:pPr eaLnBrk="1" hangingPunct="1"/>
            <a:r>
              <a:rPr lang="en-US" b="1" smtClean="0"/>
              <a:t>M</a:t>
            </a:r>
            <a:r>
              <a:rPr lang="en-US" smtClean="0"/>
              <a:t> is </a:t>
            </a:r>
            <a:r>
              <a:rPr lang="en-US" b="1" u="sng" smtClean="0">
                <a:solidFill>
                  <a:srgbClr val="FF0000"/>
                </a:solidFill>
              </a:rPr>
              <a:t>singular</a:t>
            </a:r>
            <a:r>
              <a:rPr lang="en-US" smtClean="0"/>
              <a:t>; </a:t>
            </a:r>
            <a:r>
              <a:rPr lang="en-US" b="1" smtClean="0"/>
              <a:t>M</a:t>
            </a:r>
            <a:r>
              <a:rPr lang="en-US" baseline="30000" smtClean="0"/>
              <a:t>-1</a:t>
            </a:r>
            <a:r>
              <a:rPr lang="en-US" smtClean="0"/>
              <a:t> does not exist.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(We will prove this later as a side result in another derivation.)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 when </a:t>
            </a:r>
            <a:r>
              <a:rPr lang="en-US" b="1" smtClean="0"/>
              <a:t>X</a:t>
            </a:r>
            <a:r>
              <a:rPr lang="en-US" smtClean="0"/>
              <a:t> Contains a Constant Term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X</a:t>
            </a:r>
            <a:r>
              <a:rPr lang="en-US" sz="2400" smtClean="0"/>
              <a:t> = [</a:t>
            </a:r>
            <a:r>
              <a:rPr lang="en-US" sz="2400" b="1" smtClean="0"/>
              <a:t>1</a:t>
            </a:r>
            <a:r>
              <a:rPr lang="en-US" sz="2400" smtClean="0"/>
              <a:t>,</a:t>
            </a:r>
            <a:r>
              <a:rPr lang="en-US" sz="2400" b="1" smtClean="0"/>
              <a:t>x</a:t>
            </a:r>
            <a:r>
              <a:rPr lang="en-US" sz="2400" baseline="-25000" smtClean="0"/>
              <a:t>2</a:t>
            </a:r>
            <a:r>
              <a:rPr lang="en-US" sz="2400" smtClean="0"/>
              <a:t>,…,</a:t>
            </a:r>
            <a:r>
              <a:rPr lang="en-US" sz="2400" b="1" smtClean="0"/>
              <a:t>x</a:t>
            </a:r>
            <a:r>
              <a:rPr lang="en-US" sz="2400" baseline="-25000" smtClean="0"/>
              <a:t>K</a:t>
            </a:r>
            <a:r>
              <a:rPr lang="en-US" sz="2400" smtClean="0"/>
              <a:t>]</a:t>
            </a:r>
          </a:p>
          <a:p>
            <a:pPr eaLnBrk="1" hangingPunct="1"/>
            <a:r>
              <a:rPr lang="en-US" sz="2400" smtClean="0"/>
              <a:t>The first column of </a:t>
            </a:r>
            <a:r>
              <a:rPr lang="en-US" sz="2400" b="1" smtClean="0"/>
              <a:t>X</a:t>
            </a:r>
            <a:r>
              <a:rPr lang="en-US" sz="2400" smtClean="0"/>
              <a:t> is a column of ones</a:t>
            </a:r>
          </a:p>
          <a:p>
            <a:pPr eaLnBrk="1" hangingPunct="1"/>
            <a:r>
              <a:rPr lang="en-US" sz="2400" smtClean="0"/>
              <a:t>Since </a:t>
            </a:r>
            <a:r>
              <a:rPr lang="en-US" sz="2400" b="1" smtClean="0"/>
              <a:t>X’e</a:t>
            </a:r>
            <a:r>
              <a:rPr lang="en-US" sz="2400" smtClean="0"/>
              <a:t> = </a:t>
            </a:r>
            <a:r>
              <a:rPr lang="en-US" sz="2400" b="1" smtClean="0"/>
              <a:t>0</a:t>
            </a:r>
            <a:r>
              <a:rPr lang="en-US" sz="2400" smtClean="0"/>
              <a:t>, </a:t>
            </a:r>
            <a:r>
              <a:rPr lang="en-US" sz="2400" b="1" smtClean="0"/>
              <a:t>x</a:t>
            </a:r>
            <a:r>
              <a:rPr lang="en-US" sz="2400" b="1" baseline="-25000" smtClean="0"/>
              <a:t>1</a:t>
            </a:r>
            <a:r>
              <a:rPr lang="en-US" sz="2400" b="1" smtClean="0"/>
              <a:t>’e </a:t>
            </a:r>
            <a:r>
              <a:rPr lang="en-US" sz="2400" smtClean="0"/>
              <a:t>= 0 – the residuals sum to zero.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12170939"/>
              </p:ext>
            </p:extLst>
          </p:nvPr>
        </p:nvGraphicFramePr>
        <p:xfrm>
          <a:off x="1905000" y="3124200"/>
          <a:ext cx="6934200" cy="3009900"/>
        </p:xfrm>
        <a:graphic>
          <a:graphicData uri="http://schemas.openxmlformats.org/presentationml/2006/ole">
            <p:oleObj spid="_x0000_s12295" name="Equation" r:id="rId4" imgW="3835080" imgH="16635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76400" y="384629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U.S. Gasoline Market, 1960-1995</a:t>
            </a:r>
            <a:endParaRPr lang="en-US" sz="32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139370"/>
            <a:ext cx="2844351" cy="54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2667000" y="1143000"/>
            <a:ext cx="685800" cy="5334000"/>
          </a:xfrm>
          <a:prstGeom prst="rect">
            <a:avLst/>
          </a:prstGeom>
          <a:solidFill>
            <a:srgbClr val="00B05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352800" y="1143000"/>
            <a:ext cx="2057400" cy="5334000"/>
          </a:xfrm>
          <a:prstGeom prst="rect">
            <a:avLst/>
          </a:prstGeom>
          <a:solidFill>
            <a:srgbClr val="00B0F0">
              <a:alpha val="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 Algebra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76400"/>
            <a:ext cx="52578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2390193" y="1695062"/>
            <a:ext cx="810207" cy="44958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038531" y="1704393"/>
            <a:ext cx="1752600" cy="44958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57388"/>
            <a:ext cx="7848600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1104124" y="2247124"/>
            <a:ext cx="4858138" cy="8382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85462" y="3505200"/>
            <a:ext cx="4858138" cy="8382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1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Residuals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6553200" cy="477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1828800" y="1524000"/>
            <a:ext cx="838200" cy="45720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276600" y="1505338"/>
            <a:ext cx="1752600" cy="46482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648062" y="1551992"/>
            <a:ext cx="1066800" cy="4620207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05400" y="1524000"/>
            <a:ext cx="990600" cy="685800"/>
          </a:xfrm>
          <a:prstGeom prst="rect">
            <a:avLst/>
          </a:prstGeom>
          <a:solidFill>
            <a:srgbClr val="FF9999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Least Squares Residuals (autocorrelated)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05000"/>
            <a:ext cx="775335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 Algebra-3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003675"/>
            <a:ext cx="80010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838200" y="5638800"/>
            <a:ext cx="77724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M </a:t>
            </a:r>
            <a:r>
              <a:rPr lang="en-US" b="1">
                <a:latin typeface="Tahoma" pitchFamily="34" charset="0"/>
              </a:rPr>
              <a:t>is </a:t>
            </a:r>
            <a:r>
              <a:rPr lang="en-US" b="1" smtClean="0">
                <a:latin typeface="Tahoma" pitchFamily="34" charset="0"/>
              </a:rPr>
              <a:t>n </a:t>
            </a:r>
            <a:r>
              <a:rPr lang="en-US" b="1" smtClean="0">
                <a:latin typeface="Tahoma" pitchFamily="34" charset="0"/>
                <a:sym typeface="Symbol"/>
              </a:rPr>
              <a:t></a:t>
            </a:r>
            <a:r>
              <a:rPr lang="en-US" b="1" smtClean="0">
                <a:latin typeface="Tahoma" pitchFamily="34" charset="0"/>
              </a:rPr>
              <a:t> n </a:t>
            </a:r>
            <a:r>
              <a:rPr lang="en-US" b="1" dirty="0">
                <a:latin typeface="Tahoma" pitchFamily="34" charset="0"/>
              </a:rPr>
              <a:t>potentially huge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828800" y="4495800"/>
          <a:ext cx="304800" cy="457200"/>
        </p:xfrm>
        <a:graphic>
          <a:graphicData uri="http://schemas.openxmlformats.org/presentationml/2006/ole">
            <p:oleObj spid="_x0000_s15398" name="Equation" r:id="rId5" imgW="101512" imgH="152268" progId="Equation.DSMT4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971800" y="4486275"/>
          <a:ext cx="466725" cy="466725"/>
        </p:xfrm>
        <a:graphic>
          <a:graphicData uri="http://schemas.openxmlformats.org/presentationml/2006/ole">
            <p:oleObj spid="_x0000_s15399" name="Equation" r:id="rId6" imgW="152268" imgH="152268" progId="Equation.DSMT4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5476875" y="4482465"/>
          <a:ext cx="542925" cy="470535"/>
        </p:xfrm>
        <a:graphic>
          <a:graphicData uri="http://schemas.openxmlformats.org/presentationml/2006/ole">
            <p:oleObj spid="_x0000_s15400" name="Equation" r:id="rId7" imgW="190335" imgH="164957" progId="Equation.DSMT4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834201" y="4523793"/>
          <a:ext cx="566737" cy="334839"/>
        </p:xfrm>
        <a:graphic>
          <a:graphicData uri="http://schemas.openxmlformats.org/presentationml/2006/ole">
            <p:oleObj spid="_x0000_s15401" name="Equation" r:id="rId8" imgW="279279" imgH="165028" progId="Equation.DSMT4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7620000" y="4513263"/>
          <a:ext cx="506412" cy="433387"/>
        </p:xfrm>
        <a:graphic>
          <a:graphicData uri="http://schemas.openxmlformats.org/presentationml/2006/ole">
            <p:oleObj spid="_x0000_s15402" name="Equation" r:id="rId9" imgW="177569" imgH="152202" progId="Equation.DSMT4">
              <p:embed/>
            </p:oleObj>
          </a:graphicData>
        </a:graphic>
      </p:graphicFrame>
      <p:pic>
        <p:nvPicPr>
          <p:cNvPr id="15405" name="Picture 4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53000" y="1981200"/>
            <a:ext cx="253949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6" name="Picture 4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3400" y="2057400"/>
            <a:ext cx="43148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 bwMode="auto">
          <a:xfrm>
            <a:off x="5029200" y="1981200"/>
            <a:ext cx="2667000" cy="1295400"/>
          </a:xfrm>
          <a:prstGeom prst="rect">
            <a:avLst/>
          </a:prstGeom>
          <a:solidFill>
            <a:srgbClr val="00B0F0">
              <a:alpha val="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7975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Least Squares Algebra-4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524000"/>
            <a:ext cx="2564557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 bwMode="auto">
          <a:xfrm>
            <a:off x="5029200" y="1752600"/>
            <a:ext cx="2362200" cy="4572000"/>
          </a:xfrm>
          <a:prstGeom prst="rect">
            <a:avLst/>
          </a:prstGeom>
          <a:solidFill>
            <a:schemeClr val="tx2">
              <a:lumMod val="20000"/>
              <a:lumOff val="80000"/>
              <a:alpha val="902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3352800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smtClean="0"/>
              <a:t>MX</a:t>
            </a:r>
            <a:r>
              <a:rPr lang="en-US" sz="6000" smtClean="0"/>
              <a:t> </a:t>
            </a:r>
            <a:r>
              <a:rPr lang="en-US" sz="6000" b="1" smtClean="0"/>
              <a:t>=</a:t>
            </a:r>
            <a:endParaRPr lang="en-US" sz="6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</TotalTime>
  <Words>412</Words>
  <Application>Microsoft Office PowerPoint</Application>
  <PresentationFormat>On-screen Show (4:3)</PresentationFormat>
  <Paragraphs>138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Level</vt:lpstr>
      <vt:lpstr>Equation</vt:lpstr>
      <vt:lpstr>MathType 6.0 Equation</vt:lpstr>
      <vt:lpstr>Econometrics I</vt:lpstr>
      <vt:lpstr>Econometrics I</vt:lpstr>
      <vt:lpstr>Vocabulary</vt:lpstr>
      <vt:lpstr>Fitting Criteria</vt:lpstr>
      <vt:lpstr>An Analogy Principle for Estimating </vt:lpstr>
      <vt:lpstr>Population Moments</vt:lpstr>
      <vt:lpstr>Slide 7</vt:lpstr>
      <vt:lpstr>Least Squares</vt:lpstr>
      <vt:lpstr>Fitting Criteria</vt:lpstr>
      <vt:lpstr>Least Squares Algebra</vt:lpstr>
      <vt:lpstr>Least Squares Normal Equations</vt:lpstr>
      <vt:lpstr>Least Squares Normal Equations</vt:lpstr>
      <vt:lpstr>Least Squares Solution</vt:lpstr>
      <vt:lpstr>Second Order Conditions</vt:lpstr>
      <vt:lpstr>Side Result: Sample Moments</vt:lpstr>
      <vt:lpstr>Does b Minimize e’e?</vt:lpstr>
      <vt:lpstr>A Positive Definite Matrix</vt:lpstr>
      <vt:lpstr>Algebraic Results - 1</vt:lpstr>
      <vt:lpstr>Residuals vs. Disturbances</vt:lpstr>
      <vt:lpstr>Algebraic Results - 2</vt:lpstr>
      <vt:lpstr>The M Matrix</vt:lpstr>
      <vt:lpstr>Results when X Contains a Constant Term</vt:lpstr>
      <vt:lpstr>Slide 23</vt:lpstr>
      <vt:lpstr>Least Squares Algebra</vt:lpstr>
      <vt:lpstr>Least Squares</vt:lpstr>
      <vt:lpstr>Residuals</vt:lpstr>
      <vt:lpstr>Least Squares Residuals (autocorrelated)</vt:lpstr>
      <vt:lpstr>Least Squares Algebra-3</vt:lpstr>
      <vt:lpstr>Least Squares Algebra-4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70</cp:revision>
  <dcterms:created xsi:type="dcterms:W3CDTF">2007-07-27T17:18:39Z</dcterms:created>
  <dcterms:modified xsi:type="dcterms:W3CDTF">2017-07-03T12:43:27Z</dcterms:modified>
</cp:coreProperties>
</file>