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86" r:id="rId1"/>
  </p:sldMasterIdLst>
  <p:notesMasterIdLst>
    <p:notesMasterId r:id="rId27"/>
  </p:notesMasterIdLst>
  <p:handoutMasterIdLst>
    <p:handoutMasterId r:id="rId28"/>
  </p:handoutMasterIdLst>
  <p:sldIdLst>
    <p:sldId id="258" r:id="rId2"/>
    <p:sldId id="271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91" r:id="rId16"/>
    <p:sldId id="284" r:id="rId17"/>
    <p:sldId id="285" r:id="rId18"/>
    <p:sldId id="286" r:id="rId19"/>
    <p:sldId id="294" r:id="rId20"/>
    <p:sldId id="287" r:id="rId21"/>
    <p:sldId id="288" r:id="rId22"/>
    <p:sldId id="289" r:id="rId23"/>
    <p:sldId id="290" r:id="rId24"/>
    <p:sldId id="292" r:id="rId25"/>
    <p:sldId id="293" r:id="rId26"/>
  </p:sldIdLst>
  <p:sldSz cx="9144000" cy="6858000" type="screen4x3"/>
  <p:notesSz cx="6997700" cy="9283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99CC00"/>
    <a:srgbClr val="7030A0"/>
    <a:srgbClr val="000000"/>
    <a:srgbClr val="E6E6E6"/>
    <a:srgbClr val="FF0000"/>
    <a:srgbClr val="99CCCC"/>
    <a:srgbClr val="FFFFFF"/>
    <a:srgbClr val="FF9999"/>
    <a:srgbClr val="5F5F5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81" autoAdjust="0"/>
    <p:restoredTop sz="94660"/>
  </p:normalViewPr>
  <p:slideViewPr>
    <p:cSldViewPr>
      <p:cViewPr>
        <p:scale>
          <a:sx n="100" d="100"/>
          <a:sy n="100" d="100"/>
        </p:scale>
        <p:origin x="-2160" y="-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140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140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140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fld id="{61C0E9CA-299E-479D-B5B9-378C6DF986A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24447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3988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0088" y="4410075"/>
            <a:ext cx="5597525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fld id="{4F8F0715-B755-4255-9FF5-B88A10DBD77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749573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77F398-5192-4E49-AA5F-C4A783130378}" type="slidenum">
              <a:rPr lang="en-US"/>
              <a:pPr/>
              <a:t>1</a:t>
            </a:fld>
            <a:endParaRPr lang="en-US"/>
          </a:p>
        </p:txBody>
      </p:sp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22318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1FAEE7-2368-4C07-9EEE-9E3BEAD90DC5}" type="slidenum">
              <a:rPr lang="en-US"/>
              <a:pPr/>
              <a:t>2</a:t>
            </a:fld>
            <a:endParaRPr lang="en-US"/>
          </a:p>
        </p:txBody>
      </p:sp>
      <p:sp>
        <p:nvSpPr>
          <p:cNvPr id="211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18138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339CE5-95FB-4295-A714-B3367661086E}" type="slidenum">
              <a:rPr lang="en-US" smtClean="0"/>
              <a:pPr/>
              <a:t>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8537923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923CA5-8FB8-4666-B671-3F80697130C8}" type="slidenum">
              <a:rPr lang="en-US" smtClean="0"/>
              <a:pPr/>
              <a:t>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4567447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8676" name="Slide Number Placeholder 3"/>
          <p:cNvSpPr txBox="1">
            <a:spLocks noGrp="1"/>
          </p:cNvSpPr>
          <p:nvPr/>
        </p:nvSpPr>
        <p:spPr bwMode="auto">
          <a:xfrm>
            <a:off x="3965363" y="8819515"/>
            <a:ext cx="3032337" cy="464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031" tIns="46516" rIns="93031" bIns="46516" anchor="b"/>
          <a:lstStyle/>
          <a:p>
            <a:pPr algn="r" eaLnBrk="1" hangingPunct="1"/>
            <a:fld id="{4E763BAC-A0E0-4073-855E-E66A7CA9C500}" type="slidenum">
              <a:rPr lang="en-US" sz="1200"/>
              <a:pPr algn="r" eaLnBrk="1" hangingPunct="1"/>
              <a:t>5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10014157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76C862-5F6B-4B3D-A07D-47DB7AE79768}" type="slidenum">
              <a:rPr lang="en-US" smtClean="0"/>
              <a:pPr/>
              <a:t>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6702271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B455C18-EC84-4711-AE43-B322E406CC8C}" type="slidenum">
              <a:rPr lang="en-US" smtClean="0"/>
              <a:pPr/>
              <a:t>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8968811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8F0AC78-F5E9-42FE-BEBB-C7C004EE7144}" type="slidenum">
              <a:rPr lang="en-US" smtClean="0"/>
              <a:pPr/>
              <a:t>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4248933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1BC516-6817-4167-983A-5FD1F19E994B}" type="slidenum">
              <a:rPr lang="en-US" smtClean="0"/>
              <a:pPr/>
              <a:t>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0115467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A86B1A-C673-4508-B203-DBB9EDF2F0D2}" type="slidenum">
              <a:rPr lang="en-US" smtClean="0"/>
              <a:pPr/>
              <a:t>10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7058430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DFE5DF-68DF-4858-A40A-9A56CCF8172A}" type="slidenum">
              <a:rPr lang="en-US" smtClean="0"/>
              <a:pPr/>
              <a:t>11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9873430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5C42AF-1A8F-46D0-8F77-8AA78C3BCACA}" type="slidenum">
              <a:rPr lang="en-US" smtClean="0"/>
              <a:pPr/>
              <a:t>12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0815424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B6AD17-6ED6-4376-94E8-6642F1BC8CBC}" type="slidenum">
              <a:rPr lang="en-US" smtClean="0"/>
              <a:pPr/>
              <a:t>13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749438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48781D-3D5E-47E4-9EAF-C6F50ACDED80}" type="slidenum">
              <a:rPr lang="en-US" smtClean="0"/>
              <a:pPr/>
              <a:t>14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8465983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9E9815-C83A-446E-BB9A-C61D6E7A09DF}" type="slidenum">
              <a:rPr lang="en-US" smtClean="0"/>
              <a:pPr/>
              <a:t>16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8302046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B50CE9-1C7B-49A8-B262-84BDBB0076BE}" type="slidenum">
              <a:rPr lang="en-US" smtClean="0"/>
              <a:pPr/>
              <a:t>17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8620974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CBA5C7-3E5B-4990-8477-97AF496D3CE5}" type="slidenum">
              <a:rPr lang="en-US" smtClean="0"/>
              <a:pPr/>
              <a:t>18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0058617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076A75-2BA5-40E7-B998-5D2F5CC8AFC1}" type="slidenum">
              <a:rPr lang="en-US" smtClean="0"/>
              <a:pPr/>
              <a:t>19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5386767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076A75-2BA5-40E7-B998-5D2F5CC8AFC1}" type="slidenum">
              <a:rPr lang="en-US" smtClean="0"/>
              <a:pPr/>
              <a:t>20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5386767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0102BA-E434-45FF-B892-CCBD8F13A5C9}" type="slidenum">
              <a:rPr lang="en-US" smtClean="0"/>
              <a:pPr/>
              <a:t>21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8671570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AE5ADA-4AE9-4020-9E96-F9F4140C573A}" type="slidenum">
              <a:rPr lang="en-US" smtClean="0"/>
              <a:pPr/>
              <a:t>22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2359260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21332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25166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063268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0736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5090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56382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26816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513144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764048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3948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66642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16764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E8A902-C2A9-43C4-BB23-CAEFA01AF6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" name="TextBox 8"/>
          <p:cNvSpPr txBox="1"/>
          <p:nvPr userDrawn="1"/>
        </p:nvSpPr>
        <p:spPr>
          <a:xfrm>
            <a:off x="5562600" y="6550223"/>
            <a:ext cx="3572691" cy="307777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1400" smtClean="0"/>
              <a:t>Part</a:t>
            </a:r>
            <a:r>
              <a:rPr lang="en-US" sz="1400" baseline="0" smtClean="0"/>
              <a:t> 4: Partial Regression and Correlation</a:t>
            </a:r>
            <a:endParaRPr lang="en-US" sz="1400"/>
          </a:p>
        </p:txBody>
      </p:sp>
      <p:sp>
        <p:nvSpPr>
          <p:cNvPr id="11" name="Rectangle 10"/>
          <p:cNvSpPr/>
          <p:nvPr userDrawn="1"/>
        </p:nvSpPr>
        <p:spPr>
          <a:xfrm>
            <a:off x="229982" y="6488668"/>
            <a:ext cx="9925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4-</a:t>
            </a:r>
            <a:fld id="{9ED99AAF-CB70-44A8-9A44-756D634A7A9A}" type="slidenum">
              <a:rPr lang="en-US" b="1" smtClean="0"/>
              <a:pPr/>
              <a:t>‹#›</a:t>
            </a:fld>
            <a:r>
              <a:rPr lang="en-US" b="1" smtClean="0"/>
              <a:t>/25</a:t>
            </a:r>
            <a:endParaRPr lang="en-US" b="1" dirty="0"/>
          </a:p>
        </p:txBody>
      </p:sp>
      <p:sp>
        <p:nvSpPr>
          <p:cNvPr id="12" name="Rectangle 1"/>
          <p:cNvSpPr>
            <a:spLocks noChangeArrowheads="1"/>
          </p:cNvSpPr>
          <p:nvPr userDrawn="1"/>
        </p:nvSpPr>
        <p:spPr bwMode="auto">
          <a:xfrm>
            <a:off x="228600" y="0"/>
            <a:ext cx="8915400" cy="228600"/>
          </a:xfrm>
          <a:prstGeom prst="rect">
            <a:avLst/>
          </a:prstGeom>
          <a:solidFill>
            <a:srgbClr val="7030A0"/>
          </a:solidFill>
          <a:ln>
            <a:noFill/>
          </a:ln>
          <a:extLst/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0295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5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6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7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8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2286000"/>
            <a:ext cx="5257800" cy="612775"/>
          </a:xfrm>
        </p:spPr>
        <p:txBody>
          <a:bodyPr/>
          <a:lstStyle/>
          <a:p>
            <a:r>
              <a:rPr lang="en-US" sz="4800" smtClean="0"/>
              <a:t>Econometrics I</a:t>
            </a:r>
            <a:endParaRPr lang="en-US" sz="4800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3048000"/>
            <a:ext cx="5486400" cy="1752600"/>
          </a:xfrm>
        </p:spPr>
        <p:txBody>
          <a:bodyPr/>
          <a:lstStyle/>
          <a:p>
            <a:r>
              <a:rPr lang="en-US" sz="2600" smtClean="0">
                <a:latin typeface="+mj-lt"/>
              </a:rPr>
              <a:t> Professor </a:t>
            </a:r>
            <a:r>
              <a:rPr lang="en-US" sz="2600">
                <a:latin typeface="+mj-lt"/>
              </a:rPr>
              <a:t>William Greene</a:t>
            </a:r>
          </a:p>
          <a:p>
            <a:r>
              <a:rPr lang="en-US" sz="2600">
                <a:latin typeface="+mj-lt"/>
              </a:rPr>
              <a:t>Stern School of Business</a:t>
            </a:r>
          </a:p>
          <a:p>
            <a:r>
              <a:rPr lang="en-US" sz="2600" smtClean="0">
                <a:latin typeface="+mj-lt"/>
              </a:rPr>
              <a:t>  Department </a:t>
            </a:r>
            <a:r>
              <a:rPr lang="en-US" sz="2600">
                <a:latin typeface="+mj-lt"/>
              </a:rPr>
              <a:t>of Economics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1828800"/>
            <a:ext cx="2673545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295400" y="1371600"/>
            <a:ext cx="6858000" cy="1752600"/>
          </a:xfrm>
        </p:spPr>
        <p:txBody>
          <a:bodyPr/>
          <a:lstStyle/>
          <a:p>
            <a:r>
              <a:rPr lang="en-US" sz="4000" smtClean="0"/>
              <a:t>Econometrics I</a:t>
            </a:r>
            <a:endParaRPr lang="en-US" sz="4000"/>
          </a:p>
        </p:txBody>
      </p:sp>
      <p:sp>
        <p:nvSpPr>
          <p:cNvPr id="199686" name="Rectangle 6"/>
          <p:cNvSpPr>
            <a:spLocks noChangeArrowheads="1"/>
          </p:cNvSpPr>
          <p:nvPr/>
        </p:nvSpPr>
        <p:spPr bwMode="auto">
          <a:xfrm>
            <a:off x="1524000" y="3352800"/>
            <a:ext cx="6096000" cy="22098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9687" name="Text Box 7"/>
          <p:cNvSpPr txBox="1">
            <a:spLocks noChangeArrowheads="1"/>
          </p:cNvSpPr>
          <p:nvPr/>
        </p:nvSpPr>
        <p:spPr bwMode="auto">
          <a:xfrm>
            <a:off x="1600200" y="3886200"/>
            <a:ext cx="59436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/>
              <a:t>Part </a:t>
            </a:r>
            <a:r>
              <a:rPr lang="en-US" sz="3200" b="1" smtClean="0"/>
              <a:t>4 – Partial Regression</a:t>
            </a:r>
            <a:br>
              <a:rPr lang="en-US" sz="3200" b="1" smtClean="0"/>
            </a:br>
            <a:r>
              <a:rPr lang="en-US" sz="3200" b="1" smtClean="0"/>
              <a:t>           and Partial Correlation</a:t>
            </a:r>
            <a:endParaRPr lang="en-US" sz="32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95400"/>
            <a:ext cx="8229600" cy="530225"/>
          </a:xfrm>
        </p:spPr>
        <p:txBody>
          <a:bodyPr/>
          <a:lstStyle/>
          <a:p>
            <a:pPr eaLnBrk="1" hangingPunct="1"/>
            <a:r>
              <a:rPr lang="en-US" dirty="0" smtClean="0"/>
              <a:t>Frisch-Waugh (1933</a:t>
            </a:r>
            <a:r>
              <a:rPr lang="en-US" smtClean="0"/>
              <a:t>) ‘Theorem’</a:t>
            </a:r>
            <a:endParaRPr lang="en-US" dirty="0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057400"/>
            <a:ext cx="8229600" cy="3540125"/>
          </a:xfrm>
        </p:spPr>
        <p:txBody>
          <a:bodyPr/>
          <a:lstStyle/>
          <a:p>
            <a:pPr marL="533400" indent="-533400" eaLnBrk="1" hangingPunct="1">
              <a:buFont typeface="Wingdings" pitchFamily="2" charset="2"/>
              <a:buNone/>
            </a:pPr>
            <a:r>
              <a:rPr lang="en-US" sz="2400" b="1" dirty="0" smtClean="0"/>
              <a:t>Context</a:t>
            </a:r>
            <a:r>
              <a:rPr lang="en-US" sz="2400" dirty="0" smtClean="0"/>
              <a:t>:  Model contains two sets of variables:  </a:t>
            </a:r>
          </a:p>
          <a:p>
            <a:pPr marL="533400" indent="-533400" eaLnBrk="1" hangingPunct="1">
              <a:buFont typeface="Wingdings" pitchFamily="2" charset="2"/>
              <a:buNone/>
            </a:pPr>
            <a:r>
              <a:rPr lang="en-US" sz="2400" b="1" dirty="0" smtClean="0"/>
              <a:t>      X </a:t>
            </a:r>
            <a:r>
              <a:rPr lang="en-US" sz="2400" dirty="0" smtClean="0"/>
              <a:t> =  [ (1,time) : (other variables)]  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2400" dirty="0" smtClean="0"/>
              <a:t>          =  [</a:t>
            </a:r>
            <a:r>
              <a:rPr lang="en-US" sz="2400" b="1" dirty="0" smtClean="0"/>
              <a:t>X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 </a:t>
            </a:r>
            <a:r>
              <a:rPr lang="en-US" sz="2400" b="1" dirty="0" smtClean="0"/>
              <a:t>X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] </a:t>
            </a:r>
          </a:p>
          <a:p>
            <a:pPr marL="533400" indent="-533400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en-US" sz="2400" b="1" dirty="0" smtClean="0"/>
              <a:t>Regression model</a:t>
            </a:r>
            <a:r>
              <a:rPr lang="en-US" sz="2400" dirty="0" smtClean="0"/>
              <a:t>:  </a:t>
            </a:r>
          </a:p>
          <a:p>
            <a:pPr marL="533400" indent="-533400" eaLnBrk="1" hangingPunct="1">
              <a:buFont typeface="Wingdings" pitchFamily="2" charset="2"/>
              <a:buNone/>
            </a:pPr>
            <a:r>
              <a:rPr lang="en-US" sz="2400" b="1" dirty="0" smtClean="0"/>
              <a:t>     y</a:t>
            </a:r>
            <a:r>
              <a:rPr lang="en-US" sz="2400" dirty="0" smtClean="0"/>
              <a:t>  =  </a:t>
            </a:r>
            <a:r>
              <a:rPr lang="en-US" sz="2400" b="1" dirty="0" smtClean="0"/>
              <a:t>X</a:t>
            </a:r>
            <a:r>
              <a:rPr lang="en-US" sz="2400" baseline="-25000" dirty="0" smtClean="0"/>
              <a:t>1</a:t>
            </a:r>
            <a:r>
              <a:rPr lang="en-US" sz="2400" b="1" dirty="0" smtClean="0">
                <a:sym typeface="Symbol" pitchFamily="18" charset="2"/>
              </a:rPr>
              <a:t>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 + </a:t>
            </a:r>
            <a:r>
              <a:rPr lang="en-US" sz="2400" b="1" dirty="0" smtClean="0"/>
              <a:t>X</a:t>
            </a:r>
            <a:r>
              <a:rPr lang="en-US" sz="2400" baseline="-25000" dirty="0" smtClean="0"/>
              <a:t>2</a:t>
            </a:r>
            <a:r>
              <a:rPr lang="en-US" sz="2400" b="1" dirty="0" smtClean="0">
                <a:sym typeface="Symbol" pitchFamily="18" charset="2"/>
              </a:rPr>
              <a:t>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 + </a:t>
            </a:r>
            <a:r>
              <a:rPr lang="en-US" sz="2400" b="1" dirty="0" smtClean="0">
                <a:sym typeface="Symbol" pitchFamily="18" charset="2"/>
              </a:rPr>
              <a:t></a:t>
            </a:r>
            <a:r>
              <a:rPr lang="en-US" sz="2400" b="1" dirty="0" smtClean="0"/>
              <a:t>  </a:t>
            </a:r>
            <a:r>
              <a:rPr lang="en-US" sz="2400" dirty="0" smtClean="0"/>
              <a:t>(population)</a:t>
            </a:r>
          </a:p>
          <a:p>
            <a:pPr marL="533400" indent="-533400" eaLnBrk="1" hangingPunct="1">
              <a:buFont typeface="Wingdings" pitchFamily="2" charset="2"/>
              <a:buNone/>
            </a:pPr>
            <a:r>
              <a:rPr lang="en-US" sz="2400" b="1" dirty="0" smtClean="0"/>
              <a:t>         </a:t>
            </a:r>
            <a:r>
              <a:rPr lang="en-US" sz="2400" dirty="0" smtClean="0"/>
              <a:t>=</a:t>
            </a:r>
            <a:r>
              <a:rPr lang="en-US" sz="2400" b="1" dirty="0" smtClean="0"/>
              <a:t>  X</a:t>
            </a:r>
            <a:r>
              <a:rPr lang="en-US" sz="2400" baseline="-25000" dirty="0" smtClean="0"/>
              <a:t>1</a:t>
            </a:r>
            <a:r>
              <a:rPr lang="en-US" sz="2400" b="1" dirty="0" smtClean="0"/>
              <a:t>b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 + </a:t>
            </a:r>
            <a:r>
              <a:rPr lang="en-US" sz="2400" b="1" dirty="0" smtClean="0"/>
              <a:t>X</a:t>
            </a:r>
            <a:r>
              <a:rPr lang="en-US" sz="2400" baseline="-25000" dirty="0" smtClean="0"/>
              <a:t>2</a:t>
            </a:r>
            <a:r>
              <a:rPr lang="en-US" sz="2400" b="1" dirty="0" smtClean="0"/>
              <a:t>b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+ </a:t>
            </a:r>
            <a:r>
              <a:rPr lang="en-US" sz="2400" b="1" dirty="0" smtClean="0"/>
              <a:t>e</a:t>
            </a:r>
            <a:r>
              <a:rPr lang="en-US" sz="2400" dirty="0" smtClean="0"/>
              <a:t>  (sample)</a:t>
            </a:r>
          </a:p>
          <a:p>
            <a:pPr marL="533400" indent="-533400" eaLnBrk="1" hangingPunct="1">
              <a:buFont typeface="Wingdings" pitchFamily="2" charset="2"/>
              <a:buNone/>
            </a:pPr>
            <a:r>
              <a:rPr lang="en-US" sz="2400" b="1" dirty="0" smtClean="0"/>
              <a:t>Problem</a:t>
            </a:r>
            <a:r>
              <a:rPr lang="en-US" sz="2400" dirty="0" smtClean="0"/>
              <a:t>:  Algebraic expression for the second set of least squares coefficients, </a:t>
            </a:r>
            <a:r>
              <a:rPr lang="en-US" sz="2400" b="1" dirty="0" smtClean="0"/>
              <a:t>b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33400"/>
            <a:ext cx="8229600" cy="530225"/>
          </a:xfrm>
        </p:spPr>
        <p:txBody>
          <a:bodyPr/>
          <a:lstStyle/>
          <a:p>
            <a:pPr eaLnBrk="1" hangingPunct="1"/>
            <a:r>
              <a:rPr lang="en-US" dirty="0" smtClean="0"/>
              <a:t>Partitioned Solution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295400"/>
            <a:ext cx="8229600" cy="1101725"/>
          </a:xfrm>
        </p:spPr>
        <p:txBody>
          <a:bodyPr/>
          <a:lstStyle/>
          <a:p>
            <a:pPr marL="533400" indent="-533400" eaLnBrk="1" hangingPunct="1">
              <a:buFont typeface="Wingdings" pitchFamily="2" charset="2"/>
              <a:buNone/>
            </a:pPr>
            <a:r>
              <a:rPr lang="en-US" sz="2000" dirty="0" smtClean="0"/>
              <a:t>Method of solution (Why did F&amp;W care?  In 1933, matrix computation was not trivial!)</a:t>
            </a:r>
          </a:p>
          <a:p>
            <a:pPr marL="533400" indent="-533400" eaLnBrk="1" hangingPunct="1">
              <a:buFont typeface="Wingdings" pitchFamily="2" charset="2"/>
              <a:buNone/>
            </a:pPr>
            <a:r>
              <a:rPr lang="en-US" sz="2000" dirty="0" smtClean="0"/>
              <a:t>Direct manipulation of normal equations produces</a:t>
            </a:r>
          </a:p>
          <a:p>
            <a:pPr marL="533400" indent="-533400" eaLnBrk="1" hangingPunct="1">
              <a:buFont typeface="Wingdings" pitchFamily="2" charset="2"/>
              <a:buNone/>
            </a:pPr>
            <a:r>
              <a:rPr lang="en-US" sz="2400" b="1" dirty="0" smtClean="0"/>
              <a:t>      </a:t>
            </a:r>
            <a:endParaRPr lang="en-US" sz="2400" dirty="0" smtClean="0"/>
          </a:p>
        </p:txBody>
      </p:sp>
      <p:graphicFrame>
        <p:nvGraphicFramePr>
          <p:cNvPr id="102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094332270"/>
              </p:ext>
            </p:extLst>
          </p:nvPr>
        </p:nvGraphicFramePr>
        <p:xfrm>
          <a:off x="1071494" y="2514600"/>
          <a:ext cx="7005706" cy="3842814"/>
        </p:xfrm>
        <a:graphic>
          <a:graphicData uri="http://schemas.openxmlformats.org/presentationml/2006/ole">
            <p:oleObj spid="_x0000_s1038" name="Equation" r:id="rId4" imgW="3149600" imgH="17272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295400"/>
            <a:ext cx="8229600" cy="530225"/>
          </a:xfrm>
        </p:spPr>
        <p:txBody>
          <a:bodyPr/>
          <a:lstStyle/>
          <a:p>
            <a:pPr eaLnBrk="1" hangingPunct="1"/>
            <a:r>
              <a:rPr lang="en-US" smtClean="0"/>
              <a:t>Partitioned Solution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09600" y="2057400"/>
            <a:ext cx="8229600" cy="3200400"/>
          </a:xfrm>
        </p:spPr>
        <p:txBody>
          <a:bodyPr/>
          <a:lstStyle/>
          <a:p>
            <a:pPr marL="533400" indent="-533400" eaLnBrk="1" hangingPunct="1"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Direct manipulation of normal equations produces</a:t>
            </a:r>
          </a:p>
          <a:p>
            <a:pPr marL="533400" indent="-533400" eaLnBrk="1" hangingPunct="1">
              <a:buFont typeface="Wingdings" pitchFamily="2" charset="2"/>
              <a:buNone/>
            </a:pPr>
            <a:r>
              <a:rPr lang="en-US" sz="2400" b="1" smtClean="0">
                <a:latin typeface="+mj-lt"/>
              </a:rPr>
              <a:t>      b</a:t>
            </a:r>
            <a:r>
              <a:rPr lang="en-US" sz="2400" baseline="-25000" smtClean="0">
                <a:latin typeface="+mj-lt"/>
              </a:rPr>
              <a:t>2</a:t>
            </a:r>
            <a:r>
              <a:rPr lang="en-US" sz="2400" smtClean="0">
                <a:latin typeface="+mj-lt"/>
              </a:rPr>
              <a:t>  =  (</a:t>
            </a:r>
            <a:r>
              <a:rPr lang="en-US" sz="2400" b="1" smtClean="0">
                <a:latin typeface="+mj-lt"/>
              </a:rPr>
              <a:t>X</a:t>
            </a:r>
            <a:r>
              <a:rPr lang="en-US" sz="2400" baseline="-25000" smtClean="0">
                <a:latin typeface="+mj-lt"/>
              </a:rPr>
              <a:t>2</a:t>
            </a:r>
            <a:r>
              <a:rPr lang="en-US" sz="2400" smtClean="0">
                <a:latin typeface="+mj-lt"/>
                <a:sym typeface="Symbol" pitchFamily="18" charset="2"/>
              </a:rPr>
              <a:t></a:t>
            </a:r>
            <a:r>
              <a:rPr lang="en-US" sz="2400" b="1" smtClean="0">
                <a:latin typeface="+mj-lt"/>
              </a:rPr>
              <a:t>X</a:t>
            </a:r>
            <a:r>
              <a:rPr lang="en-US" sz="2400" baseline="-25000" smtClean="0">
                <a:latin typeface="+mj-lt"/>
              </a:rPr>
              <a:t>2</a:t>
            </a:r>
            <a:r>
              <a:rPr lang="en-US" sz="2400" smtClean="0">
                <a:latin typeface="+mj-lt"/>
              </a:rPr>
              <a:t>)</a:t>
            </a:r>
            <a:r>
              <a:rPr lang="en-US" sz="2400" baseline="30000" smtClean="0">
                <a:latin typeface="+mj-lt"/>
              </a:rPr>
              <a:t>-1</a:t>
            </a:r>
            <a:r>
              <a:rPr lang="en-US" sz="2400" b="1" smtClean="0">
                <a:latin typeface="+mj-lt"/>
              </a:rPr>
              <a:t>X</a:t>
            </a:r>
            <a:r>
              <a:rPr lang="en-US" sz="2400" baseline="-25000" smtClean="0">
                <a:latin typeface="+mj-lt"/>
              </a:rPr>
              <a:t>2</a:t>
            </a:r>
            <a:r>
              <a:rPr lang="en-US" sz="2400" smtClean="0">
                <a:latin typeface="+mj-lt"/>
                <a:sym typeface="Symbol" pitchFamily="18" charset="2"/>
              </a:rPr>
              <a:t></a:t>
            </a:r>
            <a:r>
              <a:rPr lang="en-US" sz="2400" smtClean="0">
                <a:latin typeface="+mj-lt"/>
              </a:rPr>
              <a:t>(</a:t>
            </a:r>
            <a:r>
              <a:rPr lang="en-US" sz="2400" b="1" smtClean="0">
                <a:latin typeface="+mj-lt"/>
              </a:rPr>
              <a:t>y</a:t>
            </a:r>
            <a:r>
              <a:rPr lang="en-US" sz="2400" smtClean="0">
                <a:latin typeface="+mj-lt"/>
              </a:rPr>
              <a:t> - </a:t>
            </a:r>
            <a:r>
              <a:rPr lang="en-US" sz="2400" b="1" smtClean="0">
                <a:latin typeface="+mj-lt"/>
              </a:rPr>
              <a:t>X</a:t>
            </a:r>
            <a:r>
              <a:rPr lang="en-US" sz="2400" baseline="-25000" smtClean="0">
                <a:latin typeface="+mj-lt"/>
              </a:rPr>
              <a:t>1</a:t>
            </a:r>
            <a:r>
              <a:rPr lang="en-US" sz="2400" b="1" smtClean="0">
                <a:latin typeface="+mj-lt"/>
              </a:rPr>
              <a:t>b</a:t>
            </a:r>
            <a:r>
              <a:rPr lang="en-US" sz="2400" baseline="-25000" smtClean="0">
                <a:latin typeface="+mj-lt"/>
              </a:rPr>
              <a:t>1</a:t>
            </a:r>
            <a:r>
              <a:rPr lang="en-US" sz="2400" smtClean="0">
                <a:latin typeface="+mj-lt"/>
              </a:rPr>
              <a:t>)      </a:t>
            </a:r>
          </a:p>
          <a:p>
            <a:pPr marL="533400" indent="-533400" eaLnBrk="1" hangingPunct="1"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What is this?   Regression of (</a:t>
            </a:r>
            <a:r>
              <a:rPr lang="en-US" sz="2400" b="1" smtClean="0">
                <a:latin typeface="+mj-lt"/>
              </a:rPr>
              <a:t>y</a:t>
            </a:r>
            <a:r>
              <a:rPr lang="en-US" sz="2400" smtClean="0">
                <a:latin typeface="+mj-lt"/>
              </a:rPr>
              <a:t> - </a:t>
            </a:r>
            <a:r>
              <a:rPr lang="en-US" sz="2400" b="1" smtClean="0">
                <a:latin typeface="+mj-lt"/>
              </a:rPr>
              <a:t>X</a:t>
            </a:r>
            <a:r>
              <a:rPr lang="en-US" sz="2400" baseline="-25000" smtClean="0">
                <a:latin typeface="+mj-lt"/>
              </a:rPr>
              <a:t>1</a:t>
            </a:r>
            <a:r>
              <a:rPr lang="en-US" sz="2400" b="1" smtClean="0">
                <a:latin typeface="+mj-lt"/>
              </a:rPr>
              <a:t>b</a:t>
            </a:r>
            <a:r>
              <a:rPr lang="en-US" sz="2400" baseline="-25000" smtClean="0">
                <a:latin typeface="+mj-lt"/>
              </a:rPr>
              <a:t>1</a:t>
            </a:r>
            <a:r>
              <a:rPr lang="en-US" sz="2400" smtClean="0">
                <a:latin typeface="+mj-lt"/>
              </a:rPr>
              <a:t>) on </a:t>
            </a:r>
            <a:r>
              <a:rPr lang="en-US" sz="2400" b="1" smtClean="0">
                <a:latin typeface="+mj-lt"/>
              </a:rPr>
              <a:t>X</a:t>
            </a:r>
            <a:r>
              <a:rPr lang="en-US" sz="2400" baseline="-25000" smtClean="0">
                <a:latin typeface="+mj-lt"/>
              </a:rPr>
              <a:t>2</a:t>
            </a:r>
          </a:p>
          <a:p>
            <a:pPr marL="533400" indent="-533400" eaLnBrk="1" hangingPunct="1"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If we knew </a:t>
            </a:r>
            <a:r>
              <a:rPr lang="en-US" sz="2400" b="1" smtClean="0">
                <a:latin typeface="+mj-lt"/>
              </a:rPr>
              <a:t>b</a:t>
            </a:r>
            <a:r>
              <a:rPr lang="en-US" sz="2400" baseline="-25000" smtClean="0">
                <a:latin typeface="+mj-lt"/>
              </a:rPr>
              <a:t>1</a:t>
            </a:r>
            <a:r>
              <a:rPr lang="en-US" sz="2400" smtClean="0">
                <a:latin typeface="+mj-lt"/>
              </a:rPr>
              <a:t>, this is the solution for </a:t>
            </a:r>
            <a:r>
              <a:rPr lang="en-US" sz="2400" b="1" smtClean="0">
                <a:latin typeface="+mj-lt"/>
              </a:rPr>
              <a:t>b</a:t>
            </a:r>
            <a:r>
              <a:rPr lang="en-US" sz="2400" baseline="-25000" smtClean="0">
                <a:latin typeface="+mj-lt"/>
              </a:rPr>
              <a:t>2</a:t>
            </a:r>
            <a:r>
              <a:rPr lang="en-US" sz="2400" smtClean="0">
                <a:latin typeface="+mj-lt"/>
              </a:rPr>
              <a:t>.</a:t>
            </a:r>
          </a:p>
          <a:p>
            <a:pPr marL="533400" indent="-533400" eaLnBrk="1" hangingPunct="1"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Important result (perhaps not fundamental).  Note the result if </a:t>
            </a:r>
            <a:r>
              <a:rPr lang="en-US" sz="2400" b="1" smtClean="0">
                <a:latin typeface="+mj-lt"/>
              </a:rPr>
              <a:t>X</a:t>
            </a:r>
            <a:r>
              <a:rPr lang="en-US" sz="2400" baseline="-25000" smtClean="0">
                <a:latin typeface="+mj-lt"/>
              </a:rPr>
              <a:t>2</a:t>
            </a:r>
            <a:r>
              <a:rPr lang="en-US" sz="2400" smtClean="0">
                <a:latin typeface="+mj-lt"/>
                <a:sym typeface="Symbol" pitchFamily="18" charset="2"/>
              </a:rPr>
              <a:t></a:t>
            </a:r>
            <a:r>
              <a:rPr lang="en-US" sz="2400" b="1" smtClean="0">
                <a:latin typeface="+mj-lt"/>
              </a:rPr>
              <a:t>X</a:t>
            </a:r>
            <a:r>
              <a:rPr lang="en-US" sz="2400" baseline="-25000" smtClean="0">
                <a:latin typeface="+mj-lt"/>
              </a:rPr>
              <a:t>1</a:t>
            </a:r>
            <a:r>
              <a:rPr lang="en-US" sz="2400" smtClean="0">
                <a:latin typeface="+mj-lt"/>
              </a:rPr>
              <a:t> = </a:t>
            </a:r>
            <a:r>
              <a:rPr lang="en-US" sz="2400" b="1" smtClean="0">
                <a:latin typeface="+mj-lt"/>
              </a:rPr>
              <a:t>0</a:t>
            </a:r>
            <a:r>
              <a:rPr lang="en-US" sz="2400" smtClean="0">
                <a:latin typeface="+mj-lt"/>
              </a:rPr>
              <a:t>.  </a:t>
            </a:r>
          </a:p>
          <a:p>
            <a:pPr marL="533400" indent="-533400" eaLnBrk="1" hangingPunct="1"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     Useful in theory: Probably</a:t>
            </a:r>
          </a:p>
          <a:p>
            <a:pPr marL="533400" indent="-533400" eaLnBrk="1" hangingPunct="1"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     Likely in practice?  Not at all.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229600" cy="530225"/>
          </a:xfrm>
        </p:spPr>
        <p:txBody>
          <a:bodyPr/>
          <a:lstStyle/>
          <a:p>
            <a:pPr eaLnBrk="1" hangingPunct="1"/>
            <a:r>
              <a:rPr lang="en-US" smtClean="0"/>
              <a:t>Partitioned Inverse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+mj-lt"/>
              </a:rPr>
              <a:t>   Use of the partitioned inverse result produces a fundamental result: What is the southeast element in the inverse of the moment matrix? </a:t>
            </a: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3243263"/>
            <a:ext cx="9144000" cy="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2779713" y="3429000"/>
          <a:ext cx="3354387" cy="1663700"/>
        </p:xfrm>
        <a:graphic>
          <a:graphicData uri="http://schemas.openxmlformats.org/presentationml/2006/ole">
            <p:oleObj spid="_x0000_s2062" name="Equation" r:id="rId4" imgW="749300" imgH="368300" progId="Equation.DSMT4">
              <p:embed/>
            </p:oleObj>
          </a:graphicData>
        </a:graphic>
      </p:graphicFrame>
      <p:sp>
        <p:nvSpPr>
          <p:cNvPr id="2054" name="Line 6"/>
          <p:cNvSpPr>
            <a:spLocks noChangeShapeType="1"/>
          </p:cNvSpPr>
          <p:nvPr/>
        </p:nvSpPr>
        <p:spPr bwMode="auto">
          <a:xfrm flipV="1">
            <a:off x="2743200" y="4800600"/>
            <a:ext cx="1752600" cy="13716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55" name="Oval 7"/>
          <p:cNvSpPr>
            <a:spLocks noChangeArrowheads="1"/>
          </p:cNvSpPr>
          <p:nvPr/>
        </p:nvSpPr>
        <p:spPr bwMode="auto">
          <a:xfrm>
            <a:off x="4295775" y="4143375"/>
            <a:ext cx="1295400" cy="762000"/>
          </a:xfrm>
          <a:prstGeom prst="ellips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Partitioned Inverse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>
                <a:latin typeface="+mj-lt"/>
              </a:rPr>
              <a:t>     The algebraic result is: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>
                <a:latin typeface="+mj-lt"/>
              </a:rPr>
              <a:t>     [ ]</a:t>
            </a:r>
            <a:r>
              <a:rPr lang="en-US" sz="2400" baseline="30000" dirty="0" smtClean="0">
                <a:latin typeface="+mj-lt"/>
              </a:rPr>
              <a:t>-1</a:t>
            </a:r>
            <a:r>
              <a:rPr lang="en-US" sz="2400" baseline="-25000" dirty="0" smtClean="0">
                <a:latin typeface="+mj-lt"/>
              </a:rPr>
              <a:t>(2,2)</a:t>
            </a:r>
            <a:r>
              <a:rPr lang="en-US" sz="2400" dirty="0" smtClean="0">
                <a:latin typeface="+mj-lt"/>
              </a:rPr>
              <a:t>  =  {[</a:t>
            </a:r>
            <a:r>
              <a:rPr lang="en-US" sz="2400" b="1" dirty="0" smtClean="0">
                <a:latin typeface="+mj-lt"/>
              </a:rPr>
              <a:t>X</a:t>
            </a:r>
            <a:r>
              <a:rPr lang="en-US" sz="2400" baseline="-25000" dirty="0" smtClean="0">
                <a:latin typeface="+mj-lt"/>
              </a:rPr>
              <a:t>2</a:t>
            </a:r>
            <a:r>
              <a:rPr lang="en-US" sz="2400" dirty="0" smtClean="0">
                <a:latin typeface="+mj-lt"/>
              </a:rPr>
              <a:t>’</a:t>
            </a:r>
            <a:r>
              <a:rPr lang="en-US" sz="2400" b="1" dirty="0" smtClean="0">
                <a:latin typeface="+mj-lt"/>
              </a:rPr>
              <a:t>X</a:t>
            </a:r>
            <a:r>
              <a:rPr lang="en-US" sz="2400" baseline="-25000" dirty="0" smtClean="0">
                <a:latin typeface="+mj-lt"/>
              </a:rPr>
              <a:t>2</a:t>
            </a:r>
            <a:r>
              <a:rPr lang="en-US" sz="2400" dirty="0" smtClean="0">
                <a:latin typeface="+mj-lt"/>
              </a:rPr>
              <a:t>] - </a:t>
            </a:r>
            <a:r>
              <a:rPr lang="en-US" sz="2400" b="1" dirty="0" smtClean="0">
                <a:latin typeface="+mj-lt"/>
              </a:rPr>
              <a:t>X</a:t>
            </a:r>
            <a:r>
              <a:rPr lang="en-US" sz="2400" baseline="-25000" dirty="0" smtClean="0">
                <a:latin typeface="+mj-lt"/>
              </a:rPr>
              <a:t>2</a:t>
            </a:r>
            <a:r>
              <a:rPr lang="en-US" sz="2400" dirty="0" smtClean="0">
                <a:latin typeface="+mj-lt"/>
              </a:rPr>
              <a:t>’</a:t>
            </a:r>
            <a:r>
              <a:rPr lang="en-US" sz="2400" b="1" dirty="0" smtClean="0">
                <a:latin typeface="+mj-lt"/>
              </a:rPr>
              <a:t>X</a:t>
            </a:r>
            <a:r>
              <a:rPr lang="en-US" sz="2400" baseline="-25000" dirty="0" smtClean="0">
                <a:latin typeface="+mj-lt"/>
              </a:rPr>
              <a:t>1</a:t>
            </a:r>
            <a:r>
              <a:rPr lang="en-US" sz="2400" dirty="0" smtClean="0">
                <a:latin typeface="+mj-lt"/>
              </a:rPr>
              <a:t>(</a:t>
            </a:r>
            <a:r>
              <a:rPr lang="en-US" sz="2400" b="1" dirty="0" smtClean="0">
                <a:latin typeface="+mj-lt"/>
              </a:rPr>
              <a:t>X</a:t>
            </a:r>
            <a:r>
              <a:rPr lang="en-US" sz="2400" baseline="-25000" dirty="0" smtClean="0">
                <a:latin typeface="+mj-lt"/>
              </a:rPr>
              <a:t>1</a:t>
            </a:r>
            <a:r>
              <a:rPr lang="en-US" sz="2400" dirty="0" smtClean="0">
                <a:latin typeface="+mj-lt"/>
              </a:rPr>
              <a:t>’</a:t>
            </a:r>
            <a:r>
              <a:rPr lang="en-US" sz="2400" b="1" dirty="0" smtClean="0">
                <a:latin typeface="+mj-lt"/>
              </a:rPr>
              <a:t>X</a:t>
            </a:r>
            <a:r>
              <a:rPr lang="en-US" sz="2400" baseline="-25000" dirty="0" smtClean="0">
                <a:latin typeface="+mj-lt"/>
              </a:rPr>
              <a:t>1</a:t>
            </a:r>
            <a:r>
              <a:rPr lang="en-US" sz="2400" dirty="0" smtClean="0">
                <a:latin typeface="+mj-lt"/>
              </a:rPr>
              <a:t>)</a:t>
            </a:r>
            <a:r>
              <a:rPr lang="en-US" sz="2400" baseline="30000" dirty="0" smtClean="0">
                <a:latin typeface="+mj-lt"/>
              </a:rPr>
              <a:t>-1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b="1" dirty="0" smtClean="0">
                <a:latin typeface="+mj-lt"/>
              </a:rPr>
              <a:t>X</a:t>
            </a:r>
            <a:r>
              <a:rPr lang="en-US" sz="2400" baseline="-25000" dirty="0" smtClean="0">
                <a:latin typeface="+mj-lt"/>
              </a:rPr>
              <a:t>1</a:t>
            </a:r>
            <a:r>
              <a:rPr lang="en-US" sz="2400" dirty="0" smtClean="0">
                <a:latin typeface="+mj-lt"/>
              </a:rPr>
              <a:t>’</a:t>
            </a:r>
            <a:r>
              <a:rPr lang="en-US" sz="2400" b="1" dirty="0" smtClean="0">
                <a:latin typeface="+mj-lt"/>
              </a:rPr>
              <a:t>X</a:t>
            </a:r>
            <a:r>
              <a:rPr lang="en-US" sz="2400" baseline="-25000" dirty="0" smtClean="0">
                <a:latin typeface="+mj-lt"/>
              </a:rPr>
              <a:t>2</a:t>
            </a:r>
            <a:r>
              <a:rPr lang="en-US" sz="2400" dirty="0" smtClean="0">
                <a:latin typeface="+mj-lt"/>
              </a:rPr>
              <a:t>}</a:t>
            </a:r>
            <a:r>
              <a:rPr lang="en-US" sz="2400" baseline="30000" dirty="0" smtClean="0">
                <a:latin typeface="+mj-lt"/>
              </a:rPr>
              <a:t>-1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>
                <a:latin typeface="+mj-lt"/>
              </a:rPr>
              <a:t>  	              =  [</a:t>
            </a:r>
            <a:r>
              <a:rPr lang="en-US" sz="2400" b="1" dirty="0" smtClean="0">
                <a:latin typeface="+mj-lt"/>
              </a:rPr>
              <a:t>X</a:t>
            </a:r>
            <a:r>
              <a:rPr lang="en-US" sz="2400" baseline="-25000" dirty="0" smtClean="0">
                <a:latin typeface="+mj-lt"/>
              </a:rPr>
              <a:t>2</a:t>
            </a:r>
            <a:r>
              <a:rPr lang="en-US" sz="2400" dirty="0" smtClean="0">
                <a:latin typeface="+mj-lt"/>
              </a:rPr>
              <a:t>’(</a:t>
            </a:r>
            <a:r>
              <a:rPr lang="en-US" sz="2400" b="1" dirty="0" smtClean="0">
                <a:latin typeface="+mj-lt"/>
              </a:rPr>
              <a:t>I</a:t>
            </a:r>
            <a:r>
              <a:rPr lang="en-US" sz="2400" dirty="0" smtClean="0">
                <a:latin typeface="+mj-lt"/>
              </a:rPr>
              <a:t> - </a:t>
            </a:r>
            <a:r>
              <a:rPr lang="en-US" sz="2400" b="1" dirty="0" smtClean="0">
                <a:latin typeface="+mj-lt"/>
              </a:rPr>
              <a:t>X</a:t>
            </a:r>
            <a:r>
              <a:rPr lang="en-US" sz="2400" baseline="-25000" dirty="0" smtClean="0">
                <a:latin typeface="+mj-lt"/>
              </a:rPr>
              <a:t>1</a:t>
            </a:r>
            <a:r>
              <a:rPr lang="en-US" sz="2400" dirty="0" smtClean="0">
                <a:latin typeface="+mj-lt"/>
              </a:rPr>
              <a:t>(</a:t>
            </a:r>
            <a:r>
              <a:rPr lang="en-US" sz="2400" b="1" dirty="0" smtClean="0">
                <a:latin typeface="+mj-lt"/>
              </a:rPr>
              <a:t>X</a:t>
            </a:r>
            <a:r>
              <a:rPr lang="en-US" sz="2400" baseline="-25000" dirty="0" smtClean="0">
                <a:latin typeface="+mj-lt"/>
              </a:rPr>
              <a:t>1</a:t>
            </a:r>
            <a:r>
              <a:rPr lang="en-US" sz="2400" dirty="0" smtClean="0">
                <a:latin typeface="+mj-lt"/>
              </a:rPr>
              <a:t>’</a:t>
            </a:r>
            <a:r>
              <a:rPr lang="en-US" sz="2400" b="1" dirty="0" smtClean="0">
                <a:latin typeface="+mj-lt"/>
              </a:rPr>
              <a:t>X</a:t>
            </a:r>
            <a:r>
              <a:rPr lang="en-US" sz="2400" baseline="-25000" dirty="0" smtClean="0">
                <a:latin typeface="+mj-lt"/>
              </a:rPr>
              <a:t>1</a:t>
            </a:r>
            <a:r>
              <a:rPr lang="en-US" sz="2400" dirty="0" smtClean="0">
                <a:latin typeface="+mj-lt"/>
              </a:rPr>
              <a:t>)</a:t>
            </a:r>
            <a:r>
              <a:rPr lang="en-US" sz="2400" baseline="30000" dirty="0" smtClean="0">
                <a:latin typeface="+mj-lt"/>
              </a:rPr>
              <a:t>-1</a:t>
            </a:r>
            <a:r>
              <a:rPr lang="en-US" sz="2400" b="1" dirty="0" smtClean="0">
                <a:latin typeface="+mj-lt"/>
              </a:rPr>
              <a:t>X</a:t>
            </a:r>
            <a:r>
              <a:rPr lang="en-US" sz="2400" baseline="-25000" dirty="0" smtClean="0">
                <a:latin typeface="+mj-lt"/>
              </a:rPr>
              <a:t>1</a:t>
            </a:r>
            <a:r>
              <a:rPr lang="en-US" sz="2400" dirty="0" smtClean="0">
                <a:latin typeface="+mj-lt"/>
              </a:rPr>
              <a:t>’)</a:t>
            </a:r>
            <a:r>
              <a:rPr lang="en-US" sz="2400" b="1" dirty="0" smtClean="0">
                <a:latin typeface="+mj-lt"/>
              </a:rPr>
              <a:t>X</a:t>
            </a:r>
            <a:r>
              <a:rPr lang="en-US" sz="2400" baseline="-25000" dirty="0" smtClean="0">
                <a:latin typeface="+mj-lt"/>
              </a:rPr>
              <a:t>2</a:t>
            </a:r>
            <a:r>
              <a:rPr lang="en-US" sz="2400" dirty="0" smtClean="0">
                <a:latin typeface="+mj-lt"/>
              </a:rPr>
              <a:t>]</a:t>
            </a:r>
            <a:r>
              <a:rPr lang="en-US" sz="2400" baseline="30000" dirty="0" smtClean="0">
                <a:latin typeface="+mj-lt"/>
              </a:rPr>
              <a:t>-1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>
                <a:latin typeface="+mj-lt"/>
              </a:rPr>
              <a:t>                 =  [</a:t>
            </a:r>
            <a:r>
              <a:rPr lang="en-US" sz="2400" b="1" dirty="0" smtClean="0">
                <a:latin typeface="+mj-lt"/>
              </a:rPr>
              <a:t>X</a:t>
            </a:r>
            <a:r>
              <a:rPr lang="en-US" sz="2400" baseline="-25000" dirty="0" smtClean="0">
                <a:latin typeface="+mj-lt"/>
              </a:rPr>
              <a:t>2</a:t>
            </a:r>
            <a:r>
              <a:rPr lang="en-US" sz="2400" dirty="0" smtClean="0">
                <a:latin typeface="+mj-lt"/>
              </a:rPr>
              <a:t>’</a:t>
            </a:r>
            <a:r>
              <a:rPr lang="en-US" sz="2400" b="1" dirty="0" smtClean="0">
                <a:latin typeface="+mj-lt"/>
              </a:rPr>
              <a:t>M</a:t>
            </a:r>
            <a:r>
              <a:rPr lang="en-US" sz="2400" baseline="-25000" dirty="0" smtClean="0">
                <a:latin typeface="+mj-lt"/>
              </a:rPr>
              <a:t>1</a:t>
            </a:r>
            <a:r>
              <a:rPr lang="en-US" sz="2400" b="1" dirty="0" smtClean="0">
                <a:latin typeface="+mj-lt"/>
              </a:rPr>
              <a:t>X</a:t>
            </a:r>
            <a:r>
              <a:rPr lang="en-US" sz="2400" baseline="-25000" dirty="0" smtClean="0">
                <a:latin typeface="+mj-lt"/>
              </a:rPr>
              <a:t>2</a:t>
            </a:r>
            <a:r>
              <a:rPr lang="en-US" sz="2400" dirty="0" smtClean="0">
                <a:latin typeface="+mj-lt"/>
              </a:rPr>
              <a:t>]</a:t>
            </a:r>
            <a:r>
              <a:rPr lang="en-US" sz="2400" baseline="30000" dirty="0" smtClean="0">
                <a:latin typeface="+mj-lt"/>
              </a:rPr>
              <a:t>-1</a:t>
            </a:r>
            <a:r>
              <a:rPr lang="en-US" dirty="0" smtClean="0">
                <a:latin typeface="+mj-lt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+mj-lt"/>
              </a:rPr>
              <a:t>Note the appearance of an “</a:t>
            </a:r>
            <a:r>
              <a:rPr lang="en-US" b="1" dirty="0" smtClean="0">
                <a:latin typeface="+mj-lt"/>
              </a:rPr>
              <a:t>M</a:t>
            </a:r>
            <a:r>
              <a:rPr lang="en-US" dirty="0" smtClean="0">
                <a:latin typeface="+mj-lt"/>
              </a:rPr>
              <a:t>” matrix.  How do we interpret this result?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+mj-lt"/>
              </a:rPr>
              <a:t>Note the implication for the case in which </a:t>
            </a:r>
            <a:r>
              <a:rPr lang="en-US" b="1" dirty="0" smtClean="0">
                <a:latin typeface="+mj-lt"/>
              </a:rPr>
              <a:t>X</a:t>
            </a:r>
            <a:r>
              <a:rPr lang="en-US" baseline="-25000" dirty="0" smtClean="0">
                <a:latin typeface="+mj-lt"/>
              </a:rPr>
              <a:t>1</a:t>
            </a:r>
            <a:r>
              <a:rPr lang="en-US" dirty="0" smtClean="0">
                <a:latin typeface="+mj-lt"/>
              </a:rPr>
              <a:t> is a single variable.  (Theorem, p</a:t>
            </a:r>
            <a:r>
              <a:rPr lang="en-US" smtClean="0">
                <a:latin typeface="+mj-lt"/>
              </a:rPr>
              <a:t>. 37)</a:t>
            </a:r>
            <a:endParaRPr lang="en-US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+mj-lt"/>
              </a:rPr>
              <a:t>Note the implication for the case in which </a:t>
            </a:r>
            <a:r>
              <a:rPr lang="en-US" b="1" dirty="0" smtClean="0">
                <a:latin typeface="+mj-lt"/>
              </a:rPr>
              <a:t>X</a:t>
            </a:r>
            <a:r>
              <a:rPr lang="en-US" baseline="-25000" dirty="0" smtClean="0">
                <a:latin typeface="+mj-lt"/>
              </a:rPr>
              <a:t>1</a:t>
            </a:r>
            <a:r>
              <a:rPr lang="en-US" dirty="0" smtClean="0">
                <a:latin typeface="+mj-lt"/>
              </a:rPr>
              <a:t> is the constant term. (p</a:t>
            </a:r>
            <a:r>
              <a:rPr lang="en-US" smtClean="0">
                <a:latin typeface="+mj-lt"/>
              </a:rPr>
              <a:t>. 38)</a:t>
            </a:r>
            <a:endParaRPr lang="en-US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914400"/>
            <a:ext cx="8229600" cy="530225"/>
          </a:xfrm>
        </p:spPr>
        <p:txBody>
          <a:bodyPr/>
          <a:lstStyle/>
          <a:p>
            <a:pPr eaLnBrk="1" hangingPunct="1"/>
            <a:r>
              <a:rPr lang="en-US" sz="2800" smtClean="0"/>
              <a:t>Frisch-Waugh (1933) Basic Result</a:t>
            </a:r>
            <a:br>
              <a:rPr lang="en-US" sz="2800" smtClean="0"/>
            </a:br>
            <a:r>
              <a:rPr lang="en-US" sz="2800" smtClean="0"/>
              <a:t>Lovell (JASA, 1963) did the matrix algebra.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752600"/>
            <a:ext cx="8229600" cy="47244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Continuing the algebraic manipulation: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b="1" smtClean="0"/>
              <a:t>       b</a:t>
            </a:r>
            <a:r>
              <a:rPr lang="en-US" sz="1800" baseline="-25000" smtClean="0"/>
              <a:t>2</a:t>
            </a:r>
            <a:r>
              <a:rPr lang="en-US" sz="1800" smtClean="0"/>
              <a:t>  =  [</a:t>
            </a:r>
            <a:r>
              <a:rPr lang="en-US" sz="1800" b="1" smtClean="0"/>
              <a:t>X</a:t>
            </a:r>
            <a:r>
              <a:rPr lang="en-US" sz="1800" baseline="-25000" smtClean="0"/>
              <a:t>2</a:t>
            </a:r>
            <a:r>
              <a:rPr lang="en-US" sz="1800" smtClean="0"/>
              <a:t>’</a:t>
            </a:r>
            <a:r>
              <a:rPr lang="en-US" sz="1800" b="1" smtClean="0"/>
              <a:t>M</a:t>
            </a:r>
            <a:r>
              <a:rPr lang="en-US" sz="1800" baseline="-25000" smtClean="0"/>
              <a:t>1</a:t>
            </a:r>
            <a:r>
              <a:rPr lang="en-US" sz="1800" b="1" smtClean="0"/>
              <a:t>X</a:t>
            </a:r>
            <a:r>
              <a:rPr lang="en-US" sz="1800" baseline="-25000" smtClean="0"/>
              <a:t>2</a:t>
            </a:r>
            <a:r>
              <a:rPr lang="en-US" sz="1800" smtClean="0"/>
              <a:t>]</a:t>
            </a:r>
            <a:r>
              <a:rPr lang="en-US" sz="1800" baseline="30000" smtClean="0"/>
              <a:t>-1</a:t>
            </a:r>
            <a:r>
              <a:rPr lang="en-US" sz="1800" smtClean="0"/>
              <a:t>[</a:t>
            </a:r>
            <a:r>
              <a:rPr lang="en-US" sz="1800" b="1" smtClean="0"/>
              <a:t>X</a:t>
            </a:r>
            <a:r>
              <a:rPr lang="en-US" sz="1800" baseline="-25000" smtClean="0"/>
              <a:t>2</a:t>
            </a:r>
            <a:r>
              <a:rPr lang="en-US" sz="1800" smtClean="0"/>
              <a:t>’</a:t>
            </a:r>
            <a:r>
              <a:rPr lang="en-US" sz="1800" b="1" smtClean="0"/>
              <a:t>M</a:t>
            </a:r>
            <a:r>
              <a:rPr lang="en-US" sz="1800" baseline="-25000" smtClean="0"/>
              <a:t>1</a:t>
            </a:r>
            <a:r>
              <a:rPr lang="en-US" sz="1800" b="1" smtClean="0"/>
              <a:t>y</a:t>
            </a:r>
            <a:r>
              <a:rPr lang="en-US" sz="1800" smtClean="0"/>
              <a:t>].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This is Frisch and Waugh’s famous result - the “double residual regression.”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How do we interpret this?  A regression of residuals on residuals.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“We get the same result whether we (1) detrend the other variables by using the residuals from a regression of them on a constant and a  time trend and use the detrended data in the regression or (2) just include a constant and a time trend in the regression and not detrend the data”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“Detrend the data” means compute the residuals from the regressions of the variables on a constant and a time trend.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Important Implications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793875"/>
            <a:ext cx="8229600" cy="36925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Isolating a single coefficient in a regression. (Corollary 3.2.1, p. 37). The double residual regression.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Regression of residuals on residuals – ‘partialling’ out the effect of the other variables.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It is not necessary to ‘partial’ the other </a:t>
            </a:r>
            <a:r>
              <a:rPr lang="en-US" sz="2400" b="1" smtClean="0"/>
              <a:t>X</a:t>
            </a:r>
            <a:r>
              <a:rPr lang="en-US" sz="2400" smtClean="0"/>
              <a:t>s out of </a:t>
            </a:r>
            <a:r>
              <a:rPr lang="en-US" sz="2400" b="1" smtClean="0"/>
              <a:t>y</a:t>
            </a:r>
            <a:r>
              <a:rPr lang="en-US" sz="2400" smtClean="0"/>
              <a:t> because </a:t>
            </a:r>
            <a:r>
              <a:rPr lang="en-US" sz="2400" b="1" smtClean="0"/>
              <a:t>M</a:t>
            </a:r>
            <a:r>
              <a:rPr lang="en-US" sz="2400" baseline="-25000" smtClean="0"/>
              <a:t>1</a:t>
            </a:r>
            <a:r>
              <a:rPr lang="en-US" sz="2400" smtClean="0"/>
              <a:t> is idempotent.  (This is a very  useful result.) (i.e., </a:t>
            </a:r>
            <a:r>
              <a:rPr lang="en-US" sz="2400" b="1" smtClean="0"/>
              <a:t>X</a:t>
            </a:r>
            <a:r>
              <a:rPr lang="en-US" sz="2400" b="1" baseline="-25000" smtClean="0"/>
              <a:t>2</a:t>
            </a:r>
            <a:r>
              <a:rPr lang="en-US" sz="2400" b="1" smtClean="0">
                <a:sym typeface="Symbol" pitchFamily="18" charset="2"/>
              </a:rPr>
              <a:t></a:t>
            </a:r>
            <a:r>
              <a:rPr lang="en-US" sz="2400" b="1" smtClean="0"/>
              <a:t>M</a:t>
            </a:r>
            <a:r>
              <a:rPr lang="en-US" sz="2400" b="1" baseline="-25000" smtClean="0"/>
              <a:t>1</a:t>
            </a:r>
            <a:r>
              <a:rPr lang="en-US" sz="2400" b="1" smtClean="0"/>
              <a:t>’M</a:t>
            </a:r>
            <a:r>
              <a:rPr lang="en-US" sz="2400" b="1" baseline="-25000" smtClean="0"/>
              <a:t>1</a:t>
            </a:r>
            <a:r>
              <a:rPr lang="en-US" sz="2400" b="1" smtClean="0"/>
              <a:t>y</a:t>
            </a:r>
            <a:r>
              <a:rPr lang="en-US" sz="2400" smtClean="0"/>
              <a:t> = </a:t>
            </a:r>
            <a:r>
              <a:rPr lang="en-US" sz="2400" b="1" smtClean="0"/>
              <a:t>X</a:t>
            </a:r>
            <a:r>
              <a:rPr lang="en-US" sz="2400" b="1" baseline="-25000" smtClean="0"/>
              <a:t>2</a:t>
            </a:r>
            <a:r>
              <a:rPr lang="en-US" sz="2400" b="1" smtClean="0">
                <a:sym typeface="Symbol" pitchFamily="18" charset="2"/>
              </a:rPr>
              <a:t></a:t>
            </a:r>
            <a:r>
              <a:rPr lang="en-US" sz="2400" b="1" smtClean="0"/>
              <a:t>M</a:t>
            </a:r>
            <a:r>
              <a:rPr lang="en-US" sz="2400" b="1" baseline="-25000" smtClean="0"/>
              <a:t>1</a:t>
            </a:r>
            <a:r>
              <a:rPr lang="en-US" sz="2400" b="1" smtClean="0"/>
              <a:t>y</a:t>
            </a:r>
            <a:r>
              <a:rPr lang="en-US" sz="2400" smtClean="0"/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(Orthogonal regression)  Suppose </a:t>
            </a:r>
            <a:r>
              <a:rPr lang="en-US" sz="2400" b="1" smtClean="0"/>
              <a:t>X</a:t>
            </a:r>
            <a:r>
              <a:rPr lang="en-US" sz="2400" baseline="-25000" smtClean="0"/>
              <a:t>1</a:t>
            </a:r>
            <a:r>
              <a:rPr lang="en-US" sz="2400" smtClean="0"/>
              <a:t> and </a:t>
            </a:r>
            <a:r>
              <a:rPr lang="en-US" sz="2400" b="1" smtClean="0"/>
              <a:t>X</a:t>
            </a:r>
            <a:r>
              <a:rPr lang="en-US" sz="2400" baseline="-25000" smtClean="0"/>
              <a:t>2</a:t>
            </a:r>
            <a:r>
              <a:rPr lang="en-US" sz="2400" smtClean="0"/>
              <a:t> are orthogonal; </a:t>
            </a:r>
            <a:r>
              <a:rPr lang="en-US" sz="2400" b="1" smtClean="0"/>
              <a:t>X</a:t>
            </a:r>
            <a:r>
              <a:rPr lang="en-US" sz="2400" b="1" baseline="-25000" smtClean="0"/>
              <a:t>1</a:t>
            </a:r>
            <a:r>
              <a:rPr lang="en-US" sz="2400" b="1" smtClean="0">
                <a:sym typeface="Symbol" pitchFamily="18" charset="2"/>
              </a:rPr>
              <a:t></a:t>
            </a:r>
            <a:r>
              <a:rPr lang="en-US" sz="2400" b="1" smtClean="0"/>
              <a:t>X</a:t>
            </a:r>
            <a:r>
              <a:rPr lang="en-US" sz="2400" b="1" baseline="-25000" smtClean="0"/>
              <a:t>2</a:t>
            </a:r>
            <a:r>
              <a:rPr lang="en-US" sz="2400" smtClean="0"/>
              <a:t>  =  </a:t>
            </a:r>
            <a:r>
              <a:rPr lang="en-US" sz="2400" b="1" smtClean="0"/>
              <a:t>0</a:t>
            </a:r>
            <a:r>
              <a:rPr lang="en-US" sz="2400" smtClean="0"/>
              <a:t>.  What is </a:t>
            </a:r>
            <a:r>
              <a:rPr lang="en-US" sz="2400" b="1" smtClean="0"/>
              <a:t>M</a:t>
            </a:r>
            <a:r>
              <a:rPr lang="en-US" sz="2400" baseline="-25000" smtClean="0"/>
              <a:t>1</a:t>
            </a:r>
            <a:r>
              <a:rPr lang="en-US" sz="2400" b="1" smtClean="0"/>
              <a:t>X</a:t>
            </a:r>
            <a:r>
              <a:rPr lang="en-US" sz="2400" baseline="-25000" smtClean="0"/>
              <a:t>2</a:t>
            </a:r>
            <a:r>
              <a:rPr lang="en-US" sz="2400" smtClean="0"/>
              <a:t>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33400"/>
            <a:ext cx="8229600" cy="530225"/>
          </a:xfrm>
        </p:spPr>
        <p:txBody>
          <a:bodyPr/>
          <a:lstStyle/>
          <a:p>
            <a:pPr eaLnBrk="1" hangingPunct="1"/>
            <a:r>
              <a:rPr lang="en-US" smtClean="0"/>
              <a:t>Applying Frisch-Waugh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828800"/>
            <a:ext cx="8229600" cy="13716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+mj-lt"/>
              </a:rPr>
              <a:t>Using gasoline data from Notes 3.</a:t>
            </a:r>
            <a:endParaRPr lang="en-US" sz="2000" b="1" smtClean="0">
              <a:latin typeface="+mj-lt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+mj-lt"/>
              </a:rPr>
              <a:t>X</a:t>
            </a:r>
            <a:r>
              <a:rPr lang="en-US" sz="2000" smtClean="0">
                <a:latin typeface="+mj-lt"/>
              </a:rPr>
              <a:t>  =  [</a:t>
            </a:r>
            <a:r>
              <a:rPr lang="en-US" sz="2000" b="1" smtClean="0">
                <a:solidFill>
                  <a:srgbClr val="FF0000"/>
                </a:solidFill>
                <a:latin typeface="+mj-lt"/>
              </a:rPr>
              <a:t>1, year</a:t>
            </a:r>
            <a:r>
              <a:rPr lang="en-US" sz="2000" smtClean="0">
                <a:latin typeface="+mj-lt"/>
              </a:rPr>
              <a:t>, </a:t>
            </a:r>
            <a:r>
              <a:rPr lang="en-US" sz="2000" b="1" smtClean="0">
                <a:solidFill>
                  <a:srgbClr val="0000FF"/>
                </a:solidFill>
                <a:latin typeface="+mj-lt"/>
              </a:rPr>
              <a:t>PG, Y</a:t>
            </a:r>
            <a:r>
              <a:rPr lang="en-US" sz="2000" smtClean="0">
                <a:latin typeface="+mj-lt"/>
              </a:rPr>
              <a:t>],   </a:t>
            </a:r>
            <a:r>
              <a:rPr lang="en-US" sz="2000" b="1" smtClean="0">
                <a:latin typeface="+mj-lt"/>
              </a:rPr>
              <a:t>y</a:t>
            </a:r>
            <a:r>
              <a:rPr lang="en-US" sz="2000" smtClean="0">
                <a:latin typeface="+mj-lt"/>
              </a:rPr>
              <a:t> =  </a:t>
            </a:r>
            <a:r>
              <a:rPr lang="en-US" sz="2000" i="1" smtClean="0">
                <a:latin typeface="+mj-lt"/>
              </a:rPr>
              <a:t>G</a:t>
            </a:r>
            <a:r>
              <a:rPr lang="en-US" sz="2000" smtClean="0">
                <a:latin typeface="+mj-lt"/>
              </a:rPr>
              <a:t> as before.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+mj-lt"/>
              </a:rPr>
              <a:t>Full least squares regression of </a:t>
            </a:r>
            <a:r>
              <a:rPr lang="en-US" sz="2000" b="1" smtClean="0">
                <a:latin typeface="+mj-lt"/>
              </a:rPr>
              <a:t>y</a:t>
            </a:r>
            <a:r>
              <a:rPr lang="en-US" sz="2000" smtClean="0">
                <a:latin typeface="+mj-lt"/>
              </a:rPr>
              <a:t> on </a:t>
            </a:r>
            <a:r>
              <a:rPr lang="en-US" sz="2000" b="1" smtClean="0">
                <a:latin typeface="+mj-lt"/>
              </a:rPr>
              <a:t>X.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1752600"/>
            <a:ext cx="2651760" cy="2449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533400" y="3962400"/>
            <a:ext cx="8229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smtClean="0"/>
              <a:t>Partitioned regression strategy:</a:t>
            </a:r>
          </a:p>
          <a:p>
            <a:r>
              <a:rPr lang="en-US" sz="2000" smtClean="0"/>
              <a:t>1.  Regress PG and Y on (1,Year) (detrend them) and compute</a:t>
            </a:r>
            <a:br>
              <a:rPr lang="en-US" sz="2000" smtClean="0"/>
            </a:br>
            <a:r>
              <a:rPr lang="en-US" sz="2000" smtClean="0"/>
              <a:t>     residuals PG* and Y*</a:t>
            </a:r>
          </a:p>
          <a:p>
            <a:r>
              <a:rPr lang="en-US" sz="2000" smtClean="0"/>
              <a:t>2.  Regress G on (1,Year) and compute residuals G*.  (This step</a:t>
            </a:r>
            <a:br>
              <a:rPr lang="en-US" sz="2000" smtClean="0"/>
            </a:br>
            <a:r>
              <a:rPr lang="en-US" sz="2000" smtClean="0"/>
              <a:t>     is not actually necessary.)</a:t>
            </a:r>
          </a:p>
          <a:p>
            <a:r>
              <a:rPr lang="en-US" sz="2000" smtClean="0"/>
              <a:t>3.  Regress G* on PG* and Y*.  (Should produce -11.9827 and</a:t>
            </a:r>
            <a:br>
              <a:rPr lang="en-US" sz="2000" smtClean="0"/>
            </a:br>
            <a:r>
              <a:rPr lang="en-US" sz="2000" smtClean="0"/>
              <a:t>     0.0478181.</a:t>
            </a:r>
            <a:endParaRPr lang="en-US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Detrending the Variables – Pg</a:t>
            </a:r>
            <a:br>
              <a:rPr lang="en-US" smtClean="0"/>
            </a:br>
            <a:r>
              <a:rPr lang="en-US" smtClean="0"/>
              <a:t>Pg* are the residuals from this regression</a:t>
            </a: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752600"/>
            <a:ext cx="837184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Arrow Connector 4"/>
          <p:cNvCxnSpPr/>
          <p:nvPr/>
        </p:nvCxnSpPr>
        <p:spPr bwMode="auto">
          <a:xfrm>
            <a:off x="5486400" y="2762250"/>
            <a:ext cx="0" cy="5334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>
            <a:off x="3838575" y="4076700"/>
            <a:ext cx="0" cy="3810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371600"/>
            <a:ext cx="8229600" cy="530225"/>
          </a:xfrm>
        </p:spPr>
        <p:txBody>
          <a:bodyPr/>
          <a:lstStyle/>
          <a:p>
            <a:pPr eaLnBrk="1" hangingPunct="1"/>
            <a:r>
              <a:rPr lang="en-US" smtClean="0"/>
              <a:t>Regression of detrended G on detrended Pg and  detrended Y</a:t>
            </a:r>
          </a:p>
        </p:txBody>
      </p:sp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981200"/>
            <a:ext cx="6989566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1600" y="2133600"/>
            <a:ext cx="280416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Oval 8"/>
          <p:cNvSpPr/>
          <p:nvPr/>
        </p:nvSpPr>
        <p:spPr bwMode="auto">
          <a:xfrm>
            <a:off x="6248400" y="3581400"/>
            <a:ext cx="1828800" cy="1066800"/>
          </a:xfrm>
          <a:prstGeom prst="ellipse">
            <a:avLst/>
          </a:prstGeom>
          <a:solidFill>
            <a:srgbClr val="99CC00">
              <a:alpha val="14118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1143000" y="4953000"/>
            <a:ext cx="1828800" cy="1066800"/>
          </a:xfrm>
          <a:prstGeom prst="ellipse">
            <a:avLst/>
          </a:prstGeom>
          <a:solidFill>
            <a:srgbClr val="99CC00">
              <a:alpha val="14118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990600"/>
            <a:ext cx="8229600" cy="530225"/>
          </a:xfrm>
        </p:spPr>
        <p:txBody>
          <a:bodyPr/>
          <a:lstStyle/>
          <a:p>
            <a:pPr eaLnBrk="1" hangingPunct="1"/>
            <a:r>
              <a:rPr lang="en-US" smtClean="0"/>
              <a:t>Partial Regression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828800"/>
            <a:ext cx="8229600" cy="3886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smtClean="0"/>
              <a:t>Important terms in this context: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 smtClean="0"/>
              <a:t>     Partialing out</a:t>
            </a:r>
            <a:r>
              <a:rPr lang="en-US" sz="1600" smtClean="0"/>
              <a:t> the effect of </a:t>
            </a:r>
            <a:r>
              <a:rPr lang="en-US" sz="1600" b="1" smtClean="0"/>
              <a:t>X</a:t>
            </a:r>
            <a:r>
              <a:rPr lang="en-US" sz="1600" baseline="-25000" smtClean="0"/>
              <a:t>1</a:t>
            </a:r>
            <a:r>
              <a:rPr lang="en-US" sz="1600" smtClean="0"/>
              <a:t>.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 smtClean="0"/>
              <a:t>     Netting out</a:t>
            </a:r>
            <a:r>
              <a:rPr lang="en-US" sz="1600" smtClean="0"/>
              <a:t> the effect …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6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smtClean="0"/>
              <a:t>“</a:t>
            </a:r>
            <a:r>
              <a:rPr lang="en-US" sz="1600" b="1" u="sng" smtClean="0"/>
              <a:t>Partial regression coefficients</a:t>
            </a:r>
            <a:r>
              <a:rPr lang="en-US" sz="1600" smtClean="0"/>
              <a:t>.”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smtClean="0"/>
              <a:t>      To continue belaboring the point:  Note the interpretation of partial</a:t>
            </a:r>
            <a:br>
              <a:rPr lang="en-US" sz="1600" smtClean="0"/>
            </a:br>
            <a:r>
              <a:rPr lang="en-US" sz="1600" smtClean="0"/>
              <a:t> regression as “net of the effect of …”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6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smtClean="0"/>
              <a:t>      This is the (</a:t>
            </a:r>
            <a:r>
              <a:rPr lang="en-US" sz="1600" i="1" u="sng" smtClean="0"/>
              <a:t>very powerful</a:t>
            </a:r>
            <a:r>
              <a:rPr lang="en-US" sz="1600" smtClean="0"/>
              <a:t>) Frisch – Waugh Theorem. This is what is</a:t>
            </a:r>
            <a:br>
              <a:rPr lang="en-US" sz="1600" smtClean="0"/>
            </a:br>
            <a:r>
              <a:rPr lang="en-US" sz="1600" smtClean="0"/>
              <a:t> meant by “controlling for the effect of </a:t>
            </a:r>
            <a:r>
              <a:rPr lang="en-US" sz="1600" b="1" smtClean="0"/>
              <a:t>X</a:t>
            </a:r>
            <a:r>
              <a:rPr lang="en-US" sz="1600" baseline="-25000" smtClean="0"/>
              <a:t>1</a:t>
            </a:r>
            <a:r>
              <a:rPr lang="en-US" sz="1600" smtClean="0"/>
              <a:t>.”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6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smtClean="0"/>
              <a:t>Now, follow this through for the case in which </a:t>
            </a:r>
            <a:r>
              <a:rPr lang="en-US" sz="1600" b="1" smtClean="0"/>
              <a:t>X</a:t>
            </a:r>
            <a:r>
              <a:rPr lang="en-US" sz="1600" baseline="-25000" smtClean="0"/>
              <a:t>1</a:t>
            </a:r>
            <a:r>
              <a:rPr lang="en-US" sz="1600" smtClean="0"/>
              <a:t> is just a constant term, column of ones.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smtClean="0"/>
              <a:t>     What are the residuals in a regression on a constant.  What is </a:t>
            </a:r>
            <a:r>
              <a:rPr lang="en-US" sz="1600" b="1" smtClean="0"/>
              <a:t>M</a:t>
            </a:r>
            <a:r>
              <a:rPr lang="en-US" sz="1600" baseline="-25000" smtClean="0"/>
              <a:t>1</a:t>
            </a:r>
            <a:r>
              <a:rPr lang="en-US" sz="1600" smtClean="0"/>
              <a:t>?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smtClean="0"/>
              <a:t>     Note that this produces the result that we can do linear regression on data in mean deviation form.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6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smtClean="0"/>
              <a:t>'Partial regression coefficients' are the same as 'multiple regression coefficients.'  It follows from the Frisch-Waugh theorem.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85800"/>
            <a:ext cx="8229600" cy="530225"/>
          </a:xfrm>
        </p:spPr>
        <p:txBody>
          <a:bodyPr/>
          <a:lstStyle/>
          <a:p>
            <a:pPr eaLnBrk="1" hangingPunct="1"/>
            <a:r>
              <a:rPr lang="en-US" smtClean="0"/>
              <a:t>Partial Correlation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524000"/>
            <a:ext cx="8229600" cy="45307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Working definition.  Correlation between sets of residuals.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      Some results on computation:  Based on the </a:t>
            </a:r>
            <a:r>
              <a:rPr lang="en-US" sz="1800" b="1" smtClean="0"/>
              <a:t>M</a:t>
            </a:r>
            <a:r>
              <a:rPr lang="en-US" sz="1800" smtClean="0"/>
              <a:t> matrices.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      Some important considerations: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      </a:t>
            </a:r>
            <a:r>
              <a:rPr lang="en-US" sz="1800" b="1" u="sng" smtClean="0"/>
              <a:t>Partial correlations and coefficients  can have signs and</a:t>
            </a: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      </a:t>
            </a:r>
            <a:r>
              <a:rPr lang="en-US" sz="1800" b="1" u="sng" smtClean="0"/>
              <a:t>magnitudes that differ greatly from gross correlations and</a:t>
            </a:r>
            <a:br>
              <a:rPr lang="en-US" sz="1800" b="1" u="sng" smtClean="0"/>
            </a:br>
            <a:r>
              <a:rPr lang="en-US" sz="1800" b="1" u="sng" smtClean="0"/>
              <a:t>  simple regression coefficients.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Compare the simple (gross) correlation of G and PG with the partial correlation, net of the time effect.  (</a:t>
            </a:r>
            <a:r>
              <a:rPr lang="en-US" sz="1800" b="1" smtClean="0"/>
              <a:t>Could you have predicted the negative partial correlation?</a:t>
            </a:r>
            <a:r>
              <a:rPr lang="en-US" sz="1800" smtClean="0"/>
              <a:t>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b="1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b="1" smtClean="0"/>
              <a:t>              </a:t>
            </a:r>
            <a:r>
              <a:rPr lang="en-US" sz="1800" b="1" smtClean="0">
                <a:solidFill>
                  <a:srgbClr val="3366FF"/>
                </a:solidFill>
              </a:rPr>
              <a:t>CALC;list;Cor(g,pg)$</a:t>
            </a:r>
            <a:endParaRPr lang="en-US" sz="1800" smtClean="0">
              <a:solidFill>
                <a:srgbClr val="3366FF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    		  Result  =  .7696572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b="1" smtClean="0"/>
              <a:t>              </a:t>
            </a:r>
            <a:r>
              <a:rPr lang="en-US" sz="1800" b="1" smtClean="0">
                <a:solidFill>
                  <a:srgbClr val="3366FF"/>
                </a:solidFill>
              </a:rPr>
              <a:t>CALC;list;cor(gstar,pgstar)$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              Result  = -.6589938</a:t>
            </a:r>
          </a:p>
        </p:txBody>
      </p:sp>
      <p:sp>
        <p:nvSpPr>
          <p:cNvPr id="21508" name="Text Box 5"/>
          <p:cNvSpPr txBox="1">
            <a:spLocks noChangeArrowheads="1"/>
          </p:cNvSpPr>
          <p:nvPr/>
        </p:nvSpPr>
        <p:spPr bwMode="auto">
          <a:xfrm>
            <a:off x="4724400" y="4343400"/>
            <a:ext cx="403860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pic>
        <p:nvPicPr>
          <p:cNvPr id="21509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3962400"/>
            <a:ext cx="3048000" cy="22860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139825"/>
          </a:xfrm>
        </p:spPr>
        <p:txBody>
          <a:bodyPr/>
          <a:lstStyle/>
          <a:p>
            <a:r>
              <a:rPr lang="en-US" smtClean="0"/>
              <a:t>Partial Correlation</a:t>
            </a:r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057400"/>
            <a:ext cx="7188200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729275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pPr eaLnBrk="1" hangingPunct="1"/>
            <a:r>
              <a:rPr lang="en-US" u="sng" smtClean="0"/>
              <a:t>THE</a:t>
            </a:r>
            <a:r>
              <a:rPr lang="en-US" smtClean="0"/>
              <a:t> Most Famous Application of </a:t>
            </a:r>
            <a:br>
              <a:rPr lang="en-US" smtClean="0"/>
            </a:br>
            <a:r>
              <a:rPr lang="en-US" smtClean="0"/>
              <a:t>Frisch-Waugh: The Fixed Effects Model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1676400"/>
            <a:ext cx="7848600" cy="43021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000" smtClean="0"/>
              <a:t>A regression model with a dummy variable for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/>
              <a:t>each individual in the sample, each observed T</a:t>
            </a:r>
            <a:r>
              <a:rPr lang="en-US" sz="2000" baseline="-25000" smtClean="0"/>
              <a:t>i</a:t>
            </a:r>
            <a:r>
              <a:rPr lang="en-US" sz="2000" smtClean="0"/>
              <a:t> times.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/>
              <a:t>There is a constant term for each individual.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/>
              <a:t>y</a:t>
            </a:r>
            <a:r>
              <a:rPr lang="en-US" sz="2000" baseline="-25000" smtClean="0"/>
              <a:t>i</a:t>
            </a:r>
            <a:r>
              <a:rPr lang="en-US" sz="2000" smtClean="0"/>
              <a:t>  =  </a:t>
            </a:r>
            <a:r>
              <a:rPr lang="en-US" sz="2000" b="1" smtClean="0"/>
              <a:t>X</a:t>
            </a:r>
            <a:r>
              <a:rPr lang="en-US" sz="2000" baseline="-25000" smtClean="0"/>
              <a:t>i</a:t>
            </a:r>
            <a:r>
              <a:rPr lang="en-US" sz="2000" smtClean="0">
                <a:sym typeface="Symbol" pitchFamily="18" charset="2"/>
              </a:rPr>
              <a:t>  +  </a:t>
            </a:r>
            <a:r>
              <a:rPr lang="en-US" sz="2000" b="1" smtClean="0">
                <a:sym typeface="Symbol" pitchFamily="18" charset="2"/>
              </a:rPr>
              <a:t>d</a:t>
            </a:r>
            <a:r>
              <a:rPr lang="en-US" sz="2000" baseline="-25000" smtClean="0">
                <a:sym typeface="Symbol" pitchFamily="18" charset="2"/>
              </a:rPr>
              <a:t>i</a:t>
            </a:r>
            <a:r>
              <a:rPr lang="el-GR" sz="2000" smtClean="0">
                <a:sym typeface="Symbol" pitchFamily="18" charset="2"/>
              </a:rPr>
              <a:t>α</a:t>
            </a:r>
            <a:r>
              <a:rPr lang="en-US" sz="2000" baseline="-25000" smtClean="0">
                <a:sym typeface="Symbol" pitchFamily="18" charset="2"/>
              </a:rPr>
              <a:t>i</a:t>
            </a:r>
            <a:r>
              <a:rPr lang="en-US" sz="2000" smtClean="0">
                <a:sym typeface="Symbol" pitchFamily="18" charset="2"/>
              </a:rPr>
              <a:t> + </a:t>
            </a:r>
            <a:r>
              <a:rPr lang="el-GR" sz="2000" b="1" smtClean="0">
                <a:sym typeface="Symbol" pitchFamily="18" charset="2"/>
              </a:rPr>
              <a:t>ε</a:t>
            </a:r>
            <a:r>
              <a:rPr lang="en-US" sz="2000" baseline="-25000" smtClean="0">
                <a:sym typeface="Symbol" pitchFamily="18" charset="2"/>
              </a:rPr>
              <a:t>i</a:t>
            </a:r>
            <a:r>
              <a:rPr lang="en-US" sz="2000" smtClean="0">
                <a:sym typeface="Symbol" pitchFamily="18" charset="2"/>
              </a:rPr>
              <a:t>, for each individual</a:t>
            </a:r>
            <a:endParaRPr lang="el-GR" sz="2000" smtClean="0">
              <a:sym typeface="Symbol" pitchFamily="18" charset="2"/>
            </a:endParaRPr>
          </a:p>
        </p:txBody>
      </p:sp>
      <p:graphicFrame>
        <p:nvGraphicFramePr>
          <p:cNvPr id="5122" name="Object 4"/>
          <p:cNvGraphicFramePr>
            <a:graphicFrameLocks noChangeAspect="1"/>
          </p:cNvGraphicFramePr>
          <p:nvPr/>
        </p:nvGraphicFramePr>
        <p:xfrm>
          <a:off x="990600" y="3626065"/>
          <a:ext cx="4191000" cy="2622335"/>
        </p:xfrm>
        <a:graphic>
          <a:graphicData uri="http://schemas.openxmlformats.org/presentationml/2006/ole">
            <p:oleObj spid="_x0000_s5134" name="Equation" r:id="rId4" imgW="2578100" imgH="1612900" progId="Equation.DSMT4">
              <p:embed/>
            </p:oleObj>
          </a:graphicData>
        </a:graphic>
      </p:graphicFrame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1066800" y="5867400"/>
            <a:ext cx="685800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5126" name="Text Box 7"/>
          <p:cNvSpPr txBox="1">
            <a:spLocks noChangeArrowheads="1"/>
          </p:cNvSpPr>
          <p:nvPr/>
        </p:nvSpPr>
        <p:spPr bwMode="auto">
          <a:xfrm>
            <a:off x="5334000" y="4114800"/>
            <a:ext cx="3657600" cy="9255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Tahoma" pitchFamily="34" charset="0"/>
              </a:rPr>
              <a:t>N may be thousands. I.e., the regression has thousands of variables (coefficients).</a:t>
            </a:r>
          </a:p>
        </p:txBody>
      </p:sp>
      <p:sp>
        <p:nvSpPr>
          <p:cNvPr id="5127" name="AutoShape 8"/>
          <p:cNvSpPr>
            <a:spLocks/>
          </p:cNvSpPr>
          <p:nvPr/>
        </p:nvSpPr>
        <p:spPr bwMode="auto">
          <a:xfrm rot="5400000">
            <a:off x="3220243" y="2609057"/>
            <a:ext cx="74613" cy="1714500"/>
          </a:xfrm>
          <a:prstGeom prst="leftBrace">
            <a:avLst>
              <a:gd name="adj1" fmla="val 191488"/>
              <a:gd name="adj2" fmla="val 50000"/>
            </a:avLst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8" name="Text Box 9"/>
          <p:cNvSpPr txBox="1">
            <a:spLocks noChangeArrowheads="1"/>
          </p:cNvSpPr>
          <p:nvPr/>
        </p:nvSpPr>
        <p:spPr bwMode="auto">
          <a:xfrm>
            <a:off x="2514600" y="3124200"/>
            <a:ext cx="1600200" cy="3048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latin typeface="Tahoma" pitchFamily="34" charset="0"/>
              </a:rPr>
              <a:t>N columns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1"/>
            <a:ext cx="8229600" cy="609600"/>
          </a:xfrm>
        </p:spPr>
        <p:txBody>
          <a:bodyPr/>
          <a:lstStyle/>
          <a:p>
            <a:pPr eaLnBrk="1" hangingPunct="1"/>
            <a:r>
              <a:rPr lang="en-US" smtClean="0"/>
              <a:t>Application – Health and Income</a:t>
            </a:r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457200" y="1295400"/>
            <a:ext cx="8382000" cy="452431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/>
              <a:t>German Health Care Usage Data, 7,293 Individuals, </a:t>
            </a:r>
            <a:r>
              <a:rPr lang="en-US" sz="1600" b="1" smtClean="0"/>
              <a:t/>
            </a:r>
            <a:br>
              <a:rPr lang="en-US" sz="1600" b="1" smtClean="0"/>
            </a:br>
            <a:r>
              <a:rPr lang="en-US" sz="1600" b="1" smtClean="0"/>
              <a:t>Varying </a:t>
            </a:r>
            <a:r>
              <a:rPr lang="en-US" sz="1600" b="1"/>
              <a:t>Numbers of Periods</a:t>
            </a:r>
            <a:r>
              <a:rPr lang="en-US" sz="1600"/>
              <a:t/>
            </a:r>
            <a:br>
              <a:rPr lang="en-US" sz="1600"/>
            </a:br>
            <a:r>
              <a:rPr lang="en-US" sz="1600" b="1"/>
              <a:t>Variables in the file are</a:t>
            </a:r>
            <a:r>
              <a:rPr lang="en-US" sz="1600"/>
              <a:t/>
            </a:r>
            <a:br>
              <a:rPr lang="en-US" sz="1600"/>
            </a:br>
            <a:r>
              <a:rPr lang="en-US" sz="1600"/>
              <a:t>Data downloaded from </a:t>
            </a:r>
            <a:r>
              <a:rPr lang="en-US" sz="1600" i="1"/>
              <a:t>Journal of Applied Econometrics </a:t>
            </a:r>
            <a:r>
              <a:rPr lang="en-US" sz="1600"/>
              <a:t>Archive. This is an unbalanced panel with </a:t>
            </a:r>
            <a:r>
              <a:rPr lang="en-US" sz="1600" smtClean="0"/>
              <a:t>N = 7,293 </a:t>
            </a:r>
            <a:r>
              <a:rPr lang="en-US" sz="1600"/>
              <a:t>individuals. There are altogether </a:t>
            </a:r>
            <a:r>
              <a:rPr lang="en-US" sz="1600" smtClean="0"/>
              <a:t>n = 27,326 </a:t>
            </a:r>
            <a:r>
              <a:rPr lang="en-US" sz="1600"/>
              <a:t>observations.  The number of observations ranges from 1 to 7 per family.  </a:t>
            </a:r>
            <a:r>
              <a:rPr lang="en-US" sz="1600" smtClean="0"/>
              <a:t/>
            </a:r>
            <a:br>
              <a:rPr lang="en-US" sz="1600" smtClean="0"/>
            </a:br>
            <a:r>
              <a:rPr lang="en-US" sz="1600" smtClean="0"/>
              <a:t>(</a:t>
            </a:r>
            <a:r>
              <a:rPr lang="en-US" sz="1600"/>
              <a:t>Frequencies are: 1=1525, 2=2158, 3=825, 4=926, 5=1051, 6=1000, 7=987).  </a:t>
            </a:r>
            <a:r>
              <a:rPr lang="en-US" sz="1600" smtClean="0"/>
              <a:t/>
            </a:r>
            <a:br>
              <a:rPr lang="en-US" sz="1600" smtClean="0"/>
            </a:br>
            <a:r>
              <a:rPr lang="en-US" sz="1600" smtClean="0"/>
              <a:t>The </a:t>
            </a:r>
            <a:r>
              <a:rPr lang="en-US" sz="1600"/>
              <a:t>dependent variable of interest is</a:t>
            </a:r>
          </a:p>
          <a:p>
            <a:pPr>
              <a:spcBef>
                <a:spcPct val="50000"/>
              </a:spcBef>
            </a:pPr>
            <a:r>
              <a:rPr lang="en-US" sz="1600" b="1"/>
              <a:t>DOCVIS</a:t>
            </a:r>
            <a:r>
              <a:rPr lang="en-US" sz="1600"/>
              <a:t>  =  number of visits to the doctor in the observation period</a:t>
            </a:r>
          </a:p>
          <a:p>
            <a:pPr>
              <a:spcBef>
                <a:spcPct val="50000"/>
              </a:spcBef>
            </a:pPr>
            <a:r>
              <a:rPr lang="en-US" sz="1600" b="1"/>
              <a:t>HHNINC</a:t>
            </a:r>
            <a:r>
              <a:rPr lang="en-US" sz="1600"/>
              <a:t> =  household nominal monthly net income in German marks / 10000.</a:t>
            </a:r>
          </a:p>
          <a:p>
            <a:r>
              <a:rPr lang="en-US" sz="1600"/>
              <a:t>                     (4 observations with income=0 were dropped)</a:t>
            </a:r>
            <a:br>
              <a:rPr lang="en-US" sz="1600"/>
            </a:br>
            <a:r>
              <a:rPr lang="en-US" sz="1600" b="1"/>
              <a:t>HHKIDS</a:t>
            </a:r>
            <a:r>
              <a:rPr lang="en-US" sz="1600"/>
              <a:t> </a:t>
            </a:r>
            <a:r>
              <a:rPr lang="en-US" sz="1600" smtClean="0"/>
              <a:t> = </a:t>
            </a:r>
            <a:r>
              <a:rPr lang="en-US" sz="1600"/>
              <a:t>children under age 16 in the household = 1; otherwise = 0</a:t>
            </a:r>
            <a:br>
              <a:rPr lang="en-US" sz="1600"/>
            </a:br>
            <a:r>
              <a:rPr lang="en-US" sz="1600" b="1"/>
              <a:t>EDUC</a:t>
            </a:r>
            <a:r>
              <a:rPr lang="en-US" sz="1600"/>
              <a:t>     =  years of schooling </a:t>
            </a:r>
          </a:p>
          <a:p>
            <a:r>
              <a:rPr lang="en-US" sz="1600" b="1"/>
              <a:t>AGE</a:t>
            </a:r>
            <a:r>
              <a:rPr lang="en-US" sz="1600"/>
              <a:t>        = age in years</a:t>
            </a:r>
          </a:p>
          <a:p>
            <a:endParaRPr lang="en-US" sz="1600"/>
          </a:p>
          <a:p>
            <a:r>
              <a:rPr lang="en-US" sz="1600"/>
              <a:t>We desire also to include a separate family effect (7293 of them) for each family.  This requires 7293 dummy variables in addition to the four regressors.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Estimating the Fixed Effects Model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  The FE model is a linear regression model with </a:t>
            </a:r>
            <a:r>
              <a:rPr lang="en-US" i="1" u="sng" smtClean="0"/>
              <a:t>many</a:t>
            </a:r>
            <a:r>
              <a:rPr lang="en-US" smtClean="0"/>
              <a:t> independent variables</a:t>
            </a:r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  <p:graphicFrame>
        <p:nvGraphicFramePr>
          <p:cNvPr id="6146" name="Object 4"/>
          <p:cNvGraphicFramePr>
            <a:graphicFrameLocks noChangeAspect="1"/>
          </p:cNvGraphicFramePr>
          <p:nvPr/>
        </p:nvGraphicFramePr>
        <p:xfrm>
          <a:off x="1676400" y="2971800"/>
          <a:ext cx="5715000" cy="2535238"/>
        </p:xfrm>
        <a:graphic>
          <a:graphicData uri="http://schemas.openxmlformats.org/presentationml/2006/ole">
            <p:oleObj spid="_x0000_s6158" name="Equation" r:id="rId4" imgW="2260600" imgH="10033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85801"/>
            <a:ext cx="8229600" cy="381000"/>
          </a:xfrm>
        </p:spPr>
        <p:txBody>
          <a:bodyPr/>
          <a:lstStyle/>
          <a:p>
            <a:pPr eaLnBrk="1" hangingPunct="1"/>
            <a:r>
              <a:rPr lang="en-US" smtClean="0"/>
              <a:t>Fixed Effects Estimator (cont.)</a:t>
            </a:r>
          </a:p>
        </p:txBody>
      </p:sp>
      <p:graphicFrame>
        <p:nvGraphicFramePr>
          <p:cNvPr id="7170" name="Object 3"/>
          <p:cNvGraphicFramePr>
            <a:graphicFrameLocks noChangeAspect="1"/>
          </p:cNvGraphicFramePr>
          <p:nvPr/>
        </p:nvGraphicFramePr>
        <p:xfrm>
          <a:off x="2133600" y="1295400"/>
          <a:ext cx="4306888" cy="4383088"/>
        </p:xfrm>
        <a:graphic>
          <a:graphicData uri="http://schemas.openxmlformats.org/presentationml/2006/ole">
            <p:oleObj spid="_x0000_s59394" name="Equation" r:id="rId4" imgW="2108160" imgH="214596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85801"/>
            <a:ext cx="8229600" cy="381000"/>
          </a:xfrm>
        </p:spPr>
        <p:txBody>
          <a:bodyPr/>
          <a:lstStyle/>
          <a:p>
            <a:pPr eaLnBrk="1" hangingPunct="1"/>
            <a:r>
              <a:rPr lang="en-US" smtClean="0"/>
              <a:t>Fixed Effects Estimator (cont.)</a:t>
            </a:r>
          </a:p>
        </p:txBody>
      </p:sp>
      <p:graphicFrame>
        <p:nvGraphicFramePr>
          <p:cNvPr id="7170" name="Object 3"/>
          <p:cNvGraphicFramePr>
            <a:graphicFrameLocks noChangeAspect="1"/>
          </p:cNvGraphicFramePr>
          <p:nvPr/>
        </p:nvGraphicFramePr>
        <p:xfrm>
          <a:off x="914400" y="1731963"/>
          <a:ext cx="7810500" cy="4602162"/>
        </p:xfrm>
        <a:graphic>
          <a:graphicData uri="http://schemas.openxmlformats.org/presentationml/2006/ole">
            <p:oleObj spid="_x0000_s7182" name="Equation" r:id="rId4" imgW="4356000" imgH="256536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‘Within’ Transformations</a:t>
            </a:r>
          </a:p>
        </p:txBody>
      </p:sp>
      <p:graphicFrame>
        <p:nvGraphicFramePr>
          <p:cNvPr id="8194" name="Object 5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62336527"/>
              </p:ext>
            </p:extLst>
          </p:nvPr>
        </p:nvGraphicFramePr>
        <p:xfrm>
          <a:off x="1371600" y="2133600"/>
          <a:ext cx="6845581" cy="3359150"/>
        </p:xfrm>
        <a:graphic>
          <a:graphicData uri="http://schemas.openxmlformats.org/presentationml/2006/ole">
            <p:oleObj spid="_x0000_s8207" name="Equation" r:id="rId4" imgW="4063680" imgH="199368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Least Squares Dummy Variable Estimator</a:t>
            </a:r>
          </a:p>
        </p:txBody>
      </p:sp>
      <p:sp>
        <p:nvSpPr>
          <p:cNvPr id="922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2438400"/>
            <a:ext cx="7620000" cy="2819400"/>
          </a:xfrm>
        </p:spPr>
        <p:txBody>
          <a:bodyPr/>
          <a:lstStyle/>
          <a:p>
            <a:pPr eaLnBrk="1" hangingPunct="1"/>
            <a:r>
              <a:rPr lang="en-US" sz="2400" b="1" smtClean="0">
                <a:latin typeface="+mj-lt"/>
              </a:rPr>
              <a:t>b</a:t>
            </a:r>
            <a:r>
              <a:rPr lang="en-US" sz="2400" smtClean="0">
                <a:latin typeface="+mj-lt"/>
              </a:rPr>
              <a:t> is obtained by ‘within’ groups least squares (group mean deviations)</a:t>
            </a:r>
          </a:p>
          <a:p>
            <a:pPr eaLnBrk="1" hangingPunct="1"/>
            <a:r>
              <a:rPr lang="en-US" sz="2400" smtClean="0">
                <a:latin typeface="+mj-lt"/>
              </a:rPr>
              <a:t>Normal equations for </a:t>
            </a:r>
            <a:r>
              <a:rPr lang="en-US" sz="2400" b="1" smtClean="0">
                <a:latin typeface="+mj-lt"/>
              </a:rPr>
              <a:t>a</a:t>
            </a:r>
            <a:r>
              <a:rPr lang="en-US" sz="2400" smtClean="0">
                <a:latin typeface="+mj-lt"/>
              </a:rPr>
              <a:t> are </a:t>
            </a:r>
            <a:r>
              <a:rPr lang="en-US" sz="2400" b="1" smtClean="0">
                <a:latin typeface="+mj-lt"/>
              </a:rPr>
              <a:t>D’Xb</a:t>
            </a:r>
            <a:r>
              <a:rPr lang="en-US" sz="2400" smtClean="0">
                <a:latin typeface="+mj-lt"/>
              </a:rPr>
              <a:t>+</a:t>
            </a:r>
            <a:r>
              <a:rPr lang="en-US" sz="2400" b="1" smtClean="0">
                <a:latin typeface="+mj-lt"/>
              </a:rPr>
              <a:t>D’Da</a:t>
            </a:r>
            <a:r>
              <a:rPr lang="en-US" sz="2400" smtClean="0">
                <a:latin typeface="+mj-lt"/>
              </a:rPr>
              <a:t>=</a:t>
            </a:r>
            <a:r>
              <a:rPr lang="en-US" sz="2400" b="1" smtClean="0">
                <a:latin typeface="+mj-lt"/>
              </a:rPr>
              <a:t>D’y</a:t>
            </a:r>
            <a:endParaRPr lang="en-US" sz="2400" smtClean="0">
              <a:latin typeface="+mj-lt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400" b="1" smtClean="0">
                <a:latin typeface="+mj-lt"/>
              </a:rPr>
              <a:t>                         a = (D’D)</a:t>
            </a:r>
            <a:r>
              <a:rPr lang="en-US" sz="2400" b="1" baseline="30000" smtClean="0">
                <a:latin typeface="+mj-lt"/>
              </a:rPr>
              <a:t>-1</a:t>
            </a:r>
            <a:r>
              <a:rPr lang="en-US" sz="2400" b="1" smtClean="0">
                <a:latin typeface="+mj-lt"/>
              </a:rPr>
              <a:t>D’(y – Xb)   (see slide 5)</a:t>
            </a:r>
            <a:endParaRPr lang="en-US" sz="2400" smtClean="0">
              <a:latin typeface="+mj-lt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                  </a:t>
            </a:r>
            <a:endParaRPr lang="en-US" sz="2400" b="1" smtClean="0">
              <a:latin typeface="+mj-lt"/>
            </a:endParaRPr>
          </a:p>
        </p:txBody>
      </p:sp>
      <p:graphicFrame>
        <p:nvGraphicFramePr>
          <p:cNvPr id="9218" name="Object 4"/>
          <p:cNvGraphicFramePr>
            <a:graphicFrameLocks noChangeAspect="1"/>
          </p:cNvGraphicFramePr>
          <p:nvPr/>
        </p:nvGraphicFramePr>
        <p:xfrm>
          <a:off x="2667000" y="4495801"/>
          <a:ext cx="3733800" cy="570442"/>
        </p:xfrm>
        <a:graphic>
          <a:graphicData uri="http://schemas.openxmlformats.org/presentationml/2006/ole">
            <p:oleObj spid="_x0000_s9230" name="Equation" r:id="rId4" imgW="1663700" imgH="2540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457200"/>
            <a:ext cx="5638800" cy="1139825"/>
          </a:xfrm>
        </p:spPr>
        <p:txBody>
          <a:bodyPr/>
          <a:lstStyle/>
          <a:p>
            <a:r>
              <a:rPr lang="en-US" smtClean="0"/>
              <a:t>A Fixed Effects Regression</a:t>
            </a:r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981200"/>
            <a:ext cx="6043380" cy="401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619250"/>
            <a:ext cx="1800305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934200" y="10668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Constant terms</a:t>
            </a:r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066800"/>
            <a:ext cx="8229600" cy="1139825"/>
          </a:xfrm>
        </p:spPr>
        <p:txBody>
          <a:bodyPr/>
          <a:lstStyle/>
          <a:p>
            <a:r>
              <a:rPr lang="en-US" smtClean="0"/>
              <a:t>What happens to a time invariant </a:t>
            </a:r>
            <a:br>
              <a:rPr lang="en-US" smtClean="0"/>
            </a:br>
            <a:r>
              <a:rPr lang="en-US" smtClean="0"/>
              <a:t>variable such as gender?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xmlns="" val="2499328980"/>
              </p:ext>
            </p:extLst>
          </p:nvPr>
        </p:nvGraphicFramePr>
        <p:xfrm>
          <a:off x="533400" y="2514600"/>
          <a:ext cx="8281988" cy="2624138"/>
        </p:xfrm>
        <a:graphic>
          <a:graphicData uri="http://schemas.openxmlformats.org/presentationml/2006/ole">
            <p:oleObj spid="_x0000_s10250" name="Equation" r:id="rId3" imgW="3886200" imgH="1231560" progId="Equation.DSMT4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3673454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219200"/>
            <a:ext cx="8162925" cy="470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509077906"/>
      </p:ext>
    </p:extLst>
  </p:cSld>
  <p:clrMapOvr>
    <a:masterClrMapping/>
  </p:clrMapOvr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2327</TotalTime>
  <Words>832</Words>
  <Application>Microsoft Office PowerPoint</Application>
  <PresentationFormat>On-screen Show (4:3)</PresentationFormat>
  <Paragraphs>142</Paragraphs>
  <Slides>25</Slides>
  <Notes>21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Level</vt:lpstr>
      <vt:lpstr>Equation</vt:lpstr>
      <vt:lpstr>MathType 6.0 Equation</vt:lpstr>
      <vt:lpstr>Econometrics I</vt:lpstr>
      <vt:lpstr>Econometrics I</vt:lpstr>
      <vt:lpstr>Frisch-Waugh (1933) ‘Theorem’</vt:lpstr>
      <vt:lpstr>Partitioned Solution</vt:lpstr>
      <vt:lpstr>Partitioned Solution</vt:lpstr>
      <vt:lpstr>Partitioned Inverse</vt:lpstr>
      <vt:lpstr>Partitioned Inverse</vt:lpstr>
      <vt:lpstr>Frisch-Waugh (1933) Basic Result Lovell (JASA, 1963) did the matrix algebra.</vt:lpstr>
      <vt:lpstr>Important Implications</vt:lpstr>
      <vt:lpstr>Applying Frisch-Waugh</vt:lpstr>
      <vt:lpstr>Detrending the Variables – Pg Pg* are the residuals from this regression</vt:lpstr>
      <vt:lpstr>Regression of detrended G on detrended Pg and  detrended Y</vt:lpstr>
      <vt:lpstr>Partial Regression</vt:lpstr>
      <vt:lpstr>Partial Correlation</vt:lpstr>
      <vt:lpstr>Partial Correlation</vt:lpstr>
      <vt:lpstr>THE Most Famous Application of  Frisch-Waugh: The Fixed Effects Model</vt:lpstr>
      <vt:lpstr>Application – Health and Income</vt:lpstr>
      <vt:lpstr>Estimating the Fixed Effects Model</vt:lpstr>
      <vt:lpstr>Fixed Effects Estimator (cont.)</vt:lpstr>
      <vt:lpstr>Fixed Effects Estimator (cont.)</vt:lpstr>
      <vt:lpstr>‘Within’ Transformations</vt:lpstr>
      <vt:lpstr>Least Squares Dummy Variable Estimator</vt:lpstr>
      <vt:lpstr>A Fixed Effects Regression</vt:lpstr>
      <vt:lpstr>What happens to a time invariant  variable such as gender?</vt:lpstr>
      <vt:lpstr>Slide 25</vt:lpstr>
    </vt:vector>
  </TitlesOfParts>
  <Company>Econometric Software,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Statistics</dc:title>
  <dc:creator>William Greene</dc:creator>
  <cp:lastModifiedBy>Bill</cp:lastModifiedBy>
  <cp:revision>73</cp:revision>
  <dcterms:created xsi:type="dcterms:W3CDTF">2007-07-27T17:18:39Z</dcterms:created>
  <dcterms:modified xsi:type="dcterms:W3CDTF">2017-07-03T12:45:16Z</dcterms:modified>
</cp:coreProperties>
</file>