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39"/>
  </p:notesMasterIdLst>
  <p:handoutMasterIdLst>
    <p:handoutMasterId r:id="rId40"/>
  </p:handoutMasterIdLst>
  <p:sldIdLst>
    <p:sldId id="258" r:id="rId2"/>
    <p:sldId id="307" r:id="rId3"/>
    <p:sldId id="271" r:id="rId4"/>
    <p:sldId id="273" r:id="rId5"/>
    <p:sldId id="274" r:id="rId6"/>
    <p:sldId id="299" r:id="rId7"/>
    <p:sldId id="275" r:id="rId8"/>
    <p:sldId id="277" r:id="rId9"/>
    <p:sldId id="276" r:id="rId10"/>
    <p:sldId id="278" r:id="rId11"/>
    <p:sldId id="279" r:id="rId12"/>
    <p:sldId id="280" r:id="rId13"/>
    <p:sldId id="281" r:id="rId14"/>
    <p:sldId id="282" r:id="rId15"/>
    <p:sldId id="283" r:id="rId16"/>
    <p:sldId id="300" r:id="rId17"/>
    <p:sldId id="284" r:id="rId18"/>
    <p:sldId id="285" r:id="rId19"/>
    <p:sldId id="286" r:id="rId20"/>
    <p:sldId id="301" r:id="rId21"/>
    <p:sldId id="304" r:id="rId22"/>
    <p:sldId id="287" r:id="rId23"/>
    <p:sldId id="288" r:id="rId24"/>
    <p:sldId id="305" r:id="rId25"/>
    <p:sldId id="289" r:id="rId26"/>
    <p:sldId id="306" r:id="rId27"/>
    <p:sldId id="290" r:id="rId28"/>
    <p:sldId id="291" r:id="rId29"/>
    <p:sldId id="292" r:id="rId30"/>
    <p:sldId id="293" r:id="rId31"/>
    <p:sldId id="294" r:id="rId32"/>
    <p:sldId id="295" r:id="rId33"/>
    <p:sldId id="302" r:id="rId34"/>
    <p:sldId id="296" r:id="rId35"/>
    <p:sldId id="303" r:id="rId36"/>
    <p:sldId id="297" r:id="rId37"/>
    <p:sldId id="298" r:id="rId38"/>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99CC00"/>
    <a:srgbClr val="FFFFB8"/>
    <a:srgbClr val="7030A0"/>
    <a:srgbClr val="000000"/>
    <a:srgbClr val="E6E6E6"/>
    <a:srgbClr val="99CCCC"/>
    <a:srgbClr val="FFFFF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1" autoAdjust="0"/>
    <p:restoredTop sz="9466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60931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3</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12406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4CE5897F-26D4-451E-8BEC-A08AA2B8E042}" type="slidenum">
              <a:rPr lang="en-US" smtClean="0"/>
              <a:pPr/>
              <a:t>4</a:t>
            </a:fld>
            <a:endParaRPr lang="en-US" smtClean="0"/>
          </a:p>
        </p:txBody>
      </p:sp>
    </p:spTree>
    <p:extLst>
      <p:ext uri="{BB962C8B-B14F-4D97-AF65-F5344CB8AC3E}">
        <p14:creationId xmlns:p14="http://schemas.microsoft.com/office/powerpoint/2010/main" val="3830112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smtClean="0"/>
          </a:p>
        </p:txBody>
      </p:sp>
      <p:sp>
        <p:nvSpPr>
          <p:cNvPr id="37892" name="Slide Number Placeholder 3"/>
          <p:cNvSpPr>
            <a:spLocks noGrp="1"/>
          </p:cNvSpPr>
          <p:nvPr>
            <p:ph type="sldNum" sz="quarter" idx="5"/>
          </p:nvPr>
        </p:nvSpPr>
        <p:spPr>
          <a:noFill/>
        </p:spPr>
        <p:txBody>
          <a:bodyPr/>
          <a:lstStyle/>
          <a:p>
            <a:fld id="{C8C66E86-4290-47BD-9490-21C0ADAEC6FF}" type="slidenum">
              <a:rPr lang="en-US" smtClean="0"/>
              <a:pPr/>
              <a:t>5</a:t>
            </a:fld>
            <a:endParaRPr lang="en-US" smtClean="0"/>
          </a:p>
        </p:txBody>
      </p:sp>
    </p:spTree>
    <p:extLst>
      <p:ext uri="{BB962C8B-B14F-4D97-AF65-F5344CB8AC3E}">
        <p14:creationId xmlns:p14="http://schemas.microsoft.com/office/powerpoint/2010/main" val="3432943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16C808BC-0B77-40B7-AD38-ACF8B9F37BBF}" type="slidenum">
              <a:rPr lang="en-US" smtClean="0"/>
              <a:pPr/>
              <a:t>7</a:t>
            </a:fld>
            <a:endParaRPr lang="en-US" smtClean="0"/>
          </a:p>
        </p:txBody>
      </p:sp>
    </p:spTree>
    <p:extLst>
      <p:ext uri="{BB962C8B-B14F-4D97-AF65-F5344CB8AC3E}">
        <p14:creationId xmlns:p14="http://schemas.microsoft.com/office/powerpoint/2010/main" val="9617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F76DB9CB-3E95-4734-BDBD-18F74FE0413B}" type="slidenum">
              <a:rPr lang="en-US" smtClean="0"/>
              <a:pPr/>
              <a:t>8</a:t>
            </a:fld>
            <a:endParaRPr lang="en-US" smtClean="0"/>
          </a:p>
        </p:txBody>
      </p:sp>
    </p:spTree>
    <p:extLst>
      <p:ext uri="{BB962C8B-B14F-4D97-AF65-F5344CB8AC3E}">
        <p14:creationId xmlns:p14="http://schemas.microsoft.com/office/powerpoint/2010/main" val="1350087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2FF57333-54B1-48D2-BE48-EEA6B111C6B4}" type="slidenum">
              <a:rPr lang="en-US" smtClean="0"/>
              <a:pPr/>
              <a:t>9</a:t>
            </a:fld>
            <a:endParaRPr lang="en-US" smtClean="0"/>
          </a:p>
        </p:txBody>
      </p:sp>
    </p:spTree>
    <p:extLst>
      <p:ext uri="{BB962C8B-B14F-4D97-AF65-F5344CB8AC3E}">
        <p14:creationId xmlns:p14="http://schemas.microsoft.com/office/powerpoint/2010/main" val="2916015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0483D40F-B09B-45AD-A9A7-2A33A238FE3B}" type="slidenum">
              <a:rPr lang="en-US" smtClean="0"/>
              <a:pPr/>
              <a:t>10</a:t>
            </a:fld>
            <a:endParaRPr lang="en-US" smtClean="0"/>
          </a:p>
        </p:txBody>
      </p:sp>
    </p:spTree>
    <p:extLst>
      <p:ext uri="{BB962C8B-B14F-4D97-AF65-F5344CB8AC3E}">
        <p14:creationId xmlns:p14="http://schemas.microsoft.com/office/powerpoint/2010/main" val="132054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5A978B80-AF9E-4C48-A0F3-95A00DA6833E}" type="slidenum">
              <a:rPr lang="en-US" smtClean="0"/>
              <a:pPr/>
              <a:t>11</a:t>
            </a:fld>
            <a:endParaRPr lang="en-US" smtClean="0"/>
          </a:p>
        </p:txBody>
      </p:sp>
    </p:spTree>
    <p:extLst>
      <p:ext uri="{BB962C8B-B14F-4D97-AF65-F5344CB8AC3E}">
        <p14:creationId xmlns:p14="http://schemas.microsoft.com/office/powerpoint/2010/main" val="3834721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5867B5AC-F853-418A-8AAF-8DA2A4DE7E3A}" type="slidenum">
              <a:rPr lang="en-US" smtClean="0"/>
              <a:pPr/>
              <a:t>13</a:t>
            </a:fld>
            <a:endParaRPr lang="en-US" smtClean="0"/>
          </a:p>
        </p:txBody>
      </p:sp>
    </p:spTree>
    <p:extLst>
      <p:ext uri="{BB962C8B-B14F-4D97-AF65-F5344CB8AC3E}">
        <p14:creationId xmlns:p14="http://schemas.microsoft.com/office/powerpoint/2010/main" val="3843750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F1B13B28-1639-4540-A59A-0927AF915FC7}" type="slidenum">
              <a:rPr lang="en-US" smtClean="0"/>
              <a:pPr/>
              <a:t>14</a:t>
            </a:fld>
            <a:endParaRPr lang="en-US" smtClean="0"/>
          </a:p>
        </p:txBody>
      </p:sp>
    </p:spTree>
    <p:extLst>
      <p:ext uri="{BB962C8B-B14F-4D97-AF65-F5344CB8AC3E}">
        <p14:creationId xmlns:p14="http://schemas.microsoft.com/office/powerpoint/2010/main" val="4259639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5C5A1A9A-C49A-4E57-93BF-83ECC39D361F}" type="slidenum">
              <a:rPr lang="en-US" smtClean="0"/>
              <a:pPr/>
              <a:t>15</a:t>
            </a:fld>
            <a:endParaRPr lang="en-US" smtClean="0"/>
          </a:p>
        </p:txBody>
      </p:sp>
    </p:spTree>
    <p:extLst>
      <p:ext uri="{BB962C8B-B14F-4D97-AF65-F5344CB8AC3E}">
        <p14:creationId xmlns:p14="http://schemas.microsoft.com/office/powerpoint/2010/main" val="4061724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DA7FEF02-0A16-42D9-A058-BD0444987D46}" type="slidenum">
              <a:rPr lang="en-US" smtClean="0"/>
              <a:pPr/>
              <a:t>17</a:t>
            </a:fld>
            <a:endParaRPr lang="en-US" smtClean="0"/>
          </a:p>
        </p:txBody>
      </p:sp>
    </p:spTree>
    <p:extLst>
      <p:ext uri="{BB962C8B-B14F-4D97-AF65-F5344CB8AC3E}">
        <p14:creationId xmlns:p14="http://schemas.microsoft.com/office/powerpoint/2010/main" val="998781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eaLnBrk="1" hangingPunct="1"/>
            <a:endParaRPr lang="en-US" smtClean="0"/>
          </a:p>
        </p:txBody>
      </p:sp>
      <p:sp>
        <p:nvSpPr>
          <p:cNvPr id="48132" name="Slide Number Placeholder 3"/>
          <p:cNvSpPr>
            <a:spLocks noGrp="1"/>
          </p:cNvSpPr>
          <p:nvPr>
            <p:ph type="sldNum" sz="quarter" idx="5"/>
          </p:nvPr>
        </p:nvSpPr>
        <p:spPr>
          <a:noFill/>
        </p:spPr>
        <p:txBody>
          <a:bodyPr/>
          <a:lstStyle/>
          <a:p>
            <a:fld id="{8B6D6CD6-5DEA-4024-B648-FC468D94231B}" type="slidenum">
              <a:rPr lang="en-US" smtClean="0"/>
              <a:pPr/>
              <a:t>18</a:t>
            </a:fld>
            <a:endParaRPr lang="en-US" smtClean="0"/>
          </a:p>
        </p:txBody>
      </p:sp>
    </p:spTree>
    <p:extLst>
      <p:ext uri="{BB962C8B-B14F-4D97-AF65-F5344CB8AC3E}">
        <p14:creationId xmlns:p14="http://schemas.microsoft.com/office/powerpoint/2010/main" val="3305404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99D145D3-DB68-43BC-BBBB-0EFA0A760E5D}" type="slidenum">
              <a:rPr lang="en-US" smtClean="0"/>
              <a:pPr/>
              <a:t>25</a:t>
            </a:fld>
            <a:endParaRPr lang="en-US" smtClean="0"/>
          </a:p>
        </p:txBody>
      </p:sp>
    </p:spTree>
    <p:extLst>
      <p:ext uri="{BB962C8B-B14F-4D97-AF65-F5344CB8AC3E}">
        <p14:creationId xmlns:p14="http://schemas.microsoft.com/office/powerpoint/2010/main" val="3979509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CE182A2C-480B-484E-8DAB-CA135210C058}" type="slidenum">
              <a:rPr lang="en-US" smtClean="0"/>
              <a:pPr/>
              <a:t>27</a:t>
            </a:fld>
            <a:endParaRPr lang="en-US" smtClean="0"/>
          </a:p>
        </p:txBody>
      </p:sp>
    </p:spTree>
    <p:extLst>
      <p:ext uri="{BB962C8B-B14F-4D97-AF65-F5344CB8AC3E}">
        <p14:creationId xmlns:p14="http://schemas.microsoft.com/office/powerpoint/2010/main" val="2934961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CE094E30-7C20-4F95-847C-A136BA05B8EB}" type="slidenum">
              <a:rPr lang="en-US" smtClean="0"/>
              <a:pPr/>
              <a:t>30</a:t>
            </a:fld>
            <a:endParaRPr lang="en-US" smtClean="0"/>
          </a:p>
        </p:txBody>
      </p:sp>
    </p:spTree>
    <p:extLst>
      <p:ext uri="{BB962C8B-B14F-4D97-AF65-F5344CB8AC3E}">
        <p14:creationId xmlns:p14="http://schemas.microsoft.com/office/powerpoint/2010/main" val="2651324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3688E8DC-8CD4-4362-90F9-DAA94B896A91}" type="slidenum">
              <a:rPr lang="en-US" smtClean="0"/>
              <a:pPr/>
              <a:t>31</a:t>
            </a:fld>
            <a:endParaRPr lang="en-US" smtClean="0"/>
          </a:p>
        </p:txBody>
      </p:sp>
    </p:spTree>
    <p:extLst>
      <p:ext uri="{BB962C8B-B14F-4D97-AF65-F5344CB8AC3E}">
        <p14:creationId xmlns:p14="http://schemas.microsoft.com/office/powerpoint/2010/main" val="1658806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1F7435CC-0CDE-4100-9022-02E8D87B2241}" type="slidenum">
              <a:rPr lang="en-US" smtClean="0"/>
              <a:pPr/>
              <a:t>32</a:t>
            </a:fld>
            <a:endParaRPr lang="en-US" smtClean="0"/>
          </a:p>
        </p:txBody>
      </p:sp>
    </p:spTree>
    <p:extLst>
      <p:ext uri="{BB962C8B-B14F-4D97-AF65-F5344CB8AC3E}">
        <p14:creationId xmlns:p14="http://schemas.microsoft.com/office/powerpoint/2010/main" val="128494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7C40849E-CE69-44DA-93DD-ADE109F10C41}" type="slidenum">
              <a:rPr lang="en-US" smtClean="0"/>
              <a:pPr/>
              <a:t>34</a:t>
            </a:fld>
            <a:endParaRPr lang="en-US" smtClean="0"/>
          </a:p>
        </p:txBody>
      </p:sp>
    </p:spTree>
    <p:extLst>
      <p:ext uri="{BB962C8B-B14F-4D97-AF65-F5344CB8AC3E}">
        <p14:creationId xmlns:p14="http://schemas.microsoft.com/office/powerpoint/2010/main" val="4176203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BC0EF215-4387-4233-991B-090ED05AFAD4}" type="slidenum">
              <a:rPr lang="en-US" smtClean="0"/>
              <a:pPr/>
              <a:t>36</a:t>
            </a:fld>
            <a:endParaRPr lang="en-US" smtClean="0"/>
          </a:p>
        </p:txBody>
      </p:sp>
    </p:spTree>
    <p:extLst>
      <p:ext uri="{BB962C8B-B14F-4D97-AF65-F5344CB8AC3E}">
        <p14:creationId xmlns:p14="http://schemas.microsoft.com/office/powerpoint/2010/main" val="4014953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70FE060E-D2EC-445C-B4B6-A1C3E67191D4}" type="slidenum">
              <a:rPr lang="en-US" smtClean="0"/>
              <a:pPr/>
              <a:t>37</a:t>
            </a:fld>
            <a:endParaRPr lang="en-US" smtClean="0"/>
          </a:p>
        </p:txBody>
      </p:sp>
    </p:spTree>
    <p:extLst>
      <p:ext uri="{BB962C8B-B14F-4D97-AF65-F5344CB8AC3E}">
        <p14:creationId xmlns:p14="http://schemas.microsoft.com/office/powerpoint/2010/main" val="3648796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66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F1D255C1-6252-4A5E-8FD3-6364A366FAA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6019800" y="6550223"/>
            <a:ext cx="31154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5: Regression Algebra and Fit</a:t>
            </a:r>
            <a:endParaRPr lang="en-US" sz="1400"/>
          </a:p>
        </p:txBody>
      </p:sp>
      <p:sp>
        <p:nvSpPr>
          <p:cNvPr id="11" name="Rectangle 10"/>
          <p:cNvSpPr/>
          <p:nvPr userDrawn="1"/>
        </p:nvSpPr>
        <p:spPr>
          <a:xfrm>
            <a:off x="229982" y="6488668"/>
            <a:ext cx="992579" cy="369332"/>
          </a:xfrm>
          <a:prstGeom prst="rect">
            <a:avLst/>
          </a:prstGeom>
        </p:spPr>
        <p:txBody>
          <a:bodyPr wrap="none">
            <a:spAutoFit/>
          </a:bodyPr>
          <a:lstStyle/>
          <a:p>
            <a:r>
              <a:rPr lang="en-US" b="1" smtClean="0"/>
              <a:t>5-</a:t>
            </a:r>
            <a:fld id="{9ED99AAF-CB70-44A8-9A44-756D634A7A9A}" type="slidenum">
              <a:rPr lang="en-US" b="1" smtClean="0"/>
              <a:pPr/>
              <a:t>‹#›</a:t>
            </a:fld>
            <a:r>
              <a:rPr lang="en-US" b="1" smtClean="0"/>
              <a:t>/36</a:t>
            </a:r>
            <a:endParaRPr lang="en-US" b="1"/>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8.wmf"/><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3.wmf"/></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7.wmf"/><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oleObject" Target="../embeddings/oleObject10.bin"/><Relationship Id="rId5" Type="http://schemas.openxmlformats.org/officeDocument/2006/relationships/image" Target="../media/image16.wmf"/><Relationship Id="rId4" Type="http://schemas.openxmlformats.org/officeDocument/2006/relationships/oleObject" Target="../embeddings/oleObject9.bin"/></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8.wmf"/><Relationship Id="rId5" Type="http://schemas.openxmlformats.org/officeDocument/2006/relationships/oleObject" Target="../embeddings/oleObject11.bin"/><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notesSlide" Target="../notesSlides/notesSlide16.xml"/><Relationship Id="rId7" Type="http://schemas.openxmlformats.org/officeDocument/2006/relationships/oleObject" Target="../embeddings/oleObject14.bin"/><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oleObject" Target="../embeddings/oleObject13.bin"/><Relationship Id="rId5" Type="http://schemas.openxmlformats.org/officeDocument/2006/relationships/image" Target="../media/image19.wmf"/><Relationship Id="rId4"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1.wmf"/><Relationship Id="rId4" Type="http://schemas.openxmlformats.org/officeDocument/2006/relationships/oleObject" Target="../embeddings/oleObject15.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2.wmf"/><Relationship Id="rId4"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image" Target="../media/image23.w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4.wmf"/><Relationship Id="rId4" Type="http://schemas.openxmlformats.org/officeDocument/2006/relationships/oleObject" Target="../embeddings/oleObject1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latin typeface="+mj-lt"/>
              </a:rPr>
              <a:t>Professor William Greene</a:t>
            </a:r>
          </a:p>
          <a:p>
            <a:r>
              <a:rPr lang="en-US" sz="2600">
                <a:latin typeface="+mj-lt"/>
              </a:rPr>
              <a:t>Stern School of Business</a:t>
            </a:r>
          </a:p>
          <a:p>
            <a:r>
              <a:rPr lang="en-US" sz="2600" smtClean="0">
                <a:latin typeface="+mj-lt"/>
              </a:rPr>
              <a:t>Department </a:t>
            </a:r>
            <a:r>
              <a:rPr lang="en-US" sz="2600">
                <a:latin typeface="+mj-lt"/>
              </a:rPr>
              <a:t>of Economics</a:t>
            </a:r>
          </a:p>
        </p:txBody>
      </p:sp>
      <p:pic>
        <p:nvPicPr>
          <p:cNvPr id="5" name="Picture 2"/>
          <p:cNvPicPr>
            <a:picLocks noChangeAspect="1" noChangeArrowheads="1"/>
          </p:cNvPicPr>
          <p:nvPr/>
        </p:nvPicPr>
        <p:blipFill>
          <a:blip r:embed="rId3" cstate="print"/>
          <a:srcRect/>
          <a:stretch>
            <a:fillRect/>
          </a:stretch>
        </p:blipFill>
        <p:spPr bwMode="auto">
          <a:xfrm>
            <a:off x="5715000" y="1828800"/>
            <a:ext cx="2673545"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609600"/>
          </a:xfrm>
        </p:spPr>
        <p:txBody>
          <a:bodyPr/>
          <a:lstStyle/>
          <a:p>
            <a:r>
              <a:rPr lang="en-US" smtClean="0"/>
              <a:t>A Caution About Stata and R</a:t>
            </a:r>
            <a:r>
              <a:rPr lang="en-US" baseline="30000" smtClean="0"/>
              <a:t>2</a:t>
            </a:r>
            <a:endParaRPr lang="en-US"/>
          </a:p>
        </p:txBody>
      </p:sp>
      <p:graphicFrame>
        <p:nvGraphicFramePr>
          <p:cNvPr id="5" name="Object 4"/>
          <p:cNvGraphicFramePr>
            <a:graphicFrameLocks noChangeAspect="1"/>
          </p:cNvGraphicFramePr>
          <p:nvPr/>
        </p:nvGraphicFramePr>
        <p:xfrm>
          <a:off x="533400" y="1371600"/>
          <a:ext cx="4475408" cy="2286000"/>
        </p:xfrm>
        <a:graphic>
          <a:graphicData uri="http://schemas.openxmlformats.org/presentationml/2006/ole">
            <mc:AlternateContent xmlns:mc="http://schemas.openxmlformats.org/markup-compatibility/2006">
              <mc:Choice xmlns:v="urn:schemas-microsoft-com:vml" Requires="v">
                <p:oleObj spid="_x0000_s73731" name="Equation" r:id="rId3" imgW="3530600" imgH="1803400" progId="Equation.DSMT4">
                  <p:embed/>
                </p:oleObj>
              </mc:Choice>
              <mc:Fallback>
                <p:oleObj name="Equation" r:id="rId3" imgW="3530600" imgH="18034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371600"/>
                        <a:ext cx="4475408" cy="228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57200" y="3657600"/>
            <a:ext cx="7620000" cy="2677656"/>
          </a:xfrm>
          <a:prstGeom prst="rect">
            <a:avLst/>
          </a:prstGeom>
          <a:noFill/>
        </p:spPr>
        <p:txBody>
          <a:bodyPr wrap="square" rtlCol="0">
            <a:spAutoFit/>
          </a:bodyPr>
          <a:lstStyle/>
          <a:p>
            <a:r>
              <a:rPr lang="en-US" sz="1400" smtClean="0"/>
              <a:t>The coefficient estimates and standard errors are the same. The calculation of the R</a:t>
            </a:r>
            <a:r>
              <a:rPr lang="en-US" sz="1400" baseline="30000" smtClean="0"/>
              <a:t>2</a:t>
            </a:r>
            <a:r>
              <a:rPr lang="en-US" sz="1400" smtClean="0"/>
              <a:t> is different. In the </a:t>
            </a:r>
            <a:r>
              <a:rPr lang="en-US" sz="1400" b="1" smtClean="0">
                <a:solidFill>
                  <a:srgbClr val="FF0000"/>
                </a:solidFill>
              </a:rPr>
              <a:t>areg</a:t>
            </a:r>
            <a:r>
              <a:rPr lang="en-US" sz="1400" smtClean="0">
                <a:solidFill>
                  <a:srgbClr val="FF0000"/>
                </a:solidFill>
              </a:rPr>
              <a:t> </a:t>
            </a:r>
            <a:r>
              <a:rPr lang="en-US" sz="1400" smtClean="0"/>
              <a:t>procedure, you are estimating coefficients for each of your covariates plus each dummy variable for your groups. In the </a:t>
            </a:r>
            <a:r>
              <a:rPr lang="en-US" sz="1400" b="1" smtClean="0">
                <a:solidFill>
                  <a:srgbClr val="FF0000"/>
                </a:solidFill>
              </a:rPr>
              <a:t>xtreg, fe</a:t>
            </a:r>
            <a:r>
              <a:rPr lang="en-US" sz="1400" smtClean="0">
                <a:solidFill>
                  <a:srgbClr val="FF0000"/>
                </a:solidFill>
              </a:rPr>
              <a:t> </a:t>
            </a:r>
            <a:r>
              <a:rPr lang="en-US" sz="1400" smtClean="0"/>
              <a:t>procedure the R</a:t>
            </a:r>
            <a:r>
              <a:rPr lang="en-US" sz="1400" baseline="30000" smtClean="0"/>
              <a:t>2</a:t>
            </a:r>
            <a:r>
              <a:rPr lang="en-US" sz="1400" smtClean="0"/>
              <a:t> reported is obtained by only fitting a mean deviated model where the effects of the groups (all of the dummy variables) are assumed to be fixed quantities. So, all of the effects for the groups are simply subtracted out of the model and no attempt is made to quantify their overall effect on the fit of the model.</a:t>
            </a:r>
          </a:p>
          <a:p>
            <a:r>
              <a:rPr lang="en-US" sz="1400" smtClean="0"/>
              <a:t>   Since the SSE is the same, the R</a:t>
            </a:r>
            <a:r>
              <a:rPr lang="en-US" sz="1400" baseline="30000" smtClean="0"/>
              <a:t>2</a:t>
            </a:r>
            <a:r>
              <a:rPr lang="en-US" sz="1400" smtClean="0"/>
              <a:t>=1−SSE/SST is very different. The difference is real in that we are making different assumptions with the two approaches. In the </a:t>
            </a:r>
            <a:r>
              <a:rPr lang="en-US" sz="1400" b="1" smtClean="0"/>
              <a:t>xtreg, fe</a:t>
            </a:r>
            <a:r>
              <a:rPr lang="en-US" sz="1400" smtClean="0"/>
              <a:t> approach, the effects of the groups are fixed and </a:t>
            </a:r>
            <a:r>
              <a:rPr lang="en-US" sz="1400" b="1" smtClean="0">
                <a:solidFill>
                  <a:srgbClr val="FF0000"/>
                </a:solidFill>
              </a:rPr>
              <a:t>unestimated quantities are subtracted out of the model </a:t>
            </a:r>
            <a:r>
              <a:rPr lang="en-US" sz="1400" smtClean="0"/>
              <a:t>before the fit is performed. In the </a:t>
            </a:r>
            <a:r>
              <a:rPr lang="en-US" sz="1400" b="1" smtClean="0"/>
              <a:t>areg</a:t>
            </a:r>
            <a:r>
              <a:rPr lang="en-US" sz="1400" smtClean="0"/>
              <a:t> approach, the group effects are estimated and affect the total sum of squares of the model under consideration.</a:t>
            </a:r>
            <a:endParaRPr lang="en-US" sz="1400"/>
          </a:p>
        </p:txBody>
      </p:sp>
      <p:cxnSp>
        <p:nvCxnSpPr>
          <p:cNvPr id="8" name="Straight Arrow Connector 7"/>
          <p:cNvCxnSpPr/>
          <p:nvPr/>
        </p:nvCxnSpPr>
        <p:spPr bwMode="auto">
          <a:xfrm rot="5400000">
            <a:off x="4610100" y="14097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9" name="Straight Arrow Connector 8"/>
          <p:cNvCxnSpPr/>
          <p:nvPr/>
        </p:nvCxnSpPr>
        <p:spPr bwMode="auto">
          <a:xfrm rot="5400000">
            <a:off x="4686300" y="20955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0" name="TextBox 9"/>
          <p:cNvSpPr txBox="1"/>
          <p:nvPr/>
        </p:nvSpPr>
        <p:spPr>
          <a:xfrm>
            <a:off x="5486400" y="1646872"/>
            <a:ext cx="2819400" cy="1477328"/>
          </a:xfrm>
          <a:prstGeom prst="rect">
            <a:avLst/>
          </a:prstGeom>
          <a:noFill/>
        </p:spPr>
        <p:txBody>
          <a:bodyPr wrap="square" rtlCol="0">
            <a:spAutoFit/>
          </a:bodyPr>
          <a:lstStyle/>
          <a:p>
            <a:r>
              <a:rPr lang="en-US" smtClean="0"/>
              <a:t>For the FE model above,</a:t>
            </a:r>
          </a:p>
          <a:p>
            <a:endParaRPr lang="en-US" smtClean="0"/>
          </a:p>
          <a:p>
            <a:r>
              <a:rPr lang="en-US" smtClean="0"/>
              <a:t>R</a:t>
            </a:r>
            <a:r>
              <a:rPr lang="en-US" baseline="30000" smtClean="0"/>
              <a:t>2</a:t>
            </a:r>
            <a:r>
              <a:rPr lang="en-US" smtClean="0"/>
              <a:t>  =  0.90542</a:t>
            </a:r>
          </a:p>
          <a:p>
            <a:endParaRPr lang="en-US" smtClean="0"/>
          </a:p>
          <a:p>
            <a:r>
              <a:rPr lang="en-US" smtClean="0"/>
              <a:t>R</a:t>
            </a:r>
            <a:r>
              <a:rPr lang="en-US" baseline="30000" smtClean="0"/>
              <a:t>2</a:t>
            </a:r>
            <a:r>
              <a:rPr lang="en-US" smtClean="0"/>
              <a:t>  =  0.65142</a:t>
            </a:r>
            <a:endParaRPr lang="en-US"/>
          </a:p>
        </p:txBody>
      </p:sp>
    </p:spTree>
    <p:extLst>
      <p:ext uri="{BB962C8B-B14F-4D97-AF65-F5344CB8AC3E}">
        <p14:creationId xmlns:p14="http://schemas.microsoft.com/office/powerpoint/2010/main" val="1085223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762000"/>
            <a:ext cx="6858000" cy="1752600"/>
          </a:xfrm>
        </p:spPr>
        <p:txBody>
          <a:bodyPr/>
          <a:lstStyle/>
          <a:p>
            <a:r>
              <a:rPr lang="en-US" sz="4000" dirty="0" smtClean="0"/>
              <a:t>Econometrics I</a:t>
            </a:r>
            <a:endParaRPr lang="en-US" sz="4000" dirty="0"/>
          </a:p>
        </p:txBody>
      </p:sp>
      <p:sp>
        <p:nvSpPr>
          <p:cNvPr id="199686" name="Rectangle 6"/>
          <p:cNvSpPr>
            <a:spLocks noChangeArrowheads="1"/>
          </p:cNvSpPr>
          <p:nvPr/>
        </p:nvSpPr>
        <p:spPr bwMode="auto">
          <a:xfrm>
            <a:off x="1524000" y="2971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2133600" y="3276600"/>
            <a:ext cx="5334000" cy="1569660"/>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5 – Regression</a:t>
            </a:r>
            <a:br>
              <a:rPr lang="en-US" sz="3200" b="1" smtClean="0"/>
            </a:br>
            <a:r>
              <a:rPr lang="en-US" sz="3200" b="1" smtClean="0"/>
              <a:t>              Algebra and Fit;</a:t>
            </a:r>
            <a:br>
              <a:rPr lang="en-US" sz="3200" b="1" smtClean="0"/>
            </a:br>
            <a:r>
              <a:rPr lang="en-US" sz="3200" b="1" smtClean="0"/>
              <a:t>Restricted Least Squares</a:t>
            </a:r>
            <a:endParaRPr lang="en-US" sz="3200"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62000" y="533400"/>
            <a:ext cx="8229600" cy="530225"/>
          </a:xfrm>
        </p:spPr>
        <p:txBody>
          <a:bodyPr/>
          <a:lstStyle/>
          <a:p>
            <a:pPr eaLnBrk="1" hangingPunct="1"/>
            <a:r>
              <a:rPr lang="en-US" dirty="0" smtClean="0"/>
              <a:t>Minimizing </a:t>
            </a:r>
            <a:r>
              <a:rPr lang="en-US" b="1" dirty="0" err="1" smtClean="0"/>
              <a:t>e</a:t>
            </a:r>
            <a:r>
              <a:rPr lang="en-US" b="1" dirty="0" err="1" smtClean="0">
                <a:sym typeface="Symbol" pitchFamily="18" charset="2"/>
              </a:rPr>
              <a:t></a:t>
            </a:r>
            <a:r>
              <a:rPr lang="en-US" b="1" dirty="0" err="1" smtClean="0"/>
              <a:t>e</a:t>
            </a:r>
            <a:endParaRPr lang="en-US" b="1" dirty="0" smtClean="0"/>
          </a:p>
        </p:txBody>
      </p:sp>
      <p:sp>
        <p:nvSpPr>
          <p:cNvPr id="17411" name="Rectangle 3"/>
          <p:cNvSpPr>
            <a:spLocks noGrp="1" noChangeArrowheads="1"/>
          </p:cNvSpPr>
          <p:nvPr>
            <p:ph type="body" idx="1"/>
          </p:nvPr>
        </p:nvSpPr>
        <p:spPr>
          <a:xfrm>
            <a:off x="304800" y="1447800"/>
            <a:ext cx="8686800" cy="4800600"/>
          </a:xfrm>
        </p:spPr>
        <p:txBody>
          <a:bodyPr/>
          <a:lstStyle/>
          <a:p>
            <a:pPr>
              <a:buNone/>
            </a:pPr>
            <a:r>
              <a:rPr lang="en-US" sz="2400" b="1" smtClean="0">
                <a:latin typeface="Tahoma" pitchFamily="34" charset="0"/>
                <a:ea typeface="Tahoma" pitchFamily="34" charset="0"/>
                <a:cs typeface="Tahoma" pitchFamily="34" charset="0"/>
              </a:rPr>
              <a:t>   </a:t>
            </a:r>
            <a:r>
              <a:rPr lang="en-US" sz="2000" b="1" smtClean="0">
                <a:latin typeface="Tahoma" pitchFamily="34" charset="0"/>
                <a:ea typeface="Tahoma" pitchFamily="34" charset="0"/>
                <a:cs typeface="Tahoma" pitchFamily="34" charset="0"/>
              </a:rPr>
              <a:t>b</a:t>
            </a:r>
            <a:r>
              <a:rPr lang="en-US" sz="2000" smtClean="0">
                <a:latin typeface="Tahoma" pitchFamily="34" charset="0"/>
                <a:ea typeface="Tahoma" pitchFamily="34" charset="0"/>
                <a:cs typeface="Tahoma" pitchFamily="34" charset="0"/>
              </a:rPr>
              <a:t> minimizes </a:t>
            </a:r>
            <a:r>
              <a:rPr lang="en-US" sz="2000" b="1" smtClean="0">
                <a:latin typeface="Tahoma" pitchFamily="34" charset="0"/>
                <a:ea typeface="Tahoma" pitchFamily="34" charset="0"/>
                <a:cs typeface="Tahoma" pitchFamily="34" charset="0"/>
              </a:rPr>
              <a:t>e</a:t>
            </a:r>
            <a:r>
              <a:rPr lang="en-US" sz="2000" b="1" smtClean="0">
                <a:latin typeface="Tahoma" pitchFamily="34" charset="0"/>
                <a:ea typeface="Tahoma" pitchFamily="34" charset="0"/>
                <a:cs typeface="Tahoma" pitchFamily="34" charset="0"/>
                <a:sym typeface="Symbol" pitchFamily="18" charset="2"/>
              </a:rPr>
              <a:t></a:t>
            </a:r>
            <a:r>
              <a:rPr lang="en-US" sz="2000" b="1" smtClean="0">
                <a:latin typeface="Tahoma" pitchFamily="34" charset="0"/>
                <a:ea typeface="Tahoma" pitchFamily="34" charset="0"/>
                <a:cs typeface="Tahoma" pitchFamily="34" charset="0"/>
              </a:rPr>
              <a:t>e</a:t>
            </a:r>
            <a:r>
              <a:rPr lang="en-US" sz="2000" smtClean="0">
                <a:latin typeface="Tahoma" pitchFamily="34" charset="0"/>
                <a:ea typeface="Tahoma" pitchFamily="34" charset="0"/>
                <a:cs typeface="Tahoma" pitchFamily="34" charset="0"/>
              </a:rPr>
              <a:t> = (</a:t>
            </a:r>
            <a:r>
              <a:rPr lang="en-US" sz="2000" b="1" smtClean="0">
                <a:latin typeface="Tahoma" pitchFamily="34" charset="0"/>
                <a:ea typeface="Tahoma" pitchFamily="34" charset="0"/>
                <a:cs typeface="Tahoma" pitchFamily="34" charset="0"/>
              </a:rPr>
              <a:t>y</a:t>
            </a:r>
            <a:r>
              <a:rPr lang="en-US" sz="2000" smtClean="0">
                <a:latin typeface="Tahoma" pitchFamily="34" charset="0"/>
                <a:ea typeface="Tahoma" pitchFamily="34" charset="0"/>
                <a:cs typeface="Tahoma" pitchFamily="34" charset="0"/>
              </a:rPr>
              <a:t> - </a:t>
            </a:r>
            <a:r>
              <a:rPr lang="en-US" sz="2000" b="1" smtClean="0">
                <a:latin typeface="Tahoma" pitchFamily="34" charset="0"/>
                <a:ea typeface="Tahoma" pitchFamily="34" charset="0"/>
                <a:cs typeface="Tahoma" pitchFamily="34" charset="0"/>
              </a:rPr>
              <a:t>Xb</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sym typeface="Symbol" pitchFamily="18" charset="2"/>
              </a:rPr>
              <a:t></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y</a:t>
            </a:r>
            <a:r>
              <a:rPr lang="en-US" sz="2000" smtClean="0">
                <a:latin typeface="Tahoma" pitchFamily="34" charset="0"/>
                <a:ea typeface="Tahoma" pitchFamily="34" charset="0"/>
                <a:cs typeface="Tahoma" pitchFamily="34" charset="0"/>
              </a:rPr>
              <a:t> - </a:t>
            </a:r>
            <a:r>
              <a:rPr lang="en-US" sz="2000" b="1" smtClean="0">
                <a:latin typeface="Tahoma" pitchFamily="34" charset="0"/>
                <a:ea typeface="Tahoma" pitchFamily="34" charset="0"/>
                <a:cs typeface="Tahoma" pitchFamily="34" charset="0"/>
              </a:rPr>
              <a:t>Xb</a:t>
            </a:r>
            <a:r>
              <a:rPr lang="en-US" sz="2000" smtClean="0">
                <a:latin typeface="Tahoma" pitchFamily="34" charset="0"/>
                <a:ea typeface="Tahoma" pitchFamily="34" charset="0"/>
                <a:cs typeface="Tahoma" pitchFamily="34" charset="0"/>
              </a:rPr>
              <a:t>).</a:t>
            </a:r>
          </a:p>
          <a:p>
            <a:pPr eaLnBrk="1" hangingPunct="1">
              <a:buFont typeface="Wingdings" pitchFamily="2" charset="2"/>
              <a:buNone/>
            </a:pPr>
            <a:r>
              <a:rPr lang="en-US" sz="2000" smtClean="0">
                <a:latin typeface="Tahoma" pitchFamily="34" charset="0"/>
                <a:ea typeface="Tahoma" pitchFamily="34" charset="0"/>
                <a:cs typeface="Tahoma" pitchFamily="34" charset="0"/>
              </a:rPr>
              <a:t>   Any </a:t>
            </a:r>
            <a:r>
              <a:rPr lang="en-US" sz="2000" dirty="0" smtClean="0">
                <a:latin typeface="Tahoma" pitchFamily="34" charset="0"/>
                <a:ea typeface="Tahoma" pitchFamily="34" charset="0"/>
                <a:cs typeface="Tahoma" pitchFamily="34" charset="0"/>
              </a:rPr>
              <a:t>other coefficient vector has a larger sum </a:t>
            </a:r>
            <a:r>
              <a:rPr lang="en-US" sz="2000" smtClean="0">
                <a:latin typeface="Tahoma" pitchFamily="34" charset="0"/>
                <a:ea typeface="Tahoma" pitchFamily="34" charset="0"/>
                <a:cs typeface="Tahoma" pitchFamily="34" charset="0"/>
              </a:rPr>
              <a:t>of squared residuals.  </a:t>
            </a:r>
          </a:p>
          <a:p>
            <a:pPr eaLnBrk="1" hangingPunct="1">
              <a:buFont typeface="Wingdings" pitchFamily="2" charset="2"/>
              <a:buNone/>
            </a:pPr>
            <a:r>
              <a:rPr lang="en-US" sz="2000" smtClean="0">
                <a:latin typeface="Tahoma" pitchFamily="34" charset="0"/>
                <a:ea typeface="Tahoma" pitchFamily="34" charset="0"/>
                <a:cs typeface="Tahoma" pitchFamily="34" charset="0"/>
              </a:rPr>
              <a:t>   Proof</a:t>
            </a:r>
            <a:r>
              <a:rPr lang="en-US" sz="2000" dirty="0" smtClean="0">
                <a:latin typeface="Tahoma" pitchFamily="34" charset="0"/>
                <a:ea typeface="Tahoma" pitchFamily="34" charset="0"/>
                <a:cs typeface="Tahoma" pitchFamily="34" charset="0"/>
              </a:rPr>
              <a:t>: </a:t>
            </a:r>
          </a:p>
          <a:p>
            <a:pPr eaLnBrk="1" hangingPunct="1">
              <a:buFont typeface="Wingdings" pitchFamily="2" charset="2"/>
              <a:buNone/>
            </a:pPr>
            <a:r>
              <a:rPr lang="en-US" sz="2000" b="1" smtClean="0">
                <a:latin typeface="Tahoma" pitchFamily="34" charset="0"/>
                <a:ea typeface="Tahoma" pitchFamily="34" charset="0"/>
                <a:cs typeface="Tahoma" pitchFamily="34" charset="0"/>
              </a:rPr>
              <a:t>    		   d</a:t>
            </a:r>
            <a:r>
              <a:rPr lang="en-US" sz="2000" smtClean="0">
                <a:latin typeface="Tahoma" pitchFamily="34" charset="0"/>
                <a:ea typeface="Tahoma" pitchFamily="34" charset="0"/>
                <a:cs typeface="Tahoma" pitchFamily="34" charset="0"/>
              </a:rPr>
              <a:t> </a:t>
            </a:r>
            <a:r>
              <a:rPr lang="en-US" sz="2000" dirty="0" smtClean="0">
                <a:latin typeface="Tahoma" pitchFamily="34" charset="0"/>
                <a:ea typeface="Tahoma" pitchFamily="34" charset="0"/>
                <a:cs typeface="Tahoma" pitchFamily="34" charset="0"/>
              </a:rPr>
              <a:t>= the vector, not equal </a:t>
            </a:r>
            <a:r>
              <a:rPr lang="en-US" sz="2000" smtClean="0">
                <a:latin typeface="Tahoma" pitchFamily="34" charset="0"/>
                <a:ea typeface="Tahoma" pitchFamily="34" charset="0"/>
                <a:cs typeface="Tahoma" pitchFamily="34" charset="0"/>
              </a:rPr>
              <a:t>to </a:t>
            </a:r>
            <a:r>
              <a:rPr lang="en-US" sz="2000" b="1" smtClean="0">
                <a:latin typeface="Tahoma" pitchFamily="34" charset="0"/>
                <a:ea typeface="Tahoma" pitchFamily="34" charset="0"/>
                <a:cs typeface="Tahoma" pitchFamily="34" charset="0"/>
              </a:rPr>
              <a:t>b;  u = Xd</a:t>
            </a:r>
            <a:endParaRPr lang="en-US" sz="2000" b="1" dirty="0" smtClean="0">
              <a:latin typeface="Tahoma" pitchFamily="34" charset="0"/>
              <a:ea typeface="Tahoma" pitchFamily="34" charset="0"/>
              <a:cs typeface="Tahoma" pitchFamily="34" charset="0"/>
            </a:endParaRPr>
          </a:p>
          <a:p>
            <a:pPr>
              <a:buNone/>
            </a:pPr>
            <a:r>
              <a:rPr lang="en-US" sz="2000" smtClean="0">
                <a:latin typeface="Tahoma" pitchFamily="34" charset="0"/>
                <a:ea typeface="Tahoma" pitchFamily="34" charset="0"/>
                <a:cs typeface="Tahoma" pitchFamily="34" charset="0"/>
              </a:rPr>
              <a:t>	   	   </a:t>
            </a:r>
            <a:r>
              <a:rPr lang="en-US" sz="2000" b="1" smtClean="0">
                <a:latin typeface="Tahoma" pitchFamily="34" charset="0"/>
                <a:ea typeface="Tahoma" pitchFamily="34" charset="0"/>
                <a:cs typeface="Tahoma" pitchFamily="34" charset="0"/>
              </a:rPr>
              <a:t>u</a:t>
            </a:r>
            <a:r>
              <a:rPr lang="en-US" sz="2000" smtClean="0">
                <a:latin typeface="Tahoma" pitchFamily="34" charset="0"/>
                <a:ea typeface="Tahoma" pitchFamily="34" charset="0"/>
                <a:cs typeface="Tahoma" pitchFamily="34" charset="0"/>
              </a:rPr>
              <a:t> </a:t>
            </a:r>
            <a:r>
              <a:rPr lang="en-US" sz="2000" dirty="0" smtClean="0">
                <a:latin typeface="Tahoma" pitchFamily="34" charset="0"/>
                <a:ea typeface="Tahoma" pitchFamily="34" charset="0"/>
                <a:cs typeface="Tahoma" pitchFamily="34" charset="0"/>
              </a:rPr>
              <a:t>= </a:t>
            </a:r>
            <a:r>
              <a:rPr lang="en-US" sz="2000" b="1" dirty="0" smtClean="0">
                <a:latin typeface="Tahoma" pitchFamily="34" charset="0"/>
                <a:ea typeface="Tahoma" pitchFamily="34" charset="0"/>
                <a:cs typeface="Tahoma" pitchFamily="34" charset="0"/>
              </a:rPr>
              <a:t>y</a:t>
            </a:r>
            <a:r>
              <a:rPr lang="en-US" sz="2000" dirty="0" smtClean="0">
                <a:latin typeface="Tahoma" pitchFamily="34" charset="0"/>
                <a:ea typeface="Tahoma" pitchFamily="34" charset="0"/>
                <a:cs typeface="Tahoma" pitchFamily="34" charset="0"/>
              </a:rPr>
              <a:t> – </a:t>
            </a:r>
            <a:r>
              <a:rPr lang="en-US" sz="2000" b="1" dirty="0" err="1">
                <a:latin typeface="Tahoma" pitchFamily="34" charset="0"/>
                <a:ea typeface="Tahoma" pitchFamily="34" charset="0"/>
                <a:cs typeface="Tahoma" pitchFamily="34" charset="0"/>
              </a:rPr>
              <a:t>Xd</a:t>
            </a:r>
            <a:r>
              <a:rPr lang="en-US" sz="2000" b="1" dirty="0">
                <a:latin typeface="Tahoma" pitchFamily="34" charset="0"/>
                <a:ea typeface="Tahoma" pitchFamily="34" charset="0"/>
                <a:cs typeface="Tahoma" pitchFamily="34" charset="0"/>
              </a:rPr>
              <a:t> = y – </a:t>
            </a:r>
            <a:r>
              <a:rPr lang="en-US" sz="2000" b="1" dirty="0" err="1">
                <a:latin typeface="Tahoma" pitchFamily="34" charset="0"/>
                <a:ea typeface="Tahoma" pitchFamily="34" charset="0"/>
                <a:cs typeface="Tahoma" pitchFamily="34" charset="0"/>
              </a:rPr>
              <a:t>Xb</a:t>
            </a:r>
            <a:r>
              <a:rPr lang="en-US" sz="2000" b="1" dirty="0">
                <a:latin typeface="Tahoma" pitchFamily="34" charset="0"/>
                <a:ea typeface="Tahoma" pitchFamily="34" charset="0"/>
                <a:cs typeface="Tahoma" pitchFamily="34" charset="0"/>
              </a:rPr>
              <a:t> + </a:t>
            </a:r>
            <a:r>
              <a:rPr lang="en-US" sz="2000" b="1" dirty="0" err="1">
                <a:latin typeface="Tahoma" pitchFamily="34" charset="0"/>
                <a:ea typeface="Tahoma" pitchFamily="34" charset="0"/>
                <a:cs typeface="Tahoma" pitchFamily="34" charset="0"/>
              </a:rPr>
              <a:t>Xb</a:t>
            </a:r>
            <a:r>
              <a:rPr lang="en-US" sz="2000" b="1" dirty="0">
                <a:latin typeface="Tahoma" pitchFamily="34" charset="0"/>
                <a:ea typeface="Tahoma" pitchFamily="34" charset="0"/>
                <a:cs typeface="Tahoma" pitchFamily="34" charset="0"/>
              </a:rPr>
              <a:t> – </a:t>
            </a:r>
            <a:r>
              <a:rPr lang="en-US" sz="2000" b="1" dirty="0" err="1">
                <a:latin typeface="Tahoma" pitchFamily="34" charset="0"/>
                <a:ea typeface="Tahoma" pitchFamily="34" charset="0"/>
                <a:cs typeface="Tahoma" pitchFamily="34" charset="0"/>
              </a:rPr>
              <a:t>Xd</a:t>
            </a:r>
            <a:r>
              <a:rPr lang="en-US" sz="2000" b="1" dirty="0">
                <a:latin typeface="Tahoma" pitchFamily="34" charset="0"/>
                <a:ea typeface="Tahoma" pitchFamily="34" charset="0"/>
                <a:cs typeface="Tahoma" pitchFamily="34" charset="0"/>
              </a:rPr>
              <a:t> </a:t>
            </a:r>
            <a:r>
              <a:rPr lang="en-US" sz="2000" b="1" smtClean="0">
                <a:latin typeface="Tahoma" pitchFamily="34" charset="0"/>
                <a:ea typeface="Tahoma" pitchFamily="34" charset="0"/>
                <a:cs typeface="Tahoma" pitchFamily="34" charset="0"/>
              </a:rPr>
              <a:t/>
            </a:r>
            <a:br>
              <a:rPr lang="en-US" sz="2000" b="1" smtClean="0">
                <a:latin typeface="Tahoma" pitchFamily="34" charset="0"/>
                <a:ea typeface="Tahoma" pitchFamily="34" charset="0"/>
                <a:cs typeface="Tahoma" pitchFamily="34" charset="0"/>
              </a:rPr>
            </a:br>
            <a:r>
              <a:rPr lang="en-US" sz="2000" b="1" smtClean="0">
                <a:latin typeface="Tahoma" pitchFamily="34" charset="0"/>
                <a:ea typeface="Tahoma" pitchFamily="34" charset="0"/>
                <a:cs typeface="Tahoma" pitchFamily="34" charset="0"/>
              </a:rPr>
              <a:t>     	      = </a:t>
            </a:r>
            <a:r>
              <a:rPr lang="en-US" sz="2000" b="1" dirty="0">
                <a:latin typeface="Tahoma" pitchFamily="34" charset="0"/>
                <a:ea typeface="Tahoma" pitchFamily="34" charset="0"/>
                <a:cs typeface="Tahoma" pitchFamily="34" charset="0"/>
              </a:rPr>
              <a:t>e</a:t>
            </a:r>
            <a:r>
              <a:rPr lang="en-US" sz="2000" dirty="0">
                <a:latin typeface="Tahoma" pitchFamily="34" charset="0"/>
                <a:ea typeface="Tahoma" pitchFamily="34" charset="0"/>
                <a:cs typeface="Tahoma" pitchFamily="34" charset="0"/>
              </a:rPr>
              <a:t> </a:t>
            </a:r>
            <a:r>
              <a:rPr lang="en-US" sz="2000" dirty="0" smtClean="0">
                <a:latin typeface="Tahoma" pitchFamily="34" charset="0"/>
                <a:ea typeface="Tahoma" pitchFamily="34" charset="0"/>
                <a:cs typeface="Tahoma" pitchFamily="34" charset="0"/>
              </a:rPr>
              <a:t>- </a:t>
            </a:r>
            <a:r>
              <a:rPr lang="en-US" sz="2000" b="1" dirty="0">
                <a:latin typeface="Tahoma" pitchFamily="34" charset="0"/>
                <a:ea typeface="Tahoma" pitchFamily="34" charset="0"/>
                <a:cs typeface="Tahoma" pitchFamily="34" charset="0"/>
              </a:rPr>
              <a:t>X</a:t>
            </a:r>
            <a:r>
              <a:rPr lang="en-US" sz="2000" dirty="0">
                <a:latin typeface="Tahoma" pitchFamily="34" charset="0"/>
                <a:ea typeface="Tahoma" pitchFamily="34" charset="0"/>
                <a:cs typeface="Tahoma" pitchFamily="34" charset="0"/>
              </a:rPr>
              <a:t>(</a:t>
            </a:r>
            <a:r>
              <a:rPr lang="en-US" sz="2000" b="1" dirty="0">
                <a:latin typeface="Tahoma" pitchFamily="34" charset="0"/>
                <a:ea typeface="Tahoma" pitchFamily="34" charset="0"/>
                <a:cs typeface="Tahoma" pitchFamily="34" charset="0"/>
              </a:rPr>
              <a:t>d</a:t>
            </a:r>
            <a:r>
              <a:rPr lang="en-US" sz="2000" dirty="0">
                <a:latin typeface="Tahoma" pitchFamily="34" charset="0"/>
                <a:ea typeface="Tahoma" pitchFamily="34" charset="0"/>
                <a:cs typeface="Tahoma" pitchFamily="34" charset="0"/>
              </a:rPr>
              <a:t> - </a:t>
            </a:r>
            <a:r>
              <a:rPr lang="en-US" sz="2000" b="1" dirty="0">
                <a:latin typeface="Tahoma" pitchFamily="34" charset="0"/>
                <a:ea typeface="Tahoma" pitchFamily="34" charset="0"/>
                <a:cs typeface="Tahoma" pitchFamily="34" charset="0"/>
              </a:rPr>
              <a:t>b</a:t>
            </a:r>
            <a:r>
              <a:rPr lang="en-US" sz="2000" dirty="0" smtClean="0">
                <a:latin typeface="Tahoma" pitchFamily="34" charset="0"/>
                <a:ea typeface="Tahoma" pitchFamily="34" charset="0"/>
                <a:cs typeface="Tahoma" pitchFamily="34" charset="0"/>
              </a:rPr>
              <a:t>).  </a:t>
            </a:r>
          </a:p>
          <a:p>
            <a:pPr eaLnBrk="1" hangingPunct="1">
              <a:buFont typeface="Wingdings" pitchFamily="2" charset="2"/>
              <a:buNone/>
            </a:pPr>
            <a:r>
              <a:rPr lang="en-US" sz="2000" smtClean="0">
                <a:latin typeface="Tahoma" pitchFamily="34" charset="0"/>
                <a:ea typeface="Tahoma" pitchFamily="34" charset="0"/>
                <a:cs typeface="Tahoma" pitchFamily="34" charset="0"/>
              </a:rPr>
              <a:t>   Then</a:t>
            </a:r>
            <a:r>
              <a:rPr lang="en-US" sz="2000" dirty="0" smtClean="0">
                <a:latin typeface="Tahoma" pitchFamily="34" charset="0"/>
                <a:ea typeface="Tahoma" pitchFamily="34" charset="0"/>
                <a:cs typeface="Tahoma" pitchFamily="34" charset="0"/>
              </a:rPr>
              <a:t>, </a:t>
            </a:r>
            <a:r>
              <a:rPr lang="en-US" sz="2000" b="1" dirty="0" err="1" smtClean="0">
                <a:latin typeface="Tahoma" pitchFamily="34" charset="0"/>
                <a:ea typeface="Tahoma" pitchFamily="34" charset="0"/>
                <a:cs typeface="Tahoma" pitchFamily="34" charset="0"/>
              </a:rPr>
              <a:t>u</a:t>
            </a:r>
            <a:r>
              <a:rPr lang="en-US" sz="2000" b="1" dirty="0" err="1" smtClean="0">
                <a:latin typeface="Tahoma" pitchFamily="34" charset="0"/>
                <a:ea typeface="Tahoma" pitchFamily="34" charset="0"/>
                <a:cs typeface="Tahoma" pitchFamily="34" charset="0"/>
                <a:sym typeface="Symbol" pitchFamily="18" charset="2"/>
              </a:rPr>
              <a:t></a:t>
            </a:r>
            <a:r>
              <a:rPr lang="en-US" sz="2000" b="1" dirty="0" err="1" smtClean="0">
                <a:latin typeface="Tahoma" pitchFamily="34" charset="0"/>
                <a:ea typeface="Tahoma" pitchFamily="34" charset="0"/>
                <a:cs typeface="Tahoma" pitchFamily="34" charset="0"/>
              </a:rPr>
              <a:t>u</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y</a:t>
            </a:r>
            <a:r>
              <a:rPr lang="en-US" sz="2000" dirty="0" smtClean="0">
                <a:latin typeface="Tahoma" pitchFamily="34" charset="0"/>
                <a:ea typeface="Tahoma" pitchFamily="34" charset="0"/>
                <a:cs typeface="Tahoma" pitchFamily="34" charset="0"/>
              </a:rPr>
              <a:t> - </a:t>
            </a:r>
            <a:r>
              <a:rPr lang="en-US" sz="2000" b="1" dirty="0" err="1" smtClean="0">
                <a:latin typeface="Tahoma" pitchFamily="34" charset="0"/>
                <a:ea typeface="Tahoma" pitchFamily="34" charset="0"/>
                <a:cs typeface="Tahoma" pitchFamily="34" charset="0"/>
              </a:rPr>
              <a:t>Xd</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sym typeface="Symbol" pitchFamily="18" charset="2"/>
              </a:rPr>
              <a:t></a:t>
            </a:r>
            <a:r>
              <a:rPr lang="en-US" sz="2000" dirty="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y</a:t>
            </a:r>
            <a:r>
              <a:rPr lang="en-US" sz="2000" smtClean="0">
                <a:latin typeface="Tahoma" pitchFamily="34" charset="0"/>
                <a:ea typeface="Tahoma" pitchFamily="34" charset="0"/>
                <a:cs typeface="Tahoma" pitchFamily="34" charset="0"/>
              </a:rPr>
              <a:t>-</a:t>
            </a:r>
            <a:r>
              <a:rPr lang="en-US" sz="2000" b="1" err="1" smtClean="0">
                <a:latin typeface="Tahoma" pitchFamily="34" charset="0"/>
                <a:ea typeface="Tahoma" pitchFamily="34" charset="0"/>
                <a:cs typeface="Tahoma" pitchFamily="34" charset="0"/>
              </a:rPr>
              <a:t>Xd</a:t>
            </a:r>
            <a:r>
              <a:rPr lang="en-US" sz="2000" smtClean="0">
                <a:latin typeface="Tahoma" pitchFamily="34" charset="0"/>
                <a:ea typeface="Tahoma" pitchFamily="34" charset="0"/>
                <a:cs typeface="Tahoma" pitchFamily="34" charset="0"/>
              </a:rPr>
              <a:t>) = sum of squares using </a:t>
            </a:r>
            <a:r>
              <a:rPr lang="en-US" sz="2000" b="1" smtClean="0">
                <a:latin typeface="Tahoma" pitchFamily="34" charset="0"/>
                <a:ea typeface="Tahoma" pitchFamily="34" charset="0"/>
                <a:cs typeface="Tahoma" pitchFamily="34" charset="0"/>
              </a:rPr>
              <a:t>d</a:t>
            </a:r>
            <a:r>
              <a:rPr lang="en-US" sz="2000" smtClean="0">
                <a:latin typeface="Tahoma" pitchFamily="34" charset="0"/>
                <a:ea typeface="Tahoma" pitchFamily="34" charset="0"/>
                <a:cs typeface="Tahoma" pitchFamily="34" charset="0"/>
              </a:rPr>
              <a:t> </a:t>
            </a:r>
            <a:endParaRPr lang="en-US" sz="2000" dirty="0" smtClean="0">
              <a:latin typeface="Tahoma" pitchFamily="34" charset="0"/>
              <a:ea typeface="Tahoma" pitchFamily="34" charset="0"/>
              <a:cs typeface="Tahoma" pitchFamily="34" charset="0"/>
            </a:endParaRPr>
          </a:p>
          <a:p>
            <a:pPr eaLnBrk="1" hangingPunct="1">
              <a:buFont typeface="Wingdings" pitchFamily="2" charset="2"/>
              <a:buNone/>
            </a:pPr>
            <a:r>
              <a:rPr lang="en-US" sz="2000" dirty="0" smtClean="0">
                <a:latin typeface="Tahoma" pitchFamily="34" charset="0"/>
                <a:ea typeface="Tahoma" pitchFamily="34" charset="0"/>
                <a:cs typeface="Tahoma" pitchFamily="34" charset="0"/>
              </a:rPr>
              <a:t>   	</a:t>
            </a:r>
            <a:r>
              <a:rPr lang="en-US" sz="2000" smtClean="0">
                <a:latin typeface="Tahoma" pitchFamily="34" charset="0"/>
                <a:ea typeface="Tahoma" pitchFamily="34" charset="0"/>
                <a:cs typeface="Tahoma" pitchFamily="34" charset="0"/>
              </a:rPr>
              <a:t>              = [(</a:t>
            </a:r>
            <a:r>
              <a:rPr lang="en-US" sz="2000" b="1" smtClean="0">
                <a:latin typeface="Tahoma" pitchFamily="34" charset="0"/>
                <a:ea typeface="Tahoma" pitchFamily="34" charset="0"/>
                <a:cs typeface="Tahoma" pitchFamily="34" charset="0"/>
              </a:rPr>
              <a:t>y</a:t>
            </a:r>
            <a:r>
              <a:rPr lang="en-US" sz="2000" smtClean="0">
                <a:latin typeface="Tahoma" pitchFamily="34" charset="0"/>
                <a:ea typeface="Tahoma" pitchFamily="34" charset="0"/>
                <a:cs typeface="Tahoma" pitchFamily="34" charset="0"/>
              </a:rPr>
              <a:t> – </a:t>
            </a:r>
            <a:r>
              <a:rPr lang="en-US" sz="2000" b="1" smtClean="0">
                <a:latin typeface="Tahoma" pitchFamily="34" charset="0"/>
                <a:ea typeface="Tahoma" pitchFamily="34" charset="0"/>
                <a:cs typeface="Tahoma" pitchFamily="34" charset="0"/>
              </a:rPr>
              <a:t>Xb</a:t>
            </a:r>
            <a:r>
              <a:rPr lang="en-US" sz="2000" smtClean="0">
                <a:latin typeface="Tahoma" pitchFamily="34" charset="0"/>
                <a:ea typeface="Tahoma" pitchFamily="34" charset="0"/>
                <a:cs typeface="Tahoma" pitchFamily="34" charset="0"/>
              </a:rPr>
              <a:t>) </a:t>
            </a:r>
            <a:r>
              <a:rPr lang="en-US" sz="2000" dirty="0" smtClean="0">
                <a:latin typeface="Tahoma" pitchFamily="34" charset="0"/>
                <a:ea typeface="Tahoma" pitchFamily="34" charset="0"/>
                <a:cs typeface="Tahoma" pitchFamily="34" charset="0"/>
              </a:rPr>
              <a:t>- </a:t>
            </a:r>
            <a:r>
              <a:rPr lang="en-US" sz="2000" b="1" dirty="0" smtClean="0">
                <a:latin typeface="Tahoma" pitchFamily="34" charset="0"/>
                <a:ea typeface="Tahoma" pitchFamily="34" charset="0"/>
                <a:cs typeface="Tahoma" pitchFamily="34" charset="0"/>
              </a:rPr>
              <a:t>X</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rPr>
              <a:t>d</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b</a:t>
            </a:r>
            <a:r>
              <a:rPr lang="en-US" sz="2000" dirty="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sym typeface="Symbol" pitchFamily="18" charset="2"/>
              </a:rPr>
              <a:t></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y</a:t>
            </a:r>
            <a:r>
              <a:rPr lang="en-US" sz="2000" smtClean="0">
                <a:latin typeface="Tahoma" pitchFamily="34" charset="0"/>
                <a:ea typeface="Tahoma" pitchFamily="34" charset="0"/>
                <a:cs typeface="Tahoma" pitchFamily="34" charset="0"/>
              </a:rPr>
              <a:t> – </a:t>
            </a:r>
            <a:r>
              <a:rPr lang="en-US" sz="2000" b="1" smtClean="0">
                <a:latin typeface="Tahoma" pitchFamily="34" charset="0"/>
                <a:ea typeface="Tahoma" pitchFamily="34" charset="0"/>
                <a:cs typeface="Tahoma" pitchFamily="34" charset="0"/>
              </a:rPr>
              <a:t>Xb</a:t>
            </a:r>
            <a:r>
              <a:rPr lang="en-US" sz="2000" smtClean="0">
                <a:latin typeface="Tahoma" pitchFamily="34" charset="0"/>
                <a:ea typeface="Tahoma" pitchFamily="34" charset="0"/>
                <a:cs typeface="Tahoma" pitchFamily="34" charset="0"/>
              </a:rPr>
              <a:t>) </a:t>
            </a:r>
            <a:r>
              <a:rPr lang="en-US" sz="2000" dirty="0" smtClean="0">
                <a:latin typeface="Tahoma" pitchFamily="34" charset="0"/>
                <a:ea typeface="Tahoma" pitchFamily="34" charset="0"/>
                <a:cs typeface="Tahoma" pitchFamily="34" charset="0"/>
              </a:rPr>
              <a:t>- </a:t>
            </a:r>
            <a:r>
              <a:rPr lang="en-US" sz="2000" b="1" dirty="0" smtClean="0">
                <a:latin typeface="Tahoma" pitchFamily="34" charset="0"/>
                <a:ea typeface="Tahoma" pitchFamily="34" charset="0"/>
                <a:cs typeface="Tahoma" pitchFamily="34" charset="0"/>
              </a:rPr>
              <a:t>X</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rPr>
              <a:t>d</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b</a:t>
            </a:r>
            <a:r>
              <a:rPr lang="en-US" sz="2000" dirty="0" smtClean="0">
                <a:latin typeface="Tahoma" pitchFamily="34" charset="0"/>
                <a:ea typeface="Tahoma" pitchFamily="34" charset="0"/>
                <a:cs typeface="Tahoma" pitchFamily="34" charset="0"/>
              </a:rPr>
              <a:t>)]</a:t>
            </a:r>
          </a:p>
          <a:p>
            <a:pPr eaLnBrk="1" hangingPunct="1">
              <a:buFont typeface="Wingdings" pitchFamily="2" charset="2"/>
              <a:buNone/>
            </a:pPr>
            <a:r>
              <a:rPr lang="en-US" sz="2000" smtClean="0">
                <a:latin typeface="Tahoma" pitchFamily="34" charset="0"/>
                <a:ea typeface="Tahoma" pitchFamily="34" charset="0"/>
                <a:cs typeface="Tahoma" pitchFamily="34" charset="0"/>
              </a:rPr>
              <a:t>                  = </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rPr>
              <a:t>e</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X</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rPr>
              <a:t>d</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b</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sym typeface="Symbol" pitchFamily="18" charset="2"/>
              </a:rPr>
              <a:t></a:t>
            </a:r>
            <a:r>
              <a:rPr lang="en-US" sz="200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rPr>
              <a:t>e</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X</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rPr>
              <a:t>d</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b</a:t>
            </a:r>
            <a:r>
              <a:rPr lang="en-US" sz="2000" dirty="0" smtClean="0">
                <a:latin typeface="Tahoma" pitchFamily="34" charset="0"/>
                <a:ea typeface="Tahoma" pitchFamily="34" charset="0"/>
                <a:cs typeface="Tahoma" pitchFamily="34" charset="0"/>
              </a:rPr>
              <a:t>)]</a:t>
            </a:r>
          </a:p>
          <a:p>
            <a:pPr>
              <a:buNone/>
            </a:pPr>
            <a:r>
              <a:rPr lang="en-US" sz="2000" dirty="0" smtClean="0">
                <a:latin typeface="Tahoma" pitchFamily="34" charset="0"/>
                <a:ea typeface="Tahoma" pitchFamily="34" charset="0"/>
                <a:cs typeface="Tahoma" pitchFamily="34" charset="0"/>
              </a:rPr>
              <a:t>Expand to find </a:t>
            </a:r>
            <a:r>
              <a:rPr lang="en-US" sz="2000" b="1" dirty="0" err="1" smtClean="0">
                <a:latin typeface="Tahoma" pitchFamily="34" charset="0"/>
                <a:ea typeface="Tahoma" pitchFamily="34" charset="0"/>
                <a:cs typeface="Tahoma" pitchFamily="34" charset="0"/>
              </a:rPr>
              <a:t>u</a:t>
            </a:r>
            <a:r>
              <a:rPr lang="en-US" sz="2000" b="1" dirty="0" err="1" smtClean="0">
                <a:latin typeface="Tahoma" pitchFamily="34" charset="0"/>
                <a:ea typeface="Tahoma" pitchFamily="34" charset="0"/>
                <a:cs typeface="Tahoma" pitchFamily="34" charset="0"/>
                <a:sym typeface="Symbol" pitchFamily="18" charset="2"/>
              </a:rPr>
              <a:t></a:t>
            </a:r>
            <a:r>
              <a:rPr lang="en-US" sz="2000" b="1" err="1" smtClean="0">
                <a:latin typeface="Tahoma" pitchFamily="34" charset="0"/>
                <a:ea typeface="Tahoma" pitchFamily="34" charset="0"/>
                <a:cs typeface="Tahoma" pitchFamily="34" charset="0"/>
              </a:rPr>
              <a:t>u</a:t>
            </a:r>
            <a:r>
              <a:rPr lang="en-US" sz="2000" smtClean="0">
                <a:latin typeface="Tahoma" pitchFamily="34" charset="0"/>
                <a:ea typeface="Tahoma" pitchFamily="34" charset="0"/>
                <a:cs typeface="Tahoma" pitchFamily="34" charset="0"/>
              </a:rPr>
              <a:t>  = </a:t>
            </a:r>
            <a:r>
              <a:rPr lang="en-US" sz="2000" b="1" dirty="0" err="1" smtClean="0">
                <a:latin typeface="Tahoma" pitchFamily="34" charset="0"/>
                <a:ea typeface="Tahoma" pitchFamily="34" charset="0"/>
                <a:cs typeface="Tahoma" pitchFamily="34" charset="0"/>
              </a:rPr>
              <a:t>e</a:t>
            </a:r>
            <a:r>
              <a:rPr lang="en-US" sz="2000" b="1" dirty="0" err="1" smtClean="0">
                <a:latin typeface="Tahoma" pitchFamily="34" charset="0"/>
                <a:ea typeface="Tahoma" pitchFamily="34" charset="0"/>
                <a:cs typeface="Tahoma" pitchFamily="34" charset="0"/>
                <a:sym typeface="Symbol" pitchFamily="18" charset="2"/>
              </a:rPr>
              <a:t></a:t>
            </a:r>
            <a:r>
              <a:rPr lang="en-US" sz="2000" b="1" dirty="0" err="1" smtClean="0">
                <a:latin typeface="Tahoma" pitchFamily="34" charset="0"/>
                <a:ea typeface="Tahoma" pitchFamily="34" charset="0"/>
                <a:cs typeface="Tahoma" pitchFamily="34" charset="0"/>
              </a:rPr>
              <a:t>e</a:t>
            </a:r>
            <a:r>
              <a:rPr lang="en-US" sz="2000" dirty="0" smtClean="0">
                <a:latin typeface="Tahoma" pitchFamily="34" charset="0"/>
                <a:ea typeface="Tahoma" pitchFamily="34" charset="0"/>
                <a:cs typeface="Tahoma" pitchFamily="34" charset="0"/>
              </a:rPr>
              <a:t> + (</a:t>
            </a:r>
            <a:r>
              <a:rPr lang="en-US" sz="2000" b="1" dirty="0" smtClean="0">
                <a:latin typeface="Tahoma" pitchFamily="34" charset="0"/>
                <a:ea typeface="Tahoma" pitchFamily="34" charset="0"/>
                <a:cs typeface="Tahoma" pitchFamily="34" charset="0"/>
              </a:rPr>
              <a:t>d</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rPr>
              <a:t>b</a:t>
            </a:r>
            <a:r>
              <a:rPr lang="en-US" sz="2000" dirty="0" smtClean="0">
                <a:latin typeface="Tahoma" pitchFamily="34" charset="0"/>
                <a:ea typeface="Tahoma" pitchFamily="34" charset="0"/>
                <a:cs typeface="Tahoma" pitchFamily="34" charset="0"/>
              </a:rPr>
              <a:t>)</a:t>
            </a:r>
            <a:r>
              <a:rPr lang="en-US" sz="2000" b="1" dirty="0" smtClean="0">
                <a:latin typeface="Tahoma" pitchFamily="34" charset="0"/>
                <a:ea typeface="Tahoma" pitchFamily="34" charset="0"/>
                <a:cs typeface="Tahoma" pitchFamily="34" charset="0"/>
                <a:sym typeface="Symbol" pitchFamily="18" charset="2"/>
              </a:rPr>
              <a:t></a:t>
            </a:r>
            <a:r>
              <a:rPr lang="en-US" sz="2000" b="1" dirty="0" smtClean="0">
                <a:latin typeface="Tahoma" pitchFamily="34" charset="0"/>
                <a:ea typeface="Tahoma" pitchFamily="34" charset="0"/>
                <a:cs typeface="Tahoma" pitchFamily="34" charset="0"/>
              </a:rPr>
              <a:t>X</a:t>
            </a:r>
            <a:r>
              <a:rPr lang="en-US" sz="2000" b="1" dirty="0" smtClean="0">
                <a:latin typeface="Tahoma" pitchFamily="34" charset="0"/>
                <a:ea typeface="Tahoma" pitchFamily="34" charset="0"/>
                <a:cs typeface="Tahoma" pitchFamily="34" charset="0"/>
                <a:sym typeface="Symbol" pitchFamily="18" charset="2"/>
              </a:rPr>
              <a:t></a:t>
            </a:r>
            <a:r>
              <a:rPr lang="en-US" sz="2000" b="1" smtClean="0">
                <a:latin typeface="Tahoma" pitchFamily="34" charset="0"/>
                <a:ea typeface="Tahoma" pitchFamily="34" charset="0"/>
                <a:cs typeface="Tahoma" pitchFamily="34" charset="0"/>
              </a:rPr>
              <a:t>X</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d</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b</a:t>
            </a:r>
            <a:r>
              <a:rPr lang="en-US" sz="2000" smtClean="0">
                <a:latin typeface="Tahoma" pitchFamily="34" charset="0"/>
                <a:ea typeface="Tahoma" pitchFamily="34" charset="0"/>
                <a:cs typeface="Tahoma" pitchFamily="34" charset="0"/>
              </a:rPr>
              <a:t>)  </a:t>
            </a:r>
          </a:p>
          <a:p>
            <a:pPr>
              <a:buNone/>
            </a:pPr>
            <a:r>
              <a:rPr lang="en-US" sz="2000" smtClean="0">
                <a:latin typeface="Tahoma" pitchFamily="34" charset="0"/>
                <a:ea typeface="Tahoma" pitchFamily="34" charset="0"/>
                <a:cs typeface="Tahoma" pitchFamily="34" charset="0"/>
              </a:rPr>
              <a:t>               (The cross product term is 2</a:t>
            </a:r>
            <a:r>
              <a:rPr lang="en-US" sz="2000" b="1" smtClean="0">
                <a:latin typeface="Tahoma" pitchFamily="34" charset="0"/>
                <a:ea typeface="Tahoma" pitchFamily="34" charset="0"/>
                <a:cs typeface="Tahoma" pitchFamily="34" charset="0"/>
              </a:rPr>
              <a:t>e</a:t>
            </a:r>
            <a:r>
              <a:rPr lang="en-US" sz="2000" b="1" smtClean="0">
                <a:latin typeface="Tahoma" pitchFamily="34" charset="0"/>
                <a:ea typeface="Tahoma" pitchFamily="34" charset="0"/>
                <a:cs typeface="Tahoma" pitchFamily="34" charset="0"/>
                <a:sym typeface="Symbol" pitchFamily="18" charset="2"/>
              </a:rPr>
              <a:t></a:t>
            </a:r>
            <a:r>
              <a:rPr lang="en-US" sz="2000" b="1" smtClean="0">
                <a:latin typeface="Tahoma" pitchFamily="34" charset="0"/>
                <a:ea typeface="Tahoma" pitchFamily="34" charset="0"/>
                <a:cs typeface="Tahoma" pitchFamily="34" charset="0"/>
              </a:rPr>
              <a:t>X</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d</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b</a:t>
            </a:r>
            <a:r>
              <a:rPr lang="en-US" sz="2000" smtClean="0">
                <a:latin typeface="Tahoma" pitchFamily="34" charset="0"/>
                <a:ea typeface="Tahoma" pitchFamily="34" charset="0"/>
                <a:cs typeface="Tahoma" pitchFamily="34" charset="0"/>
              </a:rPr>
              <a:t>)=</a:t>
            </a:r>
            <a:r>
              <a:rPr lang="en-US" sz="2000" b="1" smtClean="0">
                <a:latin typeface="Tahoma" pitchFamily="34" charset="0"/>
                <a:ea typeface="Tahoma" pitchFamily="34" charset="0"/>
                <a:cs typeface="Tahoma" pitchFamily="34" charset="0"/>
              </a:rPr>
              <a:t>0</a:t>
            </a:r>
            <a:r>
              <a:rPr lang="en-US" sz="2000" smtClean="0">
                <a:latin typeface="Tahoma" pitchFamily="34" charset="0"/>
                <a:ea typeface="Tahoma" pitchFamily="34" charset="0"/>
                <a:cs typeface="Tahoma" pitchFamily="34" charset="0"/>
              </a:rPr>
              <a:t>  as </a:t>
            </a:r>
            <a:r>
              <a:rPr lang="en-US" sz="2000" b="1" smtClean="0">
                <a:latin typeface="Tahoma" pitchFamily="34" charset="0"/>
                <a:ea typeface="Tahoma" pitchFamily="34" charset="0"/>
                <a:cs typeface="Tahoma" pitchFamily="34" charset="0"/>
              </a:rPr>
              <a:t>X’e</a:t>
            </a:r>
            <a:r>
              <a:rPr lang="en-US" sz="2000" smtClean="0">
                <a:latin typeface="Tahoma" pitchFamily="34" charset="0"/>
                <a:ea typeface="Tahoma" pitchFamily="34" charset="0"/>
                <a:cs typeface="Tahoma" pitchFamily="34" charset="0"/>
              </a:rPr>
              <a:t> = </a:t>
            </a:r>
            <a:r>
              <a:rPr lang="en-US" sz="2000" b="1" smtClean="0">
                <a:latin typeface="Tahoma" pitchFamily="34" charset="0"/>
                <a:ea typeface="Tahoma" pitchFamily="34" charset="0"/>
                <a:cs typeface="Tahoma" pitchFamily="34" charset="0"/>
              </a:rPr>
              <a:t>0</a:t>
            </a:r>
            <a:r>
              <a:rPr lang="en-US" sz="2000" smtClean="0">
                <a:latin typeface="Tahoma" pitchFamily="34" charset="0"/>
                <a:ea typeface="Tahoma" pitchFamily="34" charset="0"/>
                <a:cs typeface="Tahoma" pitchFamily="34" charset="0"/>
              </a:rPr>
              <a:t>.) </a:t>
            </a:r>
            <a:endParaRPr lang="en-US" sz="2000" dirty="0" smtClean="0">
              <a:latin typeface="Tahoma" pitchFamily="34" charset="0"/>
              <a:ea typeface="Tahoma" pitchFamily="34" charset="0"/>
              <a:cs typeface="Tahoma" pitchFamily="34" charset="0"/>
            </a:endParaRPr>
          </a:p>
          <a:p>
            <a:pPr eaLnBrk="1" hangingPunct="1">
              <a:buFont typeface="Wingdings" pitchFamily="2" charset="2"/>
              <a:buNone/>
            </a:pPr>
            <a:r>
              <a:rPr lang="en-US" sz="2000" smtClean="0">
                <a:latin typeface="Tahoma" pitchFamily="34" charset="0"/>
                <a:ea typeface="Tahoma" pitchFamily="34" charset="0"/>
                <a:cs typeface="Tahoma" pitchFamily="34" charset="0"/>
              </a:rPr>
              <a:t>                            = </a:t>
            </a:r>
            <a:r>
              <a:rPr lang="en-US" sz="2000" b="1" dirty="0" err="1" smtClean="0">
                <a:latin typeface="Tahoma" pitchFamily="34" charset="0"/>
                <a:ea typeface="Tahoma" pitchFamily="34" charset="0"/>
                <a:cs typeface="Tahoma" pitchFamily="34" charset="0"/>
              </a:rPr>
              <a:t>e’e</a:t>
            </a:r>
            <a:r>
              <a:rPr lang="en-US" sz="2000" dirty="0" smtClean="0">
                <a:latin typeface="Tahoma" pitchFamily="34" charset="0"/>
                <a:ea typeface="Tahoma" pitchFamily="34" charset="0"/>
                <a:cs typeface="Tahoma" pitchFamily="34" charset="0"/>
              </a:rPr>
              <a:t> + </a:t>
            </a:r>
            <a:r>
              <a:rPr lang="en-US" sz="2000" b="1" dirty="0" err="1" smtClean="0">
                <a:latin typeface="Tahoma" pitchFamily="34" charset="0"/>
                <a:ea typeface="Tahoma" pitchFamily="34" charset="0"/>
                <a:cs typeface="Tahoma" pitchFamily="34" charset="0"/>
              </a:rPr>
              <a:t>v’v</a:t>
            </a:r>
            <a:r>
              <a:rPr lang="en-US" sz="2000" b="1" dirty="0" smtClean="0">
                <a:latin typeface="Tahoma" pitchFamily="34" charset="0"/>
                <a:ea typeface="Tahoma" pitchFamily="34" charset="0"/>
                <a:cs typeface="Tahoma" pitchFamily="34" charset="0"/>
              </a:rPr>
              <a:t> </a:t>
            </a:r>
            <a:r>
              <a:rPr lang="en-US" sz="2000" dirty="0" smtClean="0">
                <a:latin typeface="Tahoma" pitchFamily="34" charset="0"/>
                <a:ea typeface="Tahoma" pitchFamily="34" charset="0"/>
                <a:cs typeface="Tahoma" pitchFamily="34" charset="0"/>
              </a:rPr>
              <a:t> </a:t>
            </a:r>
            <a:r>
              <a:rPr lang="en-US" sz="2000" u="sng" dirty="0" smtClean="0">
                <a:latin typeface="Tahoma" pitchFamily="34" charset="0"/>
                <a:ea typeface="Tahoma" pitchFamily="34" charset="0"/>
                <a:cs typeface="Tahoma" pitchFamily="34" charset="0"/>
              </a:rPr>
              <a:t>&gt;</a:t>
            </a:r>
            <a:r>
              <a:rPr lang="en-US" sz="2000" dirty="0" smtClean="0">
                <a:latin typeface="Tahoma" pitchFamily="34" charset="0"/>
                <a:ea typeface="Tahoma" pitchFamily="34" charset="0"/>
                <a:cs typeface="Tahoma" pitchFamily="34" charset="0"/>
              </a:rPr>
              <a:t>  </a:t>
            </a:r>
            <a:r>
              <a:rPr lang="en-US" sz="2000" b="1" dirty="0" err="1" smtClean="0">
                <a:latin typeface="Tahoma" pitchFamily="34" charset="0"/>
                <a:ea typeface="Tahoma" pitchFamily="34" charset="0"/>
                <a:cs typeface="Tahoma" pitchFamily="34" charset="0"/>
              </a:rPr>
              <a:t>e</a:t>
            </a:r>
            <a:r>
              <a:rPr lang="en-US" sz="2000" b="1" dirty="0" err="1" smtClean="0">
                <a:latin typeface="Tahoma" pitchFamily="34" charset="0"/>
                <a:ea typeface="Tahoma" pitchFamily="34" charset="0"/>
                <a:cs typeface="Tahoma" pitchFamily="34" charset="0"/>
                <a:sym typeface="Symbol" pitchFamily="18" charset="2"/>
              </a:rPr>
              <a:t></a:t>
            </a:r>
            <a:r>
              <a:rPr lang="en-US" sz="2000" b="1" dirty="0" err="1" smtClean="0">
                <a:latin typeface="Tahoma" pitchFamily="34" charset="0"/>
                <a:ea typeface="Tahoma" pitchFamily="34" charset="0"/>
                <a:cs typeface="Tahoma" pitchFamily="34" charset="0"/>
              </a:rPr>
              <a:t>e</a:t>
            </a:r>
            <a:r>
              <a:rPr lang="en-US" sz="2000" dirty="0" smtClean="0">
                <a:latin typeface="Tahoma" pitchFamily="34" charset="0"/>
                <a:ea typeface="Tahoma" pitchFamily="34" charset="0"/>
                <a:cs typeface="Tahoma" pitchFamily="34" charset="0"/>
              </a:rPr>
              <a:t> </a:t>
            </a:r>
          </a:p>
          <a:p>
            <a:pPr eaLnBrk="1" hangingPunct="1"/>
            <a:endParaRPr lang="en-US" sz="2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b="1" smtClean="0"/>
              <a:t>Dropping a Variable</a:t>
            </a:r>
          </a:p>
        </p:txBody>
      </p:sp>
      <p:sp>
        <p:nvSpPr>
          <p:cNvPr id="18435" name="Rectangle 3"/>
          <p:cNvSpPr>
            <a:spLocks noGrp="1" noChangeArrowheads="1"/>
          </p:cNvSpPr>
          <p:nvPr>
            <p:ph type="body" idx="1"/>
          </p:nvPr>
        </p:nvSpPr>
        <p:spPr/>
        <p:txBody>
          <a:bodyPr/>
          <a:lstStyle/>
          <a:p>
            <a:pPr marL="533400" indent="-533400" eaLnBrk="1" hangingPunct="1">
              <a:lnSpc>
                <a:spcPct val="80000"/>
              </a:lnSpc>
              <a:buFont typeface="Wingdings" pitchFamily="2" charset="2"/>
              <a:buNone/>
            </a:pPr>
            <a:r>
              <a:rPr lang="en-US" sz="1800" smtClean="0"/>
              <a:t>An important special case.  Suppose </a:t>
            </a:r>
          </a:p>
          <a:p>
            <a:pPr marL="533400" indent="-533400" eaLnBrk="1" hangingPunct="1">
              <a:lnSpc>
                <a:spcPct val="80000"/>
              </a:lnSpc>
              <a:buFont typeface="Wingdings" pitchFamily="2" charset="2"/>
              <a:buNone/>
            </a:pPr>
            <a:r>
              <a:rPr lang="en-US" sz="1800"/>
              <a:t> </a:t>
            </a:r>
            <a:r>
              <a:rPr lang="en-US" sz="1800" smtClean="0"/>
              <a:t>      </a:t>
            </a:r>
            <a:r>
              <a:rPr lang="en-US" sz="1800" b="1" smtClean="0"/>
              <a:t>b</a:t>
            </a:r>
            <a:r>
              <a:rPr lang="en-US" sz="1800" b="1" baseline="-25000" smtClean="0"/>
              <a:t>X,z</a:t>
            </a:r>
            <a:r>
              <a:rPr lang="en-US" sz="1800" smtClean="0"/>
              <a:t> = [</a:t>
            </a:r>
            <a:r>
              <a:rPr lang="en-US" sz="1800" b="1" smtClean="0"/>
              <a:t>b</a:t>
            </a:r>
            <a:r>
              <a:rPr lang="en-US" sz="1800" smtClean="0"/>
              <a:t>,c] </a:t>
            </a:r>
          </a:p>
          <a:p>
            <a:pPr marL="533400" indent="-533400" eaLnBrk="1" hangingPunct="1">
              <a:lnSpc>
                <a:spcPct val="80000"/>
              </a:lnSpc>
              <a:buFont typeface="Wingdings" pitchFamily="2" charset="2"/>
              <a:buNone/>
            </a:pPr>
            <a:r>
              <a:rPr lang="en-US" sz="1800"/>
              <a:t> </a:t>
            </a:r>
            <a:r>
              <a:rPr lang="en-US" sz="1800" smtClean="0"/>
              <a:t>            = the regression coefficients in a regression of </a:t>
            </a:r>
            <a:r>
              <a:rPr lang="en-US" sz="1800" b="1" smtClean="0"/>
              <a:t>y</a:t>
            </a:r>
            <a:r>
              <a:rPr lang="en-US" sz="1800" smtClean="0"/>
              <a:t> on [</a:t>
            </a:r>
            <a:r>
              <a:rPr lang="en-US" sz="1800" b="1" smtClean="0"/>
              <a:t>X</a:t>
            </a:r>
            <a:r>
              <a:rPr lang="en-US" sz="1800" smtClean="0"/>
              <a:t>,</a:t>
            </a:r>
            <a:r>
              <a:rPr lang="en-US" sz="1800" b="1" smtClean="0"/>
              <a:t>z</a:t>
            </a:r>
            <a:r>
              <a:rPr lang="en-US" sz="1800" smtClean="0"/>
              <a:t>]</a:t>
            </a:r>
          </a:p>
          <a:p>
            <a:pPr marL="533400" indent="-533400" eaLnBrk="1" hangingPunct="1">
              <a:lnSpc>
                <a:spcPct val="80000"/>
              </a:lnSpc>
              <a:buFont typeface="Wingdings" pitchFamily="2" charset="2"/>
              <a:buNone/>
            </a:pPr>
            <a:r>
              <a:rPr lang="en-US" sz="1800" smtClean="0"/>
              <a:t>       </a:t>
            </a:r>
            <a:r>
              <a:rPr lang="en-US" sz="1800" b="1" smtClean="0"/>
              <a:t>b</a:t>
            </a:r>
            <a:r>
              <a:rPr lang="en-US" sz="1800" b="1" baseline="-25000" smtClean="0"/>
              <a:t>X</a:t>
            </a:r>
            <a:r>
              <a:rPr lang="en-US" sz="1800" smtClean="0"/>
              <a:t>   = [</a:t>
            </a:r>
            <a:r>
              <a:rPr lang="en-US" sz="1800" b="1" smtClean="0"/>
              <a:t>d</a:t>
            </a:r>
            <a:r>
              <a:rPr lang="en-US" sz="1800" smtClean="0"/>
              <a:t>,0]</a:t>
            </a:r>
            <a:endParaRPr lang="en-US" sz="1800"/>
          </a:p>
          <a:p>
            <a:pPr marL="533400" indent="-533400" eaLnBrk="1" hangingPunct="1">
              <a:lnSpc>
                <a:spcPct val="80000"/>
              </a:lnSpc>
              <a:buFont typeface="Wingdings" pitchFamily="2" charset="2"/>
              <a:buNone/>
            </a:pPr>
            <a:r>
              <a:rPr lang="en-US" sz="1800" smtClean="0"/>
              <a:t>             = is the same, but computed to force the coefficient on </a:t>
            </a:r>
            <a:r>
              <a:rPr lang="en-US" sz="1800" b="1" smtClean="0"/>
              <a:t>z</a:t>
            </a:r>
            <a:br>
              <a:rPr lang="en-US" sz="1800" b="1" smtClean="0"/>
            </a:br>
            <a:r>
              <a:rPr lang="en-US" sz="1800" b="1" smtClean="0"/>
              <a:t>         </a:t>
            </a:r>
            <a:r>
              <a:rPr lang="en-US" sz="1800" smtClean="0"/>
              <a:t> to equal 0.  This removes </a:t>
            </a:r>
            <a:r>
              <a:rPr lang="en-US" sz="1800" b="1" smtClean="0"/>
              <a:t>z</a:t>
            </a:r>
            <a:r>
              <a:rPr lang="en-US" sz="1800" smtClean="0"/>
              <a:t> from the regression. </a:t>
            </a:r>
          </a:p>
          <a:p>
            <a:pPr marL="533400" indent="-533400" eaLnBrk="1" hangingPunct="1">
              <a:lnSpc>
                <a:spcPct val="80000"/>
              </a:lnSpc>
              <a:buFont typeface="Wingdings" pitchFamily="2" charset="2"/>
              <a:buNone/>
            </a:pPr>
            <a:r>
              <a:rPr lang="en-US" sz="1800" smtClean="0"/>
              <a:t>We are comparing the results that we get with and without the variable </a:t>
            </a:r>
            <a:r>
              <a:rPr lang="en-US" sz="1800" b="1" smtClean="0"/>
              <a:t>z</a:t>
            </a:r>
            <a:r>
              <a:rPr lang="en-US" sz="1800" smtClean="0"/>
              <a:t> in the equation.   Results which we can show:</a:t>
            </a:r>
          </a:p>
          <a:p>
            <a:pPr marL="533400" indent="-533400" eaLnBrk="1" hangingPunct="1">
              <a:lnSpc>
                <a:spcPct val="80000"/>
              </a:lnSpc>
              <a:buFont typeface="Wingdings" pitchFamily="2" charset="2"/>
              <a:buNone/>
            </a:pPr>
            <a:endParaRPr lang="en-US" sz="1800" smtClean="0"/>
          </a:p>
          <a:p>
            <a:pPr marL="533400" indent="-533400" eaLnBrk="1" hangingPunct="1">
              <a:lnSpc>
                <a:spcPct val="80000"/>
              </a:lnSpc>
              <a:buFont typeface="Wingdings" pitchFamily="2" charset="2"/>
              <a:buNone/>
            </a:pPr>
            <a:r>
              <a:rPr lang="en-US" sz="1800" smtClean="0">
                <a:sym typeface="Symbol"/>
              </a:rPr>
              <a:t>  </a:t>
            </a:r>
            <a:r>
              <a:rPr lang="en-US" sz="1800" b="1" smtClean="0"/>
              <a:t>Dropping a variable(s) </a:t>
            </a:r>
            <a:r>
              <a:rPr lang="en-US" sz="1800" smtClean="0"/>
              <a:t>cannot improve the fit - that is, it cannot reduce the sum of squared residuals.</a:t>
            </a:r>
          </a:p>
          <a:p>
            <a:pPr marL="533400" indent="-533400" eaLnBrk="1" hangingPunct="1">
              <a:lnSpc>
                <a:spcPct val="80000"/>
              </a:lnSpc>
              <a:buFont typeface="Wingdings" pitchFamily="2" charset="2"/>
              <a:buNone/>
            </a:pPr>
            <a:endParaRPr lang="en-US" sz="1800" smtClean="0"/>
          </a:p>
          <a:p>
            <a:pPr marL="533400" indent="-533400">
              <a:lnSpc>
                <a:spcPct val="80000"/>
              </a:lnSpc>
              <a:buNone/>
            </a:pPr>
            <a:r>
              <a:rPr lang="en-US" sz="1800" smtClean="0">
                <a:sym typeface="Symbol"/>
              </a:rPr>
              <a:t>  </a:t>
            </a:r>
            <a:r>
              <a:rPr lang="en-US" sz="1800" b="1" smtClean="0"/>
              <a:t>Adding a variable(s) </a:t>
            </a:r>
            <a:r>
              <a:rPr lang="en-US" sz="1800" smtClean="0"/>
              <a:t>cannot degrade the fit - that is, it cannot increase the sum of squared residuals.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19200"/>
            <a:ext cx="8229600" cy="530225"/>
          </a:xfrm>
        </p:spPr>
        <p:txBody>
          <a:bodyPr/>
          <a:lstStyle/>
          <a:p>
            <a:r>
              <a:rPr lang="en-US" sz="2800" b="1" dirty="0" smtClean="0"/>
              <a:t>Adding a Variable Never </a:t>
            </a:r>
            <a:r>
              <a:rPr lang="en-US" sz="2800" b="1" dirty="0"/>
              <a:t>I</a:t>
            </a:r>
            <a:r>
              <a:rPr lang="en-US" sz="2800" b="1" dirty="0" smtClean="0"/>
              <a:t>ncreases </a:t>
            </a:r>
            <a:br>
              <a:rPr lang="en-US" sz="2800" b="1" dirty="0" smtClean="0"/>
            </a:br>
            <a:r>
              <a:rPr lang="en-US" sz="2800" b="1" dirty="0" smtClean="0"/>
              <a:t>the Sum of Squares</a:t>
            </a:r>
            <a:endParaRPr lang="en-US" sz="2800" b="1" dirty="0"/>
          </a:p>
        </p:txBody>
      </p:sp>
      <p:sp>
        <p:nvSpPr>
          <p:cNvPr id="3" name="Content Placeholder 2"/>
          <p:cNvSpPr>
            <a:spLocks noGrp="1"/>
          </p:cNvSpPr>
          <p:nvPr>
            <p:ph idx="1"/>
          </p:nvPr>
        </p:nvSpPr>
        <p:spPr>
          <a:xfrm>
            <a:off x="457200" y="2133600"/>
            <a:ext cx="8229600" cy="3844925"/>
          </a:xfrm>
        </p:spPr>
        <p:txBody>
          <a:bodyPr/>
          <a:lstStyle/>
          <a:p>
            <a:pPr marL="533400" indent="-533400">
              <a:lnSpc>
                <a:spcPct val="80000"/>
              </a:lnSpc>
              <a:buNone/>
            </a:pPr>
            <a:r>
              <a:rPr lang="en-US" dirty="0" smtClean="0">
                <a:latin typeface="+mj-lt"/>
              </a:rPr>
              <a:t>Theorem </a:t>
            </a:r>
            <a:r>
              <a:rPr lang="en-US" dirty="0">
                <a:latin typeface="+mj-lt"/>
              </a:rPr>
              <a:t>3.5 on text </a:t>
            </a:r>
            <a:r>
              <a:rPr lang="en-US">
                <a:latin typeface="+mj-lt"/>
              </a:rPr>
              <a:t>page </a:t>
            </a:r>
            <a:r>
              <a:rPr lang="en-US" smtClean="0">
                <a:latin typeface="+mj-lt"/>
              </a:rPr>
              <a:t>40.  </a:t>
            </a:r>
            <a:endParaRPr lang="en-US" dirty="0">
              <a:latin typeface="+mj-lt"/>
            </a:endParaRPr>
          </a:p>
          <a:p>
            <a:pPr marL="533400" indent="-533400">
              <a:lnSpc>
                <a:spcPct val="80000"/>
              </a:lnSpc>
              <a:buNone/>
            </a:pPr>
            <a:r>
              <a:rPr lang="en-US" b="1" dirty="0" smtClean="0">
                <a:latin typeface="+mj-lt"/>
              </a:rPr>
              <a:t>u</a:t>
            </a:r>
            <a:r>
              <a:rPr lang="en-US" dirty="0" smtClean="0">
                <a:latin typeface="+mj-lt"/>
              </a:rPr>
              <a:t> </a:t>
            </a:r>
            <a:r>
              <a:rPr lang="en-US" dirty="0">
                <a:latin typeface="+mj-lt"/>
              </a:rPr>
              <a:t>= the residual in the regression of </a:t>
            </a:r>
            <a:r>
              <a:rPr lang="en-US" b="1" dirty="0">
                <a:latin typeface="+mj-lt"/>
              </a:rPr>
              <a:t>y</a:t>
            </a:r>
            <a:r>
              <a:rPr lang="en-US" dirty="0">
                <a:latin typeface="+mj-lt"/>
              </a:rPr>
              <a:t> </a:t>
            </a:r>
            <a:r>
              <a:rPr lang="en-US" dirty="0" smtClean="0">
                <a:latin typeface="+mj-lt"/>
              </a:rPr>
              <a:t>on [</a:t>
            </a:r>
            <a:r>
              <a:rPr lang="en-US" b="1" dirty="0" err="1" smtClean="0">
                <a:latin typeface="+mj-lt"/>
              </a:rPr>
              <a:t>X,z</a:t>
            </a:r>
            <a:r>
              <a:rPr lang="en-US" dirty="0">
                <a:latin typeface="+mj-lt"/>
              </a:rPr>
              <a:t>] </a:t>
            </a:r>
            <a:endParaRPr lang="en-US" dirty="0" smtClean="0">
              <a:latin typeface="+mj-lt"/>
            </a:endParaRPr>
          </a:p>
          <a:p>
            <a:pPr marL="533400" indent="-533400">
              <a:lnSpc>
                <a:spcPct val="80000"/>
              </a:lnSpc>
              <a:buNone/>
            </a:pPr>
            <a:r>
              <a:rPr lang="en-US" b="1" dirty="0" smtClean="0">
                <a:latin typeface="+mj-lt"/>
              </a:rPr>
              <a:t>e</a:t>
            </a:r>
            <a:r>
              <a:rPr lang="en-US" dirty="0" smtClean="0">
                <a:latin typeface="+mj-lt"/>
              </a:rPr>
              <a:t> </a:t>
            </a:r>
            <a:r>
              <a:rPr lang="en-US" dirty="0">
                <a:latin typeface="+mj-lt"/>
              </a:rPr>
              <a:t>= the residual in the regression of </a:t>
            </a:r>
            <a:r>
              <a:rPr lang="en-US" b="1" dirty="0">
                <a:latin typeface="+mj-lt"/>
              </a:rPr>
              <a:t>y</a:t>
            </a:r>
            <a:r>
              <a:rPr lang="en-US" dirty="0">
                <a:latin typeface="+mj-lt"/>
              </a:rPr>
              <a:t> on </a:t>
            </a:r>
            <a:r>
              <a:rPr lang="en-US" b="1" dirty="0" smtClean="0">
                <a:latin typeface="+mj-lt"/>
              </a:rPr>
              <a:t>X</a:t>
            </a:r>
            <a:r>
              <a:rPr lang="en-US" dirty="0" smtClean="0">
                <a:latin typeface="+mj-lt"/>
              </a:rPr>
              <a:t> </a:t>
            </a:r>
            <a:r>
              <a:rPr lang="en-US" dirty="0">
                <a:latin typeface="+mj-lt"/>
              </a:rPr>
              <a:t>alone,</a:t>
            </a:r>
            <a:br>
              <a:rPr lang="en-US" dirty="0">
                <a:latin typeface="+mj-lt"/>
              </a:rPr>
            </a:br>
            <a:endParaRPr lang="en-US" dirty="0">
              <a:latin typeface="+mj-lt"/>
            </a:endParaRPr>
          </a:p>
          <a:p>
            <a:pPr marL="533400" indent="-533400">
              <a:lnSpc>
                <a:spcPct val="80000"/>
              </a:lnSpc>
              <a:buNone/>
            </a:pPr>
            <a:r>
              <a:rPr lang="en-US" dirty="0" smtClean="0">
                <a:latin typeface="+mj-lt"/>
              </a:rPr>
              <a:t>         </a:t>
            </a:r>
            <a:r>
              <a:rPr lang="en-US" b="1" dirty="0" err="1" smtClean="0">
                <a:latin typeface="+mj-lt"/>
              </a:rPr>
              <a:t>u</a:t>
            </a:r>
            <a:r>
              <a:rPr lang="en-US" b="1" dirty="0" err="1" smtClean="0">
                <a:sym typeface="Symbol" pitchFamily="18" charset="2"/>
              </a:rPr>
              <a:t></a:t>
            </a:r>
            <a:r>
              <a:rPr lang="en-US" b="1" dirty="0" err="1" smtClean="0">
                <a:latin typeface="+mj-lt"/>
              </a:rPr>
              <a:t>u</a:t>
            </a:r>
            <a:r>
              <a:rPr lang="en-US" dirty="0" smtClean="0">
                <a:latin typeface="+mj-lt"/>
              </a:rPr>
              <a:t> </a:t>
            </a:r>
            <a:r>
              <a:rPr lang="en-US" dirty="0">
                <a:latin typeface="+mj-lt"/>
              </a:rPr>
              <a:t>= </a:t>
            </a:r>
            <a:r>
              <a:rPr lang="en-US" b="1" dirty="0" err="1">
                <a:latin typeface="+mj-lt"/>
              </a:rPr>
              <a:t>e</a:t>
            </a:r>
            <a:r>
              <a:rPr lang="en-US" b="1" dirty="0" err="1">
                <a:latin typeface="+mj-lt"/>
                <a:sym typeface="Symbol" pitchFamily="18" charset="2"/>
              </a:rPr>
              <a:t></a:t>
            </a:r>
            <a:r>
              <a:rPr lang="en-US" b="1" dirty="0" err="1">
                <a:latin typeface="+mj-lt"/>
              </a:rPr>
              <a:t>e</a:t>
            </a:r>
            <a:r>
              <a:rPr lang="en-US" dirty="0">
                <a:latin typeface="+mj-lt"/>
              </a:rPr>
              <a:t> – c</a:t>
            </a:r>
            <a:r>
              <a:rPr lang="en-US" i="1" baseline="30000" dirty="0">
                <a:latin typeface="+mj-lt"/>
              </a:rPr>
              <a:t>2</a:t>
            </a:r>
            <a:r>
              <a:rPr lang="en-US" dirty="0">
                <a:latin typeface="+mj-lt"/>
              </a:rPr>
              <a:t>(</a:t>
            </a:r>
            <a:r>
              <a:rPr lang="en-US" b="1" dirty="0">
                <a:latin typeface="+mj-lt"/>
              </a:rPr>
              <a:t>z</a:t>
            </a:r>
            <a:r>
              <a:rPr lang="en-US" dirty="0">
                <a:latin typeface="+mj-lt"/>
              </a:rPr>
              <a:t>*</a:t>
            </a:r>
            <a:r>
              <a:rPr lang="en-US" b="1" dirty="0">
                <a:latin typeface="+mj-lt"/>
                <a:sym typeface="Symbol" pitchFamily="18" charset="2"/>
              </a:rPr>
              <a:t></a:t>
            </a:r>
            <a:r>
              <a:rPr lang="en-US" b="1" dirty="0">
                <a:latin typeface="+mj-lt"/>
              </a:rPr>
              <a:t>z</a:t>
            </a:r>
            <a:r>
              <a:rPr lang="en-US" dirty="0" smtClean="0">
                <a:latin typeface="+mj-lt"/>
              </a:rPr>
              <a:t>*)  </a:t>
            </a:r>
            <a:r>
              <a:rPr lang="en-US" dirty="0" smtClean="0">
                <a:latin typeface="+mj-lt"/>
                <a:sym typeface="Symbol" pitchFamily="18" charset="2"/>
              </a:rPr>
              <a:t></a:t>
            </a:r>
            <a:r>
              <a:rPr lang="en-US" dirty="0" smtClean="0">
                <a:latin typeface="+mj-lt"/>
              </a:rPr>
              <a:t>  </a:t>
            </a:r>
            <a:r>
              <a:rPr lang="en-US" b="1" dirty="0" err="1">
                <a:latin typeface="+mj-lt"/>
              </a:rPr>
              <a:t>e</a:t>
            </a:r>
            <a:r>
              <a:rPr lang="en-US" b="1" dirty="0" err="1">
                <a:latin typeface="+mj-lt"/>
                <a:sym typeface="Symbol" pitchFamily="18" charset="2"/>
              </a:rPr>
              <a:t></a:t>
            </a:r>
            <a:r>
              <a:rPr lang="en-US" b="1" dirty="0" err="1">
                <a:latin typeface="+mj-lt"/>
              </a:rPr>
              <a:t>e</a:t>
            </a:r>
            <a:r>
              <a:rPr lang="en-US" dirty="0">
                <a:latin typeface="+mj-lt"/>
              </a:rPr>
              <a:t> </a:t>
            </a:r>
            <a:endParaRPr lang="en-US" dirty="0" smtClean="0">
              <a:latin typeface="+mj-lt"/>
            </a:endParaRPr>
          </a:p>
          <a:p>
            <a:pPr marL="533400" indent="-533400">
              <a:lnSpc>
                <a:spcPct val="80000"/>
              </a:lnSpc>
              <a:buNone/>
            </a:pPr>
            <a:endParaRPr lang="en-US" dirty="0">
              <a:latin typeface="+mj-lt"/>
            </a:endParaRPr>
          </a:p>
          <a:p>
            <a:pPr marL="533400" indent="-533400">
              <a:lnSpc>
                <a:spcPct val="80000"/>
              </a:lnSpc>
              <a:buNone/>
            </a:pPr>
            <a:r>
              <a:rPr lang="en-US" dirty="0" smtClean="0">
                <a:latin typeface="+mj-lt"/>
              </a:rPr>
              <a:t>         where </a:t>
            </a:r>
            <a:r>
              <a:rPr lang="en-US" b="1" dirty="0">
                <a:latin typeface="+mj-lt"/>
              </a:rPr>
              <a:t>z</a:t>
            </a:r>
            <a:r>
              <a:rPr lang="en-US" dirty="0">
                <a:latin typeface="+mj-lt"/>
              </a:rPr>
              <a:t>* </a:t>
            </a:r>
            <a:r>
              <a:rPr lang="en-US">
                <a:latin typeface="+mj-lt"/>
              </a:rPr>
              <a:t>= </a:t>
            </a:r>
            <a:r>
              <a:rPr lang="en-US" b="1" smtClean="0">
                <a:latin typeface="+mj-lt"/>
              </a:rPr>
              <a:t>M</a:t>
            </a:r>
            <a:r>
              <a:rPr lang="en-US" b="1" baseline="-25000" smtClean="0">
                <a:latin typeface="+mj-lt"/>
              </a:rPr>
              <a:t>X</a:t>
            </a:r>
            <a:r>
              <a:rPr lang="en-US" b="1" smtClean="0">
                <a:latin typeface="+mj-lt"/>
              </a:rPr>
              <a:t>z</a:t>
            </a:r>
            <a:r>
              <a:rPr lang="en-US" smtClean="0">
                <a:latin typeface="+mj-lt"/>
              </a:rPr>
              <a:t> and c is the coefficient on</a:t>
            </a:r>
          </a:p>
          <a:p>
            <a:pPr marL="533400" indent="-533400">
              <a:lnSpc>
                <a:spcPct val="80000"/>
              </a:lnSpc>
              <a:buNone/>
            </a:pPr>
            <a:r>
              <a:rPr lang="en-US" smtClean="0"/>
              <a:t>	    </a:t>
            </a:r>
            <a:r>
              <a:rPr lang="en-US" b="1" smtClean="0"/>
              <a:t>z</a:t>
            </a:r>
            <a:r>
              <a:rPr lang="en-US" smtClean="0"/>
              <a:t> in the regression of </a:t>
            </a:r>
            <a:r>
              <a:rPr lang="en-US" b="1" smtClean="0"/>
              <a:t>y</a:t>
            </a:r>
            <a:r>
              <a:rPr lang="en-US" smtClean="0"/>
              <a:t> on [</a:t>
            </a:r>
            <a:r>
              <a:rPr lang="en-US" b="1" smtClean="0"/>
              <a:t>X</a:t>
            </a:r>
            <a:r>
              <a:rPr lang="en-US" smtClean="0"/>
              <a:t>,</a:t>
            </a:r>
            <a:r>
              <a:rPr lang="en-US" b="1" smtClean="0"/>
              <a:t>z</a:t>
            </a:r>
            <a:r>
              <a:rPr lang="en-US" smtClean="0"/>
              <a:t>].</a:t>
            </a:r>
            <a:endParaRPr lang="en-US" dirty="0">
              <a:latin typeface="+mj-lt"/>
            </a:endParaRPr>
          </a:p>
        </p:txBody>
      </p:sp>
    </p:spTree>
    <p:extLst>
      <p:ext uri="{BB962C8B-B14F-4D97-AF65-F5344CB8AC3E}">
        <p14:creationId xmlns:p14="http://schemas.microsoft.com/office/powerpoint/2010/main" val="2931213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762000" y="1143000"/>
            <a:ext cx="8229600" cy="530225"/>
          </a:xfrm>
        </p:spPr>
        <p:txBody>
          <a:bodyPr/>
          <a:lstStyle/>
          <a:p>
            <a:pPr eaLnBrk="1" hangingPunct="1"/>
            <a:r>
              <a:rPr lang="en-US" smtClean="0"/>
              <a:t>The Fit of the Regression</a:t>
            </a:r>
          </a:p>
        </p:txBody>
      </p:sp>
      <p:sp>
        <p:nvSpPr>
          <p:cNvPr id="1028" name="Rectangle 3"/>
          <p:cNvSpPr>
            <a:spLocks noGrp="1" noChangeArrowheads="1"/>
          </p:cNvSpPr>
          <p:nvPr>
            <p:ph type="body" idx="1"/>
          </p:nvPr>
        </p:nvSpPr>
        <p:spPr/>
        <p:txBody>
          <a:bodyPr/>
          <a:lstStyle/>
          <a:p>
            <a:pPr marL="533400" indent="-533400" eaLnBrk="1" hangingPunct="1"/>
            <a:r>
              <a:rPr lang="en-US" smtClean="0">
                <a:latin typeface="+mj-lt"/>
              </a:rPr>
              <a:t>“</a:t>
            </a:r>
            <a:r>
              <a:rPr lang="en-US" b="1" smtClean="0">
                <a:solidFill>
                  <a:srgbClr val="0000FF"/>
                </a:solidFill>
                <a:latin typeface="+mj-lt"/>
              </a:rPr>
              <a:t>Variation</a:t>
            </a:r>
            <a:r>
              <a:rPr lang="en-US" smtClean="0">
                <a:latin typeface="+mj-lt"/>
              </a:rPr>
              <a:t>:” In the context of the “model” we speak of </a:t>
            </a:r>
            <a:r>
              <a:rPr lang="en-US" i="1" u="sng" smtClean="0">
                <a:latin typeface="+mj-lt"/>
              </a:rPr>
              <a:t>covariation</a:t>
            </a:r>
            <a:r>
              <a:rPr lang="en-US" smtClean="0">
                <a:latin typeface="+mj-lt"/>
              </a:rPr>
              <a:t> of a variable as movement of the variable, usually associated with (not necessarily caused by) movement of another variable.</a:t>
            </a:r>
          </a:p>
          <a:p>
            <a:pPr marL="533400" indent="-533400" eaLnBrk="1" hangingPunct="1"/>
            <a:r>
              <a:rPr lang="en-US" b="1" smtClean="0">
                <a:solidFill>
                  <a:srgbClr val="0000FF"/>
                </a:solidFill>
                <a:latin typeface="+mj-lt"/>
              </a:rPr>
              <a:t>Total variation </a:t>
            </a:r>
            <a:r>
              <a:rPr lang="en-US" smtClean="0">
                <a:latin typeface="+mj-lt"/>
              </a:rPr>
              <a:t>=                 = </a:t>
            </a:r>
            <a:r>
              <a:rPr lang="en-US" b="1" smtClean="0">
                <a:latin typeface="+mj-lt"/>
              </a:rPr>
              <a:t>y</a:t>
            </a:r>
            <a:r>
              <a:rPr lang="en-US" b="1" smtClean="0">
                <a:latin typeface="+mj-lt"/>
                <a:sym typeface="Symbol" pitchFamily="18" charset="2"/>
              </a:rPr>
              <a:t></a:t>
            </a:r>
            <a:r>
              <a:rPr lang="en-US" b="1" smtClean="0">
                <a:latin typeface="+mj-lt"/>
              </a:rPr>
              <a:t>M</a:t>
            </a:r>
            <a:r>
              <a:rPr lang="en-US" b="1" baseline="30000" smtClean="0">
                <a:latin typeface="+mj-lt"/>
              </a:rPr>
              <a:t>0</a:t>
            </a:r>
            <a:r>
              <a:rPr lang="en-US" b="1" smtClean="0">
                <a:latin typeface="+mj-lt"/>
              </a:rPr>
              <a:t>y</a:t>
            </a:r>
            <a:r>
              <a:rPr lang="en-US" smtClean="0">
                <a:latin typeface="+mj-lt"/>
              </a:rPr>
              <a:t>.</a:t>
            </a:r>
          </a:p>
          <a:p>
            <a:pPr marL="533400" indent="-533400" eaLnBrk="1" hangingPunct="1"/>
            <a:r>
              <a:rPr lang="en-US" b="1" smtClean="0">
                <a:latin typeface="+mj-lt"/>
              </a:rPr>
              <a:t>M</a:t>
            </a:r>
            <a:r>
              <a:rPr lang="en-US" b="1" baseline="30000" smtClean="0">
                <a:latin typeface="+mj-lt"/>
              </a:rPr>
              <a:t>0</a:t>
            </a:r>
            <a:r>
              <a:rPr lang="en-US" smtClean="0">
                <a:latin typeface="+mj-lt"/>
              </a:rPr>
              <a:t> = </a:t>
            </a:r>
            <a:r>
              <a:rPr lang="en-US" b="1" smtClean="0">
                <a:latin typeface="+mj-lt"/>
              </a:rPr>
              <a:t>I – i(i’i)</a:t>
            </a:r>
            <a:r>
              <a:rPr lang="en-US" b="1" baseline="30000" smtClean="0">
                <a:latin typeface="+mj-lt"/>
              </a:rPr>
              <a:t>-1</a:t>
            </a:r>
            <a:r>
              <a:rPr lang="en-US" b="1" smtClean="0">
                <a:latin typeface="+mj-lt"/>
              </a:rPr>
              <a:t>i’</a:t>
            </a:r>
            <a:r>
              <a:rPr lang="en-US" smtClean="0">
                <a:latin typeface="+mj-lt"/>
              </a:rPr>
              <a:t> </a:t>
            </a:r>
            <a:br>
              <a:rPr lang="en-US" smtClean="0">
                <a:latin typeface="+mj-lt"/>
              </a:rPr>
            </a:br>
            <a:r>
              <a:rPr lang="en-US" smtClean="0">
                <a:latin typeface="+mj-lt"/>
              </a:rPr>
              <a:t>     = the </a:t>
            </a:r>
            <a:r>
              <a:rPr lang="en-US" b="1" smtClean="0">
                <a:latin typeface="+mj-lt"/>
              </a:rPr>
              <a:t>M</a:t>
            </a:r>
            <a:r>
              <a:rPr lang="en-US" smtClean="0">
                <a:latin typeface="+mj-lt"/>
              </a:rPr>
              <a:t> matrix for </a:t>
            </a:r>
            <a:br>
              <a:rPr lang="en-US" smtClean="0">
                <a:latin typeface="+mj-lt"/>
              </a:rPr>
            </a:br>
            <a:r>
              <a:rPr lang="en-US" smtClean="0">
                <a:latin typeface="+mj-lt"/>
              </a:rPr>
              <a:t> </a:t>
            </a:r>
            <a:r>
              <a:rPr lang="en-US" b="1" smtClean="0">
                <a:latin typeface="+mj-lt"/>
              </a:rPr>
              <a:t>X</a:t>
            </a:r>
            <a:r>
              <a:rPr lang="en-US" smtClean="0">
                <a:latin typeface="+mj-lt"/>
              </a:rPr>
              <a:t> = a column of ones.</a:t>
            </a:r>
            <a:endParaRPr lang="en-US" b="1" smtClean="0">
              <a:latin typeface="+mj-lt"/>
            </a:endParaRPr>
          </a:p>
        </p:txBody>
      </p:sp>
      <p:sp>
        <p:nvSpPr>
          <p:cNvPr id="1029" name="Rectangle 5"/>
          <p:cNvSpPr>
            <a:spLocks noChangeArrowheads="1"/>
          </p:cNvSpPr>
          <p:nvPr/>
        </p:nvSpPr>
        <p:spPr bwMode="auto">
          <a:xfrm>
            <a:off x="0" y="0"/>
            <a:ext cx="9144000" cy="0"/>
          </a:xfrm>
          <a:prstGeom prst="rect">
            <a:avLst/>
          </a:prstGeom>
          <a:noFill/>
          <a:ln w="19050">
            <a:noFill/>
            <a:miter lim="800000"/>
            <a:headEnd/>
            <a:tailEnd/>
          </a:ln>
        </p:spPr>
        <p:txBody>
          <a:bodyPr wrap="none" anchor="ctr">
            <a:spAutoFit/>
          </a:bodyPr>
          <a:lstStyle/>
          <a:p>
            <a:endParaRPr lang="en-US"/>
          </a:p>
        </p:txBody>
      </p:sp>
      <p:graphicFrame>
        <p:nvGraphicFramePr>
          <p:cNvPr id="1026" name="Object 4"/>
          <p:cNvGraphicFramePr>
            <a:graphicFrameLocks noChangeAspect="1"/>
          </p:cNvGraphicFramePr>
          <p:nvPr>
            <p:extLst>
              <p:ext uri="{D42A27DB-BD31-4B8C-83A1-F6EECF244321}">
                <p14:modId xmlns:p14="http://schemas.microsoft.com/office/powerpoint/2010/main" val="3413141953"/>
              </p:ext>
            </p:extLst>
          </p:nvPr>
        </p:nvGraphicFramePr>
        <p:xfrm>
          <a:off x="4114800" y="3886200"/>
          <a:ext cx="1300163" cy="808037"/>
        </p:xfrm>
        <a:graphic>
          <a:graphicData uri="http://schemas.openxmlformats.org/presentationml/2006/ole">
            <mc:AlternateContent xmlns:mc="http://schemas.openxmlformats.org/markup-compatibility/2006">
              <mc:Choice xmlns:v="urn:schemas-microsoft-com:vml" Requires="v">
                <p:oleObj spid="_x0000_s1039" name="Equation" r:id="rId4" imgW="698197" imgH="431613" progId="Equation.DSMT4">
                  <p:embed/>
                </p:oleObj>
              </mc:Choice>
              <mc:Fallback>
                <p:oleObj name="Equation" r:id="rId4" imgW="698197" imgH="431613"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886200"/>
                        <a:ext cx="1300163" cy="808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19100" y="533400"/>
            <a:ext cx="8229600" cy="1139825"/>
          </a:xfrm>
        </p:spPr>
        <p:txBody>
          <a:bodyPr/>
          <a:lstStyle/>
          <a:p>
            <a:pPr eaLnBrk="1" hangingPunct="1"/>
            <a:r>
              <a:rPr lang="en-US" smtClean="0"/>
              <a:t>Decomposing the Variation</a:t>
            </a:r>
          </a:p>
        </p:txBody>
      </p:sp>
      <p:graphicFrame>
        <p:nvGraphicFramePr>
          <p:cNvPr id="2050" name="Object 4"/>
          <p:cNvGraphicFramePr>
            <a:graphicFrameLocks noChangeAspect="1"/>
          </p:cNvGraphicFramePr>
          <p:nvPr>
            <p:extLst>
              <p:ext uri="{D42A27DB-BD31-4B8C-83A1-F6EECF244321}">
                <p14:modId xmlns:p14="http://schemas.microsoft.com/office/powerpoint/2010/main" val="480898707"/>
              </p:ext>
            </p:extLst>
          </p:nvPr>
        </p:nvGraphicFramePr>
        <p:xfrm>
          <a:off x="1022350" y="2022475"/>
          <a:ext cx="6540500" cy="2455863"/>
        </p:xfrm>
        <a:graphic>
          <a:graphicData uri="http://schemas.openxmlformats.org/presentationml/2006/ole">
            <mc:AlternateContent xmlns:mc="http://schemas.openxmlformats.org/markup-compatibility/2006">
              <mc:Choice xmlns:v="urn:schemas-microsoft-com:vml" Requires="v">
                <p:oleObj spid="_x0000_s2062" name="Equation" r:id="rId4" imgW="3924000" imgH="1473120" progId="Equation.DSMT4">
                  <p:embed/>
                </p:oleObj>
              </mc:Choice>
              <mc:Fallback>
                <p:oleObj name="Equation" r:id="rId4" imgW="3924000" imgH="147312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350" y="2022475"/>
                        <a:ext cx="6540500" cy="2455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Rectangle 5"/>
          <p:cNvSpPr>
            <a:spLocks noChangeArrowheads="1"/>
          </p:cNvSpPr>
          <p:nvPr/>
        </p:nvSpPr>
        <p:spPr bwMode="auto">
          <a:xfrm>
            <a:off x="499069" y="4572000"/>
            <a:ext cx="8492531" cy="1323439"/>
          </a:xfrm>
          <a:prstGeom prst="rect">
            <a:avLst/>
          </a:prstGeom>
          <a:noFill/>
          <a:ln w="19050">
            <a:noFill/>
            <a:miter lim="800000"/>
            <a:headEnd/>
            <a:tailEnd/>
          </a:ln>
        </p:spPr>
        <p:txBody>
          <a:bodyPr wrap="square" anchor="ctr">
            <a:spAutoFit/>
          </a:bodyPr>
          <a:lstStyle/>
          <a:p>
            <a:r>
              <a:rPr lang="en-US" sz="2000">
                <a:latin typeface="Tahoma" pitchFamily="34" charset="0"/>
              </a:rPr>
              <a:t>             Recall the decomposition:</a:t>
            </a:r>
          </a:p>
          <a:p>
            <a:r>
              <a:rPr lang="en-US" sz="2000">
                <a:latin typeface="Tahoma" pitchFamily="34" charset="0"/>
              </a:rPr>
              <a:t>    </a:t>
            </a:r>
            <a:r>
              <a:rPr lang="en-US" sz="2000" b="1" smtClean="0">
                <a:latin typeface="Tahoma" pitchFamily="34" charset="0"/>
              </a:rPr>
              <a:t>Var[y</a:t>
            </a:r>
            <a:r>
              <a:rPr lang="en-US" sz="2000" b="1">
                <a:latin typeface="Tahoma" pitchFamily="34" charset="0"/>
              </a:rPr>
              <a:t>]</a:t>
            </a:r>
            <a:r>
              <a:rPr lang="en-US" sz="2000">
                <a:latin typeface="Tahoma" pitchFamily="34" charset="0"/>
              </a:rPr>
              <a:t>  = </a:t>
            </a:r>
            <a:r>
              <a:rPr lang="en-US" sz="2000" smtClean="0">
                <a:latin typeface="Tahoma" pitchFamily="34" charset="0"/>
              </a:rPr>
              <a:t> </a:t>
            </a:r>
            <a:r>
              <a:rPr lang="en-US" sz="2000" b="1" smtClean="0">
                <a:solidFill>
                  <a:srgbClr val="0000FF"/>
                </a:solidFill>
                <a:latin typeface="Tahoma" pitchFamily="34" charset="0"/>
              </a:rPr>
              <a:t>Var </a:t>
            </a:r>
            <a:r>
              <a:rPr lang="en-US" sz="2000" b="1">
                <a:solidFill>
                  <a:srgbClr val="0000FF"/>
                </a:solidFill>
                <a:latin typeface="Tahoma" pitchFamily="34" charset="0"/>
              </a:rPr>
              <a:t>[E[y|x]]  </a:t>
            </a:r>
            <a:r>
              <a:rPr lang="en-US" sz="2000">
                <a:latin typeface="Tahoma" pitchFamily="34" charset="0"/>
              </a:rPr>
              <a:t>+  </a:t>
            </a:r>
            <a:r>
              <a:rPr lang="en-US" sz="2000" b="1">
                <a:solidFill>
                  <a:srgbClr val="FF0000"/>
                </a:solidFill>
                <a:latin typeface="Tahoma" pitchFamily="34" charset="0"/>
              </a:rPr>
              <a:t>E[Var [ y | x ]]</a:t>
            </a:r>
          </a:p>
          <a:p>
            <a:r>
              <a:rPr lang="en-US" sz="2000">
                <a:latin typeface="Tahoma" pitchFamily="34" charset="0"/>
              </a:rPr>
              <a:t>            </a:t>
            </a:r>
            <a:r>
              <a:rPr lang="en-US" sz="2000" smtClean="0">
                <a:latin typeface="Tahoma" pitchFamily="34" charset="0"/>
              </a:rPr>
              <a:t>    =  </a:t>
            </a:r>
            <a:r>
              <a:rPr lang="en-US" sz="2000" smtClean="0">
                <a:solidFill>
                  <a:srgbClr val="0000FF"/>
                </a:solidFill>
                <a:latin typeface="Tahoma" pitchFamily="34" charset="0"/>
              </a:rPr>
              <a:t>Variation </a:t>
            </a:r>
            <a:r>
              <a:rPr lang="en-US" sz="2000">
                <a:solidFill>
                  <a:srgbClr val="0000FF"/>
                </a:solidFill>
                <a:latin typeface="Tahoma" pitchFamily="34" charset="0"/>
              </a:rPr>
              <a:t>of the conditional mean around the overall mean</a:t>
            </a:r>
          </a:p>
          <a:p>
            <a:r>
              <a:rPr lang="en-US" sz="2000">
                <a:latin typeface="Tahoma" pitchFamily="34" charset="0"/>
              </a:rPr>
              <a:t>        </a:t>
            </a:r>
            <a:r>
              <a:rPr lang="en-US" sz="2000" smtClean="0">
                <a:latin typeface="Tahoma" pitchFamily="34" charset="0"/>
              </a:rPr>
              <a:t>            </a:t>
            </a:r>
            <a:r>
              <a:rPr lang="en-US" sz="2000">
                <a:latin typeface="Tahoma" pitchFamily="34" charset="0"/>
              </a:rPr>
              <a:t>+  </a:t>
            </a:r>
            <a:r>
              <a:rPr lang="en-US" sz="2000">
                <a:solidFill>
                  <a:srgbClr val="FF0000"/>
                </a:solidFill>
                <a:latin typeface="Tahoma" pitchFamily="34" charset="0"/>
              </a:rPr>
              <a:t>Variation around the conditional mean function</a:t>
            </a:r>
            <a:r>
              <a:rPr lang="en-US" sz="2000">
                <a:latin typeface="Tahoma"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33400" y="1219200"/>
            <a:ext cx="8229600" cy="530225"/>
          </a:xfrm>
        </p:spPr>
        <p:txBody>
          <a:bodyPr/>
          <a:lstStyle/>
          <a:p>
            <a:pPr eaLnBrk="1" hangingPunct="1"/>
            <a:r>
              <a:rPr lang="en-US" smtClean="0"/>
              <a:t>Decomposing the Variation of Vector </a:t>
            </a:r>
            <a:r>
              <a:rPr lang="en-US" b="1" smtClean="0"/>
              <a:t>y</a:t>
            </a:r>
          </a:p>
        </p:txBody>
      </p:sp>
      <p:sp>
        <p:nvSpPr>
          <p:cNvPr id="19459" name="Rectangle 3"/>
          <p:cNvSpPr>
            <a:spLocks noGrp="1" noChangeArrowheads="1"/>
          </p:cNvSpPr>
          <p:nvPr>
            <p:ph type="body" idx="1"/>
          </p:nvPr>
        </p:nvSpPr>
        <p:spPr>
          <a:xfrm>
            <a:off x="457200" y="1828800"/>
            <a:ext cx="8229600" cy="4800600"/>
          </a:xfrm>
        </p:spPr>
        <p:txBody>
          <a:bodyPr/>
          <a:lstStyle/>
          <a:p>
            <a:pPr marL="533400" indent="-533400">
              <a:buNone/>
            </a:pPr>
            <a:r>
              <a:rPr lang="en-US" sz="2000" dirty="0" smtClean="0"/>
              <a:t>Decomposition: (This all assumes the model contains a constant term. one of the columns in </a:t>
            </a:r>
            <a:r>
              <a:rPr lang="en-US" sz="2000" b="1" dirty="0" smtClean="0"/>
              <a:t>X</a:t>
            </a:r>
            <a:r>
              <a:rPr lang="en-US" sz="2000" dirty="0" smtClean="0"/>
              <a:t> is </a:t>
            </a:r>
            <a:r>
              <a:rPr lang="en-US" sz="2000" b="1" dirty="0" err="1" smtClean="0"/>
              <a:t>i</a:t>
            </a:r>
            <a:r>
              <a:rPr lang="en-US" sz="2000" dirty="0" smtClean="0"/>
              <a:t>.) </a:t>
            </a:r>
          </a:p>
          <a:p>
            <a:pPr marL="533400" indent="-533400" eaLnBrk="1" hangingPunct="1">
              <a:buFont typeface="Wingdings" pitchFamily="2" charset="2"/>
              <a:buNone/>
            </a:pPr>
            <a:r>
              <a:rPr lang="en-US" sz="2000" b="1" dirty="0" smtClean="0"/>
              <a:t>      y</a:t>
            </a:r>
            <a:r>
              <a:rPr lang="en-US" sz="2000" dirty="0" smtClean="0"/>
              <a:t> = </a:t>
            </a:r>
            <a:r>
              <a:rPr lang="en-US" sz="2000" b="1" dirty="0" err="1" smtClean="0"/>
              <a:t>Xb</a:t>
            </a:r>
            <a:r>
              <a:rPr lang="en-US" sz="2000" dirty="0" smtClean="0"/>
              <a:t> + </a:t>
            </a:r>
            <a:r>
              <a:rPr lang="en-US" sz="2000" b="1" dirty="0" smtClean="0"/>
              <a:t>e</a:t>
            </a:r>
            <a:r>
              <a:rPr lang="en-US" sz="2000" dirty="0" smtClean="0"/>
              <a:t>   so </a:t>
            </a:r>
          </a:p>
          <a:p>
            <a:pPr marL="533400" indent="-533400" eaLnBrk="1" hangingPunct="1">
              <a:buFont typeface="Wingdings" pitchFamily="2" charset="2"/>
              <a:buNone/>
            </a:pPr>
            <a:r>
              <a:rPr lang="en-US" sz="2000" b="1" dirty="0" smtClean="0"/>
              <a:t>      M</a:t>
            </a:r>
            <a:r>
              <a:rPr lang="en-US" sz="2000" b="1" baseline="30000" dirty="0" smtClean="0"/>
              <a:t>0</a:t>
            </a:r>
            <a:r>
              <a:rPr lang="en-US" sz="2000" b="1" dirty="0" smtClean="0"/>
              <a:t>y</a:t>
            </a:r>
            <a:r>
              <a:rPr lang="en-US" sz="2000" dirty="0" smtClean="0"/>
              <a:t> = </a:t>
            </a:r>
            <a:r>
              <a:rPr lang="en-US" sz="2000" b="1" dirty="0" smtClean="0"/>
              <a:t>M</a:t>
            </a:r>
            <a:r>
              <a:rPr lang="en-US" sz="2000" b="1" baseline="30000" dirty="0" smtClean="0"/>
              <a:t>0</a:t>
            </a:r>
            <a:r>
              <a:rPr lang="en-US" sz="2000" b="1" dirty="0" smtClean="0"/>
              <a:t>Xb</a:t>
            </a:r>
            <a:r>
              <a:rPr lang="en-US" sz="2000" dirty="0" smtClean="0"/>
              <a:t> + </a:t>
            </a:r>
            <a:r>
              <a:rPr lang="en-US" sz="2000" b="1" dirty="0" smtClean="0"/>
              <a:t>M</a:t>
            </a:r>
            <a:r>
              <a:rPr lang="en-US" sz="2000" b="1" baseline="30000" dirty="0" smtClean="0"/>
              <a:t>0</a:t>
            </a:r>
            <a:r>
              <a:rPr lang="en-US" sz="2000" b="1" dirty="0" smtClean="0"/>
              <a:t>e</a:t>
            </a:r>
            <a:r>
              <a:rPr lang="en-US" sz="2000" dirty="0" smtClean="0"/>
              <a:t> = </a:t>
            </a:r>
            <a:r>
              <a:rPr lang="en-US" sz="2000" b="1" dirty="0" smtClean="0"/>
              <a:t>M</a:t>
            </a:r>
            <a:r>
              <a:rPr lang="en-US" sz="2000" b="1" baseline="30000" dirty="0" smtClean="0"/>
              <a:t>0</a:t>
            </a:r>
            <a:r>
              <a:rPr lang="en-US" sz="2000" b="1" dirty="0" smtClean="0"/>
              <a:t>Xb</a:t>
            </a:r>
            <a:r>
              <a:rPr lang="en-US" sz="2000" dirty="0" smtClean="0"/>
              <a:t> + </a:t>
            </a:r>
            <a:r>
              <a:rPr lang="en-US" sz="2000" b="1" dirty="0" smtClean="0"/>
              <a:t>e</a:t>
            </a:r>
            <a:r>
              <a:rPr lang="en-US" sz="2000" dirty="0" smtClean="0"/>
              <a:t>.  </a:t>
            </a:r>
          </a:p>
          <a:p>
            <a:pPr marL="533400" indent="-533400" eaLnBrk="1" hangingPunct="1">
              <a:buFont typeface="Wingdings" pitchFamily="2" charset="2"/>
              <a:buNone/>
            </a:pPr>
            <a:r>
              <a:rPr lang="en-US" sz="2000" dirty="0" smtClean="0"/>
              <a:t>      (Deviations from </a:t>
            </a:r>
            <a:r>
              <a:rPr lang="en-US" sz="2000" smtClean="0"/>
              <a:t>means.) </a:t>
            </a:r>
            <a:endParaRPr lang="en-US" sz="2000" dirty="0" smtClean="0"/>
          </a:p>
          <a:p>
            <a:pPr marL="533400" indent="-533400" eaLnBrk="1" hangingPunct="1">
              <a:buFont typeface="Wingdings" pitchFamily="2" charset="2"/>
              <a:buNone/>
            </a:pPr>
            <a:r>
              <a:rPr lang="en-US" sz="2000" b="1" dirty="0" smtClean="0"/>
              <a:t>      y</a:t>
            </a:r>
            <a:r>
              <a:rPr lang="en-US" sz="2000" b="1" dirty="0" smtClean="0">
                <a:sym typeface="Symbol" pitchFamily="18" charset="2"/>
              </a:rPr>
              <a:t></a:t>
            </a:r>
            <a:r>
              <a:rPr lang="en-US" sz="2000" b="1" dirty="0" smtClean="0"/>
              <a:t>M</a:t>
            </a:r>
            <a:r>
              <a:rPr lang="en-US" sz="2000" b="1" baseline="30000" dirty="0" smtClean="0"/>
              <a:t>0</a:t>
            </a:r>
            <a:r>
              <a:rPr lang="en-US" sz="2000" b="1" dirty="0" smtClean="0"/>
              <a:t>y</a:t>
            </a:r>
            <a:r>
              <a:rPr lang="en-US" sz="2000" dirty="0" smtClean="0"/>
              <a:t> = </a:t>
            </a:r>
            <a:r>
              <a:rPr lang="en-US" sz="2000" b="1" dirty="0" smtClean="0"/>
              <a:t>b</a:t>
            </a:r>
            <a:r>
              <a:rPr lang="en-US" sz="2000" dirty="0" smtClean="0">
                <a:sym typeface="Symbol" pitchFamily="18" charset="2"/>
              </a:rPr>
              <a:t></a:t>
            </a:r>
            <a:r>
              <a:rPr lang="en-US" sz="2000" dirty="0" smtClean="0"/>
              <a:t>(</a:t>
            </a:r>
            <a:r>
              <a:rPr lang="en-US" sz="2000" b="1" dirty="0" smtClean="0"/>
              <a:t>X’ M</a:t>
            </a:r>
            <a:r>
              <a:rPr lang="en-US" sz="2000" b="1" baseline="30000" dirty="0" smtClean="0"/>
              <a:t>0</a:t>
            </a:r>
            <a:r>
              <a:rPr lang="en-US" sz="2000" dirty="0" smtClean="0"/>
              <a:t>)(</a:t>
            </a:r>
            <a:r>
              <a:rPr lang="en-US" sz="2000" b="1" dirty="0" smtClean="0"/>
              <a:t>M</a:t>
            </a:r>
            <a:r>
              <a:rPr lang="en-US" sz="2000" b="1" baseline="30000" dirty="0" smtClean="0"/>
              <a:t>0</a:t>
            </a:r>
            <a:r>
              <a:rPr lang="en-US" sz="2000" b="1" dirty="0" smtClean="0"/>
              <a:t>X</a:t>
            </a:r>
            <a:r>
              <a:rPr lang="en-US" sz="2000" dirty="0" smtClean="0"/>
              <a:t>)</a:t>
            </a:r>
            <a:r>
              <a:rPr lang="en-US" sz="2000" b="1" dirty="0" smtClean="0"/>
              <a:t>b</a:t>
            </a:r>
            <a:r>
              <a:rPr lang="en-US" sz="2000" dirty="0" smtClean="0"/>
              <a:t> + </a:t>
            </a:r>
            <a:r>
              <a:rPr lang="en-US" sz="2000" b="1" dirty="0" err="1" smtClean="0"/>
              <a:t>e</a:t>
            </a:r>
            <a:r>
              <a:rPr lang="en-US" sz="2000" b="1" dirty="0" err="1" smtClean="0">
                <a:sym typeface="Symbol" pitchFamily="18" charset="2"/>
              </a:rPr>
              <a:t></a:t>
            </a:r>
            <a:r>
              <a:rPr lang="en-US" sz="2000" b="1" dirty="0" err="1" smtClean="0"/>
              <a:t>e</a:t>
            </a:r>
            <a:r>
              <a:rPr lang="en-US" sz="2000" dirty="0" smtClean="0"/>
              <a:t> </a:t>
            </a:r>
          </a:p>
          <a:p>
            <a:pPr marL="533400" indent="-533400" eaLnBrk="1" hangingPunct="1">
              <a:buFont typeface="Wingdings" pitchFamily="2" charset="2"/>
              <a:buNone/>
            </a:pPr>
            <a:r>
              <a:rPr lang="en-US" sz="2000" dirty="0" smtClean="0"/>
              <a:t>               = </a:t>
            </a:r>
            <a:r>
              <a:rPr lang="en-US" sz="2000" b="1" dirty="0" smtClean="0"/>
              <a:t>b</a:t>
            </a:r>
            <a:r>
              <a:rPr lang="en-US" sz="2000" b="1" dirty="0" smtClean="0">
                <a:sym typeface="Symbol" pitchFamily="18" charset="2"/>
              </a:rPr>
              <a:t></a:t>
            </a:r>
            <a:r>
              <a:rPr lang="en-US" sz="2000" b="1" dirty="0" smtClean="0"/>
              <a:t>X</a:t>
            </a:r>
            <a:r>
              <a:rPr lang="en-US" sz="2000" b="1" dirty="0" smtClean="0">
                <a:sym typeface="Symbol" pitchFamily="18" charset="2"/>
              </a:rPr>
              <a:t></a:t>
            </a:r>
            <a:r>
              <a:rPr lang="en-US" sz="2000" b="1" dirty="0" smtClean="0"/>
              <a:t>M</a:t>
            </a:r>
            <a:r>
              <a:rPr lang="en-US" sz="2000" b="1" baseline="30000" dirty="0" smtClean="0"/>
              <a:t>0</a:t>
            </a:r>
            <a:r>
              <a:rPr lang="en-US" sz="2000" b="1" dirty="0" smtClean="0"/>
              <a:t>Xb</a:t>
            </a:r>
            <a:r>
              <a:rPr lang="en-US" sz="2000" dirty="0" smtClean="0"/>
              <a:t> + </a:t>
            </a:r>
            <a:r>
              <a:rPr lang="en-US" sz="2000" b="1" dirty="0" err="1" smtClean="0"/>
              <a:t>e</a:t>
            </a:r>
            <a:r>
              <a:rPr lang="en-US" sz="2000" b="1" dirty="0" err="1" smtClean="0">
                <a:sym typeface="Symbol" pitchFamily="18" charset="2"/>
              </a:rPr>
              <a:t></a:t>
            </a:r>
            <a:r>
              <a:rPr lang="en-US" sz="2000" b="1" dirty="0" err="1" smtClean="0"/>
              <a:t>e</a:t>
            </a:r>
            <a:r>
              <a:rPr lang="en-US" sz="2000" b="1" dirty="0" smtClean="0"/>
              <a:t>.  </a:t>
            </a:r>
            <a:endParaRPr lang="en-US" sz="2000" dirty="0" smtClean="0"/>
          </a:p>
          <a:p>
            <a:pPr marL="533400" indent="-533400" eaLnBrk="1" hangingPunct="1">
              <a:buFont typeface="Wingdings" pitchFamily="2" charset="2"/>
              <a:buNone/>
            </a:pPr>
            <a:r>
              <a:rPr lang="en-US" sz="2000" dirty="0" smtClean="0"/>
              <a:t>      (</a:t>
            </a:r>
            <a:r>
              <a:rPr lang="en-US" sz="2000" b="1" dirty="0" smtClean="0"/>
              <a:t>M</a:t>
            </a:r>
            <a:r>
              <a:rPr lang="en-US" sz="2000" b="1" baseline="30000" dirty="0" smtClean="0"/>
              <a:t>0</a:t>
            </a:r>
            <a:r>
              <a:rPr lang="en-US" sz="2000" dirty="0" smtClean="0"/>
              <a:t> is idempotent and </a:t>
            </a:r>
            <a:r>
              <a:rPr lang="en-US" sz="2000" b="1" dirty="0" smtClean="0"/>
              <a:t>e’ M</a:t>
            </a:r>
            <a:r>
              <a:rPr lang="en-US" sz="2000" b="1" baseline="30000" dirty="0" smtClean="0"/>
              <a:t>0</a:t>
            </a:r>
            <a:r>
              <a:rPr lang="en-US" sz="2000" b="1" dirty="0" smtClean="0"/>
              <a:t>X</a:t>
            </a:r>
            <a:r>
              <a:rPr lang="en-US" sz="2000" dirty="0" smtClean="0"/>
              <a:t> = </a:t>
            </a:r>
            <a:r>
              <a:rPr lang="en-US" sz="2000" b="1" dirty="0" err="1" smtClean="0"/>
              <a:t>e</a:t>
            </a:r>
            <a:r>
              <a:rPr lang="en-US" sz="2000" dirty="0" err="1" smtClean="0"/>
              <a:t>’</a:t>
            </a:r>
            <a:r>
              <a:rPr lang="en-US" sz="2000" b="1" dirty="0" err="1" smtClean="0"/>
              <a:t>X</a:t>
            </a:r>
            <a:r>
              <a:rPr lang="en-US" sz="2000" dirty="0" smtClean="0"/>
              <a:t> = </a:t>
            </a:r>
            <a:r>
              <a:rPr lang="en-US" sz="2000" b="1" dirty="0" smtClean="0"/>
              <a:t>0</a:t>
            </a:r>
            <a:r>
              <a:rPr lang="en-US" sz="2000" dirty="0" smtClean="0"/>
              <a:t>.)</a:t>
            </a:r>
          </a:p>
          <a:p>
            <a:pPr marL="533400" indent="-533400" eaLnBrk="1" hangingPunct="1">
              <a:buFont typeface="Wingdings" pitchFamily="2" charset="2"/>
              <a:buNone/>
            </a:pPr>
            <a:r>
              <a:rPr lang="en-US" sz="2000" dirty="0" smtClean="0"/>
              <a:t>Total sum of squares = </a:t>
            </a:r>
            <a:r>
              <a:rPr lang="en-US" sz="2000" b="1" dirty="0" smtClean="0">
                <a:solidFill>
                  <a:srgbClr val="0000FF"/>
                </a:solidFill>
              </a:rPr>
              <a:t>Regression Sum of Squares (SSR)+</a:t>
            </a:r>
          </a:p>
          <a:p>
            <a:pPr marL="533400" indent="-533400" eaLnBrk="1" hangingPunct="1">
              <a:buFont typeface="Wingdings" pitchFamily="2" charset="2"/>
              <a:buNone/>
            </a:pPr>
            <a:r>
              <a:rPr lang="en-US" sz="2000" dirty="0" smtClean="0"/>
              <a:t>                                      </a:t>
            </a:r>
            <a:r>
              <a:rPr lang="en-US" sz="2000" b="1" dirty="0" smtClean="0">
                <a:solidFill>
                  <a:srgbClr val="FF0000"/>
                </a:solidFill>
              </a:rPr>
              <a:t>Residual Sum of Squares      (SSE)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smtClean="0"/>
              <a:t>A Fit Measure</a:t>
            </a:r>
          </a:p>
        </p:txBody>
      </p:sp>
      <p:sp>
        <p:nvSpPr>
          <p:cNvPr id="3076" name="Rectangle 3"/>
          <p:cNvSpPr>
            <a:spLocks noGrp="1" noChangeArrowheads="1"/>
          </p:cNvSpPr>
          <p:nvPr>
            <p:ph type="body" idx="1"/>
          </p:nvPr>
        </p:nvSpPr>
        <p:spPr>
          <a:xfrm>
            <a:off x="533400" y="1793875"/>
            <a:ext cx="8229600" cy="3844925"/>
          </a:xfrm>
        </p:spPr>
        <p:txBody>
          <a:bodyPr/>
          <a:lstStyle/>
          <a:p>
            <a:pPr eaLnBrk="1" hangingPunct="1">
              <a:lnSpc>
                <a:spcPct val="90000"/>
              </a:lnSpc>
              <a:buFont typeface="Wingdings" pitchFamily="2" charset="2"/>
              <a:buNone/>
            </a:pPr>
            <a:endParaRPr lang="en-US" smtClean="0"/>
          </a:p>
          <a:p>
            <a:pPr eaLnBrk="1" hangingPunct="1">
              <a:lnSpc>
                <a:spcPct val="90000"/>
              </a:lnSpc>
              <a:buFont typeface="Wingdings" pitchFamily="2" charset="2"/>
              <a:buNone/>
            </a:pPr>
            <a:r>
              <a:rPr lang="en-US" smtClean="0"/>
              <a:t>R</a:t>
            </a:r>
            <a:r>
              <a:rPr lang="en-US" baseline="30000" smtClean="0"/>
              <a:t>2</a:t>
            </a:r>
            <a:r>
              <a:rPr lang="en-US" smtClean="0"/>
              <a:t> = </a:t>
            </a:r>
            <a:r>
              <a:rPr lang="en-US" b="1" smtClean="0"/>
              <a:t>b</a:t>
            </a:r>
            <a:r>
              <a:rPr lang="en-US" b="1" smtClean="0">
                <a:sym typeface="Symbol" pitchFamily="18" charset="2"/>
              </a:rPr>
              <a:t></a:t>
            </a:r>
            <a:r>
              <a:rPr lang="en-US" b="1" smtClean="0"/>
              <a:t>X</a:t>
            </a:r>
            <a:r>
              <a:rPr lang="en-US" b="1" smtClean="0">
                <a:sym typeface="Symbol" pitchFamily="18" charset="2"/>
              </a:rPr>
              <a:t></a:t>
            </a:r>
            <a:r>
              <a:rPr lang="en-US" b="1" smtClean="0"/>
              <a:t>M</a:t>
            </a:r>
            <a:r>
              <a:rPr lang="en-US" baseline="30000" smtClean="0"/>
              <a:t>0</a:t>
            </a:r>
            <a:r>
              <a:rPr lang="en-US" b="1" smtClean="0"/>
              <a:t>Xb</a:t>
            </a:r>
            <a:r>
              <a:rPr lang="en-US" smtClean="0"/>
              <a:t>/</a:t>
            </a:r>
            <a:r>
              <a:rPr lang="en-US" b="1" smtClean="0"/>
              <a:t>y</a:t>
            </a:r>
            <a:r>
              <a:rPr lang="en-US" b="1" smtClean="0">
                <a:sym typeface="Symbol" pitchFamily="18" charset="2"/>
              </a:rPr>
              <a:t></a:t>
            </a:r>
            <a:r>
              <a:rPr lang="en-US" b="1" smtClean="0"/>
              <a:t>M</a:t>
            </a:r>
            <a:r>
              <a:rPr lang="en-US" b="1" baseline="30000" smtClean="0"/>
              <a:t>0</a:t>
            </a:r>
            <a:r>
              <a:rPr lang="en-US" b="1" smtClean="0"/>
              <a:t>y</a:t>
            </a:r>
            <a:r>
              <a:rPr lang="en-US" smtClean="0"/>
              <a:t> </a:t>
            </a:r>
          </a:p>
          <a:p>
            <a:pPr eaLnBrk="1" hangingPunct="1">
              <a:lnSpc>
                <a:spcPct val="90000"/>
              </a:lnSpc>
              <a:buFont typeface="Wingdings" pitchFamily="2" charset="2"/>
              <a:buNone/>
            </a:pPr>
            <a:r>
              <a:rPr lang="en-US" smtClean="0"/>
              <a:t>    </a:t>
            </a:r>
          </a:p>
          <a:p>
            <a:pPr eaLnBrk="1" hangingPunct="1">
              <a:lnSpc>
                <a:spcPct val="90000"/>
              </a:lnSpc>
              <a:buFont typeface="Wingdings" pitchFamily="2" charset="2"/>
              <a:buNone/>
            </a:pPr>
            <a:endParaRPr lang="en-US" b="1" i="1" smtClean="0"/>
          </a:p>
          <a:p>
            <a:pPr eaLnBrk="1" hangingPunct="1">
              <a:lnSpc>
                <a:spcPct val="90000"/>
              </a:lnSpc>
              <a:buFont typeface="Wingdings" pitchFamily="2" charset="2"/>
              <a:buNone/>
            </a:pPr>
            <a:endParaRPr lang="en-US" b="1" i="1"/>
          </a:p>
          <a:p>
            <a:pPr eaLnBrk="1" hangingPunct="1">
              <a:lnSpc>
                <a:spcPct val="90000"/>
              </a:lnSpc>
              <a:buFont typeface="Wingdings" pitchFamily="2" charset="2"/>
              <a:buNone/>
            </a:pPr>
            <a:r>
              <a:rPr lang="en-US" sz="2000" b="1" i="1" smtClean="0"/>
              <a:t>(Very Important Result.)  </a:t>
            </a:r>
            <a:r>
              <a:rPr lang="en-US" sz="2000" smtClean="0"/>
              <a:t>R</a:t>
            </a:r>
            <a:r>
              <a:rPr lang="en-US" sz="2000" b="1" i="1" baseline="30000" smtClean="0"/>
              <a:t>2</a:t>
            </a:r>
            <a:r>
              <a:rPr lang="en-US" sz="2000" b="1" i="1" smtClean="0"/>
              <a:t> is bounded by zero and one only if:</a:t>
            </a:r>
          </a:p>
          <a:p>
            <a:pPr lvl="1" eaLnBrk="1" hangingPunct="1">
              <a:lnSpc>
                <a:spcPct val="90000"/>
              </a:lnSpc>
              <a:buFont typeface="Wingdings" pitchFamily="2" charset="2"/>
              <a:buNone/>
            </a:pPr>
            <a:r>
              <a:rPr lang="en-US" sz="2000" b="1" i="1" smtClean="0"/>
              <a:t>(a) There is a constant term in X and </a:t>
            </a:r>
          </a:p>
          <a:p>
            <a:pPr lvl="1" eaLnBrk="1" hangingPunct="1">
              <a:lnSpc>
                <a:spcPct val="90000"/>
              </a:lnSpc>
              <a:buFont typeface="Wingdings" pitchFamily="2" charset="2"/>
              <a:buNone/>
            </a:pPr>
            <a:r>
              <a:rPr lang="en-US" sz="2000" b="1" i="1" smtClean="0"/>
              <a:t>(b) The line is computed by linear least squares.</a:t>
            </a:r>
            <a:r>
              <a:rPr lang="en-US" sz="2000" smtClean="0"/>
              <a:t> </a:t>
            </a:r>
          </a:p>
        </p:txBody>
      </p:sp>
      <p:graphicFrame>
        <p:nvGraphicFramePr>
          <p:cNvPr id="3074" name="Object 4"/>
          <p:cNvGraphicFramePr>
            <a:graphicFrameLocks noChangeAspect="1"/>
          </p:cNvGraphicFramePr>
          <p:nvPr>
            <p:extLst>
              <p:ext uri="{D42A27DB-BD31-4B8C-83A1-F6EECF244321}">
                <p14:modId xmlns:p14="http://schemas.microsoft.com/office/powerpoint/2010/main" val="1235913120"/>
              </p:ext>
            </p:extLst>
          </p:nvPr>
        </p:nvGraphicFramePr>
        <p:xfrm>
          <a:off x="1098550" y="2743200"/>
          <a:ext cx="6902450" cy="1185862"/>
        </p:xfrm>
        <a:graphic>
          <a:graphicData uri="http://schemas.openxmlformats.org/presentationml/2006/ole">
            <mc:AlternateContent xmlns:mc="http://schemas.openxmlformats.org/markup-compatibility/2006">
              <mc:Choice xmlns:v="urn:schemas-microsoft-com:vml" Requires="v">
                <p:oleObj spid="_x0000_s3087" name="Equation" r:id="rId4" imgW="2882880" imgH="495000" progId="Equation.DSMT4">
                  <p:embed/>
                </p:oleObj>
              </mc:Choice>
              <mc:Fallback>
                <p:oleObj name="Equation" r:id="rId4" imgW="2882880" imgH="4950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550" y="2743200"/>
                        <a:ext cx="6902450" cy="1185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685800" y="685800"/>
            <a:ext cx="8229600" cy="530225"/>
          </a:xfrm>
        </p:spPr>
        <p:txBody>
          <a:bodyPr/>
          <a:lstStyle/>
          <a:p>
            <a:pPr eaLnBrk="1" hangingPunct="1"/>
            <a:r>
              <a:rPr lang="en-US" smtClean="0"/>
              <a:t>Adding Variables</a:t>
            </a:r>
          </a:p>
        </p:txBody>
      </p:sp>
      <p:sp>
        <p:nvSpPr>
          <p:cNvPr id="4100" name="Rectangle 3"/>
          <p:cNvSpPr>
            <a:spLocks noGrp="1" noChangeArrowheads="1"/>
          </p:cNvSpPr>
          <p:nvPr>
            <p:ph type="body" idx="1"/>
          </p:nvPr>
        </p:nvSpPr>
        <p:spPr>
          <a:xfrm>
            <a:off x="685800" y="1295400"/>
            <a:ext cx="8229600" cy="4530725"/>
          </a:xfrm>
        </p:spPr>
        <p:txBody>
          <a:bodyPr/>
          <a:lstStyle/>
          <a:p>
            <a:pPr eaLnBrk="1" hangingPunct="1"/>
            <a:r>
              <a:rPr lang="en-US" sz="2000" smtClean="0">
                <a:latin typeface="+mj-lt"/>
              </a:rPr>
              <a:t>R</a:t>
            </a:r>
            <a:r>
              <a:rPr lang="en-US" sz="2000" baseline="30000" smtClean="0">
                <a:latin typeface="+mj-lt"/>
              </a:rPr>
              <a:t>2</a:t>
            </a:r>
            <a:r>
              <a:rPr lang="en-US" sz="2000" smtClean="0">
                <a:latin typeface="+mj-lt"/>
              </a:rPr>
              <a:t> never falls when a variable </a:t>
            </a:r>
            <a:r>
              <a:rPr lang="en-US" sz="2000" b="1" smtClean="0">
                <a:latin typeface="+mj-lt"/>
              </a:rPr>
              <a:t>z</a:t>
            </a:r>
            <a:r>
              <a:rPr lang="en-US" sz="2000" smtClean="0">
                <a:latin typeface="+mj-lt"/>
              </a:rPr>
              <a:t> is added to the regression. </a:t>
            </a:r>
          </a:p>
          <a:p>
            <a:pPr eaLnBrk="1" hangingPunct="1"/>
            <a:r>
              <a:rPr lang="en-US" sz="2000" b="1" smtClean="0">
                <a:solidFill>
                  <a:srgbClr val="00B0F0"/>
                </a:solidFill>
                <a:latin typeface="+mj-lt"/>
              </a:rPr>
              <a:t>A useful general result for adding a variable </a:t>
            </a:r>
          </a:p>
          <a:p>
            <a:pPr eaLnBrk="1" hangingPunct="1"/>
            <a:endParaRPr lang="en-US" smtClean="0"/>
          </a:p>
          <a:p>
            <a:pPr eaLnBrk="1" hangingPunct="1"/>
            <a:endParaRPr lang="en-US" smtClean="0">
              <a:latin typeface="+mj-lt"/>
            </a:endParaRPr>
          </a:p>
          <a:p>
            <a:pPr eaLnBrk="1" hangingPunct="1"/>
            <a:endParaRPr lang="en-US" smtClean="0"/>
          </a:p>
          <a:p>
            <a:pPr eaLnBrk="1" hangingPunct="1"/>
            <a:endParaRPr lang="en-US" smtClean="0">
              <a:latin typeface="+mj-lt"/>
            </a:endParaRPr>
          </a:p>
          <a:p>
            <a:pPr eaLnBrk="1" hangingPunct="1"/>
            <a:endParaRPr lang="en-US" smtClean="0"/>
          </a:p>
          <a:p>
            <a:pPr eaLnBrk="1" hangingPunct="1"/>
            <a:r>
              <a:rPr lang="en-US" sz="2000" b="1" smtClean="0">
                <a:solidFill>
                  <a:srgbClr val="00B0F0"/>
                </a:solidFill>
                <a:latin typeface="+mj-lt"/>
              </a:rPr>
              <a:t>Useful practical wisdom</a:t>
            </a:r>
            <a:r>
              <a:rPr lang="en-US" sz="2000" smtClean="0">
                <a:latin typeface="+mj-lt"/>
              </a:rPr>
              <a:t>: It is not possible meaningfully to accumulate R</a:t>
            </a:r>
            <a:r>
              <a:rPr lang="en-US" sz="2000" baseline="30000" smtClean="0">
                <a:latin typeface="+mj-lt"/>
              </a:rPr>
              <a:t>2</a:t>
            </a:r>
            <a:r>
              <a:rPr lang="en-US" sz="2000" smtClean="0">
                <a:latin typeface="+mj-lt"/>
              </a:rPr>
              <a:t> by adding variables in sequence.  The incremental fit added by each variable depends on the order. The increase in R</a:t>
            </a:r>
            <a:r>
              <a:rPr lang="en-US" sz="2000" baseline="30000" smtClean="0">
                <a:latin typeface="+mj-lt"/>
              </a:rPr>
              <a:t>2</a:t>
            </a:r>
            <a:r>
              <a:rPr lang="en-US" sz="2000" smtClean="0">
                <a:latin typeface="+mj-lt"/>
              </a:rPr>
              <a:t> that occurs from x</a:t>
            </a:r>
            <a:r>
              <a:rPr lang="en-US" sz="2000" baseline="-25000" smtClean="0">
                <a:latin typeface="+mj-lt"/>
              </a:rPr>
              <a:t>3</a:t>
            </a:r>
            <a:r>
              <a:rPr lang="en-US" sz="2000" smtClean="0">
                <a:latin typeface="+mj-lt"/>
              </a:rPr>
              <a:t> in (x</a:t>
            </a:r>
            <a:r>
              <a:rPr lang="en-US" sz="2000" baseline="-25000" smtClean="0">
                <a:latin typeface="+mj-lt"/>
              </a:rPr>
              <a:t>1</a:t>
            </a:r>
            <a:r>
              <a:rPr lang="en-US" sz="2000" smtClean="0">
                <a:latin typeface="+mj-lt"/>
              </a:rPr>
              <a:t> then x</a:t>
            </a:r>
            <a:r>
              <a:rPr lang="en-US" sz="2000" baseline="-25000" smtClean="0">
                <a:latin typeface="+mj-lt"/>
              </a:rPr>
              <a:t>2</a:t>
            </a:r>
            <a:r>
              <a:rPr lang="en-US" sz="2000" smtClean="0">
                <a:latin typeface="+mj-lt"/>
              </a:rPr>
              <a:t> then x</a:t>
            </a:r>
            <a:r>
              <a:rPr lang="en-US" sz="2000" baseline="-25000" smtClean="0">
                <a:latin typeface="+mj-lt"/>
              </a:rPr>
              <a:t>3</a:t>
            </a:r>
            <a:r>
              <a:rPr lang="en-US" sz="2000" smtClean="0"/>
              <a:t>) </a:t>
            </a:r>
            <a:r>
              <a:rPr lang="en-US" sz="2000" smtClean="0">
                <a:latin typeface="+mj-lt"/>
              </a:rPr>
              <a:t>is different from that in </a:t>
            </a:r>
            <a:br>
              <a:rPr lang="en-US" sz="2000" smtClean="0">
                <a:latin typeface="+mj-lt"/>
              </a:rPr>
            </a:br>
            <a:r>
              <a:rPr lang="en-US" sz="2000" smtClean="0">
                <a:latin typeface="+mj-lt"/>
              </a:rPr>
              <a:t>(x</a:t>
            </a:r>
            <a:r>
              <a:rPr lang="en-US" sz="2000" baseline="-25000" smtClean="0">
                <a:latin typeface="+mj-lt"/>
              </a:rPr>
              <a:t>1</a:t>
            </a:r>
            <a:r>
              <a:rPr lang="en-US" sz="2000" smtClean="0">
                <a:latin typeface="+mj-lt"/>
              </a:rPr>
              <a:t> then x</a:t>
            </a:r>
            <a:r>
              <a:rPr lang="en-US" sz="2000" baseline="-25000" smtClean="0">
                <a:latin typeface="+mj-lt"/>
              </a:rPr>
              <a:t>3</a:t>
            </a:r>
            <a:r>
              <a:rPr lang="en-US" sz="2000" smtClean="0">
                <a:latin typeface="+mj-lt"/>
              </a:rPr>
              <a:t> then x</a:t>
            </a:r>
            <a:r>
              <a:rPr lang="en-US" sz="2000" baseline="-25000" smtClean="0">
                <a:latin typeface="+mj-lt"/>
              </a:rPr>
              <a:t>2</a:t>
            </a:r>
            <a:r>
              <a:rPr lang="en-US" sz="2000" smtClean="0"/>
              <a:t>).</a:t>
            </a:r>
            <a:endParaRPr lang="en-US" sz="2000" smtClean="0">
              <a:latin typeface="+mj-lt"/>
            </a:endParaRPr>
          </a:p>
        </p:txBody>
      </p:sp>
      <p:sp>
        <p:nvSpPr>
          <p:cNvPr id="4101" name="Rectangle 5"/>
          <p:cNvSpPr>
            <a:spLocks noChangeArrowheads="1"/>
          </p:cNvSpPr>
          <p:nvPr/>
        </p:nvSpPr>
        <p:spPr bwMode="auto">
          <a:xfrm>
            <a:off x="0" y="3295650"/>
            <a:ext cx="9144000" cy="0"/>
          </a:xfrm>
          <a:prstGeom prst="rect">
            <a:avLst/>
          </a:prstGeom>
          <a:noFill/>
          <a:ln w="19050">
            <a:noFill/>
            <a:miter lim="800000"/>
            <a:headEnd/>
            <a:tailEnd/>
          </a:ln>
        </p:spPr>
        <p:txBody>
          <a:bodyPr wrap="none" anchor="ctr">
            <a:spAutoFit/>
          </a:bodyPr>
          <a:lstStyle/>
          <a:p>
            <a:endParaRPr lang="en-US"/>
          </a:p>
        </p:txBody>
      </p:sp>
      <p:graphicFrame>
        <p:nvGraphicFramePr>
          <p:cNvPr id="4098" name="Object 4"/>
          <p:cNvGraphicFramePr>
            <a:graphicFrameLocks noChangeAspect="1"/>
          </p:cNvGraphicFramePr>
          <p:nvPr>
            <p:extLst>
              <p:ext uri="{D42A27DB-BD31-4B8C-83A1-F6EECF244321}">
                <p14:modId xmlns:p14="http://schemas.microsoft.com/office/powerpoint/2010/main" val="2716796611"/>
              </p:ext>
            </p:extLst>
          </p:nvPr>
        </p:nvGraphicFramePr>
        <p:xfrm>
          <a:off x="1371600" y="2286000"/>
          <a:ext cx="5791200" cy="1959528"/>
        </p:xfrm>
        <a:graphic>
          <a:graphicData uri="http://schemas.openxmlformats.org/presentationml/2006/ole">
            <mc:AlternateContent xmlns:mc="http://schemas.openxmlformats.org/markup-compatibility/2006">
              <mc:Choice xmlns:v="urn:schemas-microsoft-com:vml" Requires="v">
                <p:oleObj spid="_x0000_s4118" name="Equation" r:id="rId4" imgW="2920680" imgH="990360" progId="Equation.DSMT4">
                  <p:embed/>
                </p:oleObj>
              </mc:Choice>
              <mc:Fallback>
                <p:oleObj name="Equation" r:id="rId4" imgW="2920680" imgH="990360" progId="Equation.DSMT4">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86000"/>
                        <a:ext cx="5791200" cy="19595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bwMode="auto">
          <a:xfrm>
            <a:off x="1295400" y="3657600"/>
            <a:ext cx="3276600" cy="685800"/>
          </a:xfrm>
          <a:prstGeom prst="rect">
            <a:avLst/>
          </a:prstGeom>
          <a:solidFill>
            <a:srgbClr val="00B05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5"/>
          <p:cNvSpPr>
            <a:spLocks noGrp="1" noChangeArrowheads="1"/>
          </p:cNvSpPr>
          <p:nvPr>
            <p:ph type="title"/>
          </p:nvPr>
        </p:nvSpPr>
        <p:spPr>
          <a:xfrm>
            <a:off x="1752600" y="457200"/>
            <a:ext cx="5562600" cy="1139825"/>
          </a:xfrm>
        </p:spPr>
        <p:txBody>
          <a:bodyPr/>
          <a:lstStyle/>
          <a:p>
            <a:pPr algn="l"/>
            <a:r>
              <a:rPr lang="en-US" smtClean="0"/>
              <a:t>Adding Variables to a Model</a:t>
            </a:r>
            <a:br>
              <a:rPr lang="en-US" smtClean="0"/>
            </a:br>
            <a:r>
              <a:rPr lang="en-US" sz="1400" b="1" smtClean="0"/>
              <a:t>What is the effect of adding PN, PD, PS? </a:t>
            </a:r>
            <a:endParaRPr lang="en-US" smtClean="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828800"/>
            <a:ext cx="7200053" cy="4513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bwMode="auto">
          <a:xfrm>
            <a:off x="381000" y="3352800"/>
            <a:ext cx="762000" cy="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4" name="Rectangle 3"/>
          <p:cNvSpPr/>
          <p:nvPr/>
        </p:nvSpPr>
        <p:spPr bwMode="auto">
          <a:xfrm>
            <a:off x="1143000" y="3962400"/>
            <a:ext cx="6858000" cy="685800"/>
          </a:xfrm>
          <a:prstGeom prst="rect">
            <a:avLst/>
          </a:prstGeom>
          <a:solidFill>
            <a:srgbClr val="00B05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3124200" y="3962400"/>
            <a:ext cx="2133600" cy="685800"/>
          </a:xfrm>
          <a:prstGeom prst="rect">
            <a:avLst/>
          </a:prstGeom>
          <a:solidFill>
            <a:srgbClr val="FF000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5105400" y="3095625"/>
            <a:ext cx="609600" cy="228600"/>
          </a:xfrm>
          <a:prstGeom prst="rect">
            <a:avLst/>
          </a:prstGeom>
          <a:solidFill>
            <a:srgbClr val="FF0000">
              <a:alpha val="2392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pPr eaLnBrk="1" hangingPunct="1"/>
            <a:r>
              <a:rPr lang="en-US" smtClean="0"/>
              <a:t>A Useful Result</a:t>
            </a:r>
          </a:p>
        </p:txBody>
      </p:sp>
      <p:sp>
        <p:nvSpPr>
          <p:cNvPr id="5125" name="Rectangle 3"/>
          <p:cNvSpPr>
            <a:spLocks noGrp="1" noChangeArrowheads="1"/>
          </p:cNvSpPr>
          <p:nvPr>
            <p:ph type="body" idx="1"/>
          </p:nvPr>
        </p:nvSpPr>
        <p:spPr/>
        <p:txBody>
          <a:bodyPr/>
          <a:lstStyle/>
          <a:p>
            <a:pPr eaLnBrk="1" hangingPunct="1">
              <a:buFont typeface="Wingdings" pitchFamily="2" charset="2"/>
              <a:buNone/>
            </a:pPr>
            <a:r>
              <a:rPr lang="en-US" smtClean="0">
                <a:latin typeface="+mj-lt"/>
              </a:rPr>
              <a:t>Squared partial correlation of an x in </a:t>
            </a:r>
            <a:r>
              <a:rPr lang="en-US" b="1" smtClean="0">
                <a:latin typeface="+mj-lt"/>
              </a:rPr>
              <a:t>X</a:t>
            </a:r>
            <a:r>
              <a:rPr lang="en-US" smtClean="0">
                <a:latin typeface="+mj-lt"/>
              </a:rPr>
              <a:t> with </a:t>
            </a:r>
            <a:r>
              <a:rPr lang="en-US" i="1" smtClean="0">
                <a:latin typeface="+mj-lt"/>
              </a:rPr>
              <a:t>y</a:t>
            </a:r>
            <a:r>
              <a:rPr lang="en-US" smtClean="0">
                <a:latin typeface="+mj-lt"/>
              </a:rPr>
              <a:t>  is</a:t>
            </a:r>
          </a:p>
          <a:p>
            <a:pPr eaLnBrk="1" hangingPunct="1">
              <a:buFont typeface="Wingdings" pitchFamily="2" charset="2"/>
              <a:buNone/>
            </a:pPr>
            <a:endParaRPr lang="en-US" smtClean="0">
              <a:latin typeface="+mj-lt"/>
            </a:endParaRPr>
          </a:p>
          <a:p>
            <a:pPr eaLnBrk="1" hangingPunct="1">
              <a:buFont typeface="Wingdings" pitchFamily="2" charset="2"/>
              <a:buNone/>
            </a:pPr>
            <a:endParaRPr lang="en-US" smtClean="0">
              <a:latin typeface="+mj-lt"/>
            </a:endParaRPr>
          </a:p>
          <a:p>
            <a:pPr eaLnBrk="1" hangingPunct="1">
              <a:buFont typeface="Wingdings" pitchFamily="2" charset="2"/>
              <a:buNone/>
            </a:pPr>
            <a:endParaRPr lang="en-US" smtClean="0">
              <a:latin typeface="+mj-lt"/>
            </a:endParaRPr>
          </a:p>
          <a:p>
            <a:pPr eaLnBrk="1" hangingPunct="1">
              <a:buFont typeface="Wingdings" pitchFamily="2" charset="2"/>
              <a:buNone/>
            </a:pPr>
            <a:r>
              <a:rPr lang="en-US" smtClean="0">
                <a:latin typeface="+mj-lt"/>
              </a:rPr>
              <a:t>We will define the 't-ratio' and 'degrees of freedom' later.  Note how it enters:</a:t>
            </a:r>
          </a:p>
          <a:p>
            <a:pPr eaLnBrk="1" hangingPunct="1">
              <a:buFont typeface="Wingdings" pitchFamily="2" charset="2"/>
              <a:buNone/>
            </a:pPr>
            <a:r>
              <a:rPr lang="en-US" smtClean="0">
                <a:latin typeface="+mj-lt"/>
              </a:rPr>
              <a:t> </a:t>
            </a:r>
          </a:p>
        </p:txBody>
      </p:sp>
      <p:sp>
        <p:nvSpPr>
          <p:cNvPr id="5126" name="Rectangle 5"/>
          <p:cNvSpPr>
            <a:spLocks noChangeArrowheads="1"/>
          </p:cNvSpPr>
          <p:nvPr/>
        </p:nvSpPr>
        <p:spPr bwMode="auto">
          <a:xfrm>
            <a:off x="0" y="3233738"/>
            <a:ext cx="9144000" cy="0"/>
          </a:xfrm>
          <a:prstGeom prst="rect">
            <a:avLst/>
          </a:prstGeom>
          <a:noFill/>
          <a:ln w="19050">
            <a:noFill/>
            <a:miter lim="800000"/>
            <a:headEnd/>
            <a:tailEnd/>
          </a:ln>
        </p:spPr>
        <p:txBody>
          <a:bodyPr wrap="none" anchor="ctr">
            <a:spAutoFit/>
          </a:bodyPr>
          <a:lstStyle/>
          <a:p>
            <a:endParaRPr lang="en-US"/>
          </a:p>
        </p:txBody>
      </p:sp>
      <p:graphicFrame>
        <p:nvGraphicFramePr>
          <p:cNvPr id="5122" name="Object 4"/>
          <p:cNvGraphicFramePr>
            <a:graphicFrameLocks noChangeAspect="1"/>
          </p:cNvGraphicFramePr>
          <p:nvPr>
            <p:extLst>
              <p:ext uri="{D42A27DB-BD31-4B8C-83A1-F6EECF244321}">
                <p14:modId xmlns:p14="http://schemas.microsoft.com/office/powerpoint/2010/main" val="493329943"/>
              </p:ext>
            </p:extLst>
          </p:nvPr>
        </p:nvGraphicFramePr>
        <p:xfrm>
          <a:off x="1489869" y="2514600"/>
          <a:ext cx="6164262" cy="1108075"/>
        </p:xfrm>
        <a:graphic>
          <a:graphicData uri="http://schemas.openxmlformats.org/presentationml/2006/ole">
            <mc:AlternateContent xmlns:mc="http://schemas.openxmlformats.org/markup-compatibility/2006">
              <mc:Choice xmlns:v="urn:schemas-microsoft-com:vml" Requires="v">
                <p:oleObj spid="_x0000_s5148" name="Equation" r:id="rId4" imgW="2311400" imgH="419100" progId="Equation.DSMT4">
                  <p:embed/>
                </p:oleObj>
              </mc:Choice>
              <mc:Fallback>
                <p:oleObj name="Equation" r:id="rId4" imgW="2311400" imgH="419100" progId="Equation.DSMT4">
                  <p:embed/>
                  <p:pic>
                    <p:nvPicPr>
                      <p:cNvPr id="0"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9869" y="2514600"/>
                        <a:ext cx="6164262" cy="1108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7" name="Rectangle 7"/>
          <p:cNvSpPr>
            <a:spLocks noChangeArrowheads="1"/>
          </p:cNvSpPr>
          <p:nvPr/>
        </p:nvSpPr>
        <p:spPr bwMode="auto">
          <a:xfrm>
            <a:off x="0" y="0"/>
            <a:ext cx="9144000" cy="0"/>
          </a:xfrm>
          <a:prstGeom prst="rect">
            <a:avLst/>
          </a:prstGeom>
          <a:noFill/>
          <a:ln w="19050">
            <a:noFill/>
            <a:miter lim="800000"/>
            <a:headEnd/>
            <a:tailEnd/>
          </a:ln>
        </p:spPr>
        <p:txBody>
          <a:bodyPr wrap="none" anchor="ctr">
            <a:spAutoFit/>
          </a:bodyPr>
          <a:lstStyle/>
          <a:p>
            <a:endParaRPr lang="en-US"/>
          </a:p>
        </p:txBody>
      </p:sp>
      <p:graphicFrame>
        <p:nvGraphicFramePr>
          <p:cNvPr id="5123" name="Object 6"/>
          <p:cNvGraphicFramePr>
            <a:graphicFrameLocks noChangeAspect="1"/>
          </p:cNvGraphicFramePr>
          <p:nvPr>
            <p:extLst>
              <p:ext uri="{D42A27DB-BD31-4B8C-83A1-F6EECF244321}">
                <p14:modId xmlns:p14="http://schemas.microsoft.com/office/powerpoint/2010/main" val="2145458265"/>
              </p:ext>
            </p:extLst>
          </p:nvPr>
        </p:nvGraphicFramePr>
        <p:xfrm>
          <a:off x="660400" y="5029200"/>
          <a:ext cx="7823200" cy="665162"/>
        </p:xfrm>
        <a:graphic>
          <a:graphicData uri="http://schemas.openxmlformats.org/presentationml/2006/ole">
            <mc:AlternateContent xmlns:mc="http://schemas.openxmlformats.org/markup-compatibility/2006">
              <mc:Choice xmlns:v="urn:schemas-microsoft-com:vml" Requires="v">
                <p:oleObj spid="_x0000_s5149" name="Equation" r:id="rId6" imgW="3289300" imgH="279400" progId="Equation.DSMT4">
                  <p:embed/>
                </p:oleObj>
              </mc:Choice>
              <mc:Fallback>
                <p:oleObj name="Equation" r:id="rId6" imgW="3289300" imgH="279400" progId="Equation.DSMT4">
                  <p:embed/>
                  <p:pic>
                    <p:nvPicPr>
                      <p:cNvPr id="0"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400" y="5029200"/>
                        <a:ext cx="7823200" cy="665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bwMode="auto">
          <a:xfrm>
            <a:off x="4495800" y="5029200"/>
            <a:ext cx="4114800" cy="685800"/>
          </a:xfrm>
          <a:prstGeom prst="rect">
            <a:avLst/>
          </a:prstGeom>
          <a:solidFill>
            <a:srgbClr val="00B05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Partial Correlation</a:t>
            </a:r>
          </a:p>
        </p:txBody>
      </p:sp>
      <p:sp>
        <p:nvSpPr>
          <p:cNvPr id="21507" name="Rectangle 3"/>
          <p:cNvSpPr>
            <a:spLocks noGrp="1" noChangeArrowheads="1"/>
          </p:cNvSpPr>
          <p:nvPr>
            <p:ph type="body" idx="1"/>
          </p:nvPr>
        </p:nvSpPr>
        <p:spPr>
          <a:xfrm>
            <a:off x="533400" y="1676400"/>
            <a:ext cx="8229600" cy="4530725"/>
          </a:xfrm>
        </p:spPr>
        <p:txBody>
          <a:bodyPr/>
          <a:lstStyle/>
          <a:p>
            <a:pPr eaLnBrk="1" hangingPunct="1">
              <a:buFont typeface="Wingdings" pitchFamily="2" charset="2"/>
              <a:buNone/>
            </a:pPr>
            <a:r>
              <a:rPr lang="en-US" smtClean="0"/>
              <a:t>   </a:t>
            </a:r>
            <a:r>
              <a:rPr lang="en-US" smtClean="0">
                <a:latin typeface="+mj-lt"/>
              </a:rPr>
              <a:t>Partial correlation is a difference in R</a:t>
            </a:r>
            <a:r>
              <a:rPr lang="en-US" baseline="30000" smtClean="0">
                <a:latin typeface="+mj-lt"/>
              </a:rPr>
              <a:t>2</a:t>
            </a:r>
            <a:r>
              <a:rPr lang="en-US" smtClean="0">
                <a:latin typeface="+mj-lt"/>
              </a:rPr>
              <a:t>s. </a:t>
            </a:r>
          </a:p>
          <a:p>
            <a:pPr eaLnBrk="1" hangingPunct="1">
              <a:buFont typeface="Wingdings" pitchFamily="2" charset="2"/>
              <a:buNone/>
            </a:pPr>
            <a:r>
              <a:rPr lang="en-US">
                <a:latin typeface="+mj-lt"/>
              </a:rPr>
              <a:t> </a:t>
            </a:r>
            <a:r>
              <a:rPr lang="en-US" smtClean="0">
                <a:latin typeface="+mj-lt"/>
              </a:rPr>
              <a:t>   For PS in the example above, </a:t>
            </a:r>
          </a:p>
          <a:p>
            <a:pPr eaLnBrk="1" hangingPunct="1">
              <a:buFont typeface="Wingdings" pitchFamily="2" charset="2"/>
              <a:buNone/>
            </a:pPr>
            <a:r>
              <a:rPr lang="en-US">
                <a:latin typeface="+mj-lt"/>
              </a:rPr>
              <a:t>	</a:t>
            </a:r>
            <a:endParaRPr lang="en-US" smtClean="0">
              <a:latin typeface="+mj-lt"/>
            </a:endParaRPr>
          </a:p>
          <a:p>
            <a:pPr eaLnBrk="1" hangingPunct="1">
              <a:buFont typeface="Wingdings" pitchFamily="2" charset="2"/>
              <a:buNone/>
            </a:pPr>
            <a:endParaRPr lang="en-US">
              <a:latin typeface="+mj-lt"/>
            </a:endParaRPr>
          </a:p>
          <a:p>
            <a:pPr eaLnBrk="1" hangingPunct="1">
              <a:buFont typeface="Wingdings" pitchFamily="2" charset="2"/>
              <a:buNone/>
            </a:pPr>
            <a:endParaRPr lang="en-US">
              <a:latin typeface="+mj-lt"/>
            </a:endParaRPr>
          </a:p>
          <a:p>
            <a:pPr eaLnBrk="1" hangingPunct="1">
              <a:buFont typeface="Wingdings" pitchFamily="2" charset="2"/>
              <a:buNone/>
            </a:pPr>
            <a:r>
              <a:rPr lang="en-US" smtClean="0">
                <a:latin typeface="+mj-lt"/>
              </a:rPr>
              <a:t>   R</a:t>
            </a:r>
            <a:r>
              <a:rPr lang="en-US" baseline="30000" smtClean="0">
                <a:latin typeface="+mj-lt"/>
              </a:rPr>
              <a:t>2</a:t>
            </a:r>
            <a:r>
              <a:rPr lang="en-US" smtClean="0">
                <a:latin typeface="+mj-lt"/>
              </a:rPr>
              <a:t> without PS = .9861, R</a:t>
            </a:r>
            <a:r>
              <a:rPr lang="en-US" baseline="30000" smtClean="0">
                <a:latin typeface="+mj-lt"/>
              </a:rPr>
              <a:t>2</a:t>
            </a:r>
            <a:r>
              <a:rPr lang="en-US" smtClean="0">
                <a:latin typeface="+mj-lt"/>
              </a:rPr>
              <a:t> with PS = .9907</a:t>
            </a:r>
          </a:p>
          <a:p>
            <a:pPr eaLnBrk="1" hangingPunct="1">
              <a:buFont typeface="Wingdings" pitchFamily="2" charset="2"/>
              <a:buNone/>
            </a:pPr>
            <a:r>
              <a:rPr lang="en-US" smtClean="0">
                <a:latin typeface="+mj-lt"/>
              </a:rPr>
              <a:t>   (.9907 - .9861) / (1 - .9861)  =  .331</a:t>
            </a:r>
          </a:p>
          <a:p>
            <a:pPr eaLnBrk="1" hangingPunct="1">
              <a:buFont typeface="Wingdings" pitchFamily="2" charset="2"/>
              <a:buNone/>
            </a:pPr>
            <a:r>
              <a:rPr lang="en-US">
                <a:latin typeface="+mj-lt"/>
              </a:rPr>
              <a:t> </a:t>
            </a:r>
            <a:r>
              <a:rPr lang="en-US" smtClean="0">
                <a:latin typeface="+mj-lt"/>
              </a:rPr>
              <a:t>  3.92</a:t>
            </a:r>
            <a:r>
              <a:rPr lang="en-US" baseline="30000" smtClean="0">
                <a:latin typeface="+mj-lt"/>
              </a:rPr>
              <a:t>2</a:t>
            </a:r>
            <a:r>
              <a:rPr lang="en-US" smtClean="0">
                <a:latin typeface="+mj-lt"/>
              </a:rPr>
              <a:t> / (3.92</a:t>
            </a:r>
            <a:r>
              <a:rPr lang="en-US" baseline="30000" smtClean="0">
                <a:latin typeface="+mj-lt"/>
              </a:rPr>
              <a:t>2</a:t>
            </a:r>
            <a:r>
              <a:rPr lang="en-US" smtClean="0">
                <a:latin typeface="+mj-lt"/>
              </a:rPr>
              <a:t> + (36-5))          = .331</a:t>
            </a:r>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2743200"/>
            <a:ext cx="753527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1600200"/>
            <a:ext cx="8229600" cy="530225"/>
          </a:xfrm>
        </p:spPr>
        <p:txBody>
          <a:bodyPr/>
          <a:lstStyle/>
          <a:p>
            <a:pPr eaLnBrk="1" hangingPunct="1"/>
            <a:r>
              <a:rPr lang="en-US" smtClean="0"/>
              <a:t>Comparing fits of regressions</a:t>
            </a:r>
          </a:p>
        </p:txBody>
      </p:sp>
      <p:sp>
        <p:nvSpPr>
          <p:cNvPr id="22531" name="Rectangle 3"/>
          <p:cNvSpPr>
            <a:spLocks noGrp="1" noChangeArrowheads="1"/>
          </p:cNvSpPr>
          <p:nvPr>
            <p:ph type="body" idx="1"/>
          </p:nvPr>
        </p:nvSpPr>
        <p:spPr>
          <a:xfrm>
            <a:off x="533400" y="2743200"/>
            <a:ext cx="8229600" cy="2473325"/>
          </a:xfrm>
        </p:spPr>
        <p:txBody>
          <a:bodyPr/>
          <a:lstStyle/>
          <a:p>
            <a:pPr eaLnBrk="1" hangingPunct="1">
              <a:buFont typeface="Wingdings" pitchFamily="2" charset="2"/>
              <a:buNone/>
            </a:pPr>
            <a:r>
              <a:rPr lang="en-US" smtClean="0">
                <a:latin typeface="+mj-lt"/>
              </a:rPr>
              <a:t>Make sure the denominator in R</a:t>
            </a:r>
            <a:r>
              <a:rPr lang="en-US" baseline="30000" smtClean="0">
                <a:latin typeface="+mj-lt"/>
              </a:rPr>
              <a:t>2</a:t>
            </a:r>
            <a:r>
              <a:rPr lang="en-US" smtClean="0">
                <a:latin typeface="+mj-lt"/>
              </a:rPr>
              <a:t> is the same - i.e., same left hand side variable.  Example, linear vs. loglinear. Loglinear will almost always appear to fit better because taking logs reduces variation.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990600"/>
            <a:ext cx="7102215" cy="521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bwMode="auto">
          <a:xfrm>
            <a:off x="1219200" y="1143000"/>
            <a:ext cx="1371600" cy="609600"/>
          </a:xfrm>
          <a:prstGeom prst="ellipse">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4" name="Oval 3"/>
          <p:cNvSpPr/>
          <p:nvPr/>
        </p:nvSpPr>
        <p:spPr bwMode="auto">
          <a:xfrm>
            <a:off x="1219200" y="3657600"/>
            <a:ext cx="1371600" cy="609600"/>
          </a:xfrm>
          <a:prstGeom prst="ellipse">
            <a:avLst/>
          </a:prstGeom>
          <a:solidFill>
            <a:srgbClr val="99CC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196211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(Linearly) Transformed Data</a:t>
            </a:r>
          </a:p>
        </p:txBody>
      </p:sp>
      <p:sp>
        <p:nvSpPr>
          <p:cNvPr id="23555" name="Rectangle 3"/>
          <p:cNvSpPr>
            <a:spLocks noGrp="1" noChangeArrowheads="1"/>
          </p:cNvSpPr>
          <p:nvPr>
            <p:ph type="body" idx="1"/>
          </p:nvPr>
        </p:nvSpPr>
        <p:spPr>
          <a:xfrm>
            <a:off x="304800" y="1793875"/>
            <a:ext cx="8458200" cy="4530725"/>
          </a:xfrm>
        </p:spPr>
        <p:txBody>
          <a:bodyPr/>
          <a:lstStyle/>
          <a:p>
            <a:pPr marL="533400" indent="-533400" eaLnBrk="1" hangingPunct="1">
              <a:lnSpc>
                <a:spcPct val="90000"/>
              </a:lnSpc>
            </a:pPr>
            <a:r>
              <a:rPr lang="en-US" sz="2400" smtClean="0">
                <a:latin typeface="+mj-lt"/>
              </a:rPr>
              <a:t>How does linear transformation affect the results of least squares?   </a:t>
            </a:r>
            <a:r>
              <a:rPr lang="en-US" sz="2400" b="1" smtClean="0">
                <a:latin typeface="+mj-lt"/>
              </a:rPr>
              <a:t>Z</a:t>
            </a:r>
            <a:r>
              <a:rPr lang="en-US" sz="2400" smtClean="0">
                <a:latin typeface="+mj-lt"/>
              </a:rPr>
              <a:t>  =  </a:t>
            </a:r>
            <a:r>
              <a:rPr lang="en-US" sz="2400" b="1" smtClean="0">
                <a:latin typeface="+mj-lt"/>
              </a:rPr>
              <a:t>XP</a:t>
            </a:r>
            <a:r>
              <a:rPr lang="en-US" sz="2400" smtClean="0">
                <a:latin typeface="+mj-lt"/>
              </a:rPr>
              <a:t>  for K</a:t>
            </a:r>
            <a:r>
              <a:rPr lang="en-US" sz="2400" smtClean="0">
                <a:latin typeface="+mj-lt"/>
                <a:sym typeface="Symbol"/>
              </a:rPr>
              <a:t></a:t>
            </a:r>
            <a:r>
              <a:rPr lang="en-US" sz="2400" smtClean="0">
                <a:latin typeface="+mj-lt"/>
              </a:rPr>
              <a:t>K nonsingular </a:t>
            </a:r>
            <a:r>
              <a:rPr lang="en-US" sz="2400" b="1" smtClean="0">
                <a:latin typeface="+mj-lt"/>
              </a:rPr>
              <a:t>P</a:t>
            </a:r>
          </a:p>
          <a:p>
            <a:pPr marL="533400" indent="-533400" eaLnBrk="1" hangingPunct="1">
              <a:lnSpc>
                <a:spcPct val="90000"/>
              </a:lnSpc>
            </a:pPr>
            <a:r>
              <a:rPr lang="en-US" sz="2400" smtClean="0">
                <a:latin typeface="+mj-lt"/>
              </a:rPr>
              <a:t>Based on </a:t>
            </a:r>
            <a:r>
              <a:rPr lang="en-US" sz="2400" b="1" smtClean="0">
                <a:latin typeface="+mj-lt"/>
              </a:rPr>
              <a:t>X</a:t>
            </a:r>
            <a:r>
              <a:rPr lang="en-US" sz="2400" smtClean="0">
                <a:latin typeface="+mj-lt"/>
              </a:rPr>
              <a:t>, </a:t>
            </a:r>
            <a:r>
              <a:rPr lang="en-US" sz="2400" b="1" smtClean="0">
                <a:latin typeface="+mj-lt"/>
              </a:rPr>
              <a:t>b</a:t>
            </a:r>
            <a:r>
              <a:rPr lang="en-US" sz="2400" smtClean="0">
                <a:latin typeface="+mj-lt"/>
              </a:rPr>
              <a:t> = (</a:t>
            </a:r>
            <a:r>
              <a:rPr lang="en-US" sz="2400" b="1" smtClean="0">
                <a:latin typeface="+mj-lt"/>
              </a:rPr>
              <a:t>X</a:t>
            </a:r>
            <a:r>
              <a:rPr lang="en-US" sz="2400" b="1" smtClean="0">
                <a:latin typeface="+mj-lt"/>
                <a:sym typeface="Symbol" pitchFamily="18" charset="2"/>
              </a:rPr>
              <a:t></a:t>
            </a:r>
            <a:r>
              <a:rPr lang="en-US" sz="2400" b="1" smtClean="0">
                <a:latin typeface="+mj-lt"/>
              </a:rPr>
              <a:t>X</a:t>
            </a:r>
            <a:r>
              <a:rPr lang="en-US" sz="2400" smtClean="0">
                <a:latin typeface="+mj-lt"/>
              </a:rPr>
              <a:t>)</a:t>
            </a:r>
            <a:r>
              <a:rPr lang="en-US" sz="2400" baseline="30000" smtClean="0">
                <a:latin typeface="+mj-lt"/>
              </a:rPr>
              <a:t>-1</a:t>
            </a:r>
            <a:r>
              <a:rPr lang="en-US" sz="2400" b="1" smtClean="0">
                <a:latin typeface="+mj-lt"/>
              </a:rPr>
              <a:t>X’y</a:t>
            </a:r>
            <a:r>
              <a:rPr lang="en-US" sz="2400" smtClean="0">
                <a:latin typeface="+mj-lt"/>
              </a:rPr>
              <a:t>.</a:t>
            </a:r>
          </a:p>
          <a:p>
            <a:pPr marL="533400" indent="-533400" eaLnBrk="1" hangingPunct="1">
              <a:lnSpc>
                <a:spcPct val="90000"/>
              </a:lnSpc>
            </a:pPr>
            <a:r>
              <a:rPr lang="en-US" sz="2400" smtClean="0"/>
              <a:t>Based on </a:t>
            </a:r>
            <a:r>
              <a:rPr lang="en-US" sz="2400" b="1" smtClean="0"/>
              <a:t>Z</a:t>
            </a:r>
            <a:r>
              <a:rPr lang="en-US" sz="2400" smtClean="0"/>
              <a:t>, </a:t>
            </a:r>
            <a:r>
              <a:rPr lang="en-US" sz="2400" b="1" smtClean="0"/>
              <a:t>c</a:t>
            </a:r>
            <a:r>
              <a:rPr lang="en-US" sz="2400" smtClean="0"/>
              <a:t> = (</a:t>
            </a:r>
            <a:r>
              <a:rPr lang="en-US" sz="2400" b="1" smtClean="0"/>
              <a:t>Z</a:t>
            </a:r>
            <a:r>
              <a:rPr lang="en-US" sz="2400" b="1" smtClean="0">
                <a:sym typeface="Symbol" pitchFamily="18" charset="2"/>
              </a:rPr>
              <a:t></a:t>
            </a:r>
            <a:r>
              <a:rPr lang="en-US" sz="2400" b="1" smtClean="0"/>
              <a:t>Z</a:t>
            </a:r>
            <a:r>
              <a:rPr lang="en-US" sz="2400" smtClean="0"/>
              <a:t>)</a:t>
            </a:r>
            <a:r>
              <a:rPr lang="en-US" sz="2400" baseline="30000" smtClean="0"/>
              <a:t>-1</a:t>
            </a:r>
            <a:r>
              <a:rPr lang="en-US" sz="2400" b="1" smtClean="0"/>
              <a:t>Z’y = </a:t>
            </a:r>
            <a:r>
              <a:rPr lang="en-US" sz="2400" smtClean="0"/>
              <a:t>(</a:t>
            </a:r>
            <a:r>
              <a:rPr lang="en-US" sz="2400" b="1" smtClean="0"/>
              <a:t>P’X</a:t>
            </a:r>
            <a:r>
              <a:rPr lang="en-US" sz="2400" b="1" smtClean="0">
                <a:sym typeface="Symbol" pitchFamily="18" charset="2"/>
              </a:rPr>
              <a:t>XP</a:t>
            </a:r>
            <a:r>
              <a:rPr lang="en-US" sz="2400" smtClean="0"/>
              <a:t>)</a:t>
            </a:r>
            <a:r>
              <a:rPr lang="en-US" sz="2400" baseline="30000" smtClean="0"/>
              <a:t>-1</a:t>
            </a:r>
            <a:r>
              <a:rPr lang="en-US" sz="2400" b="1" smtClean="0"/>
              <a:t>P’X’y </a:t>
            </a:r>
          </a:p>
          <a:p>
            <a:pPr marL="533400" indent="-533400" eaLnBrk="1" hangingPunct="1">
              <a:lnSpc>
                <a:spcPct val="90000"/>
              </a:lnSpc>
              <a:buNone/>
            </a:pPr>
            <a:r>
              <a:rPr lang="en-US" sz="2400" b="1" smtClean="0">
                <a:latin typeface="+mj-lt"/>
              </a:rPr>
              <a:t>                                                 = P</a:t>
            </a:r>
            <a:r>
              <a:rPr lang="en-US" sz="2400" b="1" baseline="30000" smtClean="0">
                <a:latin typeface="+mj-lt"/>
              </a:rPr>
              <a:t>-1</a:t>
            </a:r>
            <a:r>
              <a:rPr lang="en-US" sz="2400" b="1" smtClean="0">
                <a:latin typeface="+mj-lt"/>
              </a:rPr>
              <a:t>(X’X)</a:t>
            </a:r>
            <a:r>
              <a:rPr lang="en-US" sz="2400" b="1" baseline="30000" smtClean="0">
                <a:latin typeface="+mj-lt"/>
              </a:rPr>
              <a:t>-1</a:t>
            </a:r>
            <a:r>
              <a:rPr lang="en-US" sz="2400" b="1" smtClean="0">
                <a:latin typeface="+mj-lt"/>
              </a:rPr>
              <a:t>P’</a:t>
            </a:r>
            <a:r>
              <a:rPr lang="en-US" sz="2400" b="1" baseline="30000" smtClean="0">
                <a:latin typeface="+mj-lt"/>
              </a:rPr>
              <a:t>-1</a:t>
            </a:r>
            <a:r>
              <a:rPr lang="en-US" sz="2400" b="1" smtClean="0"/>
              <a:t>P’X’y = P</a:t>
            </a:r>
            <a:r>
              <a:rPr lang="en-US" sz="2400" baseline="30000" smtClean="0"/>
              <a:t>-1</a:t>
            </a:r>
            <a:r>
              <a:rPr lang="en-US" sz="2400" b="1" smtClean="0"/>
              <a:t>b</a:t>
            </a:r>
            <a:endParaRPr lang="en-US" sz="2400" smtClean="0">
              <a:latin typeface="+mj-lt"/>
            </a:endParaRPr>
          </a:p>
          <a:p>
            <a:pPr marL="933450" lvl="1" indent="-533400">
              <a:lnSpc>
                <a:spcPct val="90000"/>
              </a:lnSpc>
            </a:pPr>
            <a:r>
              <a:rPr lang="en-US" sz="2000" smtClean="0">
                <a:latin typeface="+mj-lt"/>
              </a:rPr>
              <a:t>“Fitted value” is </a:t>
            </a:r>
            <a:r>
              <a:rPr lang="en-US" sz="2000" b="1" smtClean="0">
                <a:latin typeface="+mj-lt"/>
              </a:rPr>
              <a:t>Zc</a:t>
            </a:r>
            <a:r>
              <a:rPr lang="en-US" sz="2000" smtClean="0">
                <a:latin typeface="+mj-lt"/>
              </a:rPr>
              <a:t>  =  (</a:t>
            </a:r>
            <a:r>
              <a:rPr lang="en-US" sz="2000" b="1" smtClean="0">
                <a:latin typeface="+mj-lt"/>
              </a:rPr>
              <a:t>XP)(P</a:t>
            </a:r>
            <a:r>
              <a:rPr lang="en-US" sz="2000" baseline="30000" smtClean="0">
                <a:latin typeface="+mj-lt"/>
              </a:rPr>
              <a:t>-1</a:t>
            </a:r>
            <a:r>
              <a:rPr lang="en-US" sz="2000" b="1" smtClean="0">
                <a:latin typeface="+mj-lt"/>
              </a:rPr>
              <a:t>b)</a:t>
            </a:r>
            <a:r>
              <a:rPr lang="en-US" sz="2000" smtClean="0">
                <a:latin typeface="+mj-lt"/>
              </a:rPr>
              <a:t> = </a:t>
            </a:r>
            <a:r>
              <a:rPr lang="en-US" sz="2000" b="1" smtClean="0">
                <a:latin typeface="+mj-lt"/>
              </a:rPr>
              <a:t>Xb</a:t>
            </a:r>
            <a:r>
              <a:rPr lang="en-US" sz="2000" smtClean="0">
                <a:latin typeface="+mj-lt"/>
              </a:rPr>
              <a:t>.  The same!!</a:t>
            </a:r>
          </a:p>
          <a:p>
            <a:pPr marL="533400" indent="-533400" eaLnBrk="1" hangingPunct="1">
              <a:lnSpc>
                <a:spcPct val="90000"/>
              </a:lnSpc>
            </a:pPr>
            <a:r>
              <a:rPr lang="en-US" sz="2400" smtClean="0">
                <a:latin typeface="+mj-lt"/>
              </a:rPr>
              <a:t>Residuals from using</a:t>
            </a:r>
            <a:r>
              <a:rPr lang="en-US" sz="2400" b="1" smtClean="0">
                <a:latin typeface="+mj-lt"/>
              </a:rPr>
              <a:t> Z</a:t>
            </a:r>
            <a:r>
              <a:rPr lang="en-US" sz="2400" smtClean="0">
                <a:latin typeface="+mj-lt"/>
              </a:rPr>
              <a:t> are </a:t>
            </a:r>
            <a:r>
              <a:rPr lang="en-US" sz="2400" b="1" smtClean="0">
                <a:latin typeface="+mj-lt"/>
              </a:rPr>
              <a:t>y</a:t>
            </a:r>
            <a:r>
              <a:rPr lang="en-US" sz="2400" smtClean="0">
                <a:latin typeface="+mj-lt"/>
              </a:rPr>
              <a:t> - </a:t>
            </a:r>
            <a:r>
              <a:rPr lang="en-US" sz="2400" b="1" smtClean="0">
                <a:latin typeface="+mj-lt"/>
              </a:rPr>
              <a:t>Zc</a:t>
            </a:r>
            <a:r>
              <a:rPr lang="en-US" sz="2400" smtClean="0">
                <a:latin typeface="+mj-lt"/>
              </a:rPr>
              <a:t> =</a:t>
            </a:r>
            <a:r>
              <a:rPr lang="en-US" sz="2400" b="1" smtClean="0">
                <a:latin typeface="+mj-lt"/>
              </a:rPr>
              <a:t> y</a:t>
            </a:r>
            <a:r>
              <a:rPr lang="en-US" sz="2400" smtClean="0">
                <a:latin typeface="+mj-lt"/>
              </a:rPr>
              <a:t> - </a:t>
            </a:r>
            <a:r>
              <a:rPr lang="en-US" sz="2400" b="1" smtClean="0">
                <a:latin typeface="+mj-lt"/>
              </a:rPr>
              <a:t>Xb</a:t>
            </a:r>
            <a:r>
              <a:rPr lang="en-US" sz="2400" smtClean="0">
                <a:latin typeface="+mj-lt"/>
              </a:rPr>
              <a:t> (we just proved this.).  The same!!</a:t>
            </a:r>
          </a:p>
          <a:p>
            <a:pPr marL="933450" lvl="1" indent="-533400">
              <a:lnSpc>
                <a:spcPct val="90000"/>
              </a:lnSpc>
            </a:pPr>
            <a:r>
              <a:rPr lang="en-US" sz="2000" smtClean="0">
                <a:latin typeface="+mj-lt"/>
              </a:rPr>
              <a:t>Sum of squared residuals must be identical, as </a:t>
            </a:r>
            <a:r>
              <a:rPr lang="en-US" sz="2000" b="1" smtClean="0">
                <a:latin typeface="+mj-lt"/>
              </a:rPr>
              <a:t>y</a:t>
            </a:r>
            <a:r>
              <a:rPr lang="en-US" sz="2000" smtClean="0">
                <a:latin typeface="+mj-lt"/>
              </a:rPr>
              <a:t>-</a:t>
            </a:r>
            <a:r>
              <a:rPr lang="en-US" sz="2000" b="1" smtClean="0">
                <a:latin typeface="+mj-lt"/>
              </a:rPr>
              <a:t>Xb </a:t>
            </a:r>
            <a:r>
              <a:rPr lang="en-US" sz="2000" smtClean="0">
                <a:latin typeface="+mj-lt"/>
              </a:rPr>
              <a:t> = </a:t>
            </a:r>
            <a:r>
              <a:rPr lang="en-US" sz="2000" b="1" smtClean="0">
                <a:latin typeface="+mj-lt"/>
              </a:rPr>
              <a:t>e</a:t>
            </a:r>
            <a:r>
              <a:rPr lang="en-US" sz="2000" smtClean="0">
                <a:latin typeface="+mj-lt"/>
              </a:rPr>
              <a:t> =</a:t>
            </a:r>
            <a:r>
              <a:rPr lang="en-US" sz="2000" b="1" smtClean="0">
                <a:latin typeface="+mj-lt"/>
              </a:rPr>
              <a:t> y</a:t>
            </a:r>
            <a:r>
              <a:rPr lang="en-US" sz="2000" smtClean="0">
                <a:latin typeface="+mj-lt"/>
              </a:rPr>
              <a:t>-</a:t>
            </a:r>
            <a:r>
              <a:rPr lang="en-US" sz="2000" b="1" smtClean="0">
                <a:latin typeface="+mj-lt"/>
              </a:rPr>
              <a:t>Zc</a:t>
            </a:r>
            <a:r>
              <a:rPr lang="en-US" sz="2000" smtClean="0">
                <a:latin typeface="+mj-lt"/>
              </a:rPr>
              <a:t>.</a:t>
            </a:r>
            <a:endParaRPr lang="en-US" sz="2000" i="1" smtClean="0">
              <a:latin typeface="+mj-lt"/>
            </a:endParaRPr>
          </a:p>
          <a:p>
            <a:pPr marL="933450" lvl="1" indent="-533400">
              <a:lnSpc>
                <a:spcPct val="90000"/>
              </a:lnSpc>
            </a:pPr>
            <a:r>
              <a:rPr lang="en-US" sz="2000" smtClean="0">
                <a:latin typeface="+mj-lt"/>
              </a:rPr>
              <a:t>R</a:t>
            </a:r>
            <a:r>
              <a:rPr lang="en-US" sz="2000" baseline="30000" smtClean="0">
                <a:latin typeface="+mj-lt"/>
              </a:rPr>
              <a:t>2</a:t>
            </a:r>
            <a:r>
              <a:rPr lang="en-US" sz="2000" smtClean="0">
                <a:latin typeface="+mj-lt"/>
              </a:rPr>
              <a:t> must also be identical, as R</a:t>
            </a:r>
            <a:r>
              <a:rPr lang="en-US" sz="2000" baseline="30000" smtClean="0">
                <a:latin typeface="+mj-lt"/>
              </a:rPr>
              <a:t>2</a:t>
            </a:r>
            <a:r>
              <a:rPr lang="en-US" sz="2000" smtClean="0">
                <a:latin typeface="+mj-lt"/>
              </a:rPr>
              <a:t>  =  1  -  </a:t>
            </a:r>
            <a:r>
              <a:rPr lang="en-US" sz="2000" b="1" smtClean="0">
                <a:latin typeface="+mj-lt"/>
              </a:rPr>
              <a:t>e</a:t>
            </a:r>
            <a:r>
              <a:rPr lang="en-US" sz="2000" b="1" smtClean="0">
                <a:latin typeface="+mj-lt"/>
                <a:sym typeface="Symbol" pitchFamily="18" charset="2"/>
              </a:rPr>
              <a:t></a:t>
            </a:r>
            <a:r>
              <a:rPr lang="en-US" sz="2000" b="1" smtClean="0">
                <a:latin typeface="+mj-lt"/>
              </a:rPr>
              <a:t>e</a:t>
            </a:r>
            <a:r>
              <a:rPr lang="en-US" sz="2000" smtClean="0">
                <a:latin typeface="+mj-lt"/>
              </a:rPr>
              <a:t>/</a:t>
            </a:r>
            <a:r>
              <a:rPr lang="en-US" sz="2000" b="1" smtClean="0">
                <a:latin typeface="+mj-lt"/>
              </a:rPr>
              <a:t>y’M</a:t>
            </a:r>
            <a:r>
              <a:rPr lang="en-US" sz="2000" baseline="30000" smtClean="0">
                <a:latin typeface="+mj-lt"/>
              </a:rPr>
              <a:t>0</a:t>
            </a:r>
            <a:r>
              <a:rPr lang="en-US" sz="2000" b="1" smtClean="0">
                <a:latin typeface="+mj-lt"/>
              </a:rPr>
              <a:t>y</a:t>
            </a:r>
            <a:r>
              <a:rPr lang="en-US" sz="2000" smtClean="0">
                <a:latin typeface="+mj-lt"/>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Linear Transformation</a:t>
            </a:r>
          </a:p>
        </p:txBody>
      </p:sp>
      <p:sp>
        <p:nvSpPr>
          <p:cNvPr id="24579" name="Rectangle 3"/>
          <p:cNvSpPr>
            <a:spLocks noGrp="1" noChangeArrowheads="1"/>
          </p:cNvSpPr>
          <p:nvPr>
            <p:ph type="body" idx="1"/>
          </p:nvPr>
        </p:nvSpPr>
        <p:spPr/>
        <p:txBody>
          <a:bodyPr/>
          <a:lstStyle/>
          <a:p>
            <a:pPr marL="533400" indent="-533400" eaLnBrk="1" hangingPunct="1">
              <a:buNone/>
            </a:pPr>
            <a:r>
              <a:rPr lang="en-US" sz="2000" smtClean="0">
                <a:latin typeface="+mj-lt"/>
              </a:rPr>
              <a:t>       What are the practical implications of this result?</a:t>
            </a:r>
          </a:p>
          <a:p>
            <a:pPr marL="928688" lvl="1" indent="-457200" eaLnBrk="1" hangingPunct="1">
              <a:buNone/>
            </a:pPr>
            <a:r>
              <a:rPr lang="en-US" sz="2000" smtClean="0">
                <a:latin typeface="+mj-lt"/>
              </a:rPr>
              <a:t>(1)  Transformation </a:t>
            </a:r>
            <a:r>
              <a:rPr lang="en-US" sz="2000" i="1" smtClean="0">
                <a:latin typeface="+mj-lt"/>
              </a:rPr>
              <a:t>does not</a:t>
            </a:r>
            <a:r>
              <a:rPr lang="en-US" sz="2000" smtClean="0">
                <a:latin typeface="+mj-lt"/>
              </a:rPr>
              <a:t> affect the fit of a model to a body of data.</a:t>
            </a:r>
          </a:p>
          <a:p>
            <a:pPr marL="928688" lvl="1" indent="-457200">
              <a:buNone/>
            </a:pPr>
            <a:r>
              <a:rPr lang="en-US" sz="2000" smtClean="0">
                <a:latin typeface="+mj-lt"/>
              </a:rPr>
              <a:t>(2)  Transformation </a:t>
            </a:r>
            <a:r>
              <a:rPr lang="en-US" sz="2000" i="1" smtClean="0">
                <a:latin typeface="+mj-lt"/>
              </a:rPr>
              <a:t>does</a:t>
            </a:r>
            <a:r>
              <a:rPr lang="en-US" sz="2000" smtClean="0">
                <a:latin typeface="+mj-lt"/>
              </a:rPr>
              <a:t> affect the “estimates.”  If</a:t>
            </a:r>
            <a:r>
              <a:rPr lang="en-US" sz="2000" b="1" smtClean="0">
                <a:latin typeface="+mj-lt"/>
              </a:rPr>
              <a:t> b</a:t>
            </a:r>
            <a:r>
              <a:rPr lang="en-US" sz="2000" smtClean="0">
                <a:latin typeface="+mj-lt"/>
              </a:rPr>
              <a:t> is an estimate of something (</a:t>
            </a:r>
            <a:r>
              <a:rPr lang="en-US" sz="2000" b="1" smtClean="0">
                <a:latin typeface="+mj-lt"/>
                <a:sym typeface="Symbol" pitchFamily="18" charset="2"/>
              </a:rPr>
              <a:t></a:t>
            </a:r>
            <a:r>
              <a:rPr lang="en-US" sz="2000" smtClean="0">
                <a:latin typeface="+mj-lt"/>
              </a:rPr>
              <a:t>), then </a:t>
            </a:r>
            <a:r>
              <a:rPr lang="en-US" sz="2000" b="1" smtClean="0">
                <a:latin typeface="+mj-lt"/>
              </a:rPr>
              <a:t>c </a:t>
            </a:r>
            <a:r>
              <a:rPr lang="en-US" sz="2000" smtClean="0">
                <a:latin typeface="+mj-lt"/>
              </a:rPr>
              <a:t>cannot be an estimate of </a:t>
            </a:r>
            <a:r>
              <a:rPr lang="en-US" sz="2000" b="1" smtClean="0">
                <a:latin typeface="+mj-lt"/>
                <a:sym typeface="Symbol" pitchFamily="18" charset="2"/>
              </a:rPr>
              <a:t></a:t>
            </a:r>
            <a:r>
              <a:rPr lang="en-US" sz="2000" smtClean="0">
                <a:latin typeface="+mj-lt"/>
              </a:rPr>
              <a:t> - it must be an estimate of </a:t>
            </a:r>
            <a:r>
              <a:rPr lang="en-US" sz="2000" b="1" smtClean="0">
                <a:latin typeface="+mj-lt"/>
              </a:rPr>
              <a:t>P</a:t>
            </a:r>
            <a:r>
              <a:rPr lang="en-US" sz="2000" baseline="30000" smtClean="0">
                <a:latin typeface="+mj-lt"/>
              </a:rPr>
              <a:t>-1</a:t>
            </a:r>
            <a:r>
              <a:rPr lang="en-US" sz="2000" b="1" smtClean="0">
                <a:latin typeface="+mj-lt"/>
                <a:sym typeface="Symbol" pitchFamily="18" charset="2"/>
              </a:rPr>
              <a:t></a:t>
            </a:r>
            <a:r>
              <a:rPr lang="en-US" sz="2000" smtClean="0">
                <a:latin typeface="+mj-lt"/>
              </a:rPr>
              <a:t>, which might have no meaning at all.</a:t>
            </a:r>
            <a:r>
              <a:rPr lang="en-US" sz="2000" b="1" smtClean="0"/>
              <a:t> </a:t>
            </a:r>
          </a:p>
          <a:p>
            <a:pPr marL="928688" lvl="1" indent="-457200">
              <a:buNone/>
            </a:pPr>
            <a:endParaRPr lang="en-US" sz="2000" b="1" smtClean="0"/>
          </a:p>
          <a:p>
            <a:pPr marL="928688" lvl="1" indent="-457200">
              <a:buNone/>
            </a:pPr>
            <a:r>
              <a:rPr lang="en-US" sz="2000" b="1" smtClean="0"/>
              <a:t>	Xb</a:t>
            </a:r>
            <a:r>
              <a:rPr lang="en-US" sz="2000" smtClean="0"/>
              <a:t> is the projection of </a:t>
            </a:r>
            <a:r>
              <a:rPr lang="en-US" sz="2000" b="1" smtClean="0"/>
              <a:t>y</a:t>
            </a:r>
            <a:r>
              <a:rPr lang="en-US" sz="2000" smtClean="0"/>
              <a:t> into the column space of </a:t>
            </a:r>
            <a:r>
              <a:rPr lang="en-US" sz="2000" b="1" smtClean="0"/>
              <a:t>X</a:t>
            </a:r>
            <a:r>
              <a:rPr lang="en-US" sz="2000" smtClean="0"/>
              <a:t>.  </a:t>
            </a:r>
            <a:r>
              <a:rPr lang="en-US" sz="2000" b="1" smtClean="0"/>
              <a:t>Zc</a:t>
            </a:r>
            <a:r>
              <a:rPr lang="en-US" sz="2000" smtClean="0"/>
              <a:t> is the projection of</a:t>
            </a:r>
            <a:r>
              <a:rPr lang="en-US" sz="2000" b="1" smtClean="0"/>
              <a:t> y</a:t>
            </a:r>
            <a:r>
              <a:rPr lang="en-US" sz="2000" smtClean="0"/>
              <a:t> into the column space of </a:t>
            </a:r>
            <a:r>
              <a:rPr lang="en-US" sz="2000" b="1" smtClean="0"/>
              <a:t>Z</a:t>
            </a:r>
            <a:r>
              <a:rPr lang="en-US" sz="2000" smtClean="0"/>
              <a:t>.  But, since the columns of </a:t>
            </a:r>
            <a:r>
              <a:rPr lang="en-US" sz="2000" b="1" smtClean="0"/>
              <a:t>Z</a:t>
            </a:r>
            <a:r>
              <a:rPr lang="en-US" sz="2000" smtClean="0"/>
              <a:t> are just linear combinations of those of </a:t>
            </a:r>
            <a:r>
              <a:rPr lang="en-US" sz="2000" b="1" smtClean="0"/>
              <a:t>X</a:t>
            </a:r>
            <a:r>
              <a:rPr lang="en-US" sz="2000" smtClean="0"/>
              <a:t>, the column space of </a:t>
            </a:r>
            <a:r>
              <a:rPr lang="en-US" sz="2000" b="1" smtClean="0"/>
              <a:t>Z</a:t>
            </a:r>
            <a:r>
              <a:rPr lang="en-US" sz="2000" smtClean="0"/>
              <a:t> must be identical to that of </a:t>
            </a:r>
            <a:r>
              <a:rPr lang="en-US" sz="2000" b="1" smtClean="0"/>
              <a:t>X</a:t>
            </a:r>
            <a:r>
              <a:rPr lang="en-US" sz="2000" smtClean="0"/>
              <a:t>.  Therefore, the projection of </a:t>
            </a:r>
            <a:r>
              <a:rPr lang="en-US" sz="2000" b="1" smtClean="0"/>
              <a:t>y</a:t>
            </a:r>
            <a:r>
              <a:rPr lang="en-US" sz="2000" smtClean="0"/>
              <a:t> into the former must be the same as the latter, which now produces the other results.)</a:t>
            </a:r>
          </a:p>
          <a:p>
            <a:pPr marL="928688" lvl="1" indent="-457200" eaLnBrk="1" hangingPunct="1">
              <a:buNone/>
            </a:pPr>
            <a:endParaRPr lang="en-US" sz="2000" smtClean="0">
              <a:latin typeface="+mj-lt"/>
            </a:endParaRPr>
          </a:p>
        </p:txBody>
      </p:sp>
      <p:sp>
        <p:nvSpPr>
          <p:cNvPr id="4" name="Rectangle 3"/>
          <p:cNvSpPr/>
          <p:nvPr/>
        </p:nvSpPr>
        <p:spPr bwMode="auto">
          <a:xfrm>
            <a:off x="1447800" y="4114800"/>
            <a:ext cx="7162800" cy="20574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Principal Components</a:t>
            </a:r>
          </a:p>
        </p:txBody>
      </p:sp>
      <p:sp>
        <p:nvSpPr>
          <p:cNvPr id="25603" name="Rectangle 3"/>
          <p:cNvSpPr>
            <a:spLocks noGrp="1" noChangeArrowheads="1"/>
          </p:cNvSpPr>
          <p:nvPr>
            <p:ph type="body" idx="1"/>
          </p:nvPr>
        </p:nvSpPr>
        <p:spPr>
          <a:xfrm>
            <a:off x="533400" y="2209800"/>
            <a:ext cx="8229600" cy="3387725"/>
          </a:xfrm>
        </p:spPr>
        <p:txBody>
          <a:bodyPr/>
          <a:lstStyle/>
          <a:p>
            <a:r>
              <a:rPr lang="en-US" sz="2400" b="1" smtClean="0">
                <a:latin typeface="+mj-lt"/>
              </a:rPr>
              <a:t>Z</a:t>
            </a:r>
            <a:r>
              <a:rPr lang="en-US" sz="2400" smtClean="0">
                <a:latin typeface="+mj-lt"/>
              </a:rPr>
              <a:t> = </a:t>
            </a:r>
            <a:r>
              <a:rPr lang="en-US" sz="2400" b="1" smtClean="0">
                <a:latin typeface="+mj-lt"/>
              </a:rPr>
              <a:t>XC</a:t>
            </a:r>
            <a:r>
              <a:rPr lang="en-US" sz="2400" smtClean="0">
                <a:latin typeface="+mj-lt"/>
              </a:rPr>
              <a:t>  </a:t>
            </a:r>
          </a:p>
          <a:p>
            <a:pPr lvl="1"/>
            <a:r>
              <a:rPr lang="en-US" sz="2000" smtClean="0">
                <a:latin typeface="+mj-lt"/>
              </a:rPr>
              <a:t>Fewer columns than </a:t>
            </a:r>
            <a:r>
              <a:rPr lang="en-US" sz="2000" b="1" smtClean="0">
                <a:latin typeface="+mj-lt"/>
              </a:rPr>
              <a:t>X</a:t>
            </a:r>
          </a:p>
          <a:p>
            <a:pPr lvl="1"/>
            <a:r>
              <a:rPr lang="en-US" sz="2000" smtClean="0">
                <a:latin typeface="+mj-lt"/>
              </a:rPr>
              <a:t>Includes as much ‘variation’ of </a:t>
            </a:r>
            <a:r>
              <a:rPr lang="en-US" sz="2000" b="1" smtClean="0">
                <a:latin typeface="+mj-lt"/>
              </a:rPr>
              <a:t>X</a:t>
            </a:r>
            <a:r>
              <a:rPr lang="en-US" sz="2000" smtClean="0">
                <a:latin typeface="+mj-lt"/>
              </a:rPr>
              <a:t> as possible</a:t>
            </a:r>
          </a:p>
          <a:p>
            <a:pPr lvl="1"/>
            <a:r>
              <a:rPr lang="en-US" sz="2000" smtClean="0">
                <a:latin typeface="+mj-lt"/>
              </a:rPr>
              <a:t>Columns of </a:t>
            </a:r>
            <a:r>
              <a:rPr lang="en-US" sz="2000" b="1" smtClean="0">
                <a:latin typeface="+mj-lt"/>
              </a:rPr>
              <a:t>Z</a:t>
            </a:r>
            <a:r>
              <a:rPr lang="en-US" sz="2000" smtClean="0">
                <a:latin typeface="+mj-lt"/>
              </a:rPr>
              <a:t> are orthogonal</a:t>
            </a:r>
          </a:p>
          <a:p>
            <a:r>
              <a:rPr lang="en-US" sz="2400" smtClean="0">
                <a:latin typeface="+mj-lt"/>
              </a:rPr>
              <a:t>Why do we do this?</a:t>
            </a:r>
          </a:p>
          <a:p>
            <a:pPr lvl="1"/>
            <a:r>
              <a:rPr lang="en-US" sz="2000" smtClean="0">
                <a:latin typeface="+mj-lt"/>
              </a:rPr>
              <a:t>Collinearity</a:t>
            </a:r>
          </a:p>
          <a:p>
            <a:pPr lvl="1"/>
            <a:r>
              <a:rPr lang="en-US" sz="2000" smtClean="0">
                <a:latin typeface="+mj-lt"/>
              </a:rPr>
              <a:t>Combine variables of ambiguous identity such as test scores as measures of ‘ability’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530225"/>
          </a:xfrm>
        </p:spPr>
        <p:txBody>
          <a:bodyPr/>
          <a:lstStyle/>
          <a:p>
            <a:r>
              <a:rPr lang="en-US" smtClean="0"/>
              <a:t>What is a Principal Component?</a:t>
            </a:r>
            <a:endParaRPr lang="en-US"/>
          </a:p>
        </p:txBody>
      </p:sp>
      <p:sp>
        <p:nvSpPr>
          <p:cNvPr id="3" name="Content Placeholder 2"/>
          <p:cNvSpPr>
            <a:spLocks noGrp="1"/>
          </p:cNvSpPr>
          <p:nvPr>
            <p:ph idx="1"/>
          </p:nvPr>
        </p:nvSpPr>
        <p:spPr>
          <a:xfrm>
            <a:off x="457200" y="2209800"/>
            <a:ext cx="8534400" cy="2930525"/>
          </a:xfrm>
        </p:spPr>
        <p:txBody>
          <a:bodyPr/>
          <a:lstStyle/>
          <a:p>
            <a:r>
              <a:rPr lang="en-US" b="1" smtClean="0">
                <a:latin typeface="+mj-lt"/>
              </a:rPr>
              <a:t>X</a:t>
            </a:r>
            <a:r>
              <a:rPr lang="en-US" smtClean="0">
                <a:latin typeface="+mj-lt"/>
              </a:rPr>
              <a:t> = a data matrix (deviations from means)</a:t>
            </a:r>
          </a:p>
          <a:p>
            <a:r>
              <a:rPr lang="en-US" b="1" smtClean="0">
                <a:latin typeface="+mj-lt"/>
              </a:rPr>
              <a:t>z </a:t>
            </a:r>
            <a:r>
              <a:rPr lang="en-US" smtClean="0">
                <a:latin typeface="+mj-lt"/>
              </a:rPr>
              <a:t> = </a:t>
            </a:r>
            <a:r>
              <a:rPr lang="en-US" b="1" smtClean="0">
                <a:latin typeface="+mj-lt"/>
              </a:rPr>
              <a:t>Xp</a:t>
            </a:r>
            <a:r>
              <a:rPr lang="en-US" smtClean="0">
                <a:latin typeface="+mj-lt"/>
              </a:rPr>
              <a:t> = a linear combination of the columns of </a:t>
            </a:r>
            <a:r>
              <a:rPr lang="en-US" b="1" smtClean="0">
                <a:latin typeface="+mj-lt"/>
              </a:rPr>
              <a:t>X</a:t>
            </a:r>
            <a:r>
              <a:rPr lang="en-US" smtClean="0">
                <a:latin typeface="+mj-lt"/>
              </a:rPr>
              <a:t>.</a:t>
            </a:r>
          </a:p>
          <a:p>
            <a:r>
              <a:rPr lang="en-US" smtClean="0">
                <a:latin typeface="+mj-lt"/>
              </a:rPr>
              <a:t>Choose </a:t>
            </a:r>
            <a:r>
              <a:rPr lang="en-US" b="1" smtClean="0">
                <a:latin typeface="+mj-lt"/>
              </a:rPr>
              <a:t>p</a:t>
            </a:r>
            <a:r>
              <a:rPr lang="en-US" smtClean="0">
                <a:latin typeface="+mj-lt"/>
              </a:rPr>
              <a:t> to maximize the variation of </a:t>
            </a:r>
            <a:r>
              <a:rPr lang="en-US" b="1" smtClean="0">
                <a:latin typeface="+mj-lt"/>
              </a:rPr>
              <a:t>z</a:t>
            </a:r>
            <a:r>
              <a:rPr lang="en-US" smtClean="0">
                <a:latin typeface="+mj-lt"/>
              </a:rPr>
              <a:t>.</a:t>
            </a:r>
          </a:p>
          <a:p>
            <a:pPr>
              <a:buNone/>
            </a:pPr>
            <a:endParaRPr lang="en-US" smtClean="0">
              <a:latin typeface="+mj-lt"/>
            </a:endParaRPr>
          </a:p>
          <a:p>
            <a:pPr>
              <a:buNone/>
            </a:pPr>
            <a:r>
              <a:rPr lang="en-US" smtClean="0"/>
              <a:t>    </a:t>
            </a:r>
            <a:r>
              <a:rPr lang="en-US" smtClean="0">
                <a:latin typeface="+mj-lt"/>
              </a:rPr>
              <a:t>How?  </a:t>
            </a:r>
            <a:r>
              <a:rPr lang="en-US" b="1" smtClean="0">
                <a:latin typeface="+mj-lt"/>
              </a:rPr>
              <a:t>p</a:t>
            </a:r>
            <a:r>
              <a:rPr lang="en-US" smtClean="0">
                <a:latin typeface="+mj-lt"/>
              </a:rPr>
              <a:t> = </a:t>
            </a:r>
            <a:r>
              <a:rPr lang="en-US" i="1" smtClean="0">
                <a:latin typeface="+mj-lt"/>
              </a:rPr>
              <a:t>eigenvector</a:t>
            </a:r>
            <a:r>
              <a:rPr lang="en-US" smtClean="0">
                <a:latin typeface="+mj-lt"/>
              </a:rPr>
              <a:t> that corresponds to the largest </a:t>
            </a:r>
            <a:r>
              <a:rPr lang="en-US" i="1" smtClean="0">
                <a:latin typeface="+mj-lt"/>
              </a:rPr>
              <a:t>eigenvalue</a:t>
            </a:r>
            <a:r>
              <a:rPr lang="en-US" smtClean="0">
                <a:latin typeface="+mj-lt"/>
              </a:rPr>
              <a:t> of </a:t>
            </a:r>
            <a:r>
              <a:rPr lang="en-US" b="1" smtClean="0">
                <a:latin typeface="+mj-lt"/>
              </a:rPr>
              <a:t>X’X</a:t>
            </a:r>
            <a:r>
              <a:rPr lang="en-US" smtClean="0">
                <a:latin typeface="+mj-lt"/>
              </a:rPr>
              <a:t>. (Notes 7:41-44.)</a:t>
            </a:r>
            <a:endParaRPr lang="en-US" b="1" smtClean="0">
              <a:latin typeface="+mj-lt"/>
            </a:endParaRPr>
          </a:p>
          <a:p>
            <a:endParaRPr lang="en-US">
              <a:latin typeface="+mj-lt"/>
            </a:endParaRPr>
          </a:p>
        </p:txBody>
      </p:sp>
      <p:sp>
        <p:nvSpPr>
          <p:cNvPr id="4" name="Rectangle 3"/>
          <p:cNvSpPr/>
          <p:nvPr/>
        </p:nvSpPr>
        <p:spPr bwMode="auto">
          <a:xfrm>
            <a:off x="838200" y="4191000"/>
            <a:ext cx="7543800" cy="11430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419299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762000"/>
            <a:ext cx="6934200" cy="535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9170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914400" y="953155"/>
            <a:ext cx="7010400" cy="5447645"/>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smtClean="0">
                <a:latin typeface="Courier New" pitchFamily="49" charset="0"/>
              </a:rPr>
              <a:t>| Movie Regression. Opening Week Box for 62 Films    |</a:t>
            </a:r>
          </a:p>
          <a:p>
            <a:r>
              <a:rPr lang="en-US" sz="1200" b="1" smtClean="0">
                <a:latin typeface="Courier New" pitchFamily="49" charset="0"/>
              </a:rPr>
              <a:t>| </a:t>
            </a:r>
            <a:r>
              <a:rPr lang="en-US" sz="1200" b="1">
                <a:latin typeface="Courier New" pitchFamily="49" charset="0"/>
              </a:rPr>
              <a:t>Ordinary    least squares regression               |</a:t>
            </a:r>
          </a:p>
          <a:p>
            <a:r>
              <a:rPr lang="en-US" sz="1200" b="1">
                <a:latin typeface="Courier New" pitchFamily="49" charset="0"/>
              </a:rPr>
              <a:t>| LHS=LOGBOX   Mean                 =   16.47993     |</a:t>
            </a:r>
          </a:p>
          <a:p>
            <a:r>
              <a:rPr lang="en-US" sz="1200" b="1">
                <a:latin typeface="Courier New" pitchFamily="49" charset="0"/>
              </a:rPr>
              <a:t>|              Standard deviation   =   .9429722     |</a:t>
            </a:r>
          </a:p>
          <a:p>
            <a:r>
              <a:rPr lang="en-US" sz="1200" b="1">
                <a:latin typeface="Courier New" pitchFamily="49" charset="0"/>
              </a:rPr>
              <a:t>|              Number of observs.   =         62     |</a:t>
            </a:r>
          </a:p>
          <a:p>
            <a:r>
              <a:rPr lang="en-US" sz="1200" b="1">
                <a:latin typeface="Courier New" pitchFamily="49" charset="0"/>
              </a:rPr>
              <a:t>| Residuals    Sum of squares       =   20.54972     |</a:t>
            </a:r>
          </a:p>
          <a:p>
            <a:r>
              <a:rPr lang="en-US" sz="1200" b="1">
                <a:latin typeface="Courier New" pitchFamily="49" charset="0"/>
              </a:rPr>
              <a:t>|              Standard error of e  =   .6475971     |</a:t>
            </a:r>
          </a:p>
          <a:p>
            <a:r>
              <a:rPr lang="en-US" sz="1200" b="1">
                <a:latin typeface="Courier New" pitchFamily="49" charset="0"/>
              </a:rPr>
              <a:t>| Fit          R-squared            =   .6211405     |</a:t>
            </a:r>
          </a:p>
          <a:p>
            <a:r>
              <a:rPr lang="en-US" sz="1200" b="1">
                <a:latin typeface="Courier New" pitchFamily="49" charset="0"/>
              </a:rPr>
              <a:t>|              Adjusted R-squared   =   .5283586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|t-ratio |P[|T|&gt;t]| Mean of X|</a:t>
            </a:r>
          </a:p>
          <a:p>
            <a:r>
              <a:rPr lang="en-US" sz="1200" b="1">
                <a:latin typeface="Courier New" pitchFamily="49" charset="0"/>
              </a:rPr>
              <a:t>+--------+--------------+----------------+--------+--------+----------+</a:t>
            </a:r>
          </a:p>
          <a:p>
            <a:r>
              <a:rPr lang="en-US" sz="1200" b="1">
                <a:latin typeface="Courier New" pitchFamily="49" charset="0"/>
              </a:rPr>
              <a:t>|Constant|    12.5388***       .98766       12.695   .0000            |</a:t>
            </a:r>
          </a:p>
          <a:p>
            <a:r>
              <a:rPr lang="en-US" sz="1200" b="1">
                <a:latin typeface="Courier New" pitchFamily="49" charset="0"/>
              </a:rPr>
              <a:t>|LOGBUDGT|     .23193          .18346        1.264   .2122     3.71468|</a:t>
            </a:r>
          </a:p>
          <a:p>
            <a:r>
              <a:rPr lang="en-US" sz="1200" b="1">
                <a:latin typeface="Courier New" pitchFamily="49" charset="0"/>
              </a:rPr>
              <a:t>|STARPOWR|     .00175          .01303         .135   .8935     18.0316|</a:t>
            </a:r>
          </a:p>
          <a:p>
            <a:r>
              <a:rPr lang="en-US" sz="1200" b="1">
                <a:latin typeface="Courier New" pitchFamily="49" charset="0"/>
              </a:rPr>
              <a:t>|SEQUEL  |     .43480          .29668        1.466   .1492      .14516|</a:t>
            </a:r>
          </a:p>
          <a:p>
            <a:r>
              <a:rPr lang="en-US" sz="1200" b="1">
                <a:latin typeface="Courier New" pitchFamily="49" charset="0"/>
              </a:rPr>
              <a:t>|MPRATING|    -.26265*         .14179       -1.852   .0700     2.96774|</a:t>
            </a:r>
          </a:p>
          <a:p>
            <a:r>
              <a:rPr lang="en-US" sz="1200" b="1">
                <a:latin typeface="Courier New" pitchFamily="49" charset="0"/>
              </a:rPr>
              <a:t>|ACTION  |    -.83091***       .29297       -2.836   .0066      .22581|</a:t>
            </a:r>
          </a:p>
          <a:p>
            <a:r>
              <a:rPr lang="en-US" sz="1200" b="1">
                <a:latin typeface="Courier New" pitchFamily="49" charset="0"/>
              </a:rPr>
              <a:t>|COMEDY  |    -.03344          .23626        -.142   .8880      .32258|</a:t>
            </a:r>
          </a:p>
          <a:p>
            <a:r>
              <a:rPr lang="en-US" sz="1200" b="1">
                <a:latin typeface="Courier New" pitchFamily="49" charset="0"/>
              </a:rPr>
              <a:t>|ANIMATED|    -.82655**        .38407       -2.152   .0363      .09677|</a:t>
            </a:r>
          </a:p>
          <a:p>
            <a:r>
              <a:rPr lang="en-US" sz="1200" b="1">
                <a:latin typeface="Courier New" pitchFamily="49" charset="0"/>
              </a:rPr>
              <a:t>|HORROR  |     .33094          .36318         .911   .3666      .09677|</a:t>
            </a:r>
          </a:p>
          <a:p>
            <a:r>
              <a:rPr lang="en-US" sz="1200" b="1" smtClean="0">
                <a:solidFill>
                  <a:srgbClr val="FF3300"/>
                </a:solidFill>
                <a:latin typeface="Courier New" pitchFamily="49" charset="0"/>
              </a:rPr>
              <a:t>|4 </a:t>
            </a:r>
            <a:r>
              <a:rPr lang="en-US" sz="1200" b="1">
                <a:solidFill>
                  <a:srgbClr val="FF3300"/>
                </a:solidFill>
                <a:latin typeface="Courier New" pitchFamily="49" charset="0"/>
              </a:rPr>
              <a:t>INTERNET BUZZ VARIABLES</a:t>
            </a:r>
          </a:p>
          <a:p>
            <a:r>
              <a:rPr lang="en-US" sz="1200" b="1">
                <a:solidFill>
                  <a:srgbClr val="FF3300"/>
                </a:solidFill>
                <a:latin typeface="Courier New" pitchFamily="49" charset="0"/>
              </a:rPr>
              <a:t>|LOGADCT |     .29451**        .13146        2.240   .0296     8.16947|</a:t>
            </a:r>
          </a:p>
          <a:p>
            <a:r>
              <a:rPr lang="en-US" sz="1200" b="1">
                <a:solidFill>
                  <a:srgbClr val="FF3300"/>
                </a:solidFill>
                <a:latin typeface="Courier New" pitchFamily="49" charset="0"/>
              </a:rPr>
              <a:t>|LOGCMSON|     .05950          .12633         .471   .6397     3.60648|</a:t>
            </a:r>
          </a:p>
          <a:p>
            <a:r>
              <a:rPr lang="en-US" sz="1200" b="1">
                <a:solidFill>
                  <a:srgbClr val="FF3300"/>
                </a:solidFill>
                <a:latin typeface="Courier New" pitchFamily="49" charset="0"/>
              </a:rPr>
              <a:t>|LOGFNDGO|     .02322          .11460         .203   .8403     5.95764|</a:t>
            </a:r>
          </a:p>
          <a:p>
            <a:r>
              <a:rPr lang="en-US" sz="1200" b="1">
                <a:solidFill>
                  <a:srgbClr val="FF3300"/>
                </a:solidFill>
                <a:latin typeface="Courier New" pitchFamily="49" charset="0"/>
              </a:rPr>
              <a:t>|CNTWAIT3|    2.59489***       .90981        2.852   .0063      .48242|</a:t>
            </a:r>
          </a:p>
          <a:p>
            <a:r>
              <a:rPr lang="en-US" sz="1200" b="1">
                <a:latin typeface="Courier New" pitchFamily="49" charset="0"/>
              </a:rPr>
              <a:t>+--------+------------------------------------------------------------+</a:t>
            </a:r>
          </a:p>
        </p:txBody>
      </p:sp>
      <p:cxnSp>
        <p:nvCxnSpPr>
          <p:cNvPr id="4" name="Straight Arrow Connector 3"/>
          <p:cNvCxnSpPr/>
          <p:nvPr/>
        </p:nvCxnSpPr>
        <p:spPr bwMode="auto">
          <a:xfrm flipH="1">
            <a:off x="5562600" y="2533650"/>
            <a:ext cx="16002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
        <p:nvSpPr>
          <p:cNvPr id="5" name="Rectangle 4"/>
          <p:cNvSpPr/>
          <p:nvPr/>
        </p:nvSpPr>
        <p:spPr bwMode="auto">
          <a:xfrm>
            <a:off x="1066800" y="5191125"/>
            <a:ext cx="6477000" cy="9906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457200" y="1066800"/>
            <a:ext cx="8610600" cy="5262979"/>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Ordinary </a:t>
            </a:r>
            <a:r>
              <a:rPr lang="en-US" sz="1400" b="1" smtClean="0">
                <a:latin typeface="Courier New" pitchFamily="49" charset="0"/>
              </a:rPr>
              <a:t>least </a:t>
            </a:r>
            <a:r>
              <a:rPr lang="en-US" sz="1400" b="1">
                <a:latin typeface="Courier New" pitchFamily="49" charset="0"/>
              </a:rPr>
              <a:t>squares regression   </a:t>
            </a:r>
            <a:r>
              <a:rPr lang="en-US" sz="1400" b="1" smtClean="0">
                <a:latin typeface="Courier New" pitchFamily="49" charset="0"/>
              </a:rPr>
              <a:t>               </a:t>
            </a:r>
            <a:r>
              <a:rPr lang="en-US" sz="1400" b="1">
                <a:latin typeface="Courier New" pitchFamily="49" charset="0"/>
              </a:rPr>
              <a:t>|</a:t>
            </a:r>
          </a:p>
          <a:p>
            <a:r>
              <a:rPr lang="en-US" sz="1400" b="1">
                <a:latin typeface="Courier New" pitchFamily="49" charset="0"/>
              </a:rPr>
              <a:t>| LHS=LOGBOX   Mean                 =   16.47993     |</a:t>
            </a:r>
          </a:p>
          <a:p>
            <a:r>
              <a:rPr lang="en-US" sz="1400" b="1">
                <a:latin typeface="Courier New" pitchFamily="49" charset="0"/>
              </a:rPr>
              <a:t>|              Standard deviation   =   .9429722     |</a:t>
            </a:r>
          </a:p>
          <a:p>
            <a:r>
              <a:rPr lang="en-US" sz="1400" b="1">
                <a:latin typeface="Courier New" pitchFamily="49" charset="0"/>
              </a:rPr>
              <a:t>|              Number of observs.   =         62     |</a:t>
            </a:r>
          </a:p>
          <a:p>
            <a:r>
              <a:rPr lang="en-US" sz="1400" b="1">
                <a:latin typeface="Courier New" pitchFamily="49" charset="0"/>
              </a:rPr>
              <a:t>| Residuals    Sum of squares       =   25.36721     |</a:t>
            </a:r>
          </a:p>
          <a:p>
            <a:r>
              <a:rPr lang="en-US" sz="1400" b="1">
                <a:latin typeface="Courier New" pitchFamily="49" charset="0"/>
              </a:rPr>
              <a:t>|              Standard error of e  =   .6984489     |</a:t>
            </a:r>
          </a:p>
          <a:p>
            <a:r>
              <a:rPr lang="en-US" sz="1400" b="1">
                <a:latin typeface="Courier New" pitchFamily="49" charset="0"/>
              </a:rPr>
              <a:t>| Fit          R-squared            =   .5323241     |</a:t>
            </a:r>
          </a:p>
          <a:p>
            <a:r>
              <a:rPr lang="en-US" sz="1400" b="1">
                <a:latin typeface="Courier New" pitchFamily="49" charset="0"/>
              </a:rPr>
              <a:t>|              Adjusted R-squared   =   .4513802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|t-ratio |P[|T|&gt;t]| Mean of X|</a:t>
            </a:r>
          </a:p>
          <a:p>
            <a:r>
              <a:rPr lang="en-US" sz="1400" b="1">
                <a:latin typeface="Courier New" pitchFamily="49" charset="0"/>
              </a:rPr>
              <a:t>+--------+--------------+----------------+--------+--------+----------+</a:t>
            </a:r>
          </a:p>
          <a:p>
            <a:r>
              <a:rPr lang="en-US" sz="1400" b="1">
                <a:latin typeface="Courier New" pitchFamily="49" charset="0"/>
              </a:rPr>
              <a:t>|Constant|    11.9602***       .91818       13.026   .0000            |</a:t>
            </a:r>
          </a:p>
          <a:p>
            <a:r>
              <a:rPr lang="en-US" sz="1400" b="1">
                <a:latin typeface="Courier New" pitchFamily="49" charset="0"/>
              </a:rPr>
              <a:t>|LOGBUDGT|     .38159**        .18711        2.039   .0465     3.71468|</a:t>
            </a:r>
          </a:p>
          <a:p>
            <a:r>
              <a:rPr lang="en-US" sz="1400" b="1">
                <a:latin typeface="Courier New" pitchFamily="49" charset="0"/>
              </a:rPr>
              <a:t>|STARPOWR|     .01303          .01315         .991   .3263     18.0316|</a:t>
            </a:r>
          </a:p>
          <a:p>
            <a:r>
              <a:rPr lang="en-US" sz="1400" b="1">
                <a:latin typeface="Courier New" pitchFamily="49" charset="0"/>
              </a:rPr>
              <a:t>|SEQUEL  |     .33147          .28492        1.163   .2500      .14516|</a:t>
            </a:r>
          </a:p>
          <a:p>
            <a:r>
              <a:rPr lang="en-US" sz="1400" b="1">
                <a:latin typeface="Courier New" pitchFamily="49" charset="0"/>
              </a:rPr>
              <a:t>|MPRATING|    -.21185          .13975       -1.516   .1356     2.96774|</a:t>
            </a:r>
          </a:p>
          <a:p>
            <a:r>
              <a:rPr lang="en-US" sz="1400" b="1">
                <a:latin typeface="Courier New" pitchFamily="49" charset="0"/>
              </a:rPr>
              <a:t>|ACTION  |    -.81404**        .30760       -2.646   .0107      .22581|</a:t>
            </a:r>
          </a:p>
          <a:p>
            <a:r>
              <a:rPr lang="en-US" sz="1400" b="1">
                <a:latin typeface="Courier New" pitchFamily="49" charset="0"/>
              </a:rPr>
              <a:t>|COMEDY  |     .04048          .25367         .160   .8738      .32258|</a:t>
            </a:r>
          </a:p>
          <a:p>
            <a:r>
              <a:rPr lang="en-US" sz="1400" b="1">
                <a:latin typeface="Courier New" pitchFamily="49" charset="0"/>
              </a:rPr>
              <a:t>|ANIMATED|    -.80183*         .40776       -1.966   .0546      .09677|</a:t>
            </a:r>
          </a:p>
          <a:p>
            <a:r>
              <a:rPr lang="en-US" sz="1400" b="1">
                <a:latin typeface="Courier New" pitchFamily="49" charset="0"/>
              </a:rPr>
              <a:t>|HORROR  |     .47454          .38629        1.228   .2248      .09677|</a:t>
            </a:r>
          </a:p>
          <a:p>
            <a:r>
              <a:rPr lang="en-US" sz="1400" b="1">
                <a:solidFill>
                  <a:srgbClr val="FF3300"/>
                </a:solidFill>
                <a:latin typeface="Courier New" pitchFamily="49" charset="0"/>
              </a:rPr>
              <a:t>|PCBUZZ  |     .39704***       .08575        4.630   .0000     9.19362|</a:t>
            </a:r>
          </a:p>
          <a:p>
            <a:r>
              <a:rPr lang="en-US" sz="1400" b="1">
                <a:latin typeface="Courier New" pitchFamily="49" charset="0"/>
              </a:rPr>
              <a:t>+--------+------------------------------------------------------------+</a:t>
            </a:r>
          </a:p>
        </p:txBody>
      </p:sp>
      <p:cxnSp>
        <p:nvCxnSpPr>
          <p:cNvPr id="3" name="Straight Arrow Connector 2"/>
          <p:cNvCxnSpPr/>
          <p:nvPr/>
        </p:nvCxnSpPr>
        <p:spPr bwMode="auto">
          <a:xfrm flipH="1">
            <a:off x="5791200" y="2667000"/>
            <a:ext cx="16002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
        <p:nvSpPr>
          <p:cNvPr id="4" name="TextBox 3"/>
          <p:cNvSpPr txBox="1"/>
          <p:nvPr/>
        </p:nvSpPr>
        <p:spPr>
          <a:xfrm>
            <a:off x="609600" y="381000"/>
            <a:ext cx="8001000" cy="646331"/>
          </a:xfrm>
          <a:prstGeom prst="rect">
            <a:avLst/>
          </a:prstGeom>
          <a:noFill/>
        </p:spPr>
        <p:txBody>
          <a:bodyPr wrap="square" rtlCol="0">
            <a:spAutoFit/>
          </a:bodyPr>
          <a:lstStyle/>
          <a:p>
            <a:r>
              <a:rPr lang="en-US" smtClean="0"/>
              <a:t>The fit goes down when the 4 buzz variables are reduced to a single linear combination of the 4.</a:t>
            </a:r>
            <a:endParaRPr lang="en-US"/>
          </a:p>
        </p:txBody>
      </p:sp>
      <p:sp>
        <p:nvSpPr>
          <p:cNvPr id="5" name="Rectangle 4"/>
          <p:cNvSpPr/>
          <p:nvPr/>
        </p:nvSpPr>
        <p:spPr bwMode="auto">
          <a:xfrm>
            <a:off x="609600" y="5791200"/>
            <a:ext cx="7467600" cy="381000"/>
          </a:xfrm>
          <a:prstGeom prst="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aphicFrame>
        <p:nvGraphicFramePr>
          <p:cNvPr id="6" name="Object 5"/>
          <p:cNvGraphicFramePr>
            <a:graphicFrameLocks noChangeAspect="1"/>
          </p:cNvGraphicFramePr>
          <p:nvPr/>
        </p:nvGraphicFramePr>
        <p:xfrm>
          <a:off x="6705600" y="1219200"/>
          <a:ext cx="1598141" cy="1219200"/>
        </p:xfrm>
        <a:graphic>
          <a:graphicData uri="http://schemas.openxmlformats.org/presentationml/2006/ole">
            <mc:AlternateContent xmlns:mc="http://schemas.openxmlformats.org/markup-compatibility/2006">
              <mc:Choice xmlns:v="urn:schemas-microsoft-com:vml" Requires="v">
                <p:oleObj spid="_x0000_s37891" name="Equation" r:id="rId3" imgW="1231560" imgH="939600" progId="Equation.DSMT4">
                  <p:embed/>
                </p:oleObj>
              </mc:Choice>
              <mc:Fallback>
                <p:oleObj name="Equation" r:id="rId3" imgW="1231560" imgH="93960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219200"/>
                        <a:ext cx="1598141"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533400"/>
            <a:ext cx="44640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209800"/>
            <a:ext cx="40386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bwMode="auto">
          <a:xfrm>
            <a:off x="2743200" y="5257800"/>
            <a:ext cx="17526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0249722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eaLnBrk="1" hangingPunct="1"/>
            <a:r>
              <a:rPr lang="en-US" smtClean="0"/>
              <a:t>Adjusted R Squared</a:t>
            </a:r>
          </a:p>
        </p:txBody>
      </p:sp>
      <p:sp>
        <p:nvSpPr>
          <p:cNvPr id="6149" name="Rectangle 3"/>
          <p:cNvSpPr>
            <a:spLocks noGrp="1" noChangeArrowheads="1"/>
          </p:cNvSpPr>
          <p:nvPr>
            <p:ph type="body" sz="half" idx="1"/>
          </p:nvPr>
        </p:nvSpPr>
        <p:spPr>
          <a:xfrm>
            <a:off x="457200" y="1828800"/>
            <a:ext cx="8382000" cy="4302125"/>
          </a:xfrm>
        </p:spPr>
        <p:txBody>
          <a:bodyPr/>
          <a:lstStyle/>
          <a:p>
            <a:pPr eaLnBrk="1" hangingPunct="1"/>
            <a:r>
              <a:rPr lang="en-US" sz="2400" smtClean="0">
                <a:latin typeface="+mj-lt"/>
              </a:rPr>
              <a:t>Adjusted R</a:t>
            </a:r>
            <a:r>
              <a:rPr lang="en-US" sz="2400" baseline="30000" smtClean="0">
                <a:latin typeface="+mj-lt"/>
              </a:rPr>
              <a:t>2</a:t>
            </a:r>
            <a:r>
              <a:rPr lang="en-US" sz="2400" smtClean="0">
                <a:latin typeface="+mj-lt"/>
              </a:rPr>
              <a:t> (adjusted for degrees of freedom)  </a:t>
            </a:r>
          </a:p>
          <a:p>
            <a:pPr eaLnBrk="1" hangingPunct="1"/>
            <a:endParaRPr lang="en-US" sz="2400" smtClean="0">
              <a:latin typeface="+mj-lt"/>
            </a:endParaRPr>
          </a:p>
          <a:p>
            <a:pPr eaLnBrk="1" hangingPunct="1">
              <a:buNone/>
            </a:pPr>
            <a:endParaRPr lang="en-US" sz="2400" smtClean="0">
              <a:latin typeface="+mj-lt"/>
            </a:endParaRPr>
          </a:p>
          <a:p>
            <a:pPr eaLnBrk="1" hangingPunct="1"/>
            <a:r>
              <a:rPr lang="en-US" sz="2400" smtClean="0">
                <a:latin typeface="+mj-lt"/>
              </a:rPr>
              <a:t>Degrees of freedom” adjustment.</a:t>
            </a:r>
          </a:p>
          <a:p>
            <a:pPr eaLnBrk="1" hangingPunct="1">
              <a:buNone/>
            </a:pPr>
            <a:r>
              <a:rPr lang="en-US" sz="2400" smtClean="0">
                <a:latin typeface="+mj-lt"/>
              </a:rPr>
              <a:t> </a:t>
            </a:r>
          </a:p>
          <a:p>
            <a:pPr eaLnBrk="1" hangingPunct="1"/>
            <a:r>
              <a:rPr lang="en-US" sz="2400" smtClean="0">
                <a:latin typeface="+mj-lt"/>
              </a:rPr>
              <a:t>      includes a penalty for variables that don’t add much fit.  Can fall when a variable is added to the equation. </a:t>
            </a:r>
          </a:p>
        </p:txBody>
      </p:sp>
      <p:sp>
        <p:nvSpPr>
          <p:cNvPr id="6150" name="Rectangle 5"/>
          <p:cNvSpPr>
            <a:spLocks noChangeArrowheads="1"/>
          </p:cNvSpPr>
          <p:nvPr/>
        </p:nvSpPr>
        <p:spPr bwMode="auto">
          <a:xfrm>
            <a:off x="0" y="3333750"/>
            <a:ext cx="9144000" cy="0"/>
          </a:xfrm>
          <a:prstGeom prst="rect">
            <a:avLst/>
          </a:prstGeom>
          <a:noFill/>
          <a:ln w="19050">
            <a:noFill/>
            <a:miter lim="800000"/>
            <a:headEnd/>
            <a:tailEnd/>
          </a:ln>
        </p:spPr>
        <p:txBody>
          <a:bodyPr wrap="none" anchor="ctr">
            <a:spAutoFit/>
          </a:bodyPr>
          <a:lstStyle/>
          <a:p>
            <a:endParaRPr lang="en-US"/>
          </a:p>
        </p:txBody>
      </p:sp>
      <p:graphicFrame>
        <p:nvGraphicFramePr>
          <p:cNvPr id="6146" name="Object 4"/>
          <p:cNvGraphicFramePr>
            <a:graphicFrameLocks noChangeAspect="1"/>
          </p:cNvGraphicFramePr>
          <p:nvPr>
            <p:extLst>
              <p:ext uri="{D42A27DB-BD31-4B8C-83A1-F6EECF244321}">
                <p14:modId xmlns:p14="http://schemas.microsoft.com/office/powerpoint/2010/main" val="1325974166"/>
              </p:ext>
            </p:extLst>
          </p:nvPr>
        </p:nvGraphicFramePr>
        <p:xfrm>
          <a:off x="1690688" y="2209800"/>
          <a:ext cx="3476625" cy="981075"/>
        </p:xfrm>
        <a:graphic>
          <a:graphicData uri="http://schemas.openxmlformats.org/presentationml/2006/ole">
            <mc:AlternateContent xmlns:mc="http://schemas.openxmlformats.org/markup-compatibility/2006">
              <mc:Choice xmlns:v="urn:schemas-microsoft-com:vml" Requires="v">
                <p:oleObj spid="_x0000_s6172" name="Equation" r:id="rId4" imgW="1600200" imgH="457200" progId="Equation.DSMT4">
                  <p:embed/>
                </p:oleObj>
              </mc:Choice>
              <mc:Fallback>
                <p:oleObj name="Equation" r:id="rId4" imgW="1600200" imgH="457200" progId="Equation.DSMT4">
                  <p:embed/>
                  <p:pic>
                    <p:nvPicPr>
                      <p:cNvPr id="0"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0688" y="2209800"/>
                        <a:ext cx="3476625" cy="98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6"/>
          <p:cNvGraphicFramePr>
            <a:graphicFrameLocks noGrp="1" noChangeAspect="1"/>
          </p:cNvGraphicFramePr>
          <p:nvPr>
            <p:ph sz="half" idx="2"/>
            <p:extLst>
              <p:ext uri="{D42A27DB-BD31-4B8C-83A1-F6EECF244321}">
                <p14:modId xmlns:p14="http://schemas.microsoft.com/office/powerpoint/2010/main" val="715239803"/>
              </p:ext>
            </p:extLst>
          </p:nvPr>
        </p:nvGraphicFramePr>
        <p:xfrm>
          <a:off x="838200" y="3810000"/>
          <a:ext cx="481012" cy="609600"/>
        </p:xfrm>
        <a:graphic>
          <a:graphicData uri="http://schemas.openxmlformats.org/presentationml/2006/ole">
            <mc:AlternateContent xmlns:mc="http://schemas.openxmlformats.org/markup-compatibility/2006">
              <mc:Choice xmlns:v="urn:schemas-microsoft-com:vml" Requires="v">
                <p:oleObj spid="_x0000_s6173" name="Equation" r:id="rId6" imgW="190417" imgH="241195" progId="Equation.DSMT4">
                  <p:embed/>
                </p:oleObj>
              </mc:Choice>
              <mc:Fallback>
                <p:oleObj name="Equation" r:id="rId6" imgW="190417" imgH="241195" progId="Equation.DSMT4">
                  <p:embed/>
                  <p:pic>
                    <p:nvPicPr>
                      <p:cNvPr id="0" name="Picture 25"/>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810000"/>
                        <a:ext cx="481012"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533400"/>
            <a:ext cx="44640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990600"/>
            <a:ext cx="40386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bwMode="auto">
          <a:xfrm>
            <a:off x="2743200" y="5181600"/>
            <a:ext cx="1752600" cy="0"/>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cxnSp>
        <p:nvCxnSpPr>
          <p:cNvPr id="5" name="Straight Arrow Connector 4"/>
          <p:cNvCxnSpPr/>
          <p:nvPr/>
        </p:nvCxnSpPr>
        <p:spPr bwMode="auto">
          <a:xfrm>
            <a:off x="2743200" y="5410200"/>
            <a:ext cx="1752600" cy="0"/>
          </a:xfrm>
          <a:prstGeom prst="straightConnector1">
            <a:avLst/>
          </a:prstGeom>
          <a:solidFill>
            <a:schemeClr val="accent1"/>
          </a:solidFill>
          <a:ln w="57150" cap="flat" cmpd="sng" algn="ctr">
            <a:solidFill>
              <a:srgbClr val="0000FF"/>
            </a:solidFill>
            <a:prstDash val="solid"/>
            <a:round/>
            <a:headEnd type="none" w="med" len="med"/>
            <a:tailEnd type="arrow"/>
          </a:ln>
          <a:effectLst/>
        </p:spPr>
      </p:cxnSp>
      <p:graphicFrame>
        <p:nvGraphicFramePr>
          <p:cNvPr id="6" name="Object 5"/>
          <p:cNvGraphicFramePr>
            <a:graphicFrameLocks noChangeAspect="1"/>
          </p:cNvGraphicFramePr>
          <p:nvPr/>
        </p:nvGraphicFramePr>
        <p:xfrm>
          <a:off x="685800" y="3886200"/>
          <a:ext cx="3334871" cy="914400"/>
        </p:xfrm>
        <a:graphic>
          <a:graphicData uri="http://schemas.openxmlformats.org/presentationml/2006/ole">
            <mc:AlternateContent xmlns:mc="http://schemas.openxmlformats.org/markup-compatibility/2006">
              <mc:Choice xmlns:v="urn:schemas-microsoft-com:vml" Requires="v">
                <p:oleObj spid="_x0000_s72708" name="Equation" r:id="rId5" imgW="1574640" imgH="431640" progId="Equation.DSMT4">
                  <p:embed/>
                </p:oleObj>
              </mc:Choice>
              <mc:Fallback>
                <p:oleObj name="Equation" r:id="rId5" imgW="1574640" imgH="431640" progId="Equation.DSMT4">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886200"/>
                        <a:ext cx="3334871"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249722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2"/>
          <p:cNvSpPr>
            <a:spLocks noGrp="1" noChangeArrowheads="1"/>
          </p:cNvSpPr>
          <p:nvPr>
            <p:ph type="title"/>
          </p:nvPr>
        </p:nvSpPr>
        <p:spPr/>
        <p:txBody>
          <a:bodyPr/>
          <a:lstStyle/>
          <a:p>
            <a:pPr eaLnBrk="1" hangingPunct="1"/>
            <a:r>
              <a:rPr lang="en-US" smtClean="0"/>
              <a:t>Adjusted R</a:t>
            </a:r>
            <a:r>
              <a:rPr lang="en-US" baseline="30000" smtClean="0"/>
              <a:t>2</a:t>
            </a:r>
            <a:endParaRPr lang="en-US" smtClean="0"/>
          </a:p>
        </p:txBody>
      </p:sp>
      <p:sp>
        <p:nvSpPr>
          <p:cNvPr id="7175" name="Rectangle 3"/>
          <p:cNvSpPr>
            <a:spLocks noGrp="1" noChangeArrowheads="1"/>
          </p:cNvSpPr>
          <p:nvPr>
            <p:ph type="body" sz="half" idx="1"/>
          </p:nvPr>
        </p:nvSpPr>
        <p:spPr>
          <a:xfrm>
            <a:off x="457200" y="1828800"/>
            <a:ext cx="8305800" cy="4302125"/>
          </a:xfrm>
        </p:spPr>
        <p:txBody>
          <a:bodyPr/>
          <a:lstStyle/>
          <a:p>
            <a:pPr marL="533400" indent="-533400" eaLnBrk="1" hangingPunct="1">
              <a:buFont typeface="Wingdings" pitchFamily="2" charset="2"/>
              <a:buNone/>
            </a:pPr>
            <a:r>
              <a:rPr lang="en-US" sz="2400" smtClean="0">
                <a:latin typeface="+mj-lt"/>
              </a:rPr>
              <a:t>What is being adjusted?</a:t>
            </a:r>
          </a:p>
          <a:p>
            <a:pPr marL="533400" indent="-533400" eaLnBrk="1" hangingPunct="1">
              <a:buFont typeface="Wingdings" pitchFamily="2" charset="2"/>
              <a:buNone/>
            </a:pPr>
            <a:r>
              <a:rPr lang="en-US" sz="2400" smtClean="0">
                <a:latin typeface="+mj-lt"/>
              </a:rPr>
              <a:t>The penalty for using up degrees of freedom.</a:t>
            </a:r>
          </a:p>
          <a:p>
            <a:pPr marL="533400" indent="-533400" eaLnBrk="1" hangingPunct="1">
              <a:buFont typeface="Wingdings" pitchFamily="2" charset="2"/>
              <a:buNone/>
            </a:pPr>
            <a:endParaRPr lang="en-US" sz="1200" smtClean="0">
              <a:latin typeface="+mj-lt"/>
            </a:endParaRPr>
          </a:p>
          <a:p>
            <a:pPr marL="533400" indent="-533400" eaLnBrk="1" hangingPunct="1">
              <a:buFont typeface="Wingdings" pitchFamily="2" charset="2"/>
              <a:buNone/>
            </a:pPr>
            <a:r>
              <a:rPr lang="en-US" sz="2400" smtClean="0">
                <a:latin typeface="+mj-lt"/>
              </a:rPr>
              <a:t>         =  1  -  [</a:t>
            </a:r>
            <a:r>
              <a:rPr lang="en-US" sz="2400" b="1" smtClean="0">
                <a:latin typeface="+mj-lt"/>
              </a:rPr>
              <a:t>e</a:t>
            </a:r>
            <a:r>
              <a:rPr lang="en-US" sz="2400" b="1" smtClean="0">
                <a:latin typeface="+mj-lt"/>
                <a:sym typeface="Symbol" pitchFamily="18" charset="2"/>
              </a:rPr>
              <a:t></a:t>
            </a:r>
            <a:r>
              <a:rPr lang="en-US" sz="2400" b="1" smtClean="0">
                <a:latin typeface="+mj-lt"/>
              </a:rPr>
              <a:t>e</a:t>
            </a:r>
            <a:r>
              <a:rPr lang="en-US" sz="2400" smtClean="0">
                <a:latin typeface="+mj-lt"/>
              </a:rPr>
              <a:t>/(n – K)]/[</a:t>
            </a:r>
            <a:r>
              <a:rPr lang="en-US" sz="2400" b="1" smtClean="0">
                <a:latin typeface="+mj-lt"/>
              </a:rPr>
              <a:t>y</a:t>
            </a:r>
            <a:r>
              <a:rPr lang="en-US" sz="2400" b="1" smtClean="0">
                <a:latin typeface="+mj-lt"/>
                <a:sym typeface="Symbol" pitchFamily="18" charset="2"/>
              </a:rPr>
              <a:t></a:t>
            </a:r>
            <a:r>
              <a:rPr lang="en-US" sz="2400" b="1" smtClean="0">
                <a:latin typeface="+mj-lt"/>
              </a:rPr>
              <a:t>M</a:t>
            </a:r>
            <a:r>
              <a:rPr lang="en-US" sz="2400" baseline="30000" smtClean="0">
                <a:latin typeface="+mj-lt"/>
              </a:rPr>
              <a:t>0</a:t>
            </a:r>
            <a:r>
              <a:rPr lang="en-US" sz="2400" b="1" smtClean="0">
                <a:latin typeface="+mj-lt"/>
              </a:rPr>
              <a:t>y</a:t>
            </a:r>
            <a:r>
              <a:rPr lang="en-US" sz="2400" smtClean="0">
                <a:latin typeface="+mj-lt"/>
              </a:rPr>
              <a:t>/(n-1)]</a:t>
            </a:r>
          </a:p>
          <a:p>
            <a:pPr marL="533400" indent="-533400" eaLnBrk="1" hangingPunct="1"/>
            <a:endParaRPr lang="en-US" sz="1200" smtClean="0">
              <a:latin typeface="+mj-lt"/>
            </a:endParaRPr>
          </a:p>
          <a:p>
            <a:pPr marL="533400" indent="-533400" eaLnBrk="1" hangingPunct="1">
              <a:buFont typeface="Wingdings" pitchFamily="2" charset="2"/>
              <a:buNone/>
            </a:pPr>
            <a:r>
              <a:rPr lang="en-US" sz="2400" smtClean="0">
                <a:latin typeface="+mj-lt"/>
              </a:rPr>
              <a:t>         =  1 – [(n-1)/(n-K)(1 – R</a:t>
            </a:r>
            <a:r>
              <a:rPr lang="en-US" sz="2400" baseline="30000" smtClean="0">
                <a:latin typeface="+mj-lt"/>
              </a:rPr>
              <a:t>2</a:t>
            </a:r>
            <a:r>
              <a:rPr lang="en-US" sz="2400" smtClean="0">
                <a:latin typeface="+mj-lt"/>
              </a:rPr>
              <a:t>)]</a:t>
            </a:r>
          </a:p>
          <a:p>
            <a:pPr marL="533400" indent="-533400" algn="just" eaLnBrk="1" hangingPunct="1">
              <a:buFont typeface="Wingdings" pitchFamily="2" charset="2"/>
              <a:buNone/>
            </a:pPr>
            <a:r>
              <a:rPr lang="en-US" sz="2400" smtClean="0">
                <a:latin typeface="+mj-lt"/>
              </a:rPr>
              <a:t>Will        rise when a variable is added to the regression?  </a:t>
            </a:r>
          </a:p>
          <a:p>
            <a:pPr marL="533400" indent="-533400" algn="just" eaLnBrk="1" hangingPunct="1">
              <a:buFont typeface="Wingdings" pitchFamily="2" charset="2"/>
              <a:buNone/>
            </a:pPr>
            <a:r>
              <a:rPr lang="en-US" sz="2400" smtClean="0">
                <a:latin typeface="+mj-lt"/>
              </a:rPr>
              <a:t>             is higher with </a:t>
            </a:r>
            <a:r>
              <a:rPr lang="en-US" sz="2400" i="1" smtClean="0">
                <a:latin typeface="+mj-lt"/>
              </a:rPr>
              <a:t>z</a:t>
            </a:r>
            <a:r>
              <a:rPr lang="en-US" sz="2400" smtClean="0">
                <a:latin typeface="+mj-lt"/>
              </a:rPr>
              <a:t> than without </a:t>
            </a:r>
            <a:r>
              <a:rPr lang="en-US" sz="2400" i="1" smtClean="0">
                <a:latin typeface="+mj-lt"/>
              </a:rPr>
              <a:t>z</a:t>
            </a:r>
            <a:r>
              <a:rPr lang="en-US" sz="2400" smtClean="0">
                <a:latin typeface="+mj-lt"/>
              </a:rPr>
              <a:t> if and only if the t ratio on </a:t>
            </a:r>
            <a:r>
              <a:rPr lang="en-US" sz="2400" i="1" smtClean="0">
                <a:latin typeface="+mj-lt"/>
              </a:rPr>
              <a:t>z</a:t>
            </a:r>
            <a:r>
              <a:rPr lang="en-US" sz="2400" smtClean="0">
                <a:latin typeface="+mj-lt"/>
              </a:rPr>
              <a:t> is in the regression when it is added is larger than one in absolute value.   (See p. 46 in text.)</a:t>
            </a:r>
          </a:p>
        </p:txBody>
      </p:sp>
      <p:graphicFrame>
        <p:nvGraphicFramePr>
          <p:cNvPr id="7170" name="Object 7"/>
          <p:cNvGraphicFramePr>
            <a:graphicFrameLocks noChangeAspect="1"/>
          </p:cNvGraphicFramePr>
          <p:nvPr/>
        </p:nvGraphicFramePr>
        <p:xfrm>
          <a:off x="914400" y="2895600"/>
          <a:ext cx="428625" cy="457200"/>
        </p:xfrm>
        <a:graphic>
          <a:graphicData uri="http://schemas.openxmlformats.org/presentationml/2006/ole">
            <mc:AlternateContent xmlns:mc="http://schemas.openxmlformats.org/markup-compatibility/2006">
              <mc:Choice xmlns:v="urn:schemas-microsoft-com:vml" Requires="v">
                <p:oleObj spid="_x0000_s7220" name="Equation" r:id="rId4" imgW="190417" imgH="203112" progId="Equation.DSMT4">
                  <p:embed/>
                </p:oleObj>
              </mc:Choice>
              <mc:Fallback>
                <p:oleObj name="Equation" r:id="rId4" imgW="190417" imgH="203112" progId="Equation.DSMT4">
                  <p:embed/>
                  <p:pic>
                    <p:nvPicPr>
                      <p:cNvPr id="0" name="Picture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895600"/>
                        <a:ext cx="4286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8"/>
          <p:cNvGraphicFramePr>
            <a:graphicFrameLocks noGrp="1" noChangeAspect="1"/>
          </p:cNvGraphicFramePr>
          <p:nvPr>
            <p:ph sz="half" idx="2"/>
          </p:nvPr>
        </p:nvGraphicFramePr>
        <p:xfrm>
          <a:off x="1219200" y="3962400"/>
          <a:ext cx="428625" cy="457200"/>
        </p:xfrm>
        <a:graphic>
          <a:graphicData uri="http://schemas.openxmlformats.org/presentationml/2006/ole">
            <mc:AlternateContent xmlns:mc="http://schemas.openxmlformats.org/markup-compatibility/2006">
              <mc:Choice xmlns:v="urn:schemas-microsoft-com:vml" Requires="v">
                <p:oleObj spid="_x0000_s7221" name="Equation" r:id="rId6" imgW="190417" imgH="203112" progId="Equation.DSMT4">
                  <p:embed/>
                </p:oleObj>
              </mc:Choice>
              <mc:Fallback>
                <p:oleObj name="Equation" r:id="rId6" imgW="190417" imgH="203112" progId="Equation.DSMT4">
                  <p:embed/>
                  <p:pic>
                    <p:nvPicPr>
                      <p:cNvPr id="0" name="Picture 4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3962400"/>
                        <a:ext cx="4286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2" name="Object 12"/>
          <p:cNvGraphicFramePr>
            <a:graphicFrameLocks noChangeAspect="1"/>
          </p:cNvGraphicFramePr>
          <p:nvPr>
            <p:extLst>
              <p:ext uri="{D42A27DB-BD31-4B8C-83A1-F6EECF244321}">
                <p14:modId xmlns:p14="http://schemas.microsoft.com/office/powerpoint/2010/main" val="370309534"/>
              </p:ext>
            </p:extLst>
          </p:nvPr>
        </p:nvGraphicFramePr>
        <p:xfrm>
          <a:off x="1219200" y="4419600"/>
          <a:ext cx="404813" cy="431800"/>
        </p:xfrm>
        <a:graphic>
          <a:graphicData uri="http://schemas.openxmlformats.org/presentationml/2006/ole">
            <mc:AlternateContent xmlns:mc="http://schemas.openxmlformats.org/markup-compatibility/2006">
              <mc:Choice xmlns:v="urn:schemas-microsoft-com:vml" Requires="v">
                <p:oleObj spid="_x0000_s7222" name="Equation" r:id="rId7" imgW="190417" imgH="203112" progId="Equation.DSMT4">
                  <p:embed/>
                </p:oleObj>
              </mc:Choice>
              <mc:Fallback>
                <p:oleObj name="Equation" r:id="rId7" imgW="190417" imgH="203112" progId="Equation.DSMT4">
                  <p:embed/>
                  <p:pic>
                    <p:nvPicPr>
                      <p:cNvPr id="0" name="Picture 4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4419600"/>
                        <a:ext cx="404813"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381000" y="228600"/>
            <a:ext cx="8229600" cy="1139825"/>
          </a:xfrm>
        </p:spPr>
        <p:txBody>
          <a:bodyPr/>
          <a:lstStyle/>
          <a:p>
            <a:r>
              <a:rPr lang="en-US" smtClean="0"/>
              <a:t>Full Regression (Without PD)</a:t>
            </a:r>
          </a:p>
        </p:txBody>
      </p:sp>
      <p:sp>
        <p:nvSpPr>
          <p:cNvPr id="28675" name="Text Box 5"/>
          <p:cNvSpPr txBox="1">
            <a:spLocks noChangeArrowheads="1"/>
          </p:cNvSpPr>
          <p:nvPr/>
        </p:nvSpPr>
        <p:spPr bwMode="auto">
          <a:xfrm>
            <a:off x="790575" y="1284227"/>
            <a:ext cx="8229600" cy="5021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LHS=G        Mean                 =      226.09444</a:t>
            </a:r>
          </a:p>
          <a:p>
            <a:r>
              <a:rPr lang="en-US" sz="1200" b="1">
                <a:latin typeface="Courier New" pitchFamily="49" charset="0"/>
              </a:rPr>
              <a:t>             Standard deviation   =       50.59182</a:t>
            </a:r>
          </a:p>
          <a:p>
            <a:r>
              <a:rPr lang="en-US" sz="1200" b="1">
                <a:latin typeface="Courier New" pitchFamily="49" charset="0"/>
              </a:rPr>
              <a:t>             Number of observs.   =             36</a:t>
            </a:r>
          </a:p>
          <a:p>
            <a:r>
              <a:rPr lang="en-US" sz="1200" b="1">
                <a:latin typeface="Courier New" pitchFamily="49" charset="0"/>
              </a:rPr>
              <a:t>Model size   Parameters           =              9</a:t>
            </a:r>
          </a:p>
          <a:p>
            <a:r>
              <a:rPr lang="en-US" sz="1200" b="1">
                <a:latin typeface="Courier New" pitchFamily="49" charset="0"/>
              </a:rPr>
              <a:t>             Degrees of freedom   =             27</a:t>
            </a:r>
          </a:p>
          <a:p>
            <a:r>
              <a:rPr lang="en-US" sz="1200" b="1">
                <a:latin typeface="Courier New" pitchFamily="49" charset="0"/>
              </a:rPr>
              <a:t>Residuals    Sum of squares       =      596.68995</a:t>
            </a:r>
          </a:p>
          <a:p>
            <a:r>
              <a:rPr lang="en-US" sz="1200" b="1">
                <a:latin typeface="Courier New" pitchFamily="49" charset="0"/>
              </a:rPr>
              <a:t>             Standard error of e  =        4.70102</a:t>
            </a:r>
          </a:p>
          <a:p>
            <a:r>
              <a:rPr lang="en-US" sz="1200" b="1">
                <a:latin typeface="Courier New" pitchFamily="49" charset="0"/>
              </a:rPr>
              <a:t>Fit          R-squared            =         .99334  &lt;**********</a:t>
            </a:r>
          </a:p>
          <a:p>
            <a:r>
              <a:rPr lang="en-US" sz="1200" b="1">
                <a:latin typeface="Courier New" pitchFamily="49" charset="0"/>
              </a:rPr>
              <a:t>             Adjusted R-squared   =         .99137  &lt;**********</a:t>
            </a:r>
          </a:p>
          <a:p>
            <a:r>
              <a:rPr lang="en-US" sz="1200" b="1">
                <a:latin typeface="Courier New" pitchFamily="49" charset="0"/>
              </a:rPr>
              <a:t>Info criter. LogAmemiya Prd. Crt. =        3.31870  &lt;**********</a:t>
            </a:r>
          </a:p>
          <a:p>
            <a:r>
              <a:rPr lang="en-US" sz="1200" b="1">
                <a:latin typeface="Courier New" pitchFamily="49" charset="0"/>
              </a:rPr>
              <a:t>             Akaike Info. Criter. =        3.30788  &lt;**********</a:t>
            </a:r>
          </a:p>
          <a:p>
            <a:r>
              <a:rPr lang="en-US" sz="1200" b="1">
                <a:latin typeface="Courier New" pitchFamily="49" charset="0"/>
              </a:rPr>
              <a:t>Model test   F[  8,    27] (prob) =   503.3(.0000)</a:t>
            </a:r>
          </a:p>
          <a:p>
            <a:r>
              <a:rPr lang="en-US" sz="1200" b="1">
                <a:latin typeface="Courier New" pitchFamily="49" charset="0"/>
              </a:rPr>
              <a:t>--------+-------------------------------------------------------------</a:t>
            </a:r>
          </a:p>
          <a:p>
            <a:r>
              <a:rPr lang="en-US" sz="1200" b="1">
                <a:latin typeface="Courier New" pitchFamily="49" charset="0"/>
              </a:rPr>
              <a:t>Variable| Coefficient    Standard Error  t-ratio  P[|T|&gt;t]   Mean of X</a:t>
            </a:r>
          </a:p>
          <a:p>
            <a:r>
              <a:rPr lang="en-US" sz="1200" b="1">
                <a:latin typeface="Courier New" pitchFamily="49" charset="0"/>
              </a:rPr>
              <a:t>--------+-------------------------------------------------------------</a:t>
            </a:r>
          </a:p>
          <a:p>
            <a:r>
              <a:rPr lang="en-US" sz="1200" b="1">
                <a:latin typeface="Courier New" pitchFamily="49" charset="0"/>
              </a:rPr>
              <a:t>Constant|   -8220.38**      3629.309       -2.265   .0317</a:t>
            </a:r>
          </a:p>
          <a:p>
            <a:r>
              <a:rPr lang="en-US" sz="1200" b="1">
                <a:latin typeface="Courier New" pitchFamily="49" charset="0"/>
              </a:rPr>
              <a:t>      PG|   -26.8313***      5.76403       -4.655   .0001      2.31661</a:t>
            </a:r>
          </a:p>
          <a:p>
            <a:r>
              <a:rPr lang="en-US" sz="1200" b="1">
                <a:latin typeface="Courier New" pitchFamily="49" charset="0"/>
              </a:rPr>
              <a:t>       Y|     .02214***       .00711        3.116   .0043      9232.86</a:t>
            </a:r>
          </a:p>
          <a:p>
            <a:r>
              <a:rPr lang="en-US" sz="1200" b="1">
                <a:latin typeface="Courier New" pitchFamily="49" charset="0"/>
              </a:rPr>
              <a:t>     PNC|    36.2027        21.54563        1.680   .1044      1.67078</a:t>
            </a:r>
          </a:p>
          <a:p>
            <a:r>
              <a:rPr lang="en-US" sz="1200" b="1">
                <a:latin typeface="Courier New" pitchFamily="49" charset="0"/>
              </a:rPr>
              <a:t>     PUC|   -6.23235         5.01098       -1.244   .2243      2.34364</a:t>
            </a:r>
          </a:p>
          <a:p>
            <a:r>
              <a:rPr lang="en-US" sz="1200" b="1">
                <a:latin typeface="Courier New" pitchFamily="49" charset="0"/>
              </a:rPr>
              <a:t>     PPT|    9.35681         8.94549        1.046   .3048      2.74486</a:t>
            </a:r>
          </a:p>
          <a:p>
            <a:r>
              <a:rPr lang="en-US" sz="1200" b="1">
                <a:latin typeface="Courier New" pitchFamily="49" charset="0"/>
              </a:rPr>
              <a:t>      PN|    53.5879*       30.61384        1.750   .0914      2.08511</a:t>
            </a:r>
          </a:p>
          <a:p>
            <a:r>
              <a:rPr lang="en-US" sz="1200" b="1">
                <a:latin typeface="Courier New" pitchFamily="49" charset="0"/>
              </a:rPr>
              <a:t>      PS|   -65.4897***     23.58819       -2.776   .0099      2.36898</a:t>
            </a:r>
          </a:p>
          <a:p>
            <a:r>
              <a:rPr lang="en-US" sz="1200" b="1">
                <a:latin typeface="Courier New" pitchFamily="49" charset="0"/>
              </a:rPr>
              <a:t>    YEAR|    4.18510**       1.87283        2.235   .0339      1977.50</a:t>
            </a:r>
          </a:p>
          <a:p>
            <a:r>
              <a:rPr lang="en-US" sz="1200" b="1">
                <a:latin typeface="Courier New" pitchFamily="49"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r>
              <a:rPr lang="en-US" sz="2000" b="1" smtClean="0"/>
              <a:t>PD added to the model. R</a:t>
            </a:r>
            <a:r>
              <a:rPr lang="en-US" sz="2000" b="1" baseline="30000" smtClean="0"/>
              <a:t>2</a:t>
            </a:r>
            <a:r>
              <a:rPr lang="en-US" sz="2000" b="1" smtClean="0"/>
              <a:t> rises, Adjusted R</a:t>
            </a:r>
            <a:r>
              <a:rPr lang="en-US" sz="2000" b="1" baseline="30000" smtClean="0"/>
              <a:t>2</a:t>
            </a:r>
            <a:r>
              <a:rPr lang="en-US" sz="2000" b="1" smtClean="0"/>
              <a:t> falls</a:t>
            </a:r>
          </a:p>
        </p:txBody>
      </p:sp>
      <p:sp>
        <p:nvSpPr>
          <p:cNvPr id="29699" name="Text Box 5"/>
          <p:cNvSpPr txBox="1">
            <a:spLocks noChangeArrowheads="1"/>
          </p:cNvSpPr>
          <p:nvPr/>
        </p:nvSpPr>
        <p:spPr bwMode="auto">
          <a:xfrm>
            <a:off x="533400" y="1600200"/>
            <a:ext cx="8458200" cy="4656137"/>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Ordinary     least squares regression ............</a:t>
            </a:r>
          </a:p>
          <a:p>
            <a:r>
              <a:rPr lang="en-US" sz="1200" b="1">
                <a:latin typeface="Courier New" pitchFamily="49" charset="0"/>
              </a:rPr>
              <a:t>LHS=G        Mean                 =      226.09444</a:t>
            </a:r>
          </a:p>
          <a:p>
            <a:r>
              <a:rPr lang="en-US" sz="1200" b="1">
                <a:latin typeface="Courier New" pitchFamily="49" charset="0"/>
              </a:rPr>
              <a:t>             Standard deviation   =       50.59182</a:t>
            </a:r>
          </a:p>
          <a:p>
            <a:r>
              <a:rPr lang="en-US" sz="1200" b="1">
                <a:latin typeface="Courier New" pitchFamily="49" charset="0"/>
              </a:rPr>
              <a:t>             Number of observs.   =             36</a:t>
            </a:r>
          </a:p>
          <a:p>
            <a:r>
              <a:rPr lang="en-US" sz="1200" b="1">
                <a:latin typeface="Courier New" pitchFamily="49" charset="0"/>
              </a:rPr>
              <a:t>Model size   Parameters           =             10</a:t>
            </a:r>
          </a:p>
          <a:p>
            <a:r>
              <a:rPr lang="en-US" sz="1200" b="1">
                <a:latin typeface="Courier New" pitchFamily="49" charset="0"/>
              </a:rPr>
              <a:t>             Degrees of freedom   =             26</a:t>
            </a:r>
          </a:p>
          <a:p>
            <a:r>
              <a:rPr lang="en-US" sz="1200" b="1">
                <a:latin typeface="Courier New" pitchFamily="49" charset="0"/>
              </a:rPr>
              <a:t>Residuals    Sum of squares       =      594.54206</a:t>
            </a:r>
          </a:p>
          <a:p>
            <a:r>
              <a:rPr lang="en-US" sz="1200" b="1">
                <a:latin typeface="Courier New" pitchFamily="49" charset="0"/>
              </a:rPr>
              <a:t>             Standard error of e  =        4.78195</a:t>
            </a:r>
          </a:p>
          <a:p>
            <a:r>
              <a:rPr lang="en-US" sz="1200" b="1">
                <a:latin typeface="Courier New" pitchFamily="49" charset="0"/>
              </a:rPr>
              <a:t>Fit          R-squared            =         .99336  </a:t>
            </a:r>
            <a:r>
              <a:rPr lang="en-US" sz="1200" b="1">
                <a:solidFill>
                  <a:srgbClr val="FF3300"/>
                </a:solidFill>
                <a:latin typeface="Courier New" pitchFamily="49" charset="0"/>
              </a:rPr>
              <a:t>Was 0.99334</a:t>
            </a:r>
          </a:p>
          <a:p>
            <a:r>
              <a:rPr lang="en-US" sz="1200" b="1">
                <a:latin typeface="Courier New" pitchFamily="49" charset="0"/>
              </a:rPr>
              <a:t>             Adjusted R-squared   =         .99107  </a:t>
            </a:r>
            <a:r>
              <a:rPr lang="en-US" sz="1200" b="1">
                <a:solidFill>
                  <a:srgbClr val="FF3300"/>
                </a:solidFill>
                <a:latin typeface="Courier New" pitchFamily="49" charset="0"/>
              </a:rPr>
              <a:t>Was 0.99137</a:t>
            </a:r>
          </a:p>
          <a:p>
            <a:r>
              <a:rPr lang="en-US" sz="1200" b="1">
                <a:latin typeface="Courier New" pitchFamily="49" charset="0"/>
              </a:rPr>
              <a:t>--------+-------------------------------------------------------------</a:t>
            </a:r>
          </a:p>
          <a:p>
            <a:r>
              <a:rPr lang="en-US" sz="1200" b="1">
                <a:latin typeface="Courier New" pitchFamily="49" charset="0"/>
              </a:rPr>
              <a:t>Variable| Coefficient    Standard Error  t-ratio  P[|T|&gt;t]   Mean of X</a:t>
            </a:r>
          </a:p>
          <a:p>
            <a:r>
              <a:rPr lang="en-US" sz="1200" b="1">
                <a:latin typeface="Courier New" pitchFamily="49" charset="0"/>
              </a:rPr>
              <a:t>--------+-------------------------------------------------------------</a:t>
            </a:r>
          </a:p>
          <a:p>
            <a:r>
              <a:rPr lang="en-US" sz="1200" b="1">
                <a:latin typeface="Courier New" pitchFamily="49" charset="0"/>
              </a:rPr>
              <a:t>Constant|   -7916.51**      3822.602       -2.071   .0484</a:t>
            </a:r>
          </a:p>
          <a:p>
            <a:r>
              <a:rPr lang="en-US" sz="1200" b="1">
                <a:latin typeface="Courier New" pitchFamily="49" charset="0"/>
              </a:rPr>
              <a:t>      PG|   -26.8077***      5.86376       -4.572   .0001      2.31661</a:t>
            </a:r>
          </a:p>
          <a:p>
            <a:r>
              <a:rPr lang="en-US" sz="1200" b="1">
                <a:latin typeface="Courier New" pitchFamily="49" charset="0"/>
              </a:rPr>
              <a:t>       Y|     .02231***       .00725        3.077   .0049      9232.86</a:t>
            </a:r>
          </a:p>
          <a:p>
            <a:r>
              <a:rPr lang="en-US" sz="1200" b="1">
                <a:latin typeface="Courier New" pitchFamily="49" charset="0"/>
              </a:rPr>
              <a:t>     PNC|    30.0618        29.69543        1.012   .3207      1.67078</a:t>
            </a:r>
          </a:p>
          <a:p>
            <a:r>
              <a:rPr lang="en-US" sz="1200" b="1">
                <a:latin typeface="Courier New" pitchFamily="49" charset="0"/>
              </a:rPr>
              <a:t>     PUC|   -7.44699         6.45668       -1.153   .2592      2.34364</a:t>
            </a:r>
          </a:p>
          <a:p>
            <a:r>
              <a:rPr lang="en-US" sz="1200" b="1">
                <a:latin typeface="Courier New" pitchFamily="49" charset="0"/>
              </a:rPr>
              <a:t>     PPT|    9.05542         9.15246         .989   .3316      2.74486</a:t>
            </a:r>
          </a:p>
          <a:p>
            <a:r>
              <a:rPr lang="en-US" sz="1200" b="1">
                <a:solidFill>
                  <a:srgbClr val="FF3300"/>
                </a:solidFill>
                <a:latin typeface="Courier New" pitchFamily="49" charset="0"/>
              </a:rPr>
              <a:t>      PD|    11.8023        38.50913         .306   .7617      1.65056 (NOTE LOW t ratio)</a:t>
            </a:r>
          </a:p>
          <a:p>
            <a:r>
              <a:rPr lang="en-US" sz="1200" b="1">
                <a:latin typeface="Courier New" pitchFamily="49" charset="0"/>
              </a:rPr>
              <a:t>      PN|    47.3306        37.23680        1.271   .2150      2.08511</a:t>
            </a:r>
          </a:p>
          <a:p>
            <a:r>
              <a:rPr lang="en-US" sz="1200" b="1">
                <a:latin typeface="Courier New" pitchFamily="49" charset="0"/>
              </a:rPr>
              <a:t>      PS|   -60.6202**      28.77798       -2.106   .0450      2.36898</a:t>
            </a:r>
          </a:p>
          <a:p>
            <a:r>
              <a:rPr lang="en-US" sz="1200" b="1">
                <a:latin typeface="Courier New" pitchFamily="49" charset="0"/>
              </a:rPr>
              <a:t>    YEAR|    4.02861*        1.97231        2.043   .0514      1977.50</a:t>
            </a:r>
          </a:p>
          <a:p>
            <a:r>
              <a:rPr lang="en-US" sz="1200" b="1">
                <a:latin typeface="Courier New" pitchFamily="49" charset="0"/>
              </a:rPr>
              <a:t>--------+-------------------------------------------------------------</a:t>
            </a:r>
          </a:p>
        </p:txBody>
      </p:sp>
      <p:sp>
        <p:nvSpPr>
          <p:cNvPr id="4" name="Rectangle 3"/>
          <p:cNvSpPr/>
          <p:nvPr/>
        </p:nvSpPr>
        <p:spPr bwMode="auto">
          <a:xfrm>
            <a:off x="838200" y="5181600"/>
            <a:ext cx="8153400" cy="457200"/>
          </a:xfrm>
          <a:prstGeom prst="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z="2800" b="1" smtClean="0"/>
              <a:t>Linear Least Squares Subject to Restrictions</a:t>
            </a:r>
            <a:r>
              <a:rPr lang="en-US" sz="2800" smtClean="0"/>
              <a:t> </a:t>
            </a:r>
          </a:p>
        </p:txBody>
      </p:sp>
      <p:sp>
        <p:nvSpPr>
          <p:cNvPr id="30723"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2000" b="1" smtClean="0">
                <a:latin typeface="+mj-lt"/>
              </a:rPr>
              <a:t>Restrictions</a:t>
            </a:r>
            <a:r>
              <a:rPr lang="en-US" sz="2000" smtClean="0">
                <a:latin typeface="+mj-lt"/>
              </a:rPr>
              <a:t>: Theory imposes certain restrictions on parameters. </a:t>
            </a:r>
          </a:p>
          <a:p>
            <a:pPr eaLnBrk="1" hangingPunct="1">
              <a:lnSpc>
                <a:spcPct val="90000"/>
              </a:lnSpc>
              <a:buFont typeface="Wingdings" pitchFamily="2" charset="2"/>
              <a:buNone/>
            </a:pPr>
            <a:r>
              <a:rPr lang="en-US" sz="2000" b="1" smtClean="0">
                <a:latin typeface="+mj-lt"/>
              </a:rPr>
              <a:t>Some  common applications</a:t>
            </a:r>
          </a:p>
          <a:p>
            <a:pPr eaLnBrk="1" hangingPunct="1">
              <a:lnSpc>
                <a:spcPct val="90000"/>
              </a:lnSpc>
              <a:buFont typeface="Wingdings" pitchFamily="2" charset="2"/>
              <a:buNone/>
            </a:pPr>
            <a:r>
              <a:rPr lang="en-US" sz="2000" smtClean="0">
                <a:latin typeface="+mj-lt"/>
              </a:rPr>
              <a:t> </a:t>
            </a:r>
            <a:r>
              <a:rPr lang="en-US" sz="2000" smtClean="0">
                <a:latin typeface="+mj-lt"/>
                <a:sym typeface="Symbol"/>
              </a:rPr>
              <a:t></a:t>
            </a:r>
            <a:r>
              <a:rPr lang="en-US" sz="2000" smtClean="0">
                <a:latin typeface="+mj-lt"/>
              </a:rPr>
              <a:t>  Dropping  variables from the equation = certain coefficients in b forced to equal 0.  (Probably the most common testing situation.  “Is a certain variable significant?”)</a:t>
            </a:r>
          </a:p>
          <a:p>
            <a:pPr>
              <a:lnSpc>
                <a:spcPct val="90000"/>
              </a:lnSpc>
              <a:buNone/>
            </a:pPr>
            <a:r>
              <a:rPr lang="en-US" sz="2000" smtClean="0">
                <a:latin typeface="+mj-lt"/>
              </a:rPr>
              <a:t> </a:t>
            </a:r>
            <a:r>
              <a:rPr lang="en-US" sz="2000">
                <a:sym typeface="Symbol"/>
              </a:rPr>
              <a:t></a:t>
            </a:r>
            <a:r>
              <a:rPr lang="en-US" sz="2000" smtClean="0">
                <a:latin typeface="+mj-lt"/>
              </a:rPr>
              <a:t>  Adding up conditions:  Sums of certain coefficients must equal fixed values.  Adding up conditions in demand systems.  Constant returns to scale in production functions.</a:t>
            </a:r>
          </a:p>
          <a:p>
            <a:pPr>
              <a:lnSpc>
                <a:spcPct val="90000"/>
              </a:lnSpc>
              <a:buNone/>
            </a:pPr>
            <a:r>
              <a:rPr lang="en-US" sz="2000" smtClean="0">
                <a:latin typeface="+mj-lt"/>
              </a:rPr>
              <a:t> </a:t>
            </a:r>
            <a:r>
              <a:rPr lang="en-US" sz="2000">
                <a:sym typeface="Symbol"/>
              </a:rPr>
              <a:t></a:t>
            </a:r>
            <a:r>
              <a:rPr lang="en-US" sz="2000" smtClean="0">
                <a:latin typeface="+mj-lt"/>
              </a:rPr>
              <a:t>   Equality restrictions:  Certain coefficients must equal other coefficients.  Using real vs. nominal variables in equations.</a:t>
            </a:r>
          </a:p>
          <a:p>
            <a:pPr eaLnBrk="1" hangingPunct="1">
              <a:lnSpc>
                <a:spcPct val="90000"/>
              </a:lnSpc>
              <a:buFont typeface="Wingdings" pitchFamily="2" charset="2"/>
              <a:buNone/>
            </a:pPr>
            <a:r>
              <a:rPr lang="en-US" sz="2000" b="1" smtClean="0">
                <a:latin typeface="+mj-lt"/>
              </a:rPr>
              <a:t>General formulation for linear restrictions:</a:t>
            </a:r>
            <a:r>
              <a:rPr lang="en-US" sz="2000" smtClean="0">
                <a:latin typeface="+mj-lt"/>
              </a:rPr>
              <a:t>  </a:t>
            </a:r>
          </a:p>
          <a:p>
            <a:pPr eaLnBrk="1" hangingPunct="1">
              <a:lnSpc>
                <a:spcPct val="90000"/>
              </a:lnSpc>
              <a:buFont typeface="Wingdings" pitchFamily="2" charset="2"/>
              <a:buNone/>
            </a:pPr>
            <a:r>
              <a:rPr lang="en-US" sz="2000" smtClean="0">
                <a:latin typeface="+mj-lt"/>
              </a:rPr>
              <a:t>      Minimize the sum of squares, </a:t>
            </a:r>
            <a:r>
              <a:rPr lang="en-US" sz="2000" b="1" smtClean="0">
                <a:latin typeface="+mj-lt"/>
              </a:rPr>
              <a:t>e</a:t>
            </a:r>
            <a:r>
              <a:rPr lang="en-US" sz="2000" b="1" smtClean="0">
                <a:latin typeface="+mj-lt"/>
                <a:sym typeface="Symbol" pitchFamily="18" charset="2"/>
              </a:rPr>
              <a:t></a:t>
            </a:r>
            <a:r>
              <a:rPr lang="en-US" sz="2000" b="1" smtClean="0">
                <a:latin typeface="+mj-lt"/>
              </a:rPr>
              <a:t>e,</a:t>
            </a:r>
            <a:r>
              <a:rPr lang="en-US" sz="2000" smtClean="0">
                <a:latin typeface="+mj-lt"/>
              </a:rPr>
              <a:t> subject to the linear constraint</a:t>
            </a:r>
            <a:br>
              <a:rPr lang="en-US" sz="2000" smtClean="0">
                <a:latin typeface="+mj-lt"/>
              </a:rPr>
            </a:br>
            <a:r>
              <a:rPr lang="en-US" sz="2000" smtClean="0">
                <a:latin typeface="+mj-lt"/>
              </a:rPr>
              <a:t> </a:t>
            </a:r>
            <a:r>
              <a:rPr lang="en-US" sz="2000" b="1" smtClean="0">
                <a:latin typeface="+mj-lt"/>
              </a:rPr>
              <a:t>Rb</a:t>
            </a:r>
            <a:r>
              <a:rPr lang="en-US" sz="2000" smtClean="0">
                <a:latin typeface="+mj-lt"/>
              </a:rPr>
              <a:t> = </a:t>
            </a:r>
            <a:r>
              <a:rPr lang="en-US" sz="2000" b="1" smtClean="0">
                <a:latin typeface="+mj-lt"/>
              </a:rPr>
              <a:t>q</a:t>
            </a:r>
            <a:r>
              <a:rPr lang="en-US" sz="2000" smtClean="0">
                <a:latin typeface="+mj-lt"/>
              </a:rPr>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b="1" smtClean="0"/>
              <a:t>Restricted Least Squares</a:t>
            </a:r>
          </a:p>
        </p:txBody>
      </p:sp>
      <p:graphicFrame>
        <p:nvGraphicFramePr>
          <p:cNvPr id="3" name="Object 2"/>
          <p:cNvGraphicFramePr>
            <a:graphicFrameLocks noChangeAspect="1"/>
          </p:cNvGraphicFramePr>
          <p:nvPr>
            <p:extLst>
              <p:ext uri="{D42A27DB-BD31-4B8C-83A1-F6EECF244321}">
                <p14:modId xmlns:p14="http://schemas.microsoft.com/office/powerpoint/2010/main" val="2339014680"/>
              </p:ext>
            </p:extLst>
          </p:nvPr>
        </p:nvGraphicFramePr>
        <p:xfrm>
          <a:off x="1143000" y="1752600"/>
          <a:ext cx="7445375" cy="4213225"/>
        </p:xfrm>
        <a:graphic>
          <a:graphicData uri="http://schemas.openxmlformats.org/presentationml/2006/ole">
            <mc:AlternateContent xmlns:mc="http://schemas.openxmlformats.org/markup-compatibility/2006">
              <mc:Choice xmlns:v="urn:schemas-microsoft-com:vml" Requires="v">
                <p:oleObj spid="_x0000_s8209" name="Equation" r:id="rId4" imgW="5207000" imgH="2946400" progId="Equation.DSMT4">
                  <p:embed/>
                </p:oleObj>
              </mc:Choice>
              <mc:Fallback>
                <p:oleObj name="Equation" r:id="rId4" imgW="5207000" imgH="29464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445375" cy="421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mtClean="0"/>
              <a:t>Restricted Least Squares Solution</a:t>
            </a:r>
          </a:p>
        </p:txBody>
      </p:sp>
      <p:sp>
        <p:nvSpPr>
          <p:cNvPr id="2" name="Content Placeholder 1"/>
          <p:cNvSpPr>
            <a:spLocks noGrp="1"/>
          </p:cNvSpPr>
          <p:nvPr>
            <p:ph idx="1"/>
          </p:nvPr>
        </p:nvSpPr>
        <p:spPr>
          <a:xfrm>
            <a:off x="533400" y="1793875"/>
            <a:ext cx="8382000" cy="4530725"/>
          </a:xfrm>
        </p:spPr>
        <p:txBody>
          <a:bodyPr/>
          <a:lstStyle/>
          <a:p>
            <a:r>
              <a:rPr lang="en-US" smtClean="0">
                <a:latin typeface="+mj-lt"/>
              </a:rPr>
              <a:t>General Approach: Programming Problem</a:t>
            </a:r>
            <a:br>
              <a:rPr lang="en-US" smtClean="0">
                <a:latin typeface="+mj-lt"/>
              </a:rPr>
            </a:br>
            <a:r>
              <a:rPr lang="en-US" smtClean="0">
                <a:latin typeface="+mj-lt"/>
              </a:rPr>
              <a:t>Minimize for </a:t>
            </a:r>
            <a:r>
              <a:rPr lang="en-US" b="1" smtClean="0">
                <a:latin typeface="+mj-lt"/>
                <a:sym typeface="Symbol"/>
              </a:rPr>
              <a:t>  </a:t>
            </a:r>
            <a:r>
              <a:rPr lang="en-US" smtClean="0">
                <a:latin typeface="+mj-lt"/>
                <a:sym typeface="Symbol"/>
              </a:rPr>
              <a:t> </a:t>
            </a:r>
            <a:r>
              <a:rPr lang="en-US" i="1" smtClean="0">
                <a:latin typeface="+mj-lt"/>
                <a:sym typeface="Symbol"/>
              </a:rPr>
              <a:t>L</a:t>
            </a:r>
            <a:r>
              <a:rPr lang="en-US" smtClean="0">
                <a:latin typeface="+mj-lt"/>
                <a:sym typeface="Symbol"/>
              </a:rPr>
              <a:t> = (</a:t>
            </a:r>
            <a:r>
              <a:rPr lang="en-US" b="1" smtClean="0">
                <a:latin typeface="+mj-lt"/>
                <a:sym typeface="Symbol"/>
              </a:rPr>
              <a:t>y</a:t>
            </a:r>
            <a:r>
              <a:rPr lang="en-US" smtClean="0">
                <a:latin typeface="+mj-lt"/>
                <a:sym typeface="Symbol"/>
              </a:rPr>
              <a:t> - </a:t>
            </a:r>
            <a:r>
              <a:rPr lang="en-US" b="1" smtClean="0">
                <a:sym typeface="Symbol"/>
              </a:rPr>
              <a:t>X</a:t>
            </a:r>
            <a:r>
              <a:rPr lang="en-US" smtClean="0">
                <a:sym typeface="Symbol"/>
              </a:rPr>
              <a:t>)</a:t>
            </a:r>
            <a:r>
              <a:rPr lang="en-US" b="1" smtClean="0">
                <a:sym typeface="Symbol"/>
              </a:rPr>
              <a:t></a:t>
            </a:r>
            <a:r>
              <a:rPr lang="en-US" smtClean="0">
                <a:sym typeface="Symbol"/>
              </a:rPr>
              <a:t>(</a:t>
            </a:r>
            <a:r>
              <a:rPr lang="en-US" b="1">
                <a:sym typeface="Symbol"/>
              </a:rPr>
              <a:t>y</a:t>
            </a:r>
            <a:r>
              <a:rPr lang="en-US">
                <a:sym typeface="Symbol"/>
              </a:rPr>
              <a:t> - </a:t>
            </a:r>
            <a:r>
              <a:rPr lang="en-US" b="1">
                <a:sym typeface="Symbol"/>
              </a:rPr>
              <a:t>X</a:t>
            </a:r>
            <a:r>
              <a:rPr lang="en-US" smtClean="0">
                <a:sym typeface="Symbol"/>
              </a:rPr>
              <a:t>) </a:t>
            </a:r>
            <a:br>
              <a:rPr lang="en-US" smtClean="0">
                <a:sym typeface="Symbol"/>
              </a:rPr>
            </a:br>
            <a:r>
              <a:rPr lang="en-US" smtClean="0">
                <a:sym typeface="Symbol"/>
              </a:rPr>
              <a:t>subject to     </a:t>
            </a:r>
            <a:r>
              <a:rPr lang="en-US" b="1" smtClean="0">
                <a:sym typeface="Symbol"/>
              </a:rPr>
              <a:t>R</a:t>
            </a:r>
            <a:r>
              <a:rPr lang="en-US" smtClean="0">
                <a:sym typeface="Symbol"/>
              </a:rPr>
              <a:t> = </a:t>
            </a:r>
            <a:r>
              <a:rPr lang="en-US" b="1" smtClean="0">
                <a:sym typeface="Symbol"/>
              </a:rPr>
              <a:t>q</a:t>
            </a:r>
            <a:br>
              <a:rPr lang="en-US" b="1" smtClean="0">
                <a:sym typeface="Symbol"/>
              </a:rPr>
            </a:br>
            <a:r>
              <a:rPr lang="en-US" smtClean="0">
                <a:sym typeface="Symbol"/>
              </a:rPr>
              <a:t>Each row of </a:t>
            </a:r>
            <a:r>
              <a:rPr lang="en-US" b="1" smtClean="0">
                <a:sym typeface="Symbol"/>
              </a:rPr>
              <a:t>R</a:t>
            </a:r>
            <a:r>
              <a:rPr lang="en-US" smtClean="0">
                <a:sym typeface="Symbol"/>
              </a:rPr>
              <a:t> is the K coefficients in a restriction.</a:t>
            </a:r>
            <a:r>
              <a:rPr lang="en-US">
                <a:sym typeface="Symbol"/>
              </a:rPr>
              <a:t/>
            </a:r>
            <a:br>
              <a:rPr lang="en-US">
                <a:sym typeface="Symbol"/>
              </a:rPr>
            </a:br>
            <a:r>
              <a:rPr lang="en-US" smtClean="0">
                <a:sym typeface="Symbol"/>
              </a:rPr>
              <a:t>There are J restrictions:  J rows</a:t>
            </a:r>
          </a:p>
          <a:p>
            <a:r>
              <a:rPr lang="en-US" b="1" smtClean="0">
                <a:sym typeface="Symbol"/>
              </a:rPr>
              <a:t></a:t>
            </a:r>
            <a:r>
              <a:rPr lang="en-US" baseline="-25000" smtClean="0">
                <a:sym typeface="Symbol"/>
              </a:rPr>
              <a:t>3</a:t>
            </a:r>
            <a:r>
              <a:rPr lang="en-US" smtClean="0">
                <a:sym typeface="Symbol"/>
              </a:rPr>
              <a:t> = 0:             </a:t>
            </a:r>
            <a:r>
              <a:rPr lang="en-US" b="1" smtClean="0">
                <a:sym typeface="Symbol"/>
              </a:rPr>
              <a:t>R</a:t>
            </a:r>
            <a:r>
              <a:rPr lang="en-US" smtClean="0">
                <a:sym typeface="Symbol"/>
              </a:rPr>
              <a:t> = [0,0,1,0,…] 	</a:t>
            </a:r>
            <a:r>
              <a:rPr lang="en-US" b="1" smtClean="0">
                <a:sym typeface="Symbol"/>
              </a:rPr>
              <a:t>q</a:t>
            </a:r>
            <a:r>
              <a:rPr lang="en-US" smtClean="0">
                <a:sym typeface="Symbol"/>
              </a:rPr>
              <a:t> = (0).  J=1</a:t>
            </a:r>
          </a:p>
          <a:p>
            <a:r>
              <a:rPr lang="en-US" b="1" smtClean="0">
                <a:sym typeface="Symbol"/>
              </a:rPr>
              <a:t></a:t>
            </a:r>
            <a:r>
              <a:rPr lang="en-US" baseline="-25000" smtClean="0">
                <a:sym typeface="Symbol"/>
              </a:rPr>
              <a:t>2</a:t>
            </a:r>
            <a:r>
              <a:rPr lang="en-US" smtClean="0">
                <a:sym typeface="Symbol"/>
              </a:rPr>
              <a:t> =</a:t>
            </a:r>
            <a:r>
              <a:rPr lang="en-US" b="1" smtClean="0">
                <a:sym typeface="Symbol"/>
              </a:rPr>
              <a:t> </a:t>
            </a:r>
            <a:r>
              <a:rPr lang="en-US" b="1">
                <a:sym typeface="Symbol"/>
              </a:rPr>
              <a:t></a:t>
            </a:r>
            <a:r>
              <a:rPr lang="en-US" baseline="-25000" smtClean="0">
                <a:sym typeface="Symbol"/>
              </a:rPr>
              <a:t>3</a:t>
            </a:r>
            <a:r>
              <a:rPr lang="en-US" smtClean="0">
                <a:sym typeface="Symbol"/>
              </a:rPr>
              <a:t>:            </a:t>
            </a:r>
            <a:r>
              <a:rPr lang="en-US" b="1" smtClean="0">
                <a:sym typeface="Symbol"/>
              </a:rPr>
              <a:t>R</a:t>
            </a:r>
            <a:r>
              <a:rPr lang="en-US" smtClean="0">
                <a:sym typeface="Symbol"/>
              </a:rPr>
              <a:t> = [0,1,-1,0,…]	</a:t>
            </a:r>
            <a:r>
              <a:rPr lang="en-US" b="1" smtClean="0">
                <a:sym typeface="Symbol"/>
              </a:rPr>
              <a:t>q</a:t>
            </a:r>
            <a:r>
              <a:rPr lang="en-US" smtClean="0">
                <a:sym typeface="Symbol"/>
              </a:rPr>
              <a:t> = (0).  J=1</a:t>
            </a:r>
          </a:p>
          <a:p>
            <a:r>
              <a:rPr lang="en-US" b="1" smtClean="0">
                <a:sym typeface="Symbol"/>
              </a:rPr>
              <a:t></a:t>
            </a:r>
            <a:r>
              <a:rPr lang="en-US" baseline="-25000" smtClean="0">
                <a:sym typeface="Symbol"/>
              </a:rPr>
              <a:t>2</a:t>
            </a:r>
            <a:r>
              <a:rPr lang="en-US" smtClean="0">
                <a:sym typeface="Symbol"/>
              </a:rPr>
              <a:t> </a:t>
            </a:r>
            <a:r>
              <a:rPr lang="en-US">
                <a:sym typeface="Symbol"/>
              </a:rPr>
              <a:t>= </a:t>
            </a:r>
            <a:r>
              <a:rPr lang="en-US" smtClean="0">
                <a:sym typeface="Symbol"/>
              </a:rPr>
              <a:t>0</a:t>
            </a:r>
            <a:r>
              <a:rPr lang="en-US">
                <a:sym typeface="Symbol"/>
              </a:rPr>
              <a:t>,</a:t>
            </a:r>
            <a:r>
              <a:rPr lang="en-US" b="1" smtClean="0">
                <a:sym typeface="Symbol"/>
              </a:rPr>
              <a:t> </a:t>
            </a:r>
            <a:r>
              <a:rPr lang="en-US" b="1">
                <a:sym typeface="Symbol"/>
              </a:rPr>
              <a:t></a:t>
            </a:r>
            <a:r>
              <a:rPr lang="en-US" baseline="-25000">
                <a:sym typeface="Symbol"/>
              </a:rPr>
              <a:t>3</a:t>
            </a:r>
            <a:r>
              <a:rPr lang="en-US">
                <a:sym typeface="Symbol"/>
              </a:rPr>
              <a:t> = 0</a:t>
            </a:r>
            <a:r>
              <a:rPr lang="en-US" smtClean="0">
                <a:sym typeface="Symbol"/>
              </a:rPr>
              <a:t>:  </a:t>
            </a:r>
            <a:r>
              <a:rPr lang="en-US" b="1" smtClean="0">
                <a:sym typeface="Symbol"/>
              </a:rPr>
              <a:t>R</a:t>
            </a:r>
            <a:r>
              <a:rPr lang="en-US" smtClean="0">
                <a:sym typeface="Symbol"/>
              </a:rPr>
              <a:t> = 0,1,0,0,…	</a:t>
            </a:r>
            <a:r>
              <a:rPr lang="en-US" b="1" smtClean="0">
                <a:sym typeface="Symbol"/>
              </a:rPr>
              <a:t>q</a:t>
            </a:r>
            <a:r>
              <a:rPr lang="en-US" smtClean="0">
                <a:sym typeface="Symbol"/>
              </a:rPr>
              <a:t> = </a:t>
            </a:r>
            <a:r>
              <a:rPr lang="en-US" baseline="-25000" smtClean="0">
                <a:sym typeface="Symbol"/>
              </a:rPr>
              <a:t> </a:t>
            </a:r>
            <a:r>
              <a:rPr lang="en-US" smtClean="0">
                <a:sym typeface="Symbol"/>
              </a:rPr>
              <a:t>0     J=2</a:t>
            </a:r>
            <a:br>
              <a:rPr lang="en-US" smtClean="0">
                <a:sym typeface="Symbol"/>
              </a:rPr>
            </a:br>
            <a:r>
              <a:rPr lang="en-US" smtClean="0">
                <a:sym typeface="Symbol"/>
              </a:rPr>
              <a:t>                               0,0,1,0,…	       0</a:t>
            </a:r>
          </a:p>
        </p:txBody>
      </p:sp>
      <p:sp>
        <p:nvSpPr>
          <p:cNvPr id="3" name="Rectangle 2"/>
          <p:cNvSpPr/>
          <p:nvPr/>
        </p:nvSpPr>
        <p:spPr bwMode="auto">
          <a:xfrm>
            <a:off x="3886200" y="5105400"/>
            <a:ext cx="1752600" cy="9144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6705600" y="5105400"/>
            <a:ext cx="381000" cy="9144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Solution Strategy</a:t>
            </a:r>
            <a:endParaRPr lang="en-US"/>
          </a:p>
        </p:txBody>
      </p:sp>
      <p:sp>
        <p:nvSpPr>
          <p:cNvPr id="3" name="Content Placeholder 2"/>
          <p:cNvSpPr>
            <a:spLocks noGrp="1"/>
          </p:cNvSpPr>
          <p:nvPr>
            <p:ph idx="1"/>
          </p:nvPr>
        </p:nvSpPr>
        <p:spPr>
          <a:xfrm>
            <a:off x="533400" y="2057400"/>
            <a:ext cx="8229600" cy="3311525"/>
          </a:xfrm>
        </p:spPr>
        <p:txBody>
          <a:bodyPr/>
          <a:lstStyle/>
          <a:p>
            <a:r>
              <a:rPr lang="en-US" smtClean="0"/>
              <a:t>Quadratic program: Minimize quadratic criterion subject to linear restrictions</a:t>
            </a:r>
          </a:p>
          <a:p>
            <a:r>
              <a:rPr lang="en-US" smtClean="0"/>
              <a:t>All restrictions are binding</a:t>
            </a:r>
          </a:p>
          <a:p>
            <a:r>
              <a:rPr lang="en-US" smtClean="0"/>
              <a:t>Solve using Lagrangean formulation</a:t>
            </a:r>
          </a:p>
          <a:p>
            <a:r>
              <a:rPr lang="en-US" smtClean="0"/>
              <a:t>Minimize over (</a:t>
            </a:r>
            <a:r>
              <a:rPr lang="en-US" b="1" smtClean="0">
                <a:sym typeface="Symbol"/>
              </a:rPr>
              <a:t></a:t>
            </a:r>
            <a:r>
              <a:rPr lang="en-US" smtClean="0">
                <a:sym typeface="Symbol"/>
              </a:rPr>
              <a:t>,</a:t>
            </a:r>
            <a:r>
              <a:rPr lang="en-US" b="1" smtClean="0">
                <a:sym typeface="Symbol"/>
              </a:rPr>
              <a:t></a:t>
            </a:r>
            <a:r>
              <a:rPr lang="en-US" smtClean="0">
                <a:sym typeface="Symbol"/>
              </a:rPr>
              <a:t>) </a:t>
            </a:r>
            <a:br>
              <a:rPr lang="en-US" smtClean="0">
                <a:sym typeface="Symbol"/>
              </a:rPr>
            </a:br>
            <a:r>
              <a:rPr lang="en-US" smtClean="0">
                <a:sym typeface="Symbol"/>
              </a:rPr>
              <a:t>          L* =</a:t>
            </a:r>
            <a:r>
              <a:rPr lang="en-US">
                <a:sym typeface="Symbol"/>
              </a:rPr>
              <a:t> (</a:t>
            </a:r>
            <a:r>
              <a:rPr lang="en-US" b="1">
                <a:sym typeface="Symbol"/>
              </a:rPr>
              <a:t>y</a:t>
            </a:r>
            <a:r>
              <a:rPr lang="en-US">
                <a:sym typeface="Symbol"/>
              </a:rPr>
              <a:t> - </a:t>
            </a:r>
            <a:r>
              <a:rPr lang="en-US" b="1">
                <a:sym typeface="Symbol"/>
              </a:rPr>
              <a:t>X</a:t>
            </a:r>
            <a:r>
              <a:rPr lang="en-US">
                <a:sym typeface="Symbol"/>
              </a:rPr>
              <a:t>)</a:t>
            </a:r>
            <a:r>
              <a:rPr lang="en-US" b="1">
                <a:sym typeface="Symbol"/>
              </a:rPr>
              <a:t></a:t>
            </a:r>
            <a:r>
              <a:rPr lang="en-US">
                <a:sym typeface="Symbol"/>
              </a:rPr>
              <a:t>(</a:t>
            </a:r>
            <a:r>
              <a:rPr lang="en-US" b="1">
                <a:sym typeface="Symbol"/>
              </a:rPr>
              <a:t>y</a:t>
            </a:r>
            <a:r>
              <a:rPr lang="en-US">
                <a:sym typeface="Symbol"/>
              </a:rPr>
              <a:t> - </a:t>
            </a:r>
            <a:r>
              <a:rPr lang="en-US" b="1">
                <a:sym typeface="Symbol"/>
              </a:rPr>
              <a:t>X</a:t>
            </a:r>
            <a:r>
              <a:rPr lang="en-US">
                <a:sym typeface="Symbol"/>
              </a:rPr>
              <a:t>)</a:t>
            </a:r>
            <a:r>
              <a:rPr lang="en-US" smtClean="0">
                <a:sym typeface="Symbol"/>
              </a:rPr>
              <a:t> + 2</a:t>
            </a:r>
            <a:r>
              <a:rPr lang="en-US" b="1" smtClean="0">
                <a:sym typeface="Symbol"/>
              </a:rPr>
              <a:t></a:t>
            </a:r>
            <a:r>
              <a:rPr lang="en-US" smtClean="0">
                <a:sym typeface="Symbol"/>
              </a:rPr>
              <a:t>(</a:t>
            </a:r>
            <a:r>
              <a:rPr lang="en-US" b="1" smtClean="0">
                <a:sym typeface="Symbol"/>
              </a:rPr>
              <a:t>R-q</a:t>
            </a:r>
            <a:r>
              <a:rPr lang="en-US" smtClean="0">
                <a:sym typeface="Symbol"/>
              </a:rPr>
              <a:t>)</a:t>
            </a:r>
            <a:br>
              <a:rPr lang="en-US" smtClean="0">
                <a:sym typeface="Symbol"/>
              </a:rPr>
            </a:br>
            <a:r>
              <a:rPr lang="en-US" smtClean="0">
                <a:sym typeface="Symbol"/>
              </a:rPr>
              <a:t>(The 2 is for convenience – see below.)</a:t>
            </a:r>
            <a:endParaRPr lang="en-US"/>
          </a:p>
        </p:txBody>
      </p:sp>
    </p:spTree>
    <p:extLst>
      <p:ext uri="{BB962C8B-B14F-4D97-AF65-F5344CB8AC3E}">
        <p14:creationId xmlns:p14="http://schemas.microsoft.com/office/powerpoint/2010/main" val="1675663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smtClean="0"/>
              <a:t>Restricted LS Solution</a:t>
            </a:r>
          </a:p>
        </p:txBody>
      </p:sp>
      <p:graphicFrame>
        <p:nvGraphicFramePr>
          <p:cNvPr id="3" name="Object 2"/>
          <p:cNvGraphicFramePr>
            <a:graphicFrameLocks noChangeAspect="1"/>
          </p:cNvGraphicFramePr>
          <p:nvPr>
            <p:extLst>
              <p:ext uri="{D42A27DB-BD31-4B8C-83A1-F6EECF244321}">
                <p14:modId xmlns:p14="http://schemas.microsoft.com/office/powerpoint/2010/main" val="2866180854"/>
              </p:ext>
            </p:extLst>
          </p:nvPr>
        </p:nvGraphicFramePr>
        <p:xfrm>
          <a:off x="1219200" y="1752600"/>
          <a:ext cx="7331938" cy="4419600"/>
        </p:xfrm>
        <a:graphic>
          <a:graphicData uri="http://schemas.openxmlformats.org/presentationml/2006/ole">
            <mc:AlternateContent xmlns:mc="http://schemas.openxmlformats.org/markup-compatibility/2006">
              <mc:Choice xmlns:v="urn:schemas-microsoft-com:vml" Requires="v">
                <p:oleObj spid="_x0000_s10260" name="Equation" r:id="rId4" imgW="3644900" imgH="2197100" progId="Equation.DSMT4">
                  <p:embed/>
                </p:oleObj>
              </mc:Choice>
              <mc:Fallback>
                <p:oleObj name="Equation" r:id="rId4" imgW="3644900" imgH="2197100" progId="Equation.DSMT4">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752600"/>
                        <a:ext cx="7331938"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1139825"/>
          </a:xfrm>
        </p:spPr>
        <p:txBody>
          <a:bodyPr/>
          <a:lstStyle/>
          <a:p>
            <a:r>
              <a:rPr lang="en-US" smtClean="0"/>
              <a:t>Restricted Least Squares</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423578144"/>
              </p:ext>
            </p:extLst>
          </p:nvPr>
        </p:nvGraphicFramePr>
        <p:xfrm>
          <a:off x="685800" y="2660650"/>
          <a:ext cx="7626350" cy="2297113"/>
        </p:xfrm>
        <a:graphic>
          <a:graphicData uri="http://schemas.openxmlformats.org/presentationml/2006/ole">
            <mc:AlternateContent xmlns:mc="http://schemas.openxmlformats.org/markup-compatibility/2006">
              <mc:Choice xmlns:v="urn:schemas-microsoft-com:vml" Requires="v">
                <p:oleObj spid="_x0000_s15374" name="Equation" r:id="rId3" imgW="3924000" imgH="1180800" progId="Equation.DSMT4">
                  <p:embed/>
                </p:oleObj>
              </mc:Choice>
              <mc:Fallback>
                <p:oleObj name="Equation" r:id="rId3" imgW="3924000" imgH="11808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660650"/>
                        <a:ext cx="7626350" cy="2297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19663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838200"/>
            <a:ext cx="8229600" cy="530225"/>
          </a:xfrm>
        </p:spPr>
        <p:txBody>
          <a:bodyPr/>
          <a:lstStyle/>
          <a:p>
            <a:pPr eaLnBrk="1" hangingPunct="1"/>
            <a:r>
              <a:rPr lang="en-US" smtClean="0"/>
              <a:t>Aspects of Restricted LS</a:t>
            </a:r>
          </a:p>
        </p:txBody>
      </p:sp>
      <p:sp>
        <p:nvSpPr>
          <p:cNvPr id="31747" name="Rectangle 3"/>
          <p:cNvSpPr>
            <a:spLocks noGrp="1" noChangeArrowheads="1"/>
          </p:cNvSpPr>
          <p:nvPr>
            <p:ph type="body" idx="1"/>
          </p:nvPr>
        </p:nvSpPr>
        <p:spPr/>
        <p:txBody>
          <a:bodyPr/>
          <a:lstStyle/>
          <a:p>
            <a:pPr marL="533400" indent="-533400" eaLnBrk="1" hangingPunct="1">
              <a:buFont typeface="Wingdings" pitchFamily="2" charset="2"/>
              <a:buNone/>
            </a:pPr>
            <a:r>
              <a:rPr lang="en-US" b="1" smtClean="0"/>
              <a:t>1.  b</a:t>
            </a:r>
            <a:r>
              <a:rPr lang="en-US" smtClean="0"/>
              <a:t>*  =  </a:t>
            </a:r>
            <a:r>
              <a:rPr lang="en-US" b="1" smtClean="0"/>
              <a:t>b</a:t>
            </a:r>
            <a:r>
              <a:rPr lang="en-US" smtClean="0"/>
              <a:t> - </a:t>
            </a:r>
            <a:r>
              <a:rPr lang="en-US" b="1" smtClean="0"/>
              <a:t>Cm</a:t>
            </a:r>
            <a:r>
              <a:rPr lang="en-US" smtClean="0"/>
              <a:t> where </a:t>
            </a:r>
          </a:p>
          <a:p>
            <a:pPr marL="533400" indent="-533400" eaLnBrk="1" hangingPunct="1">
              <a:buFont typeface="Wingdings" pitchFamily="2" charset="2"/>
              <a:buNone/>
            </a:pPr>
            <a:r>
              <a:rPr lang="en-US" b="1" smtClean="0"/>
              <a:t>     m</a:t>
            </a:r>
            <a:r>
              <a:rPr lang="en-US" smtClean="0"/>
              <a:t> = the “discrepancy vector”</a:t>
            </a:r>
            <a:r>
              <a:rPr lang="en-US" b="1" smtClean="0"/>
              <a:t> Rb - q</a:t>
            </a:r>
            <a:r>
              <a:rPr lang="en-US" smtClean="0"/>
              <a:t>.  </a:t>
            </a:r>
            <a:endParaRPr lang="en-US" b="1" smtClean="0"/>
          </a:p>
          <a:p>
            <a:pPr marL="533400" indent="-533400" eaLnBrk="1" hangingPunct="1">
              <a:buFont typeface="Wingdings" pitchFamily="2" charset="2"/>
              <a:buNone/>
            </a:pPr>
            <a:r>
              <a:rPr lang="en-US" smtClean="0"/>
              <a:t>     Note what happens if </a:t>
            </a:r>
            <a:r>
              <a:rPr lang="en-US" b="1" smtClean="0"/>
              <a:t>m </a:t>
            </a:r>
            <a:r>
              <a:rPr lang="en-US" smtClean="0"/>
              <a:t>= </a:t>
            </a:r>
            <a:r>
              <a:rPr lang="en-US" b="1" smtClean="0"/>
              <a:t>0</a:t>
            </a:r>
            <a:r>
              <a:rPr lang="en-US" smtClean="0"/>
              <a:t>.  </a:t>
            </a:r>
          </a:p>
          <a:p>
            <a:pPr marL="533400" indent="-533400" eaLnBrk="1" hangingPunct="1">
              <a:buFont typeface="Wingdings" pitchFamily="2" charset="2"/>
              <a:buNone/>
            </a:pPr>
            <a:r>
              <a:rPr lang="en-US" smtClean="0"/>
              <a:t>     What does </a:t>
            </a:r>
            <a:r>
              <a:rPr lang="en-US" b="1" smtClean="0"/>
              <a:t>m</a:t>
            </a:r>
            <a:r>
              <a:rPr lang="en-US" smtClean="0"/>
              <a:t> = </a:t>
            </a:r>
            <a:r>
              <a:rPr lang="en-US" b="1" smtClean="0"/>
              <a:t>0</a:t>
            </a:r>
            <a:r>
              <a:rPr lang="en-US" smtClean="0"/>
              <a:t> mean?</a:t>
            </a:r>
          </a:p>
          <a:p>
            <a:pPr marL="533400" indent="-533400" eaLnBrk="1" hangingPunct="1">
              <a:buFont typeface="Wingdings" pitchFamily="2" charset="2"/>
              <a:buNone/>
            </a:pPr>
            <a:r>
              <a:rPr lang="en-US" b="1" smtClean="0">
                <a:sym typeface="Symbol" pitchFamily="18" charset="2"/>
              </a:rPr>
              <a:t>2.  </a:t>
            </a:r>
            <a:r>
              <a:rPr lang="en-US" b="1" smtClean="0"/>
              <a:t>=</a:t>
            </a:r>
            <a:r>
              <a:rPr lang="en-US" smtClean="0"/>
              <a:t>[</a:t>
            </a:r>
            <a:r>
              <a:rPr lang="en-US" b="1" smtClean="0"/>
              <a:t>R</a:t>
            </a:r>
            <a:r>
              <a:rPr lang="en-US" smtClean="0"/>
              <a:t>(</a:t>
            </a:r>
            <a:r>
              <a:rPr lang="en-US" b="1" smtClean="0"/>
              <a:t>X</a:t>
            </a:r>
            <a:r>
              <a:rPr lang="en-US" b="1" smtClean="0">
                <a:sym typeface="Symbol" pitchFamily="18" charset="2"/>
              </a:rPr>
              <a:t></a:t>
            </a:r>
            <a:r>
              <a:rPr lang="en-US" b="1" smtClean="0"/>
              <a:t>X</a:t>
            </a:r>
            <a:r>
              <a:rPr lang="en-US" smtClean="0"/>
              <a:t>)</a:t>
            </a:r>
            <a:r>
              <a:rPr lang="en-US" baseline="30000" smtClean="0"/>
              <a:t>-1</a:t>
            </a:r>
            <a:r>
              <a:rPr lang="en-US" b="1" smtClean="0"/>
              <a:t>R</a:t>
            </a:r>
            <a:r>
              <a:rPr lang="en-US" smtClean="0">
                <a:sym typeface="Symbol" pitchFamily="18" charset="2"/>
              </a:rPr>
              <a:t></a:t>
            </a:r>
            <a:r>
              <a:rPr lang="en-US" smtClean="0"/>
              <a:t>]</a:t>
            </a:r>
            <a:r>
              <a:rPr lang="en-US" baseline="30000" smtClean="0"/>
              <a:t>-1</a:t>
            </a:r>
            <a:r>
              <a:rPr lang="en-US" smtClean="0"/>
              <a:t>(</a:t>
            </a:r>
            <a:r>
              <a:rPr lang="en-US" b="1" smtClean="0"/>
              <a:t>Rb</a:t>
            </a:r>
            <a:r>
              <a:rPr lang="en-US" smtClean="0"/>
              <a:t> - </a:t>
            </a:r>
            <a:r>
              <a:rPr lang="en-US" b="1" smtClean="0"/>
              <a:t>q</a:t>
            </a:r>
            <a:r>
              <a:rPr lang="en-US" smtClean="0"/>
              <a:t>) = [</a:t>
            </a:r>
            <a:r>
              <a:rPr lang="en-US" b="1" smtClean="0"/>
              <a:t>R</a:t>
            </a:r>
            <a:r>
              <a:rPr lang="en-US" smtClean="0"/>
              <a:t>(</a:t>
            </a:r>
            <a:r>
              <a:rPr lang="en-US" b="1" smtClean="0"/>
              <a:t>X</a:t>
            </a:r>
            <a:r>
              <a:rPr lang="en-US" b="1" smtClean="0">
                <a:sym typeface="Symbol" pitchFamily="18" charset="2"/>
              </a:rPr>
              <a:t></a:t>
            </a:r>
            <a:r>
              <a:rPr lang="en-US" b="1" smtClean="0"/>
              <a:t>X</a:t>
            </a:r>
            <a:r>
              <a:rPr lang="en-US" smtClean="0"/>
              <a:t>)</a:t>
            </a:r>
            <a:r>
              <a:rPr lang="en-US" baseline="30000" smtClean="0"/>
              <a:t>-1</a:t>
            </a:r>
            <a:r>
              <a:rPr lang="en-US" b="1" smtClean="0"/>
              <a:t>R</a:t>
            </a:r>
            <a:r>
              <a:rPr lang="en-US" smtClean="0">
                <a:sym typeface="Symbol" pitchFamily="18" charset="2"/>
              </a:rPr>
              <a:t></a:t>
            </a:r>
            <a:r>
              <a:rPr lang="en-US" smtClean="0"/>
              <a:t>]</a:t>
            </a:r>
            <a:r>
              <a:rPr lang="en-US" baseline="30000" smtClean="0"/>
              <a:t>-1</a:t>
            </a:r>
            <a:r>
              <a:rPr lang="en-US" b="1" smtClean="0"/>
              <a:t>m.  </a:t>
            </a:r>
          </a:p>
          <a:p>
            <a:pPr marL="533400" indent="-533400" eaLnBrk="1" hangingPunct="1">
              <a:buFont typeface="Wingdings" pitchFamily="2" charset="2"/>
              <a:buNone/>
            </a:pPr>
            <a:r>
              <a:rPr lang="en-US" b="1" smtClean="0"/>
              <a:t>     </a:t>
            </a:r>
            <a:r>
              <a:rPr lang="en-US" smtClean="0"/>
              <a:t>When does </a:t>
            </a:r>
            <a:r>
              <a:rPr lang="en-US" b="1" smtClean="0">
                <a:sym typeface="Symbol" pitchFamily="18" charset="2"/>
              </a:rPr>
              <a:t></a:t>
            </a:r>
            <a:r>
              <a:rPr lang="en-US" smtClean="0"/>
              <a:t> = 0. What does this mean?</a:t>
            </a:r>
          </a:p>
          <a:p>
            <a:pPr marL="533400" indent="-533400" eaLnBrk="1" hangingPunct="1">
              <a:buFont typeface="Wingdings" pitchFamily="2" charset="2"/>
              <a:buNone/>
            </a:pPr>
            <a:r>
              <a:rPr lang="en-US" b="1" smtClean="0"/>
              <a:t>3. </a:t>
            </a:r>
            <a:r>
              <a:rPr lang="en-US" smtClean="0"/>
              <a:t>Combining results: </a:t>
            </a:r>
            <a:r>
              <a:rPr lang="en-US" b="1" smtClean="0"/>
              <a:t>b</a:t>
            </a:r>
            <a:r>
              <a:rPr lang="en-US" smtClean="0"/>
              <a:t>*  =  </a:t>
            </a:r>
            <a:r>
              <a:rPr lang="en-US" b="1" smtClean="0"/>
              <a:t>b</a:t>
            </a:r>
            <a:r>
              <a:rPr lang="en-US" smtClean="0"/>
              <a:t> - (</a:t>
            </a:r>
            <a:r>
              <a:rPr lang="en-US" b="1" smtClean="0"/>
              <a:t>X</a:t>
            </a:r>
            <a:r>
              <a:rPr lang="en-US" b="1" smtClean="0">
                <a:sym typeface="Symbol" pitchFamily="18" charset="2"/>
              </a:rPr>
              <a:t></a:t>
            </a:r>
            <a:r>
              <a:rPr lang="en-US" b="1" smtClean="0"/>
              <a:t>X</a:t>
            </a:r>
            <a:r>
              <a:rPr lang="en-US" smtClean="0"/>
              <a:t>)</a:t>
            </a:r>
            <a:r>
              <a:rPr lang="en-US" baseline="30000" smtClean="0"/>
              <a:t>-1</a:t>
            </a:r>
            <a:r>
              <a:rPr lang="en-US" b="1" smtClean="0"/>
              <a:t>R</a:t>
            </a:r>
            <a:r>
              <a:rPr lang="en-US" smtClean="0">
                <a:sym typeface="Symbol" pitchFamily="18" charset="2"/>
              </a:rPr>
              <a:t></a:t>
            </a:r>
            <a:r>
              <a:rPr lang="en-US" b="1" smtClean="0">
                <a:sym typeface="Symbol" pitchFamily="18" charset="2"/>
              </a:rPr>
              <a:t></a:t>
            </a:r>
            <a:r>
              <a:rPr lang="en-US" smtClean="0"/>
              <a:t>.  </a:t>
            </a:r>
          </a:p>
          <a:p>
            <a:pPr marL="533400" indent="-533400" eaLnBrk="1" hangingPunct="1">
              <a:buFont typeface="Wingdings" pitchFamily="2" charset="2"/>
              <a:buNone/>
            </a:pPr>
            <a:r>
              <a:rPr lang="en-US" smtClean="0"/>
              <a:t>    How could </a:t>
            </a:r>
            <a:r>
              <a:rPr lang="en-US" b="1" smtClean="0"/>
              <a:t>b</a:t>
            </a:r>
            <a:r>
              <a:rPr lang="en-US" smtClean="0"/>
              <a:t>* = </a:t>
            </a:r>
            <a:r>
              <a:rPr lang="en-US" b="1" smtClean="0"/>
              <a:t>b</a:t>
            </a:r>
            <a:r>
              <a:rPr lang="en-US" smtClean="0"/>
              <a: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744952083"/>
              </p:ext>
            </p:extLst>
          </p:nvPr>
        </p:nvGraphicFramePr>
        <p:xfrm>
          <a:off x="876739" y="1981200"/>
          <a:ext cx="7667977" cy="2895600"/>
        </p:xfrm>
        <a:graphic>
          <a:graphicData uri="http://schemas.openxmlformats.org/presentationml/2006/ole">
            <mc:AlternateContent xmlns:mc="http://schemas.openxmlformats.org/markup-compatibility/2006">
              <mc:Choice xmlns:v="urn:schemas-microsoft-com:vml" Requires="v">
                <p:oleObj spid="_x0000_s11280" name="Equation" r:id="rId4" imgW="3632200" imgH="1371600" progId="Equation.DSMT4">
                  <p:embed/>
                </p:oleObj>
              </mc:Choice>
              <mc:Fallback>
                <p:oleObj name="Equation" r:id="rId4" imgW="3632200" imgH="13716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739" y="1981200"/>
                        <a:ext cx="7667977" cy="2895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2467</TotalTime>
  <Words>2475</Words>
  <Application>Microsoft Office PowerPoint</Application>
  <PresentationFormat>On-screen Show (4:3)</PresentationFormat>
  <Paragraphs>306</Paragraphs>
  <Slides>37</Slides>
  <Notes>22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6" baseType="lpstr">
      <vt:lpstr>Arial</vt:lpstr>
      <vt:lpstr>Courier New</vt:lpstr>
      <vt:lpstr>Symbol</vt:lpstr>
      <vt:lpstr>Tahoma</vt:lpstr>
      <vt:lpstr>Times New Roman</vt:lpstr>
      <vt:lpstr>Verdana</vt:lpstr>
      <vt:lpstr>Wingdings</vt:lpstr>
      <vt:lpstr>Level</vt:lpstr>
      <vt:lpstr>Equation</vt:lpstr>
      <vt:lpstr>Econometrics I</vt:lpstr>
      <vt:lpstr>A Caution About Stata and R2</vt:lpstr>
      <vt:lpstr>Econometrics I</vt:lpstr>
      <vt:lpstr>Minimizing ee</vt:lpstr>
      <vt:lpstr>Dropping a Variable</vt:lpstr>
      <vt:lpstr>Adding a Variable Never Increases  the Sum of Squares</vt:lpstr>
      <vt:lpstr>The Fit of the Regression</vt:lpstr>
      <vt:lpstr>Decomposing the Variation</vt:lpstr>
      <vt:lpstr>Decomposing the Variation of Vector y</vt:lpstr>
      <vt:lpstr>A Fit Measure</vt:lpstr>
      <vt:lpstr>Adding Variables</vt:lpstr>
      <vt:lpstr>Adding Variables to a Model What is the effect of adding PN, PD, PS? </vt:lpstr>
      <vt:lpstr>A Useful Result</vt:lpstr>
      <vt:lpstr>Partial Correlation</vt:lpstr>
      <vt:lpstr>Comparing fits of regressions</vt:lpstr>
      <vt:lpstr>PowerPoint Presentation</vt:lpstr>
      <vt:lpstr>(Linearly) Transformed Data</vt:lpstr>
      <vt:lpstr>Linear Transformation</vt:lpstr>
      <vt:lpstr>Principal Components</vt:lpstr>
      <vt:lpstr>What is a Principal Component?</vt:lpstr>
      <vt:lpstr>PowerPoint Presentation</vt:lpstr>
      <vt:lpstr>PowerPoint Presentation</vt:lpstr>
      <vt:lpstr>PowerPoint Presentation</vt:lpstr>
      <vt:lpstr>PowerPoint Presentation</vt:lpstr>
      <vt:lpstr>Adjusted R Squared</vt:lpstr>
      <vt:lpstr>PowerPoint Presentation</vt:lpstr>
      <vt:lpstr>Adjusted R2</vt:lpstr>
      <vt:lpstr>Full Regression (Without PD)</vt:lpstr>
      <vt:lpstr>PD added to the model. R2 rises, Adjusted R2 falls</vt:lpstr>
      <vt:lpstr>Linear Least Squares Subject to Restrictions </vt:lpstr>
      <vt:lpstr>Restricted Least Squares</vt:lpstr>
      <vt:lpstr>Restricted Least Squares Solution</vt:lpstr>
      <vt:lpstr>Solution Strategy</vt:lpstr>
      <vt:lpstr>Restricted LS Solution</vt:lpstr>
      <vt:lpstr>Restricted Least Squares</vt:lpstr>
      <vt:lpstr>Aspects of Restricted LS</vt:lpstr>
      <vt:lpstr>PowerPoint Presentation</vt:lpstr>
    </vt:vector>
  </TitlesOfParts>
  <Company>Econometric Software,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Stern User</cp:lastModifiedBy>
  <cp:revision>88</cp:revision>
  <dcterms:created xsi:type="dcterms:W3CDTF">2007-07-27T17:18:39Z</dcterms:created>
  <dcterms:modified xsi:type="dcterms:W3CDTF">2017-09-18T15:44:49Z</dcterms:modified>
</cp:coreProperties>
</file>