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86" r:id="rId1"/>
  </p:sldMasterIdLst>
  <p:notesMasterIdLst>
    <p:notesMasterId r:id="rId43"/>
  </p:notesMasterIdLst>
  <p:handoutMasterIdLst>
    <p:handoutMasterId r:id="rId44"/>
  </p:handoutMasterIdLst>
  <p:sldIdLst>
    <p:sldId id="258" r:id="rId2"/>
    <p:sldId id="271" r:id="rId3"/>
    <p:sldId id="438" r:id="rId4"/>
    <p:sldId id="497" r:id="rId5"/>
    <p:sldId id="498" r:id="rId6"/>
    <p:sldId id="489" r:id="rId7"/>
    <p:sldId id="491" r:id="rId8"/>
    <p:sldId id="494" r:id="rId9"/>
    <p:sldId id="495" r:id="rId10"/>
    <p:sldId id="496" r:id="rId11"/>
    <p:sldId id="484" r:id="rId12"/>
    <p:sldId id="485" r:id="rId13"/>
    <p:sldId id="435" r:id="rId14"/>
    <p:sldId id="432" r:id="rId15"/>
    <p:sldId id="441" r:id="rId16"/>
    <p:sldId id="440" r:id="rId17"/>
    <p:sldId id="433" r:id="rId18"/>
    <p:sldId id="434" r:id="rId19"/>
    <p:sldId id="451" r:id="rId20"/>
    <p:sldId id="452" r:id="rId21"/>
    <p:sldId id="457" r:id="rId22"/>
    <p:sldId id="458" r:id="rId23"/>
    <p:sldId id="436" r:id="rId24"/>
    <p:sldId id="437" r:id="rId25"/>
    <p:sldId id="446" r:id="rId26"/>
    <p:sldId id="447" r:id="rId27"/>
    <p:sldId id="448" r:id="rId28"/>
    <p:sldId id="449" r:id="rId29"/>
    <p:sldId id="450" r:id="rId30"/>
    <p:sldId id="459" r:id="rId31"/>
    <p:sldId id="460" r:id="rId32"/>
    <p:sldId id="461" r:id="rId33"/>
    <p:sldId id="299" r:id="rId34"/>
    <p:sldId id="443" r:id="rId35"/>
    <p:sldId id="300" r:id="rId36"/>
    <p:sldId id="301" r:id="rId37"/>
    <p:sldId id="465" r:id="rId38"/>
    <p:sldId id="466" r:id="rId39"/>
    <p:sldId id="463" r:id="rId40"/>
    <p:sldId id="499" r:id="rId41"/>
    <p:sldId id="464" r:id="rId42"/>
  </p:sldIdLst>
  <p:sldSz cx="9144000" cy="6858000" type="screen4x3"/>
  <p:notesSz cx="6997700" cy="92837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CC00"/>
    <a:srgbClr val="FFFFFF"/>
    <a:srgbClr val="6B00B4"/>
    <a:srgbClr val="7030A0"/>
    <a:srgbClr val="000000"/>
    <a:srgbClr val="E6E6E6"/>
    <a:srgbClr val="FF0000"/>
    <a:srgbClr val="99CCCC"/>
    <a:srgbClr val="0000FF"/>
    <a:srgbClr val="FF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338" autoAdjust="0"/>
    <p:restoredTop sz="94713" autoAdjust="0"/>
  </p:normalViewPr>
  <p:slideViewPr>
    <p:cSldViewPr>
      <p:cViewPr>
        <p:scale>
          <a:sx n="100" d="100"/>
          <a:sy n="100" d="100"/>
        </p:scale>
        <p:origin x="2160" y="31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image" Target="../media/image32.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37.wmf"/><Relationship Id="rId1" Type="http://schemas.openxmlformats.org/officeDocument/2006/relationships/image" Target="../media/image36.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4018"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defTabSz="930275" eaLnBrk="1" hangingPunct="1">
              <a:defRPr sz="1200"/>
            </a:lvl1pPr>
          </a:lstStyle>
          <a:p>
            <a:endParaRPr lang="en-US"/>
          </a:p>
        </p:txBody>
      </p:sp>
      <p:sp>
        <p:nvSpPr>
          <p:cNvPr id="214019" name="Rectangle 3"/>
          <p:cNvSpPr>
            <a:spLocks noGrp="1" noChangeArrowheads="1"/>
          </p:cNvSpPr>
          <p:nvPr>
            <p:ph type="dt" sz="quarter" idx="1"/>
          </p:nvPr>
        </p:nvSpPr>
        <p:spPr bwMode="auto">
          <a:xfrm>
            <a:off x="3963988"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algn="r" defTabSz="930275" eaLnBrk="1" hangingPunct="1">
              <a:defRPr sz="1200"/>
            </a:lvl1pPr>
          </a:lstStyle>
          <a:p>
            <a:endParaRPr lang="en-US"/>
          </a:p>
        </p:txBody>
      </p:sp>
      <p:sp>
        <p:nvSpPr>
          <p:cNvPr id="214020" name="Rectangle 4"/>
          <p:cNvSpPr>
            <a:spLocks noGrp="1" noChangeArrowheads="1"/>
          </p:cNvSpPr>
          <p:nvPr>
            <p:ph type="ftr" sz="quarter" idx="2"/>
          </p:nvPr>
        </p:nvSpPr>
        <p:spPr bwMode="auto">
          <a:xfrm>
            <a:off x="0"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defTabSz="930275" eaLnBrk="1" hangingPunct="1">
              <a:defRPr sz="1200"/>
            </a:lvl1pPr>
          </a:lstStyle>
          <a:p>
            <a:endParaRPr lang="en-US"/>
          </a:p>
        </p:txBody>
      </p:sp>
      <p:sp>
        <p:nvSpPr>
          <p:cNvPr id="214021" name="Rectangle 5"/>
          <p:cNvSpPr>
            <a:spLocks noGrp="1" noChangeArrowheads="1"/>
          </p:cNvSpPr>
          <p:nvPr>
            <p:ph type="sldNum" sz="quarter" idx="3"/>
          </p:nvPr>
        </p:nvSpPr>
        <p:spPr bwMode="auto">
          <a:xfrm>
            <a:off x="3963988"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algn="r" defTabSz="930275" eaLnBrk="1" hangingPunct="1">
              <a:defRPr sz="1200"/>
            </a:lvl1pPr>
          </a:lstStyle>
          <a:p>
            <a:fld id="{61C0E9CA-299E-479D-B5B9-378C6DF986AA}" type="slidenum">
              <a:rPr lang="en-US"/>
              <a:pPr/>
              <a:t>‹#›</a:t>
            </a:fld>
            <a:endParaRPr lang="en-US"/>
          </a:p>
        </p:txBody>
      </p:sp>
    </p:spTree>
    <p:extLst>
      <p:ext uri="{BB962C8B-B14F-4D97-AF65-F5344CB8AC3E}">
        <p14:creationId xmlns:p14="http://schemas.microsoft.com/office/powerpoint/2010/main" val="8924447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defTabSz="930275" eaLnBrk="1" hangingPunct="1">
              <a:defRPr sz="1200"/>
            </a:lvl1pPr>
          </a:lstStyle>
          <a:p>
            <a:endParaRPr lang="en-US"/>
          </a:p>
        </p:txBody>
      </p:sp>
      <p:sp>
        <p:nvSpPr>
          <p:cNvPr id="3075" name="Rectangle 3"/>
          <p:cNvSpPr>
            <a:spLocks noGrp="1" noChangeArrowheads="1"/>
          </p:cNvSpPr>
          <p:nvPr>
            <p:ph type="dt" idx="1"/>
          </p:nvPr>
        </p:nvSpPr>
        <p:spPr bwMode="auto">
          <a:xfrm>
            <a:off x="3963988"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algn="r" defTabSz="930275" eaLnBrk="1" hangingPunct="1">
              <a:defRPr sz="1200"/>
            </a:lvl1pPr>
          </a:lstStyle>
          <a:p>
            <a:endParaRPr lang="en-US"/>
          </a:p>
        </p:txBody>
      </p:sp>
      <p:sp>
        <p:nvSpPr>
          <p:cNvPr id="3076" name="Rectangle 4"/>
          <p:cNvSpPr>
            <a:spLocks noGrp="1" noRot="1" noChangeAspect="1" noChangeArrowheads="1" noTextEdit="1"/>
          </p:cNvSpPr>
          <p:nvPr>
            <p:ph type="sldImg" idx="2"/>
          </p:nvPr>
        </p:nvSpPr>
        <p:spPr bwMode="auto">
          <a:xfrm>
            <a:off x="1177925" y="696913"/>
            <a:ext cx="4641850" cy="3481387"/>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700088" y="4410075"/>
            <a:ext cx="5597525" cy="4176713"/>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defTabSz="930275" eaLnBrk="1" hangingPunct="1">
              <a:defRPr sz="1200"/>
            </a:lvl1pPr>
          </a:lstStyle>
          <a:p>
            <a:endParaRPr lang="en-US"/>
          </a:p>
        </p:txBody>
      </p:sp>
      <p:sp>
        <p:nvSpPr>
          <p:cNvPr id="3079" name="Rectangle 7"/>
          <p:cNvSpPr>
            <a:spLocks noGrp="1" noChangeArrowheads="1"/>
          </p:cNvSpPr>
          <p:nvPr>
            <p:ph type="sldNum" sz="quarter" idx="5"/>
          </p:nvPr>
        </p:nvSpPr>
        <p:spPr bwMode="auto">
          <a:xfrm>
            <a:off x="3963988"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algn="r" defTabSz="930275" eaLnBrk="1" hangingPunct="1">
              <a:defRPr sz="1200"/>
            </a:lvl1pPr>
          </a:lstStyle>
          <a:p>
            <a:fld id="{4F8F0715-B755-4255-9FF5-B88A10DBD778}" type="slidenum">
              <a:rPr lang="en-US"/>
              <a:pPr/>
              <a:t>‹#›</a:t>
            </a:fld>
            <a:endParaRPr lang="en-US"/>
          </a:p>
        </p:txBody>
      </p:sp>
    </p:spTree>
    <p:extLst>
      <p:ext uri="{BB962C8B-B14F-4D97-AF65-F5344CB8AC3E}">
        <p14:creationId xmlns:p14="http://schemas.microsoft.com/office/powerpoint/2010/main" val="417495736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77F398-5192-4E49-AA5F-C4A783130378}" type="slidenum">
              <a:rPr lang="en-US"/>
              <a:pPr/>
              <a:t>1</a:t>
            </a:fld>
            <a:endParaRPr lang="en-US"/>
          </a:p>
        </p:txBody>
      </p:sp>
      <p:sp>
        <p:nvSpPr>
          <p:cNvPr id="159746" name="Rectangle 2"/>
          <p:cNvSpPr>
            <a:spLocks noGrp="1" noRot="1" noChangeAspect="1" noChangeArrowheads="1" noTextEdit="1"/>
          </p:cNvSpPr>
          <p:nvPr>
            <p:ph type="sldImg"/>
          </p:nvPr>
        </p:nvSpPr>
        <p:spPr>
          <a:ln/>
        </p:spPr>
      </p:sp>
      <p:sp>
        <p:nvSpPr>
          <p:cNvPr id="1597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6197224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1FAEE7-2368-4C07-9EEE-9E3BEAD90DC5}" type="slidenum">
              <a:rPr lang="en-US"/>
              <a:pPr/>
              <a:t>2</a:t>
            </a:fld>
            <a:endParaRPr lang="en-US"/>
          </a:p>
        </p:txBody>
      </p:sp>
      <p:sp>
        <p:nvSpPr>
          <p:cNvPr id="211970" name="Rectangle 2"/>
          <p:cNvSpPr>
            <a:spLocks noGrp="1" noRot="1" noChangeAspect="1" noChangeArrowheads="1" noTextEdit="1"/>
          </p:cNvSpPr>
          <p:nvPr>
            <p:ph type="sldImg"/>
          </p:nvPr>
        </p:nvSpPr>
        <p:spPr>
          <a:ln/>
        </p:spPr>
      </p:sp>
      <p:sp>
        <p:nvSpPr>
          <p:cNvPr id="21197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608958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21E443-82EF-4D04-A8B3-3C794CC447E4}" type="slidenum">
              <a:rPr lang="en-US"/>
              <a:pPr/>
              <a:t>4</a:t>
            </a:fld>
            <a:endParaRPr lang="en-US"/>
          </a:p>
        </p:txBody>
      </p:sp>
      <p:sp>
        <p:nvSpPr>
          <p:cNvPr id="204802" name="Rectangle 2"/>
          <p:cNvSpPr>
            <a:spLocks noGrp="1" noRot="1" noChangeAspect="1" noChangeArrowheads="1" noTextEdit="1"/>
          </p:cNvSpPr>
          <p:nvPr>
            <p:ph type="sldImg"/>
          </p:nvPr>
        </p:nvSpPr>
        <p:spPr>
          <a:ln/>
        </p:spPr>
      </p:sp>
      <p:sp>
        <p:nvSpPr>
          <p:cNvPr id="204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06B999-5167-4CC0-BA64-1830925FEEA2}" type="slidenum">
              <a:rPr lang="en-US"/>
              <a:pPr/>
              <a:t>5</a:t>
            </a:fld>
            <a:endParaRPr lang="en-US"/>
          </a:p>
        </p:txBody>
      </p:sp>
      <p:sp>
        <p:nvSpPr>
          <p:cNvPr id="208898" name="Rectangle 2"/>
          <p:cNvSpPr>
            <a:spLocks noGrp="1" noRot="1" noChangeAspect="1" noChangeArrowheads="1" noTextEdit="1"/>
          </p:cNvSpPr>
          <p:nvPr>
            <p:ph type="sldImg"/>
          </p:nvPr>
        </p:nvSpPr>
        <p:spPr>
          <a:ln/>
        </p:spPr>
      </p:sp>
      <p:sp>
        <p:nvSpPr>
          <p:cNvPr id="20889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0182168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EBD1717-FC0A-48DF-BCE9-B0385F39DC24}" type="slidenum">
              <a:rPr lang="en-US"/>
              <a:pPr/>
              <a:t>6</a:t>
            </a:fld>
            <a:endParaRPr lang="en-US"/>
          </a:p>
        </p:txBody>
      </p:sp>
      <p:sp>
        <p:nvSpPr>
          <p:cNvPr id="206850" name="Rectangle 2"/>
          <p:cNvSpPr>
            <a:spLocks noGrp="1" noRot="1" noChangeAspect="1" noChangeArrowheads="1" noTextEdit="1"/>
          </p:cNvSpPr>
          <p:nvPr>
            <p:ph type="sldImg"/>
          </p:nvPr>
        </p:nvSpPr>
        <p:spPr>
          <a:ln/>
        </p:spPr>
      </p:sp>
      <p:sp>
        <p:nvSpPr>
          <p:cNvPr id="20685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6709063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FA314C-4B29-4BB6-9A5D-D2CD154D7294}" type="slidenum">
              <a:rPr lang="en-US"/>
              <a:pPr/>
              <a:t>7</a:t>
            </a:fld>
            <a:endParaRPr lang="en-US"/>
          </a:p>
        </p:txBody>
      </p:sp>
      <p:sp>
        <p:nvSpPr>
          <p:cNvPr id="280578" name="Rectangle 2"/>
          <p:cNvSpPr>
            <a:spLocks noGrp="1" noRot="1" noChangeAspect="1" noChangeArrowheads="1" noTextEdit="1"/>
          </p:cNvSpPr>
          <p:nvPr>
            <p:ph type="sldImg"/>
          </p:nvPr>
        </p:nvSpPr>
        <p:spPr>
          <a:ln/>
        </p:spPr>
      </p:sp>
      <p:sp>
        <p:nvSpPr>
          <p:cNvPr id="28057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3371247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D98583-1A0D-4EB8-9F50-4BA3EFDE6686}" type="slidenum">
              <a:rPr lang="en-US"/>
              <a:pPr/>
              <a:t>8</a:t>
            </a:fld>
            <a:endParaRPr lang="en-US"/>
          </a:p>
        </p:txBody>
      </p:sp>
      <p:sp>
        <p:nvSpPr>
          <p:cNvPr id="286722" name="Rectangle 2"/>
          <p:cNvSpPr>
            <a:spLocks noGrp="1" noRot="1" noChangeAspect="1" noChangeArrowheads="1" noTextEdit="1"/>
          </p:cNvSpPr>
          <p:nvPr>
            <p:ph type="sldImg"/>
          </p:nvPr>
        </p:nvSpPr>
        <p:spPr>
          <a:ln/>
        </p:spPr>
      </p:sp>
      <p:sp>
        <p:nvSpPr>
          <p:cNvPr id="28672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6667761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DB8424-18A4-45EE-BE65-1E4AA98AA45B}" type="slidenum">
              <a:rPr lang="en-US"/>
              <a:pPr/>
              <a:t>9</a:t>
            </a:fld>
            <a:endParaRPr lang="en-US"/>
          </a:p>
        </p:txBody>
      </p:sp>
      <p:sp>
        <p:nvSpPr>
          <p:cNvPr id="287746" name="Rectangle 2"/>
          <p:cNvSpPr>
            <a:spLocks noGrp="1" noRot="1" noChangeAspect="1" noChangeArrowheads="1" noTextEdit="1"/>
          </p:cNvSpPr>
          <p:nvPr>
            <p:ph type="sldImg"/>
          </p:nvPr>
        </p:nvSpPr>
        <p:spPr>
          <a:ln/>
        </p:spPr>
      </p:sp>
      <p:sp>
        <p:nvSpPr>
          <p:cNvPr id="2877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504845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BB9806B-89C1-44D2-9899-9D342202F893}" type="slidenum">
              <a:rPr lang="en-US"/>
              <a:pPr/>
              <a:t>10</a:t>
            </a:fld>
            <a:endParaRPr lang="en-US"/>
          </a:p>
        </p:txBody>
      </p:sp>
      <p:sp>
        <p:nvSpPr>
          <p:cNvPr id="288770" name="Rectangle 2"/>
          <p:cNvSpPr>
            <a:spLocks noGrp="1" noRot="1" noChangeAspect="1" noChangeArrowheads="1" noTextEdit="1"/>
          </p:cNvSpPr>
          <p:nvPr>
            <p:ph type="sldImg"/>
          </p:nvPr>
        </p:nvSpPr>
        <p:spPr>
          <a:ln/>
        </p:spPr>
      </p:sp>
      <p:sp>
        <p:nvSpPr>
          <p:cNvPr id="28877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9737787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a:ln/>
        </p:spPr>
        <p:txBody>
          <a:bodyPr/>
          <a:lstStyle/>
          <a:p>
            <a:pPr eaLnBrk="1" hangingPunct="1"/>
            <a:endParaRPr lang="en-US" smtClean="0"/>
          </a:p>
        </p:txBody>
      </p:sp>
      <p:sp>
        <p:nvSpPr>
          <p:cNvPr id="26628" name="Slide Number Placeholder 3"/>
          <p:cNvSpPr>
            <a:spLocks noGrp="1"/>
          </p:cNvSpPr>
          <p:nvPr>
            <p:ph type="sldNum" sz="quarter" idx="5"/>
          </p:nvPr>
        </p:nvSpPr>
        <p:spPr>
          <a:noFill/>
        </p:spPr>
        <p:txBody>
          <a:bodyPr/>
          <a:lstStyle/>
          <a:p>
            <a:fld id="{CEC35EED-CCF7-4805-82D3-4480535E4B1C}" type="slidenum">
              <a:rPr lang="en-US" smtClean="0"/>
              <a:pPr/>
              <a:t>13</a:t>
            </a:fld>
            <a:endParaRPr lang="en-US" smtClean="0"/>
          </a:p>
        </p:txBody>
      </p:sp>
    </p:spTree>
    <p:extLst>
      <p:ext uri="{BB962C8B-B14F-4D97-AF65-F5344CB8AC3E}">
        <p14:creationId xmlns:p14="http://schemas.microsoft.com/office/powerpoint/2010/main" val="4355193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p:spPr>
        <p:txBody>
          <a:bodyPr/>
          <a:lstStyle/>
          <a:p>
            <a:endParaRPr lang="en-US" smtClean="0"/>
          </a:p>
        </p:txBody>
      </p:sp>
      <p:sp>
        <p:nvSpPr>
          <p:cNvPr id="40964" name="Slide Number Placeholder 3"/>
          <p:cNvSpPr>
            <a:spLocks noGrp="1"/>
          </p:cNvSpPr>
          <p:nvPr>
            <p:ph type="sldNum" sz="quarter" idx="5"/>
          </p:nvPr>
        </p:nvSpPr>
        <p:spPr>
          <a:noFill/>
        </p:spPr>
        <p:txBody>
          <a:bodyPr/>
          <a:lstStyle/>
          <a:p>
            <a:fld id="{A0BEA216-D1CC-47D5-9A8D-CB5E32BD328A}" type="slidenum">
              <a:rPr lang="en-US" smtClean="0"/>
              <a:pPr/>
              <a:t>19</a:t>
            </a:fld>
            <a:endParaRPr lang="en-US" smtClean="0"/>
          </a:p>
        </p:txBody>
      </p:sp>
    </p:spTree>
    <p:extLst>
      <p:ext uri="{BB962C8B-B14F-4D97-AF65-F5344CB8AC3E}">
        <p14:creationId xmlns:p14="http://schemas.microsoft.com/office/powerpoint/2010/main" val="13561299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p:spPr>
        <p:txBody>
          <a:bodyPr/>
          <a:lstStyle/>
          <a:p>
            <a:endParaRPr lang="en-US" smtClean="0"/>
          </a:p>
        </p:txBody>
      </p:sp>
      <p:sp>
        <p:nvSpPr>
          <p:cNvPr id="43012" name="Slide Number Placeholder 3"/>
          <p:cNvSpPr>
            <a:spLocks noGrp="1"/>
          </p:cNvSpPr>
          <p:nvPr>
            <p:ph type="sldNum" sz="quarter" idx="5"/>
          </p:nvPr>
        </p:nvSpPr>
        <p:spPr>
          <a:noFill/>
        </p:spPr>
        <p:txBody>
          <a:bodyPr/>
          <a:lstStyle/>
          <a:p>
            <a:fld id="{A01DCEB0-886C-456A-AA74-DF3C2F5D83CE}" type="slidenum">
              <a:rPr lang="en-US" smtClean="0"/>
              <a:pPr/>
              <a:t>20</a:t>
            </a:fld>
            <a:endParaRPr lang="en-US" smtClean="0"/>
          </a:p>
        </p:txBody>
      </p:sp>
    </p:spTree>
    <p:extLst>
      <p:ext uri="{BB962C8B-B14F-4D97-AF65-F5344CB8AC3E}">
        <p14:creationId xmlns:p14="http://schemas.microsoft.com/office/powerpoint/2010/main" val="42430226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p:spPr>
        <p:txBody>
          <a:bodyPr/>
          <a:lstStyle/>
          <a:p>
            <a:endParaRPr lang="en-US" smtClean="0"/>
          </a:p>
        </p:txBody>
      </p:sp>
      <p:sp>
        <p:nvSpPr>
          <p:cNvPr id="41988" name="Slide Number Placeholder 3"/>
          <p:cNvSpPr>
            <a:spLocks noGrp="1"/>
          </p:cNvSpPr>
          <p:nvPr>
            <p:ph type="sldNum" sz="quarter" idx="5"/>
          </p:nvPr>
        </p:nvSpPr>
        <p:spPr>
          <a:noFill/>
        </p:spPr>
        <p:txBody>
          <a:bodyPr/>
          <a:lstStyle/>
          <a:p>
            <a:fld id="{02E4D241-874C-4C33-A76D-363BF91C2E10}" type="slidenum">
              <a:rPr lang="en-US" smtClean="0"/>
              <a:pPr/>
              <a:t>21</a:t>
            </a:fld>
            <a:endParaRPr lang="en-US" smtClean="0"/>
          </a:p>
        </p:txBody>
      </p:sp>
    </p:spTree>
    <p:extLst>
      <p:ext uri="{BB962C8B-B14F-4D97-AF65-F5344CB8AC3E}">
        <p14:creationId xmlns:p14="http://schemas.microsoft.com/office/powerpoint/2010/main" val="12000058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573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CD5B83C6-ABD7-4D1E-A092-F51B8175CDEE}" type="slidenum">
              <a:rPr lang="en-US" smtClean="0"/>
              <a:pPr/>
              <a:t>23</a:t>
            </a:fld>
            <a:endParaRPr lang="en-US" smtClean="0"/>
          </a:p>
        </p:txBody>
      </p:sp>
    </p:spTree>
    <p:extLst>
      <p:ext uri="{BB962C8B-B14F-4D97-AF65-F5344CB8AC3E}">
        <p14:creationId xmlns:p14="http://schemas.microsoft.com/office/powerpoint/2010/main" val="14887128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583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E0AB4C81-C578-497C-A6A4-C367CBC57BBF}" type="slidenum">
              <a:rPr lang="en-US" smtClean="0"/>
              <a:pPr/>
              <a:t>24</a:t>
            </a:fld>
            <a:endParaRPr lang="en-US" smtClean="0"/>
          </a:p>
        </p:txBody>
      </p:sp>
    </p:spTree>
    <p:extLst>
      <p:ext uri="{BB962C8B-B14F-4D97-AF65-F5344CB8AC3E}">
        <p14:creationId xmlns:p14="http://schemas.microsoft.com/office/powerpoint/2010/main" val="15719110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p:spPr>
        <p:txBody>
          <a:bodyPr/>
          <a:lstStyle/>
          <a:p>
            <a:endParaRPr lang="en-US" smtClean="0"/>
          </a:p>
        </p:txBody>
      </p:sp>
      <p:sp>
        <p:nvSpPr>
          <p:cNvPr id="37892" name="Slide Number Placeholder 3"/>
          <p:cNvSpPr>
            <a:spLocks noGrp="1"/>
          </p:cNvSpPr>
          <p:nvPr>
            <p:ph type="sldNum" sz="quarter" idx="5"/>
          </p:nvPr>
        </p:nvSpPr>
        <p:spPr>
          <a:noFill/>
        </p:spPr>
        <p:txBody>
          <a:bodyPr/>
          <a:lstStyle/>
          <a:p>
            <a:fld id="{9CC16EDE-FCA6-4939-9FFD-37FE2B5EBE39}" type="slidenum">
              <a:rPr lang="en-US" smtClean="0"/>
              <a:pPr/>
              <a:t>25</a:t>
            </a:fld>
            <a:endParaRPr lang="en-US" smtClean="0"/>
          </a:p>
        </p:txBody>
      </p:sp>
    </p:spTree>
    <p:extLst>
      <p:ext uri="{BB962C8B-B14F-4D97-AF65-F5344CB8AC3E}">
        <p14:creationId xmlns:p14="http://schemas.microsoft.com/office/powerpoint/2010/main" val="20079634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pPr eaLnBrk="1" hangingPunct="1"/>
            <a:endParaRPr lang="en-US" smtClean="0"/>
          </a:p>
        </p:txBody>
      </p:sp>
      <p:sp>
        <p:nvSpPr>
          <p:cNvPr id="30724" name="Slide Number Placeholder 3"/>
          <p:cNvSpPr>
            <a:spLocks noGrp="1"/>
          </p:cNvSpPr>
          <p:nvPr>
            <p:ph type="sldNum" sz="quarter" idx="5"/>
          </p:nvPr>
        </p:nvSpPr>
        <p:spPr>
          <a:noFill/>
        </p:spPr>
        <p:txBody>
          <a:bodyPr/>
          <a:lstStyle/>
          <a:p>
            <a:fld id="{6E37908D-5C14-42ED-B93B-5A1ED5578111}" type="slidenum">
              <a:rPr lang="en-US" smtClean="0"/>
              <a:pPr/>
              <a:t>26</a:t>
            </a:fld>
            <a:endParaRPr lang="en-US" smtClean="0"/>
          </a:p>
        </p:txBody>
      </p:sp>
    </p:spTree>
    <p:extLst>
      <p:ext uri="{BB962C8B-B14F-4D97-AF65-F5344CB8AC3E}">
        <p14:creationId xmlns:p14="http://schemas.microsoft.com/office/powerpoint/2010/main" val="1807153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p:spPr>
        <p:txBody>
          <a:bodyPr/>
          <a:lstStyle/>
          <a:p>
            <a:endParaRPr lang="en-US" smtClean="0"/>
          </a:p>
        </p:txBody>
      </p:sp>
      <p:sp>
        <p:nvSpPr>
          <p:cNvPr id="38916" name="Slide Number Placeholder 3"/>
          <p:cNvSpPr>
            <a:spLocks noGrp="1"/>
          </p:cNvSpPr>
          <p:nvPr>
            <p:ph type="sldNum" sz="quarter" idx="5"/>
          </p:nvPr>
        </p:nvSpPr>
        <p:spPr>
          <a:noFill/>
        </p:spPr>
        <p:txBody>
          <a:bodyPr/>
          <a:lstStyle/>
          <a:p>
            <a:fld id="{A3FB67AD-E47A-4132-AA33-3F26FAAAB0C4}" type="slidenum">
              <a:rPr lang="en-US" smtClean="0"/>
              <a:pPr/>
              <a:t>28</a:t>
            </a:fld>
            <a:endParaRPr lang="en-US" smtClean="0"/>
          </a:p>
        </p:txBody>
      </p:sp>
    </p:spTree>
    <p:extLst>
      <p:ext uri="{BB962C8B-B14F-4D97-AF65-F5344CB8AC3E}">
        <p14:creationId xmlns:p14="http://schemas.microsoft.com/office/powerpoint/2010/main" val="11451147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p:spPr>
        <p:txBody>
          <a:bodyPr/>
          <a:lstStyle/>
          <a:p>
            <a:endParaRPr lang="en-US" smtClean="0"/>
          </a:p>
        </p:txBody>
      </p:sp>
      <p:sp>
        <p:nvSpPr>
          <p:cNvPr id="39940" name="Slide Number Placeholder 3"/>
          <p:cNvSpPr>
            <a:spLocks noGrp="1"/>
          </p:cNvSpPr>
          <p:nvPr>
            <p:ph type="sldNum" sz="quarter" idx="5"/>
          </p:nvPr>
        </p:nvSpPr>
        <p:spPr>
          <a:noFill/>
        </p:spPr>
        <p:txBody>
          <a:bodyPr/>
          <a:lstStyle/>
          <a:p>
            <a:fld id="{90A25AC9-6B52-4609-AAB4-38216D852B19}" type="slidenum">
              <a:rPr lang="en-US" smtClean="0"/>
              <a:pPr/>
              <a:t>29</a:t>
            </a:fld>
            <a:endParaRPr lang="en-US" smtClean="0"/>
          </a:p>
        </p:txBody>
      </p:sp>
    </p:spTree>
    <p:extLst>
      <p:ext uri="{BB962C8B-B14F-4D97-AF65-F5344CB8AC3E}">
        <p14:creationId xmlns:p14="http://schemas.microsoft.com/office/powerpoint/2010/main" val="30973142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85E0E732-9414-4454-8810-692C6DFA3404}" type="slidenum">
              <a:rPr lang="en-US" smtClean="0"/>
              <a:pPr/>
              <a:t>33</a:t>
            </a:fld>
            <a:endParaRPr lang="en-US" smtClean="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426958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A11C7D29-AD1E-46F5-8B1C-5DF9647864E4}" type="slidenum">
              <a:rPr lang="en-US" smtClean="0"/>
              <a:pPr/>
              <a:t>35</a:t>
            </a:fld>
            <a:endParaRPr lang="en-US" smtClean="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5204793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4221332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530225"/>
          </a:xfrm>
        </p:spPr>
        <p:txBody>
          <a:bodyPr/>
          <a:lstStyle/>
          <a:p>
            <a:r>
              <a:rPr lang="en-US" smtClean="0"/>
              <a:t>Click to edit Master title style</a:t>
            </a:r>
            <a:endParaRPr lang="en-US"/>
          </a:p>
        </p:txBody>
      </p:sp>
      <p:sp>
        <p:nvSpPr>
          <p:cNvPr id="3" name="Content Placeholder 2"/>
          <p:cNvSpPr>
            <a:spLocks noGrp="1"/>
          </p:cNvSpPr>
          <p:nvPr>
            <p:ph idx="1"/>
          </p:nvPr>
        </p:nvSpPr>
        <p:spPr>
          <a:xfrm>
            <a:off x="533400" y="1793875"/>
            <a:ext cx="8229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251663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063268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620736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25090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Tree>
    <p:extLst>
      <p:ext uri="{BB962C8B-B14F-4D97-AF65-F5344CB8AC3E}">
        <p14:creationId xmlns:p14="http://schemas.microsoft.com/office/powerpoint/2010/main" val="2356382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26816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13144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764048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93948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966642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457200" y="6248400"/>
            <a:ext cx="1676400" cy="45720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Slide Number Placeholder 6"/>
          <p:cNvSpPr>
            <a:spLocks noGrp="1" noChangeArrowheads="1"/>
          </p:cNvSpPr>
          <p:nvPr>
            <p:ph type="sldNum" sz="quarter" idx="12"/>
          </p:nvPr>
        </p:nvSpPr>
        <p:spPr>
          <a:xfrm>
            <a:off x="6781800" y="6248400"/>
            <a:ext cx="1905000" cy="457200"/>
          </a:xfrm>
          <a:prstGeom prst="rect">
            <a:avLst/>
          </a:prstGeom>
          <a:ln/>
        </p:spPr>
        <p:txBody>
          <a:bodyPr/>
          <a:lstStyle>
            <a:lvl1pPr>
              <a:defRPr/>
            </a:lvl1pPr>
          </a:lstStyle>
          <a:p>
            <a:pPr>
              <a:defRPr/>
            </a:pPr>
            <a:fld id="{1E27EC7F-92BA-484B-B03D-8A012B396748}"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xfrm>
            <a:off x="762000" y="8382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35203" name="Rectangle 3"/>
          <p:cNvSpPr>
            <a:spLocks noGrp="1" noChangeArrowheads="1"/>
          </p:cNvSpPr>
          <p:nvPr>
            <p:ph type="body" idx="1"/>
          </p:nvPr>
        </p:nvSpPr>
        <p:spPr bwMode="auto">
          <a:xfrm>
            <a:off x="5334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5239" name="Rectangle 7"/>
          <p:cNvSpPr>
            <a:spLocks noChangeArrowheads="1"/>
          </p:cNvSpPr>
          <p:nvPr/>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95241" name="Rectangle 9"/>
          <p:cNvSpPr>
            <a:spLocks noChangeArrowheads="1"/>
          </p:cNvSpPr>
          <p:nvPr/>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95242" name="Rectangle 10"/>
          <p:cNvSpPr>
            <a:spLocks noChangeArrowheads="1"/>
          </p:cNvSpPr>
          <p:nvPr/>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sp>
        <p:nvSpPr>
          <p:cNvPr id="9" name="TextBox 8"/>
          <p:cNvSpPr txBox="1"/>
          <p:nvPr userDrawn="1"/>
        </p:nvSpPr>
        <p:spPr>
          <a:xfrm>
            <a:off x="7010400" y="6550223"/>
            <a:ext cx="2124891" cy="307777"/>
          </a:xfrm>
          <a:prstGeom prst="rect">
            <a:avLst/>
          </a:prstGeom>
          <a:solidFill>
            <a:srgbClr val="7030A0">
              <a:alpha val="18824"/>
            </a:srgbClr>
          </a:solidFill>
        </p:spPr>
        <p:txBody>
          <a:bodyPr wrap="square" rtlCol="0">
            <a:spAutoFit/>
          </a:bodyPr>
          <a:lstStyle/>
          <a:p>
            <a:r>
              <a:rPr lang="en-US" sz="1400" smtClean="0"/>
              <a:t>Part</a:t>
            </a:r>
            <a:r>
              <a:rPr lang="en-US" sz="1400" baseline="0" smtClean="0"/>
              <a:t> 6: Functional Form</a:t>
            </a:r>
            <a:endParaRPr lang="en-US" sz="1400"/>
          </a:p>
        </p:txBody>
      </p:sp>
      <p:sp>
        <p:nvSpPr>
          <p:cNvPr id="11" name="Rectangle 10"/>
          <p:cNvSpPr/>
          <p:nvPr userDrawn="1"/>
        </p:nvSpPr>
        <p:spPr>
          <a:xfrm>
            <a:off x="229982" y="6488668"/>
            <a:ext cx="992579" cy="369332"/>
          </a:xfrm>
          <a:prstGeom prst="rect">
            <a:avLst/>
          </a:prstGeom>
        </p:spPr>
        <p:txBody>
          <a:bodyPr wrap="none">
            <a:spAutoFit/>
          </a:bodyPr>
          <a:lstStyle/>
          <a:p>
            <a:r>
              <a:rPr lang="en-US" b="1" smtClean="0"/>
              <a:t>6-</a:t>
            </a:r>
            <a:fld id="{9ED99AAF-CB70-44A8-9A44-756D634A7A9A}" type="slidenum">
              <a:rPr lang="en-US" b="1" smtClean="0"/>
              <a:pPr/>
              <a:t>‹#›</a:t>
            </a:fld>
            <a:r>
              <a:rPr lang="en-US" b="1" smtClean="0"/>
              <a:t>/41</a:t>
            </a:r>
            <a:endParaRPr lang="en-US" b="1" dirty="0"/>
          </a:p>
        </p:txBody>
      </p:sp>
      <p:sp>
        <p:nvSpPr>
          <p:cNvPr id="12" name="Rectangle 1"/>
          <p:cNvSpPr>
            <a:spLocks noChangeArrowheads="1"/>
          </p:cNvSpPr>
          <p:nvPr userDrawn="1"/>
        </p:nvSpPr>
        <p:spPr bwMode="auto">
          <a:xfrm>
            <a:off x="228600" y="0"/>
            <a:ext cx="8915400" cy="228600"/>
          </a:xfrm>
          <a:prstGeom prst="rect">
            <a:avLst/>
          </a:prstGeom>
          <a:solidFill>
            <a:srgbClr val="7030A0"/>
          </a:solidFill>
          <a:ln>
            <a:noFill/>
          </a:ln>
          <a:extLst/>
        </p:spPr>
        <p:txBody>
          <a:bodyPr wrap="none"/>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defRPr/>
            </a:pPr>
            <a:endParaRPr lang="en-US" altLang="en-US" smtClean="0">
              <a:latin typeface="Times New Roman" pitchFamily="18" charset="0"/>
            </a:endParaRPr>
          </a:p>
        </p:txBody>
      </p:sp>
    </p:spTree>
    <p:extLst>
      <p:ext uri="{BB962C8B-B14F-4D97-AF65-F5344CB8AC3E}">
        <p14:creationId xmlns:p14="http://schemas.microsoft.com/office/powerpoint/2010/main" val="2270295602"/>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9" r:id="rId12"/>
  </p:sldLayoutIdLst>
  <p:timing>
    <p:tnLst>
      <p:par>
        <p:cTn id="1" dur="indefinite" restart="never" nodeType="tmRoot"/>
      </p:par>
    </p:tnLst>
  </p:timing>
  <p:txStyles>
    <p:titleStyle>
      <a:lvl1pPr algn="ctr" rtl="0" fontAlgn="base">
        <a:spcBef>
          <a:spcPct val="0"/>
        </a:spcBef>
        <a:spcAft>
          <a:spcPct val="0"/>
        </a:spcAft>
        <a:defRPr sz="3200">
          <a:solidFill>
            <a:srgbClr val="003399"/>
          </a:solidFill>
          <a:latin typeface="+mj-lt"/>
          <a:ea typeface="+mj-ea"/>
          <a:cs typeface="+mj-cs"/>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mj-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mj-lt"/>
          <a:cs typeface="+mn-cs"/>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mj-lt"/>
          <a:cs typeface="+mn-cs"/>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jpeg"/><Relationship Id="rId5" Type="http://schemas.openxmlformats.org/officeDocument/2006/relationships/image" Target="../media/image2.w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4.wmf"/><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6.wmf"/><Relationship Id="rId4" Type="http://schemas.openxmlformats.org/officeDocument/2006/relationships/oleObject" Target="../embeddings/oleObject3.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vmlDrawing" Target="../drawings/vmlDrawing4.vml"/><Relationship Id="rId6" Type="http://schemas.openxmlformats.org/officeDocument/2006/relationships/image" Target="../media/image7.wmf"/><Relationship Id="rId5" Type="http://schemas.openxmlformats.org/officeDocument/2006/relationships/oleObject" Target="../embeddings/oleObject4.bin"/><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14.wmf"/></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23.wmf"/><Relationship Id="rId4" Type="http://schemas.openxmlformats.org/officeDocument/2006/relationships/oleObject" Target="../embeddings/oleObject6.bin"/></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image" Target="../media/image33.wmf"/><Relationship Id="rId2" Type="http://schemas.openxmlformats.org/officeDocument/2006/relationships/slideLayout" Target="../slideLayouts/slideLayout12.xml"/><Relationship Id="rId1" Type="http://schemas.openxmlformats.org/officeDocument/2006/relationships/vmlDrawing" Target="../drawings/vmlDrawing7.vml"/><Relationship Id="rId6" Type="http://schemas.openxmlformats.org/officeDocument/2006/relationships/oleObject" Target="../embeddings/oleObject8.bin"/><Relationship Id="rId5" Type="http://schemas.openxmlformats.org/officeDocument/2006/relationships/image" Target="../media/image32.wmf"/><Relationship Id="rId4" Type="http://schemas.openxmlformats.org/officeDocument/2006/relationships/oleObject" Target="../embeddings/oleObject7.bin"/></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6.xml"/><Relationship Id="rId1" Type="http://schemas.openxmlformats.org/officeDocument/2006/relationships/vmlDrawing" Target="../drawings/vmlDrawing8.vml"/><Relationship Id="rId5" Type="http://schemas.openxmlformats.org/officeDocument/2006/relationships/image" Target="../media/image34.wmf"/><Relationship Id="rId4" Type="http://schemas.openxmlformats.org/officeDocument/2006/relationships/oleObject" Target="../embeddings/oleObject9.bin"/></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37.wmf"/><Relationship Id="rId2" Type="http://schemas.openxmlformats.org/officeDocument/2006/relationships/slideLayout" Target="../slideLayouts/slideLayout12.xml"/><Relationship Id="rId1" Type="http://schemas.openxmlformats.org/officeDocument/2006/relationships/vmlDrawing" Target="../drawings/vmlDrawing9.vml"/><Relationship Id="rId6" Type="http://schemas.openxmlformats.org/officeDocument/2006/relationships/oleObject" Target="../embeddings/oleObject11.bin"/><Relationship Id="rId5" Type="http://schemas.openxmlformats.org/officeDocument/2006/relationships/image" Target="../media/image36.wmf"/><Relationship Id="rId4" Type="http://schemas.openxmlformats.org/officeDocument/2006/relationships/oleObject" Target="../embeddings/oleObject10.bin"/></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6.xml"/><Relationship Id="rId1" Type="http://schemas.openxmlformats.org/officeDocument/2006/relationships/vmlDrawing" Target="../drawings/vmlDrawing10.vml"/><Relationship Id="rId4" Type="http://schemas.openxmlformats.org/officeDocument/2006/relationships/image" Target="../media/image38.wmf"/></Relationships>
</file>

<file path=ppt/slides/_rels/slide3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ctrTitle"/>
          </p:nvPr>
        </p:nvSpPr>
        <p:spPr>
          <a:xfrm>
            <a:off x="381000" y="2286000"/>
            <a:ext cx="5257800" cy="612775"/>
          </a:xfrm>
        </p:spPr>
        <p:txBody>
          <a:bodyPr/>
          <a:lstStyle/>
          <a:p>
            <a:r>
              <a:rPr lang="en-US" sz="4800" smtClean="0"/>
              <a:t>Econometrics I</a:t>
            </a:r>
            <a:endParaRPr lang="en-US" sz="4800"/>
          </a:p>
        </p:txBody>
      </p:sp>
      <p:sp>
        <p:nvSpPr>
          <p:cNvPr id="158723" name="Rectangle 3"/>
          <p:cNvSpPr>
            <a:spLocks noGrp="1" noChangeArrowheads="1"/>
          </p:cNvSpPr>
          <p:nvPr>
            <p:ph type="subTitle" idx="1"/>
          </p:nvPr>
        </p:nvSpPr>
        <p:spPr>
          <a:xfrm>
            <a:off x="228600" y="3048000"/>
            <a:ext cx="5486400" cy="1752600"/>
          </a:xfrm>
        </p:spPr>
        <p:txBody>
          <a:bodyPr/>
          <a:lstStyle/>
          <a:p>
            <a:r>
              <a:rPr lang="en-US" sz="2600"/>
              <a:t>Professor William Greene</a:t>
            </a:r>
          </a:p>
          <a:p>
            <a:r>
              <a:rPr lang="en-US" sz="2600"/>
              <a:t>Stern School of Business</a:t>
            </a:r>
          </a:p>
          <a:p>
            <a:r>
              <a:rPr lang="en-US" sz="2600" smtClean="0"/>
              <a:t>Department </a:t>
            </a:r>
            <a:r>
              <a:rPr lang="en-US" sz="2600"/>
              <a:t>of Economics</a:t>
            </a:r>
          </a:p>
        </p:txBody>
      </p:sp>
      <p:pic>
        <p:nvPicPr>
          <p:cNvPr id="5" name="Picture 2"/>
          <p:cNvPicPr>
            <a:picLocks noChangeAspect="1" noChangeArrowheads="1"/>
          </p:cNvPicPr>
          <p:nvPr/>
        </p:nvPicPr>
        <p:blipFill>
          <a:blip r:embed="rId3" cstate="print"/>
          <a:srcRect/>
          <a:stretch>
            <a:fillRect/>
          </a:stretch>
        </p:blipFill>
        <p:spPr bwMode="auto">
          <a:xfrm>
            <a:off x="5867400" y="2057400"/>
            <a:ext cx="2300492" cy="2819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4" name="Rectangle 4"/>
          <p:cNvSpPr>
            <a:spLocks noGrp="1" noChangeArrowheads="1"/>
          </p:cNvSpPr>
          <p:nvPr>
            <p:ph type="ctrTitle"/>
          </p:nvPr>
        </p:nvSpPr>
        <p:spPr>
          <a:xfrm>
            <a:off x="1295400" y="1371600"/>
            <a:ext cx="6858000" cy="1752600"/>
          </a:xfrm>
        </p:spPr>
        <p:txBody>
          <a:bodyPr/>
          <a:lstStyle/>
          <a:p>
            <a:r>
              <a:rPr lang="en-US" sz="4000" smtClean="0"/>
              <a:t>Econometrics I</a:t>
            </a:r>
            <a:endParaRPr lang="en-US" sz="4000"/>
          </a:p>
        </p:txBody>
      </p:sp>
      <p:sp>
        <p:nvSpPr>
          <p:cNvPr id="199686" name="Rectangle 6"/>
          <p:cNvSpPr>
            <a:spLocks noChangeArrowheads="1"/>
          </p:cNvSpPr>
          <p:nvPr/>
        </p:nvSpPr>
        <p:spPr bwMode="auto">
          <a:xfrm>
            <a:off x="1524000" y="3352800"/>
            <a:ext cx="6096000" cy="2209800"/>
          </a:xfrm>
          <a:prstGeom prst="rect">
            <a:avLst/>
          </a:prstGeom>
          <a:solidFill>
            <a:srgbClr val="C0C0C0"/>
          </a:solidFill>
          <a:ln w="9525">
            <a:solidFill>
              <a:schemeClr val="tx1"/>
            </a:solidFill>
            <a:miter lim="800000"/>
            <a:headEnd/>
            <a:tailEnd/>
          </a:ln>
          <a:effectLst/>
        </p:spPr>
        <p:txBody>
          <a:bodyPr wrap="none" anchor="ctr"/>
          <a:lstStyle/>
          <a:p>
            <a:endParaRPr lang="en-US"/>
          </a:p>
        </p:txBody>
      </p:sp>
      <p:sp>
        <p:nvSpPr>
          <p:cNvPr id="199687" name="Text Box 7"/>
          <p:cNvSpPr txBox="1">
            <a:spLocks noChangeArrowheads="1"/>
          </p:cNvSpPr>
          <p:nvPr/>
        </p:nvSpPr>
        <p:spPr bwMode="auto">
          <a:xfrm>
            <a:off x="1676400" y="3962400"/>
            <a:ext cx="5791200" cy="1077218"/>
          </a:xfrm>
          <a:prstGeom prst="rect">
            <a:avLst/>
          </a:prstGeom>
          <a:noFill/>
          <a:ln w="9525">
            <a:noFill/>
            <a:miter lim="800000"/>
            <a:headEnd/>
            <a:tailEnd/>
          </a:ln>
          <a:effectLst/>
        </p:spPr>
        <p:txBody>
          <a:bodyPr wrap="square">
            <a:spAutoFit/>
          </a:bodyPr>
          <a:lstStyle/>
          <a:p>
            <a:pPr>
              <a:spcBef>
                <a:spcPct val="50000"/>
              </a:spcBef>
            </a:pPr>
            <a:r>
              <a:rPr lang="en-US" sz="3200" b="1"/>
              <a:t>Part </a:t>
            </a:r>
            <a:r>
              <a:rPr lang="en-US" sz="3200" b="1" smtClean="0"/>
              <a:t>6 – Dummy Variables</a:t>
            </a:r>
            <a:br>
              <a:rPr lang="en-US" sz="3200" b="1" smtClean="0"/>
            </a:br>
            <a:r>
              <a:rPr lang="en-US" sz="3200" b="1" smtClean="0"/>
              <a:t>              and Functional Form</a:t>
            </a:r>
            <a:endParaRPr lang="en-US" sz="3200" b="1"/>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lstStyle/>
          <a:p>
            <a:r>
              <a:rPr lang="en-US" smtClean="0"/>
              <a:t>Dummy variables</a:t>
            </a:r>
          </a:p>
          <a:p>
            <a:r>
              <a:rPr lang="en-US" smtClean="0"/>
              <a:t>Interaction</a:t>
            </a:r>
            <a:endParaRPr lang="en-US" dirty="0" smtClean="0"/>
          </a:p>
          <a:p>
            <a:r>
              <a:rPr lang="en-US" dirty="0" smtClean="0"/>
              <a:t>Categorical variables and transition tables</a:t>
            </a:r>
          </a:p>
          <a:p>
            <a:r>
              <a:rPr lang="en-US" dirty="0" smtClean="0"/>
              <a:t>Nonlinear functional form</a:t>
            </a:r>
          </a:p>
          <a:p>
            <a:r>
              <a:rPr lang="en-US" dirty="0" smtClean="0"/>
              <a:t>Differences</a:t>
            </a:r>
          </a:p>
          <a:p>
            <a:r>
              <a:rPr lang="en-US" dirty="0" smtClean="0"/>
              <a:t>Difference </a:t>
            </a:r>
            <a:r>
              <a:rPr lang="en-US" smtClean="0"/>
              <a:t>in differences</a:t>
            </a:r>
          </a:p>
          <a:p>
            <a:r>
              <a:rPr lang="en-US" smtClean="0"/>
              <a:t>Regression discontinuity</a:t>
            </a:r>
          </a:p>
          <a:p>
            <a:r>
              <a:rPr lang="en-US" smtClean="0"/>
              <a:t>Kinked regression</a:t>
            </a:r>
            <a:endParaRPr lang="en-US" dirty="0" smtClean="0"/>
          </a:p>
          <a:p>
            <a:endParaRPr lang="en-US" dirty="0"/>
          </a:p>
        </p:txBody>
      </p:sp>
    </p:spTree>
    <p:extLst>
      <p:ext uri="{BB962C8B-B14F-4D97-AF65-F5344CB8AC3E}">
        <p14:creationId xmlns:p14="http://schemas.microsoft.com/office/powerpoint/2010/main" val="16003523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a:xfrm>
            <a:off x="990600" y="266700"/>
            <a:ext cx="7391400" cy="1181100"/>
          </a:xfrm>
        </p:spPr>
        <p:txBody>
          <a:bodyPr/>
          <a:lstStyle/>
          <a:p>
            <a:r>
              <a:rPr lang="en-US" sz="3600"/>
              <a:t>Monet in Large and Small</a:t>
            </a:r>
          </a:p>
        </p:txBody>
      </p:sp>
      <p:graphicFrame>
        <p:nvGraphicFramePr>
          <p:cNvPr id="203780" name="Object 4"/>
          <p:cNvGraphicFramePr>
            <a:graphicFrameLocks noGrp="1" noChangeAspect="1"/>
          </p:cNvGraphicFramePr>
          <p:nvPr>
            <p:ph idx="1"/>
          </p:nvPr>
        </p:nvGraphicFramePr>
        <p:xfrm>
          <a:off x="533400" y="2082800"/>
          <a:ext cx="4876800" cy="3251200"/>
        </p:xfrm>
        <a:graphic>
          <a:graphicData uri="http://schemas.openxmlformats.org/presentationml/2006/ole">
            <mc:AlternateContent xmlns:mc="http://schemas.openxmlformats.org/markup-compatibility/2006">
              <mc:Choice xmlns:v="urn:schemas-microsoft-com:vml" Requires="v">
                <p:oleObj spid="_x0000_s286726" name="Graph" r:id="rId4" imgW="5486400" imgH="3657600" progId="MtbGraph.Document">
                  <p:embed/>
                </p:oleObj>
              </mc:Choice>
              <mc:Fallback>
                <p:oleObj name="Graph" r:id="rId4" imgW="5486400" imgH="3657600" progId="MtbGraph.Document">
                  <p:embed/>
                  <p:pic>
                    <p:nvPicPr>
                      <p:cNvPr id="0" name="Picture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2082800"/>
                        <a:ext cx="4876800" cy="325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3782" name="Text Box 6"/>
          <p:cNvSpPr txBox="1">
            <a:spLocks noChangeArrowheads="1"/>
          </p:cNvSpPr>
          <p:nvPr/>
        </p:nvSpPr>
        <p:spPr bwMode="auto">
          <a:xfrm>
            <a:off x="533400" y="5348288"/>
            <a:ext cx="42672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1600" b="1"/>
              <a:t>Log of $price = a + b log surface area + e</a:t>
            </a:r>
            <a:r>
              <a:rPr lang="en-US"/>
              <a:t> </a:t>
            </a:r>
          </a:p>
        </p:txBody>
      </p:sp>
      <p:sp>
        <p:nvSpPr>
          <p:cNvPr id="203783" name="Text Box 7"/>
          <p:cNvSpPr txBox="1">
            <a:spLocks noChangeArrowheads="1"/>
          </p:cNvSpPr>
          <p:nvPr/>
        </p:nvSpPr>
        <p:spPr bwMode="auto">
          <a:xfrm>
            <a:off x="533400" y="1676400"/>
            <a:ext cx="4267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1600" b="1"/>
              <a:t>Sale prices of 328 signed Monet paintings</a:t>
            </a:r>
            <a:r>
              <a:rPr lang="en-US"/>
              <a:t>   </a:t>
            </a:r>
          </a:p>
        </p:txBody>
      </p:sp>
      <p:pic>
        <p:nvPicPr>
          <p:cNvPr id="203786" name="Picture 10" descr="Mone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19799" y="2590800"/>
            <a:ext cx="2763869" cy="2057400"/>
          </a:xfrm>
          <a:prstGeom prst="rect">
            <a:avLst/>
          </a:prstGeom>
          <a:noFill/>
          <a:extLst>
            <a:ext uri="{909E8E84-426E-40DD-AFC4-6F175D3DCCD1}">
              <a14:hiddenFill xmlns:a14="http://schemas.microsoft.com/office/drawing/2010/main">
                <a:solidFill>
                  <a:srgbClr val="FFFFFF"/>
                </a:solidFill>
              </a14:hiddenFill>
            </a:ext>
          </a:extLst>
        </p:spPr>
      </p:pic>
      <p:sp>
        <p:nvSpPr>
          <p:cNvPr id="203787" name="Rectangle 11"/>
          <p:cNvSpPr>
            <a:spLocks noChangeArrowheads="1"/>
          </p:cNvSpPr>
          <p:nvPr/>
        </p:nvSpPr>
        <p:spPr bwMode="auto">
          <a:xfrm>
            <a:off x="6019800" y="2590800"/>
            <a:ext cx="2743200" cy="1981200"/>
          </a:xfrm>
          <a:prstGeom prst="rect">
            <a:avLst/>
          </a:prstGeom>
          <a:noFill/>
          <a:ln w="76200" cmpd="tri">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25563750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p:txBody>
          <a:bodyPr/>
          <a:lstStyle/>
          <a:p>
            <a:r>
              <a:rPr lang="en-US" sz="2800" b="1"/>
              <a:t>How </a:t>
            </a:r>
            <a:r>
              <a:rPr lang="en-US" sz="2800" b="1" smtClean="0"/>
              <a:t>Much </a:t>
            </a:r>
            <a:r>
              <a:rPr lang="en-US" sz="2800" b="1"/>
              <a:t>for the </a:t>
            </a:r>
            <a:r>
              <a:rPr lang="en-US" sz="2800" b="1" smtClean="0"/>
              <a:t>Signature</a:t>
            </a:r>
            <a:r>
              <a:rPr lang="en-US" sz="2800" b="1"/>
              <a:t>?</a:t>
            </a:r>
          </a:p>
        </p:txBody>
      </p:sp>
      <p:sp>
        <p:nvSpPr>
          <p:cNvPr id="207875" name="Rectangle 3"/>
          <p:cNvSpPr>
            <a:spLocks noGrp="1" noChangeArrowheads="1"/>
          </p:cNvSpPr>
          <p:nvPr>
            <p:ph idx="1"/>
          </p:nvPr>
        </p:nvSpPr>
        <p:spPr>
          <a:xfrm>
            <a:off x="685800" y="1905000"/>
            <a:ext cx="7848600" cy="4114800"/>
          </a:xfrm>
        </p:spPr>
        <p:txBody>
          <a:bodyPr/>
          <a:lstStyle/>
          <a:p>
            <a:r>
              <a:rPr lang="en-US"/>
              <a:t>The sample also contains 102 unsigned paintings</a:t>
            </a:r>
          </a:p>
          <a:p>
            <a:pPr>
              <a:buFont typeface="Wingdings" pitchFamily="2" charset="2"/>
              <a:buNone/>
            </a:pPr>
            <a:r>
              <a:rPr lang="en-US" sz="800"/>
              <a:t>     </a:t>
            </a:r>
            <a:r>
              <a:rPr lang="en-US"/>
              <a:t>                        </a:t>
            </a:r>
            <a:r>
              <a:rPr lang="en-US" sz="2400"/>
              <a:t>Average Sale Price</a:t>
            </a:r>
          </a:p>
          <a:p>
            <a:pPr>
              <a:buFont typeface="Wingdings" pitchFamily="2" charset="2"/>
              <a:buNone/>
            </a:pPr>
            <a:r>
              <a:rPr lang="en-US" sz="2400"/>
              <a:t>                 Signed         $3,364,248 </a:t>
            </a:r>
          </a:p>
          <a:p>
            <a:pPr>
              <a:buFont typeface="Wingdings" pitchFamily="2" charset="2"/>
              <a:buNone/>
            </a:pPr>
            <a:r>
              <a:rPr lang="en-US" sz="2400"/>
              <a:t>                 Not signed   $1,832,712</a:t>
            </a:r>
          </a:p>
          <a:p>
            <a:pPr>
              <a:buFont typeface="Wingdings" pitchFamily="2" charset="2"/>
              <a:buNone/>
            </a:pPr>
            <a:r>
              <a:rPr lang="en-US" sz="800"/>
              <a:t> </a:t>
            </a:r>
          </a:p>
          <a:p>
            <a:r>
              <a:rPr lang="en-US"/>
              <a:t>Average price of </a:t>
            </a:r>
            <a:r>
              <a:rPr lang="en-US" smtClean="0"/>
              <a:t>a signed Monet </a:t>
            </a:r>
            <a:r>
              <a:rPr lang="en-US"/>
              <a:t>is almost twice that of </a:t>
            </a:r>
            <a:r>
              <a:rPr lang="en-US" smtClean="0"/>
              <a:t>an unsigned one.</a:t>
            </a: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a:xfrm>
            <a:off x="762000" y="838200"/>
            <a:ext cx="8229600" cy="530225"/>
          </a:xfrm>
        </p:spPr>
        <p:txBody>
          <a:bodyPr/>
          <a:lstStyle/>
          <a:p>
            <a:r>
              <a:rPr lang="en-US" sz="2800" b="1"/>
              <a:t>A Multiple Regression</a:t>
            </a:r>
          </a:p>
        </p:txBody>
      </p:sp>
      <p:graphicFrame>
        <p:nvGraphicFramePr>
          <p:cNvPr id="205827" name="Object 3"/>
          <p:cNvGraphicFramePr>
            <a:graphicFrameLocks noGrp="1" noChangeAspect="1"/>
          </p:cNvGraphicFramePr>
          <p:nvPr>
            <p:ph idx="1"/>
          </p:nvPr>
        </p:nvGraphicFramePr>
        <p:xfrm>
          <a:off x="1676400" y="1447800"/>
          <a:ext cx="5486400" cy="3657600"/>
        </p:xfrm>
        <a:graphic>
          <a:graphicData uri="http://schemas.openxmlformats.org/presentationml/2006/ole">
            <mc:AlternateContent xmlns:mc="http://schemas.openxmlformats.org/markup-compatibility/2006">
              <mc:Choice xmlns:v="urn:schemas-microsoft-com:vml" Requires="v">
                <p:oleObj spid="_x0000_s284678" name="Graph" r:id="rId4" imgW="5486400" imgH="3657600" progId="MtbGraph.Document">
                  <p:embed/>
                </p:oleObj>
              </mc:Choice>
              <mc:Fallback>
                <p:oleObj name="Graph" r:id="rId4" imgW="5486400" imgH="3657600" progId="MtbGraph.Document">
                  <p:embed/>
                  <p:pic>
                    <p:nvPicPr>
                      <p:cNvPr id="0" name="Picture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1447800"/>
                        <a:ext cx="54864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5828" name="Text Box 4"/>
          <p:cNvSpPr txBox="1">
            <a:spLocks noChangeArrowheads="1"/>
          </p:cNvSpPr>
          <p:nvPr/>
        </p:nvSpPr>
        <p:spPr bwMode="auto">
          <a:xfrm>
            <a:off x="1371600" y="5424488"/>
            <a:ext cx="6934200" cy="369332"/>
          </a:xfrm>
          <a:prstGeom prst="rect">
            <a:avLst/>
          </a:prstGeom>
          <a:noFill/>
          <a:ln w="9525">
            <a:noFill/>
            <a:miter lim="800000"/>
            <a:headEnd/>
            <a:tailEnd/>
          </a:ln>
          <a:effectLst/>
        </p:spPr>
        <p:txBody>
          <a:bodyPr wrap="square">
            <a:spAutoFit/>
          </a:bodyPr>
          <a:lstStyle/>
          <a:p>
            <a:pPr>
              <a:spcBef>
                <a:spcPct val="50000"/>
              </a:spcBef>
            </a:pPr>
            <a:r>
              <a:rPr lang="en-US" b="1"/>
              <a:t>Ln Price = a + </a:t>
            </a:r>
            <a:r>
              <a:rPr lang="en-US" b="1" smtClean="0"/>
              <a:t>b </a:t>
            </a:r>
            <a:r>
              <a:rPr lang="en-US" b="1" smtClean="0">
                <a:sym typeface="Symbol"/>
              </a:rPr>
              <a:t></a:t>
            </a:r>
            <a:r>
              <a:rPr lang="en-US" b="1" smtClean="0"/>
              <a:t> </a:t>
            </a:r>
            <a:r>
              <a:rPr lang="en-US" b="1"/>
              <a:t>ln Area + </a:t>
            </a:r>
            <a:r>
              <a:rPr lang="en-US" b="1" smtClean="0"/>
              <a:t>d </a:t>
            </a:r>
            <a:r>
              <a:rPr lang="en-US" b="1" smtClean="0">
                <a:sym typeface="Symbol"/>
              </a:rPr>
              <a:t></a:t>
            </a:r>
            <a:r>
              <a:rPr lang="en-US" b="1" smtClean="0"/>
              <a:t> </a:t>
            </a:r>
            <a:r>
              <a:rPr lang="en-US" b="1"/>
              <a:t>(0 if unsigned, 1 if signed) + e</a:t>
            </a:r>
          </a:p>
        </p:txBody>
      </p:sp>
      <p:sp>
        <p:nvSpPr>
          <p:cNvPr id="205829" name="AutoShape 5"/>
          <p:cNvSpPr>
            <a:spLocks/>
          </p:cNvSpPr>
          <p:nvPr/>
        </p:nvSpPr>
        <p:spPr bwMode="auto">
          <a:xfrm>
            <a:off x="6019800" y="2590800"/>
            <a:ext cx="76200" cy="533400"/>
          </a:xfrm>
          <a:prstGeom prst="rightBrace">
            <a:avLst>
              <a:gd name="adj1" fmla="val 58333"/>
              <a:gd name="adj2" fmla="val 50000"/>
            </a:avLst>
          </a:prstGeom>
          <a:noFill/>
          <a:ln w="38100">
            <a:solidFill>
              <a:srgbClr val="0000FF"/>
            </a:solidFill>
            <a:round/>
            <a:headEnd/>
            <a:tailEnd/>
          </a:ln>
          <a:effectLst/>
        </p:spPr>
        <p:txBody>
          <a:bodyPr wrap="none" anchor="ctr"/>
          <a:lstStyle/>
          <a:p>
            <a:endParaRPr lang="en-US"/>
          </a:p>
        </p:txBody>
      </p:sp>
      <p:sp>
        <p:nvSpPr>
          <p:cNvPr id="205830" name="Text Box 6"/>
          <p:cNvSpPr txBox="1">
            <a:spLocks noChangeArrowheads="1"/>
          </p:cNvSpPr>
          <p:nvPr/>
        </p:nvSpPr>
        <p:spPr bwMode="auto">
          <a:xfrm>
            <a:off x="6172200" y="2590800"/>
            <a:ext cx="609600" cy="366713"/>
          </a:xfrm>
          <a:prstGeom prst="rect">
            <a:avLst/>
          </a:prstGeom>
          <a:noFill/>
          <a:ln w="9525">
            <a:noFill/>
            <a:miter lim="800000"/>
            <a:headEnd/>
            <a:tailEnd/>
          </a:ln>
          <a:effectLst/>
        </p:spPr>
        <p:txBody>
          <a:bodyPr>
            <a:spAutoFit/>
          </a:bodyPr>
          <a:lstStyle/>
          <a:p>
            <a:pPr>
              <a:spcBef>
                <a:spcPct val="50000"/>
              </a:spcBef>
            </a:pPr>
            <a:r>
              <a:rPr lang="en-US" b="1" smtClean="0">
                <a:solidFill>
                  <a:srgbClr val="0000FF"/>
                </a:solidFill>
              </a:rPr>
              <a:t>d</a:t>
            </a:r>
            <a:endParaRPr lang="en-US" b="1">
              <a:solidFill>
                <a:srgbClr val="0000FF"/>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2" name="Rectangle 4"/>
          <p:cNvSpPr>
            <a:spLocks noGrp="1" noChangeArrowheads="1"/>
          </p:cNvSpPr>
          <p:nvPr>
            <p:ph type="title"/>
          </p:nvPr>
        </p:nvSpPr>
        <p:spPr>
          <a:xfrm>
            <a:off x="457200" y="457200"/>
            <a:ext cx="8229600" cy="1139825"/>
          </a:xfrm>
        </p:spPr>
        <p:txBody>
          <a:bodyPr/>
          <a:lstStyle/>
          <a:p>
            <a:r>
              <a:rPr lang="en-US" sz="2800" b="1" dirty="0"/>
              <a:t>Monet Multiple Regression</a:t>
            </a:r>
          </a:p>
        </p:txBody>
      </p:sp>
      <p:sp>
        <p:nvSpPr>
          <p:cNvPr id="258053" name="Text Box 5"/>
          <p:cNvSpPr txBox="1">
            <a:spLocks noChangeArrowheads="1"/>
          </p:cNvSpPr>
          <p:nvPr/>
        </p:nvSpPr>
        <p:spPr bwMode="auto">
          <a:xfrm>
            <a:off x="533400" y="1981200"/>
            <a:ext cx="8229600" cy="2047875"/>
          </a:xfrm>
          <a:prstGeom prst="rect">
            <a:avLst/>
          </a:prstGeom>
          <a:noFill/>
          <a:ln w="9525">
            <a:noFill/>
            <a:miter lim="800000"/>
            <a:headEnd/>
            <a:tailEnd/>
          </a:ln>
          <a:effectLst/>
        </p:spPr>
        <p:txBody>
          <a:bodyPr>
            <a:spAutoFit/>
          </a:bodyPr>
          <a:lstStyle/>
          <a:p>
            <a:r>
              <a:rPr lang="en-US" sz="1600" b="1">
                <a:latin typeface="Courier New" pitchFamily="49" charset="0"/>
              </a:rPr>
              <a:t>Regression Analysis: ln (US$) versus ln (SurfaceArea), Signed </a:t>
            </a:r>
          </a:p>
          <a:p>
            <a:r>
              <a:rPr lang="en-US" sz="1600" b="1">
                <a:latin typeface="Courier New" pitchFamily="49" charset="0"/>
              </a:rPr>
              <a:t>The regression equation is</a:t>
            </a:r>
          </a:p>
          <a:p>
            <a:r>
              <a:rPr lang="en-US" sz="1600" b="1">
                <a:latin typeface="Courier New" pitchFamily="49" charset="0"/>
              </a:rPr>
              <a:t>ln (US$) = 4.12 + 1.35 ln (SurfaceArea) + 1.26 Signed</a:t>
            </a:r>
          </a:p>
          <a:p>
            <a:r>
              <a:rPr lang="en-US" sz="1600" b="1">
                <a:latin typeface="Courier New" pitchFamily="49" charset="0"/>
              </a:rPr>
              <a:t>Predictor            Coef  SE Coef      T      P</a:t>
            </a:r>
          </a:p>
          <a:p>
            <a:r>
              <a:rPr lang="en-US" sz="1600" b="1">
                <a:latin typeface="Courier New" pitchFamily="49" charset="0"/>
              </a:rPr>
              <a:t>Constant           4.1222   0.5585    7.38  0.000</a:t>
            </a:r>
          </a:p>
          <a:p>
            <a:r>
              <a:rPr lang="en-US" sz="1600" b="1">
                <a:latin typeface="Courier New" pitchFamily="49" charset="0"/>
              </a:rPr>
              <a:t>ln (SurfaceArea)   1.3458   0.08151  16.51  0.000</a:t>
            </a:r>
          </a:p>
          <a:p>
            <a:r>
              <a:rPr lang="en-US" sz="1600" b="1">
                <a:latin typeface="Courier New" pitchFamily="49" charset="0"/>
              </a:rPr>
              <a:t>Signed             1.2618   0.1249   10.11  0.000</a:t>
            </a:r>
          </a:p>
          <a:p>
            <a:r>
              <a:rPr lang="en-US" sz="1600" b="1">
                <a:latin typeface="Courier New" pitchFamily="49" charset="0"/>
              </a:rPr>
              <a:t>S = 0.992509   R-Sq = 46.2%   R-Sq(adj) = 46.0%</a:t>
            </a:r>
          </a:p>
        </p:txBody>
      </p:sp>
      <p:sp>
        <p:nvSpPr>
          <p:cNvPr id="258054" name="Text Box 6"/>
          <p:cNvSpPr txBox="1">
            <a:spLocks noChangeArrowheads="1"/>
          </p:cNvSpPr>
          <p:nvPr/>
        </p:nvSpPr>
        <p:spPr bwMode="auto">
          <a:xfrm>
            <a:off x="533400" y="4191000"/>
            <a:ext cx="8229600" cy="1338828"/>
          </a:xfrm>
          <a:prstGeom prst="rect">
            <a:avLst/>
          </a:prstGeom>
          <a:noFill/>
          <a:ln w="12700">
            <a:solidFill>
              <a:schemeClr val="tx1"/>
            </a:solidFill>
            <a:miter lim="800000"/>
            <a:headEnd/>
            <a:tailEnd/>
          </a:ln>
          <a:effectLst/>
        </p:spPr>
        <p:txBody>
          <a:bodyPr>
            <a:spAutoFit/>
          </a:bodyPr>
          <a:lstStyle/>
          <a:p>
            <a:pPr>
              <a:spcBef>
                <a:spcPct val="50000"/>
              </a:spcBef>
            </a:pPr>
            <a:r>
              <a:rPr lang="en-US" b="1" smtClean="0"/>
              <a:t>Interpretation:</a:t>
            </a:r>
            <a:r>
              <a:rPr lang="en-US" b="1"/>
              <a:t/>
            </a:r>
            <a:br>
              <a:rPr lang="en-US" b="1"/>
            </a:br>
            <a:r>
              <a:rPr lang="en-US" b="1"/>
              <a:t>(1)  Elasticity of price with respect to surface area is 1.3458 – very large</a:t>
            </a:r>
          </a:p>
          <a:p>
            <a:pPr>
              <a:spcBef>
                <a:spcPct val="50000"/>
              </a:spcBef>
            </a:pPr>
            <a:r>
              <a:rPr lang="en-US" b="1"/>
              <a:t>(2) The signature multiplies the price </a:t>
            </a:r>
            <a:r>
              <a:rPr lang="en-US" b="1" smtClean="0"/>
              <a:t>of a painting by exp(1.2618) (about</a:t>
            </a:r>
            <a:br>
              <a:rPr lang="en-US" b="1" smtClean="0"/>
            </a:br>
            <a:r>
              <a:rPr lang="en-US" b="1" smtClean="0"/>
              <a:t>      3.5</a:t>
            </a:r>
            <a:r>
              <a:rPr lang="en-US" b="1"/>
              <a:t>), for </a:t>
            </a:r>
            <a:r>
              <a:rPr lang="en-US" b="1" smtClean="0"/>
              <a:t>any </a:t>
            </a:r>
            <a:r>
              <a:rPr lang="en-US" b="1"/>
              <a:t>given size.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p:cNvSpPr>
            <a:spLocks noGrp="1" noChangeArrowheads="1"/>
          </p:cNvSpPr>
          <p:nvPr>
            <p:ph type="title"/>
          </p:nvPr>
        </p:nvSpPr>
        <p:spPr>
          <a:xfrm>
            <a:off x="533400" y="1981200"/>
            <a:ext cx="3810000" cy="1527175"/>
          </a:xfrm>
        </p:spPr>
        <p:txBody>
          <a:bodyPr/>
          <a:lstStyle/>
          <a:p>
            <a:r>
              <a:rPr lang="en-US" sz="2800" b="1"/>
              <a:t>A Conspiracy </a:t>
            </a:r>
            <a:r>
              <a:rPr lang="en-US" sz="2800" b="1" smtClean="0"/>
              <a:t>Theory for Art Sales at Auction</a:t>
            </a:r>
            <a:endParaRPr lang="en-US" sz="2800" b="1"/>
          </a:p>
        </p:txBody>
      </p:sp>
      <p:pic>
        <p:nvPicPr>
          <p:cNvPr id="266245" name="Picture 5"/>
          <p:cNvPicPr>
            <a:picLocks noChangeAspect="1" noChangeArrowheads="1"/>
          </p:cNvPicPr>
          <p:nvPr/>
        </p:nvPicPr>
        <p:blipFill>
          <a:blip r:embed="rId3" cstate="print"/>
          <a:srcRect/>
          <a:stretch>
            <a:fillRect/>
          </a:stretch>
        </p:blipFill>
        <p:spPr bwMode="auto">
          <a:xfrm>
            <a:off x="4914900" y="864521"/>
            <a:ext cx="4229100" cy="5838825"/>
          </a:xfrm>
          <a:prstGeom prst="rect">
            <a:avLst/>
          </a:prstGeom>
          <a:noFill/>
        </p:spPr>
      </p:pic>
      <p:sp>
        <p:nvSpPr>
          <p:cNvPr id="266246" name="AutoShape 6"/>
          <p:cNvSpPr>
            <a:spLocks/>
          </p:cNvSpPr>
          <p:nvPr/>
        </p:nvSpPr>
        <p:spPr bwMode="auto">
          <a:xfrm>
            <a:off x="4605471" y="3505200"/>
            <a:ext cx="228600" cy="3048000"/>
          </a:xfrm>
          <a:prstGeom prst="leftBrace">
            <a:avLst>
              <a:gd name="adj1" fmla="val 111111"/>
              <a:gd name="adj2" fmla="val 50000"/>
            </a:avLst>
          </a:prstGeom>
          <a:noFill/>
          <a:ln w="57150">
            <a:solidFill>
              <a:srgbClr val="FF0000"/>
            </a:solidFill>
            <a:round/>
            <a:headEnd/>
            <a:tailEnd/>
          </a:ln>
          <a:effectLst/>
        </p:spPr>
        <p:txBody>
          <a:bodyPr wrap="none" anchor="ctr"/>
          <a:lstStyle/>
          <a:p>
            <a:endParaRPr lang="en-US"/>
          </a:p>
        </p:txBody>
      </p:sp>
      <p:sp>
        <p:nvSpPr>
          <p:cNvPr id="266247" name="Text Box 7"/>
          <p:cNvSpPr txBox="1">
            <a:spLocks noChangeArrowheads="1"/>
          </p:cNvSpPr>
          <p:nvPr/>
        </p:nvSpPr>
        <p:spPr bwMode="auto">
          <a:xfrm>
            <a:off x="533400" y="4329112"/>
            <a:ext cx="3810000" cy="928688"/>
          </a:xfrm>
          <a:prstGeom prst="rect">
            <a:avLst/>
          </a:prstGeom>
          <a:noFill/>
          <a:ln w="12700">
            <a:solidFill>
              <a:schemeClr val="tx1"/>
            </a:solidFill>
            <a:miter lim="800000"/>
            <a:headEnd/>
            <a:tailEnd/>
          </a:ln>
          <a:effectLst/>
        </p:spPr>
        <p:txBody>
          <a:bodyPr>
            <a:spAutoFit/>
          </a:bodyPr>
          <a:lstStyle/>
          <a:p>
            <a:pPr>
              <a:spcBef>
                <a:spcPct val="50000"/>
              </a:spcBef>
            </a:pPr>
            <a:r>
              <a:rPr lang="en-US" b="1"/>
              <a:t>Sotheby’s and Christies, 1995 to about 2000 conspired on commission rates</a:t>
            </a:r>
            <a:r>
              <a:rPr lang="en-US"/>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4" name="Rectangle 6"/>
          <p:cNvSpPr>
            <a:spLocks noGrp="1" noChangeArrowheads="1"/>
          </p:cNvSpPr>
          <p:nvPr>
            <p:ph type="title"/>
          </p:nvPr>
        </p:nvSpPr>
        <p:spPr/>
        <p:txBody>
          <a:bodyPr/>
          <a:lstStyle/>
          <a:p>
            <a:r>
              <a:rPr lang="en-US" sz="2800" b="1"/>
              <a:t>If the Theory is Correct…</a:t>
            </a:r>
          </a:p>
        </p:txBody>
      </p:sp>
      <p:graphicFrame>
        <p:nvGraphicFramePr>
          <p:cNvPr id="268293" name="Object 5"/>
          <p:cNvGraphicFramePr>
            <a:graphicFrameLocks noGrp="1" noChangeAspect="1"/>
          </p:cNvGraphicFramePr>
          <p:nvPr>
            <p:ph idx="1"/>
            <p:extLst>
              <p:ext uri="{D42A27DB-BD31-4B8C-83A1-F6EECF244321}">
                <p14:modId xmlns:p14="http://schemas.microsoft.com/office/powerpoint/2010/main" val="1501626435"/>
              </p:ext>
            </p:extLst>
          </p:nvPr>
        </p:nvGraphicFramePr>
        <p:xfrm>
          <a:off x="3200400" y="2230438"/>
          <a:ext cx="5486400" cy="3657600"/>
        </p:xfrm>
        <a:graphic>
          <a:graphicData uri="http://schemas.openxmlformats.org/presentationml/2006/ole">
            <mc:AlternateContent xmlns:mc="http://schemas.openxmlformats.org/markup-compatibility/2006">
              <mc:Choice xmlns:v="urn:schemas-microsoft-com:vml" Requires="v">
                <p:oleObj spid="_x0000_s285702" name="Graph" r:id="rId4" imgW="5486400" imgH="3657600" progId="MtbGraph.Document">
                  <p:embed/>
                </p:oleObj>
              </mc:Choice>
              <mc:Fallback>
                <p:oleObj name="Graph" r:id="rId4" imgW="5486400" imgH="3657600" progId="MtbGraph.Document">
                  <p:embed/>
                  <p:pic>
                    <p:nvPicPr>
                      <p:cNvPr id="0" name="Picture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2230438"/>
                        <a:ext cx="54864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68296" name="Line 8"/>
          <p:cNvSpPr>
            <a:spLocks noChangeShapeType="1"/>
          </p:cNvSpPr>
          <p:nvPr/>
        </p:nvSpPr>
        <p:spPr bwMode="auto">
          <a:xfrm flipV="1">
            <a:off x="3962400" y="2667000"/>
            <a:ext cx="4038600" cy="2057400"/>
          </a:xfrm>
          <a:prstGeom prst="line">
            <a:avLst/>
          </a:prstGeom>
          <a:noFill/>
          <a:ln w="28575">
            <a:solidFill>
              <a:schemeClr val="tx1"/>
            </a:solidFill>
            <a:prstDash val="dash"/>
            <a:round/>
            <a:headEnd/>
            <a:tailEnd/>
          </a:ln>
          <a:effectLst/>
        </p:spPr>
        <p:txBody>
          <a:bodyPr/>
          <a:lstStyle/>
          <a:p>
            <a:endParaRPr lang="en-US"/>
          </a:p>
        </p:txBody>
      </p:sp>
      <p:sp>
        <p:nvSpPr>
          <p:cNvPr id="268297" name="Text Box 9"/>
          <p:cNvSpPr txBox="1">
            <a:spLocks noChangeArrowheads="1"/>
          </p:cNvSpPr>
          <p:nvPr/>
        </p:nvSpPr>
        <p:spPr bwMode="auto">
          <a:xfrm>
            <a:off x="609600" y="2667000"/>
            <a:ext cx="2133600" cy="1341438"/>
          </a:xfrm>
          <a:prstGeom prst="rect">
            <a:avLst/>
          </a:prstGeom>
          <a:noFill/>
          <a:ln w="12700">
            <a:solidFill>
              <a:schemeClr val="tx1"/>
            </a:solidFill>
            <a:miter lim="800000"/>
            <a:headEnd/>
            <a:tailEnd/>
          </a:ln>
          <a:effectLst/>
        </p:spPr>
        <p:txBody>
          <a:bodyPr>
            <a:spAutoFit/>
          </a:bodyPr>
          <a:lstStyle/>
          <a:p>
            <a:pPr>
              <a:spcBef>
                <a:spcPct val="50000"/>
              </a:spcBef>
            </a:pPr>
            <a:r>
              <a:rPr lang="en-US"/>
              <a:t>Sold from 1995 to 2000</a:t>
            </a:r>
          </a:p>
          <a:p>
            <a:pPr>
              <a:spcBef>
                <a:spcPct val="50000"/>
              </a:spcBef>
            </a:pPr>
            <a:r>
              <a:rPr lang="en-US"/>
              <a:t>Sold before 1995 or after 2000</a:t>
            </a:r>
          </a:p>
        </p:txBody>
      </p:sp>
      <p:sp>
        <p:nvSpPr>
          <p:cNvPr id="268298" name="Line 10"/>
          <p:cNvSpPr>
            <a:spLocks noChangeShapeType="1"/>
          </p:cNvSpPr>
          <p:nvPr/>
        </p:nvSpPr>
        <p:spPr bwMode="auto">
          <a:xfrm>
            <a:off x="2819400" y="3886200"/>
            <a:ext cx="1676400" cy="838200"/>
          </a:xfrm>
          <a:prstGeom prst="line">
            <a:avLst/>
          </a:prstGeom>
          <a:noFill/>
          <a:ln w="9525">
            <a:solidFill>
              <a:schemeClr val="tx1"/>
            </a:solidFill>
            <a:round/>
            <a:headEnd/>
            <a:tailEnd type="triangle" w="med" len="med"/>
          </a:ln>
          <a:effectLst/>
        </p:spPr>
        <p:txBody>
          <a:bodyPr/>
          <a:lstStyle/>
          <a:p>
            <a:endParaRPr lang="en-US"/>
          </a:p>
        </p:txBody>
      </p:sp>
      <p:sp>
        <p:nvSpPr>
          <p:cNvPr id="268299" name="Line 11"/>
          <p:cNvSpPr>
            <a:spLocks noChangeShapeType="1"/>
          </p:cNvSpPr>
          <p:nvPr/>
        </p:nvSpPr>
        <p:spPr bwMode="auto">
          <a:xfrm>
            <a:off x="2971800" y="3048000"/>
            <a:ext cx="1905000" cy="1143000"/>
          </a:xfrm>
          <a:prstGeom prst="line">
            <a:avLst/>
          </a:prstGeom>
          <a:noFill/>
          <a:ln w="9525">
            <a:solidFill>
              <a:schemeClr val="tx1"/>
            </a:solidFill>
            <a:round/>
            <a:headEnd/>
            <a:tailEnd type="triangle" w="med" len="med"/>
          </a:ln>
          <a:effectLst/>
        </p:spPr>
        <p:txBody>
          <a:bodyPr/>
          <a:lstStyle/>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2"/>
          <p:cNvSpPr>
            <a:spLocks noGrp="1" noChangeArrowheads="1"/>
          </p:cNvSpPr>
          <p:nvPr>
            <p:ph type="title"/>
          </p:nvPr>
        </p:nvSpPr>
        <p:spPr>
          <a:xfrm>
            <a:off x="1219200" y="609600"/>
            <a:ext cx="7010400" cy="536575"/>
          </a:xfrm>
        </p:spPr>
        <p:txBody>
          <a:bodyPr/>
          <a:lstStyle/>
          <a:p>
            <a:r>
              <a:rPr lang="en-US" sz="2800" b="1"/>
              <a:t>Evidence</a:t>
            </a:r>
          </a:p>
        </p:txBody>
      </p:sp>
      <p:sp>
        <p:nvSpPr>
          <p:cNvPr id="271365" name="Text Box 5"/>
          <p:cNvSpPr txBox="1">
            <a:spLocks noChangeArrowheads="1"/>
          </p:cNvSpPr>
          <p:nvPr/>
        </p:nvSpPr>
        <p:spPr bwMode="auto">
          <a:xfrm>
            <a:off x="6705600" y="1524000"/>
            <a:ext cx="2286000" cy="1190625"/>
          </a:xfrm>
          <a:prstGeom prst="rect">
            <a:avLst/>
          </a:prstGeom>
          <a:noFill/>
          <a:ln w="9525">
            <a:noFill/>
            <a:miter lim="800000"/>
            <a:headEnd/>
            <a:tailEnd/>
          </a:ln>
          <a:effectLst/>
        </p:spPr>
        <p:txBody>
          <a:bodyPr>
            <a:spAutoFit/>
          </a:bodyPr>
          <a:lstStyle/>
          <a:p>
            <a:pPr>
              <a:spcBef>
                <a:spcPct val="50000"/>
              </a:spcBef>
            </a:pPr>
            <a:r>
              <a:rPr lang="en-US" b="1"/>
              <a:t>The statistical evidence seems to be consistent with the theory.</a:t>
            </a:r>
          </a:p>
        </p:txBody>
      </p:sp>
      <p:pic>
        <p:nvPicPr>
          <p:cNvPr id="27033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0600" y="1371600"/>
            <a:ext cx="5334000" cy="29116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5" name="Object 4"/>
          <p:cNvGraphicFramePr>
            <a:graphicFrameLocks noChangeAspect="1"/>
          </p:cNvGraphicFramePr>
          <p:nvPr/>
        </p:nvGraphicFramePr>
        <p:xfrm>
          <a:off x="990600" y="4572000"/>
          <a:ext cx="7628626" cy="1066800"/>
        </p:xfrm>
        <a:graphic>
          <a:graphicData uri="http://schemas.openxmlformats.org/presentationml/2006/ole">
            <mc:AlternateContent xmlns:mc="http://schemas.openxmlformats.org/markup-compatibility/2006">
              <mc:Choice xmlns:v="urn:schemas-microsoft-com:vml" Requires="v">
                <p:oleObj spid="_x0000_s287750" name="Equation" r:id="rId5" imgW="4813200" imgH="672840" progId="Equation.DSMT4">
                  <p:embed/>
                </p:oleObj>
              </mc:Choice>
              <mc:Fallback>
                <p:oleObj name="Equation" r:id="rId5" imgW="4813200" imgH="672840" progId="Equation.DSMT4">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0600" y="4572000"/>
                        <a:ext cx="7628626" cy="1066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457200" y="1371600"/>
            <a:ext cx="8445944" cy="1905000"/>
          </a:xfrm>
          <a:prstGeom prst="rect">
            <a:avLst/>
          </a:prstGeom>
        </p:spPr>
      </p:pic>
      <p:pic>
        <p:nvPicPr>
          <p:cNvPr id="3" name="Picture 2"/>
          <p:cNvPicPr>
            <a:picLocks noChangeAspect="1"/>
          </p:cNvPicPr>
          <p:nvPr/>
        </p:nvPicPr>
        <p:blipFill>
          <a:blip r:embed="rId3" cstate="print"/>
          <a:stretch>
            <a:fillRect/>
          </a:stretch>
        </p:blipFill>
        <p:spPr>
          <a:xfrm>
            <a:off x="381000" y="3200400"/>
            <a:ext cx="8570239" cy="3273725"/>
          </a:xfrm>
          <a:prstGeom prst="rect">
            <a:avLst/>
          </a:prstGeom>
        </p:spPr>
      </p:pic>
      <p:sp>
        <p:nvSpPr>
          <p:cNvPr id="4" name="TextBox 3"/>
          <p:cNvSpPr txBox="1"/>
          <p:nvPr/>
        </p:nvSpPr>
        <p:spPr>
          <a:xfrm>
            <a:off x="914400" y="914400"/>
            <a:ext cx="7772400" cy="369332"/>
          </a:xfrm>
          <a:prstGeom prst="rect">
            <a:avLst/>
          </a:prstGeom>
          <a:noFill/>
        </p:spPr>
        <p:txBody>
          <a:bodyPr wrap="square" rtlCol="0">
            <a:spAutoFit/>
          </a:bodyPr>
          <a:lstStyle/>
          <a:p>
            <a:r>
              <a:rPr lang="en-US" b="1" dirty="0" smtClean="0">
                <a:solidFill>
                  <a:srgbClr val="FF0000"/>
                </a:solidFill>
              </a:rPr>
              <a:t>Women appear to assess health satisfaction differently from men.</a:t>
            </a:r>
            <a:endParaRPr lang="en-US" b="1" dirty="0">
              <a:solidFill>
                <a:srgbClr val="FF0000"/>
              </a:solidFill>
            </a:endParaRPr>
          </a:p>
        </p:txBody>
      </p:sp>
      <p:sp>
        <p:nvSpPr>
          <p:cNvPr id="5" name="Rectangle 4"/>
          <p:cNvSpPr/>
          <p:nvPr/>
        </p:nvSpPr>
        <p:spPr bwMode="auto">
          <a:xfrm>
            <a:off x="457200" y="5943600"/>
            <a:ext cx="8229600" cy="228600"/>
          </a:xfrm>
          <a:prstGeom prst="rect">
            <a:avLst/>
          </a:prstGeom>
          <a:solidFill>
            <a:srgbClr val="FF0000">
              <a:alpha val="21176"/>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20593473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457200" y="1676400"/>
            <a:ext cx="8507730" cy="4267200"/>
          </a:xfrm>
          <a:prstGeom prst="rect">
            <a:avLst/>
          </a:prstGeom>
        </p:spPr>
      </p:pic>
      <p:sp>
        <p:nvSpPr>
          <p:cNvPr id="3" name="Rectangle 2"/>
          <p:cNvSpPr/>
          <p:nvPr/>
        </p:nvSpPr>
        <p:spPr bwMode="auto">
          <a:xfrm>
            <a:off x="515256" y="4376058"/>
            <a:ext cx="8229600" cy="228600"/>
          </a:xfrm>
          <a:prstGeom prst="rect">
            <a:avLst/>
          </a:prstGeom>
          <a:solidFill>
            <a:srgbClr val="FF0000">
              <a:alpha val="21176"/>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4" name="TextBox 3"/>
          <p:cNvSpPr txBox="1"/>
          <p:nvPr/>
        </p:nvSpPr>
        <p:spPr>
          <a:xfrm>
            <a:off x="1620156" y="1099066"/>
            <a:ext cx="6019800" cy="369332"/>
          </a:xfrm>
          <a:prstGeom prst="rect">
            <a:avLst/>
          </a:prstGeom>
          <a:noFill/>
        </p:spPr>
        <p:txBody>
          <a:bodyPr wrap="square" rtlCol="0">
            <a:spAutoFit/>
          </a:bodyPr>
          <a:lstStyle/>
          <a:p>
            <a:r>
              <a:rPr lang="en-US" b="1" dirty="0" smtClean="0">
                <a:solidFill>
                  <a:srgbClr val="FF0000"/>
                </a:solidFill>
              </a:rPr>
              <a:t>Or do they?  Not when other things are held constant</a:t>
            </a:r>
            <a:endParaRPr lang="en-US" b="1" dirty="0">
              <a:solidFill>
                <a:srgbClr val="FF0000"/>
              </a:solidFill>
            </a:endParaRPr>
          </a:p>
        </p:txBody>
      </p:sp>
      <p:sp>
        <p:nvSpPr>
          <p:cNvPr id="5" name="Rectangle 4"/>
          <p:cNvSpPr/>
          <p:nvPr/>
        </p:nvSpPr>
        <p:spPr bwMode="auto">
          <a:xfrm>
            <a:off x="533400" y="4876800"/>
            <a:ext cx="8229600" cy="228600"/>
          </a:xfrm>
          <a:prstGeom prst="rect">
            <a:avLst/>
          </a:prstGeom>
          <a:solidFill>
            <a:srgbClr val="99CC00">
              <a:alpha val="21176"/>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8627260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dirty="0" smtClean="0"/>
              <a:t>Dummy Variable for One Observation</a:t>
            </a:r>
          </a:p>
        </p:txBody>
      </p:sp>
      <p:sp>
        <p:nvSpPr>
          <p:cNvPr id="10243" name="Rectangle 3"/>
          <p:cNvSpPr>
            <a:spLocks noGrp="1" noChangeArrowheads="1"/>
          </p:cNvSpPr>
          <p:nvPr>
            <p:ph type="body" idx="1"/>
          </p:nvPr>
        </p:nvSpPr>
        <p:spPr/>
        <p:txBody>
          <a:bodyPr/>
          <a:lstStyle/>
          <a:p>
            <a:pPr eaLnBrk="1" hangingPunct="1">
              <a:lnSpc>
                <a:spcPct val="90000"/>
              </a:lnSpc>
              <a:buFont typeface="Wingdings" pitchFamily="2" charset="2"/>
              <a:buNone/>
            </a:pPr>
            <a:r>
              <a:rPr lang="en-US" dirty="0" smtClean="0"/>
              <a:t>A dummy variable that isolates a single observation.  What does this do?</a:t>
            </a:r>
          </a:p>
          <a:p>
            <a:pPr eaLnBrk="1" hangingPunct="1">
              <a:lnSpc>
                <a:spcPct val="90000"/>
              </a:lnSpc>
              <a:buFont typeface="Wingdings" pitchFamily="2" charset="2"/>
              <a:buNone/>
            </a:pPr>
            <a:r>
              <a:rPr lang="en-US" dirty="0" smtClean="0"/>
              <a:t>Define </a:t>
            </a:r>
            <a:r>
              <a:rPr lang="en-US" b="1" dirty="0" smtClean="0"/>
              <a:t>d</a:t>
            </a:r>
            <a:r>
              <a:rPr lang="en-US" dirty="0" smtClean="0"/>
              <a:t> to be the dummy variable in question.  </a:t>
            </a:r>
          </a:p>
          <a:p>
            <a:pPr eaLnBrk="1" hangingPunct="1">
              <a:lnSpc>
                <a:spcPct val="90000"/>
              </a:lnSpc>
              <a:buFont typeface="Wingdings" pitchFamily="2" charset="2"/>
              <a:buNone/>
            </a:pPr>
            <a:r>
              <a:rPr lang="en-US" dirty="0" smtClean="0"/>
              <a:t>     </a:t>
            </a:r>
            <a:r>
              <a:rPr lang="en-US" b="1" dirty="0" smtClean="0"/>
              <a:t>Z</a:t>
            </a:r>
            <a:r>
              <a:rPr lang="en-US" dirty="0" smtClean="0"/>
              <a:t> = all other </a:t>
            </a:r>
            <a:r>
              <a:rPr lang="en-US" dirty="0" err="1" smtClean="0"/>
              <a:t>regressors</a:t>
            </a:r>
            <a:r>
              <a:rPr lang="en-US" dirty="0" smtClean="0"/>
              <a:t>.  </a:t>
            </a:r>
            <a:r>
              <a:rPr lang="en-US" b="1" dirty="0" smtClean="0"/>
              <a:t>X</a:t>
            </a:r>
            <a:r>
              <a:rPr lang="en-US" dirty="0" smtClean="0"/>
              <a:t> = [</a:t>
            </a:r>
            <a:r>
              <a:rPr lang="en-US" b="1" dirty="0" err="1" smtClean="0"/>
              <a:t>Z,d</a:t>
            </a:r>
            <a:r>
              <a:rPr lang="en-US" dirty="0" smtClean="0"/>
              <a:t>]</a:t>
            </a:r>
          </a:p>
          <a:p>
            <a:pPr eaLnBrk="1" hangingPunct="1">
              <a:lnSpc>
                <a:spcPct val="90000"/>
              </a:lnSpc>
              <a:buFont typeface="Wingdings" pitchFamily="2" charset="2"/>
              <a:buNone/>
            </a:pPr>
            <a:r>
              <a:rPr lang="en-US" dirty="0" smtClean="0"/>
              <a:t>Multiple regression of </a:t>
            </a:r>
            <a:r>
              <a:rPr lang="en-US" b="1" dirty="0" smtClean="0"/>
              <a:t>y</a:t>
            </a:r>
            <a:r>
              <a:rPr lang="en-US" dirty="0" smtClean="0"/>
              <a:t> on </a:t>
            </a:r>
            <a:r>
              <a:rPr lang="en-US" b="1" dirty="0" smtClean="0"/>
              <a:t>X</a:t>
            </a:r>
            <a:r>
              <a:rPr lang="en-US" dirty="0" smtClean="0"/>
              <a:t>.  We know that </a:t>
            </a:r>
          </a:p>
          <a:p>
            <a:pPr eaLnBrk="1" hangingPunct="1">
              <a:lnSpc>
                <a:spcPct val="90000"/>
              </a:lnSpc>
              <a:buFont typeface="Wingdings" pitchFamily="2" charset="2"/>
              <a:buNone/>
            </a:pPr>
            <a:r>
              <a:rPr lang="en-US" dirty="0" smtClean="0"/>
              <a:t>     </a:t>
            </a:r>
            <a:r>
              <a:rPr lang="en-US" b="1" dirty="0" err="1" smtClean="0"/>
              <a:t>X'e</a:t>
            </a:r>
            <a:r>
              <a:rPr lang="en-US" dirty="0" smtClean="0"/>
              <a:t> = </a:t>
            </a:r>
            <a:r>
              <a:rPr lang="en-US" b="1" dirty="0" smtClean="0"/>
              <a:t>0</a:t>
            </a:r>
            <a:r>
              <a:rPr lang="en-US" dirty="0" smtClean="0"/>
              <a:t> where </a:t>
            </a:r>
            <a:r>
              <a:rPr lang="en-US" b="1" dirty="0" smtClean="0"/>
              <a:t>e</a:t>
            </a:r>
            <a:r>
              <a:rPr lang="en-US" dirty="0" smtClean="0"/>
              <a:t> = the column vector of</a:t>
            </a:r>
          </a:p>
          <a:p>
            <a:pPr eaLnBrk="1" hangingPunct="1">
              <a:lnSpc>
                <a:spcPct val="90000"/>
              </a:lnSpc>
              <a:buFont typeface="Wingdings" pitchFamily="2" charset="2"/>
              <a:buNone/>
            </a:pPr>
            <a:r>
              <a:rPr lang="en-US" dirty="0" smtClean="0"/>
              <a:t>    residuals.  That means </a:t>
            </a:r>
            <a:r>
              <a:rPr lang="en-US" b="1" dirty="0" err="1" smtClean="0"/>
              <a:t>d'e</a:t>
            </a:r>
            <a:r>
              <a:rPr lang="en-US" dirty="0" smtClean="0"/>
              <a:t> = 0, which says that </a:t>
            </a:r>
            <a:r>
              <a:rPr lang="en-US" dirty="0" err="1" smtClean="0"/>
              <a:t>e</a:t>
            </a:r>
            <a:r>
              <a:rPr lang="en-US" baseline="-25000" dirty="0" err="1" smtClean="0"/>
              <a:t>j</a:t>
            </a:r>
            <a:r>
              <a:rPr lang="en-US" dirty="0" smtClean="0"/>
              <a:t> = 0 for that particular residual.   The observation  will be predicted perfectly.</a:t>
            </a:r>
          </a:p>
          <a:p>
            <a:pPr eaLnBrk="1" hangingPunct="1">
              <a:lnSpc>
                <a:spcPct val="90000"/>
              </a:lnSpc>
              <a:buFont typeface="Wingdings" pitchFamily="2" charset="2"/>
              <a:buNone/>
            </a:pPr>
            <a:r>
              <a:rPr lang="en-US" dirty="0" smtClean="0"/>
              <a:t>Fairly important result.   Important to know.</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8200" y="685800"/>
            <a:ext cx="7772400" cy="5262979"/>
          </a:xfrm>
          <a:prstGeom prst="rect">
            <a:avLst/>
          </a:prstGeom>
          <a:noFill/>
        </p:spPr>
        <p:txBody>
          <a:bodyPr wrap="square" rtlCol="0">
            <a:spAutoFit/>
          </a:bodyPr>
          <a:lstStyle/>
          <a:p>
            <a:r>
              <a:rPr lang="en-US" sz="2400" dirty="0"/>
              <a:t>I have a simple question for you. Yesterday, I was estimating a regional production function with yearly dummies. The coefficients of the dummies are usually interpreted as a measure of technical change with respect to the base year (excluded dummy variable). However, I felt that it could be more interesting to redefine the dummy variables in such a way that the coefficient could measure  technical change from one year to the next. You could get the same result by subtracting two coefficients in the original regression but you would have to compute the standard error of the difference if you want to do inference. </a:t>
            </a:r>
            <a:endParaRPr lang="en-US" sz="2400" dirty="0" smtClean="0"/>
          </a:p>
          <a:p>
            <a:endParaRPr lang="en-US" sz="2400" dirty="0"/>
          </a:p>
          <a:p>
            <a:r>
              <a:rPr lang="en-US" sz="2400" dirty="0" smtClean="0"/>
              <a:t>Is </a:t>
            </a:r>
            <a:r>
              <a:rPr lang="en-US" sz="2400" dirty="0"/>
              <a:t>this a well known procedure? </a:t>
            </a:r>
            <a:r>
              <a:rPr lang="en-US" sz="2400" dirty="0" smtClean="0"/>
              <a:t>     YES</a:t>
            </a:r>
            <a:endParaRPr lang="en-US" sz="2400" dirty="0"/>
          </a:p>
        </p:txBody>
      </p:sp>
    </p:spTree>
    <p:extLst>
      <p:ext uri="{BB962C8B-B14F-4D97-AF65-F5344CB8AC3E}">
        <p14:creationId xmlns:p14="http://schemas.microsoft.com/office/powerpoint/2010/main" val="27097372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stretch>
            <a:fillRect/>
          </a:stretch>
        </p:blipFill>
        <p:spPr>
          <a:xfrm>
            <a:off x="228600" y="685800"/>
            <a:ext cx="8808720" cy="2911117"/>
          </a:xfrm>
          <a:prstGeom prst="rect">
            <a:avLst/>
          </a:prstGeom>
        </p:spPr>
      </p:pic>
      <p:pic>
        <p:nvPicPr>
          <p:cNvPr id="5" name="Picture 4"/>
          <p:cNvPicPr>
            <a:picLocks noChangeAspect="1"/>
          </p:cNvPicPr>
          <p:nvPr/>
        </p:nvPicPr>
        <p:blipFill>
          <a:blip r:embed="rId3" cstate="print"/>
          <a:stretch>
            <a:fillRect/>
          </a:stretch>
        </p:blipFill>
        <p:spPr>
          <a:xfrm>
            <a:off x="304800" y="3810001"/>
            <a:ext cx="8763000" cy="1784706"/>
          </a:xfrm>
          <a:prstGeom prst="rect">
            <a:avLst/>
          </a:prstGeom>
        </p:spPr>
      </p:pic>
    </p:spTree>
    <p:extLst>
      <p:ext uri="{BB962C8B-B14F-4D97-AF65-F5344CB8AC3E}">
        <p14:creationId xmlns:p14="http://schemas.microsoft.com/office/powerpoint/2010/main" val="27899654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8229600" cy="530225"/>
          </a:xfrm>
        </p:spPr>
        <p:txBody>
          <a:bodyPr/>
          <a:lstStyle/>
          <a:p>
            <a:r>
              <a:rPr lang="en-US" dirty="0" smtClean="0"/>
              <a:t>Example with 4 Periods</a:t>
            </a:r>
            <a:endParaRPr lang="en-US" dirty="0"/>
          </a:p>
        </p:txBody>
      </p:sp>
      <p:sp>
        <p:nvSpPr>
          <p:cNvPr id="3" name="Content Placeholder 2"/>
          <p:cNvSpPr>
            <a:spLocks noGrp="1"/>
          </p:cNvSpPr>
          <p:nvPr>
            <p:ph idx="1"/>
          </p:nvPr>
        </p:nvSpPr>
        <p:spPr>
          <a:xfrm>
            <a:off x="914400" y="1447800"/>
            <a:ext cx="7924800" cy="4530725"/>
          </a:xfrm>
        </p:spPr>
        <p:txBody>
          <a:bodyPr/>
          <a:lstStyle/>
          <a:p>
            <a:pPr marL="0" indent="0">
              <a:buNone/>
            </a:pPr>
            <a:r>
              <a:rPr lang="en-US" sz="1600" dirty="0" smtClean="0"/>
              <a:t>The estimated model with time dummies is</a:t>
            </a:r>
          </a:p>
          <a:p>
            <a:pPr marL="0" indent="0">
              <a:buNone/>
            </a:pPr>
            <a:r>
              <a:rPr lang="en-US" sz="1600" b="1" smtClean="0"/>
              <a:t>y</a:t>
            </a:r>
            <a:r>
              <a:rPr lang="en-US" sz="1600" smtClean="0"/>
              <a:t> </a:t>
            </a:r>
            <a:r>
              <a:rPr lang="en-US" sz="1600" dirty="0" smtClean="0"/>
              <a:t>= a +b</a:t>
            </a:r>
            <a:r>
              <a:rPr lang="en-US" sz="1600" baseline="-25000" dirty="0" smtClean="0"/>
              <a:t>2</a:t>
            </a:r>
            <a:r>
              <a:rPr lang="en-US" sz="1600" dirty="0" smtClean="0"/>
              <a:t>*</a:t>
            </a:r>
            <a:r>
              <a:rPr lang="en-US" sz="1600" b="1" dirty="0" smtClean="0"/>
              <a:t>d</a:t>
            </a:r>
            <a:r>
              <a:rPr lang="en-US" sz="1600" baseline="-25000" dirty="0" smtClean="0"/>
              <a:t>2</a:t>
            </a:r>
            <a:r>
              <a:rPr lang="en-US" sz="1600" dirty="0" smtClean="0"/>
              <a:t>+ b</a:t>
            </a:r>
            <a:r>
              <a:rPr lang="en-US" sz="1600" baseline="-25000" dirty="0" smtClean="0"/>
              <a:t>3</a:t>
            </a:r>
            <a:r>
              <a:rPr lang="en-US" sz="1600" dirty="0" smtClean="0"/>
              <a:t>*</a:t>
            </a:r>
            <a:r>
              <a:rPr lang="en-US" sz="1600" b="1" dirty="0" smtClean="0"/>
              <a:t>d</a:t>
            </a:r>
            <a:r>
              <a:rPr lang="en-US" sz="1600" baseline="-25000" dirty="0" smtClean="0"/>
              <a:t>3</a:t>
            </a:r>
            <a:r>
              <a:rPr lang="en-US" sz="1600" dirty="0" smtClean="0"/>
              <a:t> + </a:t>
            </a:r>
            <a:r>
              <a:rPr lang="en-US" sz="1600" smtClean="0"/>
              <a:t>b</a:t>
            </a:r>
            <a:r>
              <a:rPr lang="en-US" sz="1600" baseline="-25000" smtClean="0"/>
              <a:t>4</a:t>
            </a:r>
            <a:r>
              <a:rPr lang="en-US" sz="1600" smtClean="0"/>
              <a:t>*</a:t>
            </a:r>
            <a:r>
              <a:rPr lang="en-US" sz="1600" b="1" smtClean="0"/>
              <a:t>d</a:t>
            </a:r>
            <a:r>
              <a:rPr lang="en-US" sz="1600" baseline="-25000" smtClean="0"/>
              <a:t>4</a:t>
            </a:r>
            <a:r>
              <a:rPr lang="en-US" sz="1600" smtClean="0"/>
              <a:t> + </a:t>
            </a:r>
            <a:r>
              <a:rPr lang="en-US" sz="1600" b="1" smtClean="0"/>
              <a:t>e</a:t>
            </a:r>
            <a:r>
              <a:rPr lang="en-US" sz="1600" smtClean="0"/>
              <a:t> (possibly some other variables, not needed now).</a:t>
            </a:r>
            <a:endParaRPr lang="en-US" sz="1600" b="1" dirty="0" smtClean="0"/>
          </a:p>
          <a:p>
            <a:pPr marL="0" indent="0">
              <a:buNone/>
            </a:pPr>
            <a:r>
              <a:rPr lang="en-US" sz="1600" smtClean="0"/>
              <a:t>Estimated least squares coefficients </a:t>
            </a:r>
            <a:r>
              <a:rPr lang="en-US" sz="1600" dirty="0" smtClean="0"/>
              <a:t>are</a:t>
            </a:r>
          </a:p>
          <a:p>
            <a:pPr marL="0" indent="0">
              <a:buNone/>
            </a:pPr>
            <a:r>
              <a:rPr lang="en-US" sz="1600" b="1" smtClean="0"/>
              <a:t>           b</a:t>
            </a:r>
            <a:r>
              <a:rPr lang="en-US" sz="1600" smtClean="0"/>
              <a:t> = a, b</a:t>
            </a:r>
            <a:r>
              <a:rPr lang="en-US" sz="1600" baseline="-25000" smtClean="0"/>
              <a:t>2</a:t>
            </a:r>
            <a:r>
              <a:rPr lang="en-US" sz="1600" smtClean="0"/>
              <a:t>, b</a:t>
            </a:r>
            <a:r>
              <a:rPr lang="en-US" sz="1600" baseline="-25000" smtClean="0"/>
              <a:t>3</a:t>
            </a:r>
            <a:r>
              <a:rPr lang="en-US" sz="1600" smtClean="0"/>
              <a:t>, b</a:t>
            </a:r>
            <a:r>
              <a:rPr lang="en-US" sz="1600" baseline="-25000" smtClean="0"/>
              <a:t>4</a:t>
            </a:r>
            <a:endParaRPr lang="en-US" sz="1600" dirty="0" smtClean="0"/>
          </a:p>
          <a:p>
            <a:pPr marL="0" indent="0">
              <a:buNone/>
            </a:pPr>
            <a:r>
              <a:rPr lang="en-US" sz="1600" dirty="0" smtClean="0"/>
              <a:t>Desired coefficients are</a:t>
            </a:r>
          </a:p>
          <a:p>
            <a:pPr marL="0" indent="0">
              <a:buNone/>
            </a:pPr>
            <a:r>
              <a:rPr lang="en-US" sz="1600" b="1" smtClean="0"/>
              <a:t>           c</a:t>
            </a:r>
            <a:r>
              <a:rPr lang="en-US" sz="1600" smtClean="0"/>
              <a:t> </a:t>
            </a:r>
            <a:r>
              <a:rPr lang="en-US" sz="1600" dirty="0" smtClean="0"/>
              <a:t>= a, b</a:t>
            </a:r>
            <a:r>
              <a:rPr lang="en-US" sz="1600" baseline="-25000" dirty="0" smtClean="0"/>
              <a:t>2</a:t>
            </a:r>
            <a:r>
              <a:rPr lang="en-US" sz="1600" dirty="0" smtClean="0"/>
              <a:t>, b</a:t>
            </a:r>
            <a:r>
              <a:rPr lang="en-US" sz="1600" baseline="-25000" dirty="0" smtClean="0"/>
              <a:t>3</a:t>
            </a:r>
            <a:r>
              <a:rPr lang="en-US" sz="1600" dirty="0" smtClean="0"/>
              <a:t> – b</a:t>
            </a:r>
            <a:r>
              <a:rPr lang="en-US" sz="1600" baseline="-25000" dirty="0" smtClean="0"/>
              <a:t>2</a:t>
            </a:r>
            <a:r>
              <a:rPr lang="en-US" sz="1600" dirty="0" smtClean="0"/>
              <a:t>, b</a:t>
            </a:r>
            <a:r>
              <a:rPr lang="en-US" sz="1600" baseline="-25000" dirty="0" smtClean="0"/>
              <a:t>4</a:t>
            </a:r>
            <a:r>
              <a:rPr lang="en-US" sz="1600" dirty="0" smtClean="0"/>
              <a:t> – b</a:t>
            </a:r>
            <a:r>
              <a:rPr lang="en-US" sz="1600" baseline="-25000" dirty="0" smtClean="0"/>
              <a:t>3</a:t>
            </a:r>
          </a:p>
          <a:p>
            <a:pPr marL="0" indent="0">
              <a:buNone/>
            </a:pPr>
            <a:r>
              <a:rPr lang="en-US" sz="1600" dirty="0" smtClean="0"/>
              <a:t>The original model is </a:t>
            </a:r>
            <a:r>
              <a:rPr lang="en-US" sz="1600" b="1" dirty="0" smtClean="0"/>
              <a:t>y</a:t>
            </a:r>
            <a:r>
              <a:rPr lang="en-US" sz="1600" dirty="0" smtClean="0"/>
              <a:t> = </a:t>
            </a:r>
            <a:r>
              <a:rPr lang="en-US" sz="1600" b="1" dirty="0" err="1" smtClean="0"/>
              <a:t>Xb</a:t>
            </a:r>
            <a:r>
              <a:rPr lang="en-US" sz="1600" dirty="0" smtClean="0"/>
              <a:t> + </a:t>
            </a:r>
            <a:r>
              <a:rPr lang="en-US" sz="1600" b="1" dirty="0" smtClean="0"/>
              <a:t>e</a:t>
            </a:r>
            <a:r>
              <a:rPr lang="en-US" sz="1600" smtClean="0"/>
              <a:t>.  </a:t>
            </a:r>
          </a:p>
          <a:p>
            <a:pPr marL="0" indent="0">
              <a:buNone/>
            </a:pPr>
            <a:r>
              <a:rPr lang="en-US" sz="1600" smtClean="0"/>
              <a:t>The </a:t>
            </a:r>
            <a:r>
              <a:rPr lang="en-US" sz="1600" dirty="0" smtClean="0"/>
              <a:t>new model would be </a:t>
            </a:r>
            <a:r>
              <a:rPr lang="en-US" sz="1600" b="1" dirty="0" smtClean="0"/>
              <a:t>y</a:t>
            </a:r>
            <a:r>
              <a:rPr lang="en-US" sz="1600" dirty="0" smtClean="0"/>
              <a:t> </a:t>
            </a:r>
            <a:r>
              <a:rPr lang="en-US" sz="1600" smtClean="0"/>
              <a:t>= (</a:t>
            </a:r>
            <a:r>
              <a:rPr lang="en-US" sz="1600" b="1" smtClean="0"/>
              <a:t>XC)(C</a:t>
            </a:r>
            <a:r>
              <a:rPr lang="en-US" sz="1600" baseline="30000" smtClean="0"/>
              <a:t>-1</a:t>
            </a:r>
            <a:r>
              <a:rPr lang="en-US" sz="1600" b="1" smtClean="0"/>
              <a:t>b)</a:t>
            </a:r>
            <a:r>
              <a:rPr lang="en-US" sz="1600" smtClean="0"/>
              <a:t> + </a:t>
            </a:r>
            <a:r>
              <a:rPr lang="en-US" sz="1600" b="1" smtClean="0"/>
              <a:t>e  =  Qc + e</a:t>
            </a:r>
            <a:endParaRPr lang="en-US" sz="1600" b="1" dirty="0" smtClean="0"/>
          </a:p>
          <a:p>
            <a:pPr marL="0" indent="0">
              <a:buNone/>
            </a:pPr>
            <a:r>
              <a:rPr lang="en-US" sz="1600" dirty="0" smtClean="0"/>
              <a:t>The transformation of the data </a:t>
            </a:r>
            <a:r>
              <a:rPr lang="en-US" sz="1600" smtClean="0"/>
              <a:t>is </a:t>
            </a:r>
            <a:r>
              <a:rPr lang="en-US" sz="1600" b="1" smtClean="0"/>
              <a:t>Q</a:t>
            </a:r>
            <a:r>
              <a:rPr lang="en-US" sz="1600" smtClean="0"/>
              <a:t> = </a:t>
            </a:r>
            <a:r>
              <a:rPr lang="en-US" sz="1600" b="1" smtClean="0"/>
              <a:t>XC</a:t>
            </a:r>
            <a:r>
              <a:rPr lang="en-US" sz="1600" smtClean="0"/>
              <a:t>.  </a:t>
            </a:r>
            <a:r>
              <a:rPr lang="en-US" sz="1600" b="1" smtClean="0"/>
              <a:t>c</a:t>
            </a:r>
            <a:r>
              <a:rPr lang="en-US" sz="1600" smtClean="0"/>
              <a:t> = </a:t>
            </a:r>
            <a:r>
              <a:rPr lang="en-US" sz="1600" b="1" smtClean="0"/>
              <a:t>C</a:t>
            </a:r>
            <a:r>
              <a:rPr lang="en-US" sz="1600" baseline="30000" smtClean="0"/>
              <a:t>-1</a:t>
            </a:r>
            <a:r>
              <a:rPr lang="en-US" sz="1600" b="1" smtClean="0"/>
              <a:t>b</a:t>
            </a:r>
            <a:endParaRPr lang="en-US" sz="1600" b="1" dirty="0" smtClean="0"/>
          </a:p>
          <a:p>
            <a:pPr marL="0" indent="0">
              <a:buNone/>
            </a:pPr>
            <a:r>
              <a:rPr lang="en-US" sz="1600" dirty="0" smtClean="0"/>
              <a:t>The transformed </a:t>
            </a:r>
            <a:r>
              <a:rPr lang="en-US" sz="1600" b="1" dirty="0" smtClean="0"/>
              <a:t>X</a:t>
            </a:r>
            <a:r>
              <a:rPr lang="en-US" sz="1600" dirty="0" smtClean="0"/>
              <a:t> is </a:t>
            </a:r>
            <a:r>
              <a:rPr lang="en-US" sz="1600" smtClean="0"/>
              <a:t>[1,d</a:t>
            </a:r>
            <a:r>
              <a:rPr lang="en-US" sz="1600" baseline="-25000" smtClean="0"/>
              <a:t>2</a:t>
            </a:r>
            <a:r>
              <a:rPr lang="en-US" sz="1600" smtClean="0"/>
              <a:t>+d</a:t>
            </a:r>
            <a:r>
              <a:rPr lang="en-US" sz="1600" baseline="-25000" smtClean="0"/>
              <a:t>3</a:t>
            </a:r>
            <a:r>
              <a:rPr lang="en-US" sz="1600" smtClean="0"/>
              <a:t>+d</a:t>
            </a:r>
            <a:r>
              <a:rPr lang="en-US" sz="1600" baseline="-25000" smtClean="0"/>
              <a:t>4</a:t>
            </a:r>
            <a:r>
              <a:rPr lang="en-US" sz="1600" dirty="0" smtClean="0"/>
              <a:t>, d</a:t>
            </a:r>
            <a:r>
              <a:rPr lang="en-US" sz="1600" baseline="-25000" dirty="0" smtClean="0"/>
              <a:t>3</a:t>
            </a:r>
            <a:r>
              <a:rPr lang="en-US" sz="1600" dirty="0" smtClean="0"/>
              <a:t>+d</a:t>
            </a:r>
            <a:r>
              <a:rPr lang="en-US" sz="1600" baseline="-25000" dirty="0" smtClean="0"/>
              <a:t>4</a:t>
            </a:r>
            <a:r>
              <a:rPr lang="en-US" sz="1600" dirty="0" smtClean="0"/>
              <a:t>.d</a:t>
            </a:r>
            <a:r>
              <a:rPr lang="en-US" sz="1600" baseline="-25000" dirty="0" smtClean="0"/>
              <a:t>4</a:t>
            </a:r>
            <a:r>
              <a:rPr lang="en-US" sz="1600" dirty="0" smtClean="0"/>
              <a:t>]</a:t>
            </a:r>
          </a:p>
        </p:txBody>
      </p:sp>
      <p:graphicFrame>
        <p:nvGraphicFramePr>
          <p:cNvPr id="4" name="Object 3"/>
          <p:cNvGraphicFramePr>
            <a:graphicFrameLocks noChangeAspect="1"/>
          </p:cNvGraphicFramePr>
          <p:nvPr>
            <p:extLst>
              <p:ext uri="{D42A27DB-BD31-4B8C-83A1-F6EECF244321}">
                <p14:modId xmlns:p14="http://schemas.microsoft.com/office/powerpoint/2010/main" val="3309655980"/>
              </p:ext>
            </p:extLst>
          </p:nvPr>
        </p:nvGraphicFramePr>
        <p:xfrm>
          <a:off x="1905000" y="4648200"/>
          <a:ext cx="4645025" cy="1600200"/>
        </p:xfrm>
        <a:graphic>
          <a:graphicData uri="http://schemas.openxmlformats.org/presentationml/2006/ole">
            <mc:AlternateContent xmlns:mc="http://schemas.openxmlformats.org/markup-compatibility/2006">
              <mc:Choice xmlns:v="urn:schemas-microsoft-com:vml" Requires="v">
                <p:oleObj spid="_x0000_s231433" name="Equation" r:id="rId3" imgW="2654280" imgH="914400" progId="Equation.DSMT4">
                  <p:embed/>
                </p:oleObj>
              </mc:Choice>
              <mc:Fallback>
                <p:oleObj name="Equation" r:id="rId3" imgW="2654280" imgH="914400" progId="Equation.DSMT4">
                  <p:embed/>
                  <p:pic>
                    <p:nvPicPr>
                      <p:cNvPr id="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4648200"/>
                        <a:ext cx="4645025" cy="1600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0476340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199" y="152401"/>
            <a:ext cx="8229600" cy="957262"/>
          </a:xfrm>
        </p:spPr>
        <p:txBody>
          <a:bodyPr/>
          <a:lstStyle/>
          <a:p>
            <a:r>
              <a:rPr lang="en-US" smtClean="0"/>
              <a:t>A Categorical </a:t>
            </a:r>
            <a:r>
              <a:rPr lang="en-US" dirty="0" smtClean="0"/>
              <a:t>Variable</a:t>
            </a:r>
            <a:endParaRPr lang="en-US" dirty="0"/>
          </a:p>
        </p:txBody>
      </p:sp>
      <p:pic>
        <p:nvPicPr>
          <p:cNvPr id="258050" name="Picture 2"/>
          <p:cNvPicPr>
            <a:picLocks noChangeAspect="1" noChangeArrowheads="1"/>
          </p:cNvPicPr>
          <p:nvPr/>
        </p:nvPicPr>
        <p:blipFill>
          <a:blip r:embed="rId2" cstate="print"/>
          <a:srcRect/>
          <a:stretch>
            <a:fillRect/>
          </a:stretch>
        </p:blipFill>
        <p:spPr bwMode="auto">
          <a:xfrm>
            <a:off x="1524000" y="3733800"/>
            <a:ext cx="5991225" cy="2667000"/>
          </a:xfrm>
          <a:prstGeom prst="rect">
            <a:avLst/>
          </a:prstGeom>
          <a:noFill/>
          <a:ln w="9525">
            <a:noFill/>
            <a:miter lim="800000"/>
            <a:headEnd/>
            <a:tailEnd/>
          </a:ln>
        </p:spPr>
      </p:pic>
      <p:pic>
        <p:nvPicPr>
          <p:cNvPr id="258051" name="Picture 3"/>
          <p:cNvPicPr>
            <a:picLocks noChangeAspect="1" noChangeArrowheads="1"/>
          </p:cNvPicPr>
          <p:nvPr/>
        </p:nvPicPr>
        <p:blipFill>
          <a:blip r:embed="rId3" cstate="print"/>
          <a:srcRect/>
          <a:stretch>
            <a:fillRect/>
          </a:stretch>
        </p:blipFill>
        <p:spPr bwMode="auto">
          <a:xfrm>
            <a:off x="2133600" y="1219200"/>
            <a:ext cx="4772025" cy="2336096"/>
          </a:xfrm>
          <a:prstGeom prst="rect">
            <a:avLst/>
          </a:prstGeom>
          <a:noFill/>
          <a:ln w="9525">
            <a:noFill/>
            <a:miter lim="800000"/>
            <a:headEnd/>
            <a:tailEnd/>
          </a:ln>
        </p:spPr>
      </p:pic>
    </p:spTree>
    <p:extLst>
      <p:ext uri="{BB962C8B-B14F-4D97-AF65-F5344CB8AC3E}">
        <p14:creationId xmlns:p14="http://schemas.microsoft.com/office/powerpoint/2010/main" val="19186754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7028" name="Picture 4"/>
          <p:cNvPicPr>
            <a:picLocks noChangeAspect="1" noChangeArrowheads="1"/>
          </p:cNvPicPr>
          <p:nvPr/>
        </p:nvPicPr>
        <p:blipFill>
          <a:blip r:embed="rId2" cstate="print"/>
          <a:srcRect/>
          <a:stretch>
            <a:fillRect/>
          </a:stretch>
        </p:blipFill>
        <p:spPr bwMode="auto">
          <a:xfrm>
            <a:off x="960492" y="609600"/>
            <a:ext cx="7127980" cy="5715000"/>
          </a:xfrm>
          <a:prstGeom prst="rect">
            <a:avLst/>
          </a:prstGeom>
          <a:noFill/>
          <a:ln w="9525">
            <a:noFill/>
            <a:miter lim="800000"/>
            <a:headEnd/>
            <a:tailEnd/>
          </a:ln>
        </p:spPr>
      </p:pic>
    </p:spTree>
    <p:extLst>
      <p:ext uri="{BB962C8B-B14F-4D97-AF65-F5344CB8AC3E}">
        <p14:creationId xmlns:p14="http://schemas.microsoft.com/office/powerpoint/2010/main" val="25738886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70768" y="533400"/>
            <a:ext cx="8229600" cy="685800"/>
          </a:xfrm>
        </p:spPr>
        <p:txBody>
          <a:bodyPr/>
          <a:lstStyle/>
          <a:p>
            <a:r>
              <a:rPr lang="en-US" sz="2400" smtClean="0"/>
              <a:t>Nonlinear Specification: </a:t>
            </a:r>
            <a:br>
              <a:rPr lang="en-US" sz="2400" smtClean="0"/>
            </a:br>
            <a:r>
              <a:rPr lang="en-US" sz="2400" smtClean="0"/>
              <a:t>Quadratic Effect of Experience</a:t>
            </a:r>
          </a:p>
        </p:txBody>
      </p:sp>
      <p:pic>
        <p:nvPicPr>
          <p:cNvPr id="2365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1295400"/>
            <a:ext cx="8104336" cy="50778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bwMode="auto">
          <a:xfrm>
            <a:off x="381000" y="5105400"/>
            <a:ext cx="8001000" cy="304800"/>
          </a:xfrm>
          <a:prstGeom prst="rect">
            <a:avLst/>
          </a:prstGeom>
          <a:solidFill>
            <a:srgbClr val="CCCC00">
              <a:alpha val="34902"/>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Rectangle 8"/>
          <p:cNvSpPr/>
          <p:nvPr/>
        </p:nvSpPr>
        <p:spPr bwMode="auto">
          <a:xfrm>
            <a:off x="381000" y="4038600"/>
            <a:ext cx="8001000" cy="381000"/>
          </a:xfrm>
          <a:prstGeom prst="rect">
            <a:avLst/>
          </a:prstGeom>
          <a:solidFill>
            <a:srgbClr val="C00000">
              <a:alpha val="34902"/>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Grp="1" noChangeArrowheads="1"/>
          </p:cNvSpPr>
          <p:nvPr>
            <p:ph type="title"/>
          </p:nvPr>
        </p:nvSpPr>
        <p:spPr>
          <a:xfrm>
            <a:off x="457200" y="762000"/>
            <a:ext cx="8229600" cy="1143000"/>
          </a:xfrm>
        </p:spPr>
        <p:txBody>
          <a:bodyPr/>
          <a:lstStyle/>
          <a:p>
            <a:r>
              <a:rPr lang="en-US" smtClean="0"/>
              <a:t>Model Implication: Effect of Experience and Male vs. Female</a:t>
            </a:r>
          </a:p>
        </p:txBody>
      </p:sp>
      <p:pic>
        <p:nvPicPr>
          <p:cNvPr id="116737" name="Picture 1"/>
          <p:cNvPicPr>
            <a:picLocks noChangeAspect="1" noChangeArrowheads="1"/>
          </p:cNvPicPr>
          <p:nvPr/>
        </p:nvPicPr>
        <p:blipFill>
          <a:blip r:embed="rId3" cstate="print"/>
          <a:srcRect/>
          <a:stretch>
            <a:fillRect/>
          </a:stretch>
        </p:blipFill>
        <p:spPr bwMode="auto">
          <a:xfrm>
            <a:off x="1219200" y="1981200"/>
            <a:ext cx="7010400" cy="4496570"/>
          </a:xfrm>
          <a:prstGeom prst="rect">
            <a:avLst/>
          </a:prstGeom>
          <a:noFill/>
          <a:ln w="9525">
            <a:noFill/>
            <a:miter lim="800000"/>
            <a:headEnd/>
            <a:tailEnd/>
          </a:ln>
          <a:effectLst/>
        </p:spPr>
      </p:pic>
      <p:cxnSp>
        <p:nvCxnSpPr>
          <p:cNvPr id="3" name="Straight Connector 2"/>
          <p:cNvCxnSpPr/>
          <p:nvPr/>
        </p:nvCxnSpPr>
        <p:spPr bwMode="auto">
          <a:xfrm>
            <a:off x="5562600" y="3048000"/>
            <a:ext cx="2133600" cy="0"/>
          </a:xfrm>
          <a:prstGeom prst="line">
            <a:avLst/>
          </a:prstGeom>
          <a:solidFill>
            <a:schemeClr val="accent1"/>
          </a:solidFill>
          <a:ln w="19050" cap="flat" cmpd="sng" algn="ctr">
            <a:solidFill>
              <a:schemeClr val="tx1"/>
            </a:solidFill>
            <a:prstDash val="sysDash"/>
            <a:round/>
            <a:headEnd type="none" w="med" len="med"/>
            <a:tailEnd type="none" w="med" len="med"/>
          </a:ln>
          <a:effectLst/>
        </p:spPr>
      </p:cxnSp>
      <p:cxnSp>
        <p:nvCxnSpPr>
          <p:cNvPr id="6" name="Straight Connector 5"/>
          <p:cNvCxnSpPr/>
          <p:nvPr/>
        </p:nvCxnSpPr>
        <p:spPr bwMode="auto">
          <a:xfrm>
            <a:off x="5524500" y="3779520"/>
            <a:ext cx="2133600" cy="0"/>
          </a:xfrm>
          <a:prstGeom prst="line">
            <a:avLst/>
          </a:prstGeom>
          <a:solidFill>
            <a:schemeClr val="accent1"/>
          </a:solidFill>
          <a:ln w="19050" cap="flat" cmpd="sng" algn="ctr">
            <a:solidFill>
              <a:srgbClr val="FF3300"/>
            </a:solidFill>
            <a:prstDash val="sysDash"/>
            <a:round/>
            <a:headEnd type="none" w="med" len="med"/>
            <a:tailEnd type="none" w="med" len="med"/>
          </a:ln>
          <a:effectLst/>
        </p:spPr>
      </p:cxn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27500" y="1066800"/>
            <a:ext cx="8229600" cy="533400"/>
          </a:xfrm>
        </p:spPr>
        <p:txBody>
          <a:bodyPr/>
          <a:lstStyle/>
          <a:p>
            <a:r>
              <a:rPr lang="en-US" dirty="0" smtClean="0"/>
              <a:t>Partial Effect of Experience:</a:t>
            </a:r>
            <a:br>
              <a:rPr lang="en-US" dirty="0" smtClean="0"/>
            </a:br>
            <a:r>
              <a:rPr lang="en-US" dirty="0" smtClean="0"/>
              <a:t>Coefficients do not tell the story</a:t>
            </a:r>
          </a:p>
        </p:txBody>
      </p:sp>
      <p:pic>
        <p:nvPicPr>
          <p:cNvPr id="116737" name="Picture 1"/>
          <p:cNvPicPr>
            <a:picLocks noChangeAspect="1" noChangeArrowheads="1"/>
          </p:cNvPicPr>
          <p:nvPr/>
        </p:nvPicPr>
        <p:blipFill>
          <a:blip r:embed="rId3" cstate="print"/>
          <a:srcRect/>
          <a:stretch>
            <a:fillRect/>
          </a:stretch>
        </p:blipFill>
        <p:spPr bwMode="auto">
          <a:xfrm>
            <a:off x="381000" y="1828800"/>
            <a:ext cx="8290559" cy="2133600"/>
          </a:xfrm>
          <a:prstGeom prst="rect">
            <a:avLst/>
          </a:prstGeom>
          <a:noFill/>
          <a:ln w="9525">
            <a:noFill/>
            <a:miter lim="800000"/>
            <a:headEnd/>
            <a:tailEnd/>
          </a:ln>
        </p:spPr>
      </p:pic>
      <p:pic>
        <p:nvPicPr>
          <p:cNvPr id="23757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1000" y="4187850"/>
            <a:ext cx="3275762" cy="24907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4267200" y="4419600"/>
            <a:ext cx="4495800" cy="923330"/>
          </a:xfrm>
          <a:prstGeom prst="rect">
            <a:avLst/>
          </a:prstGeom>
          <a:noFill/>
        </p:spPr>
        <p:txBody>
          <a:bodyPr wrap="square" rtlCol="0">
            <a:spAutoFit/>
          </a:bodyPr>
          <a:lstStyle/>
          <a:p>
            <a:r>
              <a:rPr lang="en-US" b="1" dirty="0" smtClean="0">
                <a:latin typeface="Arial" pitchFamily="34" charset="0"/>
                <a:cs typeface="Arial" pitchFamily="34" charset="0"/>
              </a:rPr>
              <a:t>Education:     .05654</a:t>
            </a:r>
          </a:p>
          <a:p>
            <a:r>
              <a:rPr lang="en-US" b="1" dirty="0" smtClean="0">
                <a:latin typeface="Arial" pitchFamily="34" charset="0"/>
                <a:cs typeface="Arial" pitchFamily="34" charset="0"/>
              </a:rPr>
              <a:t>Experience:   .04045  -  2*.00068*</a:t>
            </a:r>
            <a:r>
              <a:rPr lang="en-US" b="1" dirty="0" err="1" smtClean="0">
                <a:latin typeface="Arial" pitchFamily="34" charset="0"/>
                <a:cs typeface="Arial" pitchFamily="34" charset="0"/>
              </a:rPr>
              <a:t>Exp</a:t>
            </a:r>
            <a:endParaRPr lang="en-US" b="1" dirty="0" smtClean="0">
              <a:latin typeface="Arial" pitchFamily="34" charset="0"/>
              <a:cs typeface="Arial" pitchFamily="34" charset="0"/>
            </a:endParaRPr>
          </a:p>
          <a:p>
            <a:r>
              <a:rPr lang="en-US" b="1" dirty="0" smtClean="0">
                <a:latin typeface="Arial" pitchFamily="34" charset="0"/>
                <a:cs typeface="Arial" pitchFamily="34" charset="0"/>
              </a:rPr>
              <a:t>FEM:              -.38922</a:t>
            </a:r>
            <a:endParaRPr lang="en-US" b="1" dirty="0">
              <a:latin typeface="Arial" pitchFamily="34" charset="0"/>
              <a:cs typeface="Arial" pitchFamily="34" charset="0"/>
            </a:endParaRPr>
          </a:p>
        </p:txBody>
      </p:sp>
      <p:sp>
        <p:nvSpPr>
          <p:cNvPr id="3" name="Right Brace 2"/>
          <p:cNvSpPr/>
          <p:nvPr/>
        </p:nvSpPr>
        <p:spPr bwMode="auto">
          <a:xfrm>
            <a:off x="3429000" y="4724400"/>
            <a:ext cx="227762" cy="309265"/>
          </a:xfrm>
          <a:prstGeom prst="rightBrac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cxnSp>
        <p:nvCxnSpPr>
          <p:cNvPr id="5" name="Straight Arrow Connector 4"/>
          <p:cNvCxnSpPr>
            <a:stCxn id="3" idx="1"/>
          </p:cNvCxnSpPr>
          <p:nvPr/>
        </p:nvCxnSpPr>
        <p:spPr bwMode="auto">
          <a:xfrm flipV="1">
            <a:off x="3656762" y="4879032"/>
            <a:ext cx="610438" cy="1"/>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cxnSp>
        <p:nvCxnSpPr>
          <p:cNvPr id="7" name="Straight Arrow Connector 6"/>
          <p:cNvCxnSpPr/>
          <p:nvPr/>
        </p:nvCxnSpPr>
        <p:spPr bwMode="auto">
          <a:xfrm>
            <a:off x="3637672" y="4572000"/>
            <a:ext cx="610438" cy="8513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cxnSp>
        <p:nvCxnSpPr>
          <p:cNvPr id="9" name="Straight Arrow Connector 8"/>
          <p:cNvCxnSpPr/>
          <p:nvPr/>
        </p:nvCxnSpPr>
        <p:spPr bwMode="auto">
          <a:xfrm flipV="1">
            <a:off x="3656762" y="5257800"/>
            <a:ext cx="610438" cy="91440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sp>
        <p:nvSpPr>
          <p:cNvPr id="4" name="Rectangle 3"/>
          <p:cNvSpPr/>
          <p:nvPr/>
        </p:nvSpPr>
        <p:spPr bwMode="auto">
          <a:xfrm>
            <a:off x="4267200" y="4724400"/>
            <a:ext cx="4267200" cy="304800"/>
          </a:xfrm>
          <a:prstGeom prst="rect">
            <a:avLst/>
          </a:prstGeom>
          <a:solidFill>
            <a:srgbClr val="99CC00">
              <a:alpha val="2117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7012" y="1371600"/>
            <a:ext cx="8296275" cy="5000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808755" y="605742"/>
            <a:ext cx="5572788" cy="646331"/>
          </a:xfrm>
          <a:prstGeom prst="rect">
            <a:avLst/>
          </a:prstGeom>
          <a:noFill/>
        </p:spPr>
        <p:txBody>
          <a:bodyPr wrap="square" rtlCol="0">
            <a:spAutoFit/>
          </a:bodyPr>
          <a:lstStyle/>
          <a:p>
            <a:r>
              <a:rPr lang="en-US" b="1" smtClean="0">
                <a:latin typeface="Arial" pitchFamily="34" charset="0"/>
                <a:cs typeface="Arial" pitchFamily="34" charset="0"/>
              </a:rPr>
              <a:t>Effect of Experience  =   </a:t>
            </a:r>
            <a:r>
              <a:rPr lang="en-US" b="1">
                <a:latin typeface="Arial" pitchFamily="34" charset="0"/>
                <a:cs typeface="Arial" pitchFamily="34" charset="0"/>
              </a:rPr>
              <a:t>.04045  -  </a:t>
            </a:r>
            <a:r>
              <a:rPr lang="en-US" b="1" smtClean="0">
                <a:latin typeface="Arial" pitchFamily="34" charset="0"/>
                <a:cs typeface="Arial" pitchFamily="34" charset="0"/>
              </a:rPr>
              <a:t>2 * 0.00068*Exp</a:t>
            </a:r>
          </a:p>
          <a:p>
            <a:r>
              <a:rPr lang="en-US" b="1" smtClean="0">
                <a:latin typeface="Arial" pitchFamily="34" charset="0"/>
                <a:cs typeface="Arial" pitchFamily="34" charset="0"/>
              </a:rPr>
              <a:t>Positive from 1 to 30, negative after.</a:t>
            </a:r>
            <a:endParaRPr lang="en-US" b="1">
              <a:latin typeface="Arial" pitchFamily="34" charset="0"/>
              <a:cs typeface="Arial" pitchFamily="34" charset="0"/>
            </a:endParaRPr>
          </a:p>
        </p:txBody>
      </p:sp>
      <p:cxnSp>
        <p:nvCxnSpPr>
          <p:cNvPr id="6" name="Straight Connector 5"/>
          <p:cNvCxnSpPr/>
          <p:nvPr/>
        </p:nvCxnSpPr>
        <p:spPr bwMode="auto">
          <a:xfrm>
            <a:off x="1565475" y="3775275"/>
            <a:ext cx="6553200" cy="0"/>
          </a:xfrm>
          <a:prstGeom prst="line">
            <a:avLst/>
          </a:prstGeom>
          <a:solidFill>
            <a:schemeClr val="accent1"/>
          </a:solidFill>
          <a:ln w="19050" cap="flat" cmpd="sng" algn="ctr">
            <a:solidFill>
              <a:srgbClr val="FF3300"/>
            </a:solidFill>
            <a:prstDash val="sysDash"/>
            <a:round/>
            <a:headEnd type="none" w="med" len="med"/>
            <a:tailEnd type="none" w="med" len="med"/>
          </a:ln>
          <a:effectLst/>
        </p:spPr>
      </p:cxnSp>
      <p:cxnSp>
        <p:nvCxnSpPr>
          <p:cNvPr id="8" name="Straight Arrow Connector 7"/>
          <p:cNvCxnSpPr/>
          <p:nvPr/>
        </p:nvCxnSpPr>
        <p:spPr bwMode="auto">
          <a:xfrm>
            <a:off x="5486400" y="3775275"/>
            <a:ext cx="0" cy="1558725"/>
          </a:xfrm>
          <a:prstGeom prst="straightConnector1">
            <a:avLst/>
          </a:prstGeom>
          <a:solidFill>
            <a:schemeClr val="accent1"/>
          </a:solidFill>
          <a:ln w="19050" cap="flat" cmpd="sng" algn="ctr">
            <a:solidFill>
              <a:srgbClr val="FF0000"/>
            </a:solidFill>
            <a:prstDash val="sysDash"/>
            <a:round/>
            <a:headEnd type="none" w="med" len="med"/>
            <a:tailEnd type="arrow"/>
          </a:ln>
          <a:effectLst/>
        </p:spPr>
      </p:cxnSp>
    </p:spTree>
    <p:extLst>
      <p:ext uri="{BB962C8B-B14F-4D97-AF65-F5344CB8AC3E}">
        <p14:creationId xmlns:p14="http://schemas.microsoft.com/office/powerpoint/2010/main" val="17656360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itle 1"/>
          <p:cNvSpPr>
            <a:spLocks noGrp="1"/>
          </p:cNvSpPr>
          <p:nvPr>
            <p:ph type="title"/>
          </p:nvPr>
        </p:nvSpPr>
        <p:spPr>
          <a:xfrm>
            <a:off x="762000" y="1524000"/>
            <a:ext cx="8229600" cy="530225"/>
          </a:xfrm>
        </p:spPr>
        <p:txBody>
          <a:bodyPr/>
          <a:lstStyle/>
          <a:p>
            <a:r>
              <a:rPr lang="en-US" sz="2800" smtClean="0"/>
              <a:t>Specification and Functional Form: Nonlinearity</a:t>
            </a:r>
          </a:p>
        </p:txBody>
      </p:sp>
      <p:graphicFrame>
        <p:nvGraphicFramePr>
          <p:cNvPr id="6146" name="Object 2"/>
          <p:cNvGraphicFramePr>
            <a:graphicFrameLocks noChangeAspect="1"/>
          </p:cNvGraphicFramePr>
          <p:nvPr>
            <p:extLst/>
          </p:nvPr>
        </p:nvGraphicFramePr>
        <p:xfrm>
          <a:off x="533400" y="2911475"/>
          <a:ext cx="8064500" cy="2025650"/>
        </p:xfrm>
        <a:graphic>
          <a:graphicData uri="http://schemas.openxmlformats.org/presentationml/2006/ole">
            <mc:AlternateContent xmlns:mc="http://schemas.openxmlformats.org/markup-compatibility/2006">
              <mc:Choice xmlns:v="urn:schemas-microsoft-com:vml" Requires="v">
                <p:oleObj spid="_x0000_s230408" name="Equation" r:id="rId4" imgW="3441600" imgH="863280" progId="Equation.DSMT4">
                  <p:embed/>
                </p:oleObj>
              </mc:Choice>
              <mc:Fallback>
                <p:oleObj name="Equation" r:id="rId4" imgW="3441600" imgH="863280" progId="Equation.DSMT4">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2911475"/>
                        <a:ext cx="8064500" cy="2025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7707653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571500" y="1066800"/>
            <a:ext cx="8229600" cy="530225"/>
          </a:xfrm>
        </p:spPr>
        <p:txBody>
          <a:bodyPr/>
          <a:lstStyle/>
          <a:p>
            <a:r>
              <a:rPr lang="en-US" smtClean="0"/>
              <a:t>Log Income Equation</a:t>
            </a:r>
          </a:p>
        </p:txBody>
      </p:sp>
      <p:sp>
        <p:nvSpPr>
          <p:cNvPr id="30723" name="TextBox 3"/>
          <p:cNvSpPr txBox="1">
            <a:spLocks noChangeArrowheads="1"/>
          </p:cNvSpPr>
          <p:nvPr/>
        </p:nvSpPr>
        <p:spPr bwMode="auto">
          <a:xfrm>
            <a:off x="457200" y="1676400"/>
            <a:ext cx="84582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sz="1200" b="1">
                <a:solidFill>
                  <a:srgbClr val="0000FF"/>
                </a:solidFill>
                <a:latin typeface="Courier New" pitchFamily="49" charset="0"/>
                <a:cs typeface="Courier New" pitchFamily="49" charset="0"/>
              </a:rPr>
              <a:t>----------------------------------------------------------------------</a:t>
            </a:r>
          </a:p>
          <a:p>
            <a:r>
              <a:rPr lang="en-US" sz="1200" b="1">
                <a:solidFill>
                  <a:srgbClr val="0000FF"/>
                </a:solidFill>
                <a:latin typeface="Courier New" pitchFamily="49" charset="0"/>
                <a:cs typeface="Courier New" pitchFamily="49" charset="0"/>
              </a:rPr>
              <a:t>Ordinary     least squares regression ............</a:t>
            </a:r>
          </a:p>
          <a:p>
            <a:r>
              <a:rPr lang="en-US" sz="1200" b="1">
                <a:solidFill>
                  <a:srgbClr val="0000FF"/>
                </a:solidFill>
                <a:latin typeface="Courier New" pitchFamily="49" charset="0"/>
                <a:cs typeface="Courier New" pitchFamily="49" charset="0"/>
              </a:rPr>
              <a:t>LHS=LOGY     Mean                 =       -1.15746        Estimated Cov[b1,b2]</a:t>
            </a:r>
          </a:p>
          <a:p>
            <a:r>
              <a:rPr lang="en-US" sz="1200" b="1">
                <a:solidFill>
                  <a:srgbClr val="0000FF"/>
                </a:solidFill>
                <a:latin typeface="Courier New" pitchFamily="49" charset="0"/>
                <a:cs typeface="Courier New" pitchFamily="49" charset="0"/>
              </a:rPr>
              <a:t>             Standard deviation   =         .49149</a:t>
            </a:r>
          </a:p>
          <a:p>
            <a:r>
              <a:rPr lang="en-US" sz="1200" b="1">
                <a:solidFill>
                  <a:srgbClr val="0000FF"/>
                </a:solidFill>
                <a:latin typeface="Courier New" pitchFamily="49" charset="0"/>
                <a:cs typeface="Courier New" pitchFamily="49" charset="0"/>
              </a:rPr>
              <a:t>             Number of observs.   =          27322</a:t>
            </a:r>
          </a:p>
          <a:p>
            <a:r>
              <a:rPr lang="en-US" sz="1200" b="1">
                <a:solidFill>
                  <a:srgbClr val="0000FF"/>
                </a:solidFill>
                <a:latin typeface="Courier New" pitchFamily="49" charset="0"/>
                <a:cs typeface="Courier New" pitchFamily="49" charset="0"/>
              </a:rPr>
              <a:t>Model size   Parameters           =              7</a:t>
            </a:r>
          </a:p>
          <a:p>
            <a:r>
              <a:rPr lang="en-US" sz="1200" b="1">
                <a:solidFill>
                  <a:srgbClr val="0000FF"/>
                </a:solidFill>
                <a:latin typeface="Courier New" pitchFamily="49" charset="0"/>
                <a:cs typeface="Courier New" pitchFamily="49" charset="0"/>
              </a:rPr>
              <a:t>             Degrees of freedom   =          27315</a:t>
            </a:r>
          </a:p>
          <a:p>
            <a:r>
              <a:rPr lang="en-US" sz="1200" b="1">
                <a:solidFill>
                  <a:srgbClr val="0000FF"/>
                </a:solidFill>
                <a:latin typeface="Courier New" pitchFamily="49" charset="0"/>
                <a:cs typeface="Courier New" pitchFamily="49" charset="0"/>
              </a:rPr>
              <a:t>Residuals    Sum of squares       =     5462.03686</a:t>
            </a:r>
          </a:p>
          <a:p>
            <a:r>
              <a:rPr lang="en-US" sz="1200" b="1">
                <a:solidFill>
                  <a:srgbClr val="0000FF"/>
                </a:solidFill>
                <a:latin typeface="Courier New" pitchFamily="49" charset="0"/>
                <a:cs typeface="Courier New" pitchFamily="49" charset="0"/>
              </a:rPr>
              <a:t>             Standard error of e  =         .44717</a:t>
            </a:r>
          </a:p>
          <a:p>
            <a:r>
              <a:rPr lang="en-US" sz="1200" b="1">
                <a:solidFill>
                  <a:srgbClr val="0000FF"/>
                </a:solidFill>
                <a:latin typeface="Courier New" pitchFamily="49" charset="0"/>
                <a:cs typeface="Courier New" pitchFamily="49" charset="0"/>
              </a:rPr>
              <a:t>Fit          R-squared            =         .17237</a:t>
            </a:r>
          </a:p>
          <a:p>
            <a:r>
              <a:rPr lang="en-US" sz="1200" b="1">
                <a:solidFill>
                  <a:srgbClr val="0000FF"/>
                </a:solidFill>
                <a:latin typeface="Courier New" pitchFamily="49" charset="0"/>
                <a:cs typeface="Courier New" pitchFamily="49" charset="0"/>
              </a:rPr>
              <a:t>--------+-------------------------------------------------------------</a:t>
            </a:r>
          </a:p>
          <a:p>
            <a:r>
              <a:rPr lang="en-US" sz="1200" b="1">
                <a:solidFill>
                  <a:srgbClr val="0000FF"/>
                </a:solidFill>
                <a:latin typeface="Courier New" pitchFamily="49" charset="0"/>
                <a:cs typeface="Courier New" pitchFamily="49" charset="0"/>
              </a:rPr>
              <a:t>Variable| Coefficient    Standard Error  b/St.Er. P[|Z|&gt;z]   Mean of X</a:t>
            </a:r>
          </a:p>
          <a:p>
            <a:r>
              <a:rPr lang="en-US" sz="1200" b="1">
                <a:solidFill>
                  <a:srgbClr val="0000FF"/>
                </a:solidFill>
                <a:latin typeface="Courier New" pitchFamily="49" charset="0"/>
                <a:cs typeface="Courier New" pitchFamily="49" charset="0"/>
              </a:rPr>
              <a:t>--------+-------------------------------------------------------------</a:t>
            </a:r>
          </a:p>
          <a:p>
            <a:r>
              <a:rPr lang="en-US" sz="1200" b="1">
                <a:solidFill>
                  <a:srgbClr val="0000FF"/>
                </a:solidFill>
                <a:latin typeface="Courier New" pitchFamily="49" charset="0"/>
                <a:cs typeface="Courier New" pitchFamily="49" charset="0"/>
              </a:rPr>
              <a:t>     AGE|     .06225***       .00213       29.189   .0000      43.5272</a:t>
            </a:r>
          </a:p>
          <a:p>
            <a:r>
              <a:rPr lang="fr-FR" sz="1200" b="1">
                <a:solidFill>
                  <a:srgbClr val="0000FF"/>
                </a:solidFill>
                <a:latin typeface="Courier New" pitchFamily="49" charset="0"/>
                <a:cs typeface="Courier New" pitchFamily="49" charset="0"/>
              </a:rPr>
              <a:t>   AGESQ|    -.00074***     .242482D-04   -30.576   .0000      2022.99</a:t>
            </a:r>
          </a:p>
          <a:p>
            <a:r>
              <a:rPr lang="en-US" sz="1200" b="1">
                <a:solidFill>
                  <a:srgbClr val="0000FF"/>
                </a:solidFill>
                <a:latin typeface="Courier New" pitchFamily="49" charset="0"/>
                <a:cs typeface="Courier New" pitchFamily="49" charset="0"/>
              </a:rPr>
              <a:t>Constant|   -3.19130***       .04567      -69.884   .0000</a:t>
            </a:r>
          </a:p>
          <a:p>
            <a:r>
              <a:rPr lang="en-US" sz="1200" b="1">
                <a:solidFill>
                  <a:srgbClr val="0000FF"/>
                </a:solidFill>
                <a:latin typeface="Courier New" pitchFamily="49" charset="0"/>
                <a:cs typeface="Courier New" pitchFamily="49" charset="0"/>
              </a:rPr>
              <a:t> MARRIED|     .32153***       .00703       45.767   .0000       .75869</a:t>
            </a:r>
          </a:p>
          <a:p>
            <a:r>
              <a:rPr lang="de-DE" sz="1200" b="1">
                <a:solidFill>
                  <a:srgbClr val="0000FF"/>
                </a:solidFill>
                <a:latin typeface="Courier New" pitchFamily="49" charset="0"/>
                <a:cs typeface="Courier New" pitchFamily="49" charset="0"/>
              </a:rPr>
              <a:t>  HHKIDS|    -.11134***       .00655      -17.002   .0000       .40272</a:t>
            </a:r>
          </a:p>
          <a:p>
            <a:r>
              <a:rPr lang="en-US" sz="1200" b="1">
                <a:solidFill>
                  <a:srgbClr val="0000FF"/>
                </a:solidFill>
                <a:latin typeface="Courier New" pitchFamily="49" charset="0"/>
                <a:cs typeface="Courier New" pitchFamily="49" charset="0"/>
              </a:rPr>
              <a:t>  FEMALE|    -.00491          .00552        -.889   .3739       .47881</a:t>
            </a:r>
          </a:p>
          <a:p>
            <a:r>
              <a:rPr lang="en-US" sz="1200" b="1">
                <a:solidFill>
                  <a:srgbClr val="0000FF"/>
                </a:solidFill>
                <a:latin typeface="Courier New" pitchFamily="49" charset="0"/>
                <a:cs typeface="Courier New" pitchFamily="49" charset="0"/>
              </a:rPr>
              <a:t>    EDUC|     .05542***       .00120       46.050   .0000      11.3202</a:t>
            </a:r>
          </a:p>
          <a:p>
            <a:r>
              <a:rPr lang="en-US" sz="1200" b="1">
                <a:solidFill>
                  <a:srgbClr val="0000FF"/>
                </a:solidFill>
                <a:latin typeface="Courier New" pitchFamily="49" charset="0"/>
                <a:cs typeface="Courier New" pitchFamily="49" charset="0"/>
              </a:rPr>
              <a:t>--------+-------------------------------------------------------------</a:t>
            </a:r>
          </a:p>
          <a:p>
            <a:r>
              <a:rPr lang="en-US" sz="1200" b="1" u="sng">
                <a:solidFill>
                  <a:srgbClr val="FF0000"/>
                </a:solidFill>
                <a:latin typeface="Courier New" pitchFamily="49" charset="0"/>
                <a:cs typeface="Courier New" pitchFamily="49" charset="0"/>
              </a:rPr>
              <a:t>Average Age = 43.5272</a:t>
            </a:r>
            <a:r>
              <a:rPr lang="en-US" sz="1200" b="1">
                <a:solidFill>
                  <a:srgbClr val="0000FF"/>
                </a:solidFill>
                <a:latin typeface="Courier New" pitchFamily="49" charset="0"/>
                <a:cs typeface="Courier New" pitchFamily="49" charset="0"/>
              </a:rPr>
              <a:t>. Estimated Partial effect = .066225 – 2(.00074)43.5272 = .00018.</a:t>
            </a:r>
          </a:p>
          <a:p>
            <a:r>
              <a:rPr lang="en-US" sz="1200" b="1">
                <a:solidFill>
                  <a:srgbClr val="0000FF"/>
                </a:solidFill>
                <a:latin typeface="Courier New" pitchFamily="49" charset="0"/>
                <a:cs typeface="Courier New" pitchFamily="49" charset="0"/>
              </a:rPr>
              <a:t>Estimated Variance 4.54799e-6 + 4(43.5272)</a:t>
            </a:r>
            <a:r>
              <a:rPr lang="en-US" sz="1200" b="1" baseline="30000">
                <a:solidFill>
                  <a:srgbClr val="0000FF"/>
                </a:solidFill>
                <a:latin typeface="Courier New" pitchFamily="49" charset="0"/>
                <a:cs typeface="Courier New" pitchFamily="49" charset="0"/>
              </a:rPr>
              <a:t>2</a:t>
            </a:r>
            <a:r>
              <a:rPr lang="en-US" sz="1200" b="1">
                <a:solidFill>
                  <a:srgbClr val="0000FF"/>
                </a:solidFill>
                <a:latin typeface="Courier New" pitchFamily="49" charset="0"/>
                <a:cs typeface="Courier New" pitchFamily="49" charset="0"/>
              </a:rPr>
              <a:t>(5.87973e-10) + 4(43.5272)(-5.1285e-8)</a:t>
            </a:r>
          </a:p>
          <a:p>
            <a:r>
              <a:rPr lang="en-US" sz="1200" b="1">
                <a:solidFill>
                  <a:srgbClr val="0000FF"/>
                </a:solidFill>
                <a:latin typeface="Courier New" pitchFamily="49" charset="0"/>
                <a:cs typeface="Courier New" pitchFamily="49" charset="0"/>
              </a:rPr>
              <a:t>= 7.4755086e-08.   </a:t>
            </a:r>
            <a:r>
              <a:rPr lang="en-US" sz="1200" b="1" smtClean="0">
                <a:solidFill>
                  <a:srgbClr val="0000FF"/>
                </a:solidFill>
                <a:latin typeface="Courier New" pitchFamily="49" charset="0"/>
                <a:cs typeface="Courier New" pitchFamily="49" charset="0"/>
              </a:rPr>
              <a:t>Estimated </a:t>
            </a:r>
            <a:r>
              <a:rPr lang="en-US" sz="1200" b="1">
                <a:solidFill>
                  <a:srgbClr val="0000FF"/>
                </a:solidFill>
                <a:latin typeface="Courier New" pitchFamily="49" charset="0"/>
                <a:cs typeface="Courier New" pitchFamily="49" charset="0"/>
              </a:rPr>
              <a:t>standard error = .00027341.</a:t>
            </a:r>
          </a:p>
        </p:txBody>
      </p:sp>
      <p:pic>
        <p:nvPicPr>
          <p:cNvPr id="3072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62600" y="2437908"/>
            <a:ext cx="3009900" cy="806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extLst>
      <p:ext uri="{BB962C8B-B14F-4D97-AF65-F5344CB8AC3E}">
        <p14:creationId xmlns:p14="http://schemas.microsoft.com/office/powerpoint/2010/main" val="239283193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381000" y="1447800"/>
            <a:ext cx="8229600" cy="1143000"/>
          </a:xfrm>
        </p:spPr>
        <p:txBody>
          <a:bodyPr/>
          <a:lstStyle/>
          <a:p>
            <a:r>
              <a:rPr lang="en-US" smtClean="0"/>
              <a:t>Objective: Impact of Education </a:t>
            </a:r>
            <a:br>
              <a:rPr lang="en-US" smtClean="0"/>
            </a:br>
            <a:r>
              <a:rPr lang="en-US" smtClean="0"/>
              <a:t>      on (log) Wage</a:t>
            </a:r>
          </a:p>
        </p:txBody>
      </p:sp>
      <p:sp>
        <p:nvSpPr>
          <p:cNvPr id="14339" name="Rectangle 3"/>
          <p:cNvSpPr>
            <a:spLocks noGrp="1" noChangeArrowheads="1"/>
          </p:cNvSpPr>
          <p:nvPr>
            <p:ph idx="1"/>
          </p:nvPr>
        </p:nvSpPr>
        <p:spPr>
          <a:xfrm>
            <a:off x="1143000" y="3048000"/>
            <a:ext cx="7086600" cy="2743200"/>
          </a:xfrm>
        </p:spPr>
        <p:txBody>
          <a:bodyPr/>
          <a:lstStyle/>
          <a:p>
            <a:r>
              <a:rPr lang="en-US" b="1" smtClean="0"/>
              <a:t>Specification</a:t>
            </a:r>
            <a:r>
              <a:rPr lang="en-US" smtClean="0"/>
              <a:t>: What is the right model to use to analyze this association?</a:t>
            </a:r>
          </a:p>
          <a:p>
            <a:r>
              <a:rPr lang="en-US" b="1" smtClean="0"/>
              <a:t>Estimation</a:t>
            </a:r>
          </a:p>
          <a:p>
            <a:r>
              <a:rPr lang="en-US" b="1" smtClean="0"/>
              <a:t>Inference</a:t>
            </a:r>
          </a:p>
          <a:p>
            <a:r>
              <a:rPr lang="en-US" b="1" smtClean="0"/>
              <a:t>Analysis</a:t>
            </a:r>
          </a:p>
          <a:p>
            <a:endParaRPr lang="en-US"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TextBox 8"/>
          <p:cNvSpPr txBox="1">
            <a:spLocks noChangeArrowheads="1"/>
          </p:cNvSpPr>
          <p:nvPr/>
        </p:nvSpPr>
        <p:spPr bwMode="auto">
          <a:xfrm>
            <a:off x="914400" y="762000"/>
            <a:ext cx="7696200" cy="369332"/>
          </a:xfrm>
          <a:prstGeom prst="rect">
            <a:avLst/>
          </a:prstGeom>
          <a:noFill/>
          <a:ln w="9525">
            <a:noFill/>
            <a:miter lim="800000"/>
            <a:headEnd/>
            <a:tailEnd/>
          </a:ln>
        </p:spPr>
        <p:txBody>
          <a:bodyPr wrap="square">
            <a:spAutoFit/>
          </a:bodyPr>
          <a:lstStyle/>
          <a:p>
            <a:r>
              <a:rPr lang="en-US" b="1">
                <a:solidFill>
                  <a:srgbClr val="0066FF"/>
                </a:solidFill>
                <a:latin typeface="Arial" pitchFamily="34" charset="0"/>
              </a:rPr>
              <a:t>Application</a:t>
            </a:r>
            <a:r>
              <a:rPr lang="en-US">
                <a:latin typeface="Arial" pitchFamily="34" charset="0"/>
              </a:rPr>
              <a:t>:  Is there a relationship between </a:t>
            </a:r>
            <a:r>
              <a:rPr lang="en-US" smtClean="0">
                <a:latin typeface="Arial" pitchFamily="34" charset="0"/>
              </a:rPr>
              <a:t>(log) Wage and Education?</a:t>
            </a:r>
            <a:endParaRPr lang="en-US">
              <a:latin typeface="Arial" pitchFamily="34" charset="0"/>
            </a:endParaRPr>
          </a:p>
        </p:txBody>
      </p:sp>
      <p:pic>
        <p:nvPicPr>
          <p:cNvPr id="11265" name="Picture 1"/>
          <p:cNvPicPr>
            <a:picLocks noChangeAspect="1" noChangeArrowheads="1"/>
          </p:cNvPicPr>
          <p:nvPr/>
        </p:nvPicPr>
        <p:blipFill>
          <a:blip r:embed="rId3" cstate="print"/>
          <a:srcRect/>
          <a:stretch>
            <a:fillRect/>
          </a:stretch>
        </p:blipFill>
        <p:spPr bwMode="auto">
          <a:xfrm>
            <a:off x="533400" y="1219200"/>
            <a:ext cx="8473248" cy="4876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26" name="Picture 2"/>
          <p:cNvPicPr>
            <a:picLocks noChangeAspect="1" noChangeArrowheads="1"/>
          </p:cNvPicPr>
          <p:nvPr/>
        </p:nvPicPr>
        <p:blipFill>
          <a:blip r:embed="rId2" cstate="print"/>
          <a:srcRect/>
          <a:stretch>
            <a:fillRect/>
          </a:stretch>
        </p:blipFill>
        <p:spPr bwMode="auto">
          <a:xfrm>
            <a:off x="914400" y="942975"/>
            <a:ext cx="7315200" cy="4972050"/>
          </a:xfrm>
          <a:prstGeom prst="rect">
            <a:avLst/>
          </a:prstGeom>
          <a:noFill/>
          <a:ln w="9525">
            <a:noFill/>
            <a:miter lim="800000"/>
            <a:headEnd/>
            <a:tailEnd/>
          </a:ln>
        </p:spPr>
      </p:pic>
      <p:sp>
        <p:nvSpPr>
          <p:cNvPr id="3" name="TextBox 2"/>
          <p:cNvSpPr txBox="1"/>
          <p:nvPr/>
        </p:nvSpPr>
        <p:spPr>
          <a:xfrm>
            <a:off x="1371600" y="457200"/>
            <a:ext cx="6705600" cy="369332"/>
          </a:xfrm>
          <a:prstGeom prst="rect">
            <a:avLst/>
          </a:prstGeom>
          <a:noFill/>
        </p:spPr>
        <p:txBody>
          <a:bodyPr wrap="square" rtlCol="0">
            <a:spAutoFit/>
          </a:bodyPr>
          <a:lstStyle/>
          <a:p>
            <a:pPr algn="ctr"/>
            <a:r>
              <a:rPr lang="en-US" b="1" smtClean="0">
                <a:latin typeface="Tahoma" pitchFamily="34" charset="0"/>
                <a:ea typeface="Tahoma" pitchFamily="34" charset="0"/>
                <a:cs typeface="Tahoma" pitchFamily="34" charset="0"/>
              </a:rPr>
              <a:t>Group (Conditional) Means (Nonparametric)</a:t>
            </a:r>
            <a:endParaRPr lang="en-US" b="1">
              <a:latin typeface="Tahoma" pitchFamily="34" charset="0"/>
              <a:ea typeface="Tahoma" pitchFamily="34" charset="0"/>
              <a:cs typeface="Tahoma"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304800"/>
            <a:ext cx="8229600" cy="990600"/>
          </a:xfrm>
        </p:spPr>
        <p:txBody>
          <a:bodyPr/>
          <a:lstStyle/>
          <a:p>
            <a:r>
              <a:rPr lang="en-US" sz="2400" smtClean="0"/>
              <a:t>Simple Linear Regression (semiparametric)</a:t>
            </a:r>
          </a:p>
        </p:txBody>
      </p:sp>
      <p:sp>
        <p:nvSpPr>
          <p:cNvPr id="15364" name="Text Box 7"/>
          <p:cNvSpPr txBox="1">
            <a:spLocks noChangeArrowheads="1"/>
          </p:cNvSpPr>
          <p:nvPr/>
        </p:nvSpPr>
        <p:spPr bwMode="auto">
          <a:xfrm>
            <a:off x="2667000" y="1828800"/>
            <a:ext cx="4495800" cy="366713"/>
          </a:xfrm>
          <a:prstGeom prst="rect">
            <a:avLst/>
          </a:prstGeom>
          <a:noFill/>
          <a:ln w="19050">
            <a:noFill/>
            <a:miter lim="800000"/>
            <a:headEnd/>
            <a:tailEnd/>
          </a:ln>
        </p:spPr>
        <p:txBody>
          <a:bodyPr>
            <a:spAutoFit/>
          </a:bodyPr>
          <a:lstStyle/>
          <a:p>
            <a:pPr>
              <a:spcBef>
                <a:spcPct val="50000"/>
              </a:spcBef>
            </a:pPr>
            <a:r>
              <a:rPr lang="en-US" b="1">
                <a:latin typeface="Arial" pitchFamily="34" charset="0"/>
              </a:rPr>
              <a:t>LWAGE  =  5.8388 + 0.0652*ED</a:t>
            </a:r>
          </a:p>
        </p:txBody>
      </p:sp>
      <p:pic>
        <p:nvPicPr>
          <p:cNvPr id="124929" name="Picture 1"/>
          <p:cNvPicPr>
            <a:picLocks noChangeAspect="1" noChangeArrowheads="1"/>
          </p:cNvPicPr>
          <p:nvPr/>
        </p:nvPicPr>
        <p:blipFill>
          <a:blip r:embed="rId3" cstate="print"/>
          <a:srcRect/>
          <a:stretch>
            <a:fillRect/>
          </a:stretch>
        </p:blipFill>
        <p:spPr bwMode="auto">
          <a:xfrm>
            <a:off x="838200" y="1447800"/>
            <a:ext cx="7717215" cy="5105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457200"/>
            <a:ext cx="8229600" cy="685800"/>
          </a:xfrm>
        </p:spPr>
        <p:txBody>
          <a:bodyPr/>
          <a:lstStyle/>
          <a:p>
            <a:r>
              <a:rPr lang="en-US" smtClean="0"/>
              <a:t>Multiple Regression</a:t>
            </a:r>
          </a:p>
        </p:txBody>
      </p:sp>
      <p:pic>
        <p:nvPicPr>
          <p:cNvPr id="23552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1295400"/>
            <a:ext cx="8623402" cy="502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bwMode="auto">
          <a:xfrm>
            <a:off x="553533" y="3962400"/>
            <a:ext cx="8305800" cy="304800"/>
          </a:xfrm>
          <a:prstGeom prst="rect">
            <a:avLst/>
          </a:prstGeom>
          <a:solidFill>
            <a:srgbClr val="6B00B4">
              <a:alpha val="27059"/>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685800"/>
          </a:xfrm>
        </p:spPr>
        <p:txBody>
          <a:bodyPr/>
          <a:lstStyle/>
          <a:p>
            <a:r>
              <a:rPr lang="en-US" smtClean="0"/>
              <a:t>Interaction Effect</a:t>
            </a:r>
            <a:br>
              <a:rPr lang="en-US" smtClean="0"/>
            </a:br>
            <a:r>
              <a:rPr lang="en-US" smtClean="0"/>
              <a:t>Gender Difference in Partial Effects</a:t>
            </a:r>
            <a:endParaRPr lang="en-US"/>
          </a:p>
        </p:txBody>
      </p:sp>
      <p:pic>
        <p:nvPicPr>
          <p:cNvPr id="1095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6800" y="1676400"/>
            <a:ext cx="7391400" cy="48419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bwMode="auto">
          <a:xfrm>
            <a:off x="1066799" y="4259245"/>
            <a:ext cx="7043195" cy="190500"/>
          </a:xfrm>
          <a:prstGeom prst="rect">
            <a:avLst/>
          </a:prstGeom>
          <a:solidFill>
            <a:srgbClr val="C00000">
              <a:alpha val="34902"/>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1078375" y="5749725"/>
            <a:ext cx="7043195" cy="190500"/>
          </a:xfrm>
          <a:prstGeom prst="rect">
            <a:avLst/>
          </a:prstGeom>
          <a:solidFill>
            <a:srgbClr val="C00000">
              <a:alpha val="34902"/>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Rectangle 5"/>
          <p:cNvSpPr/>
          <p:nvPr/>
        </p:nvSpPr>
        <p:spPr bwMode="auto">
          <a:xfrm>
            <a:off x="1066800" y="5410200"/>
            <a:ext cx="7043195" cy="190500"/>
          </a:xfrm>
          <a:prstGeom prst="rect">
            <a:avLst/>
          </a:prstGeom>
          <a:solidFill>
            <a:srgbClr val="00B050">
              <a:alpha val="34902"/>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155361846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905000"/>
            <a:ext cx="8229600" cy="609600"/>
          </a:xfrm>
        </p:spPr>
        <p:txBody>
          <a:bodyPr/>
          <a:lstStyle/>
          <a:p>
            <a:pPr algn="l"/>
            <a:r>
              <a:rPr lang="en-US" dirty="0" smtClean="0">
                <a:latin typeface="Arial" panose="020B0604020202020204" pitchFamily="34" charset="0"/>
                <a:cs typeface="Arial" panose="020B0604020202020204" pitchFamily="34" charset="0"/>
              </a:rPr>
              <a:t>Partial Effect of a Year of Education</a:t>
            </a:r>
            <a:r>
              <a:rPr lang="en-US" dirty="0" smtClean="0"/>
              <a:t/>
            </a:r>
            <a:br>
              <a:rPr lang="en-US" dirty="0" smtClean="0"/>
            </a:br>
            <a:r>
              <a:rPr lang="en-US" b="1" dirty="0" smtClean="0">
                <a:sym typeface="Symbol"/>
              </a:rPr>
              <a:t></a:t>
            </a:r>
            <a:r>
              <a:rPr lang="en-US" dirty="0" smtClean="0">
                <a:latin typeface="Arial" panose="020B0604020202020204" pitchFamily="34" charset="0"/>
                <a:cs typeface="Arial" panose="020B0604020202020204" pitchFamily="34" charset="0"/>
                <a:sym typeface="Symbol"/>
              </a:rPr>
              <a:t>E[</a:t>
            </a:r>
            <a:r>
              <a:rPr lang="en-US" dirty="0" err="1" smtClean="0">
                <a:latin typeface="Arial" panose="020B0604020202020204" pitchFamily="34" charset="0"/>
                <a:cs typeface="Arial" panose="020B0604020202020204" pitchFamily="34" charset="0"/>
                <a:sym typeface="Symbol"/>
              </a:rPr>
              <a:t>logWage</a:t>
            </a:r>
            <a:r>
              <a:rPr lang="en-US" dirty="0" smtClean="0">
                <a:latin typeface="Arial" panose="020B0604020202020204" pitchFamily="34" charset="0"/>
                <a:cs typeface="Arial" panose="020B0604020202020204" pitchFamily="34" charset="0"/>
                <a:sym typeface="Symbol"/>
              </a:rPr>
              <a:t>]</a:t>
            </a:r>
            <a:r>
              <a:rPr lang="en-US" b="1" dirty="0" smtClean="0">
                <a:latin typeface="Arial" panose="020B0604020202020204" pitchFamily="34" charset="0"/>
                <a:cs typeface="Arial" panose="020B0604020202020204" pitchFamily="34" charset="0"/>
                <a:sym typeface="Symbol"/>
              </a:rPr>
              <a:t>/</a:t>
            </a:r>
            <a:r>
              <a:rPr lang="en-US" b="1" dirty="0" smtClean="0">
                <a:sym typeface="Symbol"/>
              </a:rPr>
              <a:t></a:t>
            </a:r>
            <a:r>
              <a:rPr lang="en-US" dirty="0" smtClean="0">
                <a:latin typeface="Arial" panose="020B0604020202020204" pitchFamily="34" charset="0"/>
                <a:cs typeface="Arial" panose="020B0604020202020204" pitchFamily="34" charset="0"/>
                <a:sym typeface="Symbol"/>
              </a:rPr>
              <a:t>ED</a:t>
            </a:r>
            <a:r>
              <a:rPr lang="en-US" b="1" dirty="0" smtClean="0">
                <a:latin typeface="Arial" panose="020B0604020202020204" pitchFamily="34" charset="0"/>
                <a:cs typeface="Arial" panose="020B0604020202020204" pitchFamily="34" charset="0"/>
                <a:sym typeface="Symbol"/>
              </a:rPr>
              <a:t>=</a:t>
            </a:r>
            <a:r>
              <a:rPr lang="en-US" b="1" baseline="-25000" dirty="0" smtClean="0">
                <a:latin typeface="Arial" panose="020B0604020202020204" pitchFamily="34" charset="0"/>
                <a:cs typeface="Arial" panose="020B0604020202020204" pitchFamily="34" charset="0"/>
                <a:sym typeface="Symbol"/>
              </a:rPr>
              <a:t>ED</a:t>
            </a:r>
            <a:r>
              <a:rPr lang="en-US" b="1" dirty="0" smtClean="0">
                <a:latin typeface="Arial" panose="020B0604020202020204" pitchFamily="34" charset="0"/>
                <a:cs typeface="Arial" panose="020B0604020202020204" pitchFamily="34" charset="0"/>
                <a:sym typeface="Symbol"/>
              </a:rPr>
              <a:t> + </a:t>
            </a:r>
            <a:r>
              <a:rPr lang="en-US" b="1" baseline="-25000" dirty="0" smtClean="0">
                <a:latin typeface="Arial" panose="020B0604020202020204" pitchFamily="34" charset="0"/>
                <a:cs typeface="Arial" panose="020B0604020202020204" pitchFamily="34" charset="0"/>
                <a:sym typeface="Symbol"/>
              </a:rPr>
              <a:t>ED*FEM</a:t>
            </a:r>
            <a:r>
              <a:rPr lang="en-US" b="1" dirty="0" smtClean="0">
                <a:latin typeface="Arial" panose="020B0604020202020204" pitchFamily="34" charset="0"/>
                <a:cs typeface="Arial" panose="020B0604020202020204" pitchFamily="34" charset="0"/>
                <a:sym typeface="Symbol"/>
              </a:rPr>
              <a:t> *</a:t>
            </a:r>
            <a:r>
              <a:rPr lang="en-US" dirty="0" smtClean="0">
                <a:latin typeface="Arial" panose="020B0604020202020204" pitchFamily="34" charset="0"/>
                <a:cs typeface="Arial" panose="020B0604020202020204" pitchFamily="34" charset="0"/>
                <a:sym typeface="Symbol"/>
              </a:rPr>
              <a:t>FEM</a:t>
            </a:r>
            <a:r>
              <a:rPr lang="en-US" b="1" dirty="0" smtClean="0">
                <a:latin typeface="Arial" panose="020B0604020202020204" pitchFamily="34" charset="0"/>
                <a:cs typeface="Arial" panose="020B0604020202020204" pitchFamily="34" charset="0"/>
                <a:sym typeface="Symbol"/>
              </a:rPr>
              <a:t/>
            </a:r>
            <a:br>
              <a:rPr lang="en-US" b="1" dirty="0" smtClean="0">
                <a:latin typeface="Arial" panose="020B0604020202020204" pitchFamily="34" charset="0"/>
                <a:cs typeface="Arial" panose="020B0604020202020204" pitchFamily="34" charset="0"/>
                <a:sym typeface="Symbol"/>
              </a:rPr>
            </a:br>
            <a:r>
              <a:rPr lang="en-US" dirty="0" smtClean="0">
                <a:latin typeface="Arial" panose="020B0604020202020204" pitchFamily="34" charset="0"/>
                <a:cs typeface="Arial" panose="020B0604020202020204" pitchFamily="34" charset="0"/>
                <a:sym typeface="Symbol"/>
              </a:rPr>
              <a:t>Note, the effect is positive.  </a:t>
            </a:r>
            <a:br>
              <a:rPr lang="en-US" dirty="0" smtClean="0">
                <a:latin typeface="Arial" panose="020B0604020202020204" pitchFamily="34" charset="0"/>
                <a:cs typeface="Arial" panose="020B0604020202020204" pitchFamily="34" charset="0"/>
                <a:sym typeface="Symbol"/>
              </a:rPr>
            </a:br>
            <a:r>
              <a:rPr lang="en-US" dirty="0" smtClean="0">
                <a:latin typeface="Arial" panose="020B0604020202020204" pitchFamily="34" charset="0"/>
                <a:cs typeface="Arial" panose="020B0604020202020204" pitchFamily="34" charset="0"/>
                <a:sym typeface="Symbol"/>
              </a:rPr>
              <a:t>Effect is larger for women.</a:t>
            </a:r>
            <a:endParaRPr lang="en-US" dirty="0">
              <a:latin typeface="Arial" panose="020B0604020202020204" pitchFamily="34" charset="0"/>
              <a:cs typeface="Arial" panose="020B0604020202020204" pitchFamily="34" charset="0"/>
            </a:endParaRPr>
          </a:p>
        </p:txBody>
      </p:sp>
      <p:pic>
        <p:nvPicPr>
          <p:cNvPr id="1105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5782" y="2590800"/>
            <a:ext cx="8262395" cy="3886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bwMode="auto">
          <a:xfrm>
            <a:off x="533400" y="3142130"/>
            <a:ext cx="8077200" cy="266700"/>
          </a:xfrm>
          <a:prstGeom prst="rect">
            <a:avLst/>
          </a:prstGeom>
          <a:solidFill>
            <a:srgbClr val="C00000">
              <a:alpha val="34902"/>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533400" y="5105400"/>
            <a:ext cx="3429000" cy="1219200"/>
          </a:xfrm>
          <a:prstGeom prst="rect">
            <a:avLst/>
          </a:prstGeom>
          <a:solidFill>
            <a:srgbClr val="99CC00">
              <a:alpha val="20000"/>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17829703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447800"/>
            <a:ext cx="8195489" cy="426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838200"/>
            <a:ext cx="8229600" cy="457200"/>
          </a:xfrm>
        </p:spPr>
        <p:txBody>
          <a:bodyPr/>
          <a:lstStyle/>
          <a:p>
            <a:r>
              <a:rPr lang="en-US" sz="2400" b="1" dirty="0" smtClean="0">
                <a:latin typeface="Arial" panose="020B0604020202020204" pitchFamily="34" charset="0"/>
                <a:cs typeface="Arial" panose="020B0604020202020204" pitchFamily="34" charset="0"/>
              </a:rPr>
              <a:t>Gender Effect Varies by Years of Education</a:t>
            </a:r>
            <a:br>
              <a:rPr lang="en-US" sz="2400" b="1" dirty="0" smtClean="0">
                <a:latin typeface="Arial" panose="020B0604020202020204" pitchFamily="34" charset="0"/>
                <a:cs typeface="Arial" panose="020B0604020202020204" pitchFamily="34" charset="0"/>
              </a:rPr>
            </a:br>
            <a:r>
              <a:rPr lang="en-US" sz="2400" dirty="0" smtClean="0">
                <a:latin typeface="Arial" panose="020B0604020202020204" pitchFamily="34" charset="0"/>
                <a:cs typeface="Arial" panose="020B0604020202020204" pitchFamily="34" charset="0"/>
              </a:rPr>
              <a:t>-0.67961 is misleading</a:t>
            </a:r>
            <a:endParaRPr lang="en-US" sz="2400" b="1" dirty="0">
              <a:latin typeface="Arial" panose="020B0604020202020204" pitchFamily="34" charset="0"/>
              <a:cs typeface="Arial" panose="020B0604020202020204" pitchFamily="34" charset="0"/>
            </a:endParaRPr>
          </a:p>
        </p:txBody>
      </p:sp>
      <p:sp>
        <p:nvSpPr>
          <p:cNvPr id="4" name="Oval 3"/>
          <p:cNvSpPr/>
          <p:nvPr/>
        </p:nvSpPr>
        <p:spPr bwMode="auto">
          <a:xfrm>
            <a:off x="4022782" y="3124200"/>
            <a:ext cx="685800" cy="609600"/>
          </a:xfrm>
          <a:prstGeom prst="ellipse">
            <a:avLst/>
          </a:prstGeom>
          <a:solidFill>
            <a:srgbClr val="99CC00">
              <a:alpha val="25098"/>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234218758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2"/>
          <p:cNvSpPr>
            <a:spLocks noGrp="1" noChangeArrowheads="1"/>
          </p:cNvSpPr>
          <p:nvPr>
            <p:ph type="title"/>
          </p:nvPr>
        </p:nvSpPr>
        <p:spPr/>
        <p:txBody>
          <a:bodyPr/>
          <a:lstStyle/>
          <a:p>
            <a:pPr eaLnBrk="1" hangingPunct="1"/>
            <a:r>
              <a:rPr lang="en-US" smtClean="0"/>
              <a:t>Difference in Differences</a:t>
            </a:r>
          </a:p>
        </p:txBody>
      </p:sp>
      <p:sp>
        <p:nvSpPr>
          <p:cNvPr id="8197" name="Rectangle 3"/>
          <p:cNvSpPr>
            <a:spLocks noGrp="1" noChangeArrowheads="1"/>
          </p:cNvSpPr>
          <p:nvPr>
            <p:ph type="body" sz="half" idx="1"/>
          </p:nvPr>
        </p:nvSpPr>
        <p:spPr>
          <a:xfrm>
            <a:off x="457200" y="1828800"/>
            <a:ext cx="7620000" cy="4302125"/>
          </a:xfrm>
        </p:spPr>
        <p:txBody>
          <a:bodyPr/>
          <a:lstStyle/>
          <a:p>
            <a:pPr eaLnBrk="1" hangingPunct="1">
              <a:buFont typeface="Wingdings" pitchFamily="2" charset="2"/>
              <a:buNone/>
            </a:pPr>
            <a:r>
              <a:rPr lang="en-US" sz="2000" dirty="0" smtClean="0"/>
              <a:t>With two periods,</a:t>
            </a:r>
          </a:p>
          <a:p>
            <a:pPr eaLnBrk="1" hangingPunct="1"/>
            <a:endParaRPr lang="en-US" sz="2000" dirty="0" smtClean="0"/>
          </a:p>
          <a:p>
            <a:pPr eaLnBrk="1" hangingPunct="1">
              <a:buFont typeface="Wingdings" pitchFamily="2" charset="2"/>
              <a:buNone/>
            </a:pPr>
            <a:endParaRPr lang="en-US" sz="2000" dirty="0" smtClean="0"/>
          </a:p>
          <a:p>
            <a:pPr eaLnBrk="1" hangingPunct="1">
              <a:buFont typeface="Wingdings" pitchFamily="2" charset="2"/>
              <a:buNone/>
            </a:pPr>
            <a:endParaRPr lang="en-US" sz="2000" dirty="0" smtClean="0"/>
          </a:p>
          <a:p>
            <a:pPr eaLnBrk="1" hangingPunct="1">
              <a:buFont typeface="Wingdings" pitchFamily="2" charset="2"/>
              <a:buNone/>
            </a:pPr>
            <a:endParaRPr lang="en-US" sz="2000" dirty="0" smtClean="0"/>
          </a:p>
          <a:p>
            <a:pPr eaLnBrk="1" hangingPunct="1">
              <a:buFont typeface="Wingdings" pitchFamily="2" charset="2"/>
              <a:buNone/>
            </a:pPr>
            <a:endParaRPr lang="en-US" sz="2000" dirty="0" smtClean="0"/>
          </a:p>
          <a:p>
            <a:pPr eaLnBrk="1" hangingPunct="1">
              <a:buFont typeface="Wingdings" pitchFamily="2" charset="2"/>
              <a:buNone/>
            </a:pPr>
            <a:endParaRPr lang="en-US" sz="2000" dirty="0" smtClean="0"/>
          </a:p>
          <a:p>
            <a:pPr eaLnBrk="1" hangingPunct="1">
              <a:buFont typeface="Wingdings" pitchFamily="2" charset="2"/>
              <a:buNone/>
            </a:pPr>
            <a:r>
              <a:rPr lang="en-US" sz="2000" dirty="0" smtClean="0"/>
              <a:t>This is a linear regression model.  If there are no </a:t>
            </a:r>
            <a:r>
              <a:rPr lang="en-US" sz="2000" dirty="0" err="1" smtClean="0"/>
              <a:t>regressors</a:t>
            </a:r>
            <a:r>
              <a:rPr lang="en-US" sz="2000" dirty="0" smtClean="0"/>
              <a:t>,</a:t>
            </a:r>
          </a:p>
          <a:p>
            <a:pPr eaLnBrk="1" hangingPunct="1">
              <a:buFont typeface="Wingdings" pitchFamily="2" charset="2"/>
              <a:buNone/>
            </a:pPr>
            <a:endParaRPr lang="en-US" sz="2000" dirty="0" smtClean="0"/>
          </a:p>
          <a:p>
            <a:pPr eaLnBrk="1" hangingPunct="1">
              <a:buFont typeface="Wingdings" pitchFamily="2" charset="2"/>
              <a:buNone/>
            </a:pPr>
            <a:endParaRPr lang="en-US" sz="2000" dirty="0" smtClean="0"/>
          </a:p>
        </p:txBody>
      </p:sp>
      <p:graphicFrame>
        <p:nvGraphicFramePr>
          <p:cNvPr id="8194" name="Object 4"/>
          <p:cNvGraphicFramePr>
            <a:graphicFrameLocks noGrp="1" noChangeAspect="1"/>
          </p:cNvGraphicFramePr>
          <p:nvPr>
            <p:ph sz="half" idx="2"/>
            <p:extLst>
              <p:ext uri="{D42A27DB-BD31-4B8C-83A1-F6EECF244321}">
                <p14:modId xmlns:p14="http://schemas.microsoft.com/office/powerpoint/2010/main" val="2843570962"/>
              </p:ext>
            </p:extLst>
          </p:nvPr>
        </p:nvGraphicFramePr>
        <p:xfrm>
          <a:off x="1447800" y="2435225"/>
          <a:ext cx="5486400" cy="1765300"/>
        </p:xfrm>
        <a:graphic>
          <a:graphicData uri="http://schemas.openxmlformats.org/presentationml/2006/ole">
            <mc:AlternateContent xmlns:mc="http://schemas.openxmlformats.org/markup-compatibility/2006">
              <mc:Choice xmlns:v="urn:schemas-microsoft-com:vml" Requires="v">
                <p:oleObj spid="_x0000_s162874" name="Equation" r:id="rId4" imgW="3670300" imgH="1181100" progId="Equation.DSMT4">
                  <p:embed/>
                </p:oleObj>
              </mc:Choice>
              <mc:Fallback>
                <p:oleObj name="Equation" r:id="rId4" imgW="3670300" imgH="1181100" progId="Equation.DSMT4">
                  <p:embed/>
                  <p:pic>
                    <p:nvPicPr>
                      <p:cNvPr id="0" name="Picture 50"/>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2435225"/>
                        <a:ext cx="5486400" cy="176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195" name="Object 6"/>
          <p:cNvGraphicFramePr>
            <a:graphicFrameLocks noChangeAspect="1"/>
          </p:cNvGraphicFramePr>
          <p:nvPr/>
        </p:nvGraphicFramePr>
        <p:xfrm>
          <a:off x="1447800" y="4984750"/>
          <a:ext cx="5334000" cy="1339850"/>
        </p:xfrm>
        <a:graphic>
          <a:graphicData uri="http://schemas.openxmlformats.org/presentationml/2006/ole">
            <mc:AlternateContent xmlns:mc="http://schemas.openxmlformats.org/markup-compatibility/2006">
              <mc:Choice xmlns:v="urn:schemas-microsoft-com:vml" Requires="v">
                <p:oleObj spid="_x0000_s162875" name="Equation" r:id="rId6" imgW="2984500" imgH="749300" progId="Equation.DSMT4">
                  <p:embed/>
                </p:oleObj>
              </mc:Choice>
              <mc:Fallback>
                <p:oleObj name="Equation" r:id="rId6" imgW="2984500" imgH="749300" progId="Equation.DSMT4">
                  <p:embed/>
                  <p:pic>
                    <p:nvPicPr>
                      <p:cNvPr id="0" name="Picture 5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47800" y="4984750"/>
                        <a:ext cx="5334000" cy="13398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229600" cy="530225"/>
          </a:xfrm>
        </p:spPr>
        <p:txBody>
          <a:bodyPr/>
          <a:lstStyle/>
          <a:p>
            <a:r>
              <a:rPr lang="en-US" smtClean="0"/>
              <a:t>SAT Tests</a:t>
            </a:r>
            <a:endParaRPr lang="en-US" dirty="0"/>
          </a:p>
        </p:txBody>
      </p:sp>
      <p:pic>
        <p:nvPicPr>
          <p:cNvPr id="278529" name="Picture 1"/>
          <p:cNvPicPr>
            <a:picLocks noChangeAspect="1" noChangeArrowheads="1"/>
          </p:cNvPicPr>
          <p:nvPr/>
        </p:nvPicPr>
        <p:blipFill>
          <a:blip r:embed="rId3" cstate="print"/>
          <a:srcRect/>
          <a:stretch>
            <a:fillRect/>
          </a:stretch>
        </p:blipFill>
        <p:spPr bwMode="auto">
          <a:xfrm>
            <a:off x="914400" y="1143000"/>
            <a:ext cx="7315200" cy="2828925"/>
          </a:xfrm>
          <a:prstGeom prst="rect">
            <a:avLst/>
          </a:prstGeom>
          <a:noFill/>
          <a:ln w="9525">
            <a:noFill/>
            <a:miter lim="800000"/>
            <a:headEnd/>
            <a:tailEnd/>
          </a:ln>
        </p:spPr>
      </p:pic>
      <p:graphicFrame>
        <p:nvGraphicFramePr>
          <p:cNvPr id="278530" name="Object 2"/>
          <p:cNvGraphicFramePr>
            <a:graphicFrameLocks noChangeAspect="1"/>
          </p:cNvGraphicFramePr>
          <p:nvPr>
            <p:extLst>
              <p:ext uri="{D42A27DB-BD31-4B8C-83A1-F6EECF244321}">
                <p14:modId xmlns:p14="http://schemas.microsoft.com/office/powerpoint/2010/main" val="3729095174"/>
              </p:ext>
            </p:extLst>
          </p:nvPr>
        </p:nvGraphicFramePr>
        <p:xfrm>
          <a:off x="1331913" y="4376738"/>
          <a:ext cx="6769100" cy="1308100"/>
        </p:xfrm>
        <a:graphic>
          <a:graphicData uri="http://schemas.openxmlformats.org/presentationml/2006/ole">
            <mc:AlternateContent xmlns:mc="http://schemas.openxmlformats.org/markup-compatibility/2006">
              <mc:Choice xmlns:v="urn:schemas-microsoft-com:vml" Requires="v">
                <p:oleObj spid="_x0000_s278534" name="Equation" r:id="rId4" imgW="3720960" imgH="723600" progId="Equation.DSMT4">
                  <p:embed/>
                </p:oleObj>
              </mc:Choice>
              <mc:Fallback>
                <p:oleObj name="Equation" r:id="rId4" imgW="3720960" imgH="723600" progId="Equation.DSMT4">
                  <p:embed/>
                  <p:pic>
                    <p:nvPicPr>
                      <p:cNvPr id="0" name="Picture 2"/>
                      <p:cNvPicPr>
                        <a:picLocks noChangeAspect="1" noChangeArrowheads="1"/>
                      </p:cNvPicPr>
                      <p:nvPr/>
                    </p:nvPicPr>
                    <p:blipFill>
                      <a:blip r:embed="rId5"/>
                      <a:srcRect/>
                      <a:stretch>
                        <a:fillRect/>
                      </a:stretch>
                    </p:blipFill>
                    <p:spPr bwMode="auto">
                      <a:xfrm>
                        <a:off x="1331913" y="4376738"/>
                        <a:ext cx="6769100" cy="1308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09971122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2"/>
          <p:cNvSpPr>
            <a:spLocks noGrp="1" noChangeArrowheads="1"/>
          </p:cNvSpPr>
          <p:nvPr>
            <p:ph type="title"/>
          </p:nvPr>
        </p:nvSpPr>
        <p:spPr/>
        <p:txBody>
          <a:bodyPr/>
          <a:lstStyle/>
          <a:p>
            <a:pPr eaLnBrk="1" hangingPunct="1"/>
            <a:r>
              <a:rPr lang="en-US" smtClean="0"/>
              <a:t>Difference-in-Differences Model</a:t>
            </a:r>
          </a:p>
        </p:txBody>
      </p:sp>
      <p:sp>
        <p:nvSpPr>
          <p:cNvPr id="9221" name="Rectangle 3"/>
          <p:cNvSpPr>
            <a:spLocks noGrp="1" noChangeArrowheads="1"/>
          </p:cNvSpPr>
          <p:nvPr>
            <p:ph type="body" sz="half" idx="1"/>
          </p:nvPr>
        </p:nvSpPr>
        <p:spPr>
          <a:xfrm>
            <a:off x="457200" y="1828800"/>
            <a:ext cx="7620000" cy="4302125"/>
          </a:xfrm>
        </p:spPr>
        <p:txBody>
          <a:bodyPr/>
          <a:lstStyle/>
          <a:p>
            <a:pPr eaLnBrk="1" hangingPunct="1">
              <a:buFont typeface="Wingdings" pitchFamily="2" charset="2"/>
              <a:buNone/>
            </a:pPr>
            <a:r>
              <a:rPr lang="en-US" sz="2000" smtClean="0"/>
              <a:t>With two periods and strict exogeneity of D and T,</a:t>
            </a:r>
          </a:p>
          <a:p>
            <a:pPr eaLnBrk="1" hangingPunct="1"/>
            <a:endParaRPr lang="en-US" sz="2000" smtClean="0"/>
          </a:p>
          <a:p>
            <a:pPr eaLnBrk="1" hangingPunct="1">
              <a:buFont typeface="Wingdings" pitchFamily="2" charset="2"/>
              <a:buNone/>
            </a:pPr>
            <a:endParaRPr lang="en-US" sz="2000" smtClean="0"/>
          </a:p>
          <a:p>
            <a:pPr eaLnBrk="1" hangingPunct="1">
              <a:buFont typeface="Wingdings" pitchFamily="2" charset="2"/>
              <a:buNone/>
            </a:pPr>
            <a:endParaRPr lang="en-US" sz="2000" smtClean="0"/>
          </a:p>
          <a:p>
            <a:pPr eaLnBrk="1" hangingPunct="1">
              <a:buFont typeface="Wingdings" pitchFamily="2" charset="2"/>
              <a:buNone/>
            </a:pPr>
            <a:endParaRPr lang="en-US" sz="2000" smtClean="0"/>
          </a:p>
          <a:p>
            <a:pPr eaLnBrk="1" hangingPunct="1">
              <a:buFont typeface="Wingdings" pitchFamily="2" charset="2"/>
              <a:buNone/>
            </a:pPr>
            <a:endParaRPr lang="en-US" sz="2000" smtClean="0"/>
          </a:p>
          <a:p>
            <a:pPr eaLnBrk="1" hangingPunct="1">
              <a:buFont typeface="Wingdings" pitchFamily="2" charset="2"/>
              <a:buNone/>
            </a:pPr>
            <a:endParaRPr lang="en-US" sz="2000" smtClean="0"/>
          </a:p>
          <a:p>
            <a:pPr eaLnBrk="1" hangingPunct="1">
              <a:buFont typeface="Wingdings" pitchFamily="2" charset="2"/>
              <a:buNone/>
            </a:pPr>
            <a:r>
              <a:rPr lang="en-US" sz="2000" smtClean="0"/>
              <a:t>This is a linear regression model.  If there are no regressors,</a:t>
            </a:r>
          </a:p>
        </p:txBody>
      </p:sp>
      <p:graphicFrame>
        <p:nvGraphicFramePr>
          <p:cNvPr id="9218" name="Object 2"/>
          <p:cNvGraphicFramePr>
            <a:graphicFrameLocks noGrp="1" noChangeAspect="1"/>
          </p:cNvGraphicFramePr>
          <p:nvPr>
            <p:ph sz="half" idx="2"/>
            <p:extLst>
              <p:ext uri="{D42A27DB-BD31-4B8C-83A1-F6EECF244321}">
                <p14:modId xmlns:p14="http://schemas.microsoft.com/office/powerpoint/2010/main" val="3680553779"/>
              </p:ext>
            </p:extLst>
          </p:nvPr>
        </p:nvGraphicFramePr>
        <p:xfrm>
          <a:off x="1673225" y="2362200"/>
          <a:ext cx="6937375" cy="1981200"/>
        </p:xfrm>
        <a:graphic>
          <a:graphicData uri="http://schemas.openxmlformats.org/presentationml/2006/ole">
            <mc:AlternateContent xmlns:mc="http://schemas.openxmlformats.org/markup-compatibility/2006">
              <mc:Choice xmlns:v="urn:schemas-microsoft-com:vml" Requires="v">
                <p:oleObj spid="_x0000_s163898" name="Equation" r:id="rId4" imgW="4089400" imgH="1168400" progId="Equation.DSMT4">
                  <p:embed/>
                </p:oleObj>
              </mc:Choice>
              <mc:Fallback>
                <p:oleObj name="Equation" r:id="rId4" imgW="4089400" imgH="1168400" progId="Equation.DSMT4">
                  <p:embed/>
                  <p:pic>
                    <p:nvPicPr>
                      <p:cNvPr id="0" name="Picture 50"/>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3225" y="2362200"/>
                        <a:ext cx="6937375"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19" name="Object 3"/>
          <p:cNvGraphicFramePr>
            <a:graphicFrameLocks noChangeAspect="1"/>
          </p:cNvGraphicFramePr>
          <p:nvPr/>
        </p:nvGraphicFramePr>
        <p:xfrm>
          <a:off x="2133600" y="5029200"/>
          <a:ext cx="3581400" cy="831850"/>
        </p:xfrm>
        <a:graphic>
          <a:graphicData uri="http://schemas.openxmlformats.org/presentationml/2006/ole">
            <mc:AlternateContent xmlns:mc="http://schemas.openxmlformats.org/markup-compatibility/2006">
              <mc:Choice xmlns:v="urn:schemas-microsoft-com:vml" Requires="v">
                <p:oleObj spid="_x0000_s163899" name="Equation" r:id="rId6" imgW="1968500" imgH="457200" progId="Equation.DSMT4">
                  <p:embed/>
                </p:oleObj>
              </mc:Choice>
              <mc:Fallback>
                <p:oleObj name="Equation" r:id="rId6" imgW="1968500" imgH="457200" progId="Equation.DSMT4">
                  <p:embed/>
                  <p:pic>
                    <p:nvPicPr>
                      <p:cNvPr id="0" name="Picture 5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33600" y="5029200"/>
                        <a:ext cx="3581400" cy="8318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685801"/>
            <a:ext cx="8229600" cy="838200"/>
          </a:xfrm>
        </p:spPr>
        <p:txBody>
          <a:bodyPr/>
          <a:lstStyle/>
          <a:p>
            <a:r>
              <a:rPr lang="en-US" smtClean="0"/>
              <a:t>Difference in Differences</a:t>
            </a:r>
            <a:endParaRPr lang="en-US"/>
          </a:p>
        </p:txBody>
      </p:sp>
      <p:graphicFrame>
        <p:nvGraphicFramePr>
          <p:cNvPr id="6" name="Object 5"/>
          <p:cNvGraphicFramePr>
            <a:graphicFrameLocks noGrp="1" noChangeAspect="1"/>
          </p:cNvGraphicFramePr>
          <p:nvPr>
            <p:extLst>
              <p:ext uri="{D42A27DB-BD31-4B8C-83A1-F6EECF244321}">
                <p14:modId xmlns:p14="http://schemas.microsoft.com/office/powerpoint/2010/main" val="1651453304"/>
              </p:ext>
            </p:extLst>
          </p:nvPr>
        </p:nvGraphicFramePr>
        <p:xfrm>
          <a:off x="1219200" y="1905000"/>
          <a:ext cx="7115988" cy="4343400"/>
        </p:xfrm>
        <a:graphic>
          <a:graphicData uri="http://schemas.openxmlformats.org/presentationml/2006/ole">
            <mc:AlternateContent xmlns:mc="http://schemas.openxmlformats.org/markup-compatibility/2006">
              <mc:Choice xmlns:v="urn:schemas-microsoft-com:vml" Requires="v">
                <p:oleObj spid="_x0000_s164894" name="Equation" r:id="rId3" imgW="3911600" imgH="2387600" progId="Equation.DSMT4">
                  <p:embed/>
                </p:oleObj>
              </mc:Choice>
              <mc:Fallback>
                <p:oleObj name="Equation" r:id="rId3" imgW="3911600" imgH="2387600" progId="Equation.DSMT4">
                  <p:embed/>
                  <p:pic>
                    <p:nvPicPr>
                      <p:cNvPr id="0" name="Picture 2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1905000"/>
                        <a:ext cx="7115988" cy="434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9430866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8898" name="Picture 2"/>
          <p:cNvPicPr>
            <a:picLocks noChangeAspect="1" noChangeArrowheads="1"/>
          </p:cNvPicPr>
          <p:nvPr/>
        </p:nvPicPr>
        <p:blipFill>
          <a:blip r:embed="rId2" cstate="print"/>
          <a:srcRect/>
          <a:stretch>
            <a:fillRect/>
          </a:stretch>
        </p:blipFill>
        <p:spPr bwMode="auto">
          <a:xfrm>
            <a:off x="1981200" y="1371600"/>
            <a:ext cx="5448300" cy="4295775"/>
          </a:xfrm>
          <a:prstGeom prst="rect">
            <a:avLst/>
          </a:prstGeom>
          <a:noFill/>
          <a:ln w="9525">
            <a:noFill/>
            <a:miter lim="800000"/>
            <a:headEnd/>
            <a:tailEnd/>
          </a:ln>
        </p:spPr>
      </p:pic>
      <p:sp>
        <p:nvSpPr>
          <p:cNvPr id="3" name="TextBox 2"/>
          <p:cNvSpPr txBox="1"/>
          <p:nvPr/>
        </p:nvSpPr>
        <p:spPr>
          <a:xfrm>
            <a:off x="685800" y="838200"/>
            <a:ext cx="7924800" cy="369332"/>
          </a:xfrm>
          <a:prstGeom prst="rect">
            <a:avLst/>
          </a:prstGeom>
          <a:noFill/>
        </p:spPr>
        <p:txBody>
          <a:bodyPr wrap="square" rtlCol="0">
            <a:spAutoFit/>
          </a:bodyPr>
          <a:lstStyle/>
          <a:p>
            <a:pPr algn="ctr"/>
            <a:r>
              <a:rPr lang="en-US" b="1" smtClean="0">
                <a:latin typeface="Tahoma" pitchFamily="34" charset="0"/>
                <a:ea typeface="Tahoma" pitchFamily="34" charset="0"/>
                <a:cs typeface="Tahoma" pitchFamily="34" charset="0"/>
              </a:rPr>
              <a:t>Abrupt Effect on Regression at a Specific Level of x</a:t>
            </a:r>
            <a:endParaRPr lang="en-US" b="1">
              <a:latin typeface="Tahoma" pitchFamily="34" charset="0"/>
              <a:ea typeface="Tahoma" pitchFamily="34" charset="0"/>
              <a:cs typeface="Tahoma"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922" name="Picture 2"/>
          <p:cNvPicPr>
            <a:picLocks noChangeAspect="1" noChangeArrowheads="1"/>
          </p:cNvPicPr>
          <p:nvPr/>
        </p:nvPicPr>
        <p:blipFill>
          <a:blip r:embed="rId2" cstate="print"/>
          <a:srcRect/>
          <a:stretch>
            <a:fillRect/>
          </a:stretch>
        </p:blipFill>
        <p:spPr bwMode="auto">
          <a:xfrm>
            <a:off x="914400" y="398360"/>
            <a:ext cx="7772400" cy="627197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850" name="Picture 2"/>
          <p:cNvPicPr>
            <a:picLocks noChangeAspect="1" noChangeArrowheads="1"/>
          </p:cNvPicPr>
          <p:nvPr/>
        </p:nvPicPr>
        <p:blipFill>
          <a:blip r:embed="rId2" cstate="print"/>
          <a:srcRect/>
          <a:stretch>
            <a:fillRect/>
          </a:stretch>
        </p:blipFill>
        <p:spPr bwMode="auto">
          <a:xfrm>
            <a:off x="1600200" y="1524000"/>
            <a:ext cx="5648325" cy="4288082"/>
          </a:xfrm>
          <a:prstGeom prst="rect">
            <a:avLst/>
          </a:prstGeom>
          <a:noFill/>
          <a:ln w="9525">
            <a:noFill/>
            <a:miter lim="800000"/>
            <a:headEnd/>
            <a:tailEnd/>
          </a:ln>
        </p:spPr>
      </p:pic>
      <p:sp>
        <p:nvSpPr>
          <p:cNvPr id="5" name="TextBox 4"/>
          <p:cNvSpPr txBox="1"/>
          <p:nvPr/>
        </p:nvSpPr>
        <p:spPr>
          <a:xfrm>
            <a:off x="1828800" y="762000"/>
            <a:ext cx="5334000" cy="369332"/>
          </a:xfrm>
          <a:prstGeom prst="rect">
            <a:avLst/>
          </a:prstGeom>
          <a:noFill/>
        </p:spPr>
        <p:txBody>
          <a:bodyPr wrap="square" rtlCol="0">
            <a:spAutoFit/>
          </a:bodyPr>
          <a:lstStyle/>
          <a:p>
            <a:r>
              <a:rPr lang="en-US" b="1" smtClean="0">
                <a:latin typeface="Tahoma" pitchFamily="34" charset="0"/>
                <a:ea typeface="Tahoma" pitchFamily="34" charset="0"/>
                <a:cs typeface="Tahoma" pitchFamily="34" charset="0"/>
              </a:rPr>
              <a:t>Useful Functional Form:  Kinked Regression</a:t>
            </a:r>
            <a:endParaRPr lang="en-US" b="1">
              <a:latin typeface="Tahoma" pitchFamily="34" charset="0"/>
              <a:ea typeface="Tahoma" pitchFamily="34" charset="0"/>
              <a:cs typeface="Tahoma"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8770" name="Picture 2"/>
          <p:cNvPicPr>
            <a:picLocks noChangeAspect="1" noChangeArrowheads="1"/>
          </p:cNvPicPr>
          <p:nvPr/>
        </p:nvPicPr>
        <p:blipFill>
          <a:blip r:embed="rId2" cstate="print"/>
          <a:srcRect/>
          <a:stretch>
            <a:fillRect/>
          </a:stretch>
        </p:blipFill>
        <p:spPr bwMode="auto">
          <a:xfrm>
            <a:off x="1600200" y="457200"/>
            <a:ext cx="5843588" cy="4470832"/>
          </a:xfrm>
          <a:prstGeom prst="rect">
            <a:avLst/>
          </a:prstGeom>
          <a:noFill/>
          <a:ln w="9525">
            <a:noFill/>
            <a:miter lim="800000"/>
            <a:headEnd/>
            <a:tailEnd/>
          </a:ln>
        </p:spPr>
      </p:pic>
      <p:pic>
        <p:nvPicPr>
          <p:cNvPr id="3" name="Picture 3"/>
          <p:cNvPicPr>
            <a:picLocks noChangeAspect="1" noChangeArrowheads="1"/>
          </p:cNvPicPr>
          <p:nvPr/>
        </p:nvPicPr>
        <p:blipFill>
          <a:blip r:embed="rId3" cstate="print"/>
          <a:srcRect/>
          <a:stretch>
            <a:fillRect/>
          </a:stretch>
        </p:blipFill>
        <p:spPr bwMode="auto">
          <a:xfrm>
            <a:off x="1524000" y="5029200"/>
            <a:ext cx="6553200" cy="1187116"/>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7874" name="Picture 2"/>
          <p:cNvPicPr>
            <a:picLocks noChangeAspect="1" noChangeArrowheads="1"/>
          </p:cNvPicPr>
          <p:nvPr/>
        </p:nvPicPr>
        <p:blipFill>
          <a:blip r:embed="rId2" cstate="print"/>
          <a:srcRect/>
          <a:stretch>
            <a:fillRect/>
          </a:stretch>
        </p:blipFill>
        <p:spPr bwMode="auto">
          <a:xfrm>
            <a:off x="381000" y="1676400"/>
            <a:ext cx="5334000" cy="4033192"/>
          </a:xfrm>
          <a:prstGeom prst="rect">
            <a:avLst/>
          </a:prstGeom>
          <a:noFill/>
          <a:ln w="9525">
            <a:noFill/>
            <a:miter lim="800000"/>
            <a:headEnd/>
            <a:tailEnd/>
          </a:ln>
        </p:spPr>
      </p:pic>
      <p:pic>
        <p:nvPicPr>
          <p:cNvPr id="207875" name="Picture 3"/>
          <p:cNvPicPr>
            <a:picLocks noChangeAspect="1" noChangeArrowheads="1"/>
          </p:cNvPicPr>
          <p:nvPr/>
        </p:nvPicPr>
        <p:blipFill>
          <a:blip r:embed="rId3" cstate="print"/>
          <a:srcRect/>
          <a:stretch>
            <a:fillRect/>
          </a:stretch>
        </p:blipFill>
        <p:spPr bwMode="auto">
          <a:xfrm>
            <a:off x="5146836" y="3124200"/>
            <a:ext cx="3258978" cy="2514600"/>
          </a:xfrm>
          <a:prstGeom prst="rect">
            <a:avLst/>
          </a:prstGeom>
          <a:noFill/>
          <a:ln w="9525">
            <a:noFill/>
            <a:miter lim="800000"/>
            <a:headEnd/>
            <a:tailEnd/>
          </a:ln>
        </p:spPr>
      </p:pic>
      <p:sp>
        <p:nvSpPr>
          <p:cNvPr id="4" name="TextBox 3"/>
          <p:cNvSpPr txBox="1"/>
          <p:nvPr/>
        </p:nvSpPr>
        <p:spPr>
          <a:xfrm>
            <a:off x="990600" y="914400"/>
            <a:ext cx="7848600" cy="369332"/>
          </a:xfrm>
          <a:prstGeom prst="rect">
            <a:avLst/>
          </a:prstGeom>
          <a:noFill/>
        </p:spPr>
        <p:txBody>
          <a:bodyPr wrap="square" rtlCol="0">
            <a:spAutoFit/>
          </a:bodyPr>
          <a:lstStyle/>
          <a:p>
            <a:r>
              <a:rPr lang="en-US" b="1" smtClean="0">
                <a:latin typeface="Tahoma" pitchFamily="34" charset="0"/>
                <a:ea typeface="Tahoma" pitchFamily="34" charset="0"/>
                <a:cs typeface="Tahoma" pitchFamily="34" charset="0"/>
              </a:rPr>
              <a:t>Kinked Regression and Policy Analysis: Unemployment Insurance</a:t>
            </a:r>
            <a:endParaRPr lang="en-US" b="1">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3842</TotalTime>
  <Words>997</Words>
  <Application>Microsoft Office PowerPoint</Application>
  <PresentationFormat>On-screen Show (4:3)</PresentationFormat>
  <Paragraphs>162</Paragraphs>
  <Slides>41</Slides>
  <Notes>21</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2</vt:i4>
      </vt:variant>
      <vt:variant>
        <vt:lpstr>Slide Titles</vt:lpstr>
      </vt:variant>
      <vt:variant>
        <vt:i4>41</vt:i4>
      </vt:variant>
    </vt:vector>
  </HeadingPairs>
  <TitlesOfParts>
    <vt:vector size="51" baseType="lpstr">
      <vt:lpstr>Arial</vt:lpstr>
      <vt:lpstr>Courier New</vt:lpstr>
      <vt:lpstr>Symbol</vt:lpstr>
      <vt:lpstr>Tahoma</vt:lpstr>
      <vt:lpstr>Times New Roman</vt:lpstr>
      <vt:lpstr>Verdana</vt:lpstr>
      <vt:lpstr>Wingdings</vt:lpstr>
      <vt:lpstr>Level</vt:lpstr>
      <vt:lpstr>Graph</vt:lpstr>
      <vt:lpstr>Equation</vt:lpstr>
      <vt:lpstr>Econometrics I</vt:lpstr>
      <vt:lpstr>Econometrics I</vt:lpstr>
      <vt:lpstr>Agenda</vt:lpstr>
      <vt:lpstr>Monet in Large and Small</vt:lpstr>
      <vt:lpstr>How Much for the Signature?</vt:lpstr>
      <vt:lpstr>A Multiple Regression</vt:lpstr>
      <vt:lpstr>Monet Multiple Regression</vt:lpstr>
      <vt:lpstr>A Conspiracy Theory for Art Sales at Auction</vt:lpstr>
      <vt:lpstr>If the Theory is Correct…</vt:lpstr>
      <vt:lpstr>Evidence</vt:lpstr>
      <vt:lpstr>PowerPoint Presentation</vt:lpstr>
      <vt:lpstr>PowerPoint Presentation</vt:lpstr>
      <vt:lpstr>Dummy Variable for One Observation</vt:lpstr>
      <vt:lpstr>PowerPoint Presentation</vt:lpstr>
      <vt:lpstr>PowerPoint Presentation</vt:lpstr>
      <vt:lpstr>Example with 4 Periods</vt:lpstr>
      <vt:lpstr>A Categorical Variable</vt:lpstr>
      <vt:lpstr>PowerPoint Presentation</vt:lpstr>
      <vt:lpstr>Nonlinear Specification:  Quadratic Effect of Experience</vt:lpstr>
      <vt:lpstr>Model Implication: Effect of Experience and Male vs. Female</vt:lpstr>
      <vt:lpstr>Partial Effect of Experience: Coefficients do not tell the story</vt:lpstr>
      <vt:lpstr>PowerPoint Presentation</vt:lpstr>
      <vt:lpstr>Specification and Functional Form: Nonlinearity</vt:lpstr>
      <vt:lpstr>Log Income Equation</vt:lpstr>
      <vt:lpstr>Objective: Impact of Education        on (log) Wage</vt:lpstr>
      <vt:lpstr>PowerPoint Presentation</vt:lpstr>
      <vt:lpstr>PowerPoint Presentation</vt:lpstr>
      <vt:lpstr>Simple Linear Regression (semiparametric)</vt:lpstr>
      <vt:lpstr>Multiple Regression</vt:lpstr>
      <vt:lpstr>Interaction Effect Gender Difference in Partial Effects</vt:lpstr>
      <vt:lpstr>Partial Effect of a Year of Education E[logWage]/ED=ED + ED*FEM *FEM Note, the effect is positive.   Effect is larger for women.</vt:lpstr>
      <vt:lpstr>Gender Effect Varies by Years of Education -0.67961 is misleading</vt:lpstr>
      <vt:lpstr>Difference in Differences</vt:lpstr>
      <vt:lpstr>SAT Tests</vt:lpstr>
      <vt:lpstr>Difference-in-Differences Model</vt:lpstr>
      <vt:lpstr>Difference in Differences</vt:lpstr>
      <vt:lpstr>PowerPoint Presentation</vt:lpstr>
      <vt:lpstr>PowerPoint Presentation</vt:lpstr>
      <vt:lpstr>PowerPoint Presentation</vt:lpstr>
      <vt:lpstr>PowerPoint Presentation</vt:lpstr>
      <vt:lpstr>PowerPoint Presentation</vt:lpstr>
    </vt:vector>
  </TitlesOfParts>
  <Company>Econometric Software,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Statistics</dc:title>
  <dc:creator>William Greene</dc:creator>
  <cp:lastModifiedBy>Stern User</cp:lastModifiedBy>
  <cp:revision>100</cp:revision>
  <dcterms:created xsi:type="dcterms:W3CDTF">2007-07-27T17:18:39Z</dcterms:created>
  <dcterms:modified xsi:type="dcterms:W3CDTF">2017-09-26T15:38:40Z</dcterms:modified>
</cp:coreProperties>
</file>