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6" r:id="rId1"/>
  </p:sldMasterIdLst>
  <p:notesMasterIdLst>
    <p:notesMasterId r:id="rId74"/>
  </p:notesMasterIdLst>
  <p:handoutMasterIdLst>
    <p:handoutMasterId r:id="rId75"/>
  </p:handoutMasterIdLst>
  <p:sldIdLst>
    <p:sldId id="258" r:id="rId2"/>
    <p:sldId id="271" r:id="rId3"/>
    <p:sldId id="275" r:id="rId4"/>
    <p:sldId id="293" r:id="rId5"/>
    <p:sldId id="294" r:id="rId6"/>
    <p:sldId id="272" r:id="rId7"/>
    <p:sldId id="273" r:id="rId8"/>
    <p:sldId id="276" r:id="rId9"/>
    <p:sldId id="274" r:id="rId10"/>
    <p:sldId id="277" r:id="rId11"/>
    <p:sldId id="278" r:id="rId12"/>
    <p:sldId id="296" r:id="rId13"/>
    <p:sldId id="297" r:id="rId14"/>
    <p:sldId id="295" r:id="rId15"/>
    <p:sldId id="279" r:id="rId16"/>
    <p:sldId id="298" r:id="rId17"/>
    <p:sldId id="282" r:id="rId18"/>
    <p:sldId id="281" r:id="rId19"/>
    <p:sldId id="283" r:id="rId20"/>
    <p:sldId id="280" r:id="rId21"/>
    <p:sldId id="301" r:id="rId22"/>
    <p:sldId id="302" r:id="rId23"/>
    <p:sldId id="284" r:id="rId24"/>
    <p:sldId id="303" r:id="rId25"/>
    <p:sldId id="287" r:id="rId26"/>
    <p:sldId id="342" r:id="rId27"/>
    <p:sldId id="289" r:id="rId28"/>
    <p:sldId id="290" r:id="rId29"/>
    <p:sldId id="291" r:id="rId30"/>
    <p:sldId id="292" r:id="rId31"/>
    <p:sldId id="285" r:id="rId32"/>
    <p:sldId id="304" r:id="rId33"/>
    <p:sldId id="286" r:id="rId34"/>
    <p:sldId id="299" r:id="rId35"/>
    <p:sldId id="300" r:id="rId36"/>
    <p:sldId id="305" r:id="rId37"/>
    <p:sldId id="306" r:id="rId38"/>
    <p:sldId id="307" r:id="rId39"/>
    <p:sldId id="308" r:id="rId40"/>
    <p:sldId id="309" r:id="rId41"/>
    <p:sldId id="310" r:id="rId42"/>
    <p:sldId id="311" r:id="rId43"/>
    <p:sldId id="312" r:id="rId44"/>
    <p:sldId id="313" r:id="rId45"/>
    <p:sldId id="314" r:id="rId46"/>
    <p:sldId id="315" r:id="rId47"/>
    <p:sldId id="316" r:id="rId48"/>
    <p:sldId id="317" r:id="rId49"/>
    <p:sldId id="318" r:id="rId50"/>
    <p:sldId id="347" r:id="rId51"/>
    <p:sldId id="343" r:id="rId52"/>
    <p:sldId id="319" r:id="rId53"/>
    <p:sldId id="321" r:id="rId54"/>
    <p:sldId id="322" r:id="rId55"/>
    <p:sldId id="325" r:id="rId56"/>
    <p:sldId id="328" r:id="rId57"/>
    <p:sldId id="326" r:id="rId58"/>
    <p:sldId id="323" r:id="rId59"/>
    <p:sldId id="324" r:id="rId60"/>
    <p:sldId id="327" r:id="rId61"/>
    <p:sldId id="329" r:id="rId62"/>
    <p:sldId id="330" r:id="rId63"/>
    <p:sldId id="331" r:id="rId64"/>
    <p:sldId id="332" r:id="rId65"/>
    <p:sldId id="333" r:id="rId66"/>
    <p:sldId id="334" r:id="rId67"/>
    <p:sldId id="335" r:id="rId68"/>
    <p:sldId id="336" r:id="rId69"/>
    <p:sldId id="337" r:id="rId70"/>
    <p:sldId id="338" r:id="rId71"/>
    <p:sldId id="348" r:id="rId72"/>
    <p:sldId id="320" r:id="rId73"/>
  </p:sldIdLst>
  <p:sldSz cx="9144000" cy="6858000" type="screen4x3"/>
  <p:notesSz cx="6997700" cy="92837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99CC00"/>
    <a:srgbClr val="FF0000"/>
    <a:srgbClr val="7030A0"/>
    <a:srgbClr val="000000"/>
    <a:srgbClr val="E6E6E6"/>
    <a:srgbClr val="99CCCC"/>
    <a:srgbClr val="FFFFFF"/>
    <a:srgbClr val="FF9999"/>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381" autoAdjust="0"/>
    <p:restoredTop sz="94660"/>
  </p:normalViewPr>
  <p:slideViewPr>
    <p:cSldViewPr>
      <p:cViewPr>
        <p:scale>
          <a:sx n="100" d="100"/>
          <a:sy n="100" d="100"/>
        </p:scale>
        <p:origin x="2160" y="31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4018"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defTabSz="930275" eaLnBrk="1" hangingPunct="1">
              <a:defRPr sz="1200"/>
            </a:lvl1pPr>
          </a:lstStyle>
          <a:p>
            <a:endParaRPr lang="en-US"/>
          </a:p>
        </p:txBody>
      </p:sp>
      <p:sp>
        <p:nvSpPr>
          <p:cNvPr id="214019" name="Rectangle 3"/>
          <p:cNvSpPr>
            <a:spLocks noGrp="1" noChangeArrowheads="1"/>
          </p:cNvSpPr>
          <p:nvPr>
            <p:ph type="dt" sz="quarter" idx="1"/>
          </p:nvPr>
        </p:nvSpPr>
        <p:spPr bwMode="auto">
          <a:xfrm>
            <a:off x="3963988"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eaLnBrk="1" hangingPunct="1">
              <a:defRPr sz="1200"/>
            </a:lvl1pPr>
          </a:lstStyle>
          <a:p>
            <a:endParaRPr lang="en-US"/>
          </a:p>
        </p:txBody>
      </p:sp>
      <p:sp>
        <p:nvSpPr>
          <p:cNvPr id="214020" name="Rectangle 4"/>
          <p:cNvSpPr>
            <a:spLocks noGrp="1" noChangeArrowheads="1"/>
          </p:cNvSpPr>
          <p:nvPr>
            <p:ph type="ftr" sz="quarter" idx="2"/>
          </p:nvPr>
        </p:nvSpPr>
        <p:spPr bwMode="auto">
          <a:xfrm>
            <a:off x="0"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defTabSz="930275" eaLnBrk="1" hangingPunct="1">
              <a:defRPr sz="1200"/>
            </a:lvl1pPr>
          </a:lstStyle>
          <a:p>
            <a:endParaRPr lang="en-US"/>
          </a:p>
        </p:txBody>
      </p:sp>
      <p:sp>
        <p:nvSpPr>
          <p:cNvPr id="214021" name="Rectangle 5"/>
          <p:cNvSpPr>
            <a:spLocks noGrp="1" noChangeArrowheads="1"/>
          </p:cNvSpPr>
          <p:nvPr>
            <p:ph type="sldNum" sz="quarter" idx="3"/>
          </p:nvPr>
        </p:nvSpPr>
        <p:spPr bwMode="auto">
          <a:xfrm>
            <a:off x="3963988"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eaLnBrk="1" hangingPunct="1">
              <a:defRPr sz="1200"/>
            </a:lvl1pPr>
          </a:lstStyle>
          <a:p>
            <a:fld id="{61C0E9CA-299E-479D-B5B9-378C6DF986AA}" type="slidenum">
              <a:rPr lang="en-US"/>
              <a:pPr/>
              <a:t>‹#›</a:t>
            </a:fld>
            <a:endParaRPr lang="en-US"/>
          </a:p>
        </p:txBody>
      </p:sp>
    </p:spTree>
    <p:extLst>
      <p:ext uri="{BB962C8B-B14F-4D97-AF65-F5344CB8AC3E}">
        <p14:creationId xmlns:p14="http://schemas.microsoft.com/office/powerpoint/2010/main" val="8924447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defTabSz="930275" eaLnBrk="1" hangingPunct="1">
              <a:defRPr sz="1200"/>
            </a:lvl1pPr>
          </a:lstStyle>
          <a:p>
            <a:endParaRPr lang="en-US"/>
          </a:p>
        </p:txBody>
      </p:sp>
      <p:sp>
        <p:nvSpPr>
          <p:cNvPr id="3075" name="Rectangle 3"/>
          <p:cNvSpPr>
            <a:spLocks noGrp="1" noChangeArrowheads="1"/>
          </p:cNvSpPr>
          <p:nvPr>
            <p:ph type="dt" idx="1"/>
          </p:nvPr>
        </p:nvSpPr>
        <p:spPr bwMode="auto">
          <a:xfrm>
            <a:off x="3963988"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eaLnBrk="1" hangingPunct="1">
              <a:defRPr sz="1200"/>
            </a:lvl1pPr>
          </a:lstStyle>
          <a:p>
            <a:endParaRPr lang="en-US"/>
          </a:p>
        </p:txBody>
      </p:sp>
      <p:sp>
        <p:nvSpPr>
          <p:cNvPr id="3076" name="Rectangle 4"/>
          <p:cNvSpPr>
            <a:spLocks noGrp="1" noRot="1" noChangeAspect="1" noChangeArrowheads="1" noTextEdit="1"/>
          </p:cNvSpPr>
          <p:nvPr>
            <p:ph type="sldImg" idx="2"/>
          </p:nvPr>
        </p:nvSpPr>
        <p:spPr bwMode="auto">
          <a:xfrm>
            <a:off x="1177925" y="696913"/>
            <a:ext cx="4641850" cy="3481387"/>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700088" y="4410075"/>
            <a:ext cx="5597525" cy="4176713"/>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defTabSz="930275" eaLnBrk="1" hangingPunct="1">
              <a:defRPr sz="1200"/>
            </a:lvl1pPr>
          </a:lstStyle>
          <a:p>
            <a:endParaRPr lang="en-US"/>
          </a:p>
        </p:txBody>
      </p:sp>
      <p:sp>
        <p:nvSpPr>
          <p:cNvPr id="3079" name="Rectangle 7"/>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eaLnBrk="1" hangingPunct="1">
              <a:defRPr sz="1200"/>
            </a:lvl1pPr>
          </a:lstStyle>
          <a:p>
            <a:fld id="{4F8F0715-B755-4255-9FF5-B88A10DBD778}" type="slidenum">
              <a:rPr lang="en-US"/>
              <a:pPr/>
              <a:t>‹#›</a:t>
            </a:fld>
            <a:endParaRPr lang="en-US"/>
          </a:p>
        </p:txBody>
      </p:sp>
    </p:spTree>
    <p:extLst>
      <p:ext uri="{BB962C8B-B14F-4D97-AF65-F5344CB8AC3E}">
        <p14:creationId xmlns:p14="http://schemas.microsoft.com/office/powerpoint/2010/main" val="41749573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77F398-5192-4E49-AA5F-C4A783130378}" type="slidenum">
              <a:rPr lang="en-US"/>
              <a:pPr/>
              <a:t>1</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22060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1FAEE7-2368-4C07-9EEE-9E3BEAD90DC5}" type="slidenum">
              <a:rPr lang="en-US"/>
              <a:pPr/>
              <a:t>2</a:t>
            </a:fld>
            <a:endParaRPr lang="en-US"/>
          </a:p>
        </p:txBody>
      </p:sp>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876745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7D9D5A03-437A-40EE-8E04-CB7F91280603}" type="slidenum">
              <a:rPr lang="en-US" smtClean="0"/>
              <a:pPr/>
              <a:t>3</a:t>
            </a:fld>
            <a:endParaRPr lang="en-US" smtClean="0"/>
          </a:p>
        </p:txBody>
      </p:sp>
    </p:spTree>
    <p:extLst>
      <p:ext uri="{BB962C8B-B14F-4D97-AF65-F5344CB8AC3E}">
        <p14:creationId xmlns:p14="http://schemas.microsoft.com/office/powerpoint/2010/main" val="2420542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5540" name="Slide Number Placeholder 3"/>
          <p:cNvSpPr txBox="1">
            <a:spLocks noGrp="1"/>
          </p:cNvSpPr>
          <p:nvPr/>
        </p:nvSpPr>
        <p:spPr bwMode="auto">
          <a:xfrm>
            <a:off x="3965363" y="8819515"/>
            <a:ext cx="3032337" cy="464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23" tIns="46511" rIns="93023" bIns="46511" anchor="b"/>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r" eaLnBrk="1" hangingPunct="1"/>
            <a:fld id="{EFD26B2F-58F0-453B-BB56-ABA3BDACC45D}" type="slidenum">
              <a:rPr lang="en-US" sz="1200"/>
              <a:pPr algn="r" eaLnBrk="1" hangingPunct="1"/>
              <a:t>4</a:t>
            </a:fld>
            <a:endParaRPr lang="en-US" sz="1200"/>
          </a:p>
        </p:txBody>
      </p:sp>
    </p:spTree>
    <p:extLst>
      <p:ext uri="{BB962C8B-B14F-4D97-AF65-F5344CB8AC3E}">
        <p14:creationId xmlns:p14="http://schemas.microsoft.com/office/powerpoint/2010/main" val="3771889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4771E7BC-0C60-41AE-9869-DB3010C497AA}" type="slidenum">
              <a:rPr lang="en-US" smtClean="0"/>
              <a:pPr/>
              <a:t>8</a:t>
            </a:fld>
            <a:endParaRPr lang="en-US" smtClean="0"/>
          </a:p>
        </p:txBody>
      </p:sp>
    </p:spTree>
    <p:extLst>
      <p:ext uri="{BB962C8B-B14F-4D97-AF65-F5344CB8AC3E}">
        <p14:creationId xmlns:p14="http://schemas.microsoft.com/office/powerpoint/2010/main" val="2226242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354ECBE8-21EE-4578-89CB-5461801FE60F}" type="slidenum">
              <a:rPr lang="en-US" smtClean="0"/>
              <a:pPr/>
              <a:t>9</a:t>
            </a:fld>
            <a:endParaRPr lang="en-US" smtClean="0"/>
          </a:p>
        </p:txBody>
      </p:sp>
    </p:spTree>
    <p:extLst>
      <p:ext uri="{BB962C8B-B14F-4D97-AF65-F5344CB8AC3E}">
        <p14:creationId xmlns:p14="http://schemas.microsoft.com/office/powerpoint/2010/main" val="267891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310085EC-B532-42A9-86C3-6C74402456B7}" type="slidenum">
              <a:rPr lang="en-US" smtClean="0"/>
              <a:pPr/>
              <a:t>10</a:t>
            </a:fld>
            <a:endParaRPr lang="en-US" smtClean="0"/>
          </a:p>
        </p:txBody>
      </p:sp>
    </p:spTree>
    <p:extLst>
      <p:ext uri="{BB962C8B-B14F-4D97-AF65-F5344CB8AC3E}">
        <p14:creationId xmlns:p14="http://schemas.microsoft.com/office/powerpoint/2010/main" val="14363942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D1A824F2-541B-4795-AB1F-9BB320A584C2}" type="slidenum">
              <a:rPr lang="en-US" smtClean="0"/>
              <a:pPr/>
              <a:t>11</a:t>
            </a:fld>
            <a:endParaRPr lang="en-US" smtClean="0"/>
          </a:p>
        </p:txBody>
      </p:sp>
    </p:spTree>
    <p:extLst>
      <p:ext uri="{BB962C8B-B14F-4D97-AF65-F5344CB8AC3E}">
        <p14:creationId xmlns:p14="http://schemas.microsoft.com/office/powerpoint/2010/main" val="26805195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B0F99DCE-0CCF-483E-AB92-359A82DA7B2F}" type="slidenum">
              <a:rPr lang="en-US" smtClean="0"/>
              <a:pPr/>
              <a:t>15</a:t>
            </a:fld>
            <a:endParaRPr lang="en-US" smtClean="0"/>
          </a:p>
        </p:txBody>
      </p:sp>
    </p:spTree>
    <p:extLst>
      <p:ext uri="{BB962C8B-B14F-4D97-AF65-F5344CB8AC3E}">
        <p14:creationId xmlns:p14="http://schemas.microsoft.com/office/powerpoint/2010/main" val="43747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4F47C878-6921-4DE3-87AB-7558635A7B05}" type="slidenum">
              <a:rPr lang="en-US" smtClean="0"/>
              <a:pPr/>
              <a:t>17</a:t>
            </a:fld>
            <a:endParaRPr lang="en-US" smtClean="0"/>
          </a:p>
        </p:txBody>
      </p:sp>
    </p:spTree>
    <p:extLst>
      <p:ext uri="{BB962C8B-B14F-4D97-AF65-F5344CB8AC3E}">
        <p14:creationId xmlns:p14="http://schemas.microsoft.com/office/powerpoint/2010/main" val="4052745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5B484DD2-CBE7-49B5-B15B-67BD9929800C}" type="slidenum">
              <a:rPr lang="en-US" smtClean="0"/>
              <a:pPr/>
              <a:t>18</a:t>
            </a:fld>
            <a:endParaRPr lang="en-US" smtClean="0"/>
          </a:p>
        </p:txBody>
      </p:sp>
    </p:spTree>
    <p:extLst>
      <p:ext uri="{BB962C8B-B14F-4D97-AF65-F5344CB8AC3E}">
        <p14:creationId xmlns:p14="http://schemas.microsoft.com/office/powerpoint/2010/main" val="2971396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CFBAB450-2A59-49AD-8A8F-6F0F70B1B8D7}" type="slidenum">
              <a:rPr lang="en-US" smtClean="0"/>
              <a:pPr/>
              <a:t>19</a:t>
            </a:fld>
            <a:endParaRPr lang="en-US" smtClean="0"/>
          </a:p>
        </p:txBody>
      </p:sp>
    </p:spTree>
    <p:extLst>
      <p:ext uri="{BB962C8B-B14F-4D97-AF65-F5344CB8AC3E}">
        <p14:creationId xmlns:p14="http://schemas.microsoft.com/office/powerpoint/2010/main" val="18825943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344D7880-D3A1-498F-9079-16B5F41FCFF0}" type="slidenum">
              <a:rPr lang="en-US" smtClean="0"/>
              <a:pPr/>
              <a:t>20</a:t>
            </a:fld>
            <a:endParaRPr lang="en-US" smtClean="0"/>
          </a:p>
        </p:txBody>
      </p:sp>
    </p:spTree>
    <p:extLst>
      <p:ext uri="{BB962C8B-B14F-4D97-AF65-F5344CB8AC3E}">
        <p14:creationId xmlns:p14="http://schemas.microsoft.com/office/powerpoint/2010/main" val="6582127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03525893-9F3E-4A78-80AC-CC43244C82F6}" type="slidenum">
              <a:rPr lang="en-US" smtClean="0"/>
              <a:pPr/>
              <a:t>23</a:t>
            </a:fld>
            <a:endParaRPr lang="en-US" smtClean="0"/>
          </a:p>
        </p:txBody>
      </p:sp>
    </p:spTree>
    <p:extLst>
      <p:ext uri="{BB962C8B-B14F-4D97-AF65-F5344CB8AC3E}">
        <p14:creationId xmlns:p14="http://schemas.microsoft.com/office/powerpoint/2010/main" val="149476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03525893-9F3E-4A78-80AC-CC43244C82F6}" type="slidenum">
              <a:rPr lang="en-US" smtClean="0"/>
              <a:pPr/>
              <a:t>24</a:t>
            </a:fld>
            <a:endParaRPr lang="en-US" smtClean="0"/>
          </a:p>
        </p:txBody>
      </p:sp>
    </p:spTree>
    <p:extLst>
      <p:ext uri="{BB962C8B-B14F-4D97-AF65-F5344CB8AC3E}">
        <p14:creationId xmlns:p14="http://schemas.microsoft.com/office/powerpoint/2010/main" val="23072583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2D156D9F-3490-4338-8EC9-9BE87E44107E}" type="slidenum">
              <a:rPr lang="en-US" smtClean="0"/>
              <a:pPr/>
              <a:t>25</a:t>
            </a:fld>
            <a:endParaRPr lang="en-US" smtClean="0"/>
          </a:p>
        </p:txBody>
      </p:sp>
    </p:spTree>
    <p:extLst>
      <p:ext uri="{BB962C8B-B14F-4D97-AF65-F5344CB8AC3E}">
        <p14:creationId xmlns:p14="http://schemas.microsoft.com/office/powerpoint/2010/main" val="21460637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2D156D9F-3490-4338-8EC9-9BE87E44107E}" type="slidenum">
              <a:rPr lang="en-US" smtClean="0"/>
              <a:pPr/>
              <a:t>26</a:t>
            </a:fld>
            <a:endParaRPr lang="en-US" smtClean="0"/>
          </a:p>
        </p:txBody>
      </p:sp>
    </p:spTree>
    <p:extLst>
      <p:ext uri="{BB962C8B-B14F-4D97-AF65-F5344CB8AC3E}">
        <p14:creationId xmlns:p14="http://schemas.microsoft.com/office/powerpoint/2010/main" val="21460637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5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AD23BE43-66A5-4B3F-80C0-6746466255D8}" type="slidenum">
              <a:rPr lang="en-US" smtClean="0"/>
              <a:pPr/>
              <a:t>27</a:t>
            </a:fld>
            <a:endParaRPr lang="en-US" smtClean="0"/>
          </a:p>
        </p:txBody>
      </p:sp>
    </p:spTree>
    <p:extLst>
      <p:ext uri="{BB962C8B-B14F-4D97-AF65-F5344CB8AC3E}">
        <p14:creationId xmlns:p14="http://schemas.microsoft.com/office/powerpoint/2010/main" val="31891243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60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0FB3A3C3-F356-469B-858C-A02D3DF551FC}" type="slidenum">
              <a:rPr lang="en-US" smtClean="0"/>
              <a:pPr/>
              <a:t>28</a:t>
            </a:fld>
            <a:endParaRPr lang="en-US" smtClean="0"/>
          </a:p>
        </p:txBody>
      </p:sp>
    </p:spTree>
    <p:extLst>
      <p:ext uri="{BB962C8B-B14F-4D97-AF65-F5344CB8AC3E}">
        <p14:creationId xmlns:p14="http://schemas.microsoft.com/office/powerpoint/2010/main" val="31732874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B93662BB-83F1-4D6C-946C-2B813950ECC0}" type="slidenum">
              <a:rPr lang="en-US" smtClean="0"/>
              <a:pPr/>
              <a:t>29</a:t>
            </a:fld>
            <a:endParaRPr lang="en-US" smtClean="0"/>
          </a:p>
        </p:txBody>
      </p:sp>
    </p:spTree>
    <p:extLst>
      <p:ext uri="{BB962C8B-B14F-4D97-AF65-F5344CB8AC3E}">
        <p14:creationId xmlns:p14="http://schemas.microsoft.com/office/powerpoint/2010/main" val="1621396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F5BC1CDF-C6FC-4C52-A3B7-DECCEF81B5FC}" type="slidenum">
              <a:rPr lang="en-US" smtClean="0"/>
              <a:pPr/>
              <a:t>30</a:t>
            </a:fld>
            <a:endParaRPr lang="en-US" smtClean="0"/>
          </a:p>
        </p:txBody>
      </p:sp>
    </p:spTree>
    <p:extLst>
      <p:ext uri="{BB962C8B-B14F-4D97-AF65-F5344CB8AC3E}">
        <p14:creationId xmlns:p14="http://schemas.microsoft.com/office/powerpoint/2010/main" val="17577122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48D38D61-E00B-4B1A-8B74-D6E4678A7088}" type="slidenum">
              <a:rPr lang="en-US" smtClean="0"/>
              <a:pPr/>
              <a:t>31</a:t>
            </a:fld>
            <a:endParaRPr lang="en-US" smtClean="0"/>
          </a:p>
        </p:txBody>
      </p:sp>
    </p:spTree>
    <p:extLst>
      <p:ext uri="{BB962C8B-B14F-4D97-AF65-F5344CB8AC3E}">
        <p14:creationId xmlns:p14="http://schemas.microsoft.com/office/powerpoint/2010/main" val="24679697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7135DA73-686E-4535-9FE6-9CEC457DDBB1}" type="slidenum">
              <a:rPr lang="en-US" smtClean="0"/>
              <a:pPr/>
              <a:t>33</a:t>
            </a:fld>
            <a:endParaRPr lang="en-US" smtClean="0"/>
          </a:p>
        </p:txBody>
      </p:sp>
    </p:spTree>
    <p:extLst>
      <p:ext uri="{BB962C8B-B14F-4D97-AF65-F5344CB8AC3E}">
        <p14:creationId xmlns:p14="http://schemas.microsoft.com/office/powerpoint/2010/main" val="8682678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EA09BF5C-4FF6-4821-8E8F-0FFE72754332}" type="slidenum">
              <a:rPr lang="en-US" smtClean="0"/>
              <a:pPr/>
              <a:t>36</a:t>
            </a:fld>
            <a:endParaRPr lang="en-US" smtClean="0"/>
          </a:p>
        </p:txBody>
      </p:sp>
    </p:spTree>
    <p:extLst>
      <p:ext uri="{BB962C8B-B14F-4D97-AF65-F5344CB8AC3E}">
        <p14:creationId xmlns:p14="http://schemas.microsoft.com/office/powerpoint/2010/main" val="317038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6EDDEBCE-94A4-43AD-A547-7E3F87B9D118}" type="slidenum">
              <a:rPr lang="en-US" smtClean="0"/>
              <a:pPr/>
              <a:t>37</a:t>
            </a:fld>
            <a:endParaRPr lang="en-US" smtClean="0"/>
          </a:p>
        </p:txBody>
      </p:sp>
    </p:spTree>
    <p:extLst>
      <p:ext uri="{BB962C8B-B14F-4D97-AF65-F5344CB8AC3E}">
        <p14:creationId xmlns:p14="http://schemas.microsoft.com/office/powerpoint/2010/main" val="6142246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09B98F4F-AB85-4413-9DD9-120A70EBEB50}" type="slidenum">
              <a:rPr lang="en-US" smtClean="0"/>
              <a:pPr/>
              <a:t>38</a:t>
            </a:fld>
            <a:endParaRPr lang="en-US" smtClean="0"/>
          </a:p>
        </p:txBody>
      </p:sp>
    </p:spTree>
    <p:extLst>
      <p:ext uri="{BB962C8B-B14F-4D97-AF65-F5344CB8AC3E}">
        <p14:creationId xmlns:p14="http://schemas.microsoft.com/office/powerpoint/2010/main" val="11406050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5E250A5C-79B4-4CBE-80B6-9DDAEC5922F5}" type="slidenum">
              <a:rPr lang="en-US" smtClean="0"/>
              <a:pPr/>
              <a:t>39</a:t>
            </a:fld>
            <a:endParaRPr lang="en-US" smtClean="0"/>
          </a:p>
        </p:txBody>
      </p:sp>
    </p:spTree>
    <p:extLst>
      <p:ext uri="{BB962C8B-B14F-4D97-AF65-F5344CB8AC3E}">
        <p14:creationId xmlns:p14="http://schemas.microsoft.com/office/powerpoint/2010/main" val="18162043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86304513-A1E2-4FBE-A2D7-B707F4F8943A}" type="slidenum">
              <a:rPr lang="en-US" smtClean="0"/>
              <a:pPr/>
              <a:t>40</a:t>
            </a:fld>
            <a:endParaRPr lang="en-US" smtClean="0"/>
          </a:p>
        </p:txBody>
      </p:sp>
    </p:spTree>
    <p:extLst>
      <p:ext uri="{BB962C8B-B14F-4D97-AF65-F5344CB8AC3E}">
        <p14:creationId xmlns:p14="http://schemas.microsoft.com/office/powerpoint/2010/main" val="4285451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8BF9EE61-7284-41D9-AEE0-07289E1C0CEE}" type="slidenum">
              <a:rPr lang="en-US" smtClean="0"/>
              <a:pPr/>
              <a:t>41</a:t>
            </a:fld>
            <a:endParaRPr lang="en-US" smtClean="0"/>
          </a:p>
        </p:txBody>
      </p:sp>
    </p:spTree>
    <p:extLst>
      <p:ext uri="{BB962C8B-B14F-4D97-AF65-F5344CB8AC3E}">
        <p14:creationId xmlns:p14="http://schemas.microsoft.com/office/powerpoint/2010/main" val="22993146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B68A119D-1FBF-4394-A292-762E65D55F0D}" type="slidenum">
              <a:rPr lang="en-US" smtClean="0"/>
              <a:pPr/>
              <a:t>42</a:t>
            </a:fld>
            <a:endParaRPr lang="en-US" smtClean="0"/>
          </a:p>
        </p:txBody>
      </p:sp>
    </p:spTree>
    <p:extLst>
      <p:ext uri="{BB962C8B-B14F-4D97-AF65-F5344CB8AC3E}">
        <p14:creationId xmlns:p14="http://schemas.microsoft.com/office/powerpoint/2010/main" val="35142559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CE39DDA3-5BAE-4F1D-87CC-85F6DA67E640}" type="slidenum">
              <a:rPr lang="en-US" smtClean="0"/>
              <a:pPr/>
              <a:t>43</a:t>
            </a:fld>
            <a:endParaRPr lang="en-US" smtClean="0"/>
          </a:p>
        </p:txBody>
      </p:sp>
    </p:spTree>
    <p:extLst>
      <p:ext uri="{BB962C8B-B14F-4D97-AF65-F5344CB8AC3E}">
        <p14:creationId xmlns:p14="http://schemas.microsoft.com/office/powerpoint/2010/main" val="36902605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0C548BA4-8686-4964-B796-D8B4AC690DEB}" type="slidenum">
              <a:rPr lang="en-US" smtClean="0"/>
              <a:pPr/>
              <a:t>47</a:t>
            </a:fld>
            <a:endParaRPr lang="en-US" smtClean="0"/>
          </a:p>
        </p:txBody>
      </p:sp>
    </p:spTree>
    <p:extLst>
      <p:ext uri="{BB962C8B-B14F-4D97-AF65-F5344CB8AC3E}">
        <p14:creationId xmlns:p14="http://schemas.microsoft.com/office/powerpoint/2010/main" val="39127177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60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094C4074-2458-4CD5-8DED-F5C8CE727233}" type="slidenum">
              <a:rPr lang="en-US" smtClean="0"/>
              <a:pPr/>
              <a:t>48</a:t>
            </a:fld>
            <a:endParaRPr lang="en-US" smtClean="0"/>
          </a:p>
        </p:txBody>
      </p:sp>
    </p:spTree>
    <p:extLst>
      <p:ext uri="{BB962C8B-B14F-4D97-AF65-F5344CB8AC3E}">
        <p14:creationId xmlns:p14="http://schemas.microsoft.com/office/powerpoint/2010/main" val="10615650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5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7D293525-B181-497A-BDDC-82E0C2FBD83D}" type="slidenum">
              <a:rPr lang="en-US" smtClean="0"/>
              <a:pPr/>
              <a:t>49</a:t>
            </a:fld>
            <a:endParaRPr lang="en-US" smtClean="0"/>
          </a:p>
        </p:txBody>
      </p:sp>
    </p:spTree>
    <p:extLst>
      <p:ext uri="{BB962C8B-B14F-4D97-AF65-F5344CB8AC3E}">
        <p14:creationId xmlns:p14="http://schemas.microsoft.com/office/powerpoint/2010/main" val="1412718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B197959D-BE08-4E99-ACA7-490F30DEB245}" type="slidenum">
              <a:rPr lang="en-US" smtClean="0"/>
              <a:pPr/>
              <a:t>51</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24921666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A0D01F83-189F-4DE8-AD30-FC133B3B9464}" type="slidenum">
              <a:rPr lang="en-US" smtClean="0"/>
              <a:pPr/>
              <a:t>52</a:t>
            </a:fld>
            <a:endParaRPr lang="en-US" smtClean="0"/>
          </a:p>
        </p:txBody>
      </p:sp>
    </p:spTree>
    <p:extLst>
      <p:ext uri="{BB962C8B-B14F-4D97-AF65-F5344CB8AC3E}">
        <p14:creationId xmlns:p14="http://schemas.microsoft.com/office/powerpoint/2010/main" val="15943180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D22683B8-8905-462E-BF87-4BE67CC57F19}" type="slidenum">
              <a:rPr lang="en-US" smtClean="0"/>
              <a:pPr/>
              <a:t>58</a:t>
            </a:fld>
            <a:endParaRPr 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3749957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106BEFF0-781E-4726-8D50-1FA4D14C0324}" type="slidenum">
              <a:rPr lang="en-US" smtClean="0"/>
              <a:pPr/>
              <a:t>59</a:t>
            </a:fld>
            <a:endParaRPr lang="en-U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7110035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55877" indent="-290722">
              <a:defRPr>
                <a:solidFill>
                  <a:schemeClr val="tx1"/>
                </a:solidFill>
                <a:latin typeface="Times New Roman" pitchFamily="18" charset="0"/>
              </a:defRPr>
            </a:lvl2pPr>
            <a:lvl3pPr marL="1162888" indent="-232578">
              <a:defRPr>
                <a:solidFill>
                  <a:schemeClr val="tx1"/>
                </a:solidFill>
                <a:latin typeface="Times New Roman" pitchFamily="18" charset="0"/>
              </a:defRPr>
            </a:lvl3pPr>
            <a:lvl4pPr marL="1628043" indent="-232578">
              <a:defRPr>
                <a:solidFill>
                  <a:schemeClr val="tx1"/>
                </a:solidFill>
                <a:latin typeface="Times New Roman" pitchFamily="18" charset="0"/>
              </a:defRPr>
            </a:lvl4pPr>
            <a:lvl5pPr marL="2093199" indent="-232578">
              <a:defRPr>
                <a:solidFill>
                  <a:schemeClr val="tx1"/>
                </a:solidFill>
                <a:latin typeface="Times New Roman" pitchFamily="18" charset="0"/>
              </a:defRPr>
            </a:lvl5pPr>
            <a:lvl6pPr marL="2558354" indent="-232578" eaLnBrk="0" fontAlgn="base" hangingPunct="0">
              <a:spcBef>
                <a:spcPct val="0"/>
              </a:spcBef>
              <a:spcAft>
                <a:spcPct val="0"/>
              </a:spcAft>
              <a:defRPr>
                <a:solidFill>
                  <a:schemeClr val="tx1"/>
                </a:solidFill>
                <a:latin typeface="Times New Roman" pitchFamily="18" charset="0"/>
              </a:defRPr>
            </a:lvl6pPr>
            <a:lvl7pPr marL="3023509" indent="-232578" eaLnBrk="0" fontAlgn="base" hangingPunct="0">
              <a:spcBef>
                <a:spcPct val="0"/>
              </a:spcBef>
              <a:spcAft>
                <a:spcPct val="0"/>
              </a:spcAft>
              <a:defRPr>
                <a:solidFill>
                  <a:schemeClr val="tx1"/>
                </a:solidFill>
                <a:latin typeface="Times New Roman" pitchFamily="18" charset="0"/>
              </a:defRPr>
            </a:lvl7pPr>
            <a:lvl8pPr marL="3488665" indent="-232578" eaLnBrk="0" fontAlgn="base" hangingPunct="0">
              <a:spcBef>
                <a:spcPct val="0"/>
              </a:spcBef>
              <a:spcAft>
                <a:spcPct val="0"/>
              </a:spcAft>
              <a:defRPr>
                <a:solidFill>
                  <a:schemeClr val="tx1"/>
                </a:solidFill>
                <a:latin typeface="Times New Roman" pitchFamily="18" charset="0"/>
              </a:defRPr>
            </a:lvl8pPr>
            <a:lvl9pPr marL="3953820" indent="-232578" eaLnBrk="0" fontAlgn="base" hangingPunct="0">
              <a:spcBef>
                <a:spcPct val="0"/>
              </a:spcBef>
              <a:spcAft>
                <a:spcPct val="0"/>
              </a:spcAft>
              <a:defRPr>
                <a:solidFill>
                  <a:schemeClr val="tx1"/>
                </a:solidFill>
                <a:latin typeface="Times New Roman" pitchFamily="18" charset="0"/>
              </a:defRPr>
            </a:lvl9pPr>
          </a:lstStyle>
          <a:p>
            <a:fld id="{5965F4F2-765F-4638-9C5C-312E6036CDBF}" type="slidenum">
              <a:rPr lang="en-US" smtClean="0"/>
              <a:pPr/>
              <a:t>70</a:t>
            </a:fld>
            <a:endParaRPr lang="en-US" smtClean="0"/>
          </a:p>
        </p:txBody>
      </p:sp>
    </p:spTree>
    <p:extLst>
      <p:ext uri="{BB962C8B-B14F-4D97-AF65-F5344CB8AC3E}">
        <p14:creationId xmlns:p14="http://schemas.microsoft.com/office/powerpoint/2010/main" val="568564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22133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1430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25166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063268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620736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25090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p14="http://schemas.microsoft.com/office/powerpoint/2010/main" val="2356382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6816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13144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764048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93948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966642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248400"/>
            <a:ext cx="16764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781800" y="6248400"/>
            <a:ext cx="1905000" cy="457200"/>
          </a:xfrm>
          <a:prstGeom prst="rect">
            <a:avLst/>
          </a:prstGeom>
          <a:ln/>
        </p:spPr>
        <p:txBody>
          <a:bodyPr/>
          <a:lstStyle>
            <a:lvl1pPr>
              <a:defRPr/>
            </a:lvl1pPr>
          </a:lstStyle>
          <a:p>
            <a:pPr>
              <a:defRPr/>
            </a:pPr>
            <a:fld id="{594ED71E-1DB9-403D-BAF6-0638BDDF0906}" type="slidenum">
              <a:rPr lang="en-US"/>
              <a:pPr>
                <a:defRPr/>
              </a:pPr>
              <a:t>‹#›</a:t>
            </a:fld>
            <a:endParaRPr lang="en-US"/>
          </a:p>
        </p:txBody>
      </p:sp>
    </p:spTree>
    <p:extLst>
      <p:ext uri="{BB962C8B-B14F-4D97-AF65-F5344CB8AC3E}">
        <p14:creationId xmlns:p14="http://schemas.microsoft.com/office/powerpoint/2010/main" val="2868283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10668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sp>
        <p:nvSpPr>
          <p:cNvPr id="9" name="TextBox 8"/>
          <p:cNvSpPr txBox="1"/>
          <p:nvPr userDrawn="1"/>
        </p:nvSpPr>
        <p:spPr>
          <a:xfrm>
            <a:off x="5867400" y="6550223"/>
            <a:ext cx="3267891" cy="307777"/>
          </a:xfrm>
          <a:prstGeom prst="rect">
            <a:avLst/>
          </a:prstGeom>
          <a:solidFill>
            <a:srgbClr val="7030A0">
              <a:alpha val="18824"/>
            </a:srgbClr>
          </a:solidFill>
        </p:spPr>
        <p:txBody>
          <a:bodyPr wrap="square" rtlCol="0">
            <a:spAutoFit/>
          </a:bodyPr>
          <a:lstStyle/>
          <a:p>
            <a:r>
              <a:rPr lang="en-US" sz="1400" smtClean="0"/>
              <a:t>Part</a:t>
            </a:r>
            <a:r>
              <a:rPr lang="en-US" sz="1400" baseline="0" smtClean="0"/>
              <a:t> 7: Finite Sample Properties of LS</a:t>
            </a:r>
            <a:endParaRPr lang="en-US" sz="1400"/>
          </a:p>
        </p:txBody>
      </p:sp>
      <p:sp>
        <p:nvSpPr>
          <p:cNvPr id="11" name="Rectangle 10"/>
          <p:cNvSpPr/>
          <p:nvPr userDrawn="1"/>
        </p:nvSpPr>
        <p:spPr>
          <a:xfrm>
            <a:off x="229982" y="6488668"/>
            <a:ext cx="992579" cy="369332"/>
          </a:xfrm>
          <a:prstGeom prst="rect">
            <a:avLst/>
          </a:prstGeom>
        </p:spPr>
        <p:txBody>
          <a:bodyPr wrap="none">
            <a:spAutoFit/>
          </a:bodyPr>
          <a:lstStyle/>
          <a:p>
            <a:r>
              <a:rPr lang="en-US" b="1" smtClean="0"/>
              <a:t>7-</a:t>
            </a:r>
            <a:fld id="{9ED99AAF-CB70-44A8-9A44-756D634A7A9A}" type="slidenum">
              <a:rPr lang="en-US" b="1" smtClean="0"/>
              <a:pPr/>
              <a:t>‹#›</a:t>
            </a:fld>
            <a:r>
              <a:rPr lang="en-US" b="1" smtClean="0"/>
              <a:t>/72</a:t>
            </a:r>
            <a:endParaRPr lang="en-US" b="1"/>
          </a:p>
        </p:txBody>
      </p:sp>
      <p:sp>
        <p:nvSpPr>
          <p:cNvPr id="12" name="Rectangle 1"/>
          <p:cNvSpPr>
            <a:spLocks noChangeArrowheads="1"/>
          </p:cNvSpPr>
          <p:nvPr userDrawn="1"/>
        </p:nvSpPr>
        <p:spPr bwMode="auto">
          <a:xfrm>
            <a:off x="228600" y="0"/>
            <a:ext cx="8915400" cy="228600"/>
          </a:xfrm>
          <a:prstGeom prst="rect">
            <a:avLst/>
          </a:prstGeom>
          <a:solidFill>
            <a:srgbClr val="7030A0"/>
          </a:solidFill>
          <a:ln>
            <a:noFill/>
          </a:ln>
          <a:extLst/>
        </p:spPr>
        <p:txBody>
          <a:bodyPr wrap="none"/>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defRPr/>
            </a:pPr>
            <a:endParaRPr lang="en-US" altLang="en-US" smtClean="0">
              <a:latin typeface="Times New Roman" pitchFamily="18" charset="0"/>
            </a:endParaRPr>
          </a:p>
        </p:txBody>
      </p:sp>
    </p:spTree>
    <p:extLst>
      <p:ext uri="{BB962C8B-B14F-4D97-AF65-F5344CB8AC3E}">
        <p14:creationId xmlns:p14="http://schemas.microsoft.com/office/powerpoint/2010/main" val="227029560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Lst>
  <p:timing>
    <p:tnLst>
      <p:par>
        <p:cTn id="1" dur="indefinite" restart="never" nodeType="tmRoot"/>
      </p:par>
    </p:tnLst>
  </p:timing>
  <p:txStyles>
    <p:title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j-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j-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j-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4.w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7.wmf"/><Relationship Id="rId4"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8.w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9.wmf"/></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image" Target="../media/image10.wmf"/><Relationship Id="rId4" Type="http://schemas.openxmlformats.org/officeDocument/2006/relationships/oleObject" Target="../embeddings/oleObject5.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vmlDrawing" Target="../drawings/vmlDrawing6.vml"/><Relationship Id="rId5" Type="http://schemas.openxmlformats.org/officeDocument/2006/relationships/image" Target="../media/image11.wmf"/><Relationship Id="rId4" Type="http://schemas.openxmlformats.org/officeDocument/2006/relationships/oleObject" Target="../embeddings/oleObject6.bin"/></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2.xml"/><Relationship Id="rId1" Type="http://schemas.openxmlformats.org/officeDocument/2006/relationships/vmlDrawing" Target="../drawings/vmlDrawing7.vml"/><Relationship Id="rId5" Type="http://schemas.openxmlformats.org/officeDocument/2006/relationships/image" Target="../media/image12.wmf"/><Relationship Id="rId4" Type="http://schemas.openxmlformats.org/officeDocument/2006/relationships/oleObject" Target="../embeddings/oleObject7.bin"/></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3.w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14.wmf"/><Relationship Id="rId4" Type="http://schemas.openxmlformats.org/officeDocument/2006/relationships/oleObject" Target="../embeddings/oleObject9.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5.wmf"/><Relationship Id="rId4" Type="http://schemas.openxmlformats.org/officeDocument/2006/relationships/oleObject" Target="../embeddings/oleObject10.bin"/></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16.wmf"/><Relationship Id="rId4" Type="http://schemas.openxmlformats.org/officeDocument/2006/relationships/oleObject" Target="../embeddings/oleObject11.bin"/></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image" Target="../media/image17.wmf"/><Relationship Id="rId4" Type="http://schemas.openxmlformats.org/officeDocument/2006/relationships/oleObject" Target="../embeddings/oleObject12.bin"/></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4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21.png"/><Relationship Id="rId5" Type="http://schemas.openxmlformats.org/officeDocument/2006/relationships/image" Target="../media/image20.wmf"/><Relationship Id="rId4" Type="http://schemas.openxmlformats.org/officeDocument/2006/relationships/oleObject" Target="../embeddings/oleObject13.bin"/></Relationships>
</file>

<file path=ppt/slides/_rels/slide4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28.wmf"/></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29.wmf"/></Relationships>
</file>

<file path=ppt/slides/_rels/slide5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49.wmf"/><Relationship Id="rId4" Type="http://schemas.openxmlformats.org/officeDocument/2006/relationships/oleObject" Target="../embeddings/oleObject16.bin"/></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ctrTitle"/>
          </p:nvPr>
        </p:nvSpPr>
        <p:spPr>
          <a:xfrm>
            <a:off x="381000" y="2286000"/>
            <a:ext cx="5257800" cy="612775"/>
          </a:xfrm>
        </p:spPr>
        <p:txBody>
          <a:bodyPr/>
          <a:lstStyle/>
          <a:p>
            <a:r>
              <a:rPr lang="en-US" sz="4800" smtClean="0"/>
              <a:t>Econometrics I</a:t>
            </a:r>
            <a:endParaRPr lang="en-US" sz="4800"/>
          </a:p>
        </p:txBody>
      </p:sp>
      <p:sp>
        <p:nvSpPr>
          <p:cNvPr id="158723" name="Rectangle 3"/>
          <p:cNvSpPr>
            <a:spLocks noGrp="1" noChangeArrowheads="1"/>
          </p:cNvSpPr>
          <p:nvPr>
            <p:ph type="subTitle" idx="1"/>
          </p:nvPr>
        </p:nvSpPr>
        <p:spPr>
          <a:xfrm>
            <a:off x="228600" y="3048000"/>
            <a:ext cx="5486400" cy="1752600"/>
          </a:xfrm>
        </p:spPr>
        <p:txBody>
          <a:bodyPr/>
          <a:lstStyle/>
          <a:p>
            <a:r>
              <a:rPr lang="en-US" sz="2600"/>
              <a:t>Professor William Greene</a:t>
            </a:r>
          </a:p>
          <a:p>
            <a:r>
              <a:rPr lang="en-US" sz="2600"/>
              <a:t>Stern School of Business</a:t>
            </a:r>
          </a:p>
          <a:p>
            <a:r>
              <a:rPr lang="en-US" sz="2600" smtClean="0"/>
              <a:t>Department </a:t>
            </a:r>
            <a:r>
              <a:rPr lang="en-US" sz="2600"/>
              <a:t>of Economics</a:t>
            </a:r>
          </a:p>
        </p:txBody>
      </p:sp>
      <p:pic>
        <p:nvPicPr>
          <p:cNvPr id="5" name="Picture 2"/>
          <p:cNvPicPr>
            <a:picLocks noChangeAspect="1" noChangeArrowheads="1"/>
          </p:cNvPicPr>
          <p:nvPr/>
        </p:nvPicPr>
        <p:blipFill>
          <a:blip r:embed="rId3" cstate="print"/>
          <a:srcRect/>
          <a:stretch>
            <a:fillRect/>
          </a:stretch>
        </p:blipFill>
        <p:spPr bwMode="auto">
          <a:xfrm>
            <a:off x="5715000" y="1828800"/>
            <a:ext cx="2673545" cy="3276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4" name="Rectangle 4"/>
          <p:cNvSpPr>
            <a:spLocks noGrp="1" noChangeArrowheads="1"/>
          </p:cNvSpPr>
          <p:nvPr>
            <p:ph type="ctrTitle"/>
          </p:nvPr>
        </p:nvSpPr>
        <p:spPr>
          <a:xfrm>
            <a:off x="1295400" y="1371600"/>
            <a:ext cx="6858000" cy="1752600"/>
          </a:xfrm>
        </p:spPr>
        <p:txBody>
          <a:bodyPr/>
          <a:lstStyle/>
          <a:p>
            <a:r>
              <a:rPr lang="en-US" sz="4000" smtClean="0"/>
              <a:t>Econometrics I</a:t>
            </a:r>
            <a:endParaRPr lang="en-US" sz="4000"/>
          </a:p>
        </p:txBody>
      </p:sp>
      <p:sp>
        <p:nvSpPr>
          <p:cNvPr id="199686" name="Rectangle 6"/>
          <p:cNvSpPr>
            <a:spLocks noChangeArrowheads="1"/>
          </p:cNvSpPr>
          <p:nvPr/>
        </p:nvSpPr>
        <p:spPr bwMode="auto">
          <a:xfrm>
            <a:off x="1524000" y="3352800"/>
            <a:ext cx="6096000" cy="2209800"/>
          </a:xfrm>
          <a:prstGeom prst="rect">
            <a:avLst/>
          </a:prstGeom>
          <a:solidFill>
            <a:srgbClr val="C0C0C0"/>
          </a:solidFill>
          <a:ln w="9525">
            <a:solidFill>
              <a:schemeClr val="tx1"/>
            </a:solidFill>
            <a:miter lim="800000"/>
            <a:headEnd/>
            <a:tailEnd/>
          </a:ln>
          <a:effectLst/>
        </p:spPr>
        <p:txBody>
          <a:bodyPr wrap="none" anchor="ctr"/>
          <a:lstStyle/>
          <a:p>
            <a:endParaRPr lang="en-US"/>
          </a:p>
        </p:txBody>
      </p:sp>
      <p:sp>
        <p:nvSpPr>
          <p:cNvPr id="199687" name="Text Box 7"/>
          <p:cNvSpPr txBox="1">
            <a:spLocks noChangeArrowheads="1"/>
          </p:cNvSpPr>
          <p:nvPr/>
        </p:nvSpPr>
        <p:spPr bwMode="auto">
          <a:xfrm>
            <a:off x="1676400" y="3672870"/>
            <a:ext cx="5867400" cy="1569660"/>
          </a:xfrm>
          <a:prstGeom prst="rect">
            <a:avLst/>
          </a:prstGeom>
          <a:noFill/>
          <a:ln w="9525">
            <a:noFill/>
            <a:miter lim="800000"/>
            <a:headEnd/>
            <a:tailEnd/>
          </a:ln>
          <a:effectLst/>
        </p:spPr>
        <p:txBody>
          <a:bodyPr wrap="square">
            <a:spAutoFit/>
          </a:bodyPr>
          <a:lstStyle/>
          <a:p>
            <a:pPr>
              <a:spcBef>
                <a:spcPct val="50000"/>
              </a:spcBef>
            </a:pPr>
            <a:r>
              <a:rPr lang="en-US" sz="3200" b="1"/>
              <a:t>Part </a:t>
            </a:r>
            <a:r>
              <a:rPr lang="en-US" sz="3200" b="1" smtClean="0"/>
              <a:t>7 – Finite Sample Properties of Least Squares;</a:t>
            </a:r>
            <a:r>
              <a:rPr lang="en-US" sz="3200" b="1"/>
              <a:t> </a:t>
            </a:r>
            <a:r>
              <a:rPr lang="en-US" sz="3200" b="1" smtClean="0"/>
              <a:t>Multicollinearity</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smtClean="0"/>
              <a:t>Terms of Art</a:t>
            </a:r>
          </a:p>
        </p:txBody>
      </p:sp>
      <p:sp>
        <p:nvSpPr>
          <p:cNvPr id="11267" name="Rectangle 3"/>
          <p:cNvSpPr>
            <a:spLocks noGrp="1" noChangeArrowheads="1"/>
          </p:cNvSpPr>
          <p:nvPr>
            <p:ph type="body" idx="1"/>
          </p:nvPr>
        </p:nvSpPr>
        <p:spPr/>
        <p:txBody>
          <a:bodyPr/>
          <a:lstStyle/>
          <a:p>
            <a:pPr marL="711200" indent="-711200" eaLnBrk="1" hangingPunct="1"/>
            <a:r>
              <a:rPr lang="en-US" dirty="0" smtClean="0"/>
              <a:t>Estimates and estimators</a:t>
            </a:r>
          </a:p>
          <a:p>
            <a:pPr marL="711200" indent="-711200" eaLnBrk="1" hangingPunct="1"/>
            <a:r>
              <a:rPr lang="en-US" dirty="0" smtClean="0"/>
              <a:t>Properties of an estimator - the sampling distribution</a:t>
            </a:r>
          </a:p>
          <a:p>
            <a:pPr marL="711200" indent="-711200" eaLnBrk="1" hangingPunct="1"/>
            <a:r>
              <a:rPr lang="en-US" dirty="0" smtClean="0"/>
              <a:t>“Finite sample” properties as opposed to “asymptotic” or “large sample” properties</a:t>
            </a:r>
          </a:p>
          <a:p>
            <a:pPr marL="711200" indent="-711200" eaLnBrk="1" hangingPunct="1"/>
            <a:r>
              <a:rPr lang="en-US" dirty="0" smtClean="0"/>
              <a:t>Scientific principles behind sampling distributions and ‘</a:t>
            </a:r>
            <a:r>
              <a:rPr lang="en-US" smtClean="0"/>
              <a:t>repeated sampling’</a:t>
            </a:r>
            <a:endParaRPr lang="en-US" dirty="0" smtClean="0"/>
          </a:p>
        </p:txBody>
      </p:sp>
    </p:spTree>
    <p:extLst>
      <p:ext uri="{BB962C8B-B14F-4D97-AF65-F5344CB8AC3E}">
        <p14:creationId xmlns:p14="http://schemas.microsoft.com/office/powerpoint/2010/main" val="32737107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a:xfrm>
            <a:off x="457200" y="609600"/>
            <a:ext cx="8229600" cy="1139825"/>
          </a:xfrm>
        </p:spPr>
        <p:txBody>
          <a:bodyPr/>
          <a:lstStyle/>
          <a:p>
            <a:pPr eaLnBrk="1" hangingPunct="1"/>
            <a:r>
              <a:rPr lang="en-US" b="1" smtClean="0">
                <a:solidFill>
                  <a:schemeClr val="tx1"/>
                </a:solidFill>
              </a:rPr>
              <a:t>Application: Health Care Panel Data</a:t>
            </a:r>
          </a:p>
        </p:txBody>
      </p:sp>
      <p:sp>
        <p:nvSpPr>
          <p:cNvPr id="26627" name="Text Box 3"/>
          <p:cNvSpPr txBox="1">
            <a:spLocks noChangeArrowheads="1"/>
          </p:cNvSpPr>
          <p:nvPr/>
        </p:nvSpPr>
        <p:spPr bwMode="auto">
          <a:xfrm>
            <a:off x="457200" y="1828800"/>
            <a:ext cx="8382000" cy="4216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ts val="0"/>
              </a:spcBef>
            </a:pPr>
            <a:r>
              <a:rPr lang="en-US" sz="1600" b="1">
                <a:solidFill>
                  <a:srgbClr val="FF3300"/>
                </a:solidFill>
              </a:rPr>
              <a:t>German Health Care Usage Data</a:t>
            </a:r>
            <a:r>
              <a:rPr lang="en-US" sz="1400" b="1"/>
              <a:t>, 7,293 Individuals, Varying Numbers of Periods</a:t>
            </a:r>
            <a:r>
              <a:rPr lang="en-US" sz="1400"/>
              <a:t/>
            </a:r>
            <a:br>
              <a:rPr lang="en-US" sz="1400"/>
            </a:br>
            <a:r>
              <a:rPr lang="en-US" sz="1400"/>
              <a:t>Data downloaded from Journal of Applied Econometrics Archive.  </a:t>
            </a:r>
            <a:r>
              <a:rPr lang="en-US" sz="1400" b="1">
                <a:solidFill>
                  <a:srgbClr val="FF3300"/>
                </a:solidFill>
              </a:rPr>
              <a:t>There are altogether 27,326 observations.  The number of observations </a:t>
            </a:r>
            <a:r>
              <a:rPr lang="en-US" sz="1400" b="1" smtClean="0">
                <a:solidFill>
                  <a:srgbClr val="FF3300"/>
                </a:solidFill>
              </a:rPr>
              <a:t> per household ranges </a:t>
            </a:r>
            <a:r>
              <a:rPr lang="en-US" sz="1400" b="1">
                <a:solidFill>
                  <a:srgbClr val="FF3300"/>
                </a:solidFill>
              </a:rPr>
              <a:t>from 1 to 7.  </a:t>
            </a:r>
            <a:r>
              <a:rPr lang="en-US" sz="1400" b="1" smtClean="0">
                <a:solidFill>
                  <a:srgbClr val="FF3300"/>
                </a:solidFill>
              </a:rPr>
              <a:t/>
            </a:r>
            <a:br>
              <a:rPr lang="en-US" sz="1400" b="1" smtClean="0">
                <a:solidFill>
                  <a:srgbClr val="FF3300"/>
                </a:solidFill>
              </a:rPr>
            </a:br>
            <a:r>
              <a:rPr lang="en-US" sz="1400" b="1" smtClean="0">
                <a:solidFill>
                  <a:srgbClr val="FF3300"/>
                </a:solidFill>
              </a:rPr>
              <a:t>(</a:t>
            </a:r>
            <a:r>
              <a:rPr lang="en-US" sz="1400" b="1">
                <a:solidFill>
                  <a:srgbClr val="FF3300"/>
                </a:solidFill>
              </a:rPr>
              <a:t>Frequencies are: 1=1525, 2=2158, 3=825, 4=926, 5=1051, 6=1000, 7=987).</a:t>
            </a:r>
            <a:r>
              <a:rPr lang="en-US" sz="1400"/>
              <a:t> </a:t>
            </a:r>
          </a:p>
          <a:p>
            <a:pPr>
              <a:spcBef>
                <a:spcPts val="0"/>
              </a:spcBef>
            </a:pPr>
            <a:r>
              <a:rPr lang="en-US" sz="1400" b="1"/>
              <a:t>Variables in the file </a:t>
            </a:r>
            <a:r>
              <a:rPr lang="en-US" sz="1400" b="1" smtClean="0"/>
              <a:t>are</a:t>
            </a:r>
            <a:endParaRPr lang="en-US" sz="1400"/>
          </a:p>
          <a:p>
            <a:r>
              <a:rPr lang="en-US" sz="1400" b="1">
                <a:solidFill>
                  <a:srgbClr val="FF3300"/>
                </a:solidFill>
              </a:rPr>
              <a:t> </a:t>
            </a:r>
            <a:r>
              <a:rPr lang="en-US" sz="1400" b="1" smtClean="0">
                <a:solidFill>
                  <a:srgbClr val="FF3300"/>
                </a:solidFill>
              </a:rPr>
              <a:t>                  </a:t>
            </a:r>
            <a:r>
              <a:rPr lang="en-US" sz="1400" b="1" smtClean="0"/>
              <a:t>DOCVIS    </a:t>
            </a:r>
            <a:r>
              <a:rPr lang="en-US" sz="1400" b="1"/>
              <a:t>	=  number of doctor visits in last three months</a:t>
            </a:r>
            <a:br>
              <a:rPr lang="en-US" sz="1400" b="1"/>
            </a:br>
            <a:r>
              <a:rPr lang="en-US" sz="1400" b="1" smtClean="0"/>
              <a:t>                   </a:t>
            </a:r>
            <a:r>
              <a:rPr lang="en-US" sz="1400" b="1"/>
              <a:t>HOSPVIS  	=  number of hospital visits in last calendar year</a:t>
            </a:r>
            <a:r>
              <a:rPr lang="en-US" sz="1400" b="1">
                <a:solidFill>
                  <a:srgbClr val="FF3300"/>
                </a:solidFill>
              </a:rPr>
              <a:t/>
            </a:r>
            <a:br>
              <a:rPr lang="en-US" sz="1400" b="1">
                <a:solidFill>
                  <a:srgbClr val="FF3300"/>
                </a:solidFill>
              </a:rPr>
            </a:br>
            <a:r>
              <a:rPr lang="en-US" sz="1400" smtClean="0"/>
              <a:t>                   </a:t>
            </a:r>
            <a:r>
              <a:rPr lang="en-US" sz="1400" b="1"/>
              <a:t>DOCTOR  	=  1(Number of doctor visits &gt; 0)</a:t>
            </a:r>
            <a:br>
              <a:rPr lang="en-US" sz="1400" b="1"/>
            </a:br>
            <a:r>
              <a:rPr lang="en-US" sz="1400" b="1"/>
              <a:t>                   HOSPITAL	=  1(Number of hospital visits &gt; 0)</a:t>
            </a:r>
          </a:p>
          <a:p>
            <a:r>
              <a:rPr lang="en-US" sz="1400" b="1"/>
              <a:t>                   HSAT       	=  health satisfaction, coded 0 (low) - 10 (high)  </a:t>
            </a:r>
          </a:p>
          <a:p>
            <a:r>
              <a:rPr lang="en-US" sz="1400" b="1" smtClean="0"/>
              <a:t>                   PUBLIC    </a:t>
            </a:r>
            <a:r>
              <a:rPr lang="en-US" sz="1400" b="1"/>
              <a:t>	=  insured in public health insurance = 1; otherwise = 0</a:t>
            </a:r>
            <a:br>
              <a:rPr lang="en-US" sz="1400" b="1"/>
            </a:br>
            <a:r>
              <a:rPr lang="en-US" sz="1400" b="1"/>
              <a:t>                   ADDON 	=  insured by add-on insurance = 1; otherswise = 0</a:t>
            </a:r>
          </a:p>
          <a:p>
            <a:r>
              <a:rPr lang="en-US" sz="1400"/>
              <a:t>                   </a:t>
            </a:r>
            <a:r>
              <a:rPr lang="en-US" sz="1400" b="1"/>
              <a:t>HHNINC 	=  household nominal monthly net income in German marks / 10000</a:t>
            </a:r>
            <a:r>
              <a:rPr lang="en-US" sz="1400"/>
              <a:t>.</a:t>
            </a:r>
          </a:p>
          <a:p>
            <a:r>
              <a:rPr lang="en-US" sz="1400"/>
              <a:t>                                             (4 observations with income=0 were dropped)</a:t>
            </a:r>
            <a:br>
              <a:rPr lang="en-US" sz="1400"/>
            </a:br>
            <a:r>
              <a:rPr lang="en-US" sz="1400"/>
              <a:t>                   </a:t>
            </a:r>
            <a:r>
              <a:rPr lang="en-US" sz="1400" b="1"/>
              <a:t>HHKIDS 	=  children under age 16 in the household = 1; otherwise = 0</a:t>
            </a:r>
            <a:br>
              <a:rPr lang="en-US" sz="1400" b="1"/>
            </a:br>
            <a:r>
              <a:rPr lang="en-US" sz="1400" b="1"/>
              <a:t>                   EDUC 	=  years of schooling </a:t>
            </a:r>
          </a:p>
          <a:p>
            <a:r>
              <a:rPr lang="en-US" sz="1400" b="1"/>
              <a:t>                   AGE 	=  age in years</a:t>
            </a:r>
          </a:p>
          <a:p>
            <a:r>
              <a:rPr lang="en-US" sz="1400" b="1"/>
              <a:t>                   MARRIED 	=  marital </a:t>
            </a:r>
            <a:r>
              <a:rPr lang="en-US" sz="1400" b="1" smtClean="0"/>
              <a:t>status</a:t>
            </a:r>
          </a:p>
          <a:p>
            <a:r>
              <a:rPr lang="en-US" sz="1400" b="1" smtClean="0">
                <a:solidFill>
                  <a:srgbClr val="0000FF"/>
                </a:solidFill>
              </a:rPr>
              <a:t>For now, treat this sample as if it were a cross section, and as if it were the full population.</a:t>
            </a:r>
            <a:endParaRPr lang="en-US" sz="1400" b="1">
              <a:solidFill>
                <a:srgbClr val="0000FF"/>
              </a:solidFill>
            </a:endParaRPr>
          </a:p>
        </p:txBody>
      </p:sp>
    </p:spTree>
    <p:extLst>
      <p:ext uri="{BB962C8B-B14F-4D97-AF65-F5344CB8AC3E}">
        <p14:creationId xmlns:p14="http://schemas.microsoft.com/office/powerpoint/2010/main" val="1571472587"/>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39825"/>
          </a:xfrm>
        </p:spPr>
        <p:txBody>
          <a:bodyPr/>
          <a:lstStyle/>
          <a:p>
            <a:r>
              <a:rPr lang="en-US" smtClean="0"/>
              <a:t>Population Regression of </a:t>
            </a:r>
            <a:br>
              <a:rPr lang="en-US" smtClean="0"/>
            </a:br>
            <a:r>
              <a:rPr lang="en-US" smtClean="0"/>
              <a:t>Household Income on Education</a:t>
            </a:r>
            <a:endParaRPr lang="en-US"/>
          </a:p>
        </p:txBody>
      </p:sp>
      <p:sp>
        <p:nvSpPr>
          <p:cNvPr id="5" name="TextBox 4"/>
          <p:cNvSpPr txBox="1"/>
          <p:nvPr/>
        </p:nvSpPr>
        <p:spPr>
          <a:xfrm>
            <a:off x="1447800" y="5486400"/>
            <a:ext cx="6553200" cy="584775"/>
          </a:xfrm>
          <a:prstGeom prst="rect">
            <a:avLst/>
          </a:prstGeom>
          <a:noFill/>
        </p:spPr>
        <p:txBody>
          <a:bodyPr wrap="square" rtlCol="0">
            <a:spAutoFit/>
          </a:bodyPr>
          <a:lstStyle/>
          <a:p>
            <a:r>
              <a:rPr lang="en-US" sz="3200" smtClean="0"/>
              <a:t>The population value of </a:t>
            </a:r>
            <a:r>
              <a:rPr lang="en-US" sz="3200" smtClean="0">
                <a:sym typeface="Symbol"/>
              </a:rPr>
              <a:t></a:t>
            </a:r>
            <a:r>
              <a:rPr lang="en-US" sz="3200" smtClean="0"/>
              <a:t> is +0.020</a:t>
            </a:r>
            <a:endParaRPr lang="en-US" sz="3200"/>
          </a:p>
        </p:txBody>
      </p:sp>
      <p:pic>
        <p:nvPicPr>
          <p:cNvPr id="3" name="Picture 2"/>
          <p:cNvPicPr>
            <a:picLocks noChangeAspect="1"/>
          </p:cNvPicPr>
          <p:nvPr/>
        </p:nvPicPr>
        <p:blipFill>
          <a:blip r:embed="rId2"/>
          <a:stretch>
            <a:fillRect/>
          </a:stretch>
        </p:blipFill>
        <p:spPr>
          <a:xfrm>
            <a:off x="914400" y="2071687"/>
            <a:ext cx="7315200" cy="2714625"/>
          </a:xfrm>
          <a:prstGeom prst="rect">
            <a:avLst/>
          </a:prstGeom>
        </p:spPr>
      </p:pic>
      <p:cxnSp>
        <p:nvCxnSpPr>
          <p:cNvPr id="7" name="Straight Arrow Connector 6"/>
          <p:cNvCxnSpPr/>
          <p:nvPr/>
        </p:nvCxnSpPr>
        <p:spPr bwMode="auto">
          <a:xfrm flipV="1">
            <a:off x="1447800" y="4613274"/>
            <a:ext cx="1066800" cy="9906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21959814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762000" y="762000"/>
            <a:ext cx="8229600" cy="530225"/>
          </a:xfrm>
        </p:spPr>
        <p:txBody>
          <a:bodyPr/>
          <a:lstStyle/>
          <a:p>
            <a:r>
              <a:rPr lang="en-US" smtClean="0"/>
              <a:t>Sampling Distribution</a:t>
            </a:r>
          </a:p>
        </p:txBody>
      </p:sp>
      <p:sp>
        <p:nvSpPr>
          <p:cNvPr id="9219" name="Content Placeholder 2"/>
          <p:cNvSpPr>
            <a:spLocks noGrp="1"/>
          </p:cNvSpPr>
          <p:nvPr>
            <p:ph idx="1"/>
          </p:nvPr>
        </p:nvSpPr>
        <p:spPr>
          <a:xfrm>
            <a:off x="609600" y="1524000"/>
            <a:ext cx="8229600" cy="4530725"/>
          </a:xfrm>
        </p:spPr>
        <p:txBody>
          <a:bodyPr/>
          <a:lstStyle/>
          <a:p>
            <a:pPr marL="0" indent="0">
              <a:spcBef>
                <a:spcPts val="0"/>
              </a:spcBef>
              <a:buNone/>
            </a:pPr>
            <a:r>
              <a:rPr lang="en-US" sz="2000" b="1" smtClean="0"/>
              <a:t>A sampling experiment</a:t>
            </a:r>
            <a:r>
              <a:rPr lang="en-US" sz="2000" smtClean="0"/>
              <a:t>:  Draw 25 observations at random from the population. Compute the regression.  Repeat 100 times.  Display estimated slopes in a histogram.</a:t>
            </a:r>
          </a:p>
          <a:p>
            <a:pPr marL="0" indent="0">
              <a:spcBef>
                <a:spcPts val="0"/>
              </a:spcBef>
              <a:buNone/>
            </a:pPr>
            <a:r>
              <a:rPr lang="en-US" sz="2000" smtClean="0"/>
              <a:t>  </a:t>
            </a:r>
          </a:p>
          <a:p>
            <a:pPr marL="0" indent="0">
              <a:spcBef>
                <a:spcPts val="0"/>
              </a:spcBef>
              <a:buNone/>
            </a:pPr>
            <a:r>
              <a:rPr lang="en-US" sz="2000" b="1" u="sng" smtClean="0"/>
              <a:t>Resampling y and x.  Sampling variability over y, x, </a:t>
            </a:r>
            <a:r>
              <a:rPr lang="en-US" sz="2000" b="1" u="sng" smtClean="0">
                <a:sym typeface="Symbol"/>
              </a:rPr>
              <a:t></a:t>
            </a:r>
            <a:endParaRPr lang="en-US" sz="2000" b="1" u="sng" smtClean="0"/>
          </a:p>
          <a:p>
            <a:pPr>
              <a:spcBef>
                <a:spcPts val="0"/>
              </a:spcBef>
            </a:pPr>
            <a:endParaRPr lang="en-US" sz="2000"/>
          </a:p>
          <a:p>
            <a:pPr marL="0" indent="0">
              <a:spcBef>
                <a:spcPts val="0"/>
              </a:spcBef>
              <a:buNone/>
            </a:pPr>
            <a:r>
              <a:rPr lang="en-US" sz="2000" smtClean="0"/>
              <a:t>	matrix ; beduc=init(100,1,0)$</a:t>
            </a:r>
          </a:p>
          <a:p>
            <a:pPr marL="0" indent="0">
              <a:spcBef>
                <a:spcPts val="0"/>
              </a:spcBef>
              <a:buNone/>
            </a:pPr>
            <a:r>
              <a:rPr lang="en-US" sz="2000" smtClean="0"/>
              <a:t>	proc$</a:t>
            </a:r>
          </a:p>
          <a:p>
            <a:pPr marL="0" indent="0">
              <a:spcBef>
                <a:spcPts val="0"/>
              </a:spcBef>
              <a:buNone/>
            </a:pPr>
            <a:r>
              <a:rPr lang="en-US" sz="2000" smtClean="0"/>
              <a:t>	draw ; n=25 $</a:t>
            </a:r>
          </a:p>
          <a:p>
            <a:pPr marL="0" indent="0">
              <a:spcBef>
                <a:spcPts val="0"/>
              </a:spcBef>
              <a:buNone/>
            </a:pPr>
            <a:r>
              <a:rPr lang="en-US" sz="2000" smtClean="0"/>
              <a:t>	regress; quietly ; lhs=hhninc ; rhs = one,educ $</a:t>
            </a:r>
          </a:p>
          <a:p>
            <a:pPr marL="0" indent="0">
              <a:spcBef>
                <a:spcPts val="0"/>
              </a:spcBef>
              <a:buNone/>
            </a:pPr>
            <a:r>
              <a:rPr lang="en-US" sz="2000" smtClean="0"/>
              <a:t>	matrix ; beduc(i)=b(2) $</a:t>
            </a:r>
          </a:p>
          <a:p>
            <a:pPr marL="0" indent="0">
              <a:spcBef>
                <a:spcPts val="0"/>
              </a:spcBef>
              <a:buNone/>
            </a:pPr>
            <a:r>
              <a:rPr lang="en-US" sz="2000" smtClean="0"/>
              <a:t>	sample;all$</a:t>
            </a:r>
          </a:p>
          <a:p>
            <a:pPr marL="0" indent="0">
              <a:spcBef>
                <a:spcPts val="0"/>
              </a:spcBef>
              <a:buNone/>
            </a:pPr>
            <a:r>
              <a:rPr lang="en-US" sz="2000" smtClean="0"/>
              <a:t>	endproc$</a:t>
            </a:r>
          </a:p>
          <a:p>
            <a:pPr marL="0" indent="0">
              <a:spcBef>
                <a:spcPts val="0"/>
              </a:spcBef>
              <a:buNone/>
            </a:pPr>
            <a:r>
              <a:rPr lang="en-US" sz="2000" smtClean="0"/>
              <a:t>	execute ; i=1,100 $</a:t>
            </a:r>
          </a:p>
          <a:p>
            <a:pPr marL="0" indent="0">
              <a:spcBef>
                <a:spcPts val="0"/>
              </a:spcBef>
              <a:buNone/>
            </a:pPr>
            <a:r>
              <a:rPr lang="en-US" sz="2000" smtClean="0"/>
              <a:t>	histogram;rhs=beduc; boxplot $</a:t>
            </a:r>
          </a:p>
        </p:txBody>
      </p:sp>
    </p:spTree>
    <p:extLst>
      <p:ext uri="{BB962C8B-B14F-4D97-AF65-F5344CB8AC3E}">
        <p14:creationId xmlns:p14="http://schemas.microsoft.com/office/powerpoint/2010/main" val="10927870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52550" y="5955268"/>
            <a:ext cx="6724650" cy="369332"/>
          </a:xfrm>
          <a:prstGeom prst="rect">
            <a:avLst/>
          </a:prstGeom>
          <a:noFill/>
          <a:ln w="12700">
            <a:solidFill>
              <a:schemeClr val="tx1"/>
            </a:solidFill>
          </a:ln>
        </p:spPr>
        <p:txBody>
          <a:bodyPr wrap="square" rtlCol="0">
            <a:spAutoFit/>
          </a:bodyPr>
          <a:lstStyle/>
          <a:p>
            <a:r>
              <a:rPr lang="en-US" smtClean="0"/>
              <a:t>How should we interpret this variation in the regression slope?</a:t>
            </a:r>
            <a:endParaRPr lang="en-US"/>
          </a:p>
        </p:txBody>
      </p:sp>
      <p:pic>
        <p:nvPicPr>
          <p:cNvPr id="67585" name="Picture 1"/>
          <p:cNvPicPr>
            <a:picLocks noChangeAspect="1" noChangeArrowheads="1"/>
          </p:cNvPicPr>
          <p:nvPr/>
        </p:nvPicPr>
        <p:blipFill>
          <a:blip r:embed="rId2" cstate="print"/>
          <a:srcRect/>
          <a:stretch>
            <a:fillRect/>
          </a:stretch>
        </p:blipFill>
        <p:spPr bwMode="auto">
          <a:xfrm>
            <a:off x="1066800" y="990600"/>
            <a:ext cx="6953250" cy="4314825"/>
          </a:xfrm>
          <a:prstGeom prst="rect">
            <a:avLst/>
          </a:prstGeom>
          <a:noFill/>
          <a:ln w="9525">
            <a:noFill/>
            <a:miter lim="800000"/>
            <a:headEnd/>
            <a:tailEnd/>
          </a:ln>
        </p:spPr>
      </p:pic>
      <p:cxnSp>
        <p:nvCxnSpPr>
          <p:cNvPr id="6" name="Straight Arrow Connector 5"/>
          <p:cNvCxnSpPr/>
          <p:nvPr/>
        </p:nvCxnSpPr>
        <p:spPr bwMode="auto">
          <a:xfrm flipV="1">
            <a:off x="4229100" y="4829175"/>
            <a:ext cx="0" cy="304800"/>
          </a:xfrm>
          <a:prstGeom prst="straightConnector1">
            <a:avLst/>
          </a:prstGeom>
          <a:solidFill>
            <a:schemeClr val="accent1"/>
          </a:solidFill>
          <a:ln w="28575" cap="flat" cmpd="sng" algn="ctr">
            <a:solidFill>
              <a:srgbClr val="FF0000"/>
            </a:solidFill>
            <a:prstDash val="solid"/>
            <a:round/>
            <a:headEnd type="none" w="med" len="med"/>
            <a:tailEnd type="arrow"/>
          </a:ln>
          <a:effectLst/>
        </p:spPr>
      </p:cxnSp>
      <p:sp>
        <p:nvSpPr>
          <p:cNvPr id="7" name="TextBox 6"/>
          <p:cNvSpPr txBox="1"/>
          <p:nvPr/>
        </p:nvSpPr>
        <p:spPr>
          <a:xfrm>
            <a:off x="3276600" y="5410200"/>
            <a:ext cx="2514600" cy="307777"/>
          </a:xfrm>
          <a:prstGeom prst="rect">
            <a:avLst/>
          </a:prstGeom>
          <a:noFill/>
          <a:ln>
            <a:solidFill>
              <a:schemeClr val="tx1"/>
            </a:solidFill>
          </a:ln>
        </p:spPr>
        <p:txBody>
          <a:bodyPr wrap="square" rtlCol="0">
            <a:spAutoFit/>
          </a:bodyPr>
          <a:lstStyle/>
          <a:p>
            <a:r>
              <a:rPr lang="en-US" sz="1400" b="1" smtClean="0"/>
              <a:t>Sample mean = 0.022</a:t>
            </a:r>
            <a:endParaRPr lang="en-US" sz="1400" b="1"/>
          </a:p>
        </p:txBody>
      </p:sp>
      <p:sp>
        <p:nvSpPr>
          <p:cNvPr id="8" name="TextBox 7"/>
          <p:cNvSpPr txBox="1"/>
          <p:nvPr/>
        </p:nvSpPr>
        <p:spPr>
          <a:xfrm>
            <a:off x="1143000" y="304800"/>
            <a:ext cx="6858000" cy="646331"/>
          </a:xfrm>
          <a:prstGeom prst="rect">
            <a:avLst/>
          </a:prstGeom>
          <a:noFill/>
        </p:spPr>
        <p:txBody>
          <a:bodyPr wrap="square" rtlCol="0">
            <a:spAutoFit/>
          </a:bodyPr>
          <a:lstStyle/>
          <a:p>
            <a:pPr algn="ctr"/>
            <a:r>
              <a:rPr lang="en-US" b="1" smtClean="0"/>
              <a:t>The least squares estimator is random. In repeated random samples, it varies randomly above and below </a:t>
            </a:r>
            <a:r>
              <a:rPr lang="en-US" b="1" smtClean="0">
                <a:sym typeface="Symbol"/>
              </a:rPr>
              <a:t>.</a:t>
            </a:r>
            <a:endParaRPr lang="en-US" b="1"/>
          </a:p>
        </p:txBody>
      </p:sp>
    </p:spTree>
    <p:extLst>
      <p:ext uri="{BB962C8B-B14F-4D97-AF65-F5344CB8AC3E}">
        <p14:creationId xmlns:p14="http://schemas.microsoft.com/office/powerpoint/2010/main" val="26153281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1676400"/>
            <a:ext cx="8229600" cy="530225"/>
          </a:xfrm>
        </p:spPr>
        <p:txBody>
          <a:bodyPr/>
          <a:lstStyle/>
          <a:p>
            <a:pPr marL="812800" indent="-812800" eaLnBrk="1" hangingPunct="1"/>
            <a:r>
              <a:rPr lang="en-US" b="1" smtClean="0"/>
              <a:t>The Statistical Context </a:t>
            </a:r>
            <a:br>
              <a:rPr lang="en-US" b="1" smtClean="0"/>
            </a:br>
            <a:r>
              <a:rPr lang="en-US" b="1" smtClean="0"/>
              <a:t>of Least Squares Estimation</a:t>
            </a:r>
          </a:p>
        </p:txBody>
      </p:sp>
      <p:sp>
        <p:nvSpPr>
          <p:cNvPr id="12291" name="Rectangle 3"/>
          <p:cNvSpPr>
            <a:spLocks noGrp="1" noChangeArrowheads="1"/>
          </p:cNvSpPr>
          <p:nvPr>
            <p:ph type="body" idx="1"/>
          </p:nvPr>
        </p:nvSpPr>
        <p:spPr>
          <a:xfrm>
            <a:off x="533400" y="2438400"/>
            <a:ext cx="8229600" cy="2854325"/>
          </a:xfrm>
        </p:spPr>
        <p:txBody>
          <a:bodyPr/>
          <a:lstStyle/>
          <a:p>
            <a:pPr marL="533400" indent="-533400">
              <a:buNone/>
            </a:pPr>
            <a:r>
              <a:rPr lang="en-US" smtClean="0"/>
              <a:t>The sample of data from the population: </a:t>
            </a:r>
            <a:br>
              <a:rPr lang="en-US" smtClean="0"/>
            </a:br>
            <a:r>
              <a:rPr lang="en-US" smtClean="0"/>
              <a:t>Data generating process is  y = </a:t>
            </a:r>
            <a:r>
              <a:rPr lang="en-US" b="1" smtClean="0"/>
              <a:t>x</a:t>
            </a:r>
            <a:r>
              <a:rPr lang="en-US" b="1" smtClean="0">
                <a:sym typeface="Symbol"/>
              </a:rPr>
              <a:t> </a:t>
            </a:r>
            <a:r>
              <a:rPr lang="en-US" smtClean="0">
                <a:sym typeface="Symbol"/>
              </a:rPr>
              <a:t>+ </a:t>
            </a:r>
            <a:r>
              <a:rPr lang="en-US" b="1" smtClean="0">
                <a:sym typeface="Symbol"/>
              </a:rPr>
              <a:t></a:t>
            </a:r>
            <a:endParaRPr lang="en-US" b="1" smtClean="0"/>
          </a:p>
          <a:p>
            <a:pPr marL="533400" indent="-533400">
              <a:buNone/>
            </a:pPr>
            <a:r>
              <a:rPr lang="en-US" smtClean="0"/>
              <a:t>The stochastic specification of the regression model:  Assumptions about the random </a:t>
            </a:r>
            <a:r>
              <a:rPr lang="en-US" b="1" smtClean="0">
                <a:sym typeface="Symbol"/>
              </a:rPr>
              <a:t></a:t>
            </a:r>
            <a:r>
              <a:rPr lang="en-US" smtClean="0">
                <a:sym typeface="Symbol"/>
              </a:rPr>
              <a:t>.</a:t>
            </a:r>
            <a:endParaRPr lang="en-US" smtClean="0"/>
          </a:p>
          <a:p>
            <a:pPr marL="533400" indent="-533400" eaLnBrk="1" hangingPunct="1">
              <a:buFont typeface="Wingdings" pitchFamily="2" charset="2"/>
              <a:buNone/>
            </a:pPr>
            <a:r>
              <a:rPr lang="en-US" smtClean="0"/>
              <a:t>Endowment of the stochastic properties of the model upon the least squares estimator.  The estimator is a function of the observed (realized) data. </a:t>
            </a:r>
          </a:p>
        </p:txBody>
      </p:sp>
    </p:spTree>
    <p:extLst>
      <p:ext uri="{BB962C8B-B14F-4D97-AF65-F5344CB8AC3E}">
        <p14:creationId xmlns:p14="http://schemas.microsoft.com/office/powerpoint/2010/main" val="35944703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4"/>
          <p:cNvSpPr>
            <a:spLocks noGrp="1" noChangeArrowheads="1"/>
          </p:cNvSpPr>
          <p:nvPr>
            <p:ph type="title"/>
          </p:nvPr>
        </p:nvSpPr>
        <p:spPr>
          <a:xfrm>
            <a:off x="457200" y="609600"/>
            <a:ext cx="8229600" cy="1139825"/>
          </a:xfrm>
        </p:spPr>
        <p:txBody>
          <a:bodyPr/>
          <a:lstStyle/>
          <a:p>
            <a:pPr eaLnBrk="1" hangingPunct="1"/>
            <a:r>
              <a:rPr lang="en-US" smtClean="0"/>
              <a:t>Least Squares as a Random Variable</a:t>
            </a:r>
          </a:p>
        </p:txBody>
      </p:sp>
      <p:graphicFrame>
        <p:nvGraphicFramePr>
          <p:cNvPr id="1026" name="Object 5"/>
          <p:cNvGraphicFramePr>
            <a:graphicFrameLocks noChangeAspect="1"/>
          </p:cNvGraphicFramePr>
          <p:nvPr>
            <p:extLst>
              <p:ext uri="{D42A27DB-BD31-4B8C-83A1-F6EECF244321}">
                <p14:modId xmlns:p14="http://schemas.microsoft.com/office/powerpoint/2010/main" val="876825643"/>
              </p:ext>
            </p:extLst>
          </p:nvPr>
        </p:nvGraphicFramePr>
        <p:xfrm>
          <a:off x="1219200" y="2286000"/>
          <a:ext cx="6937375" cy="3206750"/>
        </p:xfrm>
        <a:graphic>
          <a:graphicData uri="http://schemas.openxmlformats.org/presentationml/2006/ole">
            <mc:AlternateContent xmlns:mc="http://schemas.openxmlformats.org/markup-compatibility/2006">
              <mc:Choice xmlns:v="urn:schemas-microsoft-com:vml" Requires="v">
                <p:oleObj spid="_x0000_s1041" name="Equation" r:id="rId4" imgW="4508280" imgH="2082600" progId="Equation.DSMT4">
                  <p:embed/>
                </p:oleObj>
              </mc:Choice>
              <mc:Fallback>
                <p:oleObj name="Equation" r:id="rId4" imgW="4508280" imgH="2082600" progId="Equation.DSMT4">
                  <p:embed/>
                  <p:pic>
                    <p:nvPicPr>
                      <p:cNvPr id="0"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2286000"/>
                        <a:ext cx="6937375" cy="3206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1070031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09600" y="1600200"/>
            <a:ext cx="8229600" cy="530225"/>
          </a:xfrm>
        </p:spPr>
        <p:txBody>
          <a:bodyPr/>
          <a:lstStyle/>
          <a:p>
            <a:pPr eaLnBrk="1" hangingPunct="1"/>
            <a:r>
              <a:rPr lang="en-US" smtClean="0"/>
              <a:t>Deriving the </a:t>
            </a:r>
            <a:r>
              <a:rPr lang="en-US" b="1" u="sng" smtClean="0"/>
              <a:t>Properties</a:t>
            </a:r>
            <a:r>
              <a:rPr lang="en-US" smtClean="0"/>
              <a:t> of </a:t>
            </a:r>
            <a:r>
              <a:rPr lang="en-US" b="1" smtClean="0"/>
              <a:t>b</a:t>
            </a:r>
          </a:p>
        </p:txBody>
      </p:sp>
      <p:sp>
        <p:nvSpPr>
          <p:cNvPr id="13315" name="Rectangle 3"/>
          <p:cNvSpPr>
            <a:spLocks noGrp="1" noChangeArrowheads="1"/>
          </p:cNvSpPr>
          <p:nvPr>
            <p:ph type="body" idx="1"/>
          </p:nvPr>
        </p:nvSpPr>
        <p:spPr>
          <a:xfrm>
            <a:off x="457200" y="2590800"/>
            <a:ext cx="8229600" cy="3082925"/>
          </a:xfrm>
        </p:spPr>
        <p:txBody>
          <a:bodyPr/>
          <a:lstStyle/>
          <a:p>
            <a:pPr marL="533400" indent="-533400" eaLnBrk="1" hangingPunct="1">
              <a:lnSpc>
                <a:spcPct val="90000"/>
              </a:lnSpc>
              <a:buFont typeface="Wingdings" pitchFamily="2" charset="2"/>
              <a:buNone/>
            </a:pPr>
            <a:r>
              <a:rPr lang="en-US" b="1" smtClean="0"/>
              <a:t>b</a:t>
            </a:r>
            <a:r>
              <a:rPr lang="en-US" smtClean="0"/>
              <a:t> = a parameter vector + a linear combination of the disturbances, each times a vector.</a:t>
            </a:r>
          </a:p>
          <a:p>
            <a:pPr marL="533400" indent="-533400" eaLnBrk="1" hangingPunct="1">
              <a:lnSpc>
                <a:spcPct val="90000"/>
              </a:lnSpc>
              <a:buFont typeface="Wingdings" pitchFamily="2" charset="2"/>
              <a:buNone/>
            </a:pPr>
            <a:r>
              <a:rPr lang="en-US" smtClean="0"/>
              <a:t>Therefore, </a:t>
            </a:r>
            <a:r>
              <a:rPr lang="en-US" b="1" smtClean="0"/>
              <a:t>b</a:t>
            </a:r>
            <a:r>
              <a:rPr lang="en-US" smtClean="0"/>
              <a:t> is a vector of random variables.</a:t>
            </a:r>
          </a:p>
          <a:p>
            <a:pPr marL="533400" indent="-533400" eaLnBrk="1" hangingPunct="1">
              <a:lnSpc>
                <a:spcPct val="90000"/>
              </a:lnSpc>
              <a:buFont typeface="Wingdings" pitchFamily="2" charset="2"/>
              <a:buNone/>
            </a:pPr>
            <a:r>
              <a:rPr lang="en-US" smtClean="0"/>
              <a:t>We do the analysis conditional on an </a:t>
            </a:r>
            <a:r>
              <a:rPr lang="en-US" b="1" smtClean="0"/>
              <a:t>X</a:t>
            </a:r>
            <a:r>
              <a:rPr lang="en-US" smtClean="0"/>
              <a:t>, then show that results do not depend on the particular </a:t>
            </a:r>
            <a:r>
              <a:rPr lang="en-US" b="1" smtClean="0"/>
              <a:t>X </a:t>
            </a:r>
            <a:r>
              <a:rPr lang="en-US" smtClean="0"/>
              <a:t>in hand, so the result must be general – i.e., independent of </a:t>
            </a:r>
            <a:r>
              <a:rPr lang="en-US" b="1" smtClean="0"/>
              <a:t>X</a:t>
            </a:r>
            <a:r>
              <a:rPr lang="en-US" smtClean="0"/>
              <a:t>. </a:t>
            </a:r>
          </a:p>
        </p:txBody>
      </p:sp>
    </p:spTree>
    <p:extLst>
      <p:ext uri="{BB962C8B-B14F-4D97-AF65-F5344CB8AC3E}">
        <p14:creationId xmlns:p14="http://schemas.microsoft.com/office/powerpoint/2010/main" val="39225114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533400" y="990600"/>
            <a:ext cx="8229600" cy="530225"/>
          </a:xfrm>
        </p:spPr>
        <p:txBody>
          <a:bodyPr/>
          <a:lstStyle/>
          <a:p>
            <a:pPr marL="812800" indent="-812800" eaLnBrk="1" hangingPunct="1"/>
            <a:r>
              <a:rPr lang="en-US" b="1" smtClean="0"/>
              <a:t>Properties of the LS Estimator: </a:t>
            </a:r>
            <a:br>
              <a:rPr lang="en-US" b="1" smtClean="0"/>
            </a:br>
            <a:r>
              <a:rPr lang="en-US" b="1" smtClean="0"/>
              <a:t>(1) b is unbiased</a:t>
            </a:r>
          </a:p>
        </p:txBody>
      </p:sp>
      <p:sp>
        <p:nvSpPr>
          <p:cNvPr id="14339" name="Rectangle 3"/>
          <p:cNvSpPr>
            <a:spLocks noGrp="1" noChangeArrowheads="1"/>
          </p:cNvSpPr>
          <p:nvPr>
            <p:ph type="body" idx="1"/>
          </p:nvPr>
        </p:nvSpPr>
        <p:spPr>
          <a:xfrm>
            <a:off x="533400" y="1905000"/>
            <a:ext cx="8458200" cy="3540125"/>
          </a:xfrm>
        </p:spPr>
        <p:txBody>
          <a:bodyPr/>
          <a:lstStyle/>
          <a:p>
            <a:pPr marL="533400" indent="-533400" eaLnBrk="1" hangingPunct="1">
              <a:lnSpc>
                <a:spcPct val="90000"/>
              </a:lnSpc>
              <a:buFont typeface="Wingdings" pitchFamily="2" charset="2"/>
              <a:buNone/>
            </a:pPr>
            <a:r>
              <a:rPr lang="en-US" dirty="0" smtClean="0"/>
              <a:t>Expected value and the property of </a:t>
            </a:r>
            <a:r>
              <a:rPr lang="en-US" smtClean="0"/>
              <a:t>unbiasedness.</a:t>
            </a:r>
          </a:p>
          <a:p>
            <a:pPr marL="533400" indent="-533400" eaLnBrk="1" hangingPunct="1">
              <a:lnSpc>
                <a:spcPct val="90000"/>
              </a:lnSpc>
              <a:buFont typeface="Wingdings" pitchFamily="2" charset="2"/>
              <a:buNone/>
            </a:pPr>
            <a:endParaRPr lang="en-US" dirty="0" smtClean="0"/>
          </a:p>
          <a:p>
            <a:pPr marL="533400" indent="-533400">
              <a:lnSpc>
                <a:spcPct val="90000"/>
              </a:lnSpc>
              <a:buNone/>
            </a:pPr>
            <a:r>
              <a:rPr lang="en-US" dirty="0" smtClean="0"/>
              <a:t>E[</a:t>
            </a:r>
            <a:r>
              <a:rPr lang="en-US" b="1" dirty="0" err="1" smtClean="0"/>
              <a:t>b|X</a:t>
            </a:r>
            <a:r>
              <a:rPr lang="en-US" dirty="0" smtClean="0"/>
              <a:t>] </a:t>
            </a:r>
            <a:r>
              <a:rPr lang="en-US" smtClean="0"/>
              <a:t>=  E</a:t>
            </a:r>
            <a:r>
              <a:rPr lang="en-US" dirty="0" smtClean="0"/>
              <a:t>[</a:t>
            </a:r>
            <a:r>
              <a:rPr lang="en-US" b="1" dirty="0" smtClean="0">
                <a:sym typeface="Symbol" pitchFamily="18" charset="2"/>
              </a:rPr>
              <a:t> </a:t>
            </a:r>
            <a:r>
              <a:rPr lang="en-US" dirty="0" smtClean="0">
                <a:sym typeface="Symbol" pitchFamily="18" charset="2"/>
              </a:rPr>
              <a:t>+</a:t>
            </a:r>
            <a:r>
              <a:rPr lang="en-US" b="1" dirty="0" smtClean="0">
                <a:sym typeface="Symbol" pitchFamily="18" charset="2"/>
              </a:rPr>
              <a:t> </a:t>
            </a:r>
            <a:r>
              <a:rPr lang="en-US" dirty="0" smtClean="0">
                <a:sym typeface="Symbol" pitchFamily="18" charset="2"/>
              </a:rPr>
              <a:t>(</a:t>
            </a:r>
            <a:r>
              <a:rPr lang="en-US" b="1" dirty="0" smtClean="0">
                <a:sym typeface="Symbol" pitchFamily="18" charset="2"/>
              </a:rPr>
              <a:t>X</a:t>
            </a:r>
            <a:r>
              <a:rPr lang="en-US" b="1" dirty="0" smtClean="0">
                <a:sym typeface="Symbol"/>
              </a:rPr>
              <a:t></a:t>
            </a:r>
            <a:r>
              <a:rPr lang="en-US" b="1" dirty="0" smtClean="0">
                <a:sym typeface="Symbol" pitchFamily="18" charset="2"/>
              </a:rPr>
              <a:t>X</a:t>
            </a:r>
            <a:r>
              <a:rPr lang="en-US" dirty="0" smtClean="0">
                <a:sym typeface="Symbol" pitchFamily="18" charset="2"/>
              </a:rPr>
              <a:t>)</a:t>
            </a:r>
            <a:r>
              <a:rPr lang="en-US" b="1" baseline="30000" dirty="0" smtClean="0">
                <a:sym typeface="Symbol" pitchFamily="18" charset="2"/>
              </a:rPr>
              <a:t>-1</a:t>
            </a:r>
            <a:r>
              <a:rPr lang="en-US" b="1" dirty="0" smtClean="0">
                <a:sym typeface="Symbol" pitchFamily="18" charset="2"/>
              </a:rPr>
              <a:t>X</a:t>
            </a:r>
            <a:r>
              <a:rPr lang="en-US" b="1" dirty="0" smtClean="0">
                <a:sym typeface="Symbol"/>
              </a:rPr>
              <a:t>|X</a:t>
            </a:r>
            <a:r>
              <a:rPr lang="en-US" dirty="0" smtClean="0">
                <a:sym typeface="Symbol"/>
              </a:rPr>
              <a:t>]</a:t>
            </a:r>
            <a:r>
              <a:rPr lang="en-US" dirty="0" smtClean="0"/>
              <a:t> </a:t>
            </a:r>
          </a:p>
          <a:p>
            <a:pPr marL="533400" indent="-533400">
              <a:lnSpc>
                <a:spcPct val="90000"/>
              </a:lnSpc>
              <a:buNone/>
            </a:pPr>
            <a:r>
              <a:rPr lang="en-US" dirty="0"/>
              <a:t> </a:t>
            </a:r>
            <a:r>
              <a:rPr lang="en-US" dirty="0" smtClean="0"/>
              <a:t>          </a:t>
            </a:r>
            <a:r>
              <a:rPr lang="en-US" smtClean="0"/>
              <a:t>=  </a:t>
            </a:r>
            <a:r>
              <a:rPr lang="en-US" b="1" smtClean="0">
                <a:sym typeface="Symbol" pitchFamily="18" charset="2"/>
              </a:rPr>
              <a:t> </a:t>
            </a:r>
            <a:r>
              <a:rPr lang="en-US" dirty="0">
                <a:sym typeface="Symbol" pitchFamily="18" charset="2"/>
              </a:rPr>
              <a:t>+</a:t>
            </a:r>
            <a:r>
              <a:rPr lang="en-US" b="1" dirty="0">
                <a:sym typeface="Symbol" pitchFamily="18" charset="2"/>
              </a:rPr>
              <a:t> </a:t>
            </a:r>
            <a:r>
              <a:rPr lang="en-US" dirty="0">
                <a:sym typeface="Symbol" pitchFamily="18" charset="2"/>
              </a:rPr>
              <a:t>(</a:t>
            </a:r>
            <a:r>
              <a:rPr lang="en-US" b="1" dirty="0">
                <a:sym typeface="Symbol" pitchFamily="18" charset="2"/>
              </a:rPr>
              <a:t>X</a:t>
            </a:r>
            <a:r>
              <a:rPr lang="en-US" b="1" dirty="0">
                <a:sym typeface="Symbol"/>
              </a:rPr>
              <a:t></a:t>
            </a:r>
            <a:r>
              <a:rPr lang="en-US" b="1" dirty="0">
                <a:sym typeface="Symbol" pitchFamily="18" charset="2"/>
              </a:rPr>
              <a:t>X</a:t>
            </a:r>
            <a:r>
              <a:rPr lang="en-US" dirty="0">
                <a:sym typeface="Symbol" pitchFamily="18" charset="2"/>
              </a:rPr>
              <a:t>)</a:t>
            </a:r>
            <a:r>
              <a:rPr lang="en-US" b="1" baseline="30000" dirty="0">
                <a:sym typeface="Symbol" pitchFamily="18" charset="2"/>
              </a:rPr>
              <a:t>-1</a:t>
            </a:r>
            <a:r>
              <a:rPr lang="en-US" b="1" dirty="0">
                <a:sym typeface="Symbol" pitchFamily="18" charset="2"/>
              </a:rPr>
              <a:t>X</a:t>
            </a:r>
            <a:r>
              <a:rPr lang="en-US" b="1" dirty="0" smtClean="0">
                <a:sym typeface="Symbol"/>
              </a:rPr>
              <a:t></a:t>
            </a:r>
            <a:r>
              <a:rPr lang="en-US" dirty="0" smtClean="0">
                <a:sym typeface="Symbol"/>
              </a:rPr>
              <a:t>E[</a:t>
            </a:r>
            <a:r>
              <a:rPr lang="en-US" b="1" dirty="0" smtClean="0">
                <a:sym typeface="Symbol"/>
              </a:rPr>
              <a:t></a:t>
            </a:r>
            <a:r>
              <a:rPr lang="en-US" b="1" dirty="0">
                <a:sym typeface="Symbol"/>
              </a:rPr>
              <a:t>|</a:t>
            </a:r>
            <a:r>
              <a:rPr lang="en-US" b="1" dirty="0" smtClean="0">
                <a:sym typeface="Symbol"/>
              </a:rPr>
              <a:t>X</a:t>
            </a:r>
            <a:r>
              <a:rPr lang="en-US" dirty="0" smtClean="0">
                <a:sym typeface="Symbol"/>
              </a:rPr>
              <a:t>]</a:t>
            </a:r>
          </a:p>
          <a:p>
            <a:pPr marL="533400" indent="-533400">
              <a:lnSpc>
                <a:spcPct val="90000"/>
              </a:lnSpc>
              <a:buNone/>
            </a:pPr>
            <a:r>
              <a:rPr lang="en-US" dirty="0">
                <a:sym typeface="Symbol"/>
              </a:rPr>
              <a:t> </a:t>
            </a:r>
            <a:r>
              <a:rPr lang="en-US" dirty="0" smtClean="0">
                <a:sym typeface="Symbol"/>
              </a:rPr>
              <a:t>          </a:t>
            </a:r>
            <a:r>
              <a:rPr lang="en-US" smtClean="0">
                <a:sym typeface="Symbol"/>
              </a:rPr>
              <a:t>=  </a:t>
            </a:r>
            <a:r>
              <a:rPr lang="en-US" b="1" smtClean="0">
                <a:sym typeface="Symbol" pitchFamily="18" charset="2"/>
              </a:rPr>
              <a:t> </a:t>
            </a:r>
            <a:r>
              <a:rPr lang="en-US" dirty="0" smtClean="0">
                <a:sym typeface="Symbol" pitchFamily="18" charset="2"/>
              </a:rPr>
              <a:t>+ </a:t>
            </a:r>
            <a:r>
              <a:rPr lang="en-US" b="1" dirty="0" smtClean="0">
                <a:sym typeface="Symbol" pitchFamily="18" charset="2"/>
              </a:rPr>
              <a:t>0</a:t>
            </a:r>
            <a:endParaRPr lang="en-US" b="1" dirty="0" smtClean="0"/>
          </a:p>
          <a:p>
            <a:pPr marL="533400" indent="-533400">
              <a:lnSpc>
                <a:spcPct val="90000"/>
              </a:lnSpc>
              <a:buNone/>
            </a:pPr>
            <a:r>
              <a:rPr lang="en-US" smtClean="0">
                <a:sym typeface="Symbol"/>
              </a:rPr>
              <a:t>		  =  </a:t>
            </a:r>
            <a:r>
              <a:rPr lang="en-US" b="1" smtClean="0">
                <a:sym typeface="Symbol" pitchFamily="18" charset="2"/>
              </a:rPr>
              <a:t></a:t>
            </a:r>
            <a:endParaRPr lang="en-US" smtClean="0"/>
          </a:p>
          <a:p>
            <a:pPr marL="533400" indent="-533400">
              <a:lnSpc>
                <a:spcPct val="90000"/>
              </a:lnSpc>
              <a:buNone/>
            </a:pPr>
            <a:r>
              <a:rPr lang="en-US" smtClean="0"/>
              <a:t>E[</a:t>
            </a:r>
            <a:r>
              <a:rPr lang="en-US" b="1" smtClean="0"/>
              <a:t>b</a:t>
            </a:r>
            <a:r>
              <a:rPr lang="en-US" dirty="0" smtClean="0"/>
              <a:t>]     =  </a:t>
            </a:r>
            <a:r>
              <a:rPr lang="en-US" smtClean="0"/>
              <a:t>E</a:t>
            </a:r>
            <a:r>
              <a:rPr lang="en-US" b="1" baseline="-25000" smtClean="0"/>
              <a:t>X</a:t>
            </a:r>
            <a:r>
              <a:rPr lang="en-US" smtClean="0"/>
              <a:t>{E[</a:t>
            </a:r>
            <a:r>
              <a:rPr lang="en-US" b="1" err="1" smtClean="0"/>
              <a:t>b</a:t>
            </a:r>
            <a:r>
              <a:rPr lang="en-US" err="1" smtClean="0"/>
              <a:t>|</a:t>
            </a:r>
            <a:r>
              <a:rPr lang="en-US" b="1" err="1" smtClean="0"/>
              <a:t>X</a:t>
            </a:r>
            <a:r>
              <a:rPr lang="en-US" smtClean="0"/>
              <a:t>]} </a:t>
            </a:r>
            <a:r>
              <a:rPr lang="en-US" sz="2400" smtClean="0"/>
              <a:t>(The law of iterated expectations.)</a:t>
            </a:r>
            <a:endParaRPr lang="en-US" dirty="0" smtClean="0"/>
          </a:p>
          <a:p>
            <a:pPr marL="533400" indent="-533400">
              <a:lnSpc>
                <a:spcPct val="90000"/>
              </a:lnSpc>
              <a:buNone/>
            </a:pPr>
            <a:r>
              <a:rPr lang="en-US" dirty="0"/>
              <a:t> </a:t>
            </a:r>
            <a:r>
              <a:rPr lang="en-US" dirty="0" smtClean="0"/>
              <a:t>           </a:t>
            </a:r>
            <a:r>
              <a:rPr lang="en-US" smtClean="0"/>
              <a:t>=  E</a:t>
            </a:r>
            <a:r>
              <a:rPr lang="en-US" b="1" baseline="-25000" smtClean="0"/>
              <a:t>X</a:t>
            </a:r>
            <a:r>
              <a:rPr lang="en-US" smtClean="0"/>
              <a:t>{</a:t>
            </a:r>
            <a:r>
              <a:rPr lang="en-US" b="1" smtClean="0">
                <a:sym typeface="Symbol" pitchFamily="18" charset="2"/>
              </a:rPr>
              <a:t></a:t>
            </a:r>
            <a:r>
              <a:rPr lang="en-US" smtClean="0"/>
              <a:t>}</a:t>
            </a:r>
          </a:p>
          <a:p>
            <a:pPr marL="533400" indent="-533400">
              <a:lnSpc>
                <a:spcPct val="90000"/>
              </a:lnSpc>
              <a:buNone/>
            </a:pPr>
            <a:r>
              <a:rPr lang="en-US" smtClean="0">
                <a:sym typeface="Symbol"/>
              </a:rPr>
              <a:t>            =  </a:t>
            </a:r>
            <a:r>
              <a:rPr lang="en-US" b="1" smtClean="0">
                <a:sym typeface="Symbol" pitchFamily="18" charset="2"/>
              </a:rPr>
              <a:t></a:t>
            </a:r>
            <a:r>
              <a:rPr lang="en-US" smtClean="0"/>
              <a:t>.</a:t>
            </a:r>
            <a:endParaRPr lang="en-US" dirty="0" smtClean="0"/>
          </a:p>
        </p:txBody>
      </p:sp>
    </p:spTree>
    <p:extLst>
      <p:ext uri="{BB962C8B-B14F-4D97-AF65-F5344CB8AC3E}">
        <p14:creationId xmlns:p14="http://schemas.microsoft.com/office/powerpoint/2010/main" val="20810528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143000"/>
            <a:ext cx="8229600" cy="530225"/>
          </a:xfrm>
        </p:spPr>
        <p:txBody>
          <a:bodyPr/>
          <a:lstStyle/>
          <a:p>
            <a:r>
              <a:rPr lang="en-US" smtClean="0"/>
              <a:t>A Sampling Experiment: Unbiasedness</a:t>
            </a:r>
            <a:br>
              <a:rPr lang="en-US" smtClean="0"/>
            </a:br>
            <a:r>
              <a:rPr lang="en-US" smtClean="0"/>
              <a:t>X is fixed in repeated samples</a:t>
            </a:r>
            <a:endParaRPr lang="en-US"/>
          </a:p>
        </p:txBody>
      </p:sp>
      <p:sp>
        <p:nvSpPr>
          <p:cNvPr id="4" name="TextBox 3"/>
          <p:cNvSpPr txBox="1"/>
          <p:nvPr/>
        </p:nvSpPr>
        <p:spPr>
          <a:xfrm>
            <a:off x="1828800" y="1905001"/>
            <a:ext cx="6400800" cy="3416320"/>
          </a:xfrm>
          <a:prstGeom prst="rect">
            <a:avLst/>
          </a:prstGeom>
          <a:noFill/>
        </p:spPr>
        <p:txBody>
          <a:bodyPr wrap="square" rtlCol="0">
            <a:spAutoFit/>
          </a:bodyPr>
          <a:lstStyle/>
          <a:p>
            <a:r>
              <a:rPr lang="en-US" b="1" u="sng" smtClean="0"/>
              <a:t>Holding X fixed.   Resampling over </a:t>
            </a:r>
            <a:r>
              <a:rPr lang="en-US" b="1" u="sng" smtClean="0">
                <a:sym typeface="Symbol"/>
              </a:rPr>
              <a:t></a:t>
            </a:r>
            <a:endParaRPr lang="en-US" b="1" u="sng" smtClean="0"/>
          </a:p>
          <a:p>
            <a:endParaRPr lang="en-US" smtClean="0"/>
          </a:p>
          <a:p>
            <a:r>
              <a:rPr lang="en-US" smtClean="0"/>
              <a:t>draw;n=25  $  Draw a particular sample of 25 observations</a:t>
            </a:r>
          </a:p>
          <a:p>
            <a:r>
              <a:rPr lang="en-US" smtClean="0"/>
              <a:t>matrix   ; beduc = init(1000,1,0)$</a:t>
            </a:r>
          </a:p>
          <a:p>
            <a:r>
              <a:rPr lang="en-US" smtClean="0"/>
              <a:t>proc$</a:t>
            </a:r>
          </a:p>
          <a:p>
            <a:r>
              <a:rPr lang="en-US" smtClean="0"/>
              <a:t>? Reuse X, resample epsilon each time, 1000 samples.</a:t>
            </a:r>
          </a:p>
          <a:p>
            <a:r>
              <a:rPr lang="en-US" smtClean="0"/>
              <a:t>   create ; inc = .12609+.01996*educ + </a:t>
            </a:r>
            <a:r>
              <a:rPr lang="en-US" b="1" smtClean="0">
                <a:solidFill>
                  <a:srgbClr val="FF0000"/>
                </a:solidFill>
              </a:rPr>
              <a:t>r</a:t>
            </a:r>
            <a:r>
              <a:rPr lang="en-US" b="1" baseline="-25000" smtClean="0">
                <a:solidFill>
                  <a:srgbClr val="FF0000"/>
                </a:solidFill>
              </a:rPr>
              <a:t> </a:t>
            </a:r>
            <a:r>
              <a:rPr lang="en-US" b="1" smtClean="0">
                <a:solidFill>
                  <a:srgbClr val="FF0000"/>
                </a:solidFill>
              </a:rPr>
              <a:t>nn(0,.17071) </a:t>
            </a:r>
            <a:r>
              <a:rPr lang="en-US" smtClean="0"/>
              <a:t>$</a:t>
            </a:r>
          </a:p>
          <a:p>
            <a:r>
              <a:rPr lang="en-US" smtClean="0"/>
              <a:t>   regress; quietly ; lhs=inc ; rhs = one,educ $</a:t>
            </a:r>
          </a:p>
          <a:p>
            <a:r>
              <a:rPr lang="en-US" smtClean="0"/>
              <a:t>   matrix ; beduc(i)=b(2) $</a:t>
            </a:r>
          </a:p>
          <a:p>
            <a:r>
              <a:rPr lang="en-US" smtClean="0"/>
              <a:t>endproc$</a:t>
            </a:r>
          </a:p>
          <a:p>
            <a:r>
              <a:rPr lang="en-US" smtClean="0"/>
              <a:t>execute ; i=1,1000 $</a:t>
            </a:r>
          </a:p>
          <a:p>
            <a:r>
              <a:rPr lang="en-US" smtClean="0"/>
              <a:t>histogram;rhs=beduc ;boxplot$</a:t>
            </a:r>
          </a:p>
        </p:txBody>
      </p:sp>
    </p:spTree>
    <p:extLst>
      <p:ext uri="{BB962C8B-B14F-4D97-AF65-F5344CB8AC3E}">
        <p14:creationId xmlns:p14="http://schemas.microsoft.com/office/powerpoint/2010/main" val="9161532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09600"/>
            <a:ext cx="8229600" cy="533400"/>
          </a:xfrm>
        </p:spPr>
        <p:txBody>
          <a:bodyPr/>
          <a:lstStyle/>
          <a:p>
            <a:r>
              <a:rPr lang="en-US" smtClean="0"/>
              <a:t>1000 Repetitions of b|x</a:t>
            </a:r>
            <a:endParaRPr lang="en-US"/>
          </a:p>
        </p:txBody>
      </p:sp>
      <p:pic>
        <p:nvPicPr>
          <p:cNvPr id="33794" name="Picture 2"/>
          <p:cNvPicPr>
            <a:picLocks noChangeAspect="1" noChangeArrowheads="1"/>
          </p:cNvPicPr>
          <p:nvPr/>
        </p:nvPicPr>
        <p:blipFill>
          <a:blip r:embed="rId2" cstate="print"/>
          <a:srcRect/>
          <a:stretch>
            <a:fillRect/>
          </a:stretch>
        </p:blipFill>
        <p:spPr bwMode="auto">
          <a:xfrm>
            <a:off x="397353" y="1524000"/>
            <a:ext cx="8056085" cy="4114800"/>
          </a:xfrm>
          <a:prstGeom prst="rect">
            <a:avLst/>
          </a:prstGeom>
          <a:noFill/>
          <a:ln w="9525">
            <a:noFill/>
            <a:miter lim="800000"/>
            <a:headEnd/>
            <a:tailEnd/>
          </a:ln>
        </p:spPr>
      </p:pic>
      <p:cxnSp>
        <p:nvCxnSpPr>
          <p:cNvPr id="7" name="Straight Arrow Connector 6"/>
          <p:cNvCxnSpPr/>
          <p:nvPr/>
        </p:nvCxnSpPr>
        <p:spPr bwMode="auto">
          <a:xfrm flipV="1">
            <a:off x="4648200" y="5638800"/>
            <a:ext cx="0" cy="304800"/>
          </a:xfrm>
          <a:prstGeom prst="straightConnector1">
            <a:avLst/>
          </a:prstGeom>
          <a:solidFill>
            <a:schemeClr val="accent1"/>
          </a:solidFill>
          <a:ln w="28575"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28895628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Using the Expected Value of </a:t>
            </a:r>
            <a:r>
              <a:rPr lang="en-US" b="1" smtClean="0"/>
              <a:t>b</a:t>
            </a:r>
            <a:r>
              <a:rPr lang="en-US" smtClean="0"/>
              <a:t/>
            </a:r>
            <a:br>
              <a:rPr lang="en-US" smtClean="0"/>
            </a:br>
            <a:r>
              <a:rPr lang="en-US" smtClean="0"/>
              <a:t>Partitioned Regression</a:t>
            </a:r>
            <a:endParaRPr lang="en-US"/>
          </a:p>
        </p:txBody>
      </p:sp>
      <p:sp>
        <p:nvSpPr>
          <p:cNvPr id="3" name="Content Placeholder 2"/>
          <p:cNvSpPr>
            <a:spLocks noGrp="1"/>
          </p:cNvSpPr>
          <p:nvPr>
            <p:ph idx="1"/>
          </p:nvPr>
        </p:nvSpPr>
        <p:spPr/>
        <p:txBody>
          <a:bodyPr/>
          <a:lstStyle/>
          <a:p>
            <a:pPr marL="533400" indent="-533400">
              <a:lnSpc>
                <a:spcPct val="90000"/>
              </a:lnSpc>
              <a:buNone/>
            </a:pPr>
            <a:r>
              <a:rPr lang="en-US"/>
              <a:t>A Crucial Result About Specification</a:t>
            </a:r>
            <a:r>
              <a:rPr lang="en-US" smtClean="0"/>
              <a:t>:</a:t>
            </a:r>
          </a:p>
          <a:p>
            <a:pPr marL="533400" indent="-533400">
              <a:lnSpc>
                <a:spcPct val="90000"/>
              </a:lnSpc>
              <a:buNone/>
            </a:pPr>
            <a:endParaRPr lang="en-US" sz="800" b="1"/>
          </a:p>
          <a:p>
            <a:pPr marL="533400" indent="-533400">
              <a:lnSpc>
                <a:spcPct val="90000"/>
              </a:lnSpc>
              <a:buNone/>
            </a:pPr>
            <a:r>
              <a:rPr lang="en-US" b="1"/>
              <a:t>     y </a:t>
            </a:r>
            <a:r>
              <a:rPr lang="en-US"/>
              <a:t> =  </a:t>
            </a:r>
            <a:r>
              <a:rPr lang="en-US" b="1"/>
              <a:t>X</a:t>
            </a:r>
            <a:r>
              <a:rPr lang="en-US" baseline="-25000"/>
              <a:t>1</a:t>
            </a:r>
            <a:r>
              <a:rPr lang="en-US" b="1">
                <a:sym typeface="Symbol" pitchFamily="18" charset="2"/>
              </a:rPr>
              <a:t></a:t>
            </a:r>
            <a:r>
              <a:rPr lang="en-US" baseline="-25000"/>
              <a:t>1</a:t>
            </a:r>
            <a:r>
              <a:rPr lang="en-US"/>
              <a:t> + </a:t>
            </a:r>
            <a:r>
              <a:rPr lang="en-US" b="1"/>
              <a:t>X</a:t>
            </a:r>
            <a:r>
              <a:rPr lang="en-US" baseline="-25000"/>
              <a:t>2</a:t>
            </a:r>
            <a:r>
              <a:rPr lang="en-US" b="1">
                <a:sym typeface="Symbol" pitchFamily="18" charset="2"/>
              </a:rPr>
              <a:t></a:t>
            </a:r>
            <a:r>
              <a:rPr lang="en-US" baseline="-25000"/>
              <a:t>2</a:t>
            </a:r>
            <a:r>
              <a:rPr lang="en-US"/>
              <a:t> + </a:t>
            </a:r>
            <a:r>
              <a:rPr lang="en-US" b="1" smtClean="0">
                <a:sym typeface="Symbol" pitchFamily="18" charset="2"/>
              </a:rPr>
              <a:t></a:t>
            </a:r>
          </a:p>
          <a:p>
            <a:pPr marL="533400" indent="-533400">
              <a:lnSpc>
                <a:spcPct val="90000"/>
              </a:lnSpc>
              <a:buNone/>
            </a:pPr>
            <a:endParaRPr lang="en-US" sz="800"/>
          </a:p>
          <a:p>
            <a:pPr marL="533400" indent="-533400">
              <a:lnSpc>
                <a:spcPct val="90000"/>
              </a:lnSpc>
              <a:buNone/>
            </a:pPr>
            <a:r>
              <a:rPr lang="en-US"/>
              <a:t>Two sets of variables.  What if the regression is computed without the second set of variables</a:t>
            </a:r>
            <a:r>
              <a:rPr lang="en-US" smtClean="0"/>
              <a:t>?</a:t>
            </a:r>
            <a:br>
              <a:rPr lang="en-US" smtClean="0"/>
            </a:br>
            <a:endParaRPr lang="en-US"/>
          </a:p>
          <a:p>
            <a:pPr marL="533400" indent="-533400">
              <a:lnSpc>
                <a:spcPct val="90000"/>
              </a:lnSpc>
              <a:buNone/>
            </a:pPr>
            <a:r>
              <a:rPr lang="en-US"/>
              <a:t>What is the expectation of the "short" regression estimator</a:t>
            </a:r>
            <a:r>
              <a:rPr lang="en-US" smtClean="0"/>
              <a:t>?  E[</a:t>
            </a:r>
            <a:r>
              <a:rPr lang="en-US" b="1" smtClean="0"/>
              <a:t>b</a:t>
            </a:r>
            <a:r>
              <a:rPr lang="en-US" baseline="-25000" smtClean="0"/>
              <a:t>1</a:t>
            </a:r>
            <a:r>
              <a:rPr lang="en-US" smtClean="0"/>
              <a:t>|(</a:t>
            </a:r>
            <a:r>
              <a:rPr lang="en-US" b="1" smtClean="0"/>
              <a:t>y </a:t>
            </a:r>
            <a:r>
              <a:rPr lang="en-US" smtClean="0"/>
              <a:t>= </a:t>
            </a:r>
            <a:r>
              <a:rPr lang="en-US" b="1" smtClean="0"/>
              <a:t>X</a:t>
            </a:r>
            <a:r>
              <a:rPr lang="en-US" baseline="-25000" smtClean="0"/>
              <a:t>1</a:t>
            </a:r>
            <a:r>
              <a:rPr lang="en-US" b="1">
                <a:sym typeface="Symbol" pitchFamily="18" charset="2"/>
              </a:rPr>
              <a:t></a:t>
            </a:r>
            <a:r>
              <a:rPr lang="en-US" baseline="-25000"/>
              <a:t>1</a:t>
            </a:r>
            <a:r>
              <a:rPr lang="en-US"/>
              <a:t> + </a:t>
            </a:r>
            <a:r>
              <a:rPr lang="en-US" b="1"/>
              <a:t>X</a:t>
            </a:r>
            <a:r>
              <a:rPr lang="en-US" baseline="-25000"/>
              <a:t>2</a:t>
            </a:r>
            <a:r>
              <a:rPr lang="en-US" b="1">
                <a:sym typeface="Symbol" pitchFamily="18" charset="2"/>
              </a:rPr>
              <a:t></a:t>
            </a:r>
            <a:r>
              <a:rPr lang="en-US" baseline="-25000"/>
              <a:t>2</a:t>
            </a:r>
            <a:r>
              <a:rPr lang="en-US"/>
              <a:t> + </a:t>
            </a:r>
            <a:r>
              <a:rPr lang="en-US" b="1" smtClean="0">
                <a:sym typeface="Symbol" pitchFamily="18" charset="2"/>
              </a:rPr>
              <a:t></a:t>
            </a:r>
            <a:r>
              <a:rPr lang="en-US" smtClean="0">
                <a:sym typeface="Symbol" pitchFamily="18" charset="2"/>
              </a:rPr>
              <a:t>)]</a:t>
            </a:r>
            <a:endParaRPr lang="en-US"/>
          </a:p>
          <a:p>
            <a:pPr marL="533400" indent="-533400">
              <a:lnSpc>
                <a:spcPct val="90000"/>
              </a:lnSpc>
              <a:buNone/>
            </a:pPr>
            <a:r>
              <a:rPr lang="en-US"/>
              <a:t>     </a:t>
            </a:r>
            <a:r>
              <a:rPr lang="en-US" smtClean="0"/>
              <a:t>                       </a:t>
            </a:r>
            <a:r>
              <a:rPr lang="en-US" b="1" smtClean="0"/>
              <a:t>b</a:t>
            </a:r>
            <a:r>
              <a:rPr lang="en-US" baseline="-25000" smtClean="0"/>
              <a:t>1</a:t>
            </a:r>
            <a:r>
              <a:rPr lang="en-US" smtClean="0"/>
              <a:t>  </a:t>
            </a:r>
            <a:r>
              <a:rPr lang="en-US"/>
              <a:t>=  (</a:t>
            </a:r>
            <a:r>
              <a:rPr lang="en-US" b="1"/>
              <a:t>X</a:t>
            </a:r>
            <a:r>
              <a:rPr lang="en-US" b="1" baseline="-25000"/>
              <a:t>1</a:t>
            </a:r>
            <a:r>
              <a:rPr lang="en-US" b="1">
                <a:sym typeface="Symbol" pitchFamily="18" charset="2"/>
              </a:rPr>
              <a:t></a:t>
            </a:r>
            <a:r>
              <a:rPr lang="en-US" b="1"/>
              <a:t>X</a:t>
            </a:r>
            <a:r>
              <a:rPr lang="en-US" b="1" baseline="-25000"/>
              <a:t>1</a:t>
            </a:r>
            <a:r>
              <a:rPr lang="en-US"/>
              <a:t>)</a:t>
            </a:r>
            <a:r>
              <a:rPr lang="en-US" baseline="30000"/>
              <a:t>-1</a:t>
            </a:r>
            <a:r>
              <a:rPr lang="en-US" b="1"/>
              <a:t>X</a:t>
            </a:r>
            <a:r>
              <a:rPr lang="en-US" b="1" baseline="-25000"/>
              <a:t>1</a:t>
            </a:r>
            <a:r>
              <a:rPr lang="en-US" b="1">
                <a:sym typeface="Symbol" pitchFamily="18" charset="2"/>
              </a:rPr>
              <a:t></a:t>
            </a:r>
            <a:r>
              <a:rPr lang="en-US" b="1"/>
              <a:t>y</a:t>
            </a:r>
          </a:p>
          <a:p>
            <a:endParaRPr lang="en-US"/>
          </a:p>
        </p:txBody>
      </p:sp>
    </p:spTree>
    <p:extLst>
      <p:ext uri="{BB962C8B-B14F-4D97-AF65-F5344CB8AC3E}">
        <p14:creationId xmlns:p14="http://schemas.microsoft.com/office/powerpoint/2010/main" val="39521487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762000" y="609600"/>
            <a:ext cx="8229600" cy="530225"/>
          </a:xfrm>
        </p:spPr>
        <p:txBody>
          <a:bodyPr/>
          <a:lstStyle/>
          <a:p>
            <a:pPr eaLnBrk="1" hangingPunct="1"/>
            <a:r>
              <a:rPr lang="en-US" b="1" i="1" smtClean="0"/>
              <a:t>The Left Out Variable Formula</a:t>
            </a:r>
          </a:p>
        </p:txBody>
      </p:sp>
      <p:sp>
        <p:nvSpPr>
          <p:cNvPr id="15363" name="Rectangle 3"/>
          <p:cNvSpPr>
            <a:spLocks noGrp="1" noChangeArrowheads="1"/>
          </p:cNvSpPr>
          <p:nvPr>
            <p:ph type="body" idx="1"/>
          </p:nvPr>
        </p:nvSpPr>
        <p:spPr>
          <a:xfrm>
            <a:off x="533400" y="1371600"/>
            <a:ext cx="8458200" cy="4530725"/>
          </a:xfrm>
        </p:spPr>
        <p:txBody>
          <a:bodyPr/>
          <a:lstStyle/>
          <a:p>
            <a:pPr>
              <a:buNone/>
            </a:pPr>
            <a:r>
              <a:rPr lang="en-US" smtClean="0"/>
              <a:t>“Short” regression means we regress </a:t>
            </a:r>
            <a:r>
              <a:rPr lang="en-US" b="1" smtClean="0"/>
              <a:t>y</a:t>
            </a:r>
            <a:r>
              <a:rPr lang="en-US" smtClean="0"/>
              <a:t> on </a:t>
            </a:r>
            <a:r>
              <a:rPr lang="en-US" b="1" smtClean="0"/>
              <a:t>X</a:t>
            </a:r>
            <a:r>
              <a:rPr lang="en-US" baseline="-25000" smtClean="0"/>
              <a:t>1</a:t>
            </a:r>
            <a:r>
              <a:rPr lang="en-US" smtClean="0"/>
              <a:t> when</a:t>
            </a:r>
          </a:p>
          <a:p>
            <a:pPr>
              <a:buNone/>
            </a:pPr>
            <a:r>
              <a:rPr lang="en-US" smtClean="0"/>
              <a:t>            y = </a:t>
            </a:r>
            <a:r>
              <a:rPr lang="en-US" b="1"/>
              <a:t>X</a:t>
            </a:r>
            <a:r>
              <a:rPr lang="en-US" baseline="-25000"/>
              <a:t>1</a:t>
            </a:r>
            <a:r>
              <a:rPr lang="en-US" b="1">
                <a:sym typeface="Symbol" pitchFamily="18" charset="2"/>
              </a:rPr>
              <a:t></a:t>
            </a:r>
            <a:r>
              <a:rPr lang="en-US" baseline="-25000"/>
              <a:t>1</a:t>
            </a:r>
            <a:r>
              <a:rPr lang="en-US"/>
              <a:t> + </a:t>
            </a:r>
            <a:r>
              <a:rPr lang="en-US" b="1"/>
              <a:t>X</a:t>
            </a:r>
            <a:r>
              <a:rPr lang="en-US" baseline="-25000"/>
              <a:t>2</a:t>
            </a:r>
            <a:r>
              <a:rPr lang="en-US" b="1">
                <a:sym typeface="Symbol" pitchFamily="18" charset="2"/>
              </a:rPr>
              <a:t></a:t>
            </a:r>
            <a:r>
              <a:rPr lang="en-US" baseline="-25000"/>
              <a:t>2</a:t>
            </a:r>
            <a:r>
              <a:rPr lang="en-US"/>
              <a:t> + </a:t>
            </a:r>
            <a:r>
              <a:rPr lang="en-US" b="1" smtClean="0">
                <a:sym typeface="Symbol" pitchFamily="18" charset="2"/>
              </a:rPr>
              <a:t></a:t>
            </a:r>
            <a:r>
              <a:rPr lang="en-US" smtClean="0">
                <a:sym typeface="Symbol" pitchFamily="18" charset="2"/>
              </a:rPr>
              <a:t> and</a:t>
            </a:r>
            <a:r>
              <a:rPr lang="en-US" smtClean="0"/>
              <a:t> </a:t>
            </a:r>
            <a:r>
              <a:rPr lang="en-US" b="1">
                <a:sym typeface="Symbol" pitchFamily="18" charset="2"/>
              </a:rPr>
              <a:t></a:t>
            </a:r>
            <a:r>
              <a:rPr lang="en-US" baseline="-25000" smtClean="0"/>
              <a:t>2</a:t>
            </a:r>
            <a:r>
              <a:rPr lang="en-US" smtClean="0"/>
              <a:t> is not </a:t>
            </a:r>
            <a:r>
              <a:rPr lang="en-US" b="1" smtClean="0"/>
              <a:t>0</a:t>
            </a:r>
          </a:p>
          <a:p>
            <a:pPr eaLnBrk="1" hangingPunct="1">
              <a:buFont typeface="Wingdings" pitchFamily="2" charset="2"/>
              <a:buNone/>
            </a:pPr>
            <a:r>
              <a:rPr lang="en-US" smtClean="0"/>
              <a:t>(This is a VVIR!) </a:t>
            </a:r>
          </a:p>
          <a:p>
            <a:pPr>
              <a:buNone/>
            </a:pPr>
            <a:r>
              <a:rPr lang="en-US"/>
              <a:t> </a:t>
            </a:r>
            <a:r>
              <a:rPr lang="en-US" smtClean="0"/>
              <a:t>       </a:t>
            </a:r>
            <a:r>
              <a:rPr lang="en-US" b="1" smtClean="0"/>
              <a:t>b</a:t>
            </a:r>
            <a:r>
              <a:rPr lang="en-US" baseline="-25000" smtClean="0"/>
              <a:t>1</a:t>
            </a:r>
            <a:r>
              <a:rPr lang="en-US" smtClean="0"/>
              <a:t>  =  </a:t>
            </a:r>
            <a:r>
              <a:rPr lang="en-US"/>
              <a:t>(</a:t>
            </a:r>
            <a:r>
              <a:rPr lang="en-US" b="1"/>
              <a:t>X</a:t>
            </a:r>
            <a:r>
              <a:rPr lang="en-US" b="1" baseline="-25000"/>
              <a:t>1</a:t>
            </a:r>
            <a:r>
              <a:rPr lang="en-US" b="1">
                <a:sym typeface="Symbol" pitchFamily="18" charset="2"/>
              </a:rPr>
              <a:t></a:t>
            </a:r>
            <a:r>
              <a:rPr lang="en-US" b="1"/>
              <a:t>X</a:t>
            </a:r>
            <a:r>
              <a:rPr lang="en-US" b="1" baseline="-25000"/>
              <a:t>1</a:t>
            </a:r>
            <a:r>
              <a:rPr lang="en-US"/>
              <a:t>)</a:t>
            </a:r>
            <a:r>
              <a:rPr lang="en-US" baseline="30000"/>
              <a:t>-1</a:t>
            </a:r>
            <a:r>
              <a:rPr lang="en-US" b="1"/>
              <a:t>X</a:t>
            </a:r>
            <a:r>
              <a:rPr lang="en-US" b="1" baseline="-25000"/>
              <a:t>1</a:t>
            </a:r>
            <a:r>
              <a:rPr lang="en-US" b="1" smtClean="0">
                <a:sym typeface="Symbol" pitchFamily="18" charset="2"/>
              </a:rPr>
              <a:t>y</a:t>
            </a:r>
            <a:r>
              <a:rPr lang="en-US" smtClean="0"/>
              <a:t> </a:t>
            </a:r>
          </a:p>
          <a:p>
            <a:pPr>
              <a:buNone/>
            </a:pPr>
            <a:r>
              <a:rPr lang="en-US" smtClean="0"/>
              <a:t>              = </a:t>
            </a:r>
            <a:r>
              <a:rPr lang="en-US"/>
              <a:t>(</a:t>
            </a:r>
            <a:r>
              <a:rPr lang="en-US" b="1"/>
              <a:t>X</a:t>
            </a:r>
            <a:r>
              <a:rPr lang="en-US" b="1" baseline="-25000"/>
              <a:t>1</a:t>
            </a:r>
            <a:r>
              <a:rPr lang="en-US" b="1">
                <a:sym typeface="Symbol" pitchFamily="18" charset="2"/>
              </a:rPr>
              <a:t></a:t>
            </a:r>
            <a:r>
              <a:rPr lang="en-US" b="1"/>
              <a:t>X</a:t>
            </a:r>
            <a:r>
              <a:rPr lang="en-US" b="1" baseline="-25000"/>
              <a:t>1</a:t>
            </a:r>
            <a:r>
              <a:rPr lang="en-US"/>
              <a:t>)</a:t>
            </a:r>
            <a:r>
              <a:rPr lang="en-US" baseline="30000"/>
              <a:t>-1</a:t>
            </a:r>
            <a:r>
              <a:rPr lang="en-US" b="1"/>
              <a:t>X</a:t>
            </a:r>
            <a:r>
              <a:rPr lang="en-US" b="1" baseline="-25000"/>
              <a:t>1</a:t>
            </a:r>
            <a:r>
              <a:rPr lang="en-US" b="1" smtClean="0">
                <a:sym typeface="Symbol" pitchFamily="18" charset="2"/>
              </a:rPr>
              <a:t></a:t>
            </a:r>
            <a:r>
              <a:rPr lang="en-US" smtClean="0"/>
              <a:t>(</a:t>
            </a:r>
            <a:r>
              <a:rPr lang="en-US" b="1" smtClean="0"/>
              <a:t>X</a:t>
            </a:r>
            <a:r>
              <a:rPr lang="en-US" baseline="-25000" smtClean="0"/>
              <a:t>1</a:t>
            </a:r>
            <a:r>
              <a:rPr lang="en-US" b="1">
                <a:sym typeface="Symbol" pitchFamily="18" charset="2"/>
              </a:rPr>
              <a:t></a:t>
            </a:r>
            <a:r>
              <a:rPr lang="en-US" baseline="-25000"/>
              <a:t>1</a:t>
            </a:r>
            <a:r>
              <a:rPr lang="en-US"/>
              <a:t> + </a:t>
            </a:r>
            <a:r>
              <a:rPr lang="en-US" b="1"/>
              <a:t>X</a:t>
            </a:r>
            <a:r>
              <a:rPr lang="en-US" baseline="-25000"/>
              <a:t>2</a:t>
            </a:r>
            <a:r>
              <a:rPr lang="en-US" b="1">
                <a:sym typeface="Symbol" pitchFamily="18" charset="2"/>
              </a:rPr>
              <a:t></a:t>
            </a:r>
            <a:r>
              <a:rPr lang="en-US" baseline="-25000"/>
              <a:t>2</a:t>
            </a:r>
            <a:r>
              <a:rPr lang="en-US"/>
              <a:t> + </a:t>
            </a:r>
            <a:r>
              <a:rPr lang="en-US" b="1">
                <a:sym typeface="Symbol" pitchFamily="18" charset="2"/>
              </a:rPr>
              <a:t></a:t>
            </a:r>
            <a:r>
              <a:rPr lang="en-US" smtClean="0">
                <a:sym typeface="Symbol" pitchFamily="18" charset="2"/>
              </a:rPr>
              <a:t>)</a:t>
            </a:r>
            <a:r>
              <a:rPr lang="en-US" smtClean="0"/>
              <a:t> </a:t>
            </a:r>
          </a:p>
          <a:p>
            <a:pPr>
              <a:buNone/>
            </a:pPr>
            <a:r>
              <a:rPr lang="en-US" smtClean="0"/>
              <a:t>              </a:t>
            </a:r>
            <a:r>
              <a:rPr lang="en-US"/>
              <a:t>= (</a:t>
            </a:r>
            <a:r>
              <a:rPr lang="en-US" b="1"/>
              <a:t>X</a:t>
            </a:r>
            <a:r>
              <a:rPr lang="en-US" b="1" baseline="-25000"/>
              <a:t>1</a:t>
            </a:r>
            <a:r>
              <a:rPr lang="en-US" b="1">
                <a:sym typeface="Symbol" pitchFamily="18" charset="2"/>
              </a:rPr>
              <a:t></a:t>
            </a:r>
            <a:r>
              <a:rPr lang="en-US" b="1"/>
              <a:t>X</a:t>
            </a:r>
            <a:r>
              <a:rPr lang="en-US" b="1" baseline="-25000"/>
              <a:t>1</a:t>
            </a:r>
            <a:r>
              <a:rPr lang="en-US"/>
              <a:t>)</a:t>
            </a:r>
            <a:r>
              <a:rPr lang="en-US" baseline="30000"/>
              <a:t>-1</a:t>
            </a:r>
            <a:r>
              <a:rPr lang="en-US" b="1"/>
              <a:t>X</a:t>
            </a:r>
            <a:r>
              <a:rPr lang="en-US" b="1" baseline="-25000"/>
              <a:t>1</a:t>
            </a:r>
            <a:r>
              <a:rPr lang="en-US" b="1" smtClean="0">
                <a:sym typeface="Symbol" pitchFamily="18" charset="2"/>
              </a:rPr>
              <a:t></a:t>
            </a:r>
            <a:r>
              <a:rPr lang="en-US" b="1" smtClean="0"/>
              <a:t>X</a:t>
            </a:r>
            <a:r>
              <a:rPr lang="en-US" baseline="-25000" smtClean="0"/>
              <a:t>1</a:t>
            </a:r>
            <a:r>
              <a:rPr lang="en-US" b="1">
                <a:sym typeface="Symbol" pitchFamily="18" charset="2"/>
              </a:rPr>
              <a:t></a:t>
            </a:r>
            <a:r>
              <a:rPr lang="en-US" baseline="-25000"/>
              <a:t>1</a:t>
            </a:r>
            <a:r>
              <a:rPr lang="en-US"/>
              <a:t> + (</a:t>
            </a:r>
            <a:r>
              <a:rPr lang="en-US" b="1"/>
              <a:t>X</a:t>
            </a:r>
            <a:r>
              <a:rPr lang="en-US" b="1" baseline="-25000"/>
              <a:t>1</a:t>
            </a:r>
            <a:r>
              <a:rPr lang="en-US" b="1">
                <a:sym typeface="Symbol" pitchFamily="18" charset="2"/>
              </a:rPr>
              <a:t></a:t>
            </a:r>
            <a:r>
              <a:rPr lang="en-US" b="1"/>
              <a:t>X</a:t>
            </a:r>
            <a:r>
              <a:rPr lang="en-US" b="1" baseline="-25000"/>
              <a:t>1</a:t>
            </a:r>
            <a:r>
              <a:rPr lang="en-US"/>
              <a:t>)</a:t>
            </a:r>
            <a:r>
              <a:rPr lang="en-US" baseline="30000"/>
              <a:t>-1</a:t>
            </a:r>
            <a:r>
              <a:rPr lang="en-US" b="1"/>
              <a:t>X</a:t>
            </a:r>
            <a:r>
              <a:rPr lang="en-US" b="1" baseline="-25000"/>
              <a:t>1</a:t>
            </a:r>
            <a:r>
              <a:rPr lang="en-US" b="1">
                <a:sym typeface="Symbol" pitchFamily="18" charset="2"/>
              </a:rPr>
              <a:t> </a:t>
            </a:r>
            <a:r>
              <a:rPr lang="en-US" b="1" smtClean="0"/>
              <a:t>X</a:t>
            </a:r>
            <a:r>
              <a:rPr lang="en-US" baseline="-25000" smtClean="0"/>
              <a:t>2</a:t>
            </a:r>
            <a:r>
              <a:rPr lang="en-US" b="1">
                <a:sym typeface="Symbol" pitchFamily="18" charset="2"/>
              </a:rPr>
              <a:t></a:t>
            </a:r>
            <a:r>
              <a:rPr lang="en-US" baseline="-25000"/>
              <a:t>2</a:t>
            </a:r>
            <a:r>
              <a:rPr lang="en-US"/>
              <a:t> </a:t>
            </a:r>
            <a:r>
              <a:rPr lang="en-US" smtClean="0"/>
              <a:t/>
            </a:r>
            <a:br>
              <a:rPr lang="en-US" smtClean="0"/>
            </a:br>
            <a:r>
              <a:rPr lang="en-US" smtClean="0"/>
              <a:t>                                       + </a:t>
            </a:r>
            <a:r>
              <a:rPr lang="en-US"/>
              <a:t>(</a:t>
            </a:r>
            <a:r>
              <a:rPr lang="en-US" b="1"/>
              <a:t>X</a:t>
            </a:r>
            <a:r>
              <a:rPr lang="en-US" b="1" baseline="-25000"/>
              <a:t>1</a:t>
            </a:r>
            <a:r>
              <a:rPr lang="en-US" b="1">
                <a:sym typeface="Symbol" pitchFamily="18" charset="2"/>
              </a:rPr>
              <a:t></a:t>
            </a:r>
            <a:r>
              <a:rPr lang="en-US" b="1"/>
              <a:t>X</a:t>
            </a:r>
            <a:r>
              <a:rPr lang="en-US" b="1" baseline="-25000"/>
              <a:t>1</a:t>
            </a:r>
            <a:r>
              <a:rPr lang="en-US"/>
              <a:t>)</a:t>
            </a:r>
            <a:r>
              <a:rPr lang="en-US" baseline="30000"/>
              <a:t>-1</a:t>
            </a:r>
            <a:r>
              <a:rPr lang="en-US" b="1"/>
              <a:t>X</a:t>
            </a:r>
            <a:r>
              <a:rPr lang="en-US" b="1" baseline="-25000"/>
              <a:t>1</a:t>
            </a:r>
            <a:r>
              <a:rPr lang="en-US" b="1" smtClean="0">
                <a:sym typeface="Symbol" pitchFamily="18" charset="2"/>
              </a:rPr>
              <a:t></a:t>
            </a:r>
            <a:r>
              <a:rPr lang="en-US">
                <a:sym typeface="Symbol" pitchFamily="18" charset="2"/>
              </a:rPr>
              <a:t>)</a:t>
            </a:r>
            <a:r>
              <a:rPr lang="en-US"/>
              <a:t> </a:t>
            </a:r>
            <a:endParaRPr lang="en-US" smtClean="0"/>
          </a:p>
          <a:p>
            <a:pPr eaLnBrk="1" hangingPunct="1">
              <a:buFont typeface="Wingdings" pitchFamily="2" charset="2"/>
              <a:buNone/>
            </a:pPr>
            <a:r>
              <a:rPr lang="en-US" smtClean="0"/>
              <a:t>    E[</a:t>
            </a:r>
            <a:r>
              <a:rPr lang="en-US" b="1" smtClean="0"/>
              <a:t>b</a:t>
            </a:r>
            <a:r>
              <a:rPr lang="en-US" baseline="-25000" smtClean="0"/>
              <a:t>1</a:t>
            </a:r>
            <a:r>
              <a:rPr lang="en-US" smtClean="0"/>
              <a:t>]  =  </a:t>
            </a:r>
            <a:r>
              <a:rPr lang="en-US" b="1" smtClean="0">
                <a:sym typeface="Symbol" pitchFamily="18" charset="2"/>
              </a:rPr>
              <a:t></a:t>
            </a:r>
            <a:r>
              <a:rPr lang="en-US" baseline="-25000" smtClean="0"/>
              <a:t>1</a:t>
            </a:r>
            <a:r>
              <a:rPr lang="en-US" smtClean="0"/>
              <a:t>  +  (</a:t>
            </a:r>
            <a:r>
              <a:rPr lang="en-US" b="1" smtClean="0"/>
              <a:t>X</a:t>
            </a:r>
            <a:r>
              <a:rPr lang="en-US" b="1" baseline="-25000" smtClean="0"/>
              <a:t>1</a:t>
            </a:r>
            <a:r>
              <a:rPr lang="en-US" b="1" smtClean="0">
                <a:sym typeface="Symbol" pitchFamily="18" charset="2"/>
              </a:rPr>
              <a:t></a:t>
            </a:r>
            <a:r>
              <a:rPr lang="en-US" b="1" smtClean="0"/>
              <a:t>X</a:t>
            </a:r>
            <a:r>
              <a:rPr lang="en-US" b="1" baseline="-25000" smtClean="0"/>
              <a:t>1</a:t>
            </a:r>
            <a:r>
              <a:rPr lang="en-US" smtClean="0"/>
              <a:t>)</a:t>
            </a:r>
            <a:r>
              <a:rPr lang="en-US" baseline="30000" smtClean="0"/>
              <a:t>-1</a:t>
            </a:r>
            <a:r>
              <a:rPr lang="en-US" b="1" smtClean="0"/>
              <a:t>X</a:t>
            </a:r>
            <a:r>
              <a:rPr lang="en-US" b="1" baseline="-25000" smtClean="0"/>
              <a:t>1</a:t>
            </a:r>
            <a:r>
              <a:rPr lang="en-US" b="1" smtClean="0">
                <a:sym typeface="Symbol" pitchFamily="18" charset="2"/>
              </a:rPr>
              <a:t></a:t>
            </a:r>
            <a:r>
              <a:rPr lang="en-US" b="1" smtClean="0"/>
              <a:t>X</a:t>
            </a:r>
            <a:r>
              <a:rPr lang="en-US" baseline="-25000" smtClean="0"/>
              <a:t>2</a:t>
            </a:r>
            <a:r>
              <a:rPr lang="en-US" b="1" smtClean="0">
                <a:sym typeface="Symbol" pitchFamily="18" charset="2"/>
              </a:rPr>
              <a:t></a:t>
            </a:r>
            <a:r>
              <a:rPr lang="en-US" baseline="-25000" smtClean="0"/>
              <a:t>2</a:t>
            </a:r>
          </a:p>
          <a:p>
            <a:pPr eaLnBrk="1" hangingPunct="1">
              <a:buFont typeface="Wingdings" pitchFamily="2" charset="2"/>
              <a:buNone/>
            </a:pPr>
            <a:endParaRPr lang="en-US" sz="2000" b="1" smtClean="0">
              <a:solidFill>
                <a:srgbClr val="FF0000"/>
              </a:solidFill>
            </a:endParaRPr>
          </a:p>
          <a:p>
            <a:pPr eaLnBrk="1" hangingPunct="1">
              <a:buFont typeface="Wingdings" pitchFamily="2" charset="2"/>
              <a:buNone/>
            </a:pPr>
            <a:r>
              <a:rPr lang="en-US" sz="2000" b="1" smtClean="0">
                <a:solidFill>
                  <a:srgbClr val="FF0000"/>
                </a:solidFill>
              </a:rPr>
              <a:t>Omitting relevant variables causes LS to be “biased.”</a:t>
            </a:r>
          </a:p>
          <a:p>
            <a:pPr eaLnBrk="1" hangingPunct="1">
              <a:buFont typeface="Wingdings" pitchFamily="2" charset="2"/>
              <a:buNone/>
            </a:pPr>
            <a:r>
              <a:rPr lang="en-US" sz="2000" b="1" smtClean="0">
                <a:solidFill>
                  <a:srgbClr val="FF0000"/>
                </a:solidFill>
              </a:rPr>
              <a:t>This result educates our general understanding about regression.</a:t>
            </a:r>
          </a:p>
        </p:txBody>
      </p:sp>
    </p:spTree>
    <p:extLst>
      <p:ext uri="{BB962C8B-B14F-4D97-AF65-F5344CB8AC3E}">
        <p14:creationId xmlns:p14="http://schemas.microsoft.com/office/powerpoint/2010/main" val="18507422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95400"/>
            <a:ext cx="8229600" cy="530225"/>
          </a:xfrm>
        </p:spPr>
        <p:txBody>
          <a:bodyPr/>
          <a:lstStyle/>
          <a:p>
            <a:r>
              <a:rPr lang="en-US" smtClean="0"/>
              <a:t>Application</a:t>
            </a:r>
            <a:endParaRPr lang="en-US"/>
          </a:p>
        </p:txBody>
      </p:sp>
      <p:sp>
        <p:nvSpPr>
          <p:cNvPr id="3" name="Content Placeholder 2"/>
          <p:cNvSpPr>
            <a:spLocks noGrp="1"/>
          </p:cNvSpPr>
          <p:nvPr>
            <p:ph idx="1"/>
          </p:nvPr>
        </p:nvSpPr>
        <p:spPr>
          <a:xfrm>
            <a:off x="533400" y="2209800"/>
            <a:ext cx="8229600" cy="2701925"/>
          </a:xfrm>
        </p:spPr>
        <p:txBody>
          <a:bodyPr/>
          <a:lstStyle/>
          <a:p>
            <a:pPr>
              <a:buNone/>
            </a:pPr>
            <a:r>
              <a:rPr lang="en-US"/>
              <a:t>The (truly) short regression estimator is biased.</a:t>
            </a:r>
          </a:p>
          <a:p>
            <a:pPr>
              <a:buNone/>
            </a:pPr>
            <a:r>
              <a:rPr lang="en-US"/>
              <a:t>Application:  </a:t>
            </a:r>
          </a:p>
          <a:p>
            <a:pPr>
              <a:buNone/>
            </a:pPr>
            <a:r>
              <a:rPr lang="en-US"/>
              <a:t>    Quantity  =  </a:t>
            </a:r>
            <a:r>
              <a:rPr lang="en-US">
                <a:sym typeface="Symbol" pitchFamily="18" charset="2"/>
              </a:rPr>
              <a:t></a:t>
            </a:r>
            <a:r>
              <a:rPr lang="en-US" baseline="-25000"/>
              <a:t>1</a:t>
            </a:r>
            <a:r>
              <a:rPr lang="en-US"/>
              <a:t>Price  +  </a:t>
            </a:r>
            <a:r>
              <a:rPr lang="en-US">
                <a:sym typeface="Symbol" pitchFamily="18" charset="2"/>
              </a:rPr>
              <a:t></a:t>
            </a:r>
            <a:r>
              <a:rPr lang="en-US" baseline="-25000"/>
              <a:t>2</a:t>
            </a:r>
            <a:r>
              <a:rPr lang="en-US"/>
              <a:t>Income  +  </a:t>
            </a:r>
            <a:r>
              <a:rPr lang="en-US">
                <a:sym typeface="Symbol" pitchFamily="18" charset="2"/>
              </a:rPr>
              <a:t></a:t>
            </a:r>
            <a:endParaRPr lang="en-US"/>
          </a:p>
          <a:p>
            <a:pPr>
              <a:buNone/>
            </a:pPr>
            <a:r>
              <a:rPr lang="en-US"/>
              <a:t>If you regress Quantity </a:t>
            </a:r>
            <a:r>
              <a:rPr lang="en-US" smtClean="0"/>
              <a:t>only on </a:t>
            </a:r>
            <a:r>
              <a:rPr lang="en-US"/>
              <a:t>Price and leave out Income.  What do you get</a:t>
            </a:r>
            <a:r>
              <a:rPr lang="en-US" smtClean="0"/>
              <a:t>?</a:t>
            </a:r>
            <a:endParaRPr lang="en-US"/>
          </a:p>
          <a:p>
            <a:endParaRPr lang="en-US"/>
          </a:p>
        </p:txBody>
      </p:sp>
    </p:spTree>
    <p:extLst>
      <p:ext uri="{BB962C8B-B14F-4D97-AF65-F5344CB8AC3E}">
        <p14:creationId xmlns:p14="http://schemas.microsoft.com/office/powerpoint/2010/main" val="21727525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a:xfrm>
            <a:off x="467519" y="1066800"/>
            <a:ext cx="8229600" cy="762000"/>
          </a:xfrm>
        </p:spPr>
        <p:txBody>
          <a:bodyPr/>
          <a:lstStyle/>
          <a:p>
            <a:pPr eaLnBrk="1" hangingPunct="1"/>
            <a:r>
              <a:rPr lang="en-US" sz="2000" smtClean="0"/>
              <a:t>Estimated ‘Demand’ Equation</a:t>
            </a:r>
            <a:br>
              <a:rPr lang="en-US" sz="2000" smtClean="0"/>
            </a:br>
            <a:r>
              <a:rPr lang="en-US" sz="2000" smtClean="0"/>
              <a:t>Shouldn’t the Price Coefficient be Negative?</a:t>
            </a:r>
          </a:p>
        </p:txBody>
      </p:sp>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7800" y="2057400"/>
            <a:ext cx="6819900" cy="384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42197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pPr eaLnBrk="1" hangingPunct="1"/>
            <a:r>
              <a:rPr lang="en-US" smtClean="0"/>
              <a:t>Application: Left out Variable</a:t>
            </a:r>
          </a:p>
        </p:txBody>
      </p:sp>
      <p:sp>
        <p:nvSpPr>
          <p:cNvPr id="2052" name="Rectangle 3"/>
          <p:cNvSpPr>
            <a:spLocks noGrp="1" noChangeArrowheads="1"/>
          </p:cNvSpPr>
          <p:nvPr>
            <p:ph type="body" idx="1"/>
          </p:nvPr>
        </p:nvSpPr>
        <p:spPr/>
        <p:txBody>
          <a:bodyPr/>
          <a:lstStyle/>
          <a:p>
            <a:pPr eaLnBrk="1" hangingPunct="1">
              <a:lnSpc>
                <a:spcPct val="90000"/>
              </a:lnSpc>
              <a:buFont typeface="Wingdings" pitchFamily="2" charset="2"/>
              <a:buNone/>
            </a:pPr>
            <a:r>
              <a:rPr lang="en-US" sz="2400" smtClean="0"/>
              <a:t>Leave out Income.  What do you get?</a:t>
            </a:r>
          </a:p>
          <a:p>
            <a:pPr eaLnBrk="1" hangingPunct="1">
              <a:lnSpc>
                <a:spcPct val="90000"/>
              </a:lnSpc>
              <a:buFont typeface="Wingdings" pitchFamily="2" charset="2"/>
              <a:buNone/>
            </a:pPr>
            <a:r>
              <a:rPr lang="en-US" sz="2400" smtClean="0"/>
              <a:t> </a:t>
            </a:r>
          </a:p>
          <a:p>
            <a:pPr eaLnBrk="1" hangingPunct="1">
              <a:lnSpc>
                <a:spcPct val="90000"/>
              </a:lnSpc>
              <a:buFont typeface="Wingdings" pitchFamily="2" charset="2"/>
              <a:buNone/>
            </a:pPr>
            <a:r>
              <a:rPr lang="en-US" sz="2400" smtClean="0"/>
              <a:t> </a:t>
            </a:r>
          </a:p>
          <a:p>
            <a:pPr eaLnBrk="1" hangingPunct="1">
              <a:lnSpc>
                <a:spcPct val="90000"/>
              </a:lnSpc>
              <a:buFont typeface="Wingdings" pitchFamily="2" charset="2"/>
              <a:buNone/>
            </a:pPr>
            <a:endParaRPr lang="en-US" sz="2400" smtClean="0"/>
          </a:p>
          <a:p>
            <a:pPr eaLnBrk="1" hangingPunct="1">
              <a:lnSpc>
                <a:spcPct val="90000"/>
              </a:lnSpc>
              <a:buFont typeface="Wingdings" pitchFamily="2" charset="2"/>
              <a:buNone/>
            </a:pPr>
            <a:r>
              <a:rPr lang="en-US" sz="2400" smtClean="0"/>
              <a:t>In time series data, </a:t>
            </a:r>
            <a:r>
              <a:rPr lang="en-US" sz="2400" smtClean="0">
                <a:sym typeface="Symbol" pitchFamily="18" charset="2"/>
              </a:rPr>
              <a:t></a:t>
            </a:r>
            <a:r>
              <a:rPr lang="en-US" sz="2400" baseline="-25000" smtClean="0"/>
              <a:t>1</a:t>
            </a:r>
            <a:r>
              <a:rPr lang="en-US" sz="2400" smtClean="0"/>
              <a:t>  &lt;  0,  </a:t>
            </a:r>
            <a:r>
              <a:rPr lang="en-US" sz="2400" smtClean="0">
                <a:sym typeface="Symbol" pitchFamily="18" charset="2"/>
              </a:rPr>
              <a:t></a:t>
            </a:r>
            <a:r>
              <a:rPr lang="en-US" sz="2400" baseline="-25000" smtClean="0"/>
              <a:t>2</a:t>
            </a:r>
            <a:r>
              <a:rPr lang="en-US" sz="2400" smtClean="0"/>
              <a:t>  &gt;  0  (usually)</a:t>
            </a:r>
          </a:p>
          <a:p>
            <a:pPr eaLnBrk="1" hangingPunct="1">
              <a:lnSpc>
                <a:spcPct val="90000"/>
              </a:lnSpc>
              <a:buFont typeface="Wingdings" pitchFamily="2" charset="2"/>
              <a:buNone/>
            </a:pPr>
            <a:r>
              <a:rPr lang="en-US" sz="2400" smtClean="0"/>
              <a:t>Cov[</a:t>
            </a:r>
            <a:r>
              <a:rPr lang="en-US" sz="2400" i="1" smtClean="0"/>
              <a:t>Price</a:t>
            </a:r>
            <a:r>
              <a:rPr lang="en-US" sz="2400" smtClean="0"/>
              <a:t>,</a:t>
            </a:r>
            <a:r>
              <a:rPr lang="en-US" sz="2400" i="1" smtClean="0"/>
              <a:t>Income</a:t>
            </a:r>
            <a:r>
              <a:rPr lang="en-US" sz="2400" smtClean="0"/>
              <a:t>]  &gt;  0 in time series data.</a:t>
            </a:r>
          </a:p>
          <a:p>
            <a:pPr eaLnBrk="1" hangingPunct="1">
              <a:lnSpc>
                <a:spcPct val="90000"/>
              </a:lnSpc>
              <a:buFont typeface="Wingdings" pitchFamily="2" charset="2"/>
              <a:buNone/>
            </a:pPr>
            <a:r>
              <a:rPr lang="en-US" sz="2400" smtClean="0"/>
              <a:t>So, the short regression will overestimate the price coefficient.  It will be pulled toward and even past zero.</a:t>
            </a:r>
            <a:endParaRPr lang="en-US" sz="2400" b="1" smtClean="0"/>
          </a:p>
          <a:p>
            <a:pPr eaLnBrk="1" hangingPunct="1">
              <a:lnSpc>
                <a:spcPct val="90000"/>
              </a:lnSpc>
              <a:buFont typeface="Wingdings" pitchFamily="2" charset="2"/>
              <a:buNone/>
            </a:pPr>
            <a:endParaRPr lang="en-US" sz="2400" b="1" smtClean="0"/>
          </a:p>
          <a:p>
            <a:pPr eaLnBrk="1" hangingPunct="1">
              <a:lnSpc>
                <a:spcPct val="90000"/>
              </a:lnSpc>
              <a:buFont typeface="Wingdings" pitchFamily="2" charset="2"/>
              <a:buNone/>
            </a:pPr>
            <a:r>
              <a:rPr lang="en-US" sz="2400" b="1" smtClean="0"/>
              <a:t>Simple Regression of G on a constant and PG</a:t>
            </a:r>
          </a:p>
          <a:p>
            <a:pPr eaLnBrk="1" hangingPunct="1">
              <a:lnSpc>
                <a:spcPct val="90000"/>
              </a:lnSpc>
              <a:buFont typeface="Wingdings" pitchFamily="2" charset="2"/>
              <a:buNone/>
            </a:pPr>
            <a:r>
              <a:rPr lang="en-US" sz="2400" b="1" smtClean="0"/>
              <a:t>Price Coefficient should be negative.</a:t>
            </a:r>
          </a:p>
        </p:txBody>
      </p:sp>
      <p:sp>
        <p:nvSpPr>
          <p:cNvPr id="2053" name="Rectangle 5"/>
          <p:cNvSpPr>
            <a:spLocks noChangeArrowheads="1"/>
          </p:cNvSpPr>
          <p:nvPr/>
        </p:nvSpPr>
        <p:spPr bwMode="auto">
          <a:xfrm>
            <a:off x="0" y="3233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nchor="ctr">
            <a:spAutoFit/>
          </a:bodyPr>
          <a:lstStyle/>
          <a:p>
            <a:endParaRPr lang="en-US"/>
          </a:p>
        </p:txBody>
      </p:sp>
      <p:graphicFrame>
        <p:nvGraphicFramePr>
          <p:cNvPr id="2050" name="Object 4"/>
          <p:cNvGraphicFramePr>
            <a:graphicFrameLocks noChangeAspect="1"/>
          </p:cNvGraphicFramePr>
          <p:nvPr>
            <p:extLst>
              <p:ext uri="{D42A27DB-BD31-4B8C-83A1-F6EECF244321}">
                <p14:modId xmlns:p14="http://schemas.microsoft.com/office/powerpoint/2010/main" val="2024382924"/>
              </p:ext>
            </p:extLst>
          </p:nvPr>
        </p:nvGraphicFramePr>
        <p:xfrm>
          <a:off x="1524000" y="2330450"/>
          <a:ext cx="4492625" cy="869950"/>
        </p:xfrm>
        <a:graphic>
          <a:graphicData uri="http://schemas.openxmlformats.org/presentationml/2006/ole">
            <mc:AlternateContent xmlns:mc="http://schemas.openxmlformats.org/markup-compatibility/2006">
              <mc:Choice xmlns:v="urn:schemas-microsoft-com:vml" Requires="v">
                <p:oleObj spid="_x0000_s2061" name="Equation" r:id="rId4" imgW="2349500" imgH="457200" progId="Equation.DSMT4">
                  <p:embed/>
                </p:oleObj>
              </mc:Choice>
              <mc:Fallback>
                <p:oleObj name="Equation" r:id="rId4" imgW="2349500" imgH="457200" progId="Equation.DSMT4">
                  <p:embed/>
                  <p:pic>
                    <p:nvPicPr>
                      <p:cNvPr id="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2330450"/>
                        <a:ext cx="4492625" cy="869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779756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47675" y="838200"/>
            <a:ext cx="8229600" cy="1139825"/>
          </a:xfrm>
        </p:spPr>
        <p:txBody>
          <a:bodyPr/>
          <a:lstStyle/>
          <a:p>
            <a:r>
              <a:rPr lang="en-US" sz="2800" smtClean="0"/>
              <a:t>Multiple Regression of G on Y and PG.  </a:t>
            </a:r>
            <a:br>
              <a:rPr lang="en-US" sz="2800" smtClean="0"/>
            </a:br>
            <a:r>
              <a:rPr lang="en-US" sz="2800" smtClean="0"/>
              <a:t>The Theory Works!</a:t>
            </a:r>
          </a:p>
        </p:txBody>
      </p:sp>
      <p:sp>
        <p:nvSpPr>
          <p:cNvPr id="18435" name="Text Box 4"/>
          <p:cNvSpPr txBox="1">
            <a:spLocks noChangeArrowheads="1"/>
          </p:cNvSpPr>
          <p:nvPr/>
        </p:nvSpPr>
        <p:spPr bwMode="auto">
          <a:xfrm>
            <a:off x="457200" y="2114550"/>
            <a:ext cx="8458200" cy="4185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1400" b="1">
                <a:solidFill>
                  <a:srgbClr val="0000FF"/>
                </a:solidFill>
                <a:latin typeface="Courier New" pitchFamily="49" charset="0"/>
              </a:rPr>
              <a:t>----------------------------------------------------------------------</a:t>
            </a:r>
          </a:p>
          <a:p>
            <a:r>
              <a:rPr lang="en-US" sz="1400" b="1">
                <a:solidFill>
                  <a:srgbClr val="0000FF"/>
                </a:solidFill>
                <a:latin typeface="Courier New" pitchFamily="49" charset="0"/>
              </a:rPr>
              <a:t>Ordinary     least squares regression ............</a:t>
            </a:r>
          </a:p>
          <a:p>
            <a:r>
              <a:rPr lang="en-US" sz="1400" b="1">
                <a:solidFill>
                  <a:srgbClr val="0000FF"/>
                </a:solidFill>
                <a:latin typeface="Courier New" pitchFamily="49" charset="0"/>
              </a:rPr>
              <a:t>LHS=G        Mean                 =      226.09444</a:t>
            </a:r>
          </a:p>
          <a:p>
            <a:r>
              <a:rPr lang="en-US" sz="1400" b="1">
                <a:solidFill>
                  <a:srgbClr val="0000FF"/>
                </a:solidFill>
                <a:latin typeface="Courier New" pitchFamily="49" charset="0"/>
              </a:rPr>
              <a:t>             Standard deviation   =       50.59182</a:t>
            </a:r>
          </a:p>
          <a:p>
            <a:r>
              <a:rPr lang="en-US" sz="1400" b="1">
                <a:solidFill>
                  <a:srgbClr val="0000FF"/>
                </a:solidFill>
                <a:latin typeface="Courier New" pitchFamily="49" charset="0"/>
              </a:rPr>
              <a:t>             Number of observs.   =             36</a:t>
            </a:r>
          </a:p>
          <a:p>
            <a:r>
              <a:rPr lang="en-US" sz="1400" b="1">
                <a:solidFill>
                  <a:srgbClr val="0000FF"/>
                </a:solidFill>
                <a:latin typeface="Courier New" pitchFamily="49" charset="0"/>
              </a:rPr>
              <a:t>Model size   Parameters           =              3</a:t>
            </a:r>
          </a:p>
          <a:p>
            <a:r>
              <a:rPr lang="en-US" sz="1400" b="1">
                <a:solidFill>
                  <a:srgbClr val="0000FF"/>
                </a:solidFill>
                <a:latin typeface="Courier New" pitchFamily="49" charset="0"/>
              </a:rPr>
              <a:t>             Degrees of freedom   =             33</a:t>
            </a:r>
          </a:p>
          <a:p>
            <a:r>
              <a:rPr lang="en-US" sz="1400" b="1">
                <a:solidFill>
                  <a:srgbClr val="0000FF"/>
                </a:solidFill>
                <a:latin typeface="Courier New" pitchFamily="49" charset="0"/>
              </a:rPr>
              <a:t>Residuals    Sum of squares       =     1472.79834</a:t>
            </a:r>
          </a:p>
          <a:p>
            <a:r>
              <a:rPr lang="en-US" sz="1400" b="1">
                <a:solidFill>
                  <a:srgbClr val="0000FF"/>
                </a:solidFill>
                <a:latin typeface="Courier New" pitchFamily="49" charset="0"/>
              </a:rPr>
              <a:t>             Standard error of e  =        6.68059</a:t>
            </a:r>
          </a:p>
          <a:p>
            <a:r>
              <a:rPr lang="en-US" sz="1400" b="1">
                <a:solidFill>
                  <a:srgbClr val="0000FF"/>
                </a:solidFill>
                <a:latin typeface="Courier New" pitchFamily="49" charset="0"/>
              </a:rPr>
              <a:t>Fit          R-squared            =         .98356</a:t>
            </a:r>
          </a:p>
          <a:p>
            <a:r>
              <a:rPr lang="en-US" sz="1400" b="1">
                <a:solidFill>
                  <a:srgbClr val="0000FF"/>
                </a:solidFill>
                <a:latin typeface="Courier New" pitchFamily="49" charset="0"/>
              </a:rPr>
              <a:t>             Adjusted R-squared   =         .98256</a:t>
            </a:r>
          </a:p>
          <a:p>
            <a:r>
              <a:rPr lang="en-US" sz="1400" b="1">
                <a:solidFill>
                  <a:srgbClr val="0000FF"/>
                </a:solidFill>
                <a:latin typeface="Courier New" pitchFamily="49" charset="0"/>
              </a:rPr>
              <a:t>Model test   F[  2,    33] (prob) =   987.1(.0000)</a:t>
            </a:r>
          </a:p>
          <a:p>
            <a:r>
              <a:rPr lang="en-US" sz="1400" b="1">
                <a:solidFill>
                  <a:srgbClr val="0000FF"/>
                </a:solidFill>
                <a:latin typeface="Courier New" pitchFamily="49" charset="0"/>
              </a:rPr>
              <a:t>--------+-------------------------------------------------------------</a:t>
            </a:r>
          </a:p>
          <a:p>
            <a:r>
              <a:rPr lang="en-US" sz="1400" b="1">
                <a:solidFill>
                  <a:srgbClr val="0000FF"/>
                </a:solidFill>
                <a:latin typeface="Courier New" pitchFamily="49" charset="0"/>
              </a:rPr>
              <a:t>Variable| Coefficient    Standard Error  t-ratio  P[|T|&gt;t]   Mean of X</a:t>
            </a:r>
          </a:p>
          <a:p>
            <a:r>
              <a:rPr lang="en-US" sz="1400" b="1">
                <a:solidFill>
                  <a:srgbClr val="0000FF"/>
                </a:solidFill>
                <a:latin typeface="Courier New" pitchFamily="49" charset="0"/>
              </a:rPr>
              <a:t>--------+-------------------------------------------------------------</a:t>
            </a:r>
          </a:p>
          <a:p>
            <a:r>
              <a:rPr lang="en-US" sz="1400" b="1">
                <a:solidFill>
                  <a:srgbClr val="0000FF"/>
                </a:solidFill>
                <a:latin typeface="Courier New" pitchFamily="49" charset="0"/>
              </a:rPr>
              <a:t>Constant|   -79.7535***      8.67255       -9.196   .0000</a:t>
            </a:r>
          </a:p>
          <a:p>
            <a:r>
              <a:rPr lang="en-US" sz="1400" b="1">
                <a:solidFill>
                  <a:srgbClr val="0000FF"/>
                </a:solidFill>
                <a:latin typeface="Courier New" pitchFamily="49" charset="0"/>
              </a:rPr>
              <a:t>       Y|     .03692***       .00132       28.022   .0000      9232.86</a:t>
            </a:r>
          </a:p>
          <a:p>
            <a:r>
              <a:rPr lang="en-US" sz="1400" b="1">
                <a:solidFill>
                  <a:srgbClr val="0000FF"/>
                </a:solidFill>
                <a:latin typeface="Courier New" pitchFamily="49" charset="0"/>
              </a:rPr>
              <a:t>      PG|   -15.1224***      1.88034       -8.042   .0000      2.31661</a:t>
            </a:r>
          </a:p>
          <a:p>
            <a:r>
              <a:rPr lang="en-US" sz="1400" b="1">
                <a:solidFill>
                  <a:srgbClr val="0000FF"/>
                </a:solidFill>
                <a:latin typeface="Courier New" pitchFamily="49" charset="0"/>
              </a:rPr>
              <a:t>--------+-------------------------------------------------------------</a:t>
            </a:r>
          </a:p>
        </p:txBody>
      </p:sp>
    </p:spTree>
    <p:extLst>
      <p:ext uri="{BB962C8B-B14F-4D97-AF65-F5344CB8AC3E}">
        <p14:creationId xmlns:p14="http://schemas.microsoft.com/office/powerpoint/2010/main" val="8419593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b="1" i="1" smtClean="0"/>
              <a:t>The Extra Variable Formula</a:t>
            </a:r>
          </a:p>
        </p:txBody>
      </p:sp>
      <p:sp>
        <p:nvSpPr>
          <p:cNvPr id="16387" name="Rectangle 3"/>
          <p:cNvSpPr>
            <a:spLocks noGrp="1" noChangeArrowheads="1"/>
          </p:cNvSpPr>
          <p:nvPr>
            <p:ph type="body" idx="1"/>
          </p:nvPr>
        </p:nvSpPr>
        <p:spPr/>
        <p:txBody>
          <a:bodyPr/>
          <a:lstStyle/>
          <a:p>
            <a:pPr eaLnBrk="1" hangingPunct="1">
              <a:buFont typeface="Wingdings" pitchFamily="2" charset="2"/>
              <a:buNone/>
            </a:pPr>
            <a:r>
              <a:rPr lang="en-US" sz="2400" smtClean="0"/>
              <a:t>A Second Crucial Result About Specification:</a:t>
            </a:r>
            <a:endParaRPr lang="en-US" sz="2400" b="1" smtClean="0"/>
          </a:p>
          <a:p>
            <a:pPr marL="0" indent="0" eaLnBrk="1" hangingPunct="1">
              <a:buNone/>
            </a:pPr>
            <a:r>
              <a:rPr lang="en-US" sz="2400" b="1" smtClean="0"/>
              <a:t>         y </a:t>
            </a:r>
            <a:r>
              <a:rPr lang="en-US" sz="2400" smtClean="0"/>
              <a:t> =  </a:t>
            </a:r>
            <a:r>
              <a:rPr lang="en-US" sz="2400" b="1" smtClean="0"/>
              <a:t>X</a:t>
            </a:r>
            <a:r>
              <a:rPr lang="en-US" sz="2400" baseline="-25000" smtClean="0"/>
              <a:t>1</a:t>
            </a:r>
            <a:r>
              <a:rPr lang="en-US" sz="2400" b="1" smtClean="0">
                <a:sym typeface="Symbol" pitchFamily="18" charset="2"/>
              </a:rPr>
              <a:t></a:t>
            </a:r>
            <a:r>
              <a:rPr lang="en-US" sz="2400" baseline="-25000" smtClean="0"/>
              <a:t>1</a:t>
            </a:r>
            <a:r>
              <a:rPr lang="en-US" sz="2400" smtClean="0"/>
              <a:t> + </a:t>
            </a:r>
            <a:r>
              <a:rPr lang="en-US" sz="2400" b="1" smtClean="0"/>
              <a:t>X</a:t>
            </a:r>
            <a:r>
              <a:rPr lang="en-US" sz="2400" baseline="-25000" smtClean="0"/>
              <a:t>2</a:t>
            </a:r>
            <a:r>
              <a:rPr lang="en-US" sz="2400" b="1" smtClean="0">
                <a:sym typeface="Symbol" pitchFamily="18" charset="2"/>
              </a:rPr>
              <a:t></a:t>
            </a:r>
            <a:r>
              <a:rPr lang="en-US" sz="2400" baseline="-25000" smtClean="0"/>
              <a:t>2</a:t>
            </a:r>
            <a:r>
              <a:rPr lang="en-US" sz="2400" smtClean="0"/>
              <a:t> + </a:t>
            </a:r>
            <a:r>
              <a:rPr lang="en-US" sz="2400" b="1" smtClean="0">
                <a:sym typeface="Symbol" pitchFamily="18" charset="2"/>
              </a:rPr>
              <a:t></a:t>
            </a:r>
            <a:r>
              <a:rPr lang="en-US" sz="2400" smtClean="0"/>
              <a:t>  but </a:t>
            </a:r>
            <a:r>
              <a:rPr lang="en-US" sz="2400" b="1" smtClean="0">
                <a:sym typeface="Symbol" pitchFamily="18" charset="2"/>
              </a:rPr>
              <a:t></a:t>
            </a:r>
            <a:r>
              <a:rPr lang="en-US" sz="2400" baseline="-25000" smtClean="0"/>
              <a:t>2</a:t>
            </a:r>
            <a:r>
              <a:rPr lang="en-US" sz="2400" smtClean="0"/>
              <a:t> really is </a:t>
            </a:r>
            <a:r>
              <a:rPr lang="en-US" sz="2400" b="1" smtClean="0"/>
              <a:t>0</a:t>
            </a:r>
            <a:r>
              <a:rPr lang="en-US" sz="2400" smtClean="0"/>
              <a:t>.</a:t>
            </a:r>
          </a:p>
          <a:p>
            <a:pPr eaLnBrk="1" hangingPunct="1">
              <a:buFont typeface="Wingdings" pitchFamily="2" charset="2"/>
              <a:buNone/>
            </a:pPr>
            <a:r>
              <a:rPr lang="en-US" sz="2400" smtClean="0"/>
              <a:t>Two sets of variables.  One is superfluous.  What if the regression is computed with it anyway?</a:t>
            </a:r>
            <a:endParaRPr lang="en-US" sz="2400" b="1" i="1" u="sng" smtClean="0"/>
          </a:p>
          <a:p>
            <a:pPr eaLnBrk="1" hangingPunct="1">
              <a:buFont typeface="Wingdings" pitchFamily="2" charset="2"/>
              <a:buNone/>
            </a:pPr>
            <a:r>
              <a:rPr lang="en-US" sz="2400" b="1" i="1" u="sng" smtClean="0"/>
              <a:t>The Extra Variable Formula:</a:t>
            </a:r>
            <a:r>
              <a:rPr lang="en-US" sz="2400" smtClean="0"/>
              <a:t>  (This is a VIR!)  </a:t>
            </a:r>
          </a:p>
          <a:p>
            <a:pPr eaLnBrk="1" hangingPunct="1">
              <a:buFont typeface="Wingdings" pitchFamily="2" charset="2"/>
              <a:buNone/>
            </a:pPr>
            <a:r>
              <a:rPr lang="en-US" sz="2400" i="1" smtClean="0"/>
              <a:t>     </a:t>
            </a:r>
            <a:r>
              <a:rPr lang="en-US" sz="2400" smtClean="0"/>
              <a:t>E[</a:t>
            </a:r>
            <a:r>
              <a:rPr lang="en-US" sz="2400" b="1" smtClean="0"/>
              <a:t>b</a:t>
            </a:r>
            <a:r>
              <a:rPr lang="en-US" sz="2400" baseline="-25000" smtClean="0"/>
              <a:t>1.2</a:t>
            </a:r>
            <a:r>
              <a:rPr lang="en-US" sz="2400" smtClean="0"/>
              <a:t>| </a:t>
            </a:r>
            <a:r>
              <a:rPr lang="en-US" sz="2400" b="1" smtClean="0">
                <a:sym typeface="Symbol" pitchFamily="18" charset="2"/>
              </a:rPr>
              <a:t></a:t>
            </a:r>
            <a:r>
              <a:rPr lang="en-US" sz="2400" baseline="-25000" smtClean="0"/>
              <a:t>2</a:t>
            </a:r>
            <a:r>
              <a:rPr lang="en-US" sz="2400" smtClean="0"/>
              <a:t> = </a:t>
            </a:r>
            <a:r>
              <a:rPr lang="en-US" sz="2400" b="1" smtClean="0"/>
              <a:t>0</a:t>
            </a:r>
            <a:r>
              <a:rPr lang="en-US" sz="2400" smtClean="0"/>
              <a:t>]  =  </a:t>
            </a:r>
            <a:r>
              <a:rPr lang="en-US" sz="2400" b="1" smtClean="0">
                <a:sym typeface="Symbol" pitchFamily="18" charset="2"/>
              </a:rPr>
              <a:t></a:t>
            </a:r>
            <a:r>
              <a:rPr lang="en-US" sz="2400" baseline="-25000" smtClean="0"/>
              <a:t>1</a:t>
            </a:r>
          </a:p>
          <a:p>
            <a:pPr eaLnBrk="1" hangingPunct="1">
              <a:buFont typeface="Wingdings" pitchFamily="2" charset="2"/>
              <a:buNone/>
            </a:pPr>
            <a:r>
              <a:rPr lang="en-US" sz="2400" smtClean="0"/>
              <a:t>The long regression estimator in a short regression is unbiased.)</a:t>
            </a:r>
          </a:p>
          <a:p>
            <a:pPr eaLnBrk="1" hangingPunct="1">
              <a:buFont typeface="Wingdings" pitchFamily="2" charset="2"/>
              <a:buNone/>
            </a:pPr>
            <a:r>
              <a:rPr lang="en-US" sz="2400" b="1" u="sng" smtClean="0"/>
              <a:t>Extra variables in a model do not induce biases</a:t>
            </a:r>
            <a:r>
              <a:rPr lang="en-US" sz="2400" smtClean="0"/>
              <a:t>.  Why not just include them?  We will develop this result.</a:t>
            </a:r>
          </a:p>
        </p:txBody>
      </p:sp>
    </p:spTree>
    <p:extLst>
      <p:ext uri="{BB962C8B-B14F-4D97-AF65-F5344CB8AC3E}">
        <p14:creationId xmlns:p14="http://schemas.microsoft.com/office/powerpoint/2010/main" val="6614336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(2)  The Sampling Variance of </a:t>
            </a:r>
            <a:r>
              <a:rPr lang="en-US" b="1" smtClean="0"/>
              <a:t>b</a:t>
            </a:r>
            <a:endParaRPr lang="en-US" b="1"/>
          </a:p>
        </p:txBody>
      </p:sp>
      <p:sp>
        <p:nvSpPr>
          <p:cNvPr id="3" name="Content Placeholder 2"/>
          <p:cNvSpPr>
            <a:spLocks noGrp="1"/>
          </p:cNvSpPr>
          <p:nvPr>
            <p:ph idx="1"/>
          </p:nvPr>
        </p:nvSpPr>
        <p:spPr>
          <a:xfrm>
            <a:off x="304800" y="1793875"/>
            <a:ext cx="8458200" cy="1939925"/>
          </a:xfrm>
        </p:spPr>
        <p:txBody>
          <a:bodyPr/>
          <a:lstStyle/>
          <a:p>
            <a:pPr>
              <a:buNone/>
            </a:pPr>
            <a:r>
              <a:rPr lang="en-US" smtClean="0"/>
              <a:t>     Assumption about disturbances:</a:t>
            </a:r>
          </a:p>
          <a:p>
            <a:pPr lvl="1"/>
            <a:r>
              <a:rPr lang="en-US" smtClean="0">
                <a:sym typeface="Symbol"/>
              </a:rPr>
              <a:t></a:t>
            </a:r>
            <a:r>
              <a:rPr lang="en-US" baseline="-25000" smtClean="0">
                <a:sym typeface="Symbol"/>
              </a:rPr>
              <a:t>i</a:t>
            </a:r>
            <a:r>
              <a:rPr lang="en-US" smtClean="0">
                <a:sym typeface="Symbol"/>
              </a:rPr>
              <a:t> has zero mean and is uncorrelated with every other </a:t>
            </a:r>
            <a:r>
              <a:rPr lang="en-US" baseline="-25000" smtClean="0">
                <a:sym typeface="Symbol"/>
              </a:rPr>
              <a:t>j</a:t>
            </a:r>
            <a:r>
              <a:rPr lang="en-US" smtClean="0">
                <a:sym typeface="Symbol"/>
              </a:rPr>
              <a:t> </a:t>
            </a:r>
          </a:p>
          <a:p>
            <a:pPr lvl="1"/>
            <a:r>
              <a:rPr lang="en-US" smtClean="0">
                <a:sym typeface="Symbol"/>
              </a:rPr>
              <a:t>Var[</a:t>
            </a:r>
            <a:r>
              <a:rPr lang="en-US">
                <a:sym typeface="Symbol"/>
              </a:rPr>
              <a:t></a:t>
            </a:r>
            <a:r>
              <a:rPr lang="en-US" baseline="-25000" smtClean="0">
                <a:sym typeface="Symbol"/>
              </a:rPr>
              <a:t>i</a:t>
            </a:r>
            <a:r>
              <a:rPr lang="en-US" smtClean="0">
                <a:sym typeface="Symbol"/>
              </a:rPr>
              <a:t>|</a:t>
            </a:r>
            <a:r>
              <a:rPr lang="en-US" b="1" smtClean="0">
                <a:sym typeface="Symbol"/>
              </a:rPr>
              <a:t>X</a:t>
            </a:r>
            <a:r>
              <a:rPr lang="en-US" smtClean="0">
                <a:sym typeface="Symbol"/>
              </a:rPr>
              <a:t>] = </a:t>
            </a:r>
            <a:r>
              <a:rPr lang="en-US" baseline="30000" smtClean="0">
                <a:sym typeface="Symbol"/>
              </a:rPr>
              <a:t>2</a:t>
            </a:r>
            <a:r>
              <a:rPr lang="en-US" smtClean="0">
                <a:sym typeface="Symbol"/>
              </a:rPr>
              <a:t>.  The variance of </a:t>
            </a:r>
            <a:r>
              <a:rPr lang="en-US">
                <a:sym typeface="Symbol"/>
              </a:rPr>
              <a:t></a:t>
            </a:r>
            <a:r>
              <a:rPr lang="en-US" baseline="-25000">
                <a:sym typeface="Symbol"/>
              </a:rPr>
              <a:t>i</a:t>
            </a:r>
            <a:r>
              <a:rPr lang="en-US" smtClean="0">
                <a:sym typeface="Symbol"/>
              </a:rPr>
              <a:t> does not depend on any data in the sample. </a:t>
            </a:r>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2756530912"/>
              </p:ext>
            </p:extLst>
          </p:nvPr>
        </p:nvGraphicFramePr>
        <p:xfrm>
          <a:off x="2155825" y="3733800"/>
          <a:ext cx="4519613" cy="1676400"/>
        </p:xfrm>
        <a:graphic>
          <a:graphicData uri="http://schemas.openxmlformats.org/presentationml/2006/ole">
            <mc:AlternateContent xmlns:mc="http://schemas.openxmlformats.org/markup-compatibility/2006">
              <mc:Choice xmlns:v="urn:schemas-microsoft-com:vml" Requires="v">
                <p:oleObj spid="_x0000_s9230" name="Equation" r:id="rId3" imgW="2603160" imgH="965160" progId="Equation.DSMT4">
                  <p:embed/>
                </p:oleObj>
              </mc:Choice>
              <mc:Fallback>
                <p:oleObj name="Equation" r:id="rId3" imgW="2603160" imgH="965160" progId="Equation.DSMT4">
                  <p:embed/>
                  <p:pic>
                    <p:nvPicPr>
                      <p:cNvPr id="0"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5825" y="3733800"/>
                        <a:ext cx="4519613" cy="1676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5254523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3916538956"/>
              </p:ext>
            </p:extLst>
          </p:nvPr>
        </p:nvGraphicFramePr>
        <p:xfrm>
          <a:off x="2030413" y="990600"/>
          <a:ext cx="5118100" cy="5197475"/>
        </p:xfrm>
        <a:graphic>
          <a:graphicData uri="http://schemas.openxmlformats.org/presentationml/2006/ole">
            <mc:AlternateContent xmlns:mc="http://schemas.openxmlformats.org/markup-compatibility/2006">
              <mc:Choice xmlns:v="urn:schemas-microsoft-com:vml" Requires="v">
                <p:oleObj spid="_x0000_s10253" name="Equation" r:id="rId3" imgW="3301920" imgH="3352680" progId="Equation.DSMT4">
                  <p:embed/>
                </p:oleObj>
              </mc:Choice>
              <mc:Fallback>
                <p:oleObj name="Equation" r:id="rId3" imgW="3301920" imgH="3352680" progId="Equation.DSMT4">
                  <p:embed/>
                  <p:pic>
                    <p:nvPicPr>
                      <p:cNvPr id="0"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0413" y="990600"/>
                        <a:ext cx="5118100" cy="5197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3710089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457200" y="609601"/>
            <a:ext cx="8229600" cy="762000"/>
          </a:xfrm>
        </p:spPr>
        <p:txBody>
          <a:bodyPr/>
          <a:lstStyle/>
          <a:p>
            <a:pPr eaLnBrk="1" hangingPunct="1"/>
            <a:r>
              <a:rPr lang="en-US" smtClean="0"/>
              <a:t>Conditional Variance </a:t>
            </a:r>
            <a:br>
              <a:rPr lang="en-US" smtClean="0"/>
            </a:br>
            <a:r>
              <a:rPr lang="en-US" smtClean="0"/>
              <a:t>of the Least Squares Estimator</a:t>
            </a:r>
          </a:p>
        </p:txBody>
      </p:sp>
      <p:graphicFrame>
        <p:nvGraphicFramePr>
          <p:cNvPr id="3074" name="Object 4"/>
          <p:cNvGraphicFramePr>
            <a:graphicFrameLocks noChangeAspect="1"/>
          </p:cNvGraphicFramePr>
          <p:nvPr>
            <p:extLst>
              <p:ext uri="{D42A27DB-BD31-4B8C-83A1-F6EECF244321}">
                <p14:modId xmlns:p14="http://schemas.microsoft.com/office/powerpoint/2010/main" val="103626549"/>
              </p:ext>
            </p:extLst>
          </p:nvPr>
        </p:nvGraphicFramePr>
        <p:xfrm>
          <a:off x="1770063" y="1760538"/>
          <a:ext cx="5807075" cy="4659312"/>
        </p:xfrm>
        <a:graphic>
          <a:graphicData uri="http://schemas.openxmlformats.org/presentationml/2006/ole">
            <mc:AlternateContent xmlns:mc="http://schemas.openxmlformats.org/markup-compatibility/2006">
              <mc:Choice xmlns:v="urn:schemas-microsoft-com:vml" Requires="v">
                <p:oleObj spid="_x0000_s3086" name="Equation" r:id="rId4" imgW="3098520" imgH="2489040" progId="Equation.DSMT4">
                  <p:embed/>
                </p:oleObj>
              </mc:Choice>
              <mc:Fallback>
                <p:oleObj name="Equation" r:id="rId4" imgW="3098520" imgH="2489040" progId="Equation.DSMT4">
                  <p:embed/>
                  <p:pic>
                    <p:nvPicPr>
                      <p:cNvPr id="0"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0063" y="1760538"/>
                        <a:ext cx="5807075" cy="46593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9986282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457200" y="609600"/>
            <a:ext cx="8229600" cy="1139825"/>
          </a:xfrm>
        </p:spPr>
        <p:txBody>
          <a:bodyPr/>
          <a:lstStyle/>
          <a:p>
            <a:pPr eaLnBrk="1" hangingPunct="1"/>
            <a:r>
              <a:rPr lang="en-US" smtClean="0"/>
              <a:t>Unconditional Variance </a:t>
            </a:r>
            <a:br>
              <a:rPr lang="en-US" smtClean="0"/>
            </a:br>
            <a:r>
              <a:rPr lang="en-US" smtClean="0"/>
              <a:t>of the Least Squares Estimator</a:t>
            </a:r>
          </a:p>
        </p:txBody>
      </p:sp>
      <p:graphicFrame>
        <p:nvGraphicFramePr>
          <p:cNvPr id="3074" name="Object 4"/>
          <p:cNvGraphicFramePr>
            <a:graphicFrameLocks noChangeAspect="1"/>
          </p:cNvGraphicFramePr>
          <p:nvPr>
            <p:extLst>
              <p:ext uri="{D42A27DB-BD31-4B8C-83A1-F6EECF244321}">
                <p14:modId xmlns:p14="http://schemas.microsoft.com/office/powerpoint/2010/main" val="3185325151"/>
              </p:ext>
            </p:extLst>
          </p:nvPr>
        </p:nvGraphicFramePr>
        <p:xfrm>
          <a:off x="1371600" y="1981200"/>
          <a:ext cx="6575425" cy="3575050"/>
        </p:xfrm>
        <a:graphic>
          <a:graphicData uri="http://schemas.openxmlformats.org/presentationml/2006/ole">
            <mc:AlternateContent xmlns:mc="http://schemas.openxmlformats.org/markup-compatibility/2006">
              <mc:Choice xmlns:v="urn:schemas-microsoft-com:vml" Requires="v">
                <p:oleObj spid="_x0000_s11276" name="Equation" r:id="rId4" imgW="3505200" imgH="1905000" progId="Equation.DSMT4">
                  <p:embed/>
                </p:oleObj>
              </mc:Choice>
              <mc:Fallback>
                <p:oleObj name="Equation" r:id="rId4" imgW="3505200" imgH="1905000" progId="Equation.DSMT4">
                  <p:embed/>
                  <p:pic>
                    <p:nvPicPr>
                      <p:cNvPr id="0"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1981200"/>
                        <a:ext cx="6575425" cy="3575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7603392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smtClean="0"/>
              <a:t>Variance Implications of </a:t>
            </a:r>
            <a:br>
              <a:rPr lang="en-US" smtClean="0"/>
            </a:br>
            <a:r>
              <a:rPr lang="en-US" smtClean="0"/>
              <a:t>Specification Errors: Omitted Variables</a:t>
            </a:r>
          </a:p>
        </p:txBody>
      </p:sp>
      <p:sp>
        <p:nvSpPr>
          <p:cNvPr id="20483" name="Rectangle 3"/>
          <p:cNvSpPr>
            <a:spLocks noGrp="1" noChangeArrowheads="1"/>
          </p:cNvSpPr>
          <p:nvPr>
            <p:ph type="body" idx="1"/>
          </p:nvPr>
        </p:nvSpPr>
        <p:spPr>
          <a:xfrm>
            <a:off x="457200" y="1828800"/>
            <a:ext cx="8458200" cy="4648200"/>
          </a:xfrm>
        </p:spPr>
        <p:txBody>
          <a:bodyPr/>
          <a:lstStyle/>
          <a:p>
            <a:pPr marL="533400" indent="-533400" eaLnBrk="1" hangingPunct="1">
              <a:buFont typeface="Wingdings" pitchFamily="2" charset="2"/>
              <a:buNone/>
            </a:pPr>
            <a:r>
              <a:rPr lang="en-US" sz="2400" smtClean="0"/>
              <a:t>Suppose the correct model is </a:t>
            </a:r>
          </a:p>
          <a:p>
            <a:pPr marL="533400" indent="-533400" eaLnBrk="1" hangingPunct="1">
              <a:buFont typeface="Wingdings" pitchFamily="2" charset="2"/>
              <a:buNone/>
            </a:pPr>
            <a:r>
              <a:rPr lang="en-US" sz="2400" smtClean="0"/>
              <a:t>        </a:t>
            </a:r>
            <a:r>
              <a:rPr lang="en-US" sz="2400" b="1" smtClean="0"/>
              <a:t>y </a:t>
            </a:r>
            <a:r>
              <a:rPr lang="en-US" sz="2400" smtClean="0"/>
              <a:t>= </a:t>
            </a:r>
            <a:r>
              <a:rPr lang="en-US" sz="2400" b="1" smtClean="0"/>
              <a:t>X</a:t>
            </a:r>
            <a:r>
              <a:rPr lang="en-US" sz="2400" baseline="-25000" smtClean="0"/>
              <a:t>1</a:t>
            </a:r>
            <a:r>
              <a:rPr lang="en-US" sz="2400" b="1" smtClean="0">
                <a:sym typeface="Symbol" pitchFamily="18" charset="2"/>
              </a:rPr>
              <a:t></a:t>
            </a:r>
            <a:r>
              <a:rPr lang="en-US" sz="2400" baseline="-25000" smtClean="0"/>
              <a:t>1</a:t>
            </a:r>
            <a:r>
              <a:rPr lang="en-US" sz="2400" smtClean="0"/>
              <a:t> + </a:t>
            </a:r>
            <a:r>
              <a:rPr lang="en-US" sz="2400" b="1" smtClean="0"/>
              <a:t>X</a:t>
            </a:r>
            <a:r>
              <a:rPr lang="en-US" sz="2400" baseline="-25000" smtClean="0"/>
              <a:t>2</a:t>
            </a:r>
            <a:r>
              <a:rPr lang="en-US" sz="2400" b="1" smtClean="0">
                <a:sym typeface="Symbol" pitchFamily="18" charset="2"/>
              </a:rPr>
              <a:t></a:t>
            </a:r>
            <a:r>
              <a:rPr lang="en-US" sz="2400" baseline="-25000" smtClean="0"/>
              <a:t>2 </a:t>
            </a:r>
            <a:r>
              <a:rPr lang="en-US" sz="2400" smtClean="0"/>
              <a:t>+ </a:t>
            </a:r>
            <a:r>
              <a:rPr lang="en-US" sz="2400" b="1" smtClean="0">
                <a:sym typeface="Symbol" pitchFamily="18" charset="2"/>
              </a:rPr>
              <a:t></a:t>
            </a:r>
            <a:r>
              <a:rPr lang="en-US" sz="2400" smtClean="0"/>
              <a:t>.  I.e., two sets  of variables.  </a:t>
            </a:r>
          </a:p>
          <a:p>
            <a:pPr marL="533400" indent="-533400" eaLnBrk="1" hangingPunct="1">
              <a:buFont typeface="Wingdings" pitchFamily="2" charset="2"/>
              <a:buNone/>
            </a:pPr>
            <a:r>
              <a:rPr lang="en-US" sz="2400" smtClean="0"/>
              <a:t>        Compute least squares omitting </a:t>
            </a:r>
            <a:r>
              <a:rPr lang="en-US" sz="2400" b="1" smtClean="0"/>
              <a:t>X</a:t>
            </a:r>
            <a:r>
              <a:rPr lang="en-US" sz="2400" baseline="-25000" smtClean="0"/>
              <a:t>2</a:t>
            </a:r>
            <a:r>
              <a:rPr lang="en-US" sz="2400" smtClean="0"/>
              <a:t>.  Some easily</a:t>
            </a:r>
            <a:br>
              <a:rPr lang="en-US" sz="2400" smtClean="0"/>
            </a:br>
            <a:r>
              <a:rPr lang="en-US" sz="2400" smtClean="0"/>
              <a:t>  proved results:</a:t>
            </a:r>
          </a:p>
          <a:p>
            <a:pPr marL="533400" indent="-533400" eaLnBrk="1" hangingPunct="1">
              <a:buFont typeface="Wingdings" pitchFamily="2" charset="2"/>
              <a:buNone/>
            </a:pPr>
            <a:r>
              <a:rPr lang="en-US" sz="2400" smtClean="0"/>
              <a:t>Var[</a:t>
            </a:r>
            <a:r>
              <a:rPr lang="en-US" sz="2400" b="1" smtClean="0"/>
              <a:t>b</a:t>
            </a:r>
            <a:r>
              <a:rPr lang="en-US" sz="2400" baseline="-25000" smtClean="0"/>
              <a:t>1</a:t>
            </a:r>
            <a:r>
              <a:rPr lang="en-US" sz="2400" smtClean="0"/>
              <a:t>] is smaller than Var[</a:t>
            </a:r>
            <a:r>
              <a:rPr lang="en-US" sz="2400" b="1" smtClean="0"/>
              <a:t>b</a:t>
            </a:r>
            <a:r>
              <a:rPr lang="en-US" sz="2400" baseline="-25000" smtClean="0"/>
              <a:t>1.2</a:t>
            </a:r>
            <a:r>
              <a:rPr lang="en-US" sz="2400" smtClean="0"/>
              <a:t>]. Proof: Var[</a:t>
            </a:r>
            <a:r>
              <a:rPr lang="en-US" sz="2400" b="1" smtClean="0"/>
              <a:t>b</a:t>
            </a:r>
            <a:r>
              <a:rPr lang="en-US" sz="2400" baseline="-25000" smtClean="0"/>
              <a:t>1</a:t>
            </a:r>
            <a:r>
              <a:rPr lang="en-US" sz="2400" smtClean="0"/>
              <a:t>] = </a:t>
            </a:r>
            <a:r>
              <a:rPr lang="en-US" sz="2400" smtClean="0">
                <a:sym typeface="Symbol"/>
              </a:rPr>
              <a:t></a:t>
            </a:r>
            <a:r>
              <a:rPr lang="en-US" sz="2400" baseline="30000" smtClean="0"/>
              <a:t>2</a:t>
            </a:r>
            <a:r>
              <a:rPr lang="en-US" sz="2400" smtClean="0"/>
              <a:t>(</a:t>
            </a:r>
            <a:r>
              <a:rPr lang="en-US" sz="2400" b="1" smtClean="0"/>
              <a:t>X</a:t>
            </a:r>
            <a:r>
              <a:rPr lang="en-US" sz="2400" baseline="-25000" smtClean="0"/>
              <a:t>1</a:t>
            </a:r>
            <a:r>
              <a:rPr lang="en-US" sz="2400" smtClean="0"/>
              <a:t>’</a:t>
            </a:r>
            <a:r>
              <a:rPr lang="en-US" sz="2400" b="1" smtClean="0"/>
              <a:t>X</a:t>
            </a:r>
            <a:r>
              <a:rPr lang="en-US" sz="2400" baseline="-25000" smtClean="0"/>
              <a:t>1</a:t>
            </a:r>
            <a:r>
              <a:rPr lang="en-US" sz="2400" smtClean="0"/>
              <a:t>)</a:t>
            </a:r>
            <a:r>
              <a:rPr lang="en-US" sz="2400" baseline="30000" smtClean="0"/>
              <a:t>-1</a:t>
            </a:r>
            <a:r>
              <a:rPr lang="en-US" sz="2400" smtClean="0"/>
              <a:t>. </a:t>
            </a:r>
          </a:p>
          <a:p>
            <a:pPr marL="533400" indent="-533400">
              <a:buNone/>
            </a:pPr>
            <a:r>
              <a:rPr lang="en-US" sz="2400" smtClean="0"/>
              <a:t>Var[</a:t>
            </a:r>
            <a:r>
              <a:rPr lang="en-US" sz="2400" b="1" smtClean="0"/>
              <a:t>b</a:t>
            </a:r>
            <a:r>
              <a:rPr lang="en-US" sz="2400" baseline="-25000" smtClean="0"/>
              <a:t>1.2</a:t>
            </a:r>
            <a:r>
              <a:rPr lang="en-US" sz="2400" smtClean="0"/>
              <a:t>] = </a:t>
            </a:r>
            <a:r>
              <a:rPr lang="en-US" sz="2400" smtClean="0">
                <a:sym typeface="Symbol"/>
              </a:rPr>
              <a:t></a:t>
            </a:r>
            <a:r>
              <a:rPr lang="en-US" sz="2400" baseline="30000" smtClean="0"/>
              <a:t>2</a:t>
            </a:r>
            <a:r>
              <a:rPr lang="en-US" sz="2400" smtClean="0"/>
              <a:t>(</a:t>
            </a:r>
            <a:r>
              <a:rPr lang="en-US" sz="2400" b="1" smtClean="0"/>
              <a:t>X</a:t>
            </a:r>
            <a:r>
              <a:rPr lang="en-US" sz="2400" baseline="-25000" smtClean="0"/>
              <a:t>1</a:t>
            </a:r>
            <a:r>
              <a:rPr lang="en-US" sz="2400" smtClean="0"/>
              <a:t>’</a:t>
            </a:r>
            <a:r>
              <a:rPr lang="en-US" sz="2400" b="1" smtClean="0"/>
              <a:t>M</a:t>
            </a:r>
            <a:r>
              <a:rPr lang="en-US" sz="2400" baseline="-25000" smtClean="0"/>
              <a:t>2</a:t>
            </a:r>
            <a:r>
              <a:rPr lang="en-US" sz="2400" b="1" smtClean="0"/>
              <a:t>X</a:t>
            </a:r>
            <a:r>
              <a:rPr lang="en-US" sz="2400" baseline="-25000" smtClean="0"/>
              <a:t>1</a:t>
            </a:r>
            <a:r>
              <a:rPr lang="en-US" sz="2400" smtClean="0"/>
              <a:t>)</a:t>
            </a:r>
            <a:r>
              <a:rPr lang="en-US" sz="2400" baseline="30000" smtClean="0"/>
              <a:t>-1</a:t>
            </a:r>
            <a:r>
              <a:rPr lang="en-US" sz="2400" smtClean="0"/>
              <a:t>.  To compare the matrices, we can ignore </a:t>
            </a:r>
            <a:r>
              <a:rPr lang="en-US" sz="2400" smtClean="0">
                <a:sym typeface="Symbol"/>
              </a:rPr>
              <a:t></a:t>
            </a:r>
            <a:r>
              <a:rPr lang="en-US" sz="2400" baseline="30000" smtClean="0"/>
              <a:t>2</a:t>
            </a:r>
            <a:r>
              <a:rPr lang="en-US" sz="2400" smtClean="0">
                <a:sym typeface="Symbol"/>
              </a:rPr>
              <a:t>.  To show that </a:t>
            </a:r>
            <a:r>
              <a:rPr lang="en-US" sz="2400" smtClean="0"/>
              <a:t>Var[</a:t>
            </a:r>
            <a:r>
              <a:rPr lang="en-US" sz="2400" b="1" smtClean="0"/>
              <a:t>b</a:t>
            </a:r>
            <a:r>
              <a:rPr lang="en-US" sz="2400" baseline="-25000" smtClean="0"/>
              <a:t>1</a:t>
            </a:r>
            <a:r>
              <a:rPr lang="en-US" sz="2400" smtClean="0"/>
              <a:t>] is smaller than Var[</a:t>
            </a:r>
            <a:r>
              <a:rPr lang="en-US" sz="2400" b="1" smtClean="0"/>
              <a:t>b</a:t>
            </a:r>
            <a:r>
              <a:rPr lang="en-US" sz="2400" baseline="-25000" smtClean="0"/>
              <a:t>1.2</a:t>
            </a:r>
            <a:r>
              <a:rPr lang="en-US" sz="2400" smtClean="0"/>
              <a:t>], we show that its inverse is bigger.  So, is</a:t>
            </a:r>
          </a:p>
          <a:p>
            <a:pPr marL="533400" indent="-533400">
              <a:buNone/>
            </a:pPr>
            <a:r>
              <a:rPr lang="en-US" sz="2400" smtClean="0"/>
              <a:t>[(</a:t>
            </a:r>
            <a:r>
              <a:rPr lang="en-US" sz="2400" b="1" smtClean="0"/>
              <a:t>X</a:t>
            </a:r>
            <a:r>
              <a:rPr lang="en-US" sz="2400" baseline="-25000" smtClean="0"/>
              <a:t>1</a:t>
            </a:r>
            <a:r>
              <a:rPr lang="en-US" sz="2400" smtClean="0"/>
              <a:t>’</a:t>
            </a:r>
            <a:r>
              <a:rPr lang="en-US" sz="2400" b="1" smtClean="0"/>
              <a:t>X</a:t>
            </a:r>
            <a:r>
              <a:rPr lang="en-US" sz="2400" baseline="-25000" smtClean="0"/>
              <a:t>1</a:t>
            </a:r>
            <a:r>
              <a:rPr lang="en-US" sz="2400" smtClean="0"/>
              <a:t>)</a:t>
            </a:r>
            <a:r>
              <a:rPr lang="en-US" sz="2400" baseline="30000" smtClean="0"/>
              <a:t>-1</a:t>
            </a:r>
            <a:r>
              <a:rPr lang="en-US" sz="2400" smtClean="0"/>
              <a:t>]</a:t>
            </a:r>
            <a:r>
              <a:rPr lang="en-US" sz="2400" baseline="30000" smtClean="0"/>
              <a:t>-1</a:t>
            </a:r>
            <a:r>
              <a:rPr lang="en-US" sz="2400" smtClean="0"/>
              <a:t> larger than [(</a:t>
            </a:r>
            <a:r>
              <a:rPr lang="en-US" sz="2400" b="1" smtClean="0"/>
              <a:t>X</a:t>
            </a:r>
            <a:r>
              <a:rPr lang="en-US" sz="2400" baseline="-25000" smtClean="0"/>
              <a:t>1</a:t>
            </a:r>
            <a:r>
              <a:rPr lang="en-US" sz="2400" smtClean="0"/>
              <a:t>’</a:t>
            </a:r>
            <a:r>
              <a:rPr lang="en-US" sz="2400" b="1" smtClean="0"/>
              <a:t>M</a:t>
            </a:r>
            <a:r>
              <a:rPr lang="en-US" sz="2400" baseline="-25000" smtClean="0"/>
              <a:t>2</a:t>
            </a:r>
            <a:r>
              <a:rPr lang="en-US" sz="2400" b="1" smtClean="0"/>
              <a:t>X</a:t>
            </a:r>
            <a:r>
              <a:rPr lang="en-US" sz="2400" baseline="-25000" smtClean="0"/>
              <a:t>1</a:t>
            </a:r>
            <a:r>
              <a:rPr lang="en-US" sz="2400" smtClean="0"/>
              <a:t>)</a:t>
            </a:r>
            <a:r>
              <a:rPr lang="en-US" sz="2400" baseline="30000" smtClean="0"/>
              <a:t>-1</a:t>
            </a:r>
            <a:r>
              <a:rPr lang="en-US" sz="2400" smtClean="0"/>
              <a:t>]</a:t>
            </a:r>
            <a:r>
              <a:rPr lang="en-US" sz="2400" baseline="30000" smtClean="0"/>
              <a:t>-1</a:t>
            </a:r>
            <a:r>
              <a:rPr lang="en-US" sz="2400" b="1" smtClean="0"/>
              <a:t>?</a:t>
            </a:r>
          </a:p>
          <a:p>
            <a:pPr marL="533400" indent="-533400">
              <a:buNone/>
            </a:pPr>
            <a:r>
              <a:rPr lang="en-US" sz="2400" b="1" smtClean="0"/>
              <a:t>Is X</a:t>
            </a:r>
            <a:r>
              <a:rPr lang="en-US" sz="2400" baseline="-25000" smtClean="0"/>
              <a:t>1</a:t>
            </a:r>
            <a:r>
              <a:rPr lang="en-US" sz="2400" smtClean="0"/>
              <a:t>’</a:t>
            </a:r>
            <a:r>
              <a:rPr lang="en-US" sz="2400" b="1" smtClean="0"/>
              <a:t>X</a:t>
            </a:r>
            <a:r>
              <a:rPr lang="en-US" sz="2400" baseline="-25000" smtClean="0"/>
              <a:t>1 </a:t>
            </a:r>
            <a:r>
              <a:rPr lang="en-US" sz="2400" smtClean="0"/>
              <a:t>larger than  </a:t>
            </a:r>
            <a:r>
              <a:rPr lang="en-US" sz="2400" b="1" smtClean="0"/>
              <a:t>X</a:t>
            </a:r>
            <a:r>
              <a:rPr lang="en-US" sz="2400" baseline="-25000" smtClean="0"/>
              <a:t>1</a:t>
            </a:r>
            <a:r>
              <a:rPr lang="en-US" sz="2400" smtClean="0"/>
              <a:t>’</a:t>
            </a:r>
            <a:r>
              <a:rPr lang="en-US" sz="2400" b="1" smtClean="0"/>
              <a:t>X</a:t>
            </a:r>
            <a:r>
              <a:rPr lang="en-US" sz="2400" baseline="-25000" smtClean="0"/>
              <a:t>1</a:t>
            </a:r>
            <a:r>
              <a:rPr lang="en-US" sz="2400" smtClean="0"/>
              <a:t> – </a:t>
            </a:r>
            <a:r>
              <a:rPr lang="en-US" sz="2400" b="1" smtClean="0"/>
              <a:t>X</a:t>
            </a:r>
            <a:r>
              <a:rPr lang="en-US" sz="2400" baseline="-25000" smtClean="0"/>
              <a:t>1</a:t>
            </a:r>
            <a:r>
              <a:rPr lang="en-US" sz="2400" smtClean="0"/>
              <a:t>’</a:t>
            </a:r>
            <a:r>
              <a:rPr lang="en-US" sz="2400" b="1" smtClean="0"/>
              <a:t>X</a:t>
            </a:r>
            <a:r>
              <a:rPr lang="en-US" sz="2400" baseline="-25000" smtClean="0"/>
              <a:t>2</a:t>
            </a:r>
            <a:r>
              <a:rPr lang="en-US" sz="2400" smtClean="0"/>
              <a:t>(</a:t>
            </a:r>
            <a:r>
              <a:rPr lang="en-US" sz="2400" b="1" smtClean="0"/>
              <a:t>X</a:t>
            </a:r>
            <a:r>
              <a:rPr lang="en-US" sz="2400" baseline="-25000" smtClean="0"/>
              <a:t>2</a:t>
            </a:r>
            <a:r>
              <a:rPr lang="en-US" sz="2400" smtClean="0"/>
              <a:t>’</a:t>
            </a:r>
            <a:r>
              <a:rPr lang="en-US" sz="2400" b="1" smtClean="0"/>
              <a:t>X</a:t>
            </a:r>
            <a:r>
              <a:rPr lang="en-US" sz="2400" baseline="-25000" smtClean="0"/>
              <a:t>2</a:t>
            </a:r>
            <a:r>
              <a:rPr lang="en-US" sz="2400" smtClean="0"/>
              <a:t>)</a:t>
            </a:r>
            <a:r>
              <a:rPr lang="en-US" sz="2400" baseline="30000" smtClean="0"/>
              <a:t>-1</a:t>
            </a:r>
            <a:r>
              <a:rPr lang="en-US" sz="2400" b="1" smtClean="0"/>
              <a:t>X</a:t>
            </a:r>
            <a:r>
              <a:rPr lang="en-US" sz="2400" baseline="-25000" smtClean="0"/>
              <a:t>2</a:t>
            </a:r>
            <a:r>
              <a:rPr lang="en-US" sz="2400" smtClean="0"/>
              <a:t>’</a:t>
            </a:r>
            <a:r>
              <a:rPr lang="en-US" sz="2400" b="1" smtClean="0"/>
              <a:t>X</a:t>
            </a:r>
            <a:r>
              <a:rPr lang="en-US" sz="2400" baseline="-25000" smtClean="0"/>
              <a:t>1</a:t>
            </a:r>
            <a:r>
              <a:rPr lang="en-US" sz="2400" smtClean="0"/>
              <a:t>?  Obviously.</a:t>
            </a:r>
          </a:p>
          <a:p>
            <a:pPr marL="533400" indent="-533400">
              <a:buNone/>
            </a:pPr>
            <a:endParaRPr lang="en-US" sz="2400" smtClean="0"/>
          </a:p>
          <a:p>
            <a:pPr marL="533400" indent="-533400" eaLnBrk="1" hangingPunct="1">
              <a:buFont typeface="Wingdings" pitchFamily="2" charset="2"/>
              <a:buNone/>
            </a:pPr>
            <a:endParaRPr lang="en-US" sz="2400" smtClean="0"/>
          </a:p>
        </p:txBody>
      </p:sp>
    </p:spTree>
    <p:extLst>
      <p:ext uri="{BB962C8B-B14F-4D97-AF65-F5344CB8AC3E}">
        <p14:creationId xmlns:p14="http://schemas.microsoft.com/office/powerpoint/2010/main" val="5001982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762000" y="838200"/>
            <a:ext cx="8229600" cy="530225"/>
          </a:xfrm>
        </p:spPr>
        <p:txBody>
          <a:bodyPr/>
          <a:lstStyle/>
          <a:p>
            <a:pPr eaLnBrk="1" hangingPunct="1"/>
            <a:r>
              <a:rPr lang="en-US" smtClean="0"/>
              <a:t>Variance Implications of </a:t>
            </a:r>
            <a:br>
              <a:rPr lang="en-US" smtClean="0"/>
            </a:br>
            <a:r>
              <a:rPr lang="en-US" smtClean="0"/>
              <a:t>Specification Errors: Omitted Variables</a:t>
            </a:r>
          </a:p>
        </p:txBody>
      </p:sp>
      <p:sp>
        <p:nvSpPr>
          <p:cNvPr id="20483" name="Rectangle 3"/>
          <p:cNvSpPr>
            <a:spLocks noGrp="1" noChangeArrowheads="1"/>
          </p:cNvSpPr>
          <p:nvPr>
            <p:ph type="body" idx="1"/>
          </p:nvPr>
        </p:nvSpPr>
        <p:spPr>
          <a:xfrm>
            <a:off x="457200" y="1524000"/>
            <a:ext cx="8458200" cy="3352800"/>
          </a:xfrm>
        </p:spPr>
        <p:txBody>
          <a:bodyPr/>
          <a:lstStyle/>
          <a:p>
            <a:pPr marL="533400" indent="-533400" eaLnBrk="1" hangingPunct="1">
              <a:buFont typeface="Wingdings" pitchFamily="2" charset="2"/>
              <a:buNone/>
            </a:pPr>
            <a:r>
              <a:rPr lang="en-US" sz="2400" b="1" smtClean="0">
                <a:solidFill>
                  <a:srgbClr val="FF0000"/>
                </a:solidFill>
              </a:rPr>
              <a:t>       I.e., you get a smaller variance when you omit X</a:t>
            </a:r>
            <a:r>
              <a:rPr lang="en-US" sz="2400" b="1" baseline="-25000" smtClean="0">
                <a:solidFill>
                  <a:srgbClr val="FF0000"/>
                </a:solidFill>
              </a:rPr>
              <a:t>2</a:t>
            </a:r>
            <a:r>
              <a:rPr lang="en-US" sz="2400" b="1" smtClean="0">
                <a:solidFill>
                  <a:srgbClr val="FF0000"/>
                </a:solidFill>
              </a:rPr>
              <a:t>. </a:t>
            </a:r>
          </a:p>
          <a:p>
            <a:pPr marL="533400" indent="-533400" eaLnBrk="1" hangingPunct="1">
              <a:buFont typeface="Wingdings" pitchFamily="2" charset="2"/>
              <a:buNone/>
            </a:pPr>
            <a:r>
              <a:rPr lang="en-US" sz="2400" smtClean="0"/>
              <a:t>  </a:t>
            </a:r>
          </a:p>
          <a:p>
            <a:pPr marL="533400" indent="-533400" eaLnBrk="1" hangingPunct="1">
              <a:buFont typeface="Wingdings" pitchFamily="2" charset="2"/>
              <a:buNone/>
            </a:pPr>
            <a:r>
              <a:rPr lang="en-US" sz="2400" smtClean="0"/>
              <a:t>       Omitting </a:t>
            </a:r>
            <a:r>
              <a:rPr lang="en-US" sz="2400" b="1" smtClean="0"/>
              <a:t>X</a:t>
            </a:r>
            <a:r>
              <a:rPr lang="en-US" sz="2400" baseline="-25000" smtClean="0"/>
              <a:t>2</a:t>
            </a:r>
            <a:r>
              <a:rPr lang="en-US" sz="2400" smtClean="0"/>
              <a:t> amounts to using extra information (</a:t>
            </a:r>
            <a:r>
              <a:rPr lang="en-US" sz="2400" b="1" smtClean="0">
                <a:sym typeface="Symbol" pitchFamily="18" charset="2"/>
              </a:rPr>
              <a:t></a:t>
            </a:r>
            <a:r>
              <a:rPr lang="en-US" sz="2400" baseline="-25000" smtClean="0"/>
              <a:t>2</a:t>
            </a:r>
            <a:r>
              <a:rPr lang="en-US" sz="2400" smtClean="0"/>
              <a:t> = </a:t>
            </a:r>
            <a:r>
              <a:rPr lang="en-US" sz="2400" b="1" smtClean="0"/>
              <a:t>0</a:t>
            </a:r>
            <a:r>
              <a:rPr lang="en-US" sz="2400" smtClean="0"/>
              <a:t>). </a:t>
            </a:r>
            <a:r>
              <a:rPr lang="en-US" sz="2400" i="1" u="sng" smtClean="0"/>
              <a:t> </a:t>
            </a:r>
            <a:r>
              <a:rPr lang="en-US" sz="2400" b="1" i="1" u="sng" smtClean="0">
                <a:solidFill>
                  <a:srgbClr val="FF0000"/>
                </a:solidFill>
              </a:rPr>
              <a:t>Even if the information is wrong (see the next result), it reduces</a:t>
            </a:r>
            <a:r>
              <a:rPr lang="en-US" sz="2400" b="1" smtClean="0">
                <a:solidFill>
                  <a:srgbClr val="FF0000"/>
                </a:solidFill>
              </a:rPr>
              <a:t> </a:t>
            </a:r>
            <a:r>
              <a:rPr lang="en-US" sz="2400" b="1" i="1" u="sng" smtClean="0">
                <a:solidFill>
                  <a:srgbClr val="FF0000"/>
                </a:solidFill>
              </a:rPr>
              <a:t> the variance.</a:t>
            </a:r>
            <a:r>
              <a:rPr lang="en-US" sz="2400" b="1" smtClean="0">
                <a:solidFill>
                  <a:srgbClr val="FF0000"/>
                </a:solidFill>
              </a:rPr>
              <a:t>  </a:t>
            </a:r>
            <a:r>
              <a:rPr lang="en-US" sz="2400" smtClean="0"/>
              <a:t>(This is an important result.)  It may induce a bias, but either way, it reduces variance.</a:t>
            </a:r>
          </a:p>
          <a:p>
            <a:pPr>
              <a:lnSpc>
                <a:spcPct val="90000"/>
              </a:lnSpc>
              <a:buNone/>
            </a:pPr>
            <a:endParaRPr lang="en-US" sz="2400" b="1" smtClean="0"/>
          </a:p>
          <a:p>
            <a:pPr>
              <a:lnSpc>
                <a:spcPct val="90000"/>
              </a:lnSpc>
              <a:buNone/>
            </a:pPr>
            <a:r>
              <a:rPr lang="en-US" sz="2400" b="1" smtClean="0"/>
              <a:t>     b</a:t>
            </a:r>
            <a:r>
              <a:rPr lang="en-US" sz="2400" baseline="-25000" smtClean="0"/>
              <a:t>1</a:t>
            </a:r>
            <a:r>
              <a:rPr lang="en-US" sz="2400" smtClean="0"/>
              <a:t> may be more “precise.”  </a:t>
            </a:r>
          </a:p>
          <a:p>
            <a:pPr>
              <a:lnSpc>
                <a:spcPct val="90000"/>
              </a:lnSpc>
              <a:buNone/>
            </a:pPr>
            <a:r>
              <a:rPr lang="en-US" sz="2400" b="1" smtClean="0"/>
              <a:t>     </a:t>
            </a:r>
            <a:r>
              <a:rPr lang="en-US" sz="2400" smtClean="0"/>
              <a:t>Precision  = Mean squared error  </a:t>
            </a:r>
          </a:p>
          <a:p>
            <a:pPr>
              <a:lnSpc>
                <a:spcPct val="90000"/>
              </a:lnSpc>
              <a:buNone/>
            </a:pPr>
            <a:r>
              <a:rPr lang="en-US" sz="2400" smtClean="0"/>
              <a:t>                      = variance + squared bias.</a:t>
            </a:r>
          </a:p>
          <a:p>
            <a:pPr>
              <a:lnSpc>
                <a:spcPct val="90000"/>
              </a:lnSpc>
              <a:buNone/>
            </a:pPr>
            <a:r>
              <a:rPr lang="en-US" sz="2400" smtClean="0"/>
              <a:t>    Smaller variance but positive bias.  If bias is small, may  still favor the short regression.</a:t>
            </a:r>
          </a:p>
        </p:txBody>
      </p:sp>
    </p:spTree>
    <p:extLst>
      <p:ext uri="{BB962C8B-B14F-4D97-AF65-F5344CB8AC3E}">
        <p14:creationId xmlns:p14="http://schemas.microsoft.com/office/powerpoint/2010/main" val="5001982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33400" y="838200"/>
            <a:ext cx="8229600" cy="530225"/>
          </a:xfrm>
        </p:spPr>
        <p:txBody>
          <a:bodyPr/>
          <a:lstStyle/>
          <a:p>
            <a:pPr eaLnBrk="1" hangingPunct="1"/>
            <a:r>
              <a:rPr lang="en-US" smtClean="0"/>
              <a:t>Specification Errors-2</a:t>
            </a:r>
          </a:p>
        </p:txBody>
      </p:sp>
      <p:sp>
        <p:nvSpPr>
          <p:cNvPr id="22531" name="Rectangle 3"/>
          <p:cNvSpPr>
            <a:spLocks noGrp="1" noChangeArrowheads="1"/>
          </p:cNvSpPr>
          <p:nvPr>
            <p:ph type="body" idx="1"/>
          </p:nvPr>
        </p:nvSpPr>
        <p:spPr/>
        <p:txBody>
          <a:bodyPr/>
          <a:lstStyle/>
          <a:p>
            <a:pPr eaLnBrk="1" hangingPunct="1">
              <a:buFont typeface="Wingdings" pitchFamily="2" charset="2"/>
              <a:buNone/>
            </a:pPr>
            <a:r>
              <a:rPr lang="en-US" smtClean="0"/>
              <a:t> Including superfluous variables:  Just reverse the results.</a:t>
            </a:r>
          </a:p>
          <a:p>
            <a:pPr eaLnBrk="1" hangingPunct="1">
              <a:buFont typeface="Wingdings" pitchFamily="2" charset="2"/>
              <a:buNone/>
            </a:pPr>
            <a:r>
              <a:rPr lang="en-US" smtClean="0"/>
              <a:t>Including superfluous variables increases variance.  (The cost of not using information.)</a:t>
            </a:r>
          </a:p>
          <a:p>
            <a:pPr>
              <a:buNone/>
            </a:pPr>
            <a:r>
              <a:rPr lang="en-US" smtClean="0"/>
              <a:t>Does not cause a bias, because if the variables in </a:t>
            </a:r>
            <a:r>
              <a:rPr lang="en-US" b="1" smtClean="0"/>
              <a:t>X</a:t>
            </a:r>
            <a:r>
              <a:rPr lang="en-US" baseline="-25000" smtClean="0"/>
              <a:t>2</a:t>
            </a:r>
            <a:r>
              <a:rPr lang="en-US" smtClean="0"/>
              <a:t> are truly superfluous, then </a:t>
            </a:r>
            <a:r>
              <a:rPr lang="en-US" b="1" smtClean="0">
                <a:sym typeface="Symbol" pitchFamily="18" charset="2"/>
              </a:rPr>
              <a:t></a:t>
            </a:r>
            <a:r>
              <a:rPr lang="en-US" baseline="-25000" smtClean="0"/>
              <a:t>2</a:t>
            </a:r>
            <a:r>
              <a:rPr lang="en-US" smtClean="0"/>
              <a:t> = </a:t>
            </a:r>
            <a:r>
              <a:rPr lang="en-US" b="1" smtClean="0"/>
              <a:t>0</a:t>
            </a:r>
            <a:r>
              <a:rPr lang="en-US" smtClean="0"/>
              <a:t>, </a:t>
            </a:r>
            <a:br>
              <a:rPr lang="en-US" smtClean="0"/>
            </a:br>
            <a:r>
              <a:rPr lang="en-US" smtClean="0"/>
              <a:t>so E[</a:t>
            </a:r>
            <a:r>
              <a:rPr lang="en-US" b="1" smtClean="0"/>
              <a:t>b</a:t>
            </a:r>
            <a:r>
              <a:rPr lang="en-US" baseline="-25000" smtClean="0"/>
              <a:t>1.2</a:t>
            </a:r>
            <a:r>
              <a:rPr lang="en-US" smtClean="0"/>
              <a:t>] = </a:t>
            </a:r>
            <a:r>
              <a:rPr lang="en-US" b="1" smtClean="0">
                <a:sym typeface="Symbol" pitchFamily="18" charset="2"/>
              </a:rPr>
              <a:t></a:t>
            </a:r>
            <a:r>
              <a:rPr lang="en-US" baseline="-25000" smtClean="0"/>
              <a:t>1</a:t>
            </a:r>
            <a:r>
              <a:rPr lang="en-US" smtClean="0"/>
              <a:t>+</a:t>
            </a:r>
            <a:r>
              <a:rPr lang="en-US" b="1" smtClean="0"/>
              <a:t>C</a:t>
            </a:r>
            <a:r>
              <a:rPr lang="en-US" b="1" smtClean="0">
                <a:sym typeface="Symbol" pitchFamily="18" charset="2"/>
              </a:rPr>
              <a:t></a:t>
            </a:r>
            <a:r>
              <a:rPr lang="en-US" baseline="-25000" smtClean="0"/>
              <a:t>2</a:t>
            </a:r>
            <a:r>
              <a:rPr lang="en-US" smtClean="0"/>
              <a:t> = </a:t>
            </a:r>
            <a:r>
              <a:rPr lang="en-US" b="1" smtClean="0">
                <a:sym typeface="Symbol" pitchFamily="18" charset="2"/>
              </a:rPr>
              <a:t></a:t>
            </a:r>
            <a:r>
              <a:rPr lang="en-US" baseline="-25000" smtClean="0"/>
              <a:t>1</a:t>
            </a:r>
            <a:r>
              <a:rPr lang="en-US" smtClean="0"/>
              <a:t> </a:t>
            </a:r>
          </a:p>
        </p:txBody>
      </p:sp>
    </p:spTree>
    <p:extLst>
      <p:ext uri="{BB962C8B-B14F-4D97-AF65-F5344CB8AC3E}">
        <p14:creationId xmlns:p14="http://schemas.microsoft.com/office/powerpoint/2010/main" val="20675379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smtClean="0"/>
              <a:t>Linear Restrictions</a:t>
            </a:r>
          </a:p>
        </p:txBody>
      </p:sp>
      <p:sp>
        <p:nvSpPr>
          <p:cNvPr id="23555" name="Rectangle 3"/>
          <p:cNvSpPr>
            <a:spLocks noGrp="1" noChangeArrowheads="1"/>
          </p:cNvSpPr>
          <p:nvPr>
            <p:ph type="body" idx="1"/>
          </p:nvPr>
        </p:nvSpPr>
        <p:spPr/>
        <p:txBody>
          <a:bodyPr/>
          <a:lstStyle/>
          <a:p>
            <a:pPr eaLnBrk="1" hangingPunct="1">
              <a:lnSpc>
                <a:spcPct val="90000"/>
              </a:lnSpc>
              <a:buFont typeface="Wingdings" pitchFamily="2" charset="2"/>
              <a:buNone/>
            </a:pPr>
            <a:r>
              <a:rPr lang="en-US" sz="2400" dirty="0" smtClean="0"/>
              <a:t>Context:  How do linear restrictions affect the properties of the least squares estimator?</a:t>
            </a:r>
          </a:p>
          <a:p>
            <a:pPr eaLnBrk="1" hangingPunct="1">
              <a:lnSpc>
                <a:spcPct val="90000"/>
              </a:lnSpc>
              <a:buFont typeface="Wingdings" pitchFamily="2" charset="2"/>
              <a:buNone/>
            </a:pPr>
            <a:r>
              <a:rPr lang="en-US" sz="2400" dirty="0" smtClean="0"/>
              <a:t>         </a:t>
            </a:r>
            <a:r>
              <a:rPr lang="en-US" sz="2400" b="1" dirty="0" smtClean="0">
                <a:solidFill>
                  <a:srgbClr val="FF0000"/>
                </a:solidFill>
              </a:rPr>
              <a:t>Model</a:t>
            </a:r>
            <a:r>
              <a:rPr lang="en-US" sz="2400" dirty="0" smtClean="0"/>
              <a:t>:			   </a:t>
            </a:r>
            <a:r>
              <a:rPr lang="en-US" sz="2400" b="1" dirty="0" smtClean="0"/>
              <a:t>y</a:t>
            </a:r>
            <a:r>
              <a:rPr lang="en-US" sz="2400" dirty="0" smtClean="0"/>
              <a:t>  =  </a:t>
            </a:r>
            <a:r>
              <a:rPr lang="en-US" sz="2400" b="1" dirty="0" smtClean="0"/>
              <a:t>X</a:t>
            </a:r>
            <a:r>
              <a:rPr lang="en-US" sz="2400" b="1" dirty="0" smtClean="0">
                <a:sym typeface="Symbol" pitchFamily="18" charset="2"/>
              </a:rPr>
              <a:t></a:t>
            </a:r>
            <a:r>
              <a:rPr lang="en-US" sz="2400" dirty="0" smtClean="0"/>
              <a:t>  +  </a:t>
            </a:r>
            <a:r>
              <a:rPr lang="en-US" sz="2400" b="1" dirty="0" smtClean="0">
                <a:sym typeface="Symbol" pitchFamily="18" charset="2"/>
              </a:rPr>
              <a:t></a:t>
            </a:r>
            <a:endParaRPr lang="en-US" sz="2400" dirty="0" smtClean="0"/>
          </a:p>
          <a:p>
            <a:pPr eaLnBrk="1" hangingPunct="1">
              <a:lnSpc>
                <a:spcPct val="90000"/>
              </a:lnSpc>
              <a:buFont typeface="Wingdings" pitchFamily="2" charset="2"/>
              <a:buNone/>
            </a:pPr>
            <a:r>
              <a:rPr lang="en-US" sz="2400" dirty="0" smtClean="0"/>
              <a:t>         </a:t>
            </a:r>
            <a:r>
              <a:rPr lang="en-US" sz="2400" b="1" dirty="0" smtClean="0">
                <a:solidFill>
                  <a:srgbClr val="FF0000"/>
                </a:solidFill>
              </a:rPr>
              <a:t>Theory</a:t>
            </a:r>
            <a:r>
              <a:rPr lang="en-US" sz="2400" dirty="0" smtClean="0"/>
              <a:t> (information)	   </a:t>
            </a:r>
            <a:r>
              <a:rPr lang="en-US" sz="2400" b="1" dirty="0" smtClean="0"/>
              <a:t>R</a:t>
            </a:r>
            <a:r>
              <a:rPr lang="en-US" sz="2400" b="1" dirty="0" smtClean="0">
                <a:sym typeface="Symbol" pitchFamily="18" charset="2"/>
              </a:rPr>
              <a:t></a:t>
            </a:r>
            <a:r>
              <a:rPr lang="en-US" sz="2400" b="1" dirty="0" smtClean="0"/>
              <a:t>  -  q</a:t>
            </a:r>
            <a:r>
              <a:rPr lang="en-US" sz="2400" dirty="0" smtClean="0"/>
              <a:t>  =  </a:t>
            </a:r>
            <a:r>
              <a:rPr lang="en-US" sz="2400" b="1" dirty="0" smtClean="0"/>
              <a:t>0</a:t>
            </a:r>
            <a:endParaRPr lang="en-US" sz="2400" dirty="0" smtClean="0"/>
          </a:p>
          <a:p>
            <a:pPr eaLnBrk="1" hangingPunct="1">
              <a:lnSpc>
                <a:spcPct val="90000"/>
              </a:lnSpc>
              <a:buFont typeface="Wingdings" pitchFamily="2" charset="2"/>
              <a:buNone/>
            </a:pPr>
            <a:r>
              <a:rPr lang="en-US" sz="2400" dirty="0" smtClean="0"/>
              <a:t>Restricted least squares estimator:</a:t>
            </a:r>
          </a:p>
          <a:p>
            <a:pPr eaLnBrk="1" hangingPunct="1">
              <a:lnSpc>
                <a:spcPct val="90000"/>
              </a:lnSpc>
              <a:buFont typeface="Wingdings" pitchFamily="2" charset="2"/>
              <a:buNone/>
            </a:pPr>
            <a:r>
              <a:rPr lang="en-US" sz="2400" b="1" dirty="0" smtClean="0"/>
              <a:t>          b</a:t>
            </a:r>
            <a:r>
              <a:rPr lang="en-US" sz="2400" dirty="0" smtClean="0"/>
              <a:t>*  =  </a:t>
            </a:r>
            <a:r>
              <a:rPr lang="en-US" sz="2400" b="1" dirty="0" smtClean="0"/>
              <a:t>b</a:t>
            </a:r>
            <a:r>
              <a:rPr lang="en-US" sz="2400" dirty="0" smtClean="0"/>
              <a:t>  -  (</a:t>
            </a:r>
            <a:r>
              <a:rPr lang="en-US" sz="2400" b="1" dirty="0" smtClean="0"/>
              <a:t>X</a:t>
            </a:r>
            <a:r>
              <a:rPr lang="en-US" sz="2400" b="1" dirty="0" smtClean="0">
                <a:sym typeface="Symbol" pitchFamily="18" charset="2"/>
              </a:rPr>
              <a:t></a:t>
            </a:r>
            <a:r>
              <a:rPr lang="en-US" sz="2400" b="1" dirty="0" smtClean="0"/>
              <a:t>X</a:t>
            </a:r>
            <a:r>
              <a:rPr lang="en-US" sz="2400" dirty="0" smtClean="0"/>
              <a:t>)</a:t>
            </a:r>
            <a:r>
              <a:rPr lang="en-US" sz="2400" baseline="30000" dirty="0" smtClean="0"/>
              <a:t>-</a:t>
            </a:r>
            <a:r>
              <a:rPr lang="en-US" sz="2400" b="1" baseline="30000" dirty="0" smtClean="0"/>
              <a:t>1</a:t>
            </a:r>
            <a:r>
              <a:rPr lang="en-US" sz="2400" b="1" dirty="0" smtClean="0"/>
              <a:t>R</a:t>
            </a:r>
            <a:r>
              <a:rPr lang="en-US" sz="2400" b="1" dirty="0" smtClean="0">
                <a:sym typeface="Symbol" pitchFamily="18" charset="2"/>
              </a:rPr>
              <a:t></a:t>
            </a:r>
            <a:r>
              <a:rPr lang="en-US" sz="2400" dirty="0" smtClean="0"/>
              <a:t>[</a:t>
            </a:r>
            <a:r>
              <a:rPr lang="en-US" sz="2400" b="1" dirty="0" smtClean="0"/>
              <a:t>R</a:t>
            </a:r>
            <a:r>
              <a:rPr lang="en-US" sz="2400" dirty="0" smtClean="0"/>
              <a:t>(</a:t>
            </a:r>
            <a:r>
              <a:rPr lang="en-US" sz="2400" b="1" dirty="0" smtClean="0"/>
              <a:t>X</a:t>
            </a:r>
            <a:r>
              <a:rPr lang="en-US" sz="2400" b="1" dirty="0" smtClean="0">
                <a:sym typeface="Symbol" pitchFamily="18" charset="2"/>
              </a:rPr>
              <a:t></a:t>
            </a:r>
            <a:r>
              <a:rPr lang="en-US" sz="2400" b="1" dirty="0" smtClean="0"/>
              <a:t>X</a:t>
            </a:r>
            <a:r>
              <a:rPr lang="en-US" sz="2400" dirty="0" smtClean="0"/>
              <a:t>)</a:t>
            </a:r>
            <a:r>
              <a:rPr lang="en-US" sz="2400" baseline="30000" dirty="0" smtClean="0"/>
              <a:t>-</a:t>
            </a:r>
            <a:r>
              <a:rPr lang="en-US" sz="2400" b="1" baseline="30000" dirty="0" smtClean="0"/>
              <a:t>1</a:t>
            </a:r>
            <a:r>
              <a:rPr lang="en-US" sz="2400" b="1" dirty="0" smtClean="0"/>
              <a:t>R</a:t>
            </a:r>
            <a:r>
              <a:rPr lang="en-US" sz="2400" b="1" dirty="0" smtClean="0">
                <a:sym typeface="Symbol" pitchFamily="18" charset="2"/>
              </a:rPr>
              <a:t></a:t>
            </a:r>
            <a:r>
              <a:rPr lang="en-US" sz="2400" dirty="0" smtClean="0"/>
              <a:t>]</a:t>
            </a:r>
            <a:r>
              <a:rPr lang="en-US" sz="2400" baseline="30000" dirty="0" smtClean="0"/>
              <a:t>-</a:t>
            </a:r>
            <a:r>
              <a:rPr lang="en-US" sz="2400" b="1" baseline="30000" dirty="0" smtClean="0"/>
              <a:t>1</a:t>
            </a:r>
            <a:r>
              <a:rPr lang="en-US" sz="2400" dirty="0" smtClean="0"/>
              <a:t>(</a:t>
            </a:r>
            <a:r>
              <a:rPr lang="en-US" sz="2400" b="1" dirty="0" err="1" smtClean="0"/>
              <a:t>Rb</a:t>
            </a:r>
            <a:r>
              <a:rPr lang="en-US" sz="2400" b="1" dirty="0" smtClean="0"/>
              <a:t> - q</a:t>
            </a:r>
            <a:r>
              <a:rPr lang="en-US" sz="2400" dirty="0" smtClean="0"/>
              <a:t>)</a:t>
            </a:r>
          </a:p>
          <a:p>
            <a:pPr eaLnBrk="1" hangingPunct="1">
              <a:lnSpc>
                <a:spcPct val="90000"/>
              </a:lnSpc>
              <a:buFont typeface="Wingdings" pitchFamily="2" charset="2"/>
              <a:buNone/>
            </a:pPr>
            <a:r>
              <a:rPr lang="en-US" sz="2400" dirty="0" smtClean="0"/>
              <a:t>Expected value: E[</a:t>
            </a:r>
            <a:r>
              <a:rPr lang="en-US" sz="2400" b="1" dirty="0" smtClean="0"/>
              <a:t>b</a:t>
            </a:r>
            <a:r>
              <a:rPr lang="en-US" sz="2400" dirty="0" smtClean="0"/>
              <a:t>*]  =  </a:t>
            </a:r>
            <a:r>
              <a:rPr lang="en-US" sz="2400" b="1" dirty="0" smtClean="0">
                <a:sym typeface="Symbol" pitchFamily="18" charset="2"/>
              </a:rPr>
              <a:t></a:t>
            </a:r>
            <a:r>
              <a:rPr lang="en-US" sz="2400" dirty="0" smtClean="0"/>
              <a:t>  - (</a:t>
            </a:r>
            <a:r>
              <a:rPr lang="en-US" sz="2400" b="1" dirty="0" smtClean="0"/>
              <a:t>X</a:t>
            </a:r>
            <a:r>
              <a:rPr lang="en-US" sz="2400" b="1" dirty="0" smtClean="0">
                <a:sym typeface="Symbol" pitchFamily="18" charset="2"/>
              </a:rPr>
              <a:t></a:t>
            </a:r>
            <a:r>
              <a:rPr lang="en-US" sz="2400" b="1" dirty="0" smtClean="0"/>
              <a:t>X</a:t>
            </a:r>
            <a:r>
              <a:rPr lang="en-US" sz="2400" dirty="0" smtClean="0"/>
              <a:t>)</a:t>
            </a:r>
            <a:r>
              <a:rPr lang="en-US" sz="2400" baseline="30000" dirty="0" smtClean="0"/>
              <a:t>-</a:t>
            </a:r>
            <a:r>
              <a:rPr lang="en-US" sz="2400" b="1" baseline="30000" dirty="0" smtClean="0"/>
              <a:t>1</a:t>
            </a:r>
            <a:r>
              <a:rPr lang="en-US" sz="2400" b="1" dirty="0" smtClean="0"/>
              <a:t>R</a:t>
            </a:r>
            <a:r>
              <a:rPr lang="en-US" sz="2400" b="1" dirty="0" smtClean="0">
                <a:sym typeface="Symbol" pitchFamily="18" charset="2"/>
              </a:rPr>
              <a:t></a:t>
            </a:r>
            <a:r>
              <a:rPr lang="en-US" sz="2400" dirty="0" smtClean="0"/>
              <a:t>[</a:t>
            </a:r>
            <a:r>
              <a:rPr lang="en-US" sz="2400" b="1" dirty="0" smtClean="0"/>
              <a:t>R</a:t>
            </a:r>
            <a:r>
              <a:rPr lang="en-US" sz="2400" dirty="0" smtClean="0"/>
              <a:t>(</a:t>
            </a:r>
            <a:r>
              <a:rPr lang="en-US" sz="2400" b="1" dirty="0" smtClean="0"/>
              <a:t>X</a:t>
            </a:r>
            <a:r>
              <a:rPr lang="en-US" sz="2400" b="1" dirty="0" smtClean="0">
                <a:sym typeface="Symbol" pitchFamily="18" charset="2"/>
              </a:rPr>
              <a:t></a:t>
            </a:r>
            <a:r>
              <a:rPr lang="en-US" sz="2400" b="1" dirty="0" smtClean="0"/>
              <a:t>X</a:t>
            </a:r>
            <a:r>
              <a:rPr lang="en-US" sz="2400" dirty="0" smtClean="0"/>
              <a:t>)</a:t>
            </a:r>
            <a:r>
              <a:rPr lang="en-US" sz="2400" baseline="30000" dirty="0" smtClean="0"/>
              <a:t>-</a:t>
            </a:r>
            <a:r>
              <a:rPr lang="en-US" sz="2400" b="1" baseline="30000" dirty="0" smtClean="0"/>
              <a:t>1</a:t>
            </a:r>
            <a:r>
              <a:rPr lang="en-US" sz="2400" b="1" dirty="0" smtClean="0"/>
              <a:t>R</a:t>
            </a:r>
            <a:r>
              <a:rPr lang="en-US" sz="2400" b="1" dirty="0" smtClean="0">
                <a:sym typeface="Symbol" pitchFamily="18" charset="2"/>
              </a:rPr>
              <a:t></a:t>
            </a:r>
            <a:r>
              <a:rPr lang="en-US" sz="2400" dirty="0" smtClean="0"/>
              <a:t>]</a:t>
            </a:r>
            <a:r>
              <a:rPr lang="en-US" sz="2400" baseline="30000" dirty="0" smtClean="0"/>
              <a:t>-</a:t>
            </a:r>
            <a:r>
              <a:rPr lang="en-US" sz="2400" b="1" baseline="30000" dirty="0" smtClean="0"/>
              <a:t>1</a:t>
            </a:r>
            <a:r>
              <a:rPr lang="en-US" sz="2400" dirty="0" smtClean="0"/>
              <a:t>(</a:t>
            </a:r>
            <a:r>
              <a:rPr lang="en-US" sz="2400" b="1" dirty="0" smtClean="0"/>
              <a:t>R</a:t>
            </a:r>
            <a:r>
              <a:rPr lang="el-GR" sz="2400" b="1" dirty="0" smtClean="0"/>
              <a:t>β</a:t>
            </a:r>
            <a:r>
              <a:rPr lang="en-US" sz="2400" b="1" dirty="0" smtClean="0"/>
              <a:t> - q</a:t>
            </a:r>
            <a:r>
              <a:rPr lang="en-US" sz="2400" dirty="0" smtClean="0"/>
              <a:t>)</a:t>
            </a:r>
          </a:p>
          <a:p>
            <a:pPr eaLnBrk="1" hangingPunct="1">
              <a:lnSpc>
                <a:spcPct val="90000"/>
              </a:lnSpc>
              <a:buFont typeface="Wingdings" pitchFamily="2" charset="2"/>
              <a:buNone/>
            </a:pPr>
            <a:r>
              <a:rPr lang="en-US" sz="2400" dirty="0" smtClean="0"/>
              <a:t>Variance</a:t>
            </a:r>
            <a:r>
              <a:rPr lang="en-US" sz="2400" smtClean="0"/>
              <a:t>:</a:t>
            </a:r>
            <a:r>
              <a:rPr lang="en-US" sz="2400"/>
              <a:t> </a:t>
            </a:r>
            <a:r>
              <a:rPr lang="en-US" sz="2400" smtClean="0"/>
              <a:t>        </a:t>
            </a:r>
            <a:r>
              <a:rPr lang="en-US" sz="2400" dirty="0" smtClean="0">
                <a:sym typeface="Symbol" pitchFamily="18" charset="2"/>
              </a:rPr>
              <a:t></a:t>
            </a:r>
            <a:r>
              <a:rPr lang="en-US" sz="2400" baseline="30000" dirty="0" smtClean="0"/>
              <a:t>2</a:t>
            </a:r>
            <a:r>
              <a:rPr lang="en-US" sz="2400" dirty="0" smtClean="0"/>
              <a:t>(</a:t>
            </a:r>
            <a:r>
              <a:rPr lang="en-US" sz="2400" b="1" dirty="0" smtClean="0"/>
              <a:t>X</a:t>
            </a:r>
            <a:r>
              <a:rPr lang="en-US" sz="2400" b="1" dirty="0" smtClean="0">
                <a:sym typeface="Symbol" pitchFamily="18" charset="2"/>
              </a:rPr>
              <a:t></a:t>
            </a:r>
            <a:r>
              <a:rPr lang="en-US" sz="2400" b="1" dirty="0" smtClean="0"/>
              <a:t>X</a:t>
            </a:r>
            <a:r>
              <a:rPr lang="en-US" sz="2400" dirty="0" smtClean="0"/>
              <a:t>)</a:t>
            </a:r>
            <a:r>
              <a:rPr lang="en-US" sz="2400" baseline="30000" dirty="0" smtClean="0"/>
              <a:t>-1</a:t>
            </a:r>
            <a:r>
              <a:rPr lang="en-US" sz="2400" dirty="0" smtClean="0"/>
              <a:t> - </a:t>
            </a:r>
            <a:r>
              <a:rPr lang="en-US" sz="2400" dirty="0" smtClean="0">
                <a:sym typeface="Symbol" pitchFamily="18" charset="2"/>
              </a:rPr>
              <a:t></a:t>
            </a:r>
            <a:r>
              <a:rPr lang="en-US" sz="2400" baseline="30000" dirty="0" smtClean="0"/>
              <a:t>2 </a:t>
            </a:r>
            <a:r>
              <a:rPr lang="en-US" sz="2400" dirty="0" smtClean="0"/>
              <a:t>(</a:t>
            </a:r>
            <a:r>
              <a:rPr lang="en-US" sz="2400" b="1" dirty="0" smtClean="0"/>
              <a:t>X</a:t>
            </a:r>
            <a:r>
              <a:rPr lang="en-US" sz="2400" b="1" dirty="0" smtClean="0">
                <a:sym typeface="Symbol" pitchFamily="18" charset="2"/>
              </a:rPr>
              <a:t></a:t>
            </a:r>
            <a:r>
              <a:rPr lang="en-US" sz="2400" b="1" dirty="0" smtClean="0"/>
              <a:t>X</a:t>
            </a:r>
            <a:r>
              <a:rPr lang="en-US" sz="2400" dirty="0" smtClean="0"/>
              <a:t>)</a:t>
            </a:r>
            <a:r>
              <a:rPr lang="en-US" sz="2400" baseline="30000" dirty="0" smtClean="0"/>
              <a:t>-</a:t>
            </a:r>
            <a:r>
              <a:rPr lang="en-US" sz="2400" b="1" baseline="30000" dirty="0" smtClean="0"/>
              <a:t>1</a:t>
            </a:r>
            <a:r>
              <a:rPr lang="en-US" sz="2400" b="1" dirty="0" smtClean="0"/>
              <a:t>R</a:t>
            </a:r>
            <a:r>
              <a:rPr lang="en-US" sz="2400" b="1" dirty="0" smtClean="0">
                <a:sym typeface="Symbol" pitchFamily="18" charset="2"/>
              </a:rPr>
              <a:t></a:t>
            </a:r>
            <a:r>
              <a:rPr lang="en-US" sz="2400" dirty="0" smtClean="0"/>
              <a:t>[</a:t>
            </a:r>
            <a:r>
              <a:rPr lang="en-US" sz="2400" b="1" dirty="0" smtClean="0"/>
              <a:t>R</a:t>
            </a:r>
            <a:r>
              <a:rPr lang="en-US" sz="2400" dirty="0" smtClean="0"/>
              <a:t>(</a:t>
            </a:r>
            <a:r>
              <a:rPr lang="en-US" sz="2400" b="1" dirty="0" smtClean="0"/>
              <a:t>X</a:t>
            </a:r>
            <a:r>
              <a:rPr lang="en-US" sz="2400" b="1" dirty="0" smtClean="0">
                <a:sym typeface="Symbol" pitchFamily="18" charset="2"/>
              </a:rPr>
              <a:t></a:t>
            </a:r>
            <a:r>
              <a:rPr lang="en-US" sz="2400" b="1" dirty="0" smtClean="0"/>
              <a:t>X</a:t>
            </a:r>
            <a:r>
              <a:rPr lang="en-US" sz="2400" dirty="0" smtClean="0"/>
              <a:t>)</a:t>
            </a:r>
            <a:r>
              <a:rPr lang="en-US" sz="2400" baseline="30000" dirty="0" smtClean="0"/>
              <a:t>-</a:t>
            </a:r>
            <a:r>
              <a:rPr lang="en-US" sz="2400" b="1" baseline="30000" dirty="0" smtClean="0"/>
              <a:t>1</a:t>
            </a:r>
            <a:r>
              <a:rPr lang="en-US" sz="2400" b="1" dirty="0" smtClean="0"/>
              <a:t>R</a:t>
            </a:r>
            <a:r>
              <a:rPr lang="en-US" sz="2400" b="1" dirty="0" smtClean="0">
                <a:sym typeface="Symbol" pitchFamily="18" charset="2"/>
              </a:rPr>
              <a:t></a:t>
            </a:r>
            <a:r>
              <a:rPr lang="en-US" sz="2400" dirty="0" smtClean="0"/>
              <a:t>]</a:t>
            </a:r>
            <a:r>
              <a:rPr lang="en-US" sz="2400" baseline="30000" dirty="0" smtClean="0"/>
              <a:t>-1</a:t>
            </a:r>
            <a:r>
              <a:rPr lang="en-US" sz="2400" dirty="0" smtClean="0"/>
              <a:t> </a:t>
            </a:r>
            <a:r>
              <a:rPr lang="en-US" sz="2400" b="1" dirty="0" smtClean="0"/>
              <a:t>R</a:t>
            </a:r>
            <a:r>
              <a:rPr lang="en-US" sz="2400" dirty="0" smtClean="0"/>
              <a:t>(</a:t>
            </a:r>
            <a:r>
              <a:rPr lang="en-US" sz="2400" b="1" dirty="0" smtClean="0"/>
              <a:t>X</a:t>
            </a:r>
            <a:r>
              <a:rPr lang="en-US" sz="2400" b="1" dirty="0" smtClean="0">
                <a:sym typeface="Symbol" pitchFamily="18" charset="2"/>
              </a:rPr>
              <a:t></a:t>
            </a:r>
            <a:r>
              <a:rPr lang="en-US" sz="2400" b="1" dirty="0" smtClean="0"/>
              <a:t>X</a:t>
            </a:r>
            <a:r>
              <a:rPr lang="en-US" sz="2400" dirty="0" smtClean="0"/>
              <a:t>)</a:t>
            </a:r>
            <a:r>
              <a:rPr lang="en-US" sz="2400" baseline="30000" dirty="0" smtClean="0"/>
              <a:t>-1</a:t>
            </a:r>
          </a:p>
          <a:p>
            <a:pPr eaLnBrk="1" hangingPunct="1">
              <a:lnSpc>
                <a:spcPct val="90000"/>
              </a:lnSpc>
              <a:buFont typeface="Wingdings" pitchFamily="2" charset="2"/>
              <a:buNone/>
            </a:pPr>
            <a:r>
              <a:rPr lang="en-US" sz="2400" dirty="0" smtClean="0"/>
              <a:t>          = </a:t>
            </a:r>
            <a:r>
              <a:rPr lang="en-US" sz="2400" dirty="0" err="1" smtClean="0"/>
              <a:t>Var</a:t>
            </a:r>
            <a:r>
              <a:rPr lang="en-US" sz="2400" dirty="0" smtClean="0"/>
              <a:t>[</a:t>
            </a:r>
            <a:r>
              <a:rPr lang="en-US" sz="2400" b="1" dirty="0" smtClean="0"/>
              <a:t>b</a:t>
            </a:r>
            <a:r>
              <a:rPr lang="en-US" sz="2400" dirty="0" smtClean="0"/>
              <a:t>] – a nonnegative definite matrix &lt; </a:t>
            </a:r>
            <a:r>
              <a:rPr lang="en-US" sz="2400" dirty="0" err="1" smtClean="0"/>
              <a:t>Var</a:t>
            </a:r>
            <a:r>
              <a:rPr lang="en-US" sz="2400" dirty="0" smtClean="0"/>
              <a:t>[</a:t>
            </a:r>
            <a:r>
              <a:rPr lang="en-US" sz="2400" b="1" dirty="0" smtClean="0"/>
              <a:t>b</a:t>
            </a:r>
            <a:r>
              <a:rPr lang="en-US" sz="2400" dirty="0" smtClean="0"/>
              <a:t>]</a:t>
            </a:r>
          </a:p>
          <a:p>
            <a:pPr eaLnBrk="1" hangingPunct="1">
              <a:lnSpc>
                <a:spcPct val="90000"/>
              </a:lnSpc>
              <a:buFont typeface="Wingdings" pitchFamily="2" charset="2"/>
              <a:buNone/>
            </a:pPr>
            <a:r>
              <a:rPr lang="en-US" sz="2400" dirty="0" smtClean="0"/>
              <a:t>Implication: (As before) </a:t>
            </a:r>
            <a:r>
              <a:rPr lang="en-US" sz="2400" b="1" dirty="0" err="1" smtClean="0">
                <a:solidFill>
                  <a:srgbClr val="FF0000"/>
                </a:solidFill>
              </a:rPr>
              <a:t>nonsample</a:t>
            </a:r>
            <a:r>
              <a:rPr lang="en-US" sz="2400" b="1" dirty="0" smtClean="0">
                <a:solidFill>
                  <a:srgbClr val="FF0000"/>
                </a:solidFill>
              </a:rPr>
              <a:t> information reduces the variance of the estimator</a:t>
            </a:r>
            <a:r>
              <a:rPr lang="en-US" sz="2400" dirty="0" smtClean="0"/>
              <a:t>.</a:t>
            </a:r>
          </a:p>
        </p:txBody>
      </p:sp>
    </p:spTree>
    <p:extLst>
      <p:ext uri="{BB962C8B-B14F-4D97-AF65-F5344CB8AC3E}">
        <p14:creationId xmlns:p14="http://schemas.microsoft.com/office/powerpoint/2010/main" val="7183681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Interpretation</a:t>
            </a:r>
          </a:p>
        </p:txBody>
      </p:sp>
      <p:sp>
        <p:nvSpPr>
          <p:cNvPr id="24579" name="Rectangle 3"/>
          <p:cNvSpPr>
            <a:spLocks noGrp="1" noChangeArrowheads="1"/>
          </p:cNvSpPr>
          <p:nvPr>
            <p:ph type="body" idx="1"/>
          </p:nvPr>
        </p:nvSpPr>
        <p:spPr/>
        <p:txBody>
          <a:bodyPr/>
          <a:lstStyle/>
          <a:p>
            <a:pPr eaLnBrk="1" hangingPunct="1">
              <a:lnSpc>
                <a:spcPct val="90000"/>
              </a:lnSpc>
              <a:buFont typeface="Wingdings" pitchFamily="2" charset="2"/>
              <a:buNone/>
            </a:pPr>
            <a:r>
              <a:rPr lang="en-US" b="1" smtClean="0"/>
              <a:t>Case 1</a:t>
            </a:r>
            <a:r>
              <a:rPr lang="en-US" smtClean="0"/>
              <a:t>:  Theory is correct:   </a:t>
            </a:r>
            <a:r>
              <a:rPr lang="en-US" b="1" smtClean="0"/>
              <a:t>R</a:t>
            </a:r>
            <a:r>
              <a:rPr lang="en-US" b="1" smtClean="0">
                <a:sym typeface="Symbol" pitchFamily="18" charset="2"/>
              </a:rPr>
              <a:t></a:t>
            </a:r>
            <a:r>
              <a:rPr lang="en-US" b="1" smtClean="0"/>
              <a:t>  -  q  =  0</a:t>
            </a:r>
            <a:r>
              <a:rPr lang="en-US" smtClean="0"/>
              <a:t> </a:t>
            </a:r>
            <a:br>
              <a:rPr lang="en-US" smtClean="0"/>
            </a:br>
            <a:r>
              <a:rPr lang="en-US" smtClean="0"/>
              <a:t>           (the restrictions do hold).</a:t>
            </a:r>
          </a:p>
          <a:p>
            <a:pPr eaLnBrk="1" hangingPunct="1">
              <a:lnSpc>
                <a:spcPct val="90000"/>
              </a:lnSpc>
              <a:buFont typeface="Wingdings" pitchFamily="2" charset="2"/>
              <a:buNone/>
            </a:pPr>
            <a:r>
              <a:rPr lang="en-US" b="1" smtClean="0"/>
              <a:t>               b</a:t>
            </a:r>
            <a:r>
              <a:rPr lang="en-US" smtClean="0"/>
              <a:t>* is unbiased</a:t>
            </a:r>
          </a:p>
          <a:p>
            <a:pPr eaLnBrk="1" hangingPunct="1">
              <a:lnSpc>
                <a:spcPct val="90000"/>
              </a:lnSpc>
              <a:buFont typeface="Wingdings" pitchFamily="2" charset="2"/>
              <a:buNone/>
            </a:pPr>
            <a:r>
              <a:rPr lang="en-US" smtClean="0"/>
              <a:t>               Var[</a:t>
            </a:r>
            <a:r>
              <a:rPr lang="en-US" b="1" smtClean="0"/>
              <a:t>b</a:t>
            </a:r>
            <a:r>
              <a:rPr lang="en-US" smtClean="0"/>
              <a:t>*]  is smaller than Var[</a:t>
            </a:r>
            <a:r>
              <a:rPr lang="en-US" b="1" smtClean="0"/>
              <a:t>b</a:t>
            </a:r>
            <a:r>
              <a:rPr lang="en-US" smtClean="0"/>
              <a:t>]</a:t>
            </a:r>
          </a:p>
          <a:p>
            <a:pPr eaLnBrk="1" hangingPunct="1">
              <a:lnSpc>
                <a:spcPct val="90000"/>
              </a:lnSpc>
              <a:buFont typeface="Wingdings" pitchFamily="2" charset="2"/>
              <a:buNone/>
            </a:pPr>
            <a:r>
              <a:rPr lang="en-US" b="1" smtClean="0"/>
              <a:t>Case 2</a:t>
            </a:r>
            <a:r>
              <a:rPr lang="en-US" smtClean="0"/>
              <a:t>:  Theory is incorrect: </a:t>
            </a:r>
            <a:r>
              <a:rPr lang="en-US" b="1" smtClean="0"/>
              <a:t>R</a:t>
            </a:r>
            <a:r>
              <a:rPr lang="en-US" b="1" smtClean="0">
                <a:sym typeface="Symbol" pitchFamily="18" charset="2"/>
              </a:rPr>
              <a:t></a:t>
            </a:r>
            <a:r>
              <a:rPr lang="en-US" b="1" smtClean="0"/>
              <a:t>  -  q  </a:t>
            </a:r>
            <a:r>
              <a:rPr lang="en-US" b="1" smtClean="0">
                <a:sym typeface="Symbol" pitchFamily="18" charset="2"/>
              </a:rPr>
              <a:t></a:t>
            </a:r>
            <a:r>
              <a:rPr lang="en-US" b="1" smtClean="0"/>
              <a:t>  0</a:t>
            </a:r>
            <a:r>
              <a:rPr lang="en-US" smtClean="0"/>
              <a:t> </a:t>
            </a:r>
            <a:br>
              <a:rPr lang="en-US" smtClean="0"/>
            </a:br>
            <a:r>
              <a:rPr lang="en-US" smtClean="0"/>
              <a:t>           (the restrictions do not hold).</a:t>
            </a:r>
          </a:p>
          <a:p>
            <a:pPr eaLnBrk="1" hangingPunct="1">
              <a:lnSpc>
                <a:spcPct val="90000"/>
              </a:lnSpc>
              <a:buFont typeface="Wingdings" pitchFamily="2" charset="2"/>
              <a:buNone/>
            </a:pPr>
            <a:r>
              <a:rPr lang="en-US" b="1" smtClean="0"/>
              <a:t>              b</a:t>
            </a:r>
            <a:r>
              <a:rPr lang="en-US" smtClean="0"/>
              <a:t>* is biased – what does this mean?</a:t>
            </a:r>
          </a:p>
          <a:p>
            <a:pPr eaLnBrk="1" hangingPunct="1">
              <a:lnSpc>
                <a:spcPct val="90000"/>
              </a:lnSpc>
              <a:buFont typeface="Wingdings" pitchFamily="2" charset="2"/>
              <a:buNone/>
            </a:pPr>
            <a:r>
              <a:rPr lang="en-US" smtClean="0"/>
              <a:t>              Var[</a:t>
            </a:r>
            <a:r>
              <a:rPr lang="en-US" b="1" smtClean="0"/>
              <a:t>b</a:t>
            </a:r>
            <a:r>
              <a:rPr lang="en-US" smtClean="0"/>
              <a:t>*]  is still smaller than Var[</a:t>
            </a:r>
            <a:r>
              <a:rPr lang="en-US" b="1" smtClean="0"/>
              <a:t>b</a:t>
            </a:r>
            <a:r>
              <a:rPr lang="en-US" smtClean="0"/>
              <a:t>]</a:t>
            </a:r>
          </a:p>
        </p:txBody>
      </p:sp>
    </p:spTree>
    <p:extLst>
      <p:ext uri="{BB962C8B-B14F-4D97-AF65-F5344CB8AC3E}">
        <p14:creationId xmlns:p14="http://schemas.microsoft.com/office/powerpoint/2010/main" val="234846406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mtClean="0"/>
              <a:t>Restrictions and Information</a:t>
            </a:r>
          </a:p>
        </p:txBody>
      </p:sp>
      <p:sp>
        <p:nvSpPr>
          <p:cNvPr id="25603" name="Rectangle 3"/>
          <p:cNvSpPr>
            <a:spLocks noGrp="1" noChangeArrowheads="1"/>
          </p:cNvSpPr>
          <p:nvPr>
            <p:ph type="body" idx="1"/>
          </p:nvPr>
        </p:nvSpPr>
        <p:spPr/>
        <p:txBody>
          <a:bodyPr/>
          <a:lstStyle/>
          <a:p>
            <a:pPr eaLnBrk="1" hangingPunct="1">
              <a:lnSpc>
                <a:spcPct val="80000"/>
              </a:lnSpc>
              <a:buFont typeface="Wingdings" pitchFamily="2" charset="2"/>
              <a:buNone/>
            </a:pPr>
            <a:r>
              <a:rPr lang="en-US" sz="2400" b="1" smtClean="0"/>
              <a:t>How do we interpret this important result?</a:t>
            </a:r>
          </a:p>
          <a:p>
            <a:pPr>
              <a:lnSpc>
                <a:spcPct val="80000"/>
              </a:lnSpc>
              <a:buNone/>
            </a:pPr>
            <a:r>
              <a:rPr lang="en-US" sz="2400" smtClean="0"/>
              <a:t>	</a:t>
            </a:r>
            <a:r>
              <a:rPr lang="en-US" sz="2400" smtClean="0">
                <a:sym typeface="Symbol"/>
              </a:rPr>
              <a:t> </a:t>
            </a:r>
            <a:r>
              <a:rPr lang="en-US" sz="2400" smtClean="0"/>
              <a:t>The theory is "information"</a:t>
            </a:r>
          </a:p>
          <a:p>
            <a:pPr>
              <a:lnSpc>
                <a:spcPct val="80000"/>
              </a:lnSpc>
              <a:buNone/>
            </a:pPr>
            <a:r>
              <a:rPr lang="en-US" sz="2400" smtClean="0"/>
              <a:t>	</a:t>
            </a:r>
            <a:r>
              <a:rPr lang="en-US" sz="2400" smtClean="0">
                <a:sym typeface="Symbol"/>
              </a:rPr>
              <a:t> </a:t>
            </a:r>
            <a:r>
              <a:rPr lang="en-US" sz="2400" smtClean="0"/>
              <a:t>Bad information leads us away from "the truth"</a:t>
            </a:r>
          </a:p>
          <a:p>
            <a:pPr>
              <a:lnSpc>
                <a:spcPct val="80000"/>
              </a:lnSpc>
              <a:buNone/>
            </a:pPr>
            <a:r>
              <a:rPr lang="en-US" sz="2400" smtClean="0"/>
              <a:t>	</a:t>
            </a:r>
            <a:r>
              <a:rPr lang="en-US" sz="2400" smtClean="0">
                <a:sym typeface="Symbol"/>
              </a:rPr>
              <a:t> </a:t>
            </a:r>
            <a:r>
              <a:rPr lang="en-US" sz="2400" smtClean="0"/>
              <a:t>Any information, good or bad, makes us more certain</a:t>
            </a:r>
            <a:br>
              <a:rPr lang="en-US" sz="2400" smtClean="0"/>
            </a:br>
            <a:r>
              <a:rPr lang="en-US" sz="2400" smtClean="0"/>
              <a:t>  of our answer. In this context, any information reduces</a:t>
            </a:r>
            <a:br>
              <a:rPr lang="en-US" sz="2400" smtClean="0"/>
            </a:br>
            <a:r>
              <a:rPr lang="en-US" sz="2400" smtClean="0"/>
              <a:t>  variance.</a:t>
            </a:r>
          </a:p>
          <a:p>
            <a:pPr eaLnBrk="1" hangingPunct="1">
              <a:lnSpc>
                <a:spcPct val="80000"/>
              </a:lnSpc>
              <a:buFont typeface="Wingdings" pitchFamily="2" charset="2"/>
              <a:buNone/>
            </a:pPr>
            <a:r>
              <a:rPr lang="en-US" sz="2400" b="1" smtClean="0"/>
              <a:t>What about ignoring the information?</a:t>
            </a:r>
          </a:p>
          <a:p>
            <a:pPr>
              <a:lnSpc>
                <a:spcPct val="80000"/>
              </a:lnSpc>
              <a:buNone/>
            </a:pPr>
            <a:r>
              <a:rPr lang="en-US" sz="2400" smtClean="0">
                <a:sym typeface="Symbol"/>
              </a:rPr>
              <a:t>    </a:t>
            </a:r>
            <a:r>
              <a:rPr lang="en-US" sz="2400">
                <a:sym typeface="Symbol"/>
              </a:rPr>
              <a:t> </a:t>
            </a:r>
            <a:r>
              <a:rPr lang="en-US" sz="2400" smtClean="0"/>
              <a:t>Not using the correct information does not lead us</a:t>
            </a:r>
            <a:br>
              <a:rPr lang="en-US" sz="2400" smtClean="0"/>
            </a:br>
            <a:r>
              <a:rPr lang="en-US" sz="2400" smtClean="0"/>
              <a:t>   away from "the truth"</a:t>
            </a:r>
          </a:p>
          <a:p>
            <a:pPr>
              <a:lnSpc>
                <a:spcPct val="80000"/>
              </a:lnSpc>
              <a:buNone/>
            </a:pPr>
            <a:r>
              <a:rPr lang="en-US" sz="2400" smtClean="0"/>
              <a:t>	</a:t>
            </a:r>
            <a:r>
              <a:rPr lang="en-US" sz="2400" smtClean="0">
                <a:sym typeface="Symbol"/>
              </a:rPr>
              <a:t> </a:t>
            </a:r>
            <a:r>
              <a:rPr lang="en-US" sz="2400" smtClean="0"/>
              <a:t>Not using the information foregoes the variance</a:t>
            </a:r>
            <a:br>
              <a:rPr lang="en-US" sz="2400" smtClean="0"/>
            </a:br>
            <a:r>
              <a:rPr lang="en-US" sz="2400" smtClean="0"/>
              <a:t>   reduction - i.e., does not use the ability to reduce</a:t>
            </a:r>
            <a:br>
              <a:rPr lang="en-US" sz="2400" smtClean="0"/>
            </a:br>
            <a:r>
              <a:rPr lang="en-US" sz="2400" smtClean="0"/>
              <a:t>  "uncertainty."</a:t>
            </a:r>
          </a:p>
        </p:txBody>
      </p:sp>
    </p:spTree>
    <p:extLst>
      <p:ext uri="{BB962C8B-B14F-4D97-AF65-F5344CB8AC3E}">
        <p14:creationId xmlns:p14="http://schemas.microsoft.com/office/powerpoint/2010/main" val="7280483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pPr eaLnBrk="1" hangingPunct="1"/>
            <a:r>
              <a:rPr lang="en-US" smtClean="0"/>
              <a:t>(3) Gauss-Markov Theorem</a:t>
            </a:r>
          </a:p>
        </p:txBody>
      </p:sp>
      <p:sp>
        <p:nvSpPr>
          <p:cNvPr id="4100" name="Rectangle 3"/>
          <p:cNvSpPr>
            <a:spLocks noGrp="1" noChangeArrowheads="1"/>
          </p:cNvSpPr>
          <p:nvPr>
            <p:ph type="body" sz="half" idx="1"/>
          </p:nvPr>
        </p:nvSpPr>
        <p:spPr>
          <a:xfrm>
            <a:off x="457200" y="1828800"/>
            <a:ext cx="8458200" cy="4302125"/>
          </a:xfrm>
        </p:spPr>
        <p:txBody>
          <a:bodyPr/>
          <a:lstStyle/>
          <a:p>
            <a:pPr eaLnBrk="1" hangingPunct="1">
              <a:buFont typeface="Wingdings" pitchFamily="2" charset="2"/>
              <a:buNone/>
            </a:pPr>
            <a:r>
              <a:rPr lang="en-US" sz="2400" dirty="0" smtClean="0"/>
              <a:t>A theorem of Gauss and Markov:  Least Squares is the </a:t>
            </a:r>
            <a:r>
              <a:rPr lang="en-US" sz="2400" b="1" dirty="0" smtClean="0">
                <a:solidFill>
                  <a:srgbClr val="FF0000"/>
                </a:solidFill>
              </a:rPr>
              <a:t>minimum variance linear unbiased estimator</a:t>
            </a:r>
            <a:r>
              <a:rPr lang="en-US" sz="2400" dirty="0" smtClean="0"/>
              <a:t> (MVLUE)</a:t>
            </a:r>
            <a:br>
              <a:rPr lang="en-US" sz="2400" dirty="0" smtClean="0"/>
            </a:br>
            <a:r>
              <a:rPr lang="en-US" sz="2400" dirty="0" smtClean="0"/>
              <a:t> </a:t>
            </a:r>
          </a:p>
          <a:p>
            <a:pPr eaLnBrk="1" hangingPunct="1">
              <a:buFont typeface="Wingdings" pitchFamily="2" charset="2"/>
              <a:buNone/>
            </a:pPr>
            <a:r>
              <a:rPr lang="en-US" sz="2400" dirty="0" smtClean="0"/>
              <a:t>1.  Linear estimator</a:t>
            </a:r>
          </a:p>
          <a:p>
            <a:pPr eaLnBrk="1" hangingPunct="1">
              <a:buFont typeface="Wingdings" pitchFamily="2" charset="2"/>
              <a:buNone/>
            </a:pPr>
            <a:r>
              <a:rPr lang="en-US" sz="2400" dirty="0" smtClean="0"/>
              <a:t>2.  Unbiased:  E[</a:t>
            </a:r>
            <a:r>
              <a:rPr lang="en-US" sz="2400" b="1" dirty="0" err="1" smtClean="0"/>
              <a:t>b</a:t>
            </a:r>
            <a:r>
              <a:rPr lang="en-US" sz="2400" dirty="0" err="1" smtClean="0"/>
              <a:t>|</a:t>
            </a:r>
            <a:r>
              <a:rPr lang="en-US" sz="2400" b="1" dirty="0" err="1" smtClean="0"/>
              <a:t>X</a:t>
            </a:r>
            <a:r>
              <a:rPr lang="en-US" sz="2400" dirty="0" smtClean="0"/>
              <a:t>] = </a:t>
            </a:r>
            <a:r>
              <a:rPr lang="el-GR" sz="2400" b="1" dirty="0" smtClean="0"/>
              <a:t>β</a:t>
            </a:r>
          </a:p>
          <a:p>
            <a:pPr eaLnBrk="1" hangingPunct="1">
              <a:buFont typeface="Wingdings" pitchFamily="2" charset="2"/>
              <a:buNone/>
            </a:pPr>
            <a:r>
              <a:rPr lang="en-US" sz="2400" dirty="0" smtClean="0"/>
              <a:t> </a:t>
            </a:r>
          </a:p>
          <a:p>
            <a:pPr eaLnBrk="1" hangingPunct="1">
              <a:buFont typeface="Wingdings" pitchFamily="2" charset="2"/>
              <a:buNone/>
            </a:pPr>
            <a:r>
              <a:rPr lang="en-US" sz="2400" b="1" dirty="0" smtClean="0"/>
              <a:t>Theorem</a:t>
            </a:r>
            <a:r>
              <a:rPr lang="en-US" sz="2400" dirty="0" smtClean="0"/>
              <a:t>:  </a:t>
            </a:r>
            <a:r>
              <a:rPr lang="en-US" sz="2400" dirty="0" err="1" smtClean="0"/>
              <a:t>Var</a:t>
            </a:r>
            <a:r>
              <a:rPr lang="en-US" sz="2400" dirty="0" smtClean="0"/>
              <a:t>[</a:t>
            </a:r>
            <a:r>
              <a:rPr lang="en-US" sz="2400" b="1" dirty="0" smtClean="0"/>
              <a:t>b*</a:t>
            </a:r>
            <a:r>
              <a:rPr lang="en-US" sz="2400" dirty="0" smtClean="0"/>
              <a:t>|</a:t>
            </a:r>
            <a:r>
              <a:rPr lang="en-US" sz="2400" b="1" dirty="0" smtClean="0"/>
              <a:t>X</a:t>
            </a:r>
            <a:r>
              <a:rPr lang="en-US" sz="2400" dirty="0" smtClean="0"/>
              <a:t>] – </a:t>
            </a:r>
            <a:r>
              <a:rPr lang="en-US" sz="2400" dirty="0" err="1" smtClean="0"/>
              <a:t>Var</a:t>
            </a:r>
            <a:r>
              <a:rPr lang="en-US" sz="2400" dirty="0" smtClean="0"/>
              <a:t>[</a:t>
            </a:r>
            <a:r>
              <a:rPr lang="en-US" sz="2400" b="1" dirty="0" err="1" smtClean="0"/>
              <a:t>b</a:t>
            </a:r>
            <a:r>
              <a:rPr lang="en-US" sz="2400" dirty="0" err="1" smtClean="0"/>
              <a:t>|</a:t>
            </a:r>
            <a:r>
              <a:rPr lang="en-US" sz="2400" b="1" dirty="0" err="1" smtClean="0"/>
              <a:t>X</a:t>
            </a:r>
            <a:r>
              <a:rPr lang="en-US" sz="2400" dirty="0" smtClean="0"/>
              <a:t>] is nonnegative definite for any other linear and unbiased estimator </a:t>
            </a:r>
            <a:r>
              <a:rPr lang="en-US" sz="2400" b="1" dirty="0" smtClean="0"/>
              <a:t>b*</a:t>
            </a:r>
            <a:r>
              <a:rPr lang="en-US" sz="2400" dirty="0" smtClean="0"/>
              <a:t> that is not equal to </a:t>
            </a:r>
            <a:r>
              <a:rPr lang="en-US" sz="2400" b="1" dirty="0" smtClean="0"/>
              <a:t>b</a:t>
            </a:r>
            <a:r>
              <a:rPr lang="en-US" sz="2400" dirty="0" smtClean="0"/>
              <a:t>.</a:t>
            </a:r>
          </a:p>
          <a:p>
            <a:pPr eaLnBrk="1" hangingPunct="1">
              <a:buFont typeface="Wingdings" pitchFamily="2" charset="2"/>
              <a:buNone/>
            </a:pPr>
            <a:r>
              <a:rPr lang="en-US" sz="2400" b="1" dirty="0" smtClean="0"/>
              <a:t>Definition</a:t>
            </a:r>
            <a:r>
              <a:rPr lang="en-US" sz="2400" dirty="0" smtClean="0"/>
              <a:t>: </a:t>
            </a:r>
            <a:r>
              <a:rPr lang="en-US" sz="2400" b="1" dirty="0" smtClean="0"/>
              <a:t>b</a:t>
            </a:r>
            <a:r>
              <a:rPr lang="en-US" sz="2400" dirty="0" smtClean="0"/>
              <a:t> is </a:t>
            </a:r>
            <a:r>
              <a:rPr lang="en-US" sz="2400" b="1" dirty="0" smtClean="0">
                <a:solidFill>
                  <a:srgbClr val="FF0000"/>
                </a:solidFill>
              </a:rPr>
              <a:t>efficient</a:t>
            </a:r>
            <a:r>
              <a:rPr lang="en-US" sz="2400" dirty="0" smtClean="0">
                <a:solidFill>
                  <a:srgbClr val="FF0000"/>
                </a:solidFill>
              </a:rPr>
              <a:t> </a:t>
            </a:r>
            <a:r>
              <a:rPr lang="en-US" sz="2400" dirty="0" smtClean="0"/>
              <a:t>in this class of estimators.</a:t>
            </a:r>
          </a:p>
        </p:txBody>
      </p:sp>
      <p:graphicFrame>
        <p:nvGraphicFramePr>
          <p:cNvPr id="4098" name="Object 4"/>
          <p:cNvGraphicFramePr>
            <a:graphicFrameLocks noGrp="1" noChangeAspect="1"/>
          </p:cNvGraphicFramePr>
          <p:nvPr>
            <p:ph sz="half" idx="2"/>
            <p:extLst>
              <p:ext uri="{D42A27DB-BD31-4B8C-83A1-F6EECF244321}">
                <p14:modId xmlns:p14="http://schemas.microsoft.com/office/powerpoint/2010/main" val="3289674450"/>
              </p:ext>
            </p:extLst>
          </p:nvPr>
        </p:nvGraphicFramePr>
        <p:xfrm>
          <a:off x="3047999" y="2855913"/>
          <a:ext cx="2438401" cy="603405"/>
        </p:xfrm>
        <a:graphic>
          <a:graphicData uri="http://schemas.openxmlformats.org/presentationml/2006/ole">
            <mc:AlternateContent xmlns:mc="http://schemas.openxmlformats.org/markup-compatibility/2006">
              <mc:Choice xmlns:v="urn:schemas-microsoft-com:vml" Requires="v">
                <p:oleObj spid="_x0000_s4111" name="Equation" r:id="rId4" imgW="1180800" imgH="291960" progId="Equation.DSMT4">
                  <p:embed/>
                </p:oleObj>
              </mc:Choice>
              <mc:Fallback>
                <p:oleObj name="Equation" r:id="rId4" imgW="1180800" imgH="291960" progId="Equation.DSMT4">
                  <p:embed/>
                  <p:pic>
                    <p:nvPicPr>
                      <p:cNvPr id="0" name="Picture 14"/>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7999" y="2855913"/>
                        <a:ext cx="2438401" cy="60340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2326338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Implications of Gauss-Markov</a:t>
            </a:r>
            <a:endParaRPr lang="en-US"/>
          </a:p>
        </p:txBody>
      </p:sp>
      <p:sp>
        <p:nvSpPr>
          <p:cNvPr id="6" name="Content Placeholder 5"/>
          <p:cNvSpPr>
            <a:spLocks noGrp="1"/>
          </p:cNvSpPr>
          <p:nvPr>
            <p:ph idx="1"/>
          </p:nvPr>
        </p:nvSpPr>
        <p:spPr>
          <a:xfrm>
            <a:off x="457200" y="1828800"/>
            <a:ext cx="8229600" cy="4530725"/>
          </a:xfrm>
        </p:spPr>
        <p:txBody>
          <a:bodyPr/>
          <a:lstStyle/>
          <a:p>
            <a:r>
              <a:rPr lang="en-US" smtClean="0"/>
              <a:t>Theorem: Var[</a:t>
            </a:r>
            <a:r>
              <a:rPr lang="en-US" b="1" smtClean="0"/>
              <a:t>b</a:t>
            </a:r>
            <a:r>
              <a:rPr lang="en-US" b="1"/>
              <a:t>*</a:t>
            </a:r>
            <a:r>
              <a:rPr lang="en-US"/>
              <a:t>|</a:t>
            </a:r>
            <a:r>
              <a:rPr lang="en-US" b="1"/>
              <a:t>X</a:t>
            </a:r>
            <a:r>
              <a:rPr lang="en-US"/>
              <a:t>] – Var[</a:t>
            </a:r>
            <a:r>
              <a:rPr lang="en-US" b="1"/>
              <a:t>b</a:t>
            </a:r>
            <a:r>
              <a:rPr lang="en-US"/>
              <a:t>|</a:t>
            </a:r>
            <a:r>
              <a:rPr lang="en-US" b="1"/>
              <a:t>X</a:t>
            </a:r>
            <a:r>
              <a:rPr lang="en-US"/>
              <a:t>] is nonnegative definite for any other linear and unbiased estimator </a:t>
            </a:r>
            <a:r>
              <a:rPr lang="en-US" b="1"/>
              <a:t>b*</a:t>
            </a:r>
            <a:r>
              <a:rPr lang="en-US"/>
              <a:t> that is not equal to </a:t>
            </a:r>
            <a:r>
              <a:rPr lang="en-US" b="1"/>
              <a:t>b</a:t>
            </a:r>
            <a:r>
              <a:rPr lang="en-US" smtClean="0"/>
              <a:t>.  Implies:</a:t>
            </a:r>
            <a:endParaRPr lang="en-US"/>
          </a:p>
          <a:p>
            <a:r>
              <a:rPr lang="en-US" b="1"/>
              <a:t>b</a:t>
            </a:r>
            <a:r>
              <a:rPr lang="en-US" baseline="-25000"/>
              <a:t>k</a:t>
            </a:r>
            <a:r>
              <a:rPr lang="en-US" smtClean="0"/>
              <a:t> = the kth particular element of b.</a:t>
            </a:r>
            <a:br>
              <a:rPr lang="en-US" smtClean="0"/>
            </a:br>
            <a:r>
              <a:rPr lang="en-US" smtClean="0"/>
              <a:t>Var[</a:t>
            </a:r>
            <a:r>
              <a:rPr lang="en-US" b="1" smtClean="0"/>
              <a:t>b</a:t>
            </a:r>
            <a:r>
              <a:rPr lang="en-US" baseline="-25000" smtClean="0"/>
              <a:t>k</a:t>
            </a:r>
            <a:r>
              <a:rPr lang="en-US" smtClean="0"/>
              <a:t>|</a:t>
            </a:r>
            <a:r>
              <a:rPr lang="en-US" b="1" smtClean="0"/>
              <a:t>X</a:t>
            </a:r>
            <a:r>
              <a:rPr lang="en-US" smtClean="0"/>
              <a:t>]  =  the kth diagonal element of </a:t>
            </a:r>
            <a:r>
              <a:rPr lang="en-US"/>
              <a:t>Var[</a:t>
            </a:r>
            <a:r>
              <a:rPr lang="en-US" b="1"/>
              <a:t>b</a:t>
            </a:r>
            <a:r>
              <a:rPr lang="en-US"/>
              <a:t>|</a:t>
            </a:r>
            <a:r>
              <a:rPr lang="en-US" b="1"/>
              <a:t>X</a:t>
            </a:r>
            <a:r>
              <a:rPr lang="en-US" smtClean="0"/>
              <a:t>]</a:t>
            </a:r>
            <a:br>
              <a:rPr lang="en-US" smtClean="0"/>
            </a:br>
            <a:r>
              <a:rPr lang="en-US"/>
              <a:t>Var[</a:t>
            </a:r>
            <a:r>
              <a:rPr lang="en-US" b="1"/>
              <a:t>b</a:t>
            </a:r>
            <a:r>
              <a:rPr lang="en-US" baseline="-25000"/>
              <a:t>k</a:t>
            </a:r>
            <a:r>
              <a:rPr lang="en-US"/>
              <a:t>|</a:t>
            </a:r>
            <a:r>
              <a:rPr lang="en-US" b="1"/>
              <a:t>X</a:t>
            </a:r>
            <a:r>
              <a:rPr lang="en-US" smtClean="0"/>
              <a:t>]  </a:t>
            </a:r>
            <a:r>
              <a:rPr lang="en-US" u="sng" smtClean="0"/>
              <a:t>&lt;</a:t>
            </a:r>
            <a:r>
              <a:rPr lang="en-US" smtClean="0"/>
              <a:t> Var[</a:t>
            </a:r>
            <a:r>
              <a:rPr lang="en-US" b="1" smtClean="0"/>
              <a:t>b</a:t>
            </a:r>
            <a:r>
              <a:rPr lang="en-US" baseline="-25000" smtClean="0"/>
              <a:t>k</a:t>
            </a:r>
            <a:r>
              <a:rPr lang="en-US" smtClean="0"/>
              <a:t>*|</a:t>
            </a:r>
            <a:r>
              <a:rPr lang="en-US" b="1"/>
              <a:t>X</a:t>
            </a:r>
            <a:r>
              <a:rPr lang="en-US" smtClean="0"/>
              <a:t>] for each coefficient.</a:t>
            </a:r>
          </a:p>
          <a:p>
            <a:r>
              <a:rPr lang="en-US" b="1" smtClean="0"/>
              <a:t>c</a:t>
            </a:r>
            <a:r>
              <a:rPr lang="en-US" b="1" smtClean="0">
                <a:sym typeface="Symbol" pitchFamily="18" charset="2"/>
              </a:rPr>
              <a:t></a:t>
            </a:r>
            <a:r>
              <a:rPr lang="en-US" b="1" smtClean="0"/>
              <a:t>b</a:t>
            </a:r>
            <a:r>
              <a:rPr lang="en-US" smtClean="0"/>
              <a:t> = any linear combination of the elements of b.</a:t>
            </a:r>
            <a:r>
              <a:rPr lang="en-US"/>
              <a:t> </a:t>
            </a:r>
            <a:r>
              <a:rPr lang="en-US" smtClean="0"/>
              <a:t>Var[</a:t>
            </a:r>
            <a:r>
              <a:rPr lang="en-US" b="1"/>
              <a:t>c</a:t>
            </a:r>
            <a:r>
              <a:rPr lang="en-US" b="1" smtClean="0">
                <a:sym typeface="Symbol" pitchFamily="18" charset="2"/>
              </a:rPr>
              <a:t></a:t>
            </a:r>
            <a:r>
              <a:rPr lang="en-US" b="1" smtClean="0"/>
              <a:t>b</a:t>
            </a:r>
            <a:r>
              <a:rPr lang="en-US" smtClean="0"/>
              <a:t>|</a:t>
            </a:r>
            <a:r>
              <a:rPr lang="en-US" b="1" smtClean="0"/>
              <a:t>X</a:t>
            </a:r>
            <a:r>
              <a:rPr lang="en-US"/>
              <a:t>]  </a:t>
            </a:r>
            <a:r>
              <a:rPr lang="en-US" u="sng"/>
              <a:t>&lt;</a:t>
            </a:r>
            <a:r>
              <a:rPr lang="en-US"/>
              <a:t> </a:t>
            </a:r>
            <a:r>
              <a:rPr lang="en-US" smtClean="0"/>
              <a:t>Var[</a:t>
            </a:r>
            <a:r>
              <a:rPr lang="en-US" b="1"/>
              <a:t>c</a:t>
            </a:r>
            <a:r>
              <a:rPr lang="en-US" b="1" smtClean="0">
                <a:sym typeface="Symbol" pitchFamily="18" charset="2"/>
              </a:rPr>
              <a:t></a:t>
            </a:r>
            <a:r>
              <a:rPr lang="en-US" b="1" smtClean="0"/>
              <a:t>b</a:t>
            </a:r>
            <a:r>
              <a:rPr lang="en-US" smtClean="0"/>
              <a:t>*|</a:t>
            </a:r>
            <a:r>
              <a:rPr lang="en-US" b="1"/>
              <a:t>X</a:t>
            </a:r>
            <a:r>
              <a:rPr lang="en-US"/>
              <a:t>] for </a:t>
            </a:r>
            <a:r>
              <a:rPr lang="en-US" smtClean="0"/>
              <a:t>any nonzero c and </a:t>
            </a:r>
            <a:r>
              <a:rPr lang="en-US" b="1"/>
              <a:t>b*</a:t>
            </a:r>
            <a:r>
              <a:rPr lang="en-US"/>
              <a:t> that is not equal to </a:t>
            </a:r>
            <a:r>
              <a:rPr lang="en-US" b="1"/>
              <a:t>b</a:t>
            </a:r>
            <a:r>
              <a:rPr lang="en-US"/>
              <a:t>.</a:t>
            </a:r>
            <a:endParaRPr lang="en-US" smtClean="0"/>
          </a:p>
        </p:txBody>
      </p:sp>
    </p:spTree>
    <p:extLst>
      <p:ext uri="{BB962C8B-B14F-4D97-AF65-F5344CB8AC3E}">
        <p14:creationId xmlns:p14="http://schemas.microsoft.com/office/powerpoint/2010/main" val="19683032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Aspects of the Gauss-Markov Theorem</a:t>
            </a:r>
          </a:p>
        </p:txBody>
      </p:sp>
      <p:sp>
        <p:nvSpPr>
          <p:cNvPr id="19459" name="Rectangle 3"/>
          <p:cNvSpPr>
            <a:spLocks noGrp="1" noChangeArrowheads="1"/>
          </p:cNvSpPr>
          <p:nvPr>
            <p:ph type="body" idx="1"/>
          </p:nvPr>
        </p:nvSpPr>
        <p:spPr/>
        <p:txBody>
          <a:bodyPr/>
          <a:lstStyle/>
          <a:p>
            <a:pPr eaLnBrk="1" hangingPunct="1">
              <a:lnSpc>
                <a:spcPct val="80000"/>
              </a:lnSpc>
              <a:buFont typeface="Wingdings" pitchFamily="2" charset="2"/>
              <a:buNone/>
            </a:pPr>
            <a:r>
              <a:rPr lang="en-US" sz="2400" b="1" smtClean="0">
                <a:solidFill>
                  <a:srgbClr val="3366FF"/>
                </a:solidFill>
              </a:rPr>
              <a:t>Indirect proof:</a:t>
            </a:r>
            <a:r>
              <a:rPr lang="en-US" sz="2400" smtClean="0"/>
              <a:t>  Any other linear unbiased estimator has a larger covariance matrix.</a:t>
            </a:r>
          </a:p>
          <a:p>
            <a:pPr eaLnBrk="1" hangingPunct="1">
              <a:lnSpc>
                <a:spcPct val="80000"/>
              </a:lnSpc>
              <a:buFont typeface="Wingdings" pitchFamily="2" charset="2"/>
              <a:buNone/>
            </a:pPr>
            <a:r>
              <a:rPr lang="en-US" sz="2400" b="1" smtClean="0">
                <a:solidFill>
                  <a:srgbClr val="3366FF"/>
                </a:solidFill>
              </a:rPr>
              <a:t>Direct proof: </a:t>
            </a:r>
            <a:r>
              <a:rPr lang="en-US" sz="2400" smtClean="0"/>
              <a:t>Find the minimum variance linear unbiased estimator.  It will be least squares.</a:t>
            </a:r>
          </a:p>
          <a:p>
            <a:pPr eaLnBrk="1" hangingPunct="1">
              <a:lnSpc>
                <a:spcPct val="80000"/>
              </a:lnSpc>
              <a:buFont typeface="Wingdings" pitchFamily="2" charset="2"/>
              <a:buNone/>
            </a:pPr>
            <a:r>
              <a:rPr lang="en-US" sz="2400" b="1" smtClean="0">
                <a:solidFill>
                  <a:srgbClr val="3366FF"/>
                </a:solidFill>
              </a:rPr>
              <a:t>Other estimators</a:t>
            </a:r>
          </a:p>
          <a:p>
            <a:pPr eaLnBrk="1" hangingPunct="1">
              <a:lnSpc>
                <a:spcPct val="80000"/>
              </a:lnSpc>
              <a:buFont typeface="Wingdings" pitchFamily="2" charset="2"/>
              <a:buNone/>
            </a:pPr>
            <a:r>
              <a:rPr lang="en-US" sz="2400" smtClean="0"/>
              <a:t>    Biased estimation – a minimum mean squared error estimator.  Is there a biased estimator with a smaller ‘dispersion’? Yes, always</a:t>
            </a:r>
          </a:p>
          <a:p>
            <a:pPr eaLnBrk="1" hangingPunct="1">
              <a:lnSpc>
                <a:spcPct val="80000"/>
              </a:lnSpc>
              <a:buFont typeface="Wingdings" pitchFamily="2" charset="2"/>
              <a:buNone/>
            </a:pPr>
            <a:r>
              <a:rPr lang="en-US" sz="2400" b="1" smtClean="0">
                <a:solidFill>
                  <a:srgbClr val="3366FF"/>
                </a:solidFill>
              </a:rPr>
              <a:t>Normally distributed disturbances </a:t>
            </a:r>
            <a:r>
              <a:rPr lang="en-US" sz="2400" smtClean="0"/>
              <a:t>– the Rao-Blackwell result.  (General observation – for normally distributed disturbances, ‘linear’ is superfluous.)</a:t>
            </a:r>
          </a:p>
          <a:p>
            <a:pPr eaLnBrk="1" hangingPunct="1">
              <a:lnSpc>
                <a:spcPct val="80000"/>
              </a:lnSpc>
              <a:buFont typeface="Wingdings" pitchFamily="2" charset="2"/>
              <a:buNone/>
            </a:pPr>
            <a:r>
              <a:rPr lang="en-US" sz="2400" b="1" smtClean="0">
                <a:solidFill>
                  <a:srgbClr val="3366FF"/>
                </a:solidFill>
              </a:rPr>
              <a:t>Nonnormal disturbances </a:t>
            </a:r>
            <a:r>
              <a:rPr lang="en-US" sz="2400" smtClean="0"/>
              <a:t>- Least Absolute Deviations and other nonparametric approaches may be better in small samples</a:t>
            </a:r>
          </a:p>
        </p:txBody>
      </p:sp>
    </p:spTree>
    <p:extLst>
      <p:ext uri="{BB962C8B-B14F-4D97-AF65-F5344CB8AC3E}">
        <p14:creationId xmlns:p14="http://schemas.microsoft.com/office/powerpoint/2010/main" val="121028793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(4)  Distribution</a:t>
            </a:r>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2188025236"/>
              </p:ext>
            </p:extLst>
          </p:nvPr>
        </p:nvGraphicFramePr>
        <p:xfrm>
          <a:off x="609600" y="2057400"/>
          <a:ext cx="8362708" cy="3886200"/>
        </p:xfrm>
        <a:graphic>
          <a:graphicData uri="http://schemas.openxmlformats.org/presentationml/2006/ole">
            <mc:AlternateContent xmlns:mc="http://schemas.openxmlformats.org/markup-compatibility/2006">
              <mc:Choice xmlns:v="urn:schemas-microsoft-com:vml" Requires="v">
                <p:oleObj spid="_x0000_s12300" name="Equation" r:id="rId3" imgW="4317840" imgH="2006280" progId="Equation.DSMT4">
                  <p:embed/>
                </p:oleObj>
              </mc:Choice>
              <mc:Fallback>
                <p:oleObj name="Equation" r:id="rId3" imgW="4317840" imgH="2006280" progId="Equation.DSMT4">
                  <p:embed/>
                  <p:pic>
                    <p:nvPicPr>
                      <p:cNvPr id="0"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057400"/>
                        <a:ext cx="8362708" cy="3886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9288561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Summary: Finite Sample Properties of b</a:t>
            </a:r>
            <a:endParaRPr lang="en-US"/>
          </a:p>
        </p:txBody>
      </p:sp>
      <p:sp>
        <p:nvSpPr>
          <p:cNvPr id="3" name="Content Placeholder 2"/>
          <p:cNvSpPr>
            <a:spLocks noGrp="1"/>
          </p:cNvSpPr>
          <p:nvPr>
            <p:ph idx="1"/>
          </p:nvPr>
        </p:nvSpPr>
        <p:spPr/>
        <p:txBody>
          <a:bodyPr/>
          <a:lstStyle/>
          <a:p>
            <a:pPr>
              <a:buNone/>
            </a:pPr>
            <a:r>
              <a:rPr lang="en-US" smtClean="0"/>
              <a:t>(1) Unbiased</a:t>
            </a:r>
            <a:r>
              <a:rPr lang="en-US" dirty="0" smtClean="0"/>
              <a:t>: E[</a:t>
            </a:r>
            <a:r>
              <a:rPr lang="en-US" b="1" dirty="0" smtClean="0"/>
              <a:t>b</a:t>
            </a:r>
            <a:r>
              <a:rPr lang="en-US" dirty="0" smtClean="0"/>
              <a:t>]=</a:t>
            </a:r>
            <a:r>
              <a:rPr lang="en-US" b="1" dirty="0" smtClean="0">
                <a:sym typeface="Symbol"/>
              </a:rPr>
              <a:t></a:t>
            </a:r>
            <a:endParaRPr lang="en-US" b="1" dirty="0" smtClean="0"/>
          </a:p>
          <a:p>
            <a:pPr>
              <a:buNone/>
            </a:pPr>
            <a:r>
              <a:rPr lang="en-US" smtClean="0"/>
              <a:t>(2) Variance</a:t>
            </a:r>
            <a:r>
              <a:rPr lang="en-US" dirty="0" smtClean="0"/>
              <a:t>:  </a:t>
            </a:r>
            <a:r>
              <a:rPr lang="en-US" dirty="0" err="1" smtClean="0"/>
              <a:t>Var</a:t>
            </a:r>
            <a:r>
              <a:rPr lang="en-US" dirty="0" smtClean="0"/>
              <a:t>[</a:t>
            </a:r>
            <a:r>
              <a:rPr lang="en-US" b="1" dirty="0" err="1" smtClean="0"/>
              <a:t>b</a:t>
            </a:r>
            <a:r>
              <a:rPr lang="en-US" dirty="0" err="1" smtClean="0"/>
              <a:t>|</a:t>
            </a:r>
            <a:r>
              <a:rPr lang="en-US" b="1" dirty="0" err="1" smtClean="0"/>
              <a:t>X</a:t>
            </a:r>
            <a:r>
              <a:rPr lang="en-US" dirty="0" smtClean="0"/>
              <a:t>] = </a:t>
            </a:r>
            <a:r>
              <a:rPr lang="en-US" dirty="0">
                <a:sym typeface="Symbol" pitchFamily="18" charset="2"/>
              </a:rPr>
              <a:t></a:t>
            </a:r>
            <a:r>
              <a:rPr lang="en-US" baseline="30000" dirty="0"/>
              <a:t>2</a:t>
            </a:r>
            <a:r>
              <a:rPr lang="en-US" dirty="0"/>
              <a:t>(</a:t>
            </a:r>
            <a:r>
              <a:rPr lang="en-US" b="1" dirty="0"/>
              <a:t>X</a:t>
            </a:r>
            <a:r>
              <a:rPr lang="en-US" b="1" dirty="0">
                <a:sym typeface="Symbol" pitchFamily="18" charset="2"/>
              </a:rPr>
              <a:t></a:t>
            </a:r>
            <a:r>
              <a:rPr lang="en-US" b="1" dirty="0"/>
              <a:t>X</a:t>
            </a:r>
            <a:r>
              <a:rPr lang="en-US" dirty="0"/>
              <a:t>)</a:t>
            </a:r>
            <a:r>
              <a:rPr lang="en-US" baseline="30000" dirty="0"/>
              <a:t>-1</a:t>
            </a:r>
            <a:r>
              <a:rPr lang="en-US" dirty="0" smtClean="0"/>
              <a:t> </a:t>
            </a:r>
          </a:p>
          <a:p>
            <a:pPr>
              <a:buNone/>
            </a:pPr>
            <a:r>
              <a:rPr lang="en-US" smtClean="0"/>
              <a:t>(3) Efficiency</a:t>
            </a:r>
            <a:r>
              <a:rPr lang="en-US" dirty="0" smtClean="0"/>
              <a:t>: Gauss-Markov Theorem with all implications</a:t>
            </a:r>
          </a:p>
          <a:p>
            <a:pPr>
              <a:buNone/>
            </a:pPr>
            <a:r>
              <a:rPr lang="en-US" smtClean="0"/>
              <a:t>(4) Distribution</a:t>
            </a:r>
            <a:r>
              <a:rPr lang="en-US" dirty="0" smtClean="0"/>
              <a:t>: Under normality, </a:t>
            </a:r>
            <a:r>
              <a:rPr lang="en-US" smtClean="0"/>
              <a:t/>
            </a:r>
            <a:br>
              <a:rPr lang="en-US" smtClean="0"/>
            </a:br>
            <a:r>
              <a:rPr lang="en-US" smtClean="0"/>
              <a:t>  </a:t>
            </a:r>
            <a:r>
              <a:rPr lang="en-US" b="1" smtClean="0"/>
              <a:t>b</a:t>
            </a:r>
            <a:r>
              <a:rPr lang="en-US" smtClean="0"/>
              <a:t>|</a:t>
            </a:r>
            <a:r>
              <a:rPr lang="en-US" b="1" smtClean="0"/>
              <a:t>X</a:t>
            </a:r>
            <a:r>
              <a:rPr lang="en-US" smtClean="0"/>
              <a:t> </a:t>
            </a:r>
            <a:r>
              <a:rPr lang="en-US" dirty="0" smtClean="0"/>
              <a:t>~ Normal[</a:t>
            </a:r>
            <a:r>
              <a:rPr lang="en-US" b="1" dirty="0" smtClean="0">
                <a:sym typeface="Symbol"/>
              </a:rPr>
              <a:t>,</a:t>
            </a:r>
            <a:r>
              <a:rPr lang="en-US" dirty="0">
                <a:sym typeface="Symbol" pitchFamily="18" charset="2"/>
              </a:rPr>
              <a:t> </a:t>
            </a:r>
            <a:r>
              <a:rPr lang="en-US" baseline="30000" dirty="0"/>
              <a:t>2</a:t>
            </a:r>
            <a:r>
              <a:rPr lang="en-US" dirty="0"/>
              <a:t>(</a:t>
            </a:r>
            <a:r>
              <a:rPr lang="en-US" b="1" dirty="0"/>
              <a:t>X</a:t>
            </a:r>
            <a:r>
              <a:rPr lang="en-US" b="1" dirty="0">
                <a:sym typeface="Symbol" pitchFamily="18" charset="2"/>
              </a:rPr>
              <a:t></a:t>
            </a:r>
            <a:r>
              <a:rPr lang="en-US" b="1" dirty="0"/>
              <a:t>X</a:t>
            </a:r>
            <a:r>
              <a:rPr lang="en-US" dirty="0"/>
              <a:t>)</a:t>
            </a:r>
            <a:r>
              <a:rPr lang="en-US" baseline="30000" dirty="0"/>
              <a:t>-</a:t>
            </a:r>
            <a:r>
              <a:rPr lang="en-US" baseline="30000" dirty="0" smtClean="0"/>
              <a:t>1</a:t>
            </a:r>
            <a:r>
              <a:rPr lang="en-US" baseline="-25000" dirty="0" smtClean="0"/>
              <a:t> </a:t>
            </a:r>
            <a:r>
              <a:rPr lang="en-US" dirty="0"/>
              <a:t>]</a:t>
            </a:r>
            <a:endParaRPr lang="en-US" dirty="0" smtClean="0"/>
          </a:p>
          <a:p>
            <a:pPr marL="0" indent="0">
              <a:buNone/>
            </a:pPr>
            <a:r>
              <a:rPr lang="en-US"/>
              <a:t> </a:t>
            </a:r>
            <a:r>
              <a:rPr lang="en-US" smtClean="0"/>
              <a:t>    (</a:t>
            </a:r>
            <a:r>
              <a:rPr lang="en-US" dirty="0" smtClean="0"/>
              <a:t>Without normality, the distribution is generally</a:t>
            </a:r>
            <a:br>
              <a:rPr lang="en-US" dirty="0" smtClean="0"/>
            </a:br>
            <a:r>
              <a:rPr lang="en-US" smtClean="0"/>
              <a:t>     unknown</a:t>
            </a:r>
            <a:r>
              <a:rPr lang="en-US" dirty="0" smtClean="0"/>
              <a:t>.)</a:t>
            </a:r>
            <a:endParaRPr lang="en-US" dirty="0"/>
          </a:p>
        </p:txBody>
      </p:sp>
    </p:spTree>
    <p:extLst>
      <p:ext uri="{BB962C8B-B14F-4D97-AF65-F5344CB8AC3E}">
        <p14:creationId xmlns:p14="http://schemas.microsoft.com/office/powerpoint/2010/main" val="74911001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1143000"/>
            <a:ext cx="8229600" cy="530225"/>
          </a:xfrm>
        </p:spPr>
        <p:txBody>
          <a:bodyPr/>
          <a:lstStyle/>
          <a:p>
            <a:pPr eaLnBrk="1" hangingPunct="1"/>
            <a:r>
              <a:rPr lang="en-US" smtClean="0"/>
              <a:t>Estimating the Variance of </a:t>
            </a:r>
            <a:r>
              <a:rPr lang="en-US" b="1" smtClean="0"/>
              <a:t>b</a:t>
            </a:r>
            <a:endParaRPr lang="en-US" b="1" dirty="0" smtClean="0"/>
          </a:p>
        </p:txBody>
      </p:sp>
      <p:sp>
        <p:nvSpPr>
          <p:cNvPr id="12291" name="Rectangle 3"/>
          <p:cNvSpPr>
            <a:spLocks noGrp="1" noChangeArrowheads="1"/>
          </p:cNvSpPr>
          <p:nvPr>
            <p:ph type="body" idx="1"/>
          </p:nvPr>
        </p:nvSpPr>
        <p:spPr/>
        <p:txBody>
          <a:bodyPr/>
          <a:lstStyle/>
          <a:p>
            <a:pPr eaLnBrk="1" hangingPunct="1">
              <a:buFont typeface="Wingdings" pitchFamily="2" charset="2"/>
              <a:buNone/>
            </a:pPr>
            <a:r>
              <a:rPr lang="en-US" dirty="0" smtClean="0"/>
              <a:t>    The true variance of </a:t>
            </a:r>
            <a:r>
              <a:rPr lang="en-US" b="1" dirty="0" err="1" smtClean="0"/>
              <a:t>b|X</a:t>
            </a:r>
            <a:r>
              <a:rPr lang="en-US" dirty="0" smtClean="0"/>
              <a:t> is </a:t>
            </a:r>
            <a:r>
              <a:rPr lang="en-US" dirty="0" smtClean="0">
                <a:sym typeface="Symbol" pitchFamily="18" charset="2"/>
              </a:rPr>
              <a:t></a:t>
            </a:r>
            <a:r>
              <a:rPr lang="en-US" baseline="30000" dirty="0" smtClean="0"/>
              <a:t>2</a:t>
            </a:r>
            <a:r>
              <a:rPr lang="en-US" dirty="0" smtClean="0"/>
              <a:t>(</a:t>
            </a:r>
            <a:r>
              <a:rPr lang="en-US" b="1" dirty="0" smtClean="0"/>
              <a:t>X</a:t>
            </a:r>
            <a:r>
              <a:rPr lang="en-US" b="1" dirty="0" smtClean="0">
                <a:sym typeface="Symbol" pitchFamily="18" charset="2"/>
              </a:rPr>
              <a:t></a:t>
            </a:r>
            <a:r>
              <a:rPr lang="en-US" b="1" dirty="0" smtClean="0"/>
              <a:t>X</a:t>
            </a:r>
            <a:r>
              <a:rPr lang="en-US" dirty="0" smtClean="0"/>
              <a:t>)</a:t>
            </a:r>
            <a:r>
              <a:rPr lang="en-US" b="1" baseline="30000" dirty="0" smtClean="0"/>
              <a:t>-1</a:t>
            </a:r>
            <a:r>
              <a:rPr lang="en-US" b="1" dirty="0" smtClean="0"/>
              <a:t> .  </a:t>
            </a:r>
            <a:r>
              <a:rPr lang="en-US" dirty="0" smtClean="0"/>
              <a:t>We consider how to use the sample data to estimate this matrix.  The ultimate objectives are to form interval estimates for regression slopes and to test hypotheses about them.  Both require estimates of the variability of the distribution.  We then examine a factor which affects how "large" this variance is, </a:t>
            </a:r>
            <a:r>
              <a:rPr lang="en-US" dirty="0" err="1" smtClean="0"/>
              <a:t>multicollinearity</a:t>
            </a:r>
            <a:r>
              <a:rPr lang="en-US" dirty="0" smtClean="0"/>
              <a:t>.</a:t>
            </a:r>
          </a:p>
        </p:txBody>
      </p:sp>
    </p:spTree>
    <p:extLst>
      <p:ext uri="{BB962C8B-B14F-4D97-AF65-F5344CB8AC3E}">
        <p14:creationId xmlns:p14="http://schemas.microsoft.com/office/powerpoint/2010/main" val="294784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1143000"/>
            <a:ext cx="8229600" cy="530225"/>
          </a:xfrm>
        </p:spPr>
        <p:txBody>
          <a:bodyPr/>
          <a:lstStyle/>
          <a:p>
            <a:pPr eaLnBrk="1" hangingPunct="1"/>
            <a:r>
              <a:rPr lang="en-US" b="1" smtClean="0"/>
              <a:t>Estimating </a:t>
            </a:r>
            <a:r>
              <a:rPr lang="en-US" b="1" smtClean="0">
                <a:sym typeface="Symbol" pitchFamily="18" charset="2"/>
              </a:rPr>
              <a:t></a:t>
            </a:r>
            <a:r>
              <a:rPr lang="en-US" b="1" baseline="30000" smtClean="0"/>
              <a:t>2</a:t>
            </a:r>
          </a:p>
        </p:txBody>
      </p:sp>
      <p:sp>
        <p:nvSpPr>
          <p:cNvPr id="13315" name="Rectangle 3"/>
          <p:cNvSpPr>
            <a:spLocks noGrp="1" noChangeArrowheads="1"/>
          </p:cNvSpPr>
          <p:nvPr>
            <p:ph type="body" idx="1"/>
          </p:nvPr>
        </p:nvSpPr>
        <p:spPr/>
        <p:txBody>
          <a:bodyPr/>
          <a:lstStyle/>
          <a:p>
            <a:pPr eaLnBrk="1" hangingPunct="1">
              <a:buFont typeface="Wingdings" pitchFamily="2" charset="2"/>
              <a:buNone/>
            </a:pPr>
            <a:endParaRPr lang="en-US" baseline="30000" dirty="0" smtClean="0"/>
          </a:p>
          <a:p>
            <a:pPr eaLnBrk="1" hangingPunct="1">
              <a:buFont typeface="Wingdings" pitchFamily="2" charset="2"/>
              <a:buNone/>
            </a:pPr>
            <a:r>
              <a:rPr lang="en-US" dirty="0" smtClean="0"/>
              <a:t>Using the residuals instead of the disturbances:  </a:t>
            </a:r>
          </a:p>
          <a:p>
            <a:pPr eaLnBrk="1" hangingPunct="1">
              <a:buFont typeface="Wingdings" pitchFamily="2" charset="2"/>
              <a:buNone/>
            </a:pPr>
            <a:r>
              <a:rPr lang="en-US" dirty="0" smtClean="0"/>
              <a:t>The natural estimator:  </a:t>
            </a:r>
            <a:r>
              <a:rPr lang="en-US" b="1" dirty="0" err="1" smtClean="0"/>
              <a:t>e</a:t>
            </a:r>
            <a:r>
              <a:rPr lang="en-US" b="1" err="1" smtClean="0">
                <a:sym typeface="Symbol" pitchFamily="18" charset="2"/>
              </a:rPr>
              <a:t></a:t>
            </a:r>
            <a:r>
              <a:rPr lang="en-US" b="1" smtClean="0"/>
              <a:t>e</a:t>
            </a:r>
            <a:r>
              <a:rPr lang="en-US" smtClean="0"/>
              <a:t>/n </a:t>
            </a:r>
            <a:r>
              <a:rPr lang="en-US" dirty="0" smtClean="0"/>
              <a:t>as </a:t>
            </a:r>
            <a:r>
              <a:rPr lang="en-US" smtClean="0"/>
              <a:t>a sample</a:t>
            </a:r>
            <a:br>
              <a:rPr lang="en-US" smtClean="0"/>
            </a:br>
            <a:r>
              <a:rPr lang="en-US" smtClean="0"/>
              <a:t>         surrogate for E[</a:t>
            </a:r>
            <a:r>
              <a:rPr lang="en-US" b="1" smtClean="0">
                <a:sym typeface="Symbol" pitchFamily="18" charset="2"/>
              </a:rPr>
              <a:t></a:t>
            </a:r>
            <a:r>
              <a:rPr lang="en-US" smtClean="0"/>
              <a:t>/n]</a:t>
            </a:r>
            <a:endParaRPr lang="en-US" dirty="0" smtClean="0"/>
          </a:p>
          <a:p>
            <a:pPr>
              <a:buNone/>
            </a:pPr>
            <a:r>
              <a:rPr lang="en-US" dirty="0" smtClean="0"/>
              <a:t>Imperfect observation of </a:t>
            </a:r>
            <a:r>
              <a:rPr lang="en-US" dirty="0">
                <a:sym typeface="Symbol" pitchFamily="18" charset="2"/>
              </a:rPr>
              <a:t></a:t>
            </a:r>
            <a:r>
              <a:rPr lang="en-US" baseline="-25000" dirty="0" err="1" smtClean="0"/>
              <a:t>i</a:t>
            </a:r>
            <a:r>
              <a:rPr lang="en-US" dirty="0" smtClean="0"/>
              <a:t>, </a:t>
            </a:r>
            <a:r>
              <a:rPr lang="en-US" dirty="0" err="1" smtClean="0"/>
              <a:t>e</a:t>
            </a:r>
            <a:r>
              <a:rPr lang="en-US" baseline="-25000" dirty="0" err="1" smtClean="0"/>
              <a:t>i</a:t>
            </a:r>
            <a:r>
              <a:rPr lang="en-US" baseline="-25000" dirty="0" smtClean="0"/>
              <a:t> </a:t>
            </a:r>
            <a:r>
              <a:rPr lang="en-US" dirty="0" smtClean="0"/>
              <a:t> =  </a:t>
            </a:r>
            <a:r>
              <a:rPr lang="en-US" dirty="0" smtClean="0">
                <a:sym typeface="Symbol" pitchFamily="18" charset="2"/>
              </a:rPr>
              <a:t></a:t>
            </a:r>
            <a:r>
              <a:rPr lang="en-US" baseline="-25000" dirty="0" err="1" smtClean="0"/>
              <a:t>i</a:t>
            </a:r>
            <a:r>
              <a:rPr lang="en-US" dirty="0" smtClean="0"/>
              <a:t>  - (</a:t>
            </a:r>
            <a:r>
              <a:rPr lang="en-US" b="1" dirty="0" smtClean="0">
                <a:sym typeface="Symbol" pitchFamily="18" charset="2"/>
              </a:rPr>
              <a:t></a:t>
            </a:r>
            <a:r>
              <a:rPr lang="en-US" b="1" dirty="0" smtClean="0"/>
              <a:t> - b</a:t>
            </a:r>
            <a:r>
              <a:rPr lang="en-US" dirty="0" smtClean="0"/>
              <a:t>)</a:t>
            </a:r>
            <a:r>
              <a:rPr lang="en-US" dirty="0" smtClean="0">
                <a:sym typeface="Symbol" pitchFamily="18" charset="2"/>
              </a:rPr>
              <a:t></a:t>
            </a:r>
            <a:r>
              <a:rPr lang="en-US" b="1" dirty="0" smtClean="0"/>
              <a:t>x</a:t>
            </a:r>
            <a:r>
              <a:rPr lang="en-US" baseline="-25000" dirty="0" smtClean="0"/>
              <a:t>i</a:t>
            </a:r>
            <a:r>
              <a:rPr lang="en-US" dirty="0" smtClean="0"/>
              <a:t> </a:t>
            </a:r>
          </a:p>
          <a:p>
            <a:pPr eaLnBrk="1" hangingPunct="1">
              <a:buFont typeface="Wingdings" pitchFamily="2" charset="2"/>
              <a:buNone/>
            </a:pPr>
            <a:r>
              <a:rPr lang="en-US" dirty="0" smtClean="0"/>
              <a:t>Downward bias of </a:t>
            </a:r>
            <a:r>
              <a:rPr lang="en-US" b="1" dirty="0" err="1" smtClean="0"/>
              <a:t>e</a:t>
            </a:r>
            <a:r>
              <a:rPr lang="en-US" b="1" err="1" smtClean="0">
                <a:sym typeface="Symbol" pitchFamily="18" charset="2"/>
              </a:rPr>
              <a:t></a:t>
            </a:r>
            <a:r>
              <a:rPr lang="en-US" b="1" smtClean="0"/>
              <a:t>e</a:t>
            </a:r>
            <a:r>
              <a:rPr lang="en-US" smtClean="0"/>
              <a:t>/n.  </a:t>
            </a:r>
          </a:p>
          <a:p>
            <a:pPr eaLnBrk="1" hangingPunct="1">
              <a:buFont typeface="Wingdings" pitchFamily="2" charset="2"/>
              <a:buNone/>
            </a:pPr>
            <a:r>
              <a:rPr lang="en-US" smtClean="0"/>
              <a:t>We </a:t>
            </a:r>
            <a:r>
              <a:rPr lang="en-US" dirty="0" smtClean="0"/>
              <a:t>obtain the result E[</a:t>
            </a:r>
            <a:r>
              <a:rPr lang="en-US" b="1" dirty="0" err="1" smtClean="0"/>
              <a:t>e</a:t>
            </a:r>
            <a:r>
              <a:rPr lang="en-US" b="1" dirty="0" err="1" smtClean="0">
                <a:sym typeface="Symbol" pitchFamily="18" charset="2"/>
              </a:rPr>
              <a:t></a:t>
            </a:r>
            <a:r>
              <a:rPr lang="en-US" b="1" dirty="0" err="1" smtClean="0"/>
              <a:t>e|X</a:t>
            </a:r>
            <a:r>
              <a:rPr lang="en-US" dirty="0" smtClean="0"/>
              <a:t>]  </a:t>
            </a:r>
            <a:r>
              <a:rPr lang="en-US" smtClean="0"/>
              <a:t>=  (n-K</a:t>
            </a:r>
            <a:r>
              <a:rPr lang="en-US" dirty="0" smtClean="0"/>
              <a:t>)</a:t>
            </a:r>
            <a:r>
              <a:rPr lang="en-US" dirty="0" smtClean="0">
                <a:sym typeface="Symbol" pitchFamily="18" charset="2"/>
              </a:rPr>
              <a:t></a:t>
            </a:r>
            <a:r>
              <a:rPr lang="en-US" baseline="30000" dirty="0" smtClean="0"/>
              <a:t>2</a:t>
            </a:r>
          </a:p>
        </p:txBody>
      </p:sp>
    </p:spTree>
    <p:extLst>
      <p:ext uri="{BB962C8B-B14F-4D97-AF65-F5344CB8AC3E}">
        <p14:creationId xmlns:p14="http://schemas.microsoft.com/office/powerpoint/2010/main" val="6038162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idx="4294967295"/>
          </p:nvPr>
        </p:nvSpPr>
        <p:spPr>
          <a:xfrm>
            <a:off x="533400" y="533400"/>
            <a:ext cx="7696200" cy="1143000"/>
          </a:xfrm>
        </p:spPr>
        <p:txBody>
          <a:bodyPr/>
          <a:lstStyle/>
          <a:p>
            <a:pPr eaLnBrk="1" hangingPunct="1"/>
            <a:r>
              <a:rPr lang="en-US" smtClean="0"/>
              <a:t>Expectation of </a:t>
            </a:r>
            <a:r>
              <a:rPr lang="en-US" b="1" smtClean="0"/>
              <a:t>e</a:t>
            </a:r>
            <a:r>
              <a:rPr lang="en-US" b="1" smtClean="0">
                <a:sym typeface="Symbol"/>
              </a:rPr>
              <a:t></a:t>
            </a:r>
            <a:r>
              <a:rPr lang="en-US" b="1" smtClean="0"/>
              <a:t>e</a:t>
            </a:r>
          </a:p>
        </p:txBody>
      </p:sp>
      <p:graphicFrame>
        <p:nvGraphicFramePr>
          <p:cNvPr id="1026" name="Object 4"/>
          <p:cNvGraphicFramePr>
            <a:graphicFrameLocks noChangeAspect="1"/>
          </p:cNvGraphicFramePr>
          <p:nvPr>
            <p:extLst>
              <p:ext uri="{D42A27DB-BD31-4B8C-83A1-F6EECF244321}">
                <p14:modId xmlns:p14="http://schemas.microsoft.com/office/powerpoint/2010/main" val="2574308641"/>
              </p:ext>
            </p:extLst>
          </p:nvPr>
        </p:nvGraphicFramePr>
        <p:xfrm>
          <a:off x="1128713" y="2057400"/>
          <a:ext cx="6921500" cy="3429000"/>
        </p:xfrm>
        <a:graphic>
          <a:graphicData uri="http://schemas.openxmlformats.org/presentationml/2006/ole">
            <mc:AlternateContent xmlns:mc="http://schemas.openxmlformats.org/markup-compatibility/2006">
              <mc:Choice xmlns:v="urn:schemas-microsoft-com:vml" Requires="v">
                <p:oleObj spid="_x0000_s73731" name="Equation" r:id="rId4" imgW="2717800" imgH="1346200" progId="Equation.DSMT4">
                  <p:embed/>
                </p:oleObj>
              </mc:Choice>
              <mc:Fallback>
                <p:oleObj name="Equation" r:id="rId4" imgW="2717800" imgH="13462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713" y="2057400"/>
                        <a:ext cx="6921500" cy="3429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50554805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6"/>
          <p:cNvSpPr>
            <a:spLocks noGrp="1" noChangeArrowheads="1"/>
          </p:cNvSpPr>
          <p:nvPr>
            <p:ph type="title"/>
          </p:nvPr>
        </p:nvSpPr>
        <p:spPr>
          <a:xfrm>
            <a:off x="1905000" y="990600"/>
            <a:ext cx="5105400" cy="530225"/>
          </a:xfrm>
        </p:spPr>
        <p:txBody>
          <a:bodyPr/>
          <a:lstStyle/>
          <a:p>
            <a:pPr eaLnBrk="1" hangingPunct="1"/>
            <a:r>
              <a:rPr lang="en-US" smtClean="0"/>
              <a:t>Method 1:</a:t>
            </a:r>
          </a:p>
        </p:txBody>
      </p:sp>
      <p:graphicFrame>
        <p:nvGraphicFramePr>
          <p:cNvPr id="2050" name="Object 5"/>
          <p:cNvGraphicFramePr>
            <a:graphicFrameLocks noGrp="1" noChangeAspect="1"/>
          </p:cNvGraphicFramePr>
          <p:nvPr>
            <p:ph idx="1"/>
            <p:extLst>
              <p:ext uri="{D42A27DB-BD31-4B8C-83A1-F6EECF244321}">
                <p14:modId xmlns:p14="http://schemas.microsoft.com/office/powerpoint/2010/main" val="1219651244"/>
              </p:ext>
            </p:extLst>
          </p:nvPr>
        </p:nvGraphicFramePr>
        <p:xfrm>
          <a:off x="2028825" y="1752600"/>
          <a:ext cx="5429250" cy="4305300"/>
        </p:xfrm>
        <a:graphic>
          <a:graphicData uri="http://schemas.openxmlformats.org/presentationml/2006/ole">
            <mc:AlternateContent xmlns:mc="http://schemas.openxmlformats.org/markup-compatibility/2006">
              <mc:Choice xmlns:v="urn:schemas-microsoft-com:vml" Requires="v">
                <p:oleObj spid="_x0000_s74755" name="Equation" r:id="rId4" imgW="3924000" imgH="3111480" progId="Equation.DSMT4">
                  <p:embed/>
                </p:oleObj>
              </mc:Choice>
              <mc:Fallback>
                <p:oleObj name="Equation" r:id="rId4" imgW="3924000" imgH="3111480" progId="Equation.DSMT4">
                  <p:embed/>
                  <p:pic>
                    <p:nvPicPr>
                      <p:cNvPr id="0" name="Picture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28825" y="1752600"/>
                        <a:ext cx="5429250" cy="4305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55943820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t>Estimating </a:t>
            </a:r>
            <a:r>
              <a:rPr lang="el-GR" smtClean="0"/>
              <a:t>σ</a:t>
            </a:r>
            <a:r>
              <a:rPr lang="en-US" baseline="30000" smtClean="0"/>
              <a:t>2</a:t>
            </a:r>
            <a:endParaRPr lang="el-GR" smtClean="0"/>
          </a:p>
        </p:txBody>
      </p:sp>
      <p:sp>
        <p:nvSpPr>
          <p:cNvPr id="14339" name="Rectangle 3"/>
          <p:cNvSpPr>
            <a:spLocks noGrp="1" noChangeArrowheads="1"/>
          </p:cNvSpPr>
          <p:nvPr>
            <p:ph type="body" idx="1"/>
          </p:nvPr>
        </p:nvSpPr>
        <p:spPr/>
        <p:txBody>
          <a:bodyPr/>
          <a:lstStyle/>
          <a:p>
            <a:pPr eaLnBrk="1" hangingPunct="1">
              <a:buFont typeface="Wingdings" pitchFamily="2" charset="2"/>
              <a:buNone/>
            </a:pPr>
            <a:r>
              <a:rPr lang="en-US" dirty="0" smtClean="0"/>
              <a:t>The </a:t>
            </a:r>
            <a:r>
              <a:rPr lang="en-US" b="1" dirty="0" smtClean="0">
                <a:solidFill>
                  <a:srgbClr val="FF0000"/>
                </a:solidFill>
              </a:rPr>
              <a:t>unbiased estimator </a:t>
            </a:r>
            <a:r>
              <a:rPr lang="en-US" dirty="0" smtClean="0"/>
              <a:t>is s</a:t>
            </a:r>
            <a:r>
              <a:rPr lang="en-US" baseline="30000" dirty="0" smtClean="0"/>
              <a:t>2</a:t>
            </a:r>
            <a:r>
              <a:rPr lang="en-US" dirty="0" smtClean="0"/>
              <a:t> = </a:t>
            </a:r>
            <a:r>
              <a:rPr lang="en-US" b="1" dirty="0" err="1" smtClean="0"/>
              <a:t>e</a:t>
            </a:r>
            <a:r>
              <a:rPr lang="en-US" b="1" dirty="0" err="1" smtClean="0">
                <a:sym typeface="Symbol" pitchFamily="18" charset="2"/>
              </a:rPr>
              <a:t></a:t>
            </a:r>
            <a:r>
              <a:rPr lang="en-US" b="1" err="1" smtClean="0"/>
              <a:t>e</a:t>
            </a:r>
            <a:r>
              <a:rPr lang="en-US" smtClean="0"/>
              <a:t>/(n-K</a:t>
            </a:r>
            <a:r>
              <a:rPr lang="en-US" dirty="0" smtClean="0"/>
              <a:t>).  </a:t>
            </a:r>
          </a:p>
          <a:p>
            <a:pPr eaLnBrk="1" hangingPunct="1">
              <a:buFont typeface="Wingdings" pitchFamily="2" charset="2"/>
              <a:buNone/>
            </a:pPr>
            <a:endParaRPr lang="en-US" dirty="0" smtClean="0"/>
          </a:p>
          <a:p>
            <a:pPr eaLnBrk="1" hangingPunct="1">
              <a:buFont typeface="Wingdings" pitchFamily="2" charset="2"/>
              <a:buNone/>
            </a:pPr>
            <a:r>
              <a:rPr lang="en-US" smtClean="0"/>
              <a:t>(n-K) is a “degrees </a:t>
            </a:r>
            <a:r>
              <a:rPr lang="en-US" dirty="0" smtClean="0"/>
              <a:t>of freedom correction”</a:t>
            </a:r>
          </a:p>
          <a:p>
            <a:pPr eaLnBrk="1" hangingPunct="1">
              <a:buFont typeface="Wingdings" pitchFamily="2" charset="2"/>
              <a:buNone/>
            </a:pPr>
            <a:endParaRPr lang="en-US" b="1" dirty="0" smtClean="0"/>
          </a:p>
          <a:p>
            <a:pPr>
              <a:buNone/>
            </a:pPr>
            <a:r>
              <a:rPr lang="en-US" dirty="0" smtClean="0"/>
              <a:t>Therefore, the </a:t>
            </a:r>
            <a:r>
              <a:rPr lang="en-US" i="1" dirty="0" smtClean="0"/>
              <a:t>unbiased</a:t>
            </a:r>
            <a:r>
              <a:rPr lang="en-US" dirty="0" smtClean="0"/>
              <a:t> estimator of </a:t>
            </a:r>
            <a:r>
              <a:rPr lang="en-US" dirty="0">
                <a:sym typeface="Symbol" pitchFamily="18" charset="2"/>
              </a:rPr>
              <a:t></a:t>
            </a:r>
            <a:r>
              <a:rPr lang="en-US" baseline="30000" dirty="0"/>
              <a:t>2</a:t>
            </a:r>
            <a:r>
              <a:rPr lang="en-US" dirty="0" smtClean="0"/>
              <a:t> is </a:t>
            </a:r>
          </a:p>
          <a:p>
            <a:pPr eaLnBrk="1" hangingPunct="1">
              <a:buFont typeface="Wingdings" pitchFamily="2" charset="2"/>
              <a:buNone/>
            </a:pPr>
            <a:r>
              <a:rPr lang="en-US" i="1" dirty="0" smtClean="0"/>
              <a:t>		         </a:t>
            </a:r>
            <a:r>
              <a:rPr lang="en-US" dirty="0" smtClean="0"/>
              <a:t>s</a:t>
            </a:r>
            <a:r>
              <a:rPr lang="en-US" baseline="30000" dirty="0" smtClean="0"/>
              <a:t>2</a:t>
            </a:r>
            <a:r>
              <a:rPr lang="en-US" dirty="0" smtClean="0"/>
              <a:t> = </a:t>
            </a:r>
            <a:r>
              <a:rPr lang="en-US" b="1" dirty="0" err="1" smtClean="0"/>
              <a:t>e</a:t>
            </a:r>
            <a:r>
              <a:rPr lang="en-US" b="1" dirty="0" err="1" smtClean="0">
                <a:sym typeface="Symbol" pitchFamily="18" charset="2"/>
              </a:rPr>
              <a:t></a:t>
            </a:r>
            <a:r>
              <a:rPr lang="en-US" b="1" err="1" smtClean="0"/>
              <a:t>e</a:t>
            </a:r>
            <a:r>
              <a:rPr lang="en-US" smtClean="0"/>
              <a:t>/(n-K</a:t>
            </a:r>
            <a:r>
              <a:rPr lang="en-US" dirty="0" smtClean="0"/>
              <a:t>)</a:t>
            </a:r>
          </a:p>
        </p:txBody>
      </p:sp>
    </p:spTree>
    <p:extLst>
      <p:ext uri="{BB962C8B-B14F-4D97-AF65-F5344CB8AC3E}">
        <p14:creationId xmlns:p14="http://schemas.microsoft.com/office/powerpoint/2010/main" val="157743683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685800" y="1295400"/>
            <a:ext cx="8229600" cy="530225"/>
          </a:xfrm>
        </p:spPr>
        <p:txBody>
          <a:bodyPr/>
          <a:lstStyle/>
          <a:p>
            <a:pPr eaLnBrk="1" hangingPunct="1"/>
            <a:r>
              <a:rPr lang="en-US" smtClean="0"/>
              <a:t>Method 2: Some Matrix Algebra</a:t>
            </a:r>
          </a:p>
        </p:txBody>
      </p:sp>
      <p:graphicFrame>
        <p:nvGraphicFramePr>
          <p:cNvPr id="3074" name="Object 3"/>
          <p:cNvGraphicFramePr>
            <a:graphicFrameLocks noGrp="1" noChangeAspect="1"/>
          </p:cNvGraphicFramePr>
          <p:nvPr>
            <p:ph idx="1"/>
            <p:extLst>
              <p:ext uri="{D42A27DB-BD31-4B8C-83A1-F6EECF244321}">
                <p14:modId xmlns:p14="http://schemas.microsoft.com/office/powerpoint/2010/main" val="4094539655"/>
              </p:ext>
            </p:extLst>
          </p:nvPr>
        </p:nvGraphicFramePr>
        <p:xfrm>
          <a:off x="762000" y="2286000"/>
          <a:ext cx="7598042" cy="3352800"/>
        </p:xfrm>
        <a:graphic>
          <a:graphicData uri="http://schemas.openxmlformats.org/presentationml/2006/ole">
            <mc:AlternateContent xmlns:mc="http://schemas.openxmlformats.org/markup-compatibility/2006">
              <mc:Choice xmlns:v="urn:schemas-microsoft-com:vml" Requires="v">
                <p:oleObj spid="_x0000_s75779" name="Equation" r:id="rId4" imgW="5181480" imgH="2286000" progId="Equation.DSMT4">
                  <p:embed/>
                </p:oleObj>
              </mc:Choice>
              <mc:Fallback>
                <p:oleObj name="Equation" r:id="rId4" imgW="5181480" imgH="2286000" progId="Equation.DSMT4">
                  <p:embed/>
                  <p:pic>
                    <p:nvPicPr>
                      <p:cNvPr id="0" name="Picture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2286000"/>
                        <a:ext cx="7598042" cy="3352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61531196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idx="4294967295"/>
          </p:nvPr>
        </p:nvSpPr>
        <p:spPr>
          <a:xfrm>
            <a:off x="0" y="533400"/>
            <a:ext cx="8229600" cy="1143000"/>
          </a:xfrm>
        </p:spPr>
        <p:txBody>
          <a:bodyPr/>
          <a:lstStyle/>
          <a:p>
            <a:pPr eaLnBrk="1" hangingPunct="1"/>
            <a:r>
              <a:rPr lang="en-US" smtClean="0"/>
              <a:t>Decomposing </a:t>
            </a:r>
            <a:r>
              <a:rPr lang="en-US" b="1" smtClean="0"/>
              <a:t>M</a:t>
            </a:r>
          </a:p>
        </p:txBody>
      </p:sp>
      <p:graphicFrame>
        <p:nvGraphicFramePr>
          <p:cNvPr id="4098" name="Object 4"/>
          <p:cNvGraphicFramePr>
            <a:graphicFrameLocks noChangeAspect="1"/>
          </p:cNvGraphicFramePr>
          <p:nvPr>
            <p:extLst>
              <p:ext uri="{D42A27DB-BD31-4B8C-83A1-F6EECF244321}">
                <p14:modId xmlns:p14="http://schemas.microsoft.com/office/powerpoint/2010/main" val="3914126443"/>
              </p:ext>
            </p:extLst>
          </p:nvPr>
        </p:nvGraphicFramePr>
        <p:xfrm>
          <a:off x="914400" y="1981200"/>
          <a:ext cx="7467600" cy="3825875"/>
        </p:xfrm>
        <a:graphic>
          <a:graphicData uri="http://schemas.openxmlformats.org/presentationml/2006/ole">
            <mc:AlternateContent xmlns:mc="http://schemas.openxmlformats.org/markup-compatibility/2006">
              <mc:Choice xmlns:v="urn:schemas-microsoft-com:vml" Requires="v">
                <p:oleObj spid="_x0000_s76803" name="Equation" r:id="rId4" imgW="3619440" imgH="1854000" progId="Equation.DSMT4">
                  <p:embed/>
                </p:oleObj>
              </mc:Choice>
              <mc:Fallback>
                <p:oleObj name="Equation" r:id="rId4" imgW="3619440" imgH="18540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981200"/>
                        <a:ext cx="7467600" cy="3825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27863898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xfrm>
            <a:off x="609600" y="1447800"/>
            <a:ext cx="8229600" cy="530225"/>
          </a:xfrm>
        </p:spPr>
        <p:txBody>
          <a:bodyPr/>
          <a:lstStyle/>
          <a:p>
            <a:pPr eaLnBrk="1" hangingPunct="1"/>
            <a:r>
              <a:rPr lang="en-US" smtClean="0"/>
              <a:t>Example: Characteristic Roots of a Correlation Matrix</a:t>
            </a:r>
          </a:p>
        </p:txBody>
      </p:sp>
      <p:pic>
        <p:nvPicPr>
          <p:cNvPr id="15363"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6400" y="2148055"/>
            <a:ext cx="5886450" cy="2025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76400" y="4419600"/>
            <a:ext cx="4038600" cy="1753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3886200" y="5334000"/>
            <a:ext cx="2438400" cy="369332"/>
          </a:xfrm>
          <a:prstGeom prst="rect">
            <a:avLst/>
          </a:prstGeom>
          <a:noFill/>
          <a:ln>
            <a:solidFill>
              <a:schemeClr val="tx1"/>
            </a:solidFill>
          </a:ln>
        </p:spPr>
        <p:txBody>
          <a:bodyPr wrap="square" rtlCol="0">
            <a:spAutoFit/>
          </a:bodyPr>
          <a:lstStyle/>
          <a:p>
            <a:r>
              <a:rPr lang="en-US" smtClean="0"/>
              <a:t>Note sum = trace = 6.</a:t>
            </a:r>
            <a:endParaRPr lang="en-US"/>
          </a:p>
        </p:txBody>
      </p:sp>
    </p:spTree>
    <p:extLst>
      <p:ext uri="{BB962C8B-B14F-4D97-AF65-F5344CB8AC3E}">
        <p14:creationId xmlns:p14="http://schemas.microsoft.com/office/powerpoint/2010/main" val="191126578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0" y="1066800"/>
            <a:ext cx="5886450" cy="2025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Object 4"/>
          <p:cNvGraphicFramePr>
            <a:graphicFrameLocks noChangeAspect="1"/>
          </p:cNvGraphicFramePr>
          <p:nvPr>
            <p:extLst>
              <p:ext uri="{D42A27DB-BD31-4B8C-83A1-F6EECF244321}">
                <p14:modId xmlns:p14="http://schemas.microsoft.com/office/powerpoint/2010/main" val="896426620"/>
              </p:ext>
            </p:extLst>
          </p:nvPr>
        </p:nvGraphicFramePr>
        <p:xfrm>
          <a:off x="2590800" y="3200400"/>
          <a:ext cx="4021138" cy="762000"/>
        </p:xfrm>
        <a:graphic>
          <a:graphicData uri="http://schemas.openxmlformats.org/presentationml/2006/ole">
            <mc:AlternateContent xmlns:mc="http://schemas.openxmlformats.org/markup-compatibility/2006">
              <mc:Choice xmlns:v="urn:schemas-microsoft-com:vml" Requires="v">
                <p:oleObj spid="_x0000_s77827" name="Equation" r:id="rId4" imgW="1523880" imgH="291960" progId="Equation.DSMT4">
                  <p:embed/>
                </p:oleObj>
              </mc:Choice>
              <mc:Fallback>
                <p:oleObj name="Equation" r:id="rId4" imgW="1523880" imgH="29196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3200400"/>
                        <a:ext cx="4021138"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77827" name="Picture 3"/>
          <p:cNvPicPr>
            <a:picLocks noChangeAspect="1" noChangeArrowheads="1"/>
          </p:cNvPicPr>
          <p:nvPr/>
        </p:nvPicPr>
        <p:blipFill>
          <a:blip r:embed="rId6" cstate="print"/>
          <a:srcRect/>
          <a:stretch>
            <a:fillRect/>
          </a:stretch>
        </p:blipFill>
        <p:spPr bwMode="auto">
          <a:xfrm>
            <a:off x="533400" y="4114800"/>
            <a:ext cx="6324600" cy="1420355"/>
          </a:xfrm>
          <a:prstGeom prst="rect">
            <a:avLst/>
          </a:prstGeom>
          <a:noFill/>
          <a:ln w="9525">
            <a:noFill/>
            <a:miter lim="800000"/>
            <a:headEnd/>
            <a:tailEnd/>
          </a:ln>
        </p:spPr>
      </p:pic>
      <p:pic>
        <p:nvPicPr>
          <p:cNvPr id="77828" name="Picture 4"/>
          <p:cNvPicPr>
            <a:picLocks noChangeAspect="1" noChangeArrowheads="1"/>
          </p:cNvPicPr>
          <p:nvPr/>
        </p:nvPicPr>
        <p:blipFill>
          <a:blip r:embed="rId7" cstate="print"/>
          <a:srcRect/>
          <a:stretch>
            <a:fillRect/>
          </a:stretch>
        </p:blipFill>
        <p:spPr bwMode="auto">
          <a:xfrm>
            <a:off x="7086600" y="4191000"/>
            <a:ext cx="1781175" cy="1304925"/>
          </a:xfrm>
          <a:prstGeom prst="rect">
            <a:avLst/>
          </a:prstGeom>
          <a:noFill/>
          <a:ln w="9525">
            <a:noFill/>
            <a:miter lim="800000"/>
            <a:headEnd/>
            <a:tailEnd/>
          </a:ln>
        </p:spPr>
      </p:pic>
    </p:spTree>
    <p:extLst>
      <p:ext uri="{BB962C8B-B14F-4D97-AF65-F5344CB8AC3E}">
        <p14:creationId xmlns:p14="http://schemas.microsoft.com/office/powerpoint/2010/main" val="37386209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457200"/>
            <a:ext cx="8229600" cy="1139825"/>
          </a:xfrm>
        </p:spPr>
        <p:txBody>
          <a:bodyPr/>
          <a:lstStyle/>
          <a:p>
            <a:r>
              <a:rPr lang="en-US" smtClean="0"/>
              <a:t>Gasoline Data (first 20 of 52 observations)</a:t>
            </a:r>
          </a:p>
        </p:txBody>
      </p:sp>
      <p:pic>
        <p:nvPicPr>
          <p:cNvPr id="1638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1905000"/>
            <a:ext cx="816927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374237378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479425"/>
            <a:ext cx="8229600" cy="1139825"/>
          </a:xfrm>
        </p:spPr>
        <p:txBody>
          <a:bodyPr/>
          <a:lstStyle/>
          <a:p>
            <a:r>
              <a:rPr lang="en-US" b="1" smtClean="0"/>
              <a:t>X’X</a:t>
            </a:r>
            <a:r>
              <a:rPr lang="en-US" smtClean="0"/>
              <a:t> and its Roots</a:t>
            </a:r>
          </a:p>
        </p:txBody>
      </p:sp>
      <p:pic>
        <p:nvPicPr>
          <p:cNvPr id="174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1752600"/>
            <a:ext cx="607695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1741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62200" y="3962400"/>
            <a:ext cx="3760788"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411378360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smtClean="0"/>
              <a:t>Var[</a:t>
            </a:r>
            <a:r>
              <a:rPr lang="en-US" b="1" smtClean="0"/>
              <a:t>b</a:t>
            </a:r>
            <a:r>
              <a:rPr lang="en-US" smtClean="0"/>
              <a:t>|</a:t>
            </a:r>
            <a:r>
              <a:rPr lang="en-US" b="1" smtClean="0"/>
              <a:t>X</a:t>
            </a:r>
            <a:r>
              <a:rPr lang="en-US" smtClean="0"/>
              <a:t>]</a:t>
            </a:r>
          </a:p>
        </p:txBody>
      </p:sp>
      <p:sp>
        <p:nvSpPr>
          <p:cNvPr id="18435" name="Rectangle 3"/>
          <p:cNvSpPr>
            <a:spLocks noGrp="1" noChangeArrowheads="1"/>
          </p:cNvSpPr>
          <p:nvPr>
            <p:ph type="body" idx="1"/>
          </p:nvPr>
        </p:nvSpPr>
        <p:spPr>
          <a:xfrm>
            <a:off x="457200" y="2133600"/>
            <a:ext cx="8229600" cy="2701925"/>
          </a:xfrm>
        </p:spPr>
        <p:txBody>
          <a:bodyPr/>
          <a:lstStyle/>
          <a:p>
            <a:pPr eaLnBrk="1" hangingPunct="1">
              <a:buFont typeface="Wingdings" pitchFamily="2" charset="2"/>
              <a:buNone/>
            </a:pPr>
            <a:r>
              <a:rPr lang="en-US" b="1" smtClean="0"/>
              <a:t>Estimating the Covariance Matrix for b|X</a:t>
            </a:r>
            <a:endParaRPr lang="en-US" smtClean="0"/>
          </a:p>
          <a:p>
            <a:pPr eaLnBrk="1" hangingPunct="1">
              <a:buFont typeface="Wingdings" pitchFamily="2" charset="2"/>
              <a:buNone/>
            </a:pPr>
            <a:r>
              <a:rPr lang="en-US" smtClean="0"/>
              <a:t>The true covariance matrix is   </a:t>
            </a:r>
            <a:r>
              <a:rPr lang="en-US" smtClean="0">
                <a:sym typeface="Symbol" pitchFamily="18" charset="2"/>
              </a:rPr>
              <a:t></a:t>
            </a:r>
            <a:r>
              <a:rPr lang="en-US" baseline="30000" smtClean="0"/>
              <a:t>2 </a:t>
            </a:r>
            <a:r>
              <a:rPr lang="en-US" smtClean="0"/>
              <a:t>(</a:t>
            </a:r>
            <a:r>
              <a:rPr lang="en-US" b="1" smtClean="0"/>
              <a:t>X’X</a:t>
            </a:r>
            <a:r>
              <a:rPr lang="en-US" smtClean="0"/>
              <a:t>)</a:t>
            </a:r>
            <a:r>
              <a:rPr lang="en-US" baseline="30000" smtClean="0"/>
              <a:t>-1</a:t>
            </a:r>
            <a:r>
              <a:rPr lang="en-US" smtClean="0"/>
              <a:t> </a:t>
            </a:r>
          </a:p>
          <a:p>
            <a:pPr eaLnBrk="1" hangingPunct="1">
              <a:buFont typeface="Wingdings" pitchFamily="2" charset="2"/>
              <a:buNone/>
            </a:pPr>
            <a:r>
              <a:rPr lang="en-US" smtClean="0"/>
              <a:t>The natural estimator is s</a:t>
            </a:r>
            <a:r>
              <a:rPr lang="en-US" baseline="30000" smtClean="0"/>
              <a:t>2</a:t>
            </a:r>
            <a:r>
              <a:rPr lang="en-US" smtClean="0"/>
              <a:t>(</a:t>
            </a:r>
            <a:r>
              <a:rPr lang="en-US" b="1" smtClean="0"/>
              <a:t>X’X</a:t>
            </a:r>
            <a:r>
              <a:rPr lang="en-US" smtClean="0"/>
              <a:t>)</a:t>
            </a:r>
            <a:r>
              <a:rPr lang="en-US" baseline="30000" smtClean="0"/>
              <a:t>-1</a:t>
            </a:r>
            <a:r>
              <a:rPr lang="en-US" smtClean="0"/>
              <a:t> </a:t>
            </a:r>
          </a:p>
          <a:p>
            <a:pPr eaLnBrk="1" hangingPunct="1">
              <a:buFont typeface="Wingdings" pitchFamily="2" charset="2"/>
              <a:buNone/>
            </a:pPr>
            <a:r>
              <a:rPr lang="en-US" smtClean="0"/>
              <a:t> “Standard errors” of the individual coefficients are the square roots of the diagonal elements.</a:t>
            </a:r>
          </a:p>
        </p:txBody>
      </p:sp>
    </p:spTree>
    <p:extLst>
      <p:ext uri="{BB962C8B-B14F-4D97-AF65-F5344CB8AC3E}">
        <p14:creationId xmlns:p14="http://schemas.microsoft.com/office/powerpoint/2010/main" val="303754302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5"/>
          <p:cNvSpPr txBox="1">
            <a:spLocks noChangeArrowheads="1"/>
          </p:cNvSpPr>
          <p:nvPr/>
        </p:nvSpPr>
        <p:spPr bwMode="auto">
          <a:xfrm>
            <a:off x="7162800" y="2088356"/>
            <a:ext cx="1143000" cy="5286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sz="2800" b="1">
                <a:latin typeface="Tahoma" pitchFamily="34" charset="0"/>
              </a:rPr>
              <a:t>X’X</a:t>
            </a:r>
          </a:p>
        </p:txBody>
      </p:sp>
      <p:sp>
        <p:nvSpPr>
          <p:cNvPr id="20483" name="Text Box 6"/>
          <p:cNvSpPr txBox="1">
            <a:spLocks noChangeArrowheads="1"/>
          </p:cNvSpPr>
          <p:nvPr/>
        </p:nvSpPr>
        <p:spPr bwMode="auto">
          <a:xfrm>
            <a:off x="7162800" y="3352800"/>
            <a:ext cx="1447800" cy="5286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sz="2800" dirty="0">
                <a:latin typeface="Tahoma" pitchFamily="34" charset="0"/>
              </a:rPr>
              <a:t>(</a:t>
            </a:r>
            <a:r>
              <a:rPr lang="en-US" sz="2800" b="1" dirty="0">
                <a:latin typeface="Tahoma" pitchFamily="34" charset="0"/>
              </a:rPr>
              <a:t>X’X</a:t>
            </a:r>
            <a:r>
              <a:rPr lang="en-US" sz="2800" dirty="0">
                <a:latin typeface="Tahoma" pitchFamily="34" charset="0"/>
              </a:rPr>
              <a:t>)</a:t>
            </a:r>
            <a:r>
              <a:rPr lang="en-US" sz="2800" b="1" baseline="30000" dirty="0">
                <a:latin typeface="Tahoma" pitchFamily="34" charset="0"/>
              </a:rPr>
              <a:t>-1</a:t>
            </a:r>
            <a:endParaRPr lang="en-US" sz="2800" b="1" dirty="0">
              <a:latin typeface="Tahoma" pitchFamily="34" charset="0"/>
            </a:endParaRPr>
          </a:p>
        </p:txBody>
      </p:sp>
      <p:sp>
        <p:nvSpPr>
          <p:cNvPr id="20484" name="Text Box 7"/>
          <p:cNvSpPr txBox="1">
            <a:spLocks noChangeArrowheads="1"/>
          </p:cNvSpPr>
          <p:nvPr/>
        </p:nvSpPr>
        <p:spPr bwMode="auto">
          <a:xfrm>
            <a:off x="7162800" y="4648200"/>
            <a:ext cx="1752600" cy="5286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sz="2800" b="1" dirty="0">
                <a:latin typeface="Tahoma" pitchFamily="34" charset="0"/>
              </a:rPr>
              <a:t>s</a:t>
            </a:r>
            <a:r>
              <a:rPr lang="en-US" sz="2800" b="1" baseline="30000" dirty="0">
                <a:latin typeface="Tahoma" pitchFamily="34" charset="0"/>
              </a:rPr>
              <a:t>2</a:t>
            </a:r>
            <a:r>
              <a:rPr lang="en-US" sz="2800" dirty="0">
                <a:latin typeface="Tahoma" pitchFamily="34" charset="0"/>
              </a:rPr>
              <a:t>(</a:t>
            </a:r>
            <a:r>
              <a:rPr lang="en-US" sz="2800" b="1" dirty="0">
                <a:latin typeface="Tahoma" pitchFamily="34" charset="0"/>
              </a:rPr>
              <a:t>X’X</a:t>
            </a:r>
            <a:r>
              <a:rPr lang="en-US" sz="2800" dirty="0">
                <a:latin typeface="Tahoma" pitchFamily="34" charset="0"/>
              </a:rPr>
              <a:t>)</a:t>
            </a:r>
            <a:r>
              <a:rPr lang="en-US" sz="2800" b="1" baseline="30000" dirty="0">
                <a:latin typeface="Tahoma" pitchFamily="34" charset="0"/>
              </a:rPr>
              <a:t>-1</a:t>
            </a:r>
            <a:endParaRPr lang="en-US" sz="2800" b="1" dirty="0">
              <a:latin typeface="Tahoma" pitchFamily="34" charset="0"/>
            </a:endParaRPr>
          </a:p>
        </p:txBody>
      </p:sp>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239096"/>
            <a:ext cx="6619875" cy="4623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151228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title"/>
          </p:nvPr>
        </p:nvSpPr>
        <p:spPr>
          <a:xfrm>
            <a:off x="457200" y="321191"/>
            <a:ext cx="8229600" cy="1139825"/>
          </a:xfrm>
        </p:spPr>
        <p:txBody>
          <a:bodyPr/>
          <a:lstStyle/>
          <a:p>
            <a:r>
              <a:rPr lang="en-US" smtClean="0"/>
              <a:t>Standard Regression Results</a:t>
            </a:r>
          </a:p>
        </p:txBody>
      </p:sp>
      <p:sp>
        <p:nvSpPr>
          <p:cNvPr id="19459" name="Text Box 5"/>
          <p:cNvSpPr txBox="1">
            <a:spLocks noChangeArrowheads="1"/>
          </p:cNvSpPr>
          <p:nvPr/>
        </p:nvSpPr>
        <p:spPr bwMode="auto">
          <a:xfrm>
            <a:off x="457200" y="1416308"/>
            <a:ext cx="830580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1400" b="1">
                <a:latin typeface="Courier New" pitchFamily="49" charset="0"/>
              </a:rPr>
              <a:t>----------------------------------------------------------------------</a:t>
            </a:r>
          </a:p>
          <a:p>
            <a:r>
              <a:rPr lang="en-US" sz="1400" b="1">
                <a:latin typeface="Courier New" pitchFamily="49" charset="0"/>
              </a:rPr>
              <a:t>Ordinary     least squares regression </a:t>
            </a:r>
            <a:r>
              <a:rPr lang="en-US" sz="1400" b="1" smtClean="0">
                <a:latin typeface="Courier New" pitchFamily="49" charset="0"/>
              </a:rPr>
              <a:t>........</a:t>
            </a:r>
            <a:endParaRPr lang="en-US" sz="1400" b="1">
              <a:latin typeface="Courier New" pitchFamily="49" charset="0"/>
            </a:endParaRPr>
          </a:p>
          <a:p>
            <a:r>
              <a:rPr lang="en-US" sz="1400" b="1">
                <a:latin typeface="Courier New" pitchFamily="49" charset="0"/>
              </a:rPr>
              <a:t>LHS=G        Mean                 =  </a:t>
            </a:r>
            <a:r>
              <a:rPr lang="en-US" sz="1400" b="1" smtClean="0">
                <a:latin typeface="Courier New" pitchFamily="49" charset="0"/>
              </a:rPr>
              <a:t>226.09444</a:t>
            </a:r>
            <a:endParaRPr lang="en-US" sz="1400" b="1">
              <a:latin typeface="Courier New" pitchFamily="49" charset="0"/>
            </a:endParaRPr>
          </a:p>
          <a:p>
            <a:r>
              <a:rPr lang="en-US" sz="1400" b="1">
                <a:latin typeface="Courier New" pitchFamily="49" charset="0"/>
              </a:rPr>
              <a:t>             Standard deviation   =  </a:t>
            </a:r>
            <a:r>
              <a:rPr lang="en-US" sz="1400" b="1" smtClean="0">
                <a:latin typeface="Courier New" pitchFamily="49" charset="0"/>
              </a:rPr>
              <a:t> </a:t>
            </a:r>
            <a:r>
              <a:rPr lang="en-US" sz="1400" b="1">
                <a:latin typeface="Courier New" pitchFamily="49" charset="0"/>
              </a:rPr>
              <a:t>50.59182</a:t>
            </a:r>
          </a:p>
          <a:p>
            <a:r>
              <a:rPr lang="en-US" sz="1400" b="1">
                <a:latin typeface="Courier New" pitchFamily="49" charset="0"/>
              </a:rPr>
              <a:t>             Number of observs.   =  </a:t>
            </a:r>
            <a:r>
              <a:rPr lang="en-US" sz="1400" b="1" smtClean="0">
                <a:latin typeface="Courier New" pitchFamily="49" charset="0"/>
              </a:rPr>
              <a:t>       </a:t>
            </a:r>
            <a:r>
              <a:rPr lang="en-US" sz="1400" b="1">
                <a:latin typeface="Courier New" pitchFamily="49" charset="0"/>
              </a:rPr>
              <a:t>36</a:t>
            </a:r>
          </a:p>
          <a:p>
            <a:r>
              <a:rPr lang="en-US" sz="1400" b="1">
                <a:latin typeface="Courier New" pitchFamily="49" charset="0"/>
              </a:rPr>
              <a:t>Model size   Parameters           =  </a:t>
            </a:r>
            <a:r>
              <a:rPr lang="en-US" sz="1400" b="1" smtClean="0">
                <a:latin typeface="Courier New" pitchFamily="49" charset="0"/>
              </a:rPr>
              <a:t>        </a:t>
            </a:r>
            <a:r>
              <a:rPr lang="en-US" sz="1400" b="1">
                <a:latin typeface="Courier New" pitchFamily="49" charset="0"/>
              </a:rPr>
              <a:t>7</a:t>
            </a:r>
          </a:p>
          <a:p>
            <a:r>
              <a:rPr lang="en-US" sz="1400" b="1">
                <a:latin typeface="Courier New" pitchFamily="49" charset="0"/>
              </a:rPr>
              <a:t>             Degrees of freedom   =  </a:t>
            </a:r>
            <a:r>
              <a:rPr lang="en-US" sz="1400" b="1" smtClean="0">
                <a:latin typeface="Courier New" pitchFamily="49" charset="0"/>
              </a:rPr>
              <a:t>       </a:t>
            </a:r>
            <a:r>
              <a:rPr lang="en-US" sz="1400" b="1">
                <a:latin typeface="Courier New" pitchFamily="49" charset="0"/>
              </a:rPr>
              <a:t>29</a:t>
            </a:r>
          </a:p>
          <a:p>
            <a:r>
              <a:rPr lang="en-US" sz="1400" b="1">
                <a:latin typeface="Courier New" pitchFamily="49" charset="0"/>
              </a:rPr>
              <a:t>Residuals    Sum of squares       =  </a:t>
            </a:r>
            <a:r>
              <a:rPr lang="en-US" sz="1400" b="1" smtClean="0">
                <a:latin typeface="Courier New" pitchFamily="49" charset="0"/>
              </a:rPr>
              <a:t>778.70227</a:t>
            </a:r>
            <a:endParaRPr lang="en-US" sz="1400" b="1">
              <a:latin typeface="Courier New" pitchFamily="49" charset="0"/>
            </a:endParaRPr>
          </a:p>
          <a:p>
            <a:r>
              <a:rPr lang="en-US" sz="1400" b="1">
                <a:latin typeface="Courier New" pitchFamily="49" charset="0"/>
              </a:rPr>
              <a:t>             Standard error of e  =  </a:t>
            </a:r>
            <a:r>
              <a:rPr lang="en-US" sz="1400" b="1" smtClean="0">
                <a:latin typeface="Courier New" pitchFamily="49" charset="0"/>
              </a:rPr>
              <a:t>  </a:t>
            </a:r>
            <a:r>
              <a:rPr lang="en-US" sz="1400" b="1">
                <a:latin typeface="Courier New" pitchFamily="49" charset="0"/>
              </a:rPr>
              <a:t>5.18187 </a:t>
            </a:r>
            <a:r>
              <a:rPr lang="en-US" sz="1400" b="1" smtClean="0">
                <a:latin typeface="Courier New" pitchFamily="49" charset="0"/>
              </a:rPr>
              <a:t>&lt;= sqr[778.70227</a:t>
            </a:r>
            <a:r>
              <a:rPr lang="en-US" sz="1400" b="1">
                <a:latin typeface="Courier New" pitchFamily="49" charset="0"/>
              </a:rPr>
              <a:t>/(36 – 7</a:t>
            </a:r>
            <a:r>
              <a:rPr lang="en-US" sz="1400" b="1" smtClean="0">
                <a:latin typeface="Courier New" pitchFamily="49" charset="0"/>
              </a:rPr>
              <a:t>)]</a:t>
            </a:r>
          </a:p>
          <a:p>
            <a:r>
              <a:rPr lang="en-US" sz="1400" b="1" smtClean="0">
                <a:latin typeface="Courier New" pitchFamily="49" charset="0"/>
              </a:rPr>
              <a:t>Fit          </a:t>
            </a:r>
            <a:r>
              <a:rPr lang="en-US" sz="1400" b="1">
                <a:latin typeface="Courier New" pitchFamily="49" charset="0"/>
              </a:rPr>
              <a:t>R-squared            =  </a:t>
            </a:r>
            <a:r>
              <a:rPr lang="en-US" sz="1400" b="1" smtClean="0">
                <a:latin typeface="Courier New" pitchFamily="49" charset="0"/>
              </a:rPr>
              <a:t>   </a:t>
            </a:r>
            <a:r>
              <a:rPr lang="en-US" sz="1400" b="1">
                <a:latin typeface="Courier New" pitchFamily="49" charset="0"/>
              </a:rPr>
              <a:t>.99131</a:t>
            </a:r>
          </a:p>
          <a:p>
            <a:r>
              <a:rPr lang="en-US" sz="1400" b="1">
                <a:latin typeface="Courier New" pitchFamily="49" charset="0"/>
              </a:rPr>
              <a:t>             Adjusted R-squared   =  </a:t>
            </a:r>
            <a:r>
              <a:rPr lang="en-US" sz="1400" b="1" smtClean="0">
                <a:latin typeface="Courier New" pitchFamily="49" charset="0"/>
              </a:rPr>
              <a:t>   </a:t>
            </a:r>
            <a:r>
              <a:rPr lang="en-US" sz="1400" b="1">
                <a:latin typeface="Courier New" pitchFamily="49" charset="0"/>
              </a:rPr>
              <a:t>.98951</a:t>
            </a:r>
          </a:p>
          <a:p>
            <a:r>
              <a:rPr lang="en-US" sz="1400" b="1" smtClean="0">
                <a:latin typeface="Courier New" pitchFamily="49" charset="0"/>
              </a:rPr>
              <a:t>--------+-------------------------------------------------------------</a:t>
            </a:r>
            <a:endParaRPr lang="en-US" sz="1400" b="1">
              <a:latin typeface="Courier New" pitchFamily="49" charset="0"/>
            </a:endParaRPr>
          </a:p>
          <a:p>
            <a:r>
              <a:rPr lang="en-US" sz="1400" b="1">
                <a:latin typeface="Courier New" pitchFamily="49" charset="0"/>
              </a:rPr>
              <a:t>Variable| Coefficient    Standard Error  t-ratio  P[|T|&gt;t]   Mean of X</a:t>
            </a:r>
          </a:p>
          <a:p>
            <a:r>
              <a:rPr lang="en-US" sz="1400" b="1">
                <a:latin typeface="Courier New" pitchFamily="49" charset="0"/>
              </a:rPr>
              <a:t>--------+-------------------------------------------------------------</a:t>
            </a:r>
          </a:p>
          <a:p>
            <a:r>
              <a:rPr lang="en-US" sz="1400" b="1">
                <a:latin typeface="Courier New" pitchFamily="49" charset="0"/>
              </a:rPr>
              <a:t>Constant|   -7.73975        49.95915        -.155   .8780</a:t>
            </a:r>
          </a:p>
          <a:p>
            <a:r>
              <a:rPr lang="en-US" sz="1400" b="1">
                <a:latin typeface="Courier New" pitchFamily="49" charset="0"/>
              </a:rPr>
              <a:t>      PG|   -15.3008***      2.42171       -6.318   .0000      2.31661</a:t>
            </a:r>
          </a:p>
          <a:p>
            <a:r>
              <a:rPr lang="en-US" sz="1400" b="1">
                <a:latin typeface="Courier New" pitchFamily="49" charset="0"/>
              </a:rPr>
              <a:t>       Y|     .02365***       .00779        3.037   .0050      9232.86</a:t>
            </a:r>
          </a:p>
          <a:p>
            <a:r>
              <a:rPr lang="en-US" sz="1400" b="1">
                <a:latin typeface="Courier New" pitchFamily="49" charset="0"/>
              </a:rPr>
              <a:t>   TREND|    4.14359**       1.91513        2.164   .0389      17.5000</a:t>
            </a:r>
          </a:p>
          <a:p>
            <a:r>
              <a:rPr lang="en-US" sz="1400" b="1">
                <a:latin typeface="Courier New" pitchFamily="49" charset="0"/>
              </a:rPr>
              <a:t>     PNC|    15.4387        15.21899        1.014   .3188      1.67078</a:t>
            </a:r>
          </a:p>
          <a:p>
            <a:r>
              <a:rPr lang="en-US" sz="1400" b="1">
                <a:latin typeface="Courier New" pitchFamily="49" charset="0"/>
              </a:rPr>
              <a:t>     PUC|   -5.63438         5.02666       -1.121   .2715      2.34364</a:t>
            </a:r>
          </a:p>
          <a:p>
            <a:r>
              <a:rPr lang="en-US" sz="1400" b="1">
                <a:latin typeface="Courier New" pitchFamily="49" charset="0"/>
              </a:rPr>
              <a:t>     PPT|   -12.4378**       5.20697       -2.389   .0236      2.74486</a:t>
            </a:r>
          </a:p>
          <a:p>
            <a:r>
              <a:rPr lang="en-US" sz="1400" b="1" smtClean="0">
                <a:latin typeface="Courier New" pitchFamily="49" charset="0"/>
              </a:rPr>
              <a:t>--------+-------------------------------------------------------------</a:t>
            </a:r>
            <a:endParaRPr lang="en-US" sz="1400" b="1">
              <a:latin typeface="Courier New" pitchFamily="49" charset="0"/>
            </a:endParaRPr>
          </a:p>
        </p:txBody>
      </p:sp>
      <p:sp>
        <p:nvSpPr>
          <p:cNvPr id="2" name="Rectangle 1"/>
          <p:cNvSpPr/>
          <p:nvPr/>
        </p:nvSpPr>
        <p:spPr bwMode="auto">
          <a:xfrm>
            <a:off x="1600200" y="3952875"/>
            <a:ext cx="3276600" cy="2057400"/>
          </a:xfrm>
          <a:prstGeom prst="rect">
            <a:avLst/>
          </a:prstGeom>
          <a:solidFill>
            <a:srgbClr val="7030A0">
              <a:alpha val="18824"/>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38598828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819400"/>
            <a:ext cx="8229600" cy="1139825"/>
          </a:xfrm>
        </p:spPr>
        <p:txBody>
          <a:bodyPr/>
          <a:lstStyle/>
          <a:p>
            <a:r>
              <a:rPr lang="en-US" smtClean="0"/>
              <a:t>Multicollinearity</a:t>
            </a:r>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381000"/>
            <a:ext cx="8229600" cy="1139825"/>
          </a:xfrm>
        </p:spPr>
        <p:txBody>
          <a:bodyPr/>
          <a:lstStyle/>
          <a:p>
            <a:r>
              <a:rPr lang="en-US" sz="2800" b="1" smtClean="0"/>
              <a:t>Multicollinearity:  Short Rank of X</a:t>
            </a:r>
          </a:p>
        </p:txBody>
      </p:sp>
      <p:pic>
        <p:nvPicPr>
          <p:cNvPr id="35843" name="Picture 4" descr="scream"/>
          <p:cNvPicPr>
            <a:picLocks noChangeAspect="1" noChangeArrowheads="1"/>
          </p:cNvPicPr>
          <p:nvPr/>
        </p:nvPicPr>
        <p:blipFill>
          <a:blip r:embed="rId3" cstate="print"/>
          <a:srcRect/>
          <a:stretch>
            <a:fillRect/>
          </a:stretch>
        </p:blipFill>
        <p:spPr bwMode="auto">
          <a:xfrm>
            <a:off x="457200" y="1600200"/>
            <a:ext cx="3124200" cy="4258727"/>
          </a:xfrm>
          <a:prstGeom prst="rect">
            <a:avLst/>
          </a:prstGeom>
          <a:noFill/>
          <a:ln w="9525">
            <a:noFill/>
            <a:miter lim="800000"/>
            <a:headEnd/>
            <a:tailEnd/>
          </a:ln>
        </p:spPr>
      </p:pic>
      <p:sp>
        <p:nvSpPr>
          <p:cNvPr id="35844" name="Text Box 5"/>
          <p:cNvSpPr txBox="1">
            <a:spLocks noChangeArrowheads="1"/>
          </p:cNvSpPr>
          <p:nvPr/>
        </p:nvSpPr>
        <p:spPr bwMode="auto">
          <a:xfrm>
            <a:off x="3810000" y="1600200"/>
            <a:ext cx="4876800" cy="4662815"/>
          </a:xfrm>
          <a:prstGeom prst="rect">
            <a:avLst/>
          </a:prstGeom>
          <a:noFill/>
          <a:ln w="9525">
            <a:solidFill>
              <a:schemeClr val="tx1"/>
            </a:solidFill>
            <a:miter lim="800000"/>
            <a:headEnd/>
            <a:tailEnd/>
          </a:ln>
        </p:spPr>
        <p:txBody>
          <a:bodyPr wrap="square">
            <a:spAutoFit/>
          </a:bodyPr>
          <a:lstStyle/>
          <a:p>
            <a:pPr>
              <a:spcBef>
                <a:spcPct val="50000"/>
              </a:spcBef>
            </a:pPr>
            <a:r>
              <a:rPr lang="en-US" b="1"/>
              <a:t>Enhanced Monet Area Effect Model: Height and Width Effects</a:t>
            </a:r>
          </a:p>
          <a:p>
            <a:pPr>
              <a:spcBef>
                <a:spcPct val="50000"/>
              </a:spcBef>
            </a:pPr>
            <a:r>
              <a:rPr lang="en-US" b="1"/>
              <a:t>Log(Price)  =  </a:t>
            </a:r>
            <a:r>
              <a:rPr lang="el-GR" b="1">
                <a:cs typeface="Arial" charset="0"/>
              </a:rPr>
              <a:t>α</a:t>
            </a:r>
            <a:r>
              <a:rPr lang="en-US" b="1">
                <a:cs typeface="Arial" charset="0"/>
              </a:rPr>
              <a:t> + </a:t>
            </a:r>
            <a:r>
              <a:rPr lang="en-US" b="1" smtClean="0">
                <a:cs typeface="Arial" charset="0"/>
              </a:rPr>
              <a:t> </a:t>
            </a:r>
            <a:r>
              <a:rPr lang="el-GR" b="1" smtClean="0">
                <a:cs typeface="Arial" charset="0"/>
              </a:rPr>
              <a:t>β</a:t>
            </a:r>
            <a:r>
              <a:rPr lang="en-US" b="1" baseline="-25000">
                <a:cs typeface="Arial" charset="0"/>
              </a:rPr>
              <a:t>1 </a:t>
            </a:r>
            <a:r>
              <a:rPr lang="en-US" b="1">
                <a:cs typeface="Arial" charset="0"/>
              </a:rPr>
              <a:t>log Area +</a:t>
            </a:r>
          </a:p>
          <a:p>
            <a:pPr>
              <a:spcBef>
                <a:spcPct val="50000"/>
              </a:spcBef>
            </a:pPr>
            <a:r>
              <a:rPr lang="en-US" b="1">
                <a:cs typeface="Arial" charset="0"/>
              </a:rPr>
              <a:t>                               </a:t>
            </a:r>
            <a:r>
              <a:rPr lang="el-GR" b="1">
                <a:cs typeface="Arial" charset="0"/>
              </a:rPr>
              <a:t>β</a:t>
            </a:r>
            <a:r>
              <a:rPr lang="en-US" b="1" baseline="-25000">
                <a:cs typeface="Arial" charset="0"/>
              </a:rPr>
              <a:t>2</a:t>
            </a:r>
            <a:r>
              <a:rPr lang="en-US" b="1">
                <a:cs typeface="Arial" charset="0"/>
              </a:rPr>
              <a:t> log Aspect Ratio +</a:t>
            </a:r>
          </a:p>
          <a:p>
            <a:pPr>
              <a:spcBef>
                <a:spcPct val="50000"/>
              </a:spcBef>
            </a:pPr>
            <a:r>
              <a:rPr lang="en-US" b="1">
                <a:cs typeface="Arial" charset="0"/>
              </a:rPr>
              <a:t>                               </a:t>
            </a:r>
            <a:r>
              <a:rPr lang="el-GR" b="1">
                <a:cs typeface="Arial" charset="0"/>
              </a:rPr>
              <a:t>β</a:t>
            </a:r>
            <a:r>
              <a:rPr lang="en-US" b="1" baseline="-25000">
                <a:cs typeface="Arial" charset="0"/>
              </a:rPr>
              <a:t>3</a:t>
            </a:r>
            <a:r>
              <a:rPr lang="en-US" b="1">
                <a:cs typeface="Arial" charset="0"/>
              </a:rPr>
              <a:t> log Height +</a:t>
            </a:r>
          </a:p>
          <a:p>
            <a:pPr>
              <a:spcBef>
                <a:spcPct val="50000"/>
              </a:spcBef>
            </a:pPr>
            <a:r>
              <a:rPr lang="en-US" b="1">
                <a:cs typeface="Arial" charset="0"/>
              </a:rPr>
              <a:t>                               </a:t>
            </a:r>
            <a:r>
              <a:rPr lang="el-GR" b="1">
                <a:cs typeface="Arial" charset="0"/>
              </a:rPr>
              <a:t>β</a:t>
            </a:r>
            <a:r>
              <a:rPr lang="en-US" b="1" baseline="-25000">
                <a:cs typeface="Arial" charset="0"/>
              </a:rPr>
              <a:t>4</a:t>
            </a:r>
            <a:r>
              <a:rPr lang="en-US" b="1">
                <a:cs typeface="Arial" charset="0"/>
              </a:rPr>
              <a:t> Signature </a:t>
            </a:r>
            <a:r>
              <a:rPr lang="en-US" b="1" smtClean="0">
                <a:cs typeface="Arial" charset="0"/>
              </a:rPr>
              <a:t>+ </a:t>
            </a:r>
            <a:r>
              <a:rPr lang="el-GR" b="1" smtClean="0">
                <a:cs typeface="Arial" charset="0"/>
              </a:rPr>
              <a:t>ε</a:t>
            </a:r>
            <a:endParaRPr lang="el-GR" b="1">
              <a:cs typeface="Arial" charset="0"/>
            </a:endParaRPr>
          </a:p>
          <a:p>
            <a:pPr>
              <a:spcBef>
                <a:spcPct val="50000"/>
              </a:spcBef>
            </a:pPr>
            <a:r>
              <a:rPr lang="en-US" b="1">
                <a:cs typeface="Arial" charset="0"/>
              </a:rPr>
              <a:t>     </a:t>
            </a:r>
            <a:r>
              <a:rPr lang="en-US" b="1" smtClean="0">
                <a:cs typeface="Arial" charset="0"/>
              </a:rPr>
              <a:t>= </a:t>
            </a:r>
            <a:r>
              <a:rPr lang="el-GR" b="1" smtClean="0">
                <a:cs typeface="Arial" charset="0"/>
              </a:rPr>
              <a:t>α</a:t>
            </a:r>
            <a:r>
              <a:rPr lang="en-US" b="1" smtClean="0">
                <a:cs typeface="Arial" charset="0"/>
              </a:rPr>
              <a:t> + </a:t>
            </a:r>
            <a:r>
              <a:rPr lang="el-GR" b="1" smtClean="0">
                <a:cs typeface="Arial" charset="0"/>
              </a:rPr>
              <a:t>β</a:t>
            </a:r>
            <a:r>
              <a:rPr lang="en-US" b="1" baseline="-25000" smtClean="0">
                <a:cs typeface="Arial" charset="0"/>
              </a:rPr>
              <a:t>1</a:t>
            </a:r>
            <a:r>
              <a:rPr lang="en-US" b="1" smtClean="0">
                <a:cs typeface="Arial" charset="0"/>
              </a:rPr>
              <a:t>x</a:t>
            </a:r>
            <a:r>
              <a:rPr lang="en-US" b="1" baseline="-25000" smtClean="0">
                <a:cs typeface="Arial" charset="0"/>
              </a:rPr>
              <a:t>1</a:t>
            </a:r>
            <a:r>
              <a:rPr lang="en-US" b="1" smtClean="0">
                <a:cs typeface="Arial" charset="0"/>
              </a:rPr>
              <a:t> + </a:t>
            </a:r>
            <a:r>
              <a:rPr lang="el-GR" b="1" smtClean="0">
                <a:cs typeface="Arial" charset="0"/>
              </a:rPr>
              <a:t>β</a:t>
            </a:r>
            <a:r>
              <a:rPr lang="en-US" b="1" baseline="-25000" smtClean="0">
                <a:cs typeface="Arial" charset="0"/>
              </a:rPr>
              <a:t>2</a:t>
            </a:r>
            <a:r>
              <a:rPr lang="en-US" b="1" smtClean="0">
                <a:cs typeface="Arial" charset="0"/>
              </a:rPr>
              <a:t>x</a:t>
            </a:r>
            <a:r>
              <a:rPr lang="en-US" b="1" baseline="-25000" smtClean="0">
                <a:cs typeface="Arial" charset="0"/>
              </a:rPr>
              <a:t>2</a:t>
            </a:r>
            <a:r>
              <a:rPr lang="en-US" b="1" smtClean="0">
                <a:cs typeface="Arial" charset="0"/>
              </a:rPr>
              <a:t> + </a:t>
            </a:r>
            <a:r>
              <a:rPr lang="el-GR" b="1" smtClean="0">
                <a:cs typeface="Arial" charset="0"/>
              </a:rPr>
              <a:t>β</a:t>
            </a:r>
            <a:r>
              <a:rPr lang="en-US" b="1" baseline="-25000" smtClean="0">
                <a:cs typeface="Arial" charset="0"/>
              </a:rPr>
              <a:t>3</a:t>
            </a:r>
            <a:r>
              <a:rPr lang="en-US" b="1" smtClean="0">
                <a:cs typeface="Arial" charset="0"/>
              </a:rPr>
              <a:t>x</a:t>
            </a:r>
            <a:r>
              <a:rPr lang="en-US" b="1" baseline="-25000" smtClean="0">
                <a:cs typeface="Arial" charset="0"/>
              </a:rPr>
              <a:t>3</a:t>
            </a:r>
            <a:r>
              <a:rPr lang="en-US" b="1" smtClean="0">
                <a:cs typeface="Arial" charset="0"/>
              </a:rPr>
              <a:t> + </a:t>
            </a:r>
            <a:r>
              <a:rPr lang="el-GR" b="1" smtClean="0">
                <a:cs typeface="Arial" charset="0"/>
              </a:rPr>
              <a:t>β</a:t>
            </a:r>
            <a:r>
              <a:rPr lang="en-US" b="1" baseline="-25000" smtClean="0">
                <a:cs typeface="Arial" charset="0"/>
              </a:rPr>
              <a:t>4</a:t>
            </a:r>
            <a:r>
              <a:rPr lang="en-US" b="1" smtClean="0">
                <a:cs typeface="Arial" charset="0"/>
              </a:rPr>
              <a:t>x</a:t>
            </a:r>
            <a:r>
              <a:rPr lang="en-US" b="1" baseline="-25000" smtClean="0">
                <a:cs typeface="Arial" charset="0"/>
              </a:rPr>
              <a:t>4</a:t>
            </a:r>
            <a:r>
              <a:rPr lang="en-US" b="1" smtClean="0">
                <a:cs typeface="Arial" charset="0"/>
              </a:rPr>
              <a:t>  + </a:t>
            </a:r>
            <a:r>
              <a:rPr lang="el-GR" b="1" smtClean="0">
                <a:cs typeface="Arial" charset="0"/>
              </a:rPr>
              <a:t>ε</a:t>
            </a:r>
            <a:endParaRPr lang="en-US" b="1">
              <a:cs typeface="Arial" charset="0"/>
            </a:endParaRPr>
          </a:p>
          <a:p>
            <a:pPr>
              <a:spcBef>
                <a:spcPct val="50000"/>
              </a:spcBef>
            </a:pPr>
            <a:r>
              <a:rPr lang="en-US" b="1">
                <a:cs typeface="Arial" charset="0"/>
              </a:rPr>
              <a:t>(Aspect Ratio = </a:t>
            </a:r>
            <a:r>
              <a:rPr lang="en-US" b="1" smtClean="0">
                <a:cs typeface="Arial" charset="0"/>
              </a:rPr>
              <a:t>Width/Height).  This is a perfectly respectable theory of art prices.  However, it is not possible to learn about the parameters from data on prices, areas, aspect ratios, heights and signatures.</a:t>
            </a:r>
          </a:p>
          <a:p>
            <a:pPr>
              <a:spcBef>
                <a:spcPct val="50000"/>
              </a:spcBef>
            </a:pPr>
            <a:r>
              <a:rPr lang="en-US" b="1" smtClean="0">
                <a:cs typeface="Arial" charset="0"/>
              </a:rPr>
              <a:t>                       x</a:t>
            </a:r>
            <a:r>
              <a:rPr lang="en-US" b="1" baseline="-25000" smtClean="0">
                <a:cs typeface="Arial" charset="0"/>
              </a:rPr>
              <a:t>3</a:t>
            </a:r>
            <a:r>
              <a:rPr lang="en-US" b="1" smtClean="0">
                <a:cs typeface="Arial" charset="0"/>
              </a:rPr>
              <a:t> = (1/2)(x</a:t>
            </a:r>
            <a:r>
              <a:rPr lang="en-US" b="1" baseline="-25000" smtClean="0">
                <a:cs typeface="Arial" charset="0"/>
              </a:rPr>
              <a:t>1</a:t>
            </a:r>
            <a:r>
              <a:rPr lang="en-US" b="1" smtClean="0">
                <a:cs typeface="Arial" charset="0"/>
              </a:rPr>
              <a:t>-x</a:t>
            </a:r>
            <a:r>
              <a:rPr lang="en-US" b="1" baseline="-25000" smtClean="0">
                <a:cs typeface="Arial" charset="0"/>
              </a:rPr>
              <a:t>2</a:t>
            </a:r>
            <a:r>
              <a:rPr lang="en-US" b="1" smtClean="0">
                <a:cs typeface="Arial" charset="0"/>
              </a:rPr>
              <a:t>)</a:t>
            </a:r>
            <a:endParaRPr lang="en-US" b="1">
              <a:cs typeface="Arial" charset="0"/>
            </a:endParaRPr>
          </a:p>
        </p:txBody>
      </p:sp>
      <p:sp>
        <p:nvSpPr>
          <p:cNvPr id="5" name="TextBox 4"/>
          <p:cNvSpPr txBox="1"/>
          <p:nvPr/>
        </p:nvSpPr>
        <p:spPr>
          <a:xfrm>
            <a:off x="381000" y="5943600"/>
            <a:ext cx="3124200" cy="307777"/>
          </a:xfrm>
          <a:prstGeom prst="rect">
            <a:avLst/>
          </a:prstGeom>
          <a:noFill/>
        </p:spPr>
        <p:txBody>
          <a:bodyPr wrap="square" rtlCol="0">
            <a:spAutoFit/>
          </a:bodyPr>
          <a:lstStyle/>
          <a:p>
            <a:r>
              <a:rPr lang="en-US" sz="1400" b="1" smtClean="0"/>
              <a:t>(Not a Monet)</a:t>
            </a:r>
            <a:endParaRPr lang="en-US" sz="1400" b="1"/>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762000"/>
            <a:ext cx="8229600" cy="530225"/>
          </a:xfrm>
        </p:spPr>
        <p:txBody>
          <a:bodyPr/>
          <a:lstStyle/>
          <a:p>
            <a:pPr eaLnBrk="1" hangingPunct="1"/>
            <a:r>
              <a:rPr lang="en-US" smtClean="0"/>
              <a:t>Multicollinearity: Correlation of Regressors</a:t>
            </a:r>
          </a:p>
        </p:txBody>
      </p:sp>
      <p:sp>
        <p:nvSpPr>
          <p:cNvPr id="26627" name="Rectangle 3"/>
          <p:cNvSpPr>
            <a:spLocks noGrp="1" noChangeArrowheads="1"/>
          </p:cNvSpPr>
          <p:nvPr>
            <p:ph type="body" idx="1"/>
          </p:nvPr>
        </p:nvSpPr>
        <p:spPr>
          <a:xfrm>
            <a:off x="685800" y="1600200"/>
            <a:ext cx="8229600" cy="4267200"/>
          </a:xfrm>
        </p:spPr>
        <p:txBody>
          <a:bodyPr/>
          <a:lstStyle/>
          <a:p>
            <a:pPr eaLnBrk="1" hangingPunct="1">
              <a:lnSpc>
                <a:spcPct val="80000"/>
              </a:lnSpc>
              <a:buFont typeface="Wingdings" pitchFamily="2" charset="2"/>
              <a:buNone/>
            </a:pPr>
            <a:r>
              <a:rPr lang="en-US" sz="1800" b="1" smtClean="0"/>
              <a:t>Not “short rank,” which is a deficiency in the model.  </a:t>
            </a:r>
          </a:p>
          <a:p>
            <a:pPr eaLnBrk="1" hangingPunct="1">
              <a:lnSpc>
                <a:spcPct val="80000"/>
              </a:lnSpc>
              <a:buFont typeface="Wingdings" pitchFamily="2" charset="2"/>
              <a:buNone/>
            </a:pPr>
            <a:r>
              <a:rPr lang="en-US" sz="1800" b="1" smtClean="0"/>
              <a:t>Full rank, but columns of X are highly correlated.</a:t>
            </a:r>
          </a:p>
          <a:p>
            <a:pPr eaLnBrk="1" hangingPunct="1">
              <a:lnSpc>
                <a:spcPct val="80000"/>
              </a:lnSpc>
              <a:buFont typeface="Wingdings" pitchFamily="2" charset="2"/>
              <a:buNone/>
            </a:pPr>
            <a:r>
              <a:rPr lang="en-US" sz="1800" b="1" smtClean="0"/>
              <a:t>A characteristic of the data set which affects the covariance matrix.</a:t>
            </a:r>
          </a:p>
          <a:p>
            <a:pPr eaLnBrk="1" hangingPunct="1">
              <a:lnSpc>
                <a:spcPct val="80000"/>
              </a:lnSpc>
              <a:buFont typeface="Wingdings" pitchFamily="2" charset="2"/>
              <a:buNone/>
            </a:pPr>
            <a:endParaRPr lang="en-US" sz="1800" smtClean="0"/>
          </a:p>
          <a:p>
            <a:pPr eaLnBrk="1" hangingPunct="1">
              <a:lnSpc>
                <a:spcPct val="80000"/>
              </a:lnSpc>
              <a:buFont typeface="Wingdings" pitchFamily="2" charset="2"/>
              <a:buNone/>
            </a:pPr>
            <a:r>
              <a:rPr lang="en-US" sz="1800" smtClean="0"/>
              <a:t>Regardless, </a:t>
            </a:r>
            <a:r>
              <a:rPr lang="en-US" sz="1800" b="1" smtClean="0">
                <a:sym typeface="Symbol" pitchFamily="18" charset="2"/>
              </a:rPr>
              <a:t></a:t>
            </a:r>
            <a:r>
              <a:rPr lang="en-US" sz="1800" b="1" smtClean="0"/>
              <a:t> </a:t>
            </a:r>
            <a:r>
              <a:rPr lang="en-US" sz="1800" smtClean="0"/>
              <a:t>is unbiased.  </a:t>
            </a:r>
          </a:p>
          <a:p>
            <a:pPr eaLnBrk="1" hangingPunct="1">
              <a:lnSpc>
                <a:spcPct val="80000"/>
              </a:lnSpc>
              <a:buFont typeface="Wingdings" pitchFamily="2" charset="2"/>
              <a:buNone/>
            </a:pPr>
            <a:r>
              <a:rPr lang="en-US" sz="1800" smtClean="0"/>
              <a:t>Consider one of the unbiased coefficient estimators of </a:t>
            </a:r>
            <a:r>
              <a:rPr lang="en-US" sz="1800" smtClean="0">
                <a:sym typeface="Symbol" pitchFamily="18" charset="2"/>
              </a:rPr>
              <a:t></a:t>
            </a:r>
            <a:r>
              <a:rPr lang="en-US" sz="1800" baseline="-25000" smtClean="0"/>
              <a:t>k</a:t>
            </a:r>
            <a:r>
              <a:rPr lang="en-US" sz="1800" smtClean="0"/>
              <a:t>.  E[b</a:t>
            </a:r>
            <a:r>
              <a:rPr lang="en-US" sz="1800" baseline="-25000" smtClean="0"/>
              <a:t>k</a:t>
            </a:r>
            <a:r>
              <a:rPr lang="en-US" sz="1800" smtClean="0"/>
              <a:t>] = </a:t>
            </a:r>
            <a:r>
              <a:rPr lang="en-US" sz="1800" smtClean="0">
                <a:sym typeface="Symbol" pitchFamily="18" charset="2"/>
              </a:rPr>
              <a:t></a:t>
            </a:r>
            <a:r>
              <a:rPr lang="en-US" sz="1800" baseline="-25000" smtClean="0"/>
              <a:t>k</a:t>
            </a:r>
          </a:p>
          <a:p>
            <a:pPr eaLnBrk="1" hangingPunct="1">
              <a:lnSpc>
                <a:spcPct val="80000"/>
              </a:lnSpc>
              <a:buFont typeface="Wingdings" pitchFamily="2" charset="2"/>
              <a:buNone/>
            </a:pPr>
            <a:endParaRPr lang="en-US" sz="1800" baseline="-25000" smtClean="0"/>
          </a:p>
          <a:p>
            <a:pPr eaLnBrk="1" hangingPunct="1">
              <a:lnSpc>
                <a:spcPct val="80000"/>
              </a:lnSpc>
              <a:buFont typeface="Wingdings" pitchFamily="2" charset="2"/>
              <a:buNone/>
            </a:pPr>
            <a:r>
              <a:rPr lang="en-US" sz="1800" smtClean="0"/>
              <a:t>Var[</a:t>
            </a:r>
            <a:r>
              <a:rPr lang="en-US" sz="1800" b="1" smtClean="0"/>
              <a:t>b</a:t>
            </a:r>
            <a:r>
              <a:rPr lang="en-US" sz="1800" smtClean="0"/>
              <a:t>] = </a:t>
            </a:r>
            <a:r>
              <a:rPr lang="en-US" sz="1800" smtClean="0">
                <a:sym typeface="Symbol" pitchFamily="18" charset="2"/>
              </a:rPr>
              <a:t></a:t>
            </a:r>
            <a:r>
              <a:rPr lang="en-US" sz="1800" baseline="30000" smtClean="0"/>
              <a:t>2</a:t>
            </a:r>
            <a:r>
              <a:rPr lang="en-US" sz="1800" smtClean="0"/>
              <a:t>(</a:t>
            </a:r>
            <a:r>
              <a:rPr lang="en-US" sz="1800" b="1" smtClean="0"/>
              <a:t>X’X</a:t>
            </a:r>
            <a:r>
              <a:rPr lang="en-US" sz="1800" smtClean="0"/>
              <a:t>)</a:t>
            </a:r>
            <a:r>
              <a:rPr lang="en-US" sz="1800" baseline="30000" smtClean="0"/>
              <a:t>-1</a:t>
            </a:r>
            <a:r>
              <a:rPr lang="en-US" sz="1800" smtClean="0"/>
              <a:t> .  The variance of b</a:t>
            </a:r>
            <a:r>
              <a:rPr lang="en-US" sz="1800" baseline="-25000" smtClean="0"/>
              <a:t>k</a:t>
            </a:r>
            <a:r>
              <a:rPr lang="en-US" sz="1800" smtClean="0"/>
              <a:t> is the </a:t>
            </a:r>
            <a:r>
              <a:rPr lang="en-US" sz="1800" i="1" smtClean="0"/>
              <a:t>k</a:t>
            </a:r>
            <a:r>
              <a:rPr lang="en-US" sz="1800" smtClean="0"/>
              <a:t>th diagonal element of </a:t>
            </a:r>
            <a:r>
              <a:rPr lang="en-US" sz="1800" smtClean="0">
                <a:sym typeface="Symbol" pitchFamily="18" charset="2"/>
              </a:rPr>
              <a:t></a:t>
            </a:r>
            <a:r>
              <a:rPr lang="en-US" sz="1800" baseline="30000" smtClean="0"/>
              <a:t>2</a:t>
            </a:r>
            <a:r>
              <a:rPr lang="en-US" sz="1800" smtClean="0"/>
              <a:t>(</a:t>
            </a:r>
            <a:r>
              <a:rPr lang="en-US" sz="1800" b="1" smtClean="0"/>
              <a:t>X’X</a:t>
            </a:r>
            <a:r>
              <a:rPr lang="en-US" sz="1800" smtClean="0"/>
              <a:t>)</a:t>
            </a:r>
            <a:r>
              <a:rPr lang="en-US" sz="1800" baseline="30000" smtClean="0"/>
              <a:t>-1</a:t>
            </a:r>
            <a:r>
              <a:rPr lang="en-US" sz="1800" smtClean="0"/>
              <a:t> .</a:t>
            </a:r>
          </a:p>
          <a:p>
            <a:pPr eaLnBrk="1" hangingPunct="1">
              <a:lnSpc>
                <a:spcPct val="80000"/>
              </a:lnSpc>
              <a:buFont typeface="Wingdings" pitchFamily="2" charset="2"/>
              <a:buNone/>
            </a:pPr>
            <a:endParaRPr lang="en-US" sz="1800" smtClean="0"/>
          </a:p>
          <a:p>
            <a:pPr eaLnBrk="1" hangingPunct="1">
              <a:lnSpc>
                <a:spcPct val="80000"/>
              </a:lnSpc>
              <a:buFont typeface="Wingdings" pitchFamily="2" charset="2"/>
              <a:buNone/>
            </a:pPr>
            <a:r>
              <a:rPr lang="en-US" sz="1800" smtClean="0"/>
              <a:t>We can isolate this with the result Theorem 3.4, page 39</a:t>
            </a:r>
          </a:p>
          <a:p>
            <a:pPr>
              <a:lnSpc>
                <a:spcPct val="80000"/>
              </a:lnSpc>
              <a:buNone/>
            </a:pPr>
            <a:endParaRPr lang="en-US" sz="1800" b="1" smtClean="0"/>
          </a:p>
          <a:p>
            <a:pPr>
              <a:lnSpc>
                <a:spcPct val="80000"/>
              </a:lnSpc>
              <a:buNone/>
            </a:pPr>
            <a:r>
              <a:rPr lang="en-US" sz="1800" smtClean="0"/>
              <a:t>Let </a:t>
            </a:r>
            <a:r>
              <a:rPr lang="en-US" sz="1800" b="1" smtClean="0"/>
              <a:t>[X,z</a:t>
            </a:r>
            <a:r>
              <a:rPr lang="en-US" sz="1800" smtClean="0"/>
              <a:t>] be [Other </a:t>
            </a:r>
            <a:r>
              <a:rPr lang="en-US" sz="1800" b="1" smtClean="0"/>
              <a:t>x</a:t>
            </a:r>
            <a:r>
              <a:rPr lang="en-US" sz="1800" i="1" smtClean="0"/>
              <a:t>s</a:t>
            </a:r>
            <a:r>
              <a:rPr lang="en-US" sz="1800" smtClean="0"/>
              <a:t>, </a:t>
            </a:r>
            <a:r>
              <a:rPr lang="en-US" sz="1800" b="1" smtClean="0"/>
              <a:t>x</a:t>
            </a:r>
            <a:r>
              <a:rPr lang="en-US" sz="1800" baseline="-25000" smtClean="0"/>
              <a:t>k</a:t>
            </a:r>
            <a:r>
              <a:rPr lang="en-US" sz="1800" smtClean="0"/>
              <a:t>] = [</a:t>
            </a:r>
            <a:r>
              <a:rPr lang="en-US" sz="1800" b="1" smtClean="0"/>
              <a:t>X</a:t>
            </a:r>
            <a:r>
              <a:rPr lang="en-US" sz="1800" baseline="-25000" smtClean="0"/>
              <a:t>1</a:t>
            </a:r>
            <a:r>
              <a:rPr lang="en-US" sz="1800" smtClean="0"/>
              <a:t>,</a:t>
            </a:r>
            <a:r>
              <a:rPr lang="en-US" sz="1800" b="1" smtClean="0"/>
              <a:t>x</a:t>
            </a:r>
            <a:r>
              <a:rPr lang="en-US" sz="1800" baseline="-25000" smtClean="0"/>
              <a:t>2</a:t>
            </a:r>
            <a:r>
              <a:rPr lang="en-US" sz="1800" smtClean="0"/>
              <a:t>]</a:t>
            </a:r>
          </a:p>
          <a:p>
            <a:pPr eaLnBrk="1" hangingPunct="1">
              <a:lnSpc>
                <a:spcPct val="80000"/>
              </a:lnSpc>
              <a:buFont typeface="Wingdings" pitchFamily="2" charset="2"/>
              <a:buNone/>
            </a:pPr>
            <a:endParaRPr lang="en-US" sz="1800" smtClean="0"/>
          </a:p>
          <a:p>
            <a:pPr eaLnBrk="1" hangingPunct="1">
              <a:lnSpc>
                <a:spcPct val="80000"/>
              </a:lnSpc>
              <a:buFont typeface="Wingdings" pitchFamily="2" charset="2"/>
              <a:buNone/>
            </a:pPr>
            <a:r>
              <a:rPr lang="en-US" sz="1800" smtClean="0"/>
              <a:t>The general result is that the diagonal element we seek is [</a:t>
            </a:r>
            <a:r>
              <a:rPr lang="en-US" sz="1800" b="1" smtClean="0"/>
              <a:t>z</a:t>
            </a:r>
            <a:r>
              <a:rPr lang="en-US" sz="1800" smtClean="0">
                <a:sym typeface="Symbol" pitchFamily="18" charset="2"/>
              </a:rPr>
              <a:t></a:t>
            </a:r>
            <a:r>
              <a:rPr lang="en-US" sz="1800" b="1" smtClean="0"/>
              <a:t>M</a:t>
            </a:r>
            <a:r>
              <a:rPr lang="en-US" sz="1800" b="1" baseline="-25000" smtClean="0"/>
              <a:t>X</a:t>
            </a:r>
            <a:r>
              <a:rPr lang="en-US" sz="1800" b="1" smtClean="0"/>
              <a:t>z</a:t>
            </a:r>
            <a:r>
              <a:rPr lang="en-US" sz="1800" smtClean="0"/>
              <a:t>]</a:t>
            </a:r>
            <a:r>
              <a:rPr lang="en-US" sz="1800" baseline="30000" smtClean="0"/>
              <a:t>-1</a:t>
            </a:r>
            <a:r>
              <a:rPr lang="en-US" sz="1800" smtClean="0"/>
              <a:t> , </a:t>
            </a:r>
          </a:p>
          <a:p>
            <a:pPr eaLnBrk="1" hangingPunct="1">
              <a:lnSpc>
                <a:spcPct val="80000"/>
              </a:lnSpc>
              <a:buFont typeface="Wingdings" pitchFamily="2" charset="2"/>
              <a:buNone/>
            </a:pPr>
            <a:r>
              <a:rPr lang="en-US" sz="1800" smtClean="0"/>
              <a:t>the reciprocal of the sum of squared residuals in the regression of </a:t>
            </a:r>
            <a:r>
              <a:rPr lang="en-US" sz="1800" b="1" smtClean="0"/>
              <a:t>z</a:t>
            </a:r>
            <a:r>
              <a:rPr lang="en-US" sz="1800" smtClean="0"/>
              <a:t> on </a:t>
            </a:r>
            <a:r>
              <a:rPr lang="en-US" sz="1800" b="1" smtClean="0"/>
              <a:t>X</a:t>
            </a:r>
            <a:r>
              <a:rPr lang="en-US" sz="1800" smtClean="0"/>
              <a:t>. </a:t>
            </a:r>
          </a:p>
        </p:txBody>
      </p:sp>
    </p:spTree>
    <p:extLst>
      <p:ext uri="{BB962C8B-B14F-4D97-AF65-F5344CB8AC3E}">
        <p14:creationId xmlns:p14="http://schemas.microsoft.com/office/powerpoint/2010/main" val="172526777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0"/>
            <a:ext cx="8229600" cy="530225"/>
          </a:xfrm>
        </p:spPr>
        <p:txBody>
          <a:bodyPr/>
          <a:lstStyle/>
          <a:p>
            <a:r>
              <a:rPr lang="en-US" smtClean="0"/>
              <a:t>Variances of Least Squares Coefficients</a:t>
            </a:r>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2238516102"/>
              </p:ext>
            </p:extLst>
          </p:nvPr>
        </p:nvGraphicFramePr>
        <p:xfrm>
          <a:off x="1744663" y="1752600"/>
          <a:ext cx="5884862" cy="4338638"/>
        </p:xfrm>
        <a:graphic>
          <a:graphicData uri="http://schemas.openxmlformats.org/presentationml/2006/ole">
            <mc:AlternateContent xmlns:mc="http://schemas.openxmlformats.org/markup-compatibility/2006">
              <mc:Choice xmlns:v="urn:schemas-microsoft-com:vml" Requires="v">
                <p:oleObj spid="_x0000_s78851" name="Equation" r:id="rId3" imgW="3962400" imgH="2921000" progId="Equation.DSMT4">
                  <p:embed/>
                </p:oleObj>
              </mc:Choice>
              <mc:Fallback>
                <p:oleObj name="Equation" r:id="rId3" imgW="3962400" imgH="292100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4663" y="1752600"/>
                        <a:ext cx="5884862" cy="4338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4113090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Multicollinearity</a:t>
            </a:r>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431814764"/>
              </p:ext>
            </p:extLst>
          </p:nvPr>
        </p:nvGraphicFramePr>
        <p:xfrm>
          <a:off x="1447800" y="1741488"/>
          <a:ext cx="6350000" cy="3605212"/>
        </p:xfrm>
        <a:graphic>
          <a:graphicData uri="http://schemas.openxmlformats.org/presentationml/2006/ole">
            <mc:AlternateContent xmlns:mc="http://schemas.openxmlformats.org/markup-compatibility/2006">
              <mc:Choice xmlns:v="urn:schemas-microsoft-com:vml" Requires="v">
                <p:oleObj spid="_x0000_s79875" name="Equation" r:id="rId3" imgW="4165600" imgH="2362200" progId="Equation.DSMT4">
                  <p:embed/>
                </p:oleObj>
              </mc:Choice>
              <mc:Fallback>
                <p:oleObj name="Equation" r:id="rId3" imgW="4165600" imgH="236220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741488"/>
                        <a:ext cx="6350000" cy="36052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4"/>
          <p:cNvSpPr/>
          <p:nvPr/>
        </p:nvSpPr>
        <p:spPr bwMode="auto">
          <a:xfrm>
            <a:off x="4706112" y="1712976"/>
            <a:ext cx="1371600" cy="914400"/>
          </a:xfrm>
          <a:prstGeom prst="rect">
            <a:avLst/>
          </a:prstGeom>
          <a:solidFill>
            <a:srgbClr val="99CC00">
              <a:alpha val="20000"/>
            </a:srgbClr>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cxnSp>
        <p:nvCxnSpPr>
          <p:cNvPr id="7" name="Straight Arrow Connector 6"/>
          <p:cNvCxnSpPr/>
          <p:nvPr/>
        </p:nvCxnSpPr>
        <p:spPr bwMode="auto">
          <a:xfrm rot="16200000" flipH="1">
            <a:off x="3467100" y="3162300"/>
            <a:ext cx="2286000" cy="990600"/>
          </a:xfrm>
          <a:prstGeom prst="straightConnector1">
            <a:avLst/>
          </a:prstGeom>
          <a:solidFill>
            <a:schemeClr val="accent1"/>
          </a:solidFill>
          <a:ln w="19050" cap="flat" cmpd="sng" algn="ctr">
            <a:solidFill>
              <a:srgbClr val="FF0000"/>
            </a:solidFill>
            <a:prstDash val="solid"/>
            <a:round/>
            <a:headEnd type="triangle" w="med" len="med"/>
            <a:tailEnd type="triangle" w="med" len="med"/>
          </a:ln>
          <a:effectLst/>
        </p:spPr>
      </p:cxnSp>
    </p:spTree>
    <p:extLst>
      <p:ext uri="{BB962C8B-B14F-4D97-AF65-F5344CB8AC3E}">
        <p14:creationId xmlns:p14="http://schemas.microsoft.com/office/powerpoint/2010/main" val="317105140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stretch>
            <a:fillRect/>
          </a:stretch>
        </p:blipFill>
        <p:spPr>
          <a:xfrm>
            <a:off x="1219200" y="533400"/>
            <a:ext cx="6165948" cy="5910263"/>
          </a:xfrm>
          <a:prstGeom prst="rect">
            <a:avLst/>
          </a:prstGeom>
        </p:spPr>
      </p:pic>
      <p:sp>
        <p:nvSpPr>
          <p:cNvPr id="4" name="Rectangle 3"/>
          <p:cNvSpPr/>
          <p:nvPr/>
        </p:nvSpPr>
        <p:spPr bwMode="auto">
          <a:xfrm>
            <a:off x="4876800" y="4495800"/>
            <a:ext cx="838200" cy="1752600"/>
          </a:xfrm>
          <a:prstGeom prst="rect">
            <a:avLst/>
          </a:prstGeom>
          <a:solidFill>
            <a:srgbClr val="99CC00">
              <a:alpha val="18039"/>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2784490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381000" y="304800"/>
            <a:ext cx="8229600" cy="530225"/>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0" cap="none" spc="0" normalizeH="0" baseline="0" noProof="0" smtClean="0">
                <a:ln>
                  <a:noFill/>
                </a:ln>
                <a:solidFill>
                  <a:srgbClr val="003399"/>
                </a:solidFill>
                <a:effectLst/>
                <a:uLnTx/>
                <a:uFillTx/>
                <a:latin typeface="+mj-lt"/>
                <a:ea typeface="+mj-ea"/>
                <a:cs typeface="+mj-cs"/>
              </a:rPr>
              <a:t>The Longley Data</a:t>
            </a:r>
          </a:p>
        </p:txBody>
      </p:sp>
      <p:pic>
        <p:nvPicPr>
          <p:cNvPr id="118785" name="Picture 1"/>
          <p:cNvPicPr>
            <a:picLocks noChangeAspect="1" noChangeArrowheads="1"/>
          </p:cNvPicPr>
          <p:nvPr/>
        </p:nvPicPr>
        <p:blipFill>
          <a:blip r:embed="rId2" cstate="print"/>
          <a:srcRect/>
          <a:stretch>
            <a:fillRect/>
          </a:stretch>
        </p:blipFill>
        <p:spPr bwMode="auto">
          <a:xfrm>
            <a:off x="914400" y="4495800"/>
            <a:ext cx="7724775" cy="1962150"/>
          </a:xfrm>
          <a:prstGeom prst="rect">
            <a:avLst/>
          </a:prstGeom>
          <a:noFill/>
          <a:ln w="9525">
            <a:noFill/>
            <a:miter lim="800000"/>
            <a:headEnd/>
            <a:tailEnd/>
          </a:ln>
        </p:spPr>
      </p:pic>
      <p:pic>
        <p:nvPicPr>
          <p:cNvPr id="118786" name="Picture 2"/>
          <p:cNvPicPr>
            <a:picLocks noChangeAspect="1" noChangeArrowheads="1"/>
          </p:cNvPicPr>
          <p:nvPr/>
        </p:nvPicPr>
        <p:blipFill>
          <a:blip r:embed="rId3" cstate="print"/>
          <a:srcRect/>
          <a:stretch>
            <a:fillRect/>
          </a:stretch>
        </p:blipFill>
        <p:spPr bwMode="auto">
          <a:xfrm>
            <a:off x="1219200" y="1066800"/>
            <a:ext cx="6677025" cy="3409950"/>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2" cstate="print"/>
          <a:srcRect/>
          <a:stretch>
            <a:fillRect/>
          </a:stretch>
        </p:blipFill>
        <p:spPr bwMode="auto">
          <a:xfrm>
            <a:off x="685800" y="2133600"/>
            <a:ext cx="5788114" cy="4038600"/>
          </a:xfrm>
          <a:prstGeom prst="rect">
            <a:avLst/>
          </a:prstGeom>
          <a:noFill/>
          <a:ln w="9525">
            <a:noFill/>
            <a:miter lim="800000"/>
            <a:headEnd/>
            <a:tailEnd/>
          </a:ln>
          <a:effectLst/>
        </p:spPr>
      </p:pic>
      <p:sp>
        <p:nvSpPr>
          <p:cNvPr id="4" name="Rectangle 2"/>
          <p:cNvSpPr txBox="1">
            <a:spLocks noChangeArrowheads="1"/>
          </p:cNvSpPr>
          <p:nvPr/>
        </p:nvSpPr>
        <p:spPr>
          <a:xfrm>
            <a:off x="457200" y="990601"/>
            <a:ext cx="8229600" cy="533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0" cap="none" spc="0" normalizeH="0" baseline="0" noProof="0" smtClean="0">
                <a:ln>
                  <a:noFill/>
                </a:ln>
                <a:solidFill>
                  <a:srgbClr val="003399"/>
                </a:solidFill>
                <a:effectLst/>
                <a:uLnTx/>
                <a:uFillTx/>
                <a:latin typeface="+mj-lt"/>
                <a:ea typeface="+mj-ea"/>
                <a:cs typeface="+mj-cs"/>
              </a:rPr>
              <a:t>Condition Number and</a:t>
            </a:r>
            <a:r>
              <a:rPr kumimoji="0" lang="en-US" sz="3200" b="0" i="0" u="none" strike="noStrike" kern="0" cap="none" spc="0" normalizeH="0" noProof="0" smtClean="0">
                <a:ln>
                  <a:noFill/>
                </a:ln>
                <a:solidFill>
                  <a:srgbClr val="003399"/>
                </a:solidFill>
                <a:effectLst/>
                <a:uLnTx/>
                <a:uFillTx/>
                <a:latin typeface="+mj-lt"/>
                <a:ea typeface="+mj-ea"/>
                <a:cs typeface="+mj-cs"/>
              </a:rPr>
              <a:t> </a:t>
            </a:r>
            <a:br>
              <a:rPr kumimoji="0" lang="en-US" sz="3200" b="0" i="0" u="none" strike="noStrike" kern="0" cap="none" spc="0" normalizeH="0" noProof="0" smtClean="0">
                <a:ln>
                  <a:noFill/>
                </a:ln>
                <a:solidFill>
                  <a:srgbClr val="003399"/>
                </a:solidFill>
                <a:effectLst/>
                <a:uLnTx/>
                <a:uFillTx/>
                <a:latin typeface="+mj-lt"/>
                <a:ea typeface="+mj-ea"/>
                <a:cs typeface="+mj-cs"/>
              </a:rPr>
            </a:br>
            <a:r>
              <a:rPr kumimoji="0" lang="en-US" sz="3200" b="0" i="0" u="none" strike="noStrike" kern="0" cap="none" spc="0" normalizeH="0" noProof="0" smtClean="0">
                <a:ln>
                  <a:noFill/>
                </a:ln>
                <a:solidFill>
                  <a:srgbClr val="003399"/>
                </a:solidFill>
                <a:effectLst/>
                <a:uLnTx/>
                <a:uFillTx/>
                <a:latin typeface="+mj-lt"/>
                <a:ea typeface="+mj-ea"/>
                <a:cs typeface="+mj-cs"/>
              </a:rPr>
              <a:t>Variance Inflation Factors</a:t>
            </a:r>
            <a:endParaRPr kumimoji="0" lang="en-US" sz="3200" b="0" i="0" u="none" strike="noStrike" kern="0" cap="none" spc="0" normalizeH="0" baseline="0" noProof="0" smtClean="0">
              <a:ln>
                <a:noFill/>
              </a:ln>
              <a:solidFill>
                <a:srgbClr val="003399"/>
              </a:solidFill>
              <a:effectLst/>
              <a:uLnTx/>
              <a:uFillTx/>
              <a:latin typeface="+mj-lt"/>
              <a:ea typeface="+mj-ea"/>
              <a:cs typeface="+mj-cs"/>
            </a:endParaRPr>
          </a:p>
        </p:txBody>
      </p:sp>
      <p:sp>
        <p:nvSpPr>
          <p:cNvPr id="5" name="TextBox 4"/>
          <p:cNvSpPr txBox="1"/>
          <p:nvPr/>
        </p:nvSpPr>
        <p:spPr>
          <a:xfrm>
            <a:off x="6705600" y="2895600"/>
            <a:ext cx="2057400" cy="1754326"/>
          </a:xfrm>
          <a:prstGeom prst="rect">
            <a:avLst/>
          </a:prstGeom>
          <a:noFill/>
        </p:spPr>
        <p:txBody>
          <a:bodyPr wrap="square" rtlCol="0">
            <a:spAutoFit/>
          </a:bodyPr>
          <a:lstStyle/>
          <a:p>
            <a:r>
              <a:rPr lang="en-US" smtClean="0"/>
              <a:t>Condition number larger than 30 is ‘large.’</a:t>
            </a:r>
          </a:p>
          <a:p>
            <a:endParaRPr lang="en-US" smtClean="0"/>
          </a:p>
          <a:p>
            <a:r>
              <a:rPr lang="en-US" smtClean="0"/>
              <a:t>What does this mean?</a:t>
            </a:r>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838200"/>
            <a:ext cx="8229600" cy="1139825"/>
          </a:xfrm>
        </p:spPr>
        <p:txBody>
          <a:bodyPr/>
          <a:lstStyle/>
          <a:p>
            <a:pPr eaLnBrk="1" hangingPunct="1"/>
            <a:r>
              <a:rPr lang="en-US" smtClean="0"/>
              <a:t>Variance Inflation in Gasoline Market</a:t>
            </a:r>
          </a:p>
        </p:txBody>
      </p:sp>
      <p:sp>
        <p:nvSpPr>
          <p:cNvPr id="27651" name="Text Box 4"/>
          <p:cNvSpPr txBox="1">
            <a:spLocks noChangeArrowheads="1"/>
          </p:cNvSpPr>
          <p:nvPr/>
        </p:nvSpPr>
        <p:spPr bwMode="auto">
          <a:xfrm>
            <a:off x="1447800" y="2133600"/>
            <a:ext cx="7010400"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2000" b="1">
                <a:solidFill>
                  <a:srgbClr val="0000FF"/>
                </a:solidFill>
                <a:latin typeface="Courier New" pitchFamily="49" charset="0"/>
              </a:rPr>
              <a:t>Regression Analysis: </a:t>
            </a:r>
            <a:r>
              <a:rPr lang="en-US" sz="2000" b="1" smtClean="0">
                <a:solidFill>
                  <a:srgbClr val="0000FF"/>
                </a:solidFill>
                <a:latin typeface="Courier New" pitchFamily="49" charset="0"/>
              </a:rPr>
              <a:t/>
            </a:r>
            <a:br>
              <a:rPr lang="en-US" sz="2000" b="1" smtClean="0">
                <a:solidFill>
                  <a:srgbClr val="0000FF"/>
                </a:solidFill>
                <a:latin typeface="Courier New" pitchFamily="49" charset="0"/>
              </a:rPr>
            </a:br>
            <a:r>
              <a:rPr lang="en-US" sz="2000" b="1" smtClean="0">
                <a:solidFill>
                  <a:srgbClr val="0000FF"/>
                </a:solidFill>
                <a:latin typeface="Courier New" pitchFamily="49" charset="0"/>
              </a:rPr>
              <a:t>logG </a:t>
            </a:r>
            <a:r>
              <a:rPr lang="en-US" sz="2000" b="1">
                <a:solidFill>
                  <a:srgbClr val="0000FF"/>
                </a:solidFill>
                <a:latin typeface="Courier New" pitchFamily="49" charset="0"/>
              </a:rPr>
              <a:t>versus logIncome, logPG</a:t>
            </a:r>
          </a:p>
          <a:p>
            <a:r>
              <a:rPr lang="en-US" sz="1400" b="1">
                <a:solidFill>
                  <a:schemeClr val="tx2"/>
                </a:solidFill>
                <a:latin typeface="Courier New" pitchFamily="49" charset="0"/>
              </a:rPr>
              <a:t> </a:t>
            </a:r>
          </a:p>
          <a:p>
            <a:r>
              <a:rPr lang="en-US" sz="1400" b="1">
                <a:latin typeface="Courier New" pitchFamily="49" charset="0"/>
              </a:rPr>
              <a:t>The regression equation is</a:t>
            </a:r>
          </a:p>
          <a:p>
            <a:r>
              <a:rPr lang="en-US" sz="1400" b="1">
                <a:latin typeface="Courier New" pitchFamily="49" charset="0"/>
              </a:rPr>
              <a:t>logG = - 0.468 + 0.966 logIncome - 0.169 logPG</a:t>
            </a:r>
          </a:p>
          <a:p>
            <a:r>
              <a:rPr lang="en-US" sz="1400" b="1">
                <a:latin typeface="Courier New" pitchFamily="49" charset="0"/>
              </a:rPr>
              <a:t>Predictor      Coef  SE Coef      T      P</a:t>
            </a:r>
          </a:p>
          <a:p>
            <a:r>
              <a:rPr lang="en-US" sz="1400" b="1">
                <a:solidFill>
                  <a:srgbClr val="0000FF"/>
                </a:solidFill>
                <a:latin typeface="Courier New" pitchFamily="49" charset="0"/>
              </a:rPr>
              <a:t>Constant   -0.46772  0.08649  -5.41  0.000</a:t>
            </a:r>
          </a:p>
          <a:p>
            <a:r>
              <a:rPr lang="en-US" sz="1400" b="1">
                <a:solidFill>
                  <a:srgbClr val="0000FF"/>
                </a:solidFill>
                <a:latin typeface="Courier New" pitchFamily="49" charset="0"/>
              </a:rPr>
              <a:t>logIncome   0.96595  0.07529  12.83  0.000</a:t>
            </a:r>
          </a:p>
          <a:p>
            <a:r>
              <a:rPr lang="en-US" sz="1400" b="1">
                <a:solidFill>
                  <a:srgbClr val="0000FF"/>
                </a:solidFill>
                <a:latin typeface="Courier New" pitchFamily="49" charset="0"/>
              </a:rPr>
              <a:t>logPG      -0.16949  0.03865  -4.38  0.000</a:t>
            </a:r>
          </a:p>
          <a:p>
            <a:r>
              <a:rPr lang="en-US" sz="1400" b="1">
                <a:latin typeface="Courier New" pitchFamily="49" charset="0"/>
              </a:rPr>
              <a:t>S = 0.0614287   R-Sq = 93.6%   R-Sq(adj) = 93.4%</a:t>
            </a:r>
          </a:p>
          <a:p>
            <a:r>
              <a:rPr lang="en-US" sz="1400" b="1">
                <a:latin typeface="Courier New" pitchFamily="49" charset="0"/>
              </a:rPr>
              <a:t>Analysis of Variance</a:t>
            </a:r>
          </a:p>
          <a:p>
            <a:r>
              <a:rPr lang="en-US" sz="1400" b="1">
                <a:latin typeface="Courier New" pitchFamily="49" charset="0"/>
              </a:rPr>
              <a:t>Source          DF      SS      MS       F      P</a:t>
            </a:r>
          </a:p>
          <a:p>
            <a:r>
              <a:rPr lang="en-US" sz="1400" b="1">
                <a:latin typeface="Courier New" pitchFamily="49" charset="0"/>
              </a:rPr>
              <a:t>Regression       2  2.7237  1.3618  360.90  0.000</a:t>
            </a:r>
          </a:p>
          <a:p>
            <a:r>
              <a:rPr lang="en-US" sz="1400" b="1">
                <a:latin typeface="Courier New" pitchFamily="49" charset="0"/>
              </a:rPr>
              <a:t>Residual Error  49  0.1849  0.0038</a:t>
            </a:r>
          </a:p>
          <a:p>
            <a:r>
              <a:rPr lang="en-US" sz="1400" b="1">
                <a:latin typeface="Courier New" pitchFamily="49" charset="0"/>
              </a:rPr>
              <a:t>Total           51  2.9086</a:t>
            </a:r>
          </a:p>
          <a:p>
            <a:endParaRPr lang="en-US" sz="1400" b="1">
              <a:solidFill>
                <a:schemeClr val="tx2"/>
              </a:solidFill>
              <a:latin typeface="Courier New" pitchFamily="49" charset="0"/>
            </a:endParaRPr>
          </a:p>
        </p:txBody>
      </p:sp>
      <p:sp>
        <p:nvSpPr>
          <p:cNvPr id="27652" name="Line 5"/>
          <p:cNvSpPr>
            <a:spLocks noChangeShapeType="1"/>
          </p:cNvSpPr>
          <p:nvPr/>
        </p:nvSpPr>
        <p:spPr bwMode="auto">
          <a:xfrm flipH="1">
            <a:off x="6096000" y="3810000"/>
            <a:ext cx="1981200" cy="365760"/>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39941693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838200"/>
            <a:ext cx="8229600" cy="530225"/>
          </a:xfrm>
        </p:spPr>
        <p:txBody>
          <a:bodyPr/>
          <a:lstStyle/>
          <a:p>
            <a:pPr eaLnBrk="1" hangingPunct="1"/>
            <a:r>
              <a:rPr lang="en-US" smtClean="0"/>
              <a:t>Gasoline Market</a:t>
            </a:r>
          </a:p>
        </p:txBody>
      </p:sp>
      <p:sp>
        <p:nvSpPr>
          <p:cNvPr id="28675" name="Text Box 4"/>
          <p:cNvSpPr txBox="1">
            <a:spLocks noChangeArrowheads="1"/>
          </p:cNvSpPr>
          <p:nvPr/>
        </p:nvSpPr>
        <p:spPr bwMode="auto">
          <a:xfrm>
            <a:off x="1219200" y="1447800"/>
            <a:ext cx="7086600" cy="504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1600" b="1">
                <a:solidFill>
                  <a:srgbClr val="0000FF"/>
                </a:solidFill>
                <a:latin typeface="Courier New" pitchFamily="49" charset="0"/>
              </a:rPr>
              <a:t>Regression Analysis: logG versus logIncome, logPG, ...</a:t>
            </a:r>
            <a:r>
              <a:rPr lang="en-US" sz="1400" b="1">
                <a:solidFill>
                  <a:srgbClr val="0000FF"/>
                </a:solidFill>
                <a:latin typeface="Courier New" pitchFamily="49" charset="0"/>
              </a:rPr>
              <a:t> </a:t>
            </a:r>
          </a:p>
          <a:p>
            <a:endParaRPr lang="en-US" sz="1400" b="1">
              <a:solidFill>
                <a:schemeClr val="tx2"/>
              </a:solidFill>
              <a:latin typeface="Courier New" pitchFamily="49" charset="0"/>
            </a:endParaRPr>
          </a:p>
          <a:p>
            <a:r>
              <a:rPr lang="en-US" sz="1400" b="1">
                <a:latin typeface="Courier New" pitchFamily="49" charset="0"/>
              </a:rPr>
              <a:t>The regression equation is</a:t>
            </a:r>
          </a:p>
          <a:p>
            <a:r>
              <a:rPr lang="en-US" sz="1400" b="1">
                <a:latin typeface="Courier New" pitchFamily="49" charset="0"/>
              </a:rPr>
              <a:t>logG = - 0.558 + 1.29 logIncome - 0.0280 logPG</a:t>
            </a:r>
          </a:p>
          <a:p>
            <a:r>
              <a:rPr lang="en-US" sz="1400" b="1">
                <a:latin typeface="Courier New" pitchFamily="49" charset="0"/>
              </a:rPr>
              <a:t>               - 0.156 logPNC + 0.029 logPUC - 0.183 logPPT</a:t>
            </a:r>
          </a:p>
          <a:p>
            <a:r>
              <a:rPr lang="en-US" sz="1400" b="1">
                <a:latin typeface="Courier New" pitchFamily="49" charset="0"/>
              </a:rPr>
              <a:t>Predictor      Coef  SE Coef      T      P</a:t>
            </a:r>
          </a:p>
          <a:p>
            <a:r>
              <a:rPr lang="en-US" sz="1400" b="1">
                <a:solidFill>
                  <a:srgbClr val="0000FF"/>
                </a:solidFill>
                <a:latin typeface="Courier New" pitchFamily="49" charset="0"/>
              </a:rPr>
              <a:t>Constant    -0.5579   0.5808  -0.96  0.342</a:t>
            </a:r>
          </a:p>
          <a:p>
            <a:r>
              <a:rPr lang="en-US" sz="1400" b="1">
                <a:solidFill>
                  <a:srgbClr val="0000FF"/>
                </a:solidFill>
                <a:latin typeface="Courier New" pitchFamily="49" charset="0"/>
              </a:rPr>
              <a:t>logIncome    1.2861   0.1457   8.83  0.000</a:t>
            </a:r>
          </a:p>
          <a:p>
            <a:r>
              <a:rPr lang="en-US" sz="1400" b="1">
                <a:solidFill>
                  <a:srgbClr val="0000FF"/>
                </a:solidFill>
                <a:latin typeface="Courier New" pitchFamily="49" charset="0"/>
              </a:rPr>
              <a:t>logPG      </a:t>
            </a:r>
            <a:r>
              <a:rPr lang="en-US" sz="1400" b="1" smtClean="0">
                <a:solidFill>
                  <a:srgbClr val="0000FF"/>
                </a:solidFill>
                <a:latin typeface="Courier New" pitchFamily="49" charset="0"/>
              </a:rPr>
              <a:t> -</a:t>
            </a:r>
            <a:r>
              <a:rPr lang="en-US" sz="1400" b="1">
                <a:solidFill>
                  <a:srgbClr val="0000FF"/>
                </a:solidFill>
                <a:latin typeface="Courier New" pitchFamily="49" charset="0"/>
              </a:rPr>
              <a:t>0.02797  0.04338 </a:t>
            </a:r>
            <a:r>
              <a:rPr lang="en-US" sz="1400" b="1" smtClean="0">
                <a:solidFill>
                  <a:srgbClr val="0000FF"/>
                </a:solidFill>
                <a:latin typeface="Courier New" pitchFamily="49" charset="0"/>
              </a:rPr>
              <a:t>-</a:t>
            </a:r>
            <a:r>
              <a:rPr lang="en-US" sz="1400" b="1">
                <a:solidFill>
                  <a:srgbClr val="0000FF"/>
                </a:solidFill>
                <a:latin typeface="Courier New" pitchFamily="49" charset="0"/>
              </a:rPr>
              <a:t>0.64  0.522</a:t>
            </a:r>
          </a:p>
          <a:p>
            <a:r>
              <a:rPr lang="en-US" sz="1400" b="1">
                <a:solidFill>
                  <a:srgbClr val="0000FF"/>
                </a:solidFill>
                <a:latin typeface="Courier New" pitchFamily="49" charset="0"/>
              </a:rPr>
              <a:t>logPNC      -0.1558   0.2100  -0.74  0.462</a:t>
            </a:r>
          </a:p>
          <a:p>
            <a:r>
              <a:rPr lang="en-US" sz="1400" b="1">
                <a:solidFill>
                  <a:srgbClr val="0000FF"/>
                </a:solidFill>
                <a:latin typeface="Courier New" pitchFamily="49" charset="0"/>
              </a:rPr>
              <a:t>logPUC       0.0285   0.1020   0.28  0.781</a:t>
            </a:r>
          </a:p>
          <a:p>
            <a:r>
              <a:rPr lang="en-US" sz="1400" b="1">
                <a:solidFill>
                  <a:srgbClr val="0000FF"/>
                </a:solidFill>
                <a:latin typeface="Courier New" pitchFamily="49" charset="0"/>
              </a:rPr>
              <a:t>logPPT      -0.1828   0.1191  -1.54  0.132</a:t>
            </a:r>
          </a:p>
          <a:p>
            <a:r>
              <a:rPr lang="en-US" sz="1400" b="1">
                <a:latin typeface="Courier New" pitchFamily="49" charset="0"/>
              </a:rPr>
              <a:t>S = 0.0499953   R-Sq = 96.0%   R-Sq(adj) = 95.6%</a:t>
            </a:r>
          </a:p>
          <a:p>
            <a:r>
              <a:rPr lang="en-US" sz="1400" b="1">
                <a:latin typeface="Courier New" pitchFamily="49" charset="0"/>
              </a:rPr>
              <a:t>Analysis of Variance</a:t>
            </a:r>
          </a:p>
          <a:p>
            <a:r>
              <a:rPr lang="en-US" sz="1400" b="1">
                <a:latin typeface="Courier New" pitchFamily="49" charset="0"/>
              </a:rPr>
              <a:t>Source          DF       SS       MS       F      P</a:t>
            </a:r>
          </a:p>
          <a:p>
            <a:r>
              <a:rPr lang="en-US" sz="1400" b="1">
                <a:latin typeface="Courier New" pitchFamily="49" charset="0"/>
              </a:rPr>
              <a:t>Regression       5  2.79360  0.55872  223.53  0.000</a:t>
            </a:r>
          </a:p>
          <a:p>
            <a:r>
              <a:rPr lang="en-US" sz="1400" b="1">
                <a:latin typeface="Courier New" pitchFamily="49" charset="0"/>
              </a:rPr>
              <a:t>Residual Error  46  0.11498  0.00250</a:t>
            </a:r>
          </a:p>
          <a:p>
            <a:r>
              <a:rPr lang="en-US" sz="1400" b="1">
                <a:latin typeface="Courier New" pitchFamily="49" charset="0"/>
              </a:rPr>
              <a:t>Total           51  2.90858</a:t>
            </a:r>
          </a:p>
          <a:p>
            <a:endParaRPr lang="en-US" sz="1400" b="1">
              <a:solidFill>
                <a:schemeClr val="tx2"/>
              </a:solidFill>
              <a:latin typeface="Courier New" pitchFamily="49" charset="0"/>
            </a:endParaRPr>
          </a:p>
          <a:p>
            <a:r>
              <a:rPr lang="en-US" b="1">
                <a:solidFill>
                  <a:srgbClr val="FF0000"/>
                </a:solidFill>
                <a:latin typeface="Courier New" pitchFamily="49" charset="0"/>
              </a:rPr>
              <a:t>The standard error on logIncome doubles when the three variables are added to the </a:t>
            </a:r>
            <a:r>
              <a:rPr lang="en-US" b="1" smtClean="0">
                <a:solidFill>
                  <a:srgbClr val="FF0000"/>
                </a:solidFill>
                <a:latin typeface="Courier New" pitchFamily="49" charset="0"/>
              </a:rPr>
              <a:t>equation while the coefficient only changes slightly.</a:t>
            </a:r>
            <a:endParaRPr lang="en-US" b="1">
              <a:solidFill>
                <a:srgbClr val="FF0000"/>
              </a:solidFill>
              <a:latin typeface="Courier New" pitchFamily="49" charset="0"/>
            </a:endParaRPr>
          </a:p>
        </p:txBody>
      </p:sp>
      <p:sp>
        <p:nvSpPr>
          <p:cNvPr id="28676" name="Line 5"/>
          <p:cNvSpPr>
            <a:spLocks noChangeShapeType="1"/>
          </p:cNvSpPr>
          <p:nvPr/>
        </p:nvSpPr>
        <p:spPr bwMode="auto">
          <a:xfrm flipH="1">
            <a:off x="5791200" y="2895600"/>
            <a:ext cx="1981200" cy="365760"/>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40474747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1371600"/>
            <a:ext cx="3862388" cy="4955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56525" y="1371600"/>
            <a:ext cx="3183067" cy="4955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11414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2" cstate="print"/>
          <a:srcRect/>
          <a:stretch>
            <a:fillRect/>
          </a:stretch>
        </p:blipFill>
        <p:spPr bwMode="auto">
          <a:xfrm>
            <a:off x="914400" y="1773382"/>
            <a:ext cx="7543800" cy="2493818"/>
          </a:xfrm>
          <a:prstGeom prst="rect">
            <a:avLst/>
          </a:prstGeom>
          <a:noFill/>
          <a:ln w="9525">
            <a:noFill/>
            <a:miter lim="800000"/>
            <a:headEnd/>
            <a:tailEnd/>
          </a:ln>
          <a:effectLst/>
        </p:spPr>
      </p:pic>
      <p:pic>
        <p:nvPicPr>
          <p:cNvPr id="77827" name="Picture 3"/>
          <p:cNvPicPr>
            <a:picLocks noChangeAspect="1" noChangeArrowheads="1"/>
          </p:cNvPicPr>
          <p:nvPr/>
        </p:nvPicPr>
        <p:blipFill>
          <a:blip r:embed="rId3" cstate="print"/>
          <a:srcRect/>
          <a:stretch>
            <a:fillRect/>
          </a:stretch>
        </p:blipFill>
        <p:spPr bwMode="auto">
          <a:xfrm>
            <a:off x="822458" y="4343400"/>
            <a:ext cx="7750042" cy="2006600"/>
          </a:xfrm>
          <a:prstGeom prst="rect">
            <a:avLst/>
          </a:prstGeom>
          <a:noFill/>
          <a:ln w="9525">
            <a:noFill/>
            <a:miter lim="800000"/>
            <a:headEnd/>
            <a:tailEnd/>
          </a:ln>
          <a:effectLst/>
        </p:spPr>
      </p:pic>
      <p:sp>
        <p:nvSpPr>
          <p:cNvPr id="4" name="Rectangle 2"/>
          <p:cNvSpPr txBox="1">
            <a:spLocks noChangeArrowheads="1"/>
          </p:cNvSpPr>
          <p:nvPr/>
        </p:nvSpPr>
        <p:spPr>
          <a:xfrm>
            <a:off x="381000" y="990600"/>
            <a:ext cx="8229600" cy="530225"/>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rgbClr val="003399"/>
                </a:solidFill>
                <a:effectLst/>
                <a:uLnTx/>
                <a:uFillTx/>
                <a:latin typeface="+mj-lt"/>
                <a:ea typeface="+mj-ea"/>
                <a:cs typeface="+mj-cs"/>
              </a:rPr>
              <a:t>NIST Longley Solution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2" cstate="print"/>
          <a:srcRect/>
          <a:stretch>
            <a:fillRect/>
          </a:stretch>
        </p:blipFill>
        <p:spPr bwMode="auto">
          <a:xfrm>
            <a:off x="6248400" y="4876800"/>
            <a:ext cx="2152650" cy="1238250"/>
          </a:xfrm>
          <a:prstGeom prst="rect">
            <a:avLst/>
          </a:prstGeom>
          <a:noFill/>
          <a:ln w="9525">
            <a:noFill/>
            <a:miter lim="800000"/>
            <a:headEnd/>
            <a:tailEnd/>
          </a:ln>
          <a:effectLst/>
        </p:spPr>
      </p:pic>
      <p:pic>
        <p:nvPicPr>
          <p:cNvPr id="79875" name="Picture 3"/>
          <p:cNvPicPr>
            <a:picLocks noChangeAspect="1" noChangeArrowheads="1"/>
          </p:cNvPicPr>
          <p:nvPr/>
        </p:nvPicPr>
        <p:blipFill>
          <a:blip r:embed="rId3" cstate="print"/>
          <a:srcRect/>
          <a:stretch>
            <a:fillRect/>
          </a:stretch>
        </p:blipFill>
        <p:spPr bwMode="auto">
          <a:xfrm>
            <a:off x="457200" y="1828800"/>
            <a:ext cx="5686425" cy="4610100"/>
          </a:xfrm>
          <a:prstGeom prst="rect">
            <a:avLst/>
          </a:prstGeom>
          <a:noFill/>
          <a:ln w="9525">
            <a:noFill/>
            <a:miter lim="800000"/>
            <a:headEnd/>
            <a:tailEnd/>
          </a:ln>
          <a:effectLst/>
        </p:spPr>
      </p:pic>
      <p:sp>
        <p:nvSpPr>
          <p:cNvPr id="4" name="Rectangle 2"/>
          <p:cNvSpPr txBox="1">
            <a:spLocks noChangeArrowheads="1"/>
          </p:cNvSpPr>
          <p:nvPr/>
        </p:nvSpPr>
        <p:spPr>
          <a:xfrm>
            <a:off x="381000" y="1066800"/>
            <a:ext cx="8229600" cy="530225"/>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0" cap="none" spc="0" normalizeH="0" baseline="0" noProof="0" smtClean="0">
                <a:ln>
                  <a:noFill/>
                </a:ln>
                <a:solidFill>
                  <a:srgbClr val="003399"/>
                </a:solidFill>
                <a:effectLst/>
                <a:uLnTx/>
                <a:uFillTx/>
                <a:latin typeface="+mj-lt"/>
                <a:ea typeface="+mj-ea"/>
                <a:cs typeface="+mj-cs"/>
              </a:rPr>
              <a:t>Excel Longley Solution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800" y="2133600"/>
            <a:ext cx="6973455"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752600" y="1295400"/>
            <a:ext cx="5410200" cy="584775"/>
          </a:xfrm>
          <a:prstGeom prst="rect">
            <a:avLst/>
          </a:prstGeom>
          <a:noFill/>
        </p:spPr>
        <p:txBody>
          <a:bodyPr wrap="square" rtlCol="0">
            <a:spAutoFit/>
          </a:bodyPr>
          <a:lstStyle/>
          <a:p>
            <a:r>
              <a:rPr lang="en-US" sz="3200" b="1" smtClean="0"/>
              <a:t>The NIST Filipelli Problem</a:t>
            </a:r>
            <a:endParaRPr lang="en-US" sz="3200" b="1"/>
          </a:p>
        </p:txBody>
      </p:sp>
    </p:spTree>
    <p:extLst>
      <p:ext uri="{BB962C8B-B14F-4D97-AF65-F5344CB8AC3E}">
        <p14:creationId xmlns:p14="http://schemas.microsoft.com/office/powerpoint/2010/main" val="25437803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39825"/>
          </a:xfrm>
        </p:spPr>
        <p:txBody>
          <a:bodyPr/>
          <a:lstStyle/>
          <a:p>
            <a:r>
              <a:rPr lang="en-US" smtClean="0"/>
              <a:t>Certified Filipelli Results</a:t>
            </a:r>
            <a:endParaRPr lang="en-US"/>
          </a:p>
        </p:txBody>
      </p:sp>
      <p:pic>
        <p:nvPicPr>
          <p:cNvPr id="133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676400"/>
            <a:ext cx="7162800" cy="4552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94690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39825"/>
          </a:xfrm>
        </p:spPr>
        <p:txBody>
          <a:bodyPr/>
          <a:lstStyle/>
          <a:p>
            <a:r>
              <a:rPr lang="en-US" smtClean="0"/>
              <a:t>Minitab Filipelli Results</a:t>
            </a:r>
            <a:endParaRPr lang="en-US"/>
          </a:p>
        </p:txBody>
      </p:sp>
      <p:pic>
        <p:nvPicPr>
          <p:cNvPr id="75778" name="Picture 2"/>
          <p:cNvPicPr>
            <a:picLocks noChangeAspect="1" noChangeArrowheads="1"/>
          </p:cNvPicPr>
          <p:nvPr/>
        </p:nvPicPr>
        <p:blipFill>
          <a:blip r:embed="rId2" cstate="print"/>
          <a:srcRect/>
          <a:stretch>
            <a:fillRect/>
          </a:stretch>
        </p:blipFill>
        <p:spPr bwMode="auto">
          <a:xfrm>
            <a:off x="304800" y="1676400"/>
            <a:ext cx="6282008" cy="4724400"/>
          </a:xfrm>
          <a:prstGeom prst="rect">
            <a:avLst/>
          </a:prstGeom>
          <a:noFill/>
          <a:ln w="9525">
            <a:noFill/>
            <a:miter lim="800000"/>
            <a:headEnd/>
            <a:tailEnd/>
          </a:ln>
          <a:effectLst/>
        </p:spPr>
      </p:pic>
      <p:pic>
        <p:nvPicPr>
          <p:cNvPr id="75779" name="Picture 3"/>
          <p:cNvPicPr>
            <a:picLocks noChangeAspect="1" noChangeArrowheads="1"/>
          </p:cNvPicPr>
          <p:nvPr/>
        </p:nvPicPr>
        <p:blipFill>
          <a:blip r:embed="rId3" cstate="print"/>
          <a:srcRect/>
          <a:stretch>
            <a:fillRect/>
          </a:stretch>
        </p:blipFill>
        <p:spPr bwMode="auto">
          <a:xfrm>
            <a:off x="6324600" y="2590800"/>
            <a:ext cx="2638425" cy="2628900"/>
          </a:xfrm>
          <a:prstGeom prst="rect">
            <a:avLst/>
          </a:prstGeom>
          <a:noFill/>
          <a:ln w="9525">
            <a:noFill/>
            <a:miter lim="800000"/>
            <a:headEnd/>
            <a:tailEnd/>
          </a:ln>
          <a:effectLst/>
        </p:spPr>
      </p:pic>
      <p:sp>
        <p:nvSpPr>
          <p:cNvPr id="5" name="Rectangle 4"/>
          <p:cNvSpPr/>
          <p:nvPr/>
        </p:nvSpPr>
        <p:spPr bwMode="auto">
          <a:xfrm>
            <a:off x="6400800" y="2590800"/>
            <a:ext cx="2514600" cy="2514600"/>
          </a:xfrm>
          <a:prstGeom prst="rect">
            <a:avLst/>
          </a:prstGeom>
          <a:solidFill>
            <a:srgbClr val="99CC00">
              <a:alpha val="2117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554" y="457201"/>
            <a:ext cx="8229600" cy="533400"/>
          </a:xfrm>
        </p:spPr>
        <p:txBody>
          <a:bodyPr/>
          <a:lstStyle/>
          <a:p>
            <a:r>
              <a:rPr lang="en-US" smtClean="0"/>
              <a:t>Stata Filipelli Results</a:t>
            </a:r>
            <a:endParaRPr lang="en-US"/>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143000"/>
            <a:ext cx="7805379"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41" name="Picture 1"/>
          <p:cNvPicPr>
            <a:picLocks noChangeAspect="1" noChangeArrowheads="1"/>
          </p:cNvPicPr>
          <p:nvPr/>
        </p:nvPicPr>
        <p:blipFill>
          <a:blip r:embed="rId3" cstate="print"/>
          <a:srcRect/>
          <a:stretch>
            <a:fillRect/>
          </a:stretch>
        </p:blipFill>
        <p:spPr bwMode="auto">
          <a:xfrm>
            <a:off x="5972175" y="2667000"/>
            <a:ext cx="2638425" cy="2628900"/>
          </a:xfrm>
          <a:prstGeom prst="rect">
            <a:avLst/>
          </a:prstGeom>
          <a:noFill/>
          <a:ln w="9525">
            <a:noFill/>
            <a:miter lim="800000"/>
            <a:headEnd/>
            <a:tailEnd/>
          </a:ln>
          <a:effectLst/>
        </p:spPr>
      </p:pic>
      <p:sp>
        <p:nvSpPr>
          <p:cNvPr id="5" name="Rectangle 4"/>
          <p:cNvSpPr/>
          <p:nvPr/>
        </p:nvSpPr>
        <p:spPr bwMode="auto">
          <a:xfrm>
            <a:off x="5943600" y="2667000"/>
            <a:ext cx="2514600" cy="2514600"/>
          </a:xfrm>
          <a:prstGeom prst="rect">
            <a:avLst/>
          </a:prstGeom>
          <a:solidFill>
            <a:srgbClr val="99CC00">
              <a:alpha val="2117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ight Arrow 5"/>
          <p:cNvSpPr/>
          <p:nvPr/>
        </p:nvSpPr>
        <p:spPr bwMode="auto">
          <a:xfrm>
            <a:off x="439270" y="3352800"/>
            <a:ext cx="838200" cy="76200"/>
          </a:xfrm>
          <a:prstGeom prst="rightArrow">
            <a:avLst/>
          </a:prstGeom>
          <a:solidFill>
            <a:schemeClr val="accent1"/>
          </a:solid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Right Arrow 6"/>
          <p:cNvSpPr/>
          <p:nvPr/>
        </p:nvSpPr>
        <p:spPr bwMode="auto">
          <a:xfrm>
            <a:off x="457200" y="3715870"/>
            <a:ext cx="838200" cy="76200"/>
          </a:xfrm>
          <a:prstGeom prst="rightArrow">
            <a:avLst/>
          </a:prstGeom>
          <a:solidFill>
            <a:schemeClr val="accent1"/>
          </a:solid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TextBox 7"/>
          <p:cNvSpPr txBox="1"/>
          <p:nvPr/>
        </p:nvSpPr>
        <p:spPr>
          <a:xfrm>
            <a:off x="457200" y="5486400"/>
            <a:ext cx="8077200" cy="830997"/>
          </a:xfrm>
          <a:prstGeom prst="rect">
            <a:avLst/>
          </a:prstGeom>
          <a:noFill/>
        </p:spPr>
        <p:txBody>
          <a:bodyPr wrap="square" rtlCol="0">
            <a:spAutoFit/>
          </a:bodyPr>
          <a:lstStyle/>
          <a:p>
            <a:r>
              <a:rPr lang="en-US" sz="1600" smtClean="0"/>
              <a:t>In the Filippelli test, Stata found two coefficients so collinear that it dropped them from the analysis.  Most other statistical software packages have done the same thing, and most authors have interpreted this result as acceptable for this test.</a:t>
            </a:r>
            <a:endParaRPr lang="en-US" sz="1600"/>
          </a:p>
        </p:txBody>
      </p:sp>
    </p:spTree>
    <p:extLst>
      <p:ext uri="{BB962C8B-B14F-4D97-AF65-F5344CB8AC3E}">
        <p14:creationId xmlns:p14="http://schemas.microsoft.com/office/powerpoint/2010/main" val="209498462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p:cNvPicPr>
            <a:picLocks noChangeAspect="1" noChangeArrowheads="1"/>
          </p:cNvPicPr>
          <p:nvPr/>
        </p:nvPicPr>
        <p:blipFill>
          <a:blip r:embed="rId2" cstate="print"/>
          <a:srcRect/>
          <a:stretch>
            <a:fillRect/>
          </a:stretch>
        </p:blipFill>
        <p:spPr bwMode="auto">
          <a:xfrm>
            <a:off x="990600" y="1219200"/>
            <a:ext cx="7439274" cy="2209800"/>
          </a:xfrm>
          <a:prstGeom prst="rect">
            <a:avLst/>
          </a:prstGeom>
          <a:noFill/>
          <a:ln w="9525">
            <a:noFill/>
            <a:miter lim="800000"/>
            <a:headEnd/>
            <a:tailEnd/>
          </a:ln>
          <a:effectLst/>
        </p:spPr>
      </p:pic>
      <p:pic>
        <p:nvPicPr>
          <p:cNvPr id="80899" name="Picture 3"/>
          <p:cNvPicPr>
            <a:picLocks noChangeAspect="1" noChangeArrowheads="1"/>
          </p:cNvPicPr>
          <p:nvPr/>
        </p:nvPicPr>
        <p:blipFill>
          <a:blip r:embed="rId3" cstate="print"/>
          <a:srcRect/>
          <a:stretch>
            <a:fillRect/>
          </a:stretch>
        </p:blipFill>
        <p:spPr bwMode="auto">
          <a:xfrm>
            <a:off x="1143000" y="3505200"/>
            <a:ext cx="3333750" cy="2305050"/>
          </a:xfrm>
          <a:prstGeom prst="rect">
            <a:avLst/>
          </a:prstGeom>
          <a:noFill/>
          <a:ln w="9525">
            <a:noFill/>
            <a:miter lim="800000"/>
            <a:headEnd/>
            <a:tailEnd/>
          </a:ln>
          <a:effectLst/>
        </p:spPr>
      </p:pic>
      <p:sp>
        <p:nvSpPr>
          <p:cNvPr id="6" name="TextBox 5"/>
          <p:cNvSpPr txBox="1"/>
          <p:nvPr/>
        </p:nvSpPr>
        <p:spPr>
          <a:xfrm>
            <a:off x="4648200" y="4038600"/>
            <a:ext cx="4114800" cy="923330"/>
          </a:xfrm>
          <a:prstGeom prst="rect">
            <a:avLst/>
          </a:prstGeom>
          <a:noFill/>
        </p:spPr>
        <p:txBody>
          <a:bodyPr wrap="square" rtlCol="0">
            <a:spAutoFit/>
          </a:bodyPr>
          <a:lstStyle/>
          <a:p>
            <a:r>
              <a:rPr lang="en-US" smtClean="0"/>
              <a:t>Even after dropping two (random columns), results are only correct to 1 or 2 digits.</a:t>
            </a:r>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040" y="304800"/>
            <a:ext cx="8229600" cy="1139825"/>
          </a:xfrm>
        </p:spPr>
        <p:txBody>
          <a:bodyPr/>
          <a:lstStyle/>
          <a:p>
            <a:r>
              <a:rPr lang="en-US" smtClean="0"/>
              <a:t>Regression of x</a:t>
            </a:r>
            <a:r>
              <a:rPr lang="en-US" baseline="-25000" smtClean="0"/>
              <a:t>2</a:t>
            </a:r>
            <a:r>
              <a:rPr lang="en-US" smtClean="0"/>
              <a:t> on all other variables</a:t>
            </a:r>
            <a:endParaRPr lang="en-US"/>
          </a:p>
        </p:txBody>
      </p:sp>
      <p:pic>
        <p:nvPicPr>
          <p:cNvPr id="3" name="Picture 2"/>
          <p:cNvPicPr>
            <a:picLocks noChangeAspect="1"/>
          </p:cNvPicPr>
          <p:nvPr/>
        </p:nvPicPr>
        <p:blipFill>
          <a:blip r:embed="rId2"/>
          <a:stretch>
            <a:fillRect/>
          </a:stretch>
        </p:blipFill>
        <p:spPr>
          <a:xfrm>
            <a:off x="1218565" y="1600200"/>
            <a:ext cx="6686550" cy="4476750"/>
          </a:xfrm>
          <a:prstGeom prst="rect">
            <a:avLst/>
          </a:prstGeom>
        </p:spPr>
      </p:pic>
    </p:spTree>
    <p:extLst>
      <p:ext uri="{BB962C8B-B14F-4D97-AF65-F5344CB8AC3E}">
        <p14:creationId xmlns:p14="http://schemas.microsoft.com/office/powerpoint/2010/main" val="299072155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595" y="381000"/>
            <a:ext cx="8229600" cy="1139825"/>
          </a:xfrm>
        </p:spPr>
        <p:txBody>
          <a:bodyPr/>
          <a:lstStyle/>
          <a:p>
            <a:r>
              <a:rPr lang="en-US" smtClean="0"/>
              <a:t>Using QR Decomposition</a:t>
            </a:r>
            <a:endParaRPr lang="en-US"/>
          </a:p>
        </p:txBody>
      </p:sp>
      <p:pic>
        <p:nvPicPr>
          <p:cNvPr id="70657" name="Picture 1"/>
          <p:cNvPicPr>
            <a:picLocks noChangeAspect="1" noChangeArrowheads="1"/>
          </p:cNvPicPr>
          <p:nvPr/>
        </p:nvPicPr>
        <p:blipFill>
          <a:blip r:embed="rId2" cstate="print"/>
          <a:srcRect/>
          <a:stretch>
            <a:fillRect/>
          </a:stretch>
        </p:blipFill>
        <p:spPr bwMode="auto">
          <a:xfrm>
            <a:off x="685800" y="1752600"/>
            <a:ext cx="7553325" cy="4248150"/>
          </a:xfrm>
          <a:prstGeom prst="rect">
            <a:avLst/>
          </a:prstGeom>
          <a:noFill/>
          <a:ln w="9525">
            <a:noFill/>
            <a:miter lim="800000"/>
            <a:headEnd/>
            <a:tailEnd/>
          </a:ln>
        </p:spPr>
      </p:pic>
      <p:pic>
        <p:nvPicPr>
          <p:cNvPr id="7" name="Picture 1"/>
          <p:cNvPicPr>
            <a:picLocks noChangeAspect="1" noChangeArrowheads="1"/>
          </p:cNvPicPr>
          <p:nvPr/>
        </p:nvPicPr>
        <p:blipFill>
          <a:blip r:embed="rId3" cstate="print"/>
          <a:srcRect/>
          <a:stretch>
            <a:fillRect/>
          </a:stretch>
        </p:blipFill>
        <p:spPr bwMode="auto">
          <a:xfrm>
            <a:off x="5715000" y="3505200"/>
            <a:ext cx="2638425" cy="2628900"/>
          </a:xfrm>
          <a:prstGeom prst="rect">
            <a:avLst/>
          </a:prstGeom>
          <a:noFill/>
          <a:ln w="9525">
            <a:noFill/>
            <a:miter lim="800000"/>
            <a:headEnd/>
            <a:tailEnd/>
          </a:ln>
          <a:effectLst/>
        </p:spPr>
      </p:pic>
      <p:sp>
        <p:nvSpPr>
          <p:cNvPr id="8" name="Rectangle 7"/>
          <p:cNvSpPr/>
          <p:nvPr/>
        </p:nvSpPr>
        <p:spPr bwMode="auto">
          <a:xfrm>
            <a:off x="5715000" y="3505200"/>
            <a:ext cx="2514600" cy="2514600"/>
          </a:xfrm>
          <a:prstGeom prst="rect">
            <a:avLst/>
          </a:prstGeom>
          <a:solidFill>
            <a:srgbClr val="99CC00">
              <a:alpha val="2117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67700744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mtClean="0"/>
              <a:t>Multicollinearity</a:t>
            </a:r>
          </a:p>
        </p:txBody>
      </p:sp>
      <p:sp>
        <p:nvSpPr>
          <p:cNvPr id="29699" name="Rectangle 3"/>
          <p:cNvSpPr>
            <a:spLocks noGrp="1" noChangeArrowheads="1"/>
          </p:cNvSpPr>
          <p:nvPr>
            <p:ph type="body" idx="1"/>
          </p:nvPr>
        </p:nvSpPr>
        <p:spPr/>
        <p:txBody>
          <a:bodyPr/>
          <a:lstStyle/>
          <a:p>
            <a:pPr eaLnBrk="1" hangingPunct="1">
              <a:lnSpc>
                <a:spcPct val="80000"/>
              </a:lnSpc>
              <a:buFont typeface="Wingdings" pitchFamily="2" charset="2"/>
              <a:buNone/>
            </a:pPr>
            <a:r>
              <a:rPr lang="en-US" sz="1800" dirty="0" smtClean="0"/>
              <a:t>There is no “cure” for </a:t>
            </a:r>
            <a:r>
              <a:rPr lang="en-US" sz="1800" dirty="0" err="1" smtClean="0"/>
              <a:t>collinearity</a:t>
            </a:r>
            <a:r>
              <a:rPr lang="en-US" sz="1800" dirty="0" smtClean="0"/>
              <a:t>.  Estimating something else is not helpful (principal components, for example).</a:t>
            </a:r>
          </a:p>
          <a:p>
            <a:pPr eaLnBrk="1" hangingPunct="1">
              <a:lnSpc>
                <a:spcPct val="80000"/>
              </a:lnSpc>
              <a:buFont typeface="Wingdings" pitchFamily="2" charset="2"/>
              <a:buNone/>
            </a:pPr>
            <a:endParaRPr lang="en-US" sz="1800" dirty="0" smtClean="0"/>
          </a:p>
          <a:p>
            <a:pPr eaLnBrk="1" hangingPunct="1">
              <a:lnSpc>
                <a:spcPct val="80000"/>
              </a:lnSpc>
              <a:buFont typeface="Wingdings" pitchFamily="2" charset="2"/>
              <a:buNone/>
            </a:pPr>
            <a:r>
              <a:rPr lang="en-US" sz="1800" dirty="0" smtClean="0"/>
              <a:t>There are “measures” of </a:t>
            </a:r>
            <a:r>
              <a:rPr lang="en-US" sz="1800" dirty="0" err="1" smtClean="0"/>
              <a:t>multicollinearity</a:t>
            </a:r>
            <a:r>
              <a:rPr lang="en-US" sz="1800" dirty="0" smtClean="0"/>
              <a:t>, such as the condition number of </a:t>
            </a:r>
            <a:r>
              <a:rPr lang="en-US" sz="1800" b="1" dirty="0" smtClean="0"/>
              <a:t>X</a:t>
            </a:r>
            <a:r>
              <a:rPr lang="en-US" sz="1800" dirty="0"/>
              <a:t> </a:t>
            </a:r>
            <a:r>
              <a:rPr lang="en-US" sz="1800" dirty="0" smtClean="0"/>
              <a:t>and the variance inflation factor. </a:t>
            </a:r>
          </a:p>
          <a:p>
            <a:pPr eaLnBrk="1" hangingPunct="1">
              <a:lnSpc>
                <a:spcPct val="80000"/>
              </a:lnSpc>
              <a:buFont typeface="Wingdings" pitchFamily="2" charset="2"/>
              <a:buNone/>
            </a:pPr>
            <a:endParaRPr lang="en-US" sz="1800" dirty="0" smtClean="0"/>
          </a:p>
          <a:p>
            <a:pPr eaLnBrk="1" hangingPunct="1">
              <a:lnSpc>
                <a:spcPct val="80000"/>
              </a:lnSpc>
              <a:buFont typeface="Wingdings" pitchFamily="2" charset="2"/>
              <a:buNone/>
            </a:pPr>
            <a:r>
              <a:rPr lang="en-US" sz="1800" dirty="0" smtClean="0"/>
              <a:t>Best approach:  Be cognizant of it.  Understand its implications for estimation.</a:t>
            </a:r>
          </a:p>
          <a:p>
            <a:pPr eaLnBrk="1" hangingPunct="1">
              <a:lnSpc>
                <a:spcPct val="80000"/>
              </a:lnSpc>
              <a:buFont typeface="Wingdings" pitchFamily="2" charset="2"/>
              <a:buNone/>
            </a:pPr>
            <a:endParaRPr lang="en-US" sz="1800" dirty="0" smtClean="0"/>
          </a:p>
          <a:p>
            <a:pPr eaLnBrk="1" hangingPunct="1">
              <a:lnSpc>
                <a:spcPct val="80000"/>
              </a:lnSpc>
              <a:buFont typeface="Wingdings" pitchFamily="2" charset="2"/>
              <a:buNone/>
            </a:pPr>
            <a:r>
              <a:rPr lang="en-US" sz="1800" dirty="0" smtClean="0"/>
              <a:t>What is better:  Include a variable that causes </a:t>
            </a:r>
            <a:r>
              <a:rPr lang="en-US" sz="1800" dirty="0" err="1" smtClean="0"/>
              <a:t>collinearity</a:t>
            </a:r>
            <a:r>
              <a:rPr lang="en-US" sz="1800" dirty="0" smtClean="0"/>
              <a:t>, or drop the variable and suffer from a biased estimator?  </a:t>
            </a:r>
          </a:p>
          <a:p>
            <a:pPr eaLnBrk="1" hangingPunct="1">
              <a:lnSpc>
                <a:spcPct val="80000"/>
              </a:lnSpc>
              <a:buFont typeface="Wingdings" pitchFamily="2" charset="2"/>
              <a:buNone/>
            </a:pPr>
            <a:r>
              <a:rPr lang="en-US" sz="1800" dirty="0" smtClean="0"/>
              <a:t>       Mean squared error would be the basis for comparison.  </a:t>
            </a:r>
          </a:p>
          <a:p>
            <a:pPr eaLnBrk="1" hangingPunct="1">
              <a:lnSpc>
                <a:spcPct val="80000"/>
              </a:lnSpc>
              <a:buFont typeface="Wingdings" pitchFamily="2" charset="2"/>
              <a:buNone/>
            </a:pPr>
            <a:r>
              <a:rPr lang="en-US" sz="1800" dirty="0" smtClean="0"/>
              <a:t>       Some generalities.  Assuming </a:t>
            </a:r>
            <a:r>
              <a:rPr lang="en-US" sz="1800" b="1" dirty="0" smtClean="0"/>
              <a:t>X</a:t>
            </a:r>
            <a:r>
              <a:rPr lang="en-US" sz="1800" dirty="0" smtClean="0"/>
              <a:t> has full rank, regardless of the condition,</a:t>
            </a:r>
          </a:p>
          <a:p>
            <a:pPr eaLnBrk="1" hangingPunct="1">
              <a:lnSpc>
                <a:spcPct val="80000"/>
              </a:lnSpc>
              <a:buFont typeface="Wingdings" pitchFamily="2" charset="2"/>
              <a:buNone/>
            </a:pPr>
            <a:r>
              <a:rPr lang="en-US" sz="1800" dirty="0"/>
              <a:t>	</a:t>
            </a:r>
            <a:r>
              <a:rPr lang="en-US" sz="1800" dirty="0" smtClean="0"/>
              <a:t>	</a:t>
            </a:r>
            <a:r>
              <a:rPr lang="en-US" sz="1800" b="1" dirty="0" smtClean="0"/>
              <a:t>b</a:t>
            </a:r>
            <a:r>
              <a:rPr lang="en-US" sz="1800" dirty="0" smtClean="0"/>
              <a:t> is still unbiased</a:t>
            </a:r>
          </a:p>
          <a:p>
            <a:pPr eaLnBrk="1" hangingPunct="1">
              <a:lnSpc>
                <a:spcPct val="80000"/>
              </a:lnSpc>
              <a:buFont typeface="Wingdings" pitchFamily="2" charset="2"/>
              <a:buNone/>
            </a:pPr>
            <a:r>
              <a:rPr lang="en-US" sz="1800" dirty="0"/>
              <a:t>	</a:t>
            </a:r>
            <a:r>
              <a:rPr lang="en-US" sz="1800" dirty="0" smtClean="0"/>
              <a:t>	Gauss-Markov still holds</a:t>
            </a:r>
          </a:p>
        </p:txBody>
      </p:sp>
    </p:spTree>
    <p:extLst>
      <p:ext uri="{BB962C8B-B14F-4D97-AF65-F5344CB8AC3E}">
        <p14:creationId xmlns:p14="http://schemas.microsoft.com/office/powerpoint/2010/main" val="281116870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610600" cy="530225"/>
          </a:xfrm>
        </p:spPr>
        <p:txBody>
          <a:bodyPr/>
          <a:lstStyle/>
          <a:p>
            <a:r>
              <a:rPr lang="en-US" sz="2000" b="1">
                <a:latin typeface="Arial" panose="020B0604020202020204" pitchFamily="34" charset="0"/>
                <a:cs typeface="Arial" panose="020B0604020202020204" pitchFamily="34" charset="0"/>
              </a:rPr>
              <a:t>How </a:t>
            </a:r>
            <a:r>
              <a:rPr lang="en-US" sz="2000" b="1" smtClean="0">
                <a:latin typeface="Arial" panose="020B0604020202020204" pitchFamily="34" charset="0"/>
                <a:cs typeface="Arial" panose="020B0604020202020204" pitchFamily="34" charset="0"/>
              </a:rPr>
              <a:t>(not) to </a:t>
            </a:r>
            <a:r>
              <a:rPr lang="en-US" sz="2000" b="1" dirty="0">
                <a:latin typeface="Arial" panose="020B0604020202020204" pitchFamily="34" charset="0"/>
                <a:cs typeface="Arial" panose="020B0604020202020204" pitchFamily="34" charset="0"/>
              </a:rPr>
              <a:t>deal with multicollinearity in </a:t>
            </a:r>
            <a:r>
              <a:rPr lang="en-US" sz="2000" b="1">
                <a:latin typeface="Arial" panose="020B0604020202020204" pitchFamily="34" charset="0"/>
                <a:cs typeface="Arial" panose="020B0604020202020204" pitchFamily="34" charset="0"/>
              </a:rPr>
              <a:t>a </a:t>
            </a:r>
            <a:r>
              <a:rPr lang="en-US" sz="2000" b="1" smtClean="0">
                <a:latin typeface="Arial" panose="020B0604020202020204" pitchFamily="34" charset="0"/>
                <a:cs typeface="Arial" panose="020B0604020202020204" pitchFamily="34" charset="0"/>
              </a:rPr>
              <a:t/>
            </a:r>
            <a:br>
              <a:rPr lang="en-US" sz="2000" b="1" smtClean="0">
                <a:latin typeface="Arial" panose="020B0604020202020204" pitchFamily="34" charset="0"/>
                <a:cs typeface="Arial" panose="020B0604020202020204" pitchFamily="34" charset="0"/>
              </a:rPr>
            </a:br>
            <a:r>
              <a:rPr lang="en-US" sz="2000" b="1" smtClean="0">
                <a:latin typeface="Arial" panose="020B0604020202020204" pitchFamily="34" charset="0"/>
                <a:cs typeface="Arial" panose="020B0604020202020204" pitchFamily="34" charset="0"/>
              </a:rPr>
              <a:t>Translog </a:t>
            </a:r>
            <a:r>
              <a:rPr lang="en-US" sz="2000" b="1" dirty="0">
                <a:latin typeface="Arial" panose="020B0604020202020204" pitchFamily="34" charset="0"/>
                <a:cs typeface="Arial" panose="020B0604020202020204" pitchFamily="34" charset="0"/>
              </a:rPr>
              <a:t>Production </a:t>
            </a:r>
            <a:r>
              <a:rPr lang="en-US" sz="2000" b="1" dirty="0" smtClean="0">
                <a:latin typeface="Arial" panose="020B0604020202020204" pitchFamily="34" charset="0"/>
                <a:cs typeface="Arial" panose="020B0604020202020204" pitchFamily="34" charset="0"/>
              </a:rPr>
              <a:t>Function</a:t>
            </a:r>
            <a:endParaRPr lang="en-US" sz="20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cstate="print"/>
          <a:stretch>
            <a:fillRect/>
          </a:stretch>
        </p:blipFill>
        <p:spPr>
          <a:xfrm>
            <a:off x="381000" y="3276600"/>
            <a:ext cx="8629650" cy="3073212"/>
          </a:xfrm>
          <a:prstGeom prst="rect">
            <a:avLst/>
          </a:prstGeom>
        </p:spPr>
      </p:pic>
      <p:graphicFrame>
        <p:nvGraphicFramePr>
          <p:cNvPr id="5" name="Object 4"/>
          <p:cNvGraphicFramePr>
            <a:graphicFrameLocks noChangeAspect="1"/>
          </p:cNvGraphicFramePr>
          <p:nvPr>
            <p:extLst>
              <p:ext uri="{D42A27DB-BD31-4B8C-83A1-F6EECF244321}">
                <p14:modId xmlns:p14="http://schemas.microsoft.com/office/powerpoint/2010/main" val="3907305861"/>
              </p:ext>
            </p:extLst>
          </p:nvPr>
        </p:nvGraphicFramePr>
        <p:xfrm>
          <a:off x="1524000" y="1295400"/>
          <a:ext cx="6629400" cy="1828800"/>
        </p:xfrm>
        <a:graphic>
          <a:graphicData uri="http://schemas.openxmlformats.org/presentationml/2006/ole">
            <mc:AlternateContent xmlns:mc="http://schemas.openxmlformats.org/markup-compatibility/2006">
              <mc:Choice xmlns:v="urn:schemas-microsoft-com:vml" Requires="v">
                <p:oleObj spid="_x0000_s149507" name="Equation" r:id="rId4" imgW="3682800" imgH="1015920" progId="Equation.DSMT4">
                  <p:embed/>
                </p:oleObj>
              </mc:Choice>
              <mc:Fallback>
                <p:oleObj name="Equation" r:id="rId4" imgW="3682800" imgH="101592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1295400"/>
                        <a:ext cx="6629400" cy="1828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5"/>
          <p:cNvSpPr/>
          <p:nvPr/>
        </p:nvSpPr>
        <p:spPr bwMode="auto">
          <a:xfrm>
            <a:off x="2209800" y="1752600"/>
            <a:ext cx="6019800" cy="1371600"/>
          </a:xfrm>
          <a:prstGeom prst="rect">
            <a:avLst/>
          </a:prstGeom>
          <a:no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457200" y="5486400"/>
            <a:ext cx="8458200" cy="762000"/>
          </a:xfrm>
          <a:prstGeom prst="rect">
            <a:avLst/>
          </a:prstGeom>
          <a:no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87473107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916823856"/>
              </p:ext>
            </p:extLst>
          </p:nvPr>
        </p:nvGraphicFramePr>
        <p:xfrm>
          <a:off x="533400" y="1295400"/>
          <a:ext cx="8229600" cy="4632960"/>
        </p:xfrm>
        <a:graphic>
          <a:graphicData uri="http://schemas.openxmlformats.org/drawingml/2006/table">
            <a:tbl>
              <a:tblPr/>
              <a:tblGrid>
                <a:gridCol w="8229600">
                  <a:extLst>
                    <a:ext uri="{9D8B030D-6E8A-4147-A177-3AD203B41FA5}">
                      <a16:colId xmlns:a16="http://schemas.microsoft.com/office/drawing/2014/main" val="20000"/>
                    </a:ext>
                  </a:extLst>
                </a:gridCol>
              </a:tblGrid>
              <a:tr h="0">
                <a:tc>
                  <a:txBody>
                    <a:bodyPr/>
                    <a:lstStyle/>
                    <a:p>
                      <a:r>
                        <a:rPr lang="en-US" sz="1600" b="0" i="0" u="none" strike="noStrike" dirty="0">
                          <a:effectLst/>
                          <a:latin typeface="+mj-lt"/>
                        </a:rPr>
                        <a:t>I have a sample of 24025 observations in a </a:t>
                      </a:r>
                      <a:r>
                        <a:rPr lang="en-US" sz="1600" b="0" i="0" u="none" strike="noStrike" dirty="0" err="1">
                          <a:effectLst/>
                          <a:latin typeface="+mj-lt"/>
                        </a:rPr>
                        <a:t>logit</a:t>
                      </a:r>
                      <a:r>
                        <a:rPr lang="en-US" sz="1600" b="0" i="0" u="none" strike="noStrike" dirty="0">
                          <a:effectLst/>
                          <a:latin typeface="+mj-lt"/>
                        </a:rPr>
                        <a:t> model. Two predictors are highly collinear (</a:t>
                      </a:r>
                      <a:r>
                        <a:rPr lang="en-US" sz="1600" b="0" i="0" u="none" strike="noStrike" dirty="0" err="1">
                          <a:effectLst/>
                          <a:latin typeface="+mj-lt"/>
                        </a:rPr>
                        <a:t>pairwaise</a:t>
                      </a:r>
                      <a:r>
                        <a:rPr lang="en-US" sz="1600" b="0" i="0" u="none" strike="noStrike" dirty="0">
                          <a:effectLst/>
                          <a:latin typeface="+mj-lt"/>
                        </a:rPr>
                        <a:t> </a:t>
                      </a:r>
                      <a:r>
                        <a:rPr lang="en-US" sz="1600" b="0" i="0" u="none" strike="noStrike" dirty="0" err="1">
                          <a:effectLst/>
                          <a:latin typeface="+mj-lt"/>
                        </a:rPr>
                        <a:t>corr</a:t>
                      </a:r>
                      <a:r>
                        <a:rPr lang="en-US" sz="1600" b="0" i="0" u="none" strike="noStrike" dirty="0">
                          <a:effectLst/>
                          <a:latin typeface="+mj-lt"/>
                        </a:rPr>
                        <a:t> .96; p&lt;.001); </a:t>
                      </a:r>
                      <a:r>
                        <a:rPr lang="en-US" sz="1600" b="0" i="0" u="none" strike="noStrike" dirty="0" err="1">
                          <a:effectLst/>
                          <a:latin typeface="+mj-lt"/>
                        </a:rPr>
                        <a:t>vif</a:t>
                      </a:r>
                      <a:r>
                        <a:rPr lang="en-US" sz="1600" b="0" i="0" u="none" strike="noStrike" dirty="0">
                          <a:effectLst/>
                          <a:latin typeface="+mj-lt"/>
                        </a:rPr>
                        <a:t> are about 12 </a:t>
                      </a:r>
                      <a:r>
                        <a:rPr lang="en-US" sz="1600" b="0" i="0" u="none" strike="noStrike">
                          <a:effectLst/>
                          <a:latin typeface="+mj-lt"/>
                        </a:rPr>
                        <a:t>for </a:t>
                      </a:r>
                      <a:r>
                        <a:rPr lang="en-US" sz="1600" b="0" i="0" u="none" strike="noStrike" smtClean="0">
                          <a:effectLst/>
                          <a:latin typeface="+mj-lt"/>
                        </a:rPr>
                        <a:t>each of </a:t>
                      </a:r>
                      <a:r>
                        <a:rPr lang="en-US" sz="1600" b="0" i="0" u="none" strike="noStrike" dirty="0">
                          <a:effectLst/>
                          <a:latin typeface="+mj-lt"/>
                        </a:rPr>
                        <a:t>them; average </a:t>
                      </a:r>
                      <a:r>
                        <a:rPr lang="en-US" sz="1600" b="0" i="0" u="none" strike="noStrike" dirty="0" err="1">
                          <a:effectLst/>
                          <a:latin typeface="+mj-lt"/>
                        </a:rPr>
                        <a:t>vif</a:t>
                      </a:r>
                      <a:r>
                        <a:rPr lang="en-US" sz="1600" b="0" i="0" u="none" strike="noStrike" dirty="0">
                          <a:effectLst/>
                          <a:latin typeface="+mj-lt"/>
                        </a:rPr>
                        <a:t> is  2.63; condition number is 10.26; determinant of correlation matrix is 0.0211; the two lowest </a:t>
                      </a:r>
                      <a:r>
                        <a:rPr lang="en-US" sz="1600" b="0" i="0" u="none" strike="noStrike" dirty="0" err="1">
                          <a:effectLst/>
                          <a:latin typeface="+mj-lt"/>
                        </a:rPr>
                        <a:t>eigen</a:t>
                      </a:r>
                      <a:r>
                        <a:rPr lang="en-US" sz="1600" b="0" i="0" u="none" strike="noStrike" dirty="0">
                          <a:effectLst/>
                          <a:latin typeface="+mj-lt"/>
                        </a:rPr>
                        <a:t> vales are 0.0792  and 0.0427.  Centering/standardizing variables does not change the story.</a:t>
                      </a:r>
                      <a:br>
                        <a:rPr lang="en-US" sz="1600" b="0" i="0" u="none" strike="noStrike" dirty="0">
                          <a:effectLst/>
                          <a:latin typeface="+mj-lt"/>
                        </a:rPr>
                      </a:br>
                      <a:r>
                        <a:rPr lang="en-US" sz="1600" b="0" i="0" u="none" strike="noStrike" dirty="0">
                          <a:effectLst/>
                          <a:latin typeface="+mj-lt"/>
                        </a:rPr>
                        <a:t>  Note: most </a:t>
                      </a:r>
                      <a:r>
                        <a:rPr lang="en-US" sz="1600" b="0" i="0" u="none" strike="noStrike" dirty="0" err="1">
                          <a:effectLst/>
                          <a:latin typeface="+mj-lt"/>
                        </a:rPr>
                        <a:t>obs</a:t>
                      </a:r>
                      <a:r>
                        <a:rPr lang="en-US" sz="1600" b="0" i="0" u="none" strike="noStrike" dirty="0">
                          <a:effectLst/>
                          <a:latin typeface="+mj-lt"/>
                        </a:rPr>
                        <a:t> are zeros for these two variables; I only have </a:t>
                      </a:r>
                      <a:r>
                        <a:rPr lang="en-US" sz="1600" b="0" i="0" u="none" strike="noStrike" dirty="0" err="1">
                          <a:effectLst/>
                          <a:latin typeface="+mj-lt"/>
                        </a:rPr>
                        <a:t>approx</a:t>
                      </a:r>
                      <a:r>
                        <a:rPr lang="en-US" sz="1600" b="0" i="0" u="none" strike="noStrike" dirty="0">
                          <a:effectLst/>
                          <a:latin typeface="+mj-lt"/>
                        </a:rPr>
                        <a:t> 600 non-zero </a:t>
                      </a:r>
                      <a:r>
                        <a:rPr lang="en-US" sz="1600" b="0" i="0" u="none" strike="noStrike" dirty="0" err="1">
                          <a:effectLst/>
                          <a:latin typeface="+mj-lt"/>
                        </a:rPr>
                        <a:t>obs</a:t>
                      </a:r>
                      <a:r>
                        <a:rPr lang="en-US" sz="1600" b="0" i="0" u="none" strike="noStrike" dirty="0">
                          <a:effectLst/>
                          <a:latin typeface="+mj-lt"/>
                        </a:rPr>
                        <a:t> for these two variables  on a total of 24.025 obs</a:t>
                      </a:r>
                      <a:r>
                        <a:rPr lang="en-US" sz="1600" b="0" i="0" u="none" strike="noStrike" dirty="0" smtClean="0">
                          <a:effectLst/>
                          <a:latin typeface="+mj-lt"/>
                        </a:rPr>
                        <a:t>.</a:t>
                      </a:r>
                    </a:p>
                    <a:p>
                      <a:r>
                        <a:rPr lang="en-US" sz="1600" b="0" i="0" u="none" strike="noStrike" dirty="0">
                          <a:effectLst/>
                          <a:latin typeface="+mj-lt"/>
                        </a:rPr>
                        <a:t/>
                      </a:r>
                      <a:br>
                        <a:rPr lang="en-US" sz="1600" b="0" i="0" u="none" strike="noStrike" dirty="0">
                          <a:effectLst/>
                          <a:latin typeface="+mj-lt"/>
                        </a:rPr>
                      </a:br>
                      <a:r>
                        <a:rPr lang="en-US" sz="1600" b="0" i="0" u="none" strike="noStrike" dirty="0">
                          <a:effectLst/>
                          <a:latin typeface="+mj-lt"/>
                        </a:rPr>
                        <a:t>Both variable coefficients are significant and must be included in the model (as per specification</a:t>
                      </a:r>
                      <a:r>
                        <a:rPr lang="en-US" sz="1600" b="0" i="0" u="none" strike="noStrike" dirty="0" smtClean="0">
                          <a:effectLst/>
                          <a:latin typeface="+mj-lt"/>
                        </a:rPr>
                        <a:t>).</a:t>
                      </a:r>
                    </a:p>
                    <a:p>
                      <a:r>
                        <a:rPr lang="en-US" sz="1600" b="0" i="0" u="none" strike="noStrike" dirty="0">
                          <a:effectLst/>
                          <a:latin typeface="+mj-lt"/>
                        </a:rPr>
                        <a:t/>
                      </a:r>
                      <a:br>
                        <a:rPr lang="en-US" sz="1600" b="0" i="0" u="none" strike="noStrike" dirty="0">
                          <a:effectLst/>
                          <a:latin typeface="+mj-lt"/>
                        </a:rPr>
                      </a:br>
                      <a:r>
                        <a:rPr lang="en-US" sz="1600" b="0" i="0" u="none" strike="noStrike" dirty="0">
                          <a:effectLst/>
                          <a:latin typeface="+mj-lt"/>
                        </a:rPr>
                        <a:t>-- Do I have a problem of </a:t>
                      </a:r>
                      <a:r>
                        <a:rPr lang="en-US" sz="1600" b="0" i="0" u="none" strike="noStrike" dirty="0" err="1">
                          <a:effectLst/>
                          <a:latin typeface="+mj-lt"/>
                        </a:rPr>
                        <a:t>multicollinearity</a:t>
                      </a:r>
                      <a:r>
                        <a:rPr lang="en-US" sz="1600" b="0" i="0" u="none" strike="noStrike" dirty="0">
                          <a:effectLst/>
                          <a:latin typeface="+mj-lt"/>
                        </a:rPr>
                        <a:t>?? </a:t>
                      </a:r>
                      <a:br>
                        <a:rPr lang="en-US" sz="1600" b="0" i="0" u="none" strike="noStrike" dirty="0">
                          <a:effectLst/>
                          <a:latin typeface="+mj-lt"/>
                        </a:rPr>
                      </a:br>
                      <a:r>
                        <a:rPr lang="en-US" sz="1600" b="0" i="0" u="none" strike="noStrike" dirty="0">
                          <a:effectLst/>
                          <a:latin typeface="+mj-lt"/>
                        </a:rPr>
                        <a:t>-- Does the large sample size attenuate this concern, even if I have a correlation of .96?  </a:t>
                      </a:r>
                      <a:br>
                        <a:rPr lang="en-US" sz="1600" b="0" i="0" u="none" strike="noStrike" dirty="0">
                          <a:effectLst/>
                          <a:latin typeface="+mj-lt"/>
                        </a:rPr>
                      </a:br>
                      <a:r>
                        <a:rPr lang="en-US" sz="1600" b="0" i="0" u="none" strike="noStrike" dirty="0">
                          <a:effectLst/>
                          <a:latin typeface="+mj-lt"/>
                        </a:rPr>
                        <a:t>-- What could I look at to ascertain that the consequences of multi-</a:t>
                      </a:r>
                      <a:r>
                        <a:rPr lang="en-US" sz="1600" b="0" i="0" u="none" strike="noStrike" dirty="0" err="1">
                          <a:effectLst/>
                          <a:latin typeface="+mj-lt"/>
                        </a:rPr>
                        <a:t>collinearity</a:t>
                      </a:r>
                      <a:r>
                        <a:rPr lang="en-US" sz="1600" b="0" i="0" u="none" strike="noStrike" dirty="0">
                          <a:effectLst/>
                          <a:latin typeface="+mj-lt"/>
                        </a:rPr>
                        <a:t> are not a problem?</a:t>
                      </a:r>
                      <a:br>
                        <a:rPr lang="en-US" sz="1600" b="0" i="0" u="none" strike="noStrike" dirty="0">
                          <a:effectLst/>
                          <a:latin typeface="+mj-lt"/>
                        </a:rPr>
                      </a:br>
                      <a:r>
                        <a:rPr lang="en-US" sz="1600" b="0" i="0" u="none" strike="noStrike" dirty="0">
                          <a:effectLst/>
                          <a:latin typeface="+mj-lt"/>
                        </a:rPr>
                        <a:t>-- Is there any reference I might cite, to say that given the sample size, it is not a problem?</a:t>
                      </a:r>
                      <a:br>
                        <a:rPr lang="en-US" sz="1600" b="0" i="0" u="none" strike="noStrike" dirty="0">
                          <a:effectLst/>
                          <a:latin typeface="+mj-lt"/>
                        </a:rPr>
                      </a:br>
                      <a:r>
                        <a:rPr lang="en-US" sz="1600" b="0" i="0" u="none" strike="noStrike" dirty="0">
                          <a:effectLst/>
                          <a:latin typeface="+mj-lt"/>
                        </a:rPr>
                        <a:t/>
                      </a:r>
                      <a:br>
                        <a:rPr lang="en-US" sz="1600" b="0" i="0" u="none" strike="noStrike" dirty="0">
                          <a:effectLst/>
                          <a:latin typeface="+mj-lt"/>
                        </a:rPr>
                      </a:br>
                      <a:r>
                        <a:rPr lang="en-US" sz="1600" b="0" i="0" u="none" strike="noStrike" dirty="0">
                          <a:effectLst/>
                          <a:latin typeface="+mj-lt"/>
                        </a:rPr>
                        <a:t/>
                      </a:r>
                      <a:br>
                        <a:rPr lang="en-US" sz="1600" b="0" i="0" u="none" strike="noStrike" dirty="0">
                          <a:effectLst/>
                          <a:latin typeface="+mj-lt"/>
                        </a:rPr>
                      </a:br>
                      <a:r>
                        <a:rPr lang="en-US" sz="1600" b="0" i="0" u="none" strike="noStrike" dirty="0">
                          <a:effectLst/>
                          <a:latin typeface="+mj-lt"/>
                        </a:rPr>
                        <a:t>I hope you might help, because I am really in trouble!!!</a:t>
                      </a:r>
                      <a:endParaRPr lang="en-US" sz="1600" dirty="0">
                        <a:latin typeface="+mj-lt"/>
                      </a:endParaRPr>
                    </a:p>
                  </a:txBody>
                  <a:tcPr marL="0" marR="0" marT="0" marB="0" anchor="ctr">
                    <a:lnL>
                      <a:noFill/>
                    </a:lnL>
                    <a:lnR>
                      <a:noFill/>
                    </a:lnR>
                    <a:lnT>
                      <a:noFill/>
                    </a:lnT>
                    <a:lnB>
                      <a:noFill/>
                    </a:lnB>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009913679"/>
      </p:ext>
    </p:extLst>
  </p:cSld>
  <p:clrMapOvr>
    <a:masterClrMapping/>
  </p:clrMapOvr>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2960</TotalTime>
  <Words>2521</Words>
  <Application>Microsoft Office PowerPoint</Application>
  <PresentationFormat>On-screen Show (4:3)</PresentationFormat>
  <Paragraphs>405</Paragraphs>
  <Slides>72</Slides>
  <Notes>39</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72</vt:i4>
      </vt:variant>
    </vt:vector>
  </HeadingPairs>
  <TitlesOfParts>
    <vt:vector size="81" baseType="lpstr">
      <vt:lpstr>Arial</vt:lpstr>
      <vt:lpstr>Courier New</vt:lpstr>
      <vt:lpstr>Symbol</vt:lpstr>
      <vt:lpstr>Tahoma</vt:lpstr>
      <vt:lpstr>Times New Roman</vt:lpstr>
      <vt:lpstr>Verdana</vt:lpstr>
      <vt:lpstr>Wingdings</vt:lpstr>
      <vt:lpstr>Level</vt:lpstr>
      <vt:lpstr>Equation</vt:lpstr>
      <vt:lpstr>Econometrics I</vt:lpstr>
      <vt:lpstr>Econometrics I</vt:lpstr>
      <vt:lpstr>Terms of Art</vt:lpstr>
      <vt:lpstr>Application: Health Care Panel Data</vt:lpstr>
      <vt:lpstr>Population Regression of  Household Income on Education</vt:lpstr>
      <vt:lpstr>Sampling Distribution</vt:lpstr>
      <vt:lpstr>PowerPoint Presentation</vt:lpstr>
      <vt:lpstr>The Statistical Context  of Least Squares Estimation</vt:lpstr>
      <vt:lpstr>Least Squares as a Random Variable</vt:lpstr>
      <vt:lpstr>Deriving the Properties of b</vt:lpstr>
      <vt:lpstr>Properties of the LS Estimator:  (1) b is unbiased</vt:lpstr>
      <vt:lpstr>A Sampling Experiment: Unbiasedness X is fixed in repeated samples</vt:lpstr>
      <vt:lpstr>1000 Repetitions of b|x</vt:lpstr>
      <vt:lpstr>Using the Expected Value of b Partitioned Regression</vt:lpstr>
      <vt:lpstr>The Left Out Variable Formula</vt:lpstr>
      <vt:lpstr>Application</vt:lpstr>
      <vt:lpstr>Estimated ‘Demand’ Equation Shouldn’t the Price Coefficient be Negative?</vt:lpstr>
      <vt:lpstr>Application: Left out Variable</vt:lpstr>
      <vt:lpstr>Multiple Regression of G on Y and PG.   The Theory Works!</vt:lpstr>
      <vt:lpstr>The Extra Variable Formula</vt:lpstr>
      <vt:lpstr>(2)  The Sampling Variance of b</vt:lpstr>
      <vt:lpstr>PowerPoint Presentation</vt:lpstr>
      <vt:lpstr>Conditional Variance  of the Least Squares Estimator</vt:lpstr>
      <vt:lpstr>Unconditional Variance  of the Least Squares Estimator</vt:lpstr>
      <vt:lpstr>Variance Implications of  Specification Errors: Omitted Variables</vt:lpstr>
      <vt:lpstr>Variance Implications of  Specification Errors: Omitted Variables</vt:lpstr>
      <vt:lpstr>Specification Errors-2</vt:lpstr>
      <vt:lpstr>Linear Restrictions</vt:lpstr>
      <vt:lpstr>Interpretation</vt:lpstr>
      <vt:lpstr>Restrictions and Information</vt:lpstr>
      <vt:lpstr>(3) Gauss-Markov Theorem</vt:lpstr>
      <vt:lpstr>Implications of Gauss-Markov</vt:lpstr>
      <vt:lpstr>Aspects of the Gauss-Markov Theorem</vt:lpstr>
      <vt:lpstr>(4)  Distribution</vt:lpstr>
      <vt:lpstr>Summary: Finite Sample Properties of b</vt:lpstr>
      <vt:lpstr>Estimating the Variance of b</vt:lpstr>
      <vt:lpstr>Estimating 2</vt:lpstr>
      <vt:lpstr>Expectation of ee</vt:lpstr>
      <vt:lpstr>Method 1:</vt:lpstr>
      <vt:lpstr>Estimating σ2</vt:lpstr>
      <vt:lpstr>Method 2: Some Matrix Algebra</vt:lpstr>
      <vt:lpstr>Decomposing M</vt:lpstr>
      <vt:lpstr>Example: Characteristic Roots of a Correlation Matrix</vt:lpstr>
      <vt:lpstr>PowerPoint Presentation</vt:lpstr>
      <vt:lpstr>Gasoline Data (first 20 of 52 observations)</vt:lpstr>
      <vt:lpstr>X’X and its Roots</vt:lpstr>
      <vt:lpstr>Var[b|X]</vt:lpstr>
      <vt:lpstr>PowerPoint Presentation</vt:lpstr>
      <vt:lpstr>Standard Regression Results</vt:lpstr>
      <vt:lpstr>Multicollinearity</vt:lpstr>
      <vt:lpstr>Multicollinearity:  Short Rank of X</vt:lpstr>
      <vt:lpstr>Multicollinearity: Correlation of Regressors</vt:lpstr>
      <vt:lpstr>Variances of Least Squares Coefficients</vt:lpstr>
      <vt:lpstr>Multicollinearity</vt:lpstr>
      <vt:lpstr>PowerPoint Presentation</vt:lpstr>
      <vt:lpstr>PowerPoint Presentation</vt:lpstr>
      <vt:lpstr>PowerPoint Presentation</vt:lpstr>
      <vt:lpstr>Variance Inflation in Gasoline Market</vt:lpstr>
      <vt:lpstr>Gasoline Market</vt:lpstr>
      <vt:lpstr>PowerPoint Presentation</vt:lpstr>
      <vt:lpstr>PowerPoint Presentation</vt:lpstr>
      <vt:lpstr>PowerPoint Presentation</vt:lpstr>
      <vt:lpstr>PowerPoint Presentation</vt:lpstr>
      <vt:lpstr>Certified Filipelli Results</vt:lpstr>
      <vt:lpstr>Minitab Filipelli Results</vt:lpstr>
      <vt:lpstr>Stata Filipelli Results</vt:lpstr>
      <vt:lpstr>PowerPoint Presentation</vt:lpstr>
      <vt:lpstr>Regression of x2 on all other variables</vt:lpstr>
      <vt:lpstr>Using QR Decomposition</vt:lpstr>
      <vt:lpstr>Multicollinearity</vt:lpstr>
      <vt:lpstr>How (not) to deal with multicollinearity in a  Translog Production Function</vt:lpstr>
      <vt:lpstr>PowerPoint Presentation</vt:lpstr>
    </vt:vector>
  </TitlesOfParts>
  <Company>Econometric Software,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William Greene</dc:creator>
  <cp:lastModifiedBy>Stern User</cp:lastModifiedBy>
  <cp:revision>83</cp:revision>
  <dcterms:created xsi:type="dcterms:W3CDTF">2007-07-27T17:18:39Z</dcterms:created>
  <dcterms:modified xsi:type="dcterms:W3CDTF">2017-09-21T16:49:15Z</dcterms:modified>
</cp:coreProperties>
</file>