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57"/>
  </p:notesMasterIdLst>
  <p:handoutMasterIdLst>
    <p:handoutMasterId r:id="rId58"/>
  </p:handoutMasterIdLst>
  <p:sldIdLst>
    <p:sldId id="258" r:id="rId2"/>
    <p:sldId id="271" r:id="rId3"/>
    <p:sldId id="273" r:id="rId4"/>
    <p:sldId id="274" r:id="rId5"/>
    <p:sldId id="275" r:id="rId6"/>
    <p:sldId id="276" r:id="rId7"/>
    <p:sldId id="322"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320" r:id="rId25"/>
    <p:sldId id="316" r:id="rId26"/>
    <p:sldId id="319" r:id="rId27"/>
    <p:sldId id="318" r:id="rId28"/>
    <p:sldId id="293" r:id="rId29"/>
    <p:sldId id="294" r:id="rId30"/>
    <p:sldId id="295" r:id="rId31"/>
    <p:sldId id="353" r:id="rId32"/>
    <p:sldId id="297" r:id="rId33"/>
    <p:sldId id="359" r:id="rId34"/>
    <p:sldId id="360" r:id="rId35"/>
    <p:sldId id="361" r:id="rId36"/>
    <p:sldId id="362" r:id="rId37"/>
    <p:sldId id="300" r:id="rId38"/>
    <p:sldId id="301" r:id="rId39"/>
    <p:sldId id="302" r:id="rId40"/>
    <p:sldId id="303" r:id="rId41"/>
    <p:sldId id="304" r:id="rId42"/>
    <p:sldId id="305" r:id="rId43"/>
    <p:sldId id="327" r:id="rId44"/>
    <p:sldId id="326" r:id="rId45"/>
    <p:sldId id="329" r:id="rId46"/>
    <p:sldId id="330" r:id="rId47"/>
    <p:sldId id="331" r:id="rId48"/>
    <p:sldId id="334" r:id="rId49"/>
    <p:sldId id="333" r:id="rId50"/>
    <p:sldId id="347" r:id="rId51"/>
    <p:sldId id="355" r:id="rId52"/>
    <p:sldId id="356" r:id="rId53"/>
    <p:sldId id="357" r:id="rId54"/>
    <p:sldId id="358" r:id="rId55"/>
    <p:sldId id="363" r:id="rId56"/>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CC00"/>
    <a:srgbClr val="0000FF"/>
    <a:srgbClr val="7030A0"/>
    <a:srgbClr val="000000"/>
    <a:srgbClr val="E6E6E6"/>
    <a:srgbClr val="99CCCC"/>
    <a:srgbClr val="FFFFFF"/>
    <a:srgbClr val="FF9999"/>
    <a:srgbClr val="5F5F5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42" autoAdjust="0"/>
    <p:restoredTop sz="94660"/>
  </p:normalViewPr>
  <p:slideViewPr>
    <p:cSldViewPr>
      <p:cViewPr>
        <p:scale>
          <a:sx n="100" d="100"/>
          <a:sy n="100" d="100"/>
        </p:scale>
        <p:origin x="-2154" y="-3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3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18.wmf"/><Relationship Id="rId4" Type="http://schemas.openxmlformats.org/officeDocument/2006/relationships/image" Target="../media/image2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xmlns=""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xmlns=""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20833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27702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995EB6D3-5D17-4A91-BB25-05197E07E8E7}" type="slidenum">
              <a:rPr lang="en-US" smtClean="0"/>
              <a:pPr/>
              <a:t>3</a:t>
            </a:fld>
            <a:endParaRPr lang="en-US" smtClean="0"/>
          </a:p>
        </p:txBody>
      </p:sp>
    </p:spTree>
    <p:extLst>
      <p:ext uri="{BB962C8B-B14F-4D97-AF65-F5344CB8AC3E}">
        <p14:creationId xmlns:p14="http://schemas.microsoft.com/office/powerpoint/2010/main" xmlns="" val="297888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AD0D66C6-94C2-40C8-B218-AB66D339F6CE}" type="slidenum">
              <a:rPr lang="en-US" smtClean="0"/>
              <a:pPr/>
              <a:t>4</a:t>
            </a:fld>
            <a:endParaRPr lang="en-US" smtClean="0"/>
          </a:p>
        </p:txBody>
      </p:sp>
    </p:spTree>
    <p:extLst>
      <p:ext uri="{BB962C8B-B14F-4D97-AF65-F5344CB8AC3E}">
        <p14:creationId xmlns:p14="http://schemas.microsoft.com/office/powerpoint/2010/main" xmlns="" val="1828466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80E5D595-10EC-426B-87FA-71E75F1E23CA}" type="slidenum">
              <a:rPr lang="en-US" smtClean="0"/>
              <a:pPr/>
              <a:t>5</a:t>
            </a:fld>
            <a:endParaRPr lang="en-US" smtClean="0"/>
          </a:p>
        </p:txBody>
      </p:sp>
    </p:spTree>
    <p:extLst>
      <p:ext uri="{BB962C8B-B14F-4D97-AF65-F5344CB8AC3E}">
        <p14:creationId xmlns:p14="http://schemas.microsoft.com/office/powerpoint/2010/main" xmlns="" val="1435847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9F97D953-A2F7-4CC1-93FC-F5EC1A6034A3}" type="slidenum">
              <a:rPr lang="en-US" smtClean="0"/>
              <a:pPr/>
              <a:t>6</a:t>
            </a:fld>
            <a:endParaRPr lang="en-US" smtClean="0"/>
          </a:p>
        </p:txBody>
      </p:sp>
    </p:spTree>
    <p:extLst>
      <p:ext uri="{BB962C8B-B14F-4D97-AF65-F5344CB8AC3E}">
        <p14:creationId xmlns:p14="http://schemas.microsoft.com/office/powerpoint/2010/main" xmlns="" val="452307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829D335C-2B77-4169-BCEC-E2C2D89B897E}" type="slidenum">
              <a:rPr lang="en-US" smtClean="0"/>
              <a:pPr/>
              <a:t>8</a:t>
            </a:fld>
            <a:endParaRPr lang="en-US" smtClean="0"/>
          </a:p>
        </p:txBody>
      </p:sp>
    </p:spTree>
    <p:extLst>
      <p:ext uri="{BB962C8B-B14F-4D97-AF65-F5344CB8AC3E}">
        <p14:creationId xmlns:p14="http://schemas.microsoft.com/office/powerpoint/2010/main" xmlns="" val="256242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endParaRPr lang="en-US" smtClean="0"/>
          </a:p>
        </p:txBody>
      </p:sp>
      <p:sp>
        <p:nvSpPr>
          <p:cNvPr id="57348" name="Slide Number Placeholder 3"/>
          <p:cNvSpPr>
            <a:spLocks noGrp="1"/>
          </p:cNvSpPr>
          <p:nvPr>
            <p:ph type="sldNum" sz="quarter" idx="5"/>
          </p:nvPr>
        </p:nvSpPr>
        <p:spPr>
          <a:noFill/>
        </p:spPr>
        <p:txBody>
          <a:bodyPr/>
          <a:lstStyle/>
          <a:p>
            <a:fld id="{21FE5977-9B82-4909-90DE-5DB0D1C3AB18}" type="slidenum">
              <a:rPr lang="en-US" smtClean="0"/>
              <a:pPr/>
              <a:t>9</a:t>
            </a:fld>
            <a:endParaRPr lang="en-US" smtClean="0"/>
          </a:p>
        </p:txBody>
      </p:sp>
    </p:spTree>
    <p:extLst>
      <p:ext uri="{BB962C8B-B14F-4D97-AF65-F5344CB8AC3E}">
        <p14:creationId xmlns:p14="http://schemas.microsoft.com/office/powerpoint/2010/main" xmlns="" val="1460751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8338698E-8931-42ED-B455-1E5B54824DA6}" type="slidenum">
              <a:rPr lang="en-US" smtClean="0"/>
              <a:pPr/>
              <a:t>10</a:t>
            </a:fld>
            <a:endParaRPr lang="en-US" smtClean="0"/>
          </a:p>
        </p:txBody>
      </p:sp>
    </p:spTree>
    <p:extLst>
      <p:ext uri="{BB962C8B-B14F-4D97-AF65-F5344CB8AC3E}">
        <p14:creationId xmlns:p14="http://schemas.microsoft.com/office/powerpoint/2010/main" xmlns="" val="14333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p>
            <a:fld id="{F45A4BBF-9436-4246-AF7F-4EE328CE15DA}" type="slidenum">
              <a:rPr lang="en-US" smtClean="0"/>
              <a:pPr/>
              <a:t>11</a:t>
            </a:fld>
            <a:endParaRPr lang="en-US" smtClean="0"/>
          </a:p>
        </p:txBody>
      </p:sp>
    </p:spTree>
    <p:extLst>
      <p:ext uri="{BB962C8B-B14F-4D97-AF65-F5344CB8AC3E}">
        <p14:creationId xmlns:p14="http://schemas.microsoft.com/office/powerpoint/2010/main" xmlns="" val="3639193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9B42667F-21EE-4FDE-8C3E-C8D499B59198}" type="slidenum">
              <a:rPr lang="en-US" smtClean="0"/>
              <a:pPr/>
              <a:t>12</a:t>
            </a:fld>
            <a:endParaRPr lang="en-US" smtClean="0"/>
          </a:p>
        </p:txBody>
      </p:sp>
    </p:spTree>
    <p:extLst>
      <p:ext uri="{BB962C8B-B14F-4D97-AF65-F5344CB8AC3E}">
        <p14:creationId xmlns:p14="http://schemas.microsoft.com/office/powerpoint/2010/main" xmlns="" val="851241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D9F6786F-C75B-4DE9-908F-6421F3F68182}" type="slidenum">
              <a:rPr lang="en-US" smtClean="0"/>
              <a:pPr/>
              <a:t>13</a:t>
            </a:fld>
            <a:endParaRPr lang="en-US" smtClean="0"/>
          </a:p>
        </p:txBody>
      </p:sp>
    </p:spTree>
    <p:extLst>
      <p:ext uri="{BB962C8B-B14F-4D97-AF65-F5344CB8AC3E}">
        <p14:creationId xmlns:p14="http://schemas.microsoft.com/office/powerpoint/2010/main" xmlns="" val="53561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13EE0934-622E-4AD7-8764-B3283ED0598D}" type="slidenum">
              <a:rPr lang="en-US" smtClean="0"/>
              <a:pPr/>
              <a:t>14</a:t>
            </a:fld>
            <a:endParaRPr lang="en-US" smtClean="0"/>
          </a:p>
        </p:txBody>
      </p:sp>
    </p:spTree>
    <p:extLst>
      <p:ext uri="{BB962C8B-B14F-4D97-AF65-F5344CB8AC3E}">
        <p14:creationId xmlns:p14="http://schemas.microsoft.com/office/powerpoint/2010/main" xmlns="" val="2422729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ADD02C7F-6593-4D40-8583-79EFA6F0FCB6}" type="slidenum">
              <a:rPr lang="en-US" smtClean="0"/>
              <a:pPr/>
              <a:t>15</a:t>
            </a:fld>
            <a:endParaRPr lang="en-US" smtClean="0"/>
          </a:p>
        </p:txBody>
      </p:sp>
    </p:spTree>
    <p:extLst>
      <p:ext uri="{BB962C8B-B14F-4D97-AF65-F5344CB8AC3E}">
        <p14:creationId xmlns:p14="http://schemas.microsoft.com/office/powerpoint/2010/main" xmlns="" val="2670624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E9E73C96-15DA-45CA-9C41-6576EF7EF3E8}" type="slidenum">
              <a:rPr lang="en-US" smtClean="0"/>
              <a:pPr/>
              <a:t>16</a:t>
            </a:fld>
            <a:endParaRPr lang="en-US" smtClean="0"/>
          </a:p>
        </p:txBody>
      </p:sp>
    </p:spTree>
    <p:extLst>
      <p:ext uri="{BB962C8B-B14F-4D97-AF65-F5344CB8AC3E}">
        <p14:creationId xmlns:p14="http://schemas.microsoft.com/office/powerpoint/2010/main" xmlns="" val="3560812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43AC70C1-2B61-412C-B488-137306344A0E}" type="slidenum">
              <a:rPr lang="en-US" smtClean="0"/>
              <a:pPr/>
              <a:t>17</a:t>
            </a:fld>
            <a:endParaRPr lang="en-US" smtClean="0"/>
          </a:p>
        </p:txBody>
      </p:sp>
    </p:spTree>
    <p:extLst>
      <p:ext uri="{BB962C8B-B14F-4D97-AF65-F5344CB8AC3E}">
        <p14:creationId xmlns:p14="http://schemas.microsoft.com/office/powerpoint/2010/main" xmlns="" val="2833120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FF29C42C-7198-4FA6-A0E0-BE3686D6D3F4}" type="slidenum">
              <a:rPr lang="en-US" smtClean="0"/>
              <a:pPr/>
              <a:t>18</a:t>
            </a:fld>
            <a:endParaRPr lang="en-US" smtClean="0"/>
          </a:p>
        </p:txBody>
      </p:sp>
    </p:spTree>
    <p:extLst>
      <p:ext uri="{BB962C8B-B14F-4D97-AF65-F5344CB8AC3E}">
        <p14:creationId xmlns:p14="http://schemas.microsoft.com/office/powerpoint/2010/main" xmlns="" val="351354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B9C10433-3546-42BA-99BE-0B745D186F1B}" type="slidenum">
              <a:rPr lang="en-US" smtClean="0"/>
              <a:pPr/>
              <a:t>19</a:t>
            </a:fld>
            <a:endParaRPr lang="en-US" smtClean="0"/>
          </a:p>
        </p:txBody>
      </p:sp>
    </p:spTree>
    <p:extLst>
      <p:ext uri="{BB962C8B-B14F-4D97-AF65-F5344CB8AC3E}">
        <p14:creationId xmlns:p14="http://schemas.microsoft.com/office/powerpoint/2010/main" xmlns="" val="3425331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B654122D-DD54-4554-8D93-AFA2FDA0EAF7}" type="slidenum">
              <a:rPr lang="en-US" smtClean="0"/>
              <a:pPr/>
              <a:t>20</a:t>
            </a:fld>
            <a:endParaRPr lang="en-US" smtClean="0"/>
          </a:p>
        </p:txBody>
      </p:sp>
    </p:spTree>
    <p:extLst>
      <p:ext uri="{BB962C8B-B14F-4D97-AF65-F5344CB8AC3E}">
        <p14:creationId xmlns:p14="http://schemas.microsoft.com/office/powerpoint/2010/main" xmlns="" val="185928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9A411AF4-DD02-417D-B6B5-E34DE6B8405B}" type="slidenum">
              <a:rPr lang="en-US" smtClean="0"/>
              <a:pPr/>
              <a:t>21</a:t>
            </a:fld>
            <a:endParaRPr lang="en-US" smtClean="0"/>
          </a:p>
        </p:txBody>
      </p:sp>
    </p:spTree>
    <p:extLst>
      <p:ext uri="{BB962C8B-B14F-4D97-AF65-F5344CB8AC3E}">
        <p14:creationId xmlns:p14="http://schemas.microsoft.com/office/powerpoint/2010/main" xmlns="" val="1732499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B38E7FB7-4A13-430C-BBC0-D61B72DBCD03}" type="slidenum">
              <a:rPr lang="en-US" smtClean="0"/>
              <a:pPr/>
              <a:t>22</a:t>
            </a:fld>
            <a:endParaRPr lang="en-US" smtClean="0"/>
          </a:p>
        </p:txBody>
      </p:sp>
    </p:spTree>
    <p:extLst>
      <p:ext uri="{BB962C8B-B14F-4D97-AF65-F5344CB8AC3E}">
        <p14:creationId xmlns:p14="http://schemas.microsoft.com/office/powerpoint/2010/main" xmlns="" val="4136439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11BB0ECA-A0E6-4BE4-B511-01389E839ADF}" type="slidenum">
              <a:rPr lang="en-US" smtClean="0"/>
              <a:pPr/>
              <a:t>23</a:t>
            </a:fld>
            <a:endParaRPr lang="en-US" smtClean="0"/>
          </a:p>
        </p:txBody>
      </p:sp>
    </p:spTree>
    <p:extLst>
      <p:ext uri="{BB962C8B-B14F-4D97-AF65-F5344CB8AC3E}">
        <p14:creationId xmlns:p14="http://schemas.microsoft.com/office/powerpoint/2010/main" xmlns="" val="3671450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65363" y="8819515"/>
            <a:ext cx="3032337" cy="464185"/>
          </a:xfrm>
          <a:prstGeom prst="rect">
            <a:avLst/>
          </a:prstGeom>
          <a:noFill/>
          <a:ln w="9525">
            <a:noFill/>
            <a:miter lim="800000"/>
            <a:headEnd/>
            <a:tailEnd/>
          </a:ln>
        </p:spPr>
        <p:txBody>
          <a:bodyPr lIns="93031" tIns="46516" rIns="93031" bIns="46516" anchor="b"/>
          <a:lstStyle/>
          <a:p>
            <a:pPr algn="r" eaLnBrk="1" hangingPunct="1"/>
            <a:fld id="{88EC584F-4D86-4CC2-93C5-DE0C9ED9794A}" type="slidenum">
              <a:rPr lang="en-US" sz="1200"/>
              <a:pPr algn="r" eaLnBrk="1" hangingPunct="1"/>
              <a:t>24</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740038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smtClean="0"/>
          </a:p>
        </p:txBody>
      </p:sp>
      <p:sp>
        <p:nvSpPr>
          <p:cNvPr id="34820" name="Slide Number Placeholder 3"/>
          <p:cNvSpPr>
            <a:spLocks noGrp="1"/>
          </p:cNvSpPr>
          <p:nvPr>
            <p:ph type="sldNum" sz="quarter" idx="5"/>
          </p:nvPr>
        </p:nvSpPr>
        <p:spPr>
          <a:noFill/>
        </p:spPr>
        <p:txBody>
          <a:bodyPr/>
          <a:lstStyle/>
          <a:p>
            <a:fld id="{E8D816BD-6273-434E-B4CB-C7A5D7FC4BA6}" type="slidenum">
              <a:rPr lang="en-US" smtClean="0"/>
              <a:pPr/>
              <a:t>25</a:t>
            </a:fld>
            <a:endParaRPr lang="en-US" smtClean="0"/>
          </a:p>
        </p:txBody>
      </p:sp>
    </p:spTree>
    <p:extLst>
      <p:ext uri="{BB962C8B-B14F-4D97-AF65-F5344CB8AC3E}">
        <p14:creationId xmlns:p14="http://schemas.microsoft.com/office/powerpoint/2010/main" xmlns="" val="4241164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BE1E0A95-49D9-4FA4-98C0-3C3DD2455B16}" type="slidenum">
              <a:rPr lang="en-US" smtClean="0"/>
              <a:pPr/>
              <a:t>26</a:t>
            </a:fld>
            <a:endParaRPr lang="en-US" smtClean="0"/>
          </a:p>
        </p:txBody>
      </p:sp>
    </p:spTree>
    <p:extLst>
      <p:ext uri="{BB962C8B-B14F-4D97-AF65-F5344CB8AC3E}">
        <p14:creationId xmlns:p14="http://schemas.microsoft.com/office/powerpoint/2010/main" xmlns="" val="2538999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205B85E4-59F3-4F8E-B13E-2C02D4FBE84F}" type="slidenum">
              <a:rPr lang="en-US" smtClean="0"/>
              <a:pPr/>
              <a:t>28</a:t>
            </a:fld>
            <a:endParaRPr lang="en-US" smtClean="0"/>
          </a:p>
        </p:txBody>
      </p:sp>
    </p:spTree>
    <p:extLst>
      <p:ext uri="{BB962C8B-B14F-4D97-AF65-F5344CB8AC3E}">
        <p14:creationId xmlns:p14="http://schemas.microsoft.com/office/powerpoint/2010/main" xmlns="" val="2189735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6F0012BF-A7EF-4C01-86D9-3FB5EC91FC4E}" type="slidenum">
              <a:rPr lang="en-US" smtClean="0"/>
              <a:pPr/>
              <a:t>29</a:t>
            </a:fld>
            <a:endParaRPr lang="en-US" smtClean="0"/>
          </a:p>
        </p:txBody>
      </p:sp>
    </p:spTree>
    <p:extLst>
      <p:ext uri="{BB962C8B-B14F-4D97-AF65-F5344CB8AC3E}">
        <p14:creationId xmlns:p14="http://schemas.microsoft.com/office/powerpoint/2010/main" xmlns="" val="846406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CF51246B-A42B-4F78-BF5B-01104B72E69E}" type="slidenum">
              <a:rPr lang="en-US" smtClean="0"/>
              <a:pPr/>
              <a:t>30</a:t>
            </a:fld>
            <a:endParaRPr lang="en-US" smtClean="0"/>
          </a:p>
        </p:txBody>
      </p:sp>
    </p:spTree>
    <p:extLst>
      <p:ext uri="{BB962C8B-B14F-4D97-AF65-F5344CB8AC3E}">
        <p14:creationId xmlns:p14="http://schemas.microsoft.com/office/powerpoint/2010/main" xmlns="" val="1129283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01415EDA-2652-460E-B0BB-BE1DFDC9E4F2}" type="slidenum">
              <a:rPr lang="en-US" smtClean="0"/>
              <a:pPr/>
              <a:t>31</a:t>
            </a:fld>
            <a:endParaRPr lang="en-US" smtClean="0"/>
          </a:p>
        </p:txBody>
      </p:sp>
    </p:spTree>
    <p:extLst>
      <p:ext uri="{BB962C8B-B14F-4D97-AF65-F5344CB8AC3E}">
        <p14:creationId xmlns:p14="http://schemas.microsoft.com/office/powerpoint/2010/main" xmlns="" val="20737325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846A87B8-6038-4B81-AE22-157B44757C60}" type="slidenum">
              <a:rPr lang="en-US" smtClean="0"/>
              <a:pPr/>
              <a:t>32</a:t>
            </a:fld>
            <a:endParaRPr lang="en-US" smtClean="0"/>
          </a:p>
        </p:txBody>
      </p:sp>
    </p:spTree>
    <p:extLst>
      <p:ext uri="{BB962C8B-B14F-4D97-AF65-F5344CB8AC3E}">
        <p14:creationId xmlns:p14="http://schemas.microsoft.com/office/powerpoint/2010/main" xmlns="" val="484584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07D3441F-24A3-4BE5-8570-16EDABE84EC2}" type="slidenum">
              <a:rPr lang="en-US" smtClean="0"/>
              <a:pPr/>
              <a:t>37</a:t>
            </a:fld>
            <a:endParaRPr lang="en-US" smtClean="0"/>
          </a:p>
        </p:txBody>
      </p:sp>
    </p:spTree>
    <p:extLst>
      <p:ext uri="{BB962C8B-B14F-4D97-AF65-F5344CB8AC3E}">
        <p14:creationId xmlns:p14="http://schemas.microsoft.com/office/powerpoint/2010/main" xmlns="" val="1591696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056B5076-75C9-48E5-BFA8-9D192BE249D8}" type="slidenum">
              <a:rPr lang="en-US" smtClean="0"/>
              <a:pPr/>
              <a:t>38</a:t>
            </a:fld>
            <a:endParaRPr lang="en-US" smtClean="0"/>
          </a:p>
        </p:txBody>
      </p:sp>
    </p:spTree>
    <p:extLst>
      <p:ext uri="{BB962C8B-B14F-4D97-AF65-F5344CB8AC3E}">
        <p14:creationId xmlns:p14="http://schemas.microsoft.com/office/powerpoint/2010/main" xmlns="" val="17742222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67A362AA-D45F-4F5E-895D-995269FF81AF}" type="slidenum">
              <a:rPr lang="en-US" smtClean="0"/>
              <a:pPr/>
              <a:t>39</a:t>
            </a:fld>
            <a:endParaRPr lang="en-US" smtClean="0"/>
          </a:p>
        </p:txBody>
      </p:sp>
    </p:spTree>
    <p:extLst>
      <p:ext uri="{BB962C8B-B14F-4D97-AF65-F5344CB8AC3E}">
        <p14:creationId xmlns:p14="http://schemas.microsoft.com/office/powerpoint/2010/main" xmlns="" val="7409667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p>
        </p:txBody>
      </p:sp>
      <p:sp>
        <p:nvSpPr>
          <p:cNvPr id="82948" name="Slide Number Placeholder 3"/>
          <p:cNvSpPr>
            <a:spLocks noGrp="1"/>
          </p:cNvSpPr>
          <p:nvPr>
            <p:ph type="sldNum" sz="quarter" idx="5"/>
          </p:nvPr>
        </p:nvSpPr>
        <p:spPr>
          <a:noFill/>
        </p:spPr>
        <p:txBody>
          <a:bodyPr/>
          <a:lstStyle/>
          <a:p>
            <a:fld id="{49BDDEC5-9D53-4626-B6D9-C3FF384E0B7D}" type="slidenum">
              <a:rPr lang="en-US" smtClean="0"/>
              <a:pPr/>
              <a:t>40</a:t>
            </a:fld>
            <a:endParaRPr lang="en-US" smtClean="0"/>
          </a:p>
        </p:txBody>
      </p:sp>
    </p:spTree>
    <p:extLst>
      <p:ext uri="{BB962C8B-B14F-4D97-AF65-F5344CB8AC3E}">
        <p14:creationId xmlns:p14="http://schemas.microsoft.com/office/powerpoint/2010/main" xmlns="" val="8019563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C3B44494-1E8B-4300-A477-A324A8CE2EFD}" type="slidenum">
              <a:rPr lang="en-US" smtClean="0"/>
              <a:pPr/>
              <a:t>42</a:t>
            </a:fld>
            <a:endParaRPr lang="en-US" smtClean="0"/>
          </a:p>
        </p:txBody>
      </p:sp>
    </p:spTree>
    <p:extLst>
      <p:ext uri="{BB962C8B-B14F-4D97-AF65-F5344CB8AC3E}">
        <p14:creationId xmlns:p14="http://schemas.microsoft.com/office/powerpoint/2010/main" xmlns="" val="19615468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24CD0D1D-1E2C-4D81-82C3-F83B1D8D7779}" type="slidenum">
              <a:rPr lang="en-US" smtClean="0"/>
              <a:pPr/>
              <a:t>43</a:t>
            </a:fld>
            <a:endParaRPr lang="en-US" smtClean="0"/>
          </a:p>
        </p:txBody>
      </p:sp>
    </p:spTree>
    <p:extLst>
      <p:ext uri="{BB962C8B-B14F-4D97-AF65-F5344CB8AC3E}">
        <p14:creationId xmlns:p14="http://schemas.microsoft.com/office/powerpoint/2010/main" xmlns="" val="2391755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E3A4709B-6464-4222-BFD4-9B4F71B9EE9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5867400" y="6550223"/>
            <a:ext cx="32678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8: Asymptotic Distribution Theory</a:t>
            </a:r>
            <a:endParaRPr lang="en-US" sz="1400"/>
          </a:p>
        </p:txBody>
      </p:sp>
      <p:sp>
        <p:nvSpPr>
          <p:cNvPr id="11" name="Rectangle 10"/>
          <p:cNvSpPr/>
          <p:nvPr userDrawn="1"/>
        </p:nvSpPr>
        <p:spPr>
          <a:xfrm>
            <a:off x="229982" y="6488668"/>
            <a:ext cx="992579" cy="369332"/>
          </a:xfrm>
          <a:prstGeom prst="rect">
            <a:avLst/>
          </a:prstGeom>
        </p:spPr>
        <p:txBody>
          <a:bodyPr wrap="none">
            <a:spAutoFit/>
          </a:bodyPr>
          <a:lstStyle/>
          <a:p>
            <a:r>
              <a:rPr lang="en-US" b="1" smtClean="0"/>
              <a:t>8-</a:t>
            </a:r>
            <a:fld id="{9ED99AAF-CB70-44A8-9A44-756D634A7A9A}" type="slidenum">
              <a:rPr lang="en-US" b="1" smtClean="0"/>
              <a:pPr/>
              <a:t>‹#›</a:t>
            </a:fld>
            <a:r>
              <a:rPr lang="en-US" b="1" smtClean="0"/>
              <a:t>/</a:t>
            </a:r>
            <a:r>
              <a:rPr lang="en-US" b="1" smtClean="0"/>
              <a:t>55</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xmlns=""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2.vml"/><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oleObject" Target="../embeddings/oleObject20.bin"/><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oleObject" Target="../embeddings/oleObject25.bin"/><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6.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7.bin"/></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28.bin"/></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24.vml"/><Relationship Id="rId5" Type="http://schemas.openxmlformats.org/officeDocument/2006/relationships/image" Target="../media/image38.png"/><Relationship Id="rId4" Type="http://schemas.openxmlformats.org/officeDocument/2006/relationships/oleObject" Target="../embeddings/oleObject29.bin"/></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3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28.v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6.xml"/><Relationship Id="rId1" Type="http://schemas.openxmlformats.org/officeDocument/2006/relationships/vmlDrawing" Target="../drawings/vmlDrawing29.v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5.bin"/></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oleObject" Target="../embeddings/oleObject36.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oleObject38.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 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867400" y="2057400"/>
            <a:ext cx="2300492"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514600" y="3886200"/>
            <a:ext cx="43434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8 – Asymptotic Distribution Theory</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smtClean="0"/>
              <a:t>Asymptotics: Setting</a:t>
            </a:r>
          </a:p>
        </p:txBody>
      </p:sp>
      <p:sp>
        <p:nvSpPr>
          <p:cNvPr id="1029" name="Rectangle 3"/>
          <p:cNvSpPr>
            <a:spLocks noGrp="1" noChangeArrowheads="1"/>
          </p:cNvSpPr>
          <p:nvPr>
            <p:ph type="body" idx="1"/>
          </p:nvPr>
        </p:nvSpPr>
        <p:spPr/>
        <p:txBody>
          <a:bodyPr/>
          <a:lstStyle/>
          <a:p>
            <a:pPr marL="711200" indent="-711200">
              <a:buNone/>
            </a:pPr>
            <a:r>
              <a:rPr lang="en-US" sz="2400" smtClean="0"/>
              <a:t>        Most modeling situations involve stochastic regressors, nonlinear models or nonlinear estimation techniques.  The number of exact statistical results, such as expected value or true distribution, that can be obtained in these cases is very low.  We rely, instead, on approximate results that are based on what we know about the behavior of certain statistics in large samples.  Example from basic statistics:  We know a lot about   .  What can we say about 1/    ? </a:t>
            </a:r>
          </a:p>
        </p:txBody>
      </p:sp>
      <p:graphicFrame>
        <p:nvGraphicFramePr>
          <p:cNvPr id="1026" name="Object 4"/>
          <p:cNvGraphicFramePr>
            <a:graphicFrameLocks noChangeAspect="1"/>
          </p:cNvGraphicFramePr>
          <p:nvPr/>
        </p:nvGraphicFramePr>
        <p:xfrm>
          <a:off x="7581900" y="4762500"/>
          <a:ext cx="322262" cy="381000"/>
        </p:xfrm>
        <a:graphic>
          <a:graphicData uri="http://schemas.openxmlformats.org/presentationml/2006/ole">
            <p:oleObj spid="_x0000_s1052" name="Equation" r:id="rId4" imgW="139579" imgH="164957" progId="Equation.DSMT4">
              <p:embed/>
            </p:oleObj>
          </a:graphicData>
        </a:graphic>
      </p:graphicFrame>
      <p:graphicFrame>
        <p:nvGraphicFramePr>
          <p:cNvPr id="1027" name="Object 7"/>
          <p:cNvGraphicFramePr>
            <a:graphicFrameLocks noChangeAspect="1"/>
          </p:cNvGraphicFramePr>
          <p:nvPr/>
        </p:nvGraphicFramePr>
        <p:xfrm>
          <a:off x="3609975" y="4762500"/>
          <a:ext cx="322263" cy="381000"/>
        </p:xfrm>
        <a:graphic>
          <a:graphicData uri="http://schemas.openxmlformats.org/presentationml/2006/ole">
            <p:oleObj spid="_x0000_s1053" name="Equation" r:id="rId5" imgW="139579" imgH="164957" progId="Equation.DSMT4">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Convergence</a:t>
            </a:r>
          </a:p>
        </p:txBody>
      </p:sp>
      <p:sp>
        <p:nvSpPr>
          <p:cNvPr id="2052" name="Rectangle 3"/>
          <p:cNvSpPr>
            <a:spLocks noGrp="1" noChangeArrowheads="1"/>
          </p:cNvSpPr>
          <p:nvPr>
            <p:ph type="body" idx="1"/>
          </p:nvPr>
        </p:nvSpPr>
        <p:spPr>
          <a:xfrm>
            <a:off x="533400" y="1793875"/>
            <a:ext cx="8458200" cy="4530725"/>
          </a:xfrm>
        </p:spPr>
        <p:txBody>
          <a:bodyPr/>
          <a:lstStyle/>
          <a:p>
            <a:pPr marL="533400" indent="-533400" eaLnBrk="1" hangingPunct="1">
              <a:buFont typeface="Wingdings" pitchFamily="2" charset="2"/>
              <a:buNone/>
            </a:pPr>
            <a:r>
              <a:rPr lang="en-US" smtClean="0"/>
              <a:t>Definitions, kinds of convergence as </a:t>
            </a:r>
            <a:r>
              <a:rPr lang="en-US" i="1" smtClean="0"/>
              <a:t>n</a:t>
            </a:r>
            <a:r>
              <a:rPr lang="en-US" smtClean="0"/>
              <a:t> grows large: </a:t>
            </a:r>
          </a:p>
          <a:p>
            <a:pPr marL="533400" indent="-533400" eaLnBrk="1" hangingPunct="1">
              <a:buFont typeface="Wingdings" pitchFamily="2" charset="2"/>
              <a:buNone/>
            </a:pPr>
            <a:endParaRPr lang="en-US" smtClean="0"/>
          </a:p>
          <a:p>
            <a:pPr marL="533400" indent="-533400" eaLnBrk="1" hangingPunct="1">
              <a:buFont typeface="Wingdings" pitchFamily="2" charset="2"/>
              <a:buNone/>
            </a:pPr>
            <a:r>
              <a:rPr lang="en-US" smtClean="0"/>
              <a:t>1.  To a constant; </a:t>
            </a:r>
            <a:r>
              <a:rPr lang="en-US" b="1" u="sng" smtClean="0"/>
              <a:t>example</a:t>
            </a:r>
            <a:r>
              <a:rPr lang="en-US" smtClean="0"/>
              <a:t>, the sample mean,</a:t>
            </a:r>
            <a:br>
              <a:rPr lang="en-US" smtClean="0"/>
            </a:br>
            <a:r>
              <a:rPr lang="en-US" smtClean="0"/>
              <a:t>converges to the population mean. </a:t>
            </a:r>
          </a:p>
          <a:p>
            <a:pPr marL="533400" indent="-533400" eaLnBrk="1" hangingPunct="1">
              <a:buFont typeface="Wingdings" pitchFamily="2" charset="2"/>
              <a:buNone/>
            </a:pPr>
            <a:endParaRPr lang="en-US" smtClean="0"/>
          </a:p>
          <a:p>
            <a:pPr marL="533400" indent="-533400" eaLnBrk="1" hangingPunct="1">
              <a:buFont typeface="Wingdings" pitchFamily="2" charset="2"/>
              <a:buNone/>
            </a:pPr>
            <a:r>
              <a:rPr lang="en-US" smtClean="0"/>
              <a:t>2.  To a random variable; </a:t>
            </a:r>
            <a:r>
              <a:rPr lang="en-US" b="1" u="sng" smtClean="0"/>
              <a:t>example</a:t>
            </a:r>
            <a:r>
              <a:rPr lang="en-US" smtClean="0"/>
              <a:t>, a </a:t>
            </a:r>
            <a:r>
              <a:rPr lang="en-US" i="1" smtClean="0"/>
              <a:t>t</a:t>
            </a:r>
            <a:r>
              <a:rPr lang="en-US" smtClean="0"/>
              <a:t> statistic with </a:t>
            </a:r>
            <a:r>
              <a:rPr lang="en-US" i="1" smtClean="0"/>
              <a:t>n </a:t>
            </a:r>
            <a:r>
              <a:rPr lang="en-US" smtClean="0"/>
              <a:t>-1 degrees of freedom converges to a standard normal random variable </a:t>
            </a:r>
          </a:p>
        </p:txBody>
      </p:sp>
      <p:graphicFrame>
        <p:nvGraphicFramePr>
          <p:cNvPr id="2050" name="Object 4"/>
          <p:cNvGraphicFramePr>
            <a:graphicFrameLocks noChangeAspect="1"/>
          </p:cNvGraphicFramePr>
          <p:nvPr/>
        </p:nvGraphicFramePr>
        <p:xfrm>
          <a:off x="8077200" y="2895600"/>
          <a:ext cx="387350" cy="457200"/>
        </p:xfrm>
        <a:graphic>
          <a:graphicData uri="http://schemas.openxmlformats.org/presentationml/2006/ole">
            <p:oleObj spid="_x0000_s2063" name="Equation" r:id="rId4" imgW="139579" imgH="164957" progId="Equation.DSMT4">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Convergence to a Constant</a:t>
            </a:r>
          </a:p>
        </p:txBody>
      </p:sp>
      <p:sp>
        <p:nvSpPr>
          <p:cNvPr id="32771" name="Rectangle 3"/>
          <p:cNvSpPr>
            <a:spLocks noGrp="1" noChangeArrowheads="1"/>
          </p:cNvSpPr>
          <p:nvPr>
            <p:ph type="body" idx="1"/>
          </p:nvPr>
        </p:nvSpPr>
        <p:spPr/>
        <p:txBody>
          <a:bodyPr/>
          <a:lstStyle/>
          <a:p>
            <a:pPr marL="533400" indent="-533400" eaLnBrk="1" hangingPunct="1">
              <a:lnSpc>
                <a:spcPct val="80000"/>
              </a:lnSpc>
              <a:buFont typeface="Wingdings" pitchFamily="2" charset="2"/>
              <a:buNone/>
            </a:pPr>
            <a:r>
              <a:rPr lang="en-US" sz="2400" b="1" smtClean="0"/>
              <a:t>Sequences and limits</a:t>
            </a:r>
            <a:r>
              <a:rPr lang="en-US" sz="2400" smtClean="0"/>
              <a:t>.</a:t>
            </a:r>
          </a:p>
          <a:p>
            <a:pPr marL="533400" indent="-533400" eaLnBrk="1" hangingPunct="1">
              <a:lnSpc>
                <a:spcPct val="80000"/>
              </a:lnSpc>
              <a:buFont typeface="Wingdings" pitchFamily="2" charset="2"/>
              <a:buNone/>
            </a:pPr>
            <a:r>
              <a:rPr lang="en-US" sz="2400" b="1" smtClean="0"/>
              <a:t>Convergence of a sequence of constants</a:t>
            </a:r>
            <a:r>
              <a:rPr lang="en-US" sz="2400" smtClean="0"/>
              <a:t>, indexed by n:</a:t>
            </a:r>
          </a:p>
          <a:p>
            <a:pPr marL="533400" indent="-533400" eaLnBrk="1" hangingPunct="1">
              <a:lnSpc>
                <a:spcPct val="80000"/>
              </a:lnSpc>
              <a:buFont typeface="Wingdings" pitchFamily="2" charset="2"/>
              <a:buNone/>
            </a:pPr>
            <a:endParaRPr lang="en-US" sz="2400" smtClean="0"/>
          </a:p>
          <a:p>
            <a:pPr marL="533400" indent="-533400" eaLnBrk="1" hangingPunct="1">
              <a:lnSpc>
                <a:spcPct val="80000"/>
              </a:lnSpc>
              <a:buFont typeface="Wingdings" pitchFamily="2" charset="2"/>
              <a:buNone/>
            </a:pPr>
            <a:endParaRPr lang="en-US" sz="2400" smtClean="0"/>
          </a:p>
          <a:p>
            <a:pPr marL="533400" indent="-533400" eaLnBrk="1" hangingPunct="1">
              <a:lnSpc>
                <a:spcPct val="80000"/>
              </a:lnSpc>
              <a:buFont typeface="Wingdings" pitchFamily="2" charset="2"/>
              <a:buNone/>
            </a:pPr>
            <a:endParaRPr lang="en-US" sz="2400" smtClean="0"/>
          </a:p>
          <a:p>
            <a:pPr marL="533400" indent="-533400" eaLnBrk="1" hangingPunct="1">
              <a:lnSpc>
                <a:spcPct val="80000"/>
              </a:lnSpc>
              <a:buFont typeface="Wingdings" pitchFamily="2" charset="2"/>
              <a:buNone/>
            </a:pPr>
            <a:r>
              <a:rPr lang="en-US" sz="2400" smtClean="0"/>
              <a:t>(Note the use of the “leading term”)</a:t>
            </a:r>
          </a:p>
          <a:p>
            <a:pPr marL="533400" indent="-533400" eaLnBrk="1" hangingPunct="1">
              <a:lnSpc>
                <a:spcPct val="80000"/>
              </a:lnSpc>
              <a:buFont typeface="Wingdings" pitchFamily="2" charset="2"/>
              <a:buNone/>
            </a:pPr>
            <a:endParaRPr lang="en-US" sz="2400" smtClean="0"/>
          </a:p>
          <a:p>
            <a:pPr marL="533400" indent="-533400" eaLnBrk="1" hangingPunct="1">
              <a:lnSpc>
                <a:spcPct val="80000"/>
              </a:lnSpc>
              <a:buFont typeface="Wingdings" pitchFamily="2" charset="2"/>
              <a:buNone/>
            </a:pPr>
            <a:r>
              <a:rPr lang="en-US" sz="2400" b="1" smtClean="0"/>
              <a:t>Convergence of a sequence of random variables</a:t>
            </a:r>
            <a:r>
              <a:rPr lang="en-US" sz="2400" smtClean="0"/>
              <a:t>.</a:t>
            </a:r>
          </a:p>
          <a:p>
            <a:pPr marL="533400" indent="-533400" eaLnBrk="1" hangingPunct="1">
              <a:lnSpc>
                <a:spcPct val="80000"/>
              </a:lnSpc>
              <a:buFont typeface="Wingdings" pitchFamily="2" charset="2"/>
              <a:buNone/>
            </a:pPr>
            <a:r>
              <a:rPr lang="en-US" sz="2400" smtClean="0"/>
              <a:t>What does it mean for a random variable to converge to a</a:t>
            </a:r>
          </a:p>
          <a:p>
            <a:pPr marL="533400" indent="-533400" eaLnBrk="1" hangingPunct="1">
              <a:lnSpc>
                <a:spcPct val="80000"/>
              </a:lnSpc>
              <a:buFont typeface="Wingdings" pitchFamily="2" charset="2"/>
              <a:buNone/>
            </a:pPr>
            <a:r>
              <a:rPr lang="en-US" sz="2400" smtClean="0"/>
              <a:t>constant?  Convergence of the variance to zero.  The</a:t>
            </a:r>
          </a:p>
          <a:p>
            <a:pPr marL="533400" indent="-533400" eaLnBrk="1" hangingPunct="1">
              <a:lnSpc>
                <a:spcPct val="80000"/>
              </a:lnSpc>
              <a:buFont typeface="Wingdings" pitchFamily="2" charset="2"/>
              <a:buNone/>
            </a:pPr>
            <a:r>
              <a:rPr lang="en-US" sz="2400" smtClean="0"/>
              <a:t>random variable converges to something that is not </a:t>
            </a:r>
          </a:p>
          <a:p>
            <a:pPr marL="533400" indent="-533400" eaLnBrk="1" hangingPunct="1">
              <a:lnSpc>
                <a:spcPct val="80000"/>
              </a:lnSpc>
              <a:buFont typeface="Wingdings" pitchFamily="2" charset="2"/>
              <a:buNone/>
            </a:pPr>
            <a:r>
              <a:rPr lang="en-US" sz="2400" smtClean="0"/>
              <a:t>random.</a:t>
            </a:r>
          </a:p>
        </p:txBody>
      </p:sp>
      <p:graphicFrame>
        <p:nvGraphicFramePr>
          <p:cNvPr id="4" name="Object 3"/>
          <p:cNvGraphicFramePr>
            <a:graphicFrameLocks noChangeAspect="1"/>
          </p:cNvGraphicFramePr>
          <p:nvPr/>
        </p:nvGraphicFramePr>
        <p:xfrm>
          <a:off x="874713" y="2590800"/>
          <a:ext cx="6442075" cy="762000"/>
        </p:xfrm>
        <a:graphic>
          <a:graphicData uri="http://schemas.openxmlformats.org/presentationml/2006/ole">
            <p:oleObj spid="_x0000_s227329" name="Equation" r:id="rId4" imgW="3543120" imgH="419040" progId="Equation.DSMT4">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762000" y="609600"/>
            <a:ext cx="8229600" cy="530225"/>
          </a:xfrm>
        </p:spPr>
        <p:txBody>
          <a:bodyPr/>
          <a:lstStyle/>
          <a:p>
            <a:pPr eaLnBrk="1" hangingPunct="1"/>
            <a:r>
              <a:rPr lang="en-US" smtClean="0"/>
              <a:t>Convergence Results</a:t>
            </a:r>
          </a:p>
        </p:txBody>
      </p:sp>
      <p:sp>
        <p:nvSpPr>
          <p:cNvPr id="3076" name="Rectangle 3"/>
          <p:cNvSpPr>
            <a:spLocks noGrp="1" noChangeArrowheads="1"/>
          </p:cNvSpPr>
          <p:nvPr>
            <p:ph type="body" idx="1"/>
          </p:nvPr>
        </p:nvSpPr>
        <p:spPr>
          <a:xfrm>
            <a:off x="609600" y="1447800"/>
            <a:ext cx="8229600" cy="4530725"/>
          </a:xfrm>
        </p:spPr>
        <p:txBody>
          <a:bodyPr/>
          <a:lstStyle/>
          <a:p>
            <a:pPr marL="533400" indent="-533400" eaLnBrk="1" hangingPunct="1">
              <a:lnSpc>
                <a:spcPct val="80000"/>
              </a:lnSpc>
              <a:buFont typeface="Wingdings" pitchFamily="2" charset="2"/>
              <a:buNone/>
            </a:pPr>
            <a:r>
              <a:rPr lang="en-US" sz="2000" smtClean="0"/>
              <a:t>Convergence of a sequence of random variables to a constant - </a:t>
            </a:r>
            <a:r>
              <a:rPr lang="en-US" sz="2000" b="1" i="1" smtClean="0">
                <a:solidFill>
                  <a:srgbClr val="FF0000"/>
                </a:solidFill>
              </a:rPr>
              <a:t>Convergence in mean square</a:t>
            </a:r>
            <a:r>
              <a:rPr lang="en-US" sz="2000" b="1" i="1" smtClean="0"/>
              <a:t>: </a:t>
            </a:r>
            <a:br>
              <a:rPr lang="en-US" sz="2000" b="1" i="1" smtClean="0"/>
            </a:br>
            <a:r>
              <a:rPr lang="en-US" sz="2000" b="1" i="1" smtClean="0"/>
              <a:t>Mean converges to a constant, variance converges to zero.  </a:t>
            </a:r>
            <a:r>
              <a:rPr lang="en-US" sz="2000" b="1" smtClean="0"/>
              <a:t>(Far from the most general, but definitely sufficient for our purposes.)</a:t>
            </a:r>
            <a:endParaRPr lang="en-US" sz="2000" smtClean="0"/>
          </a:p>
          <a:p>
            <a:pPr marL="533400" indent="-533400" eaLnBrk="1" hangingPunct="1">
              <a:lnSpc>
                <a:spcPct val="80000"/>
              </a:lnSpc>
              <a:buFont typeface="Wingdings" pitchFamily="2" charset="2"/>
              <a:buNone/>
            </a:pPr>
            <a:endParaRPr lang="en-US" sz="2000" smtClean="0"/>
          </a:p>
          <a:p>
            <a:pPr marL="533400" indent="-533400" eaLnBrk="1" hangingPunct="1">
              <a:lnSpc>
                <a:spcPct val="80000"/>
              </a:lnSpc>
              <a:buFont typeface="Wingdings" pitchFamily="2" charset="2"/>
              <a:buNone/>
            </a:pPr>
            <a:endParaRPr lang="en-US" sz="2000" smtClean="0"/>
          </a:p>
          <a:p>
            <a:pPr marL="533400" indent="-533400" eaLnBrk="1" hangingPunct="1">
              <a:lnSpc>
                <a:spcPct val="80000"/>
              </a:lnSpc>
              <a:buFont typeface="Wingdings" pitchFamily="2" charset="2"/>
              <a:buNone/>
            </a:pPr>
            <a:endParaRPr lang="en-US" sz="2000" smtClean="0"/>
          </a:p>
          <a:p>
            <a:pPr marL="533400" indent="-533400" eaLnBrk="1" hangingPunct="1">
              <a:lnSpc>
                <a:spcPct val="80000"/>
              </a:lnSpc>
              <a:buFont typeface="Wingdings" pitchFamily="2" charset="2"/>
              <a:buNone/>
            </a:pPr>
            <a:r>
              <a:rPr lang="en-US" sz="2000" smtClean="0"/>
              <a:t>A convergence theorem for sample moments.  </a:t>
            </a:r>
            <a:br>
              <a:rPr lang="en-US" sz="2000" smtClean="0"/>
            </a:br>
            <a:r>
              <a:rPr lang="en-US" sz="2000" b="1" i="1" smtClean="0"/>
              <a:t>Sample moments converge in probability to their population counterparts.</a:t>
            </a:r>
          </a:p>
          <a:p>
            <a:pPr marL="533400" indent="-533400" eaLnBrk="1" hangingPunct="1">
              <a:lnSpc>
                <a:spcPct val="80000"/>
              </a:lnSpc>
              <a:buFont typeface="Wingdings" pitchFamily="2" charset="2"/>
              <a:buNone/>
            </a:pPr>
            <a:endParaRPr lang="en-US" sz="2000" smtClean="0"/>
          </a:p>
          <a:p>
            <a:pPr marL="533400" indent="-533400" eaLnBrk="1" hangingPunct="1">
              <a:lnSpc>
                <a:spcPct val="80000"/>
              </a:lnSpc>
              <a:buFont typeface="Wingdings" pitchFamily="2" charset="2"/>
              <a:buNone/>
            </a:pPr>
            <a:r>
              <a:rPr lang="en-US" sz="2000" smtClean="0"/>
              <a:t>Generally the form of </a:t>
            </a:r>
            <a:r>
              <a:rPr lang="en-US" sz="2000" b="1" i="1" smtClean="0"/>
              <a:t>The Law of Large Numbers</a:t>
            </a:r>
            <a:r>
              <a:rPr lang="en-US" sz="2000" smtClean="0"/>
              <a:t>. (Many forms; see Appendix D in your text.  This is the “weak” law of large numbers.) </a:t>
            </a:r>
          </a:p>
          <a:p>
            <a:pPr marL="533400" indent="-533400" eaLnBrk="1" hangingPunct="1">
              <a:lnSpc>
                <a:spcPct val="80000"/>
              </a:lnSpc>
              <a:buFont typeface="Wingdings" pitchFamily="2" charset="2"/>
              <a:buNone/>
            </a:pPr>
            <a:endParaRPr lang="en-US" sz="2000" b="1" i="1" smtClean="0"/>
          </a:p>
          <a:p>
            <a:pPr marL="533400" indent="-533400" eaLnBrk="1" hangingPunct="1">
              <a:lnSpc>
                <a:spcPct val="80000"/>
              </a:lnSpc>
              <a:spcBef>
                <a:spcPts val="600"/>
              </a:spcBef>
              <a:spcAft>
                <a:spcPts val="600"/>
              </a:spcAft>
              <a:buFont typeface="Wingdings" pitchFamily="2" charset="2"/>
              <a:buNone/>
            </a:pPr>
            <a:r>
              <a:rPr lang="en-US" sz="2000" b="1" smtClean="0"/>
              <a:t>Note the great generality of the preceding result.</a:t>
            </a:r>
            <a:r>
              <a:rPr lang="en-US" sz="2000" smtClean="0"/>
              <a:t>  </a:t>
            </a:r>
          </a:p>
          <a:p>
            <a:pPr marL="533400" indent="-533400" eaLnBrk="1" hangingPunct="1">
              <a:lnSpc>
                <a:spcPct val="80000"/>
              </a:lnSpc>
              <a:spcBef>
                <a:spcPts val="600"/>
              </a:spcBef>
              <a:spcAft>
                <a:spcPts val="600"/>
              </a:spcAft>
              <a:buFont typeface="Wingdings" pitchFamily="2" charset="2"/>
              <a:buNone/>
            </a:pPr>
            <a:r>
              <a:rPr lang="en-US" sz="2000" smtClean="0"/>
              <a:t>       (1/n)</a:t>
            </a:r>
            <a:r>
              <a:rPr lang="el-GR" sz="2000" smtClean="0"/>
              <a:t>Σ</a:t>
            </a:r>
            <a:r>
              <a:rPr lang="en-US" sz="2000" baseline="-25000" smtClean="0"/>
              <a:t>i</a:t>
            </a:r>
            <a:r>
              <a:rPr lang="en-US" sz="2000" smtClean="0"/>
              <a:t>g(z</a:t>
            </a:r>
            <a:r>
              <a:rPr lang="en-US" sz="2000" baseline="-25000" smtClean="0"/>
              <a:t>i</a:t>
            </a:r>
            <a:r>
              <a:rPr lang="en-US" sz="2000" smtClean="0"/>
              <a:t>) converges to E[g(z</a:t>
            </a:r>
            <a:r>
              <a:rPr lang="en-US" sz="2000" baseline="-25000" smtClean="0"/>
              <a:t>i</a:t>
            </a:r>
            <a:r>
              <a:rPr lang="en-US" sz="2000" smtClean="0"/>
              <a:t>)].</a:t>
            </a:r>
            <a:endParaRPr lang="el-GR" sz="2000" smtClean="0"/>
          </a:p>
        </p:txBody>
      </p:sp>
      <p:graphicFrame>
        <p:nvGraphicFramePr>
          <p:cNvPr id="3074" name="Object 4"/>
          <p:cNvGraphicFramePr>
            <a:graphicFrameLocks noChangeAspect="1"/>
          </p:cNvGraphicFramePr>
          <p:nvPr/>
        </p:nvGraphicFramePr>
        <p:xfrm>
          <a:off x="838200" y="2887662"/>
          <a:ext cx="7620000" cy="617538"/>
        </p:xfrm>
        <a:graphic>
          <a:graphicData uri="http://schemas.openxmlformats.org/presentationml/2006/ole">
            <p:oleObj spid="_x0000_s3087" name="Equation" r:id="rId4" imgW="2971800" imgH="241300" progId="Equation.DSMT4">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1"/>
            <a:ext cx="8229600" cy="762000"/>
          </a:xfrm>
        </p:spPr>
        <p:txBody>
          <a:bodyPr/>
          <a:lstStyle/>
          <a:p>
            <a:r>
              <a:rPr lang="en-US" smtClean="0"/>
              <a:t>Extending the Law of Large Numbers</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2946804371"/>
              </p:ext>
            </p:extLst>
          </p:nvPr>
        </p:nvGraphicFramePr>
        <p:xfrm>
          <a:off x="914400" y="1524000"/>
          <a:ext cx="7837488" cy="4484688"/>
        </p:xfrm>
        <a:graphic>
          <a:graphicData uri="http://schemas.openxmlformats.org/presentationml/2006/ole">
            <p:oleObj spid="_x0000_s97293" name="Equation" r:id="rId3" imgW="4572000" imgH="2616200" progId="Equation.DSMT4">
              <p:embed/>
            </p:oleObj>
          </a:graphicData>
        </a:graphic>
      </p:graphicFrame>
    </p:spTree>
    <p:extLst>
      <p:ext uri="{BB962C8B-B14F-4D97-AF65-F5344CB8AC3E}">
        <p14:creationId xmlns:p14="http://schemas.microsoft.com/office/powerpoint/2010/main" xmlns="" val="383002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04800" y="1143000"/>
            <a:ext cx="8229600" cy="685800"/>
          </a:xfrm>
        </p:spPr>
        <p:txBody>
          <a:bodyPr/>
          <a:lstStyle/>
          <a:p>
            <a:pPr eaLnBrk="1" hangingPunct="1"/>
            <a:r>
              <a:rPr lang="en-US" smtClean="0"/>
              <a:t>Probability Limit</a:t>
            </a:r>
          </a:p>
        </p:txBody>
      </p:sp>
      <p:graphicFrame>
        <p:nvGraphicFramePr>
          <p:cNvPr id="4098" name="Object 4"/>
          <p:cNvGraphicFramePr>
            <a:graphicFrameLocks noChangeAspect="1"/>
          </p:cNvGraphicFramePr>
          <p:nvPr/>
        </p:nvGraphicFramePr>
        <p:xfrm>
          <a:off x="457200" y="2057400"/>
          <a:ext cx="8432800" cy="3344863"/>
        </p:xfrm>
        <a:graphic>
          <a:graphicData uri="http://schemas.openxmlformats.org/presentationml/2006/ole">
            <p:oleObj spid="_x0000_s4111" name="Equation" r:id="rId4" imgW="5283000" imgH="209520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mtClean="0"/>
              <a:t>Mean Square Convergence</a:t>
            </a:r>
          </a:p>
        </p:txBody>
      </p:sp>
      <p:graphicFrame>
        <p:nvGraphicFramePr>
          <p:cNvPr id="5122" name="Object 4"/>
          <p:cNvGraphicFramePr>
            <a:graphicFrameLocks noGrp="1" noChangeAspect="1"/>
          </p:cNvGraphicFramePr>
          <p:nvPr>
            <p:ph idx="1"/>
          </p:nvPr>
        </p:nvGraphicFramePr>
        <p:xfrm>
          <a:off x="2133600" y="1828800"/>
          <a:ext cx="5231692" cy="3962400"/>
        </p:xfrm>
        <a:graphic>
          <a:graphicData uri="http://schemas.openxmlformats.org/presentationml/2006/ole">
            <p:oleObj spid="_x0000_s5135" name="Bitmap Image" r:id="rId4" imgW="4590476" imgH="3476190" progId="PBrush">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85800" y="1447800"/>
            <a:ext cx="8229600" cy="530225"/>
          </a:xfrm>
        </p:spPr>
        <p:txBody>
          <a:bodyPr/>
          <a:lstStyle/>
          <a:p>
            <a:pPr eaLnBrk="1" hangingPunct="1"/>
            <a:r>
              <a:rPr lang="en-US" smtClean="0"/>
              <a:t>Probability Limits and Expecations</a:t>
            </a:r>
          </a:p>
        </p:txBody>
      </p:sp>
      <p:sp>
        <p:nvSpPr>
          <p:cNvPr id="6148" name="Rectangle 3"/>
          <p:cNvSpPr>
            <a:spLocks noGrp="1" noChangeArrowheads="1"/>
          </p:cNvSpPr>
          <p:nvPr>
            <p:ph type="body" idx="1"/>
          </p:nvPr>
        </p:nvSpPr>
        <p:spPr>
          <a:xfrm>
            <a:off x="1981200" y="1828800"/>
            <a:ext cx="6019800" cy="4302125"/>
          </a:xfrm>
        </p:spPr>
        <p:txBody>
          <a:bodyPr/>
          <a:lstStyle/>
          <a:p>
            <a:pPr eaLnBrk="1" hangingPunct="1">
              <a:buFont typeface="Wingdings" pitchFamily="2" charset="2"/>
              <a:buNone/>
            </a:pPr>
            <a:endParaRPr lang="en-US" smtClean="0"/>
          </a:p>
          <a:p>
            <a:pPr eaLnBrk="1" hangingPunct="1">
              <a:buFont typeface="Wingdings" pitchFamily="2" charset="2"/>
              <a:buNone/>
            </a:pPr>
            <a:r>
              <a:rPr lang="en-US" b="1" smtClean="0"/>
              <a:t>What is the difference between </a:t>
            </a:r>
          </a:p>
          <a:p>
            <a:pPr eaLnBrk="1" hangingPunct="1">
              <a:buFont typeface="Wingdings" pitchFamily="2" charset="2"/>
              <a:buNone/>
            </a:pPr>
            <a:r>
              <a:rPr lang="en-US" b="1" smtClean="0"/>
              <a:t>E[b</a:t>
            </a:r>
            <a:r>
              <a:rPr lang="en-US" b="1" baseline="-25000" smtClean="0"/>
              <a:t>n</a:t>
            </a:r>
            <a:r>
              <a:rPr lang="en-US" b="1" smtClean="0"/>
              <a:t>] and plim b</a:t>
            </a:r>
            <a:r>
              <a:rPr lang="en-US" b="1" baseline="-25000" smtClean="0"/>
              <a:t>n</a:t>
            </a:r>
            <a:r>
              <a:rPr lang="en-US" b="1" smtClean="0"/>
              <a:t>?</a:t>
            </a:r>
          </a:p>
          <a:p>
            <a:pPr eaLnBrk="1" hangingPunct="1">
              <a:buFont typeface="Wingdings" pitchFamily="2" charset="2"/>
              <a:buNone/>
            </a:pPr>
            <a:endParaRPr lang="en-US" b="1" smtClean="0"/>
          </a:p>
          <a:p>
            <a:pPr eaLnBrk="1" hangingPunct="1">
              <a:buFont typeface="Wingdings" pitchFamily="2" charset="2"/>
              <a:buNone/>
            </a:pPr>
            <a:endParaRPr lang="en-US" b="1" smtClean="0"/>
          </a:p>
        </p:txBody>
      </p:sp>
      <p:graphicFrame>
        <p:nvGraphicFramePr>
          <p:cNvPr id="6146" name="Object 4"/>
          <p:cNvGraphicFramePr>
            <a:graphicFrameLocks noChangeAspect="1"/>
          </p:cNvGraphicFramePr>
          <p:nvPr/>
        </p:nvGraphicFramePr>
        <p:xfrm>
          <a:off x="1946275" y="4114800"/>
          <a:ext cx="5327650" cy="1262063"/>
        </p:xfrm>
        <a:graphic>
          <a:graphicData uri="http://schemas.openxmlformats.org/presentationml/2006/ole">
            <p:oleObj spid="_x0000_s6159" name="Equation" r:id="rId4" imgW="1930320" imgH="457200" progId="Equation.DSMT4">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9600" y="914400"/>
            <a:ext cx="8229600" cy="530225"/>
          </a:xfrm>
        </p:spPr>
        <p:txBody>
          <a:bodyPr/>
          <a:lstStyle/>
          <a:p>
            <a:pPr eaLnBrk="1" hangingPunct="1"/>
            <a:r>
              <a:rPr lang="en-US" smtClean="0"/>
              <a:t>Consistency of an Estimator</a:t>
            </a:r>
          </a:p>
        </p:txBody>
      </p:sp>
      <p:sp>
        <p:nvSpPr>
          <p:cNvPr id="33795"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400" smtClean="0"/>
              <a:t>If the random variable in question, b</a:t>
            </a:r>
            <a:r>
              <a:rPr lang="en-US" sz="2400" baseline="-25000" smtClean="0"/>
              <a:t>n</a:t>
            </a:r>
            <a:r>
              <a:rPr lang="en-US" sz="2400" smtClean="0"/>
              <a:t> is an estimator (such as the mean), and if</a:t>
            </a:r>
          </a:p>
          <a:p>
            <a:pPr eaLnBrk="1" hangingPunct="1">
              <a:lnSpc>
                <a:spcPct val="90000"/>
              </a:lnSpc>
              <a:buFont typeface="Wingdings" pitchFamily="2" charset="2"/>
              <a:buNone/>
            </a:pPr>
            <a:endParaRPr lang="en-US" sz="900" smtClean="0"/>
          </a:p>
          <a:p>
            <a:pPr eaLnBrk="1" hangingPunct="1">
              <a:lnSpc>
                <a:spcPct val="90000"/>
              </a:lnSpc>
              <a:buFont typeface="Wingdings" pitchFamily="2" charset="2"/>
              <a:buNone/>
            </a:pPr>
            <a:r>
              <a:rPr lang="en-US" sz="2400" smtClean="0"/>
              <a:t>    plim b</a:t>
            </a:r>
            <a:r>
              <a:rPr lang="en-US" sz="2400" baseline="-25000" smtClean="0"/>
              <a:t>n</a:t>
            </a:r>
            <a:r>
              <a:rPr lang="en-US" sz="2400" smtClean="0"/>
              <a:t> = </a:t>
            </a:r>
            <a:r>
              <a:rPr lang="el-GR" sz="2400" smtClean="0"/>
              <a:t>θ</a:t>
            </a:r>
            <a:r>
              <a:rPr lang="en-US" sz="2400" smtClean="0"/>
              <a:t>,</a:t>
            </a:r>
          </a:p>
          <a:p>
            <a:pPr eaLnBrk="1" hangingPunct="1">
              <a:lnSpc>
                <a:spcPct val="90000"/>
              </a:lnSpc>
              <a:buFont typeface="Wingdings" pitchFamily="2" charset="2"/>
              <a:buNone/>
            </a:pPr>
            <a:endParaRPr lang="en-US" sz="900" smtClean="0"/>
          </a:p>
          <a:p>
            <a:pPr eaLnBrk="1" hangingPunct="1">
              <a:lnSpc>
                <a:spcPct val="90000"/>
              </a:lnSpc>
              <a:buFont typeface="Wingdings" pitchFamily="2" charset="2"/>
              <a:buNone/>
            </a:pPr>
            <a:r>
              <a:rPr lang="en-US" sz="2400" smtClean="0"/>
              <a:t>then b</a:t>
            </a:r>
            <a:r>
              <a:rPr lang="en-US" sz="2400" baseline="-25000" smtClean="0"/>
              <a:t>n</a:t>
            </a:r>
            <a:r>
              <a:rPr lang="en-US" sz="2400" smtClean="0"/>
              <a:t> is a </a:t>
            </a:r>
            <a:r>
              <a:rPr lang="en-US" sz="2400" b="1" i="1" smtClean="0"/>
              <a:t>consistent</a:t>
            </a:r>
            <a:r>
              <a:rPr lang="en-US" sz="2400" b="1" smtClean="0"/>
              <a:t> </a:t>
            </a:r>
            <a:r>
              <a:rPr lang="en-US" sz="2400" smtClean="0"/>
              <a:t>estimator of </a:t>
            </a:r>
            <a:r>
              <a:rPr lang="el-GR" sz="2400" smtClean="0"/>
              <a:t>θ</a:t>
            </a:r>
            <a:r>
              <a:rPr lang="en-US" sz="2400" smtClean="0"/>
              <a:t>.  </a:t>
            </a:r>
          </a:p>
          <a:p>
            <a:pPr>
              <a:lnSpc>
                <a:spcPct val="90000"/>
              </a:lnSpc>
              <a:buNone/>
            </a:pPr>
            <a:r>
              <a:rPr lang="en-US" sz="2400" smtClean="0"/>
              <a:t>Estimators can be inconsistent for </a:t>
            </a:r>
            <a:r>
              <a:rPr lang="el-GR" sz="2400" smtClean="0"/>
              <a:t>θ</a:t>
            </a:r>
            <a:r>
              <a:rPr lang="en-US" sz="2400" smtClean="0"/>
              <a:t> for two reasons:</a:t>
            </a:r>
          </a:p>
          <a:p>
            <a:pPr eaLnBrk="1" hangingPunct="1">
              <a:lnSpc>
                <a:spcPct val="90000"/>
              </a:lnSpc>
              <a:buFont typeface="Wingdings" pitchFamily="2" charset="2"/>
              <a:buNone/>
            </a:pPr>
            <a:r>
              <a:rPr lang="en-US" sz="2400" smtClean="0"/>
              <a:t>    (1) They are consistent for something other than the thing that interests us.</a:t>
            </a:r>
          </a:p>
          <a:p>
            <a:pPr eaLnBrk="1" hangingPunct="1">
              <a:lnSpc>
                <a:spcPct val="90000"/>
              </a:lnSpc>
              <a:buFont typeface="Wingdings" pitchFamily="2" charset="2"/>
              <a:buNone/>
            </a:pPr>
            <a:r>
              <a:rPr lang="en-US" sz="2400" smtClean="0"/>
              <a:t>    (2)  They do not converge to constants.  They are not consistent estimators of anything.</a:t>
            </a:r>
          </a:p>
          <a:p>
            <a:pPr eaLnBrk="1" hangingPunct="1">
              <a:lnSpc>
                <a:spcPct val="90000"/>
              </a:lnSpc>
              <a:buFont typeface="Wingdings" pitchFamily="2" charset="2"/>
              <a:buNone/>
            </a:pPr>
            <a:r>
              <a:rPr lang="en-US" sz="2400" smtClean="0"/>
              <a:t>We will study examples of both.</a:t>
            </a:r>
            <a:endParaRPr lang="el-GR" sz="240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mtClean="0"/>
              <a:t>The Slutsky Theorem</a:t>
            </a:r>
          </a:p>
        </p:txBody>
      </p:sp>
      <p:sp>
        <p:nvSpPr>
          <p:cNvPr id="7172"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400" smtClean="0"/>
              <a:t>Assumptions: If </a:t>
            </a:r>
          </a:p>
          <a:p>
            <a:pPr eaLnBrk="1" hangingPunct="1">
              <a:lnSpc>
                <a:spcPct val="90000"/>
              </a:lnSpc>
              <a:buFont typeface="Wingdings" pitchFamily="2" charset="2"/>
              <a:buNone/>
            </a:pPr>
            <a:r>
              <a:rPr lang="en-US" sz="2400" smtClean="0"/>
              <a:t>b</a:t>
            </a:r>
            <a:r>
              <a:rPr lang="en-US" sz="2400" baseline="-25000" smtClean="0"/>
              <a:t>n</a:t>
            </a:r>
            <a:r>
              <a:rPr lang="en-US" sz="2400" smtClean="0"/>
              <a:t> is a random variable such that plim b</a:t>
            </a:r>
            <a:r>
              <a:rPr lang="en-US" sz="2400" baseline="-25000" smtClean="0"/>
              <a:t>n</a:t>
            </a:r>
            <a:r>
              <a:rPr lang="en-US" sz="2400" smtClean="0"/>
              <a:t> = </a:t>
            </a:r>
            <a:r>
              <a:rPr lang="el-GR" sz="2400" smtClean="0"/>
              <a:t>θ</a:t>
            </a:r>
            <a:r>
              <a:rPr lang="en-US" sz="2400" smtClean="0"/>
              <a:t>.  </a:t>
            </a:r>
          </a:p>
          <a:p>
            <a:pPr eaLnBrk="1" hangingPunct="1">
              <a:lnSpc>
                <a:spcPct val="90000"/>
              </a:lnSpc>
              <a:buFont typeface="Wingdings" pitchFamily="2" charset="2"/>
              <a:buNone/>
            </a:pPr>
            <a:r>
              <a:rPr lang="en-US" sz="2400" smtClean="0"/>
              <a:t>For now, we assume </a:t>
            </a:r>
            <a:r>
              <a:rPr lang="el-GR" sz="2400" smtClean="0"/>
              <a:t>θ</a:t>
            </a:r>
            <a:r>
              <a:rPr lang="en-US" sz="2400" smtClean="0"/>
              <a:t> is a constant.</a:t>
            </a:r>
          </a:p>
          <a:p>
            <a:pPr eaLnBrk="1" hangingPunct="1">
              <a:lnSpc>
                <a:spcPct val="90000"/>
              </a:lnSpc>
              <a:buFont typeface="Wingdings" pitchFamily="2" charset="2"/>
              <a:buNone/>
            </a:pPr>
            <a:r>
              <a:rPr lang="en-US" sz="2400" smtClean="0"/>
              <a:t>g(.) is a continuous function with continuous derivatives.</a:t>
            </a:r>
          </a:p>
          <a:p>
            <a:pPr eaLnBrk="1" hangingPunct="1">
              <a:lnSpc>
                <a:spcPct val="90000"/>
              </a:lnSpc>
              <a:buFont typeface="Wingdings" pitchFamily="2" charset="2"/>
              <a:buNone/>
            </a:pPr>
            <a:r>
              <a:rPr lang="en-US" sz="2400" smtClean="0"/>
              <a:t>g(.) is not a function of n.</a:t>
            </a:r>
          </a:p>
          <a:p>
            <a:pPr eaLnBrk="1" hangingPunct="1">
              <a:lnSpc>
                <a:spcPct val="90000"/>
              </a:lnSpc>
              <a:buFont typeface="Wingdings" pitchFamily="2" charset="2"/>
              <a:buNone/>
            </a:pPr>
            <a:r>
              <a:rPr lang="en-US" sz="2400" smtClean="0"/>
              <a:t>Conclusion:  Then  plim[g(b</a:t>
            </a:r>
            <a:r>
              <a:rPr lang="en-US" sz="2400" baseline="-25000" smtClean="0"/>
              <a:t>n</a:t>
            </a:r>
            <a:r>
              <a:rPr lang="en-US" sz="2400" smtClean="0"/>
              <a:t>)] = g[plim(b</a:t>
            </a:r>
            <a:r>
              <a:rPr lang="en-US" sz="2400" baseline="-25000" smtClean="0"/>
              <a:t>n</a:t>
            </a:r>
            <a:r>
              <a:rPr lang="en-US" sz="2400" smtClean="0"/>
              <a:t>)] assuming g[plim(b</a:t>
            </a:r>
            <a:r>
              <a:rPr lang="en-US" sz="2400" baseline="-25000" smtClean="0"/>
              <a:t>n</a:t>
            </a:r>
            <a:r>
              <a:rPr lang="en-US" sz="2400" smtClean="0"/>
              <a:t>)] exists.  (VVIR!)</a:t>
            </a:r>
          </a:p>
          <a:p>
            <a:pPr eaLnBrk="1" hangingPunct="1">
              <a:lnSpc>
                <a:spcPct val="90000"/>
              </a:lnSpc>
              <a:buFont typeface="Wingdings" pitchFamily="2" charset="2"/>
              <a:buNone/>
            </a:pPr>
            <a:r>
              <a:rPr lang="en-US" sz="2400" smtClean="0"/>
              <a:t>Works for probability limits. Does not work for expectations.</a:t>
            </a:r>
          </a:p>
          <a:p>
            <a:pPr eaLnBrk="1" hangingPunct="1">
              <a:lnSpc>
                <a:spcPct val="90000"/>
              </a:lnSpc>
              <a:buFont typeface="Wingdings" pitchFamily="2" charset="2"/>
              <a:buNone/>
            </a:pPr>
            <a:endParaRPr lang="el-GR" smtClean="0"/>
          </a:p>
        </p:txBody>
      </p:sp>
      <p:graphicFrame>
        <p:nvGraphicFramePr>
          <p:cNvPr id="7170" name="Object 4"/>
          <p:cNvGraphicFramePr>
            <a:graphicFrameLocks noChangeAspect="1"/>
          </p:cNvGraphicFramePr>
          <p:nvPr/>
        </p:nvGraphicFramePr>
        <p:xfrm>
          <a:off x="533400" y="5143500"/>
          <a:ext cx="7391400" cy="495300"/>
        </p:xfrm>
        <a:graphic>
          <a:graphicData uri="http://schemas.openxmlformats.org/presentationml/2006/ole">
            <p:oleObj spid="_x0000_s7183" name="Equation" r:id="rId4" imgW="3416300" imgH="228600" progId="Equation.DSMT4">
              <p:embed/>
            </p:oleObj>
          </a:graphicData>
        </a:graphic>
      </p:graphicFrame>
      <p:sp>
        <p:nvSpPr>
          <p:cNvPr id="7173" name="Rectangle 5"/>
          <p:cNvSpPr>
            <a:spLocks noChangeArrowheads="1"/>
          </p:cNvSpPr>
          <p:nvPr/>
        </p:nvSpPr>
        <p:spPr bwMode="auto">
          <a:xfrm>
            <a:off x="457200" y="5029200"/>
            <a:ext cx="7543800" cy="685800"/>
          </a:xfrm>
          <a:prstGeom prst="rect">
            <a:avLst/>
          </a:prstGeom>
          <a:noFill/>
          <a:ln w="28575">
            <a:solidFill>
              <a:srgbClr val="FF3300"/>
            </a:solidFill>
            <a:miter lim="800000"/>
            <a:headEnd/>
            <a:tailEnd/>
          </a:ln>
        </p:spPr>
        <p:txBody>
          <a:bodyPr wrap="none" anchor="ct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33400" y="609600"/>
            <a:ext cx="8229600" cy="1139825"/>
          </a:xfrm>
        </p:spPr>
        <p:txBody>
          <a:bodyPr/>
          <a:lstStyle/>
          <a:p>
            <a:pPr eaLnBrk="1" hangingPunct="1"/>
            <a:r>
              <a:rPr lang="en-US" smtClean="0"/>
              <a:t>Slutsky Corollaries</a:t>
            </a:r>
          </a:p>
        </p:txBody>
      </p:sp>
      <p:graphicFrame>
        <p:nvGraphicFramePr>
          <p:cNvPr id="8194" name="Object 4"/>
          <p:cNvGraphicFramePr>
            <a:graphicFrameLocks noChangeAspect="1"/>
          </p:cNvGraphicFramePr>
          <p:nvPr/>
        </p:nvGraphicFramePr>
        <p:xfrm>
          <a:off x="685800" y="2057400"/>
          <a:ext cx="7848600" cy="3470275"/>
        </p:xfrm>
        <a:graphic>
          <a:graphicData uri="http://schemas.openxmlformats.org/presentationml/2006/ole">
            <p:oleObj spid="_x0000_s8207" name="Equation" r:id="rId4" imgW="3733560" imgH="1650960" progId="Equation.DSMT4">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1447800"/>
            <a:ext cx="8229600" cy="530225"/>
          </a:xfrm>
        </p:spPr>
        <p:txBody>
          <a:bodyPr/>
          <a:lstStyle/>
          <a:p>
            <a:pPr eaLnBrk="1" hangingPunct="1"/>
            <a:r>
              <a:rPr lang="en-US" smtClean="0"/>
              <a:t>Slutsky Results for Matrices</a:t>
            </a:r>
          </a:p>
        </p:txBody>
      </p:sp>
      <p:sp>
        <p:nvSpPr>
          <p:cNvPr id="34819" name="Rectangle 3"/>
          <p:cNvSpPr>
            <a:spLocks noGrp="1" noChangeArrowheads="1"/>
          </p:cNvSpPr>
          <p:nvPr>
            <p:ph type="body" idx="1"/>
          </p:nvPr>
        </p:nvSpPr>
        <p:spPr>
          <a:xfrm>
            <a:off x="533400" y="2362200"/>
            <a:ext cx="7924800" cy="2701925"/>
          </a:xfrm>
        </p:spPr>
        <p:txBody>
          <a:bodyPr/>
          <a:lstStyle/>
          <a:p>
            <a:pPr marL="533400" indent="-533400" eaLnBrk="1" hangingPunct="1">
              <a:buFont typeface="Wingdings" pitchFamily="2" charset="2"/>
              <a:buNone/>
            </a:pPr>
            <a:r>
              <a:rPr lang="en-US" sz="2400" smtClean="0"/>
              <a:t>Functions of matrices are continuous functions of the</a:t>
            </a:r>
          </a:p>
          <a:p>
            <a:pPr marL="533400" indent="-533400" eaLnBrk="1" hangingPunct="1">
              <a:buFont typeface="Wingdings" pitchFamily="2" charset="2"/>
              <a:buNone/>
            </a:pPr>
            <a:r>
              <a:rPr lang="en-US" sz="2400" smtClean="0"/>
              <a:t>        elements of the matrices.  Therefore,</a:t>
            </a:r>
          </a:p>
          <a:p>
            <a:pPr marL="533400" indent="-533400" eaLnBrk="1" hangingPunct="1">
              <a:buFont typeface="Wingdings" pitchFamily="2" charset="2"/>
              <a:buNone/>
            </a:pPr>
            <a:r>
              <a:rPr lang="en-US" sz="2400" smtClean="0"/>
              <a:t>If plim</a:t>
            </a:r>
            <a:r>
              <a:rPr lang="en-US" sz="2400" b="1" smtClean="0"/>
              <a:t>A</a:t>
            </a:r>
            <a:r>
              <a:rPr lang="en-US" sz="2400" baseline="-25000" smtClean="0"/>
              <a:t>n</a:t>
            </a:r>
            <a:r>
              <a:rPr lang="en-US" sz="2400" smtClean="0"/>
              <a:t> = </a:t>
            </a:r>
            <a:r>
              <a:rPr lang="en-US" sz="2400" b="1" smtClean="0"/>
              <a:t>A</a:t>
            </a:r>
            <a:r>
              <a:rPr lang="en-US" sz="2400" smtClean="0"/>
              <a:t> and plim</a:t>
            </a:r>
            <a:r>
              <a:rPr lang="en-US" sz="2400" b="1" smtClean="0"/>
              <a:t>B</a:t>
            </a:r>
            <a:r>
              <a:rPr lang="en-US" sz="2400" baseline="-25000" smtClean="0"/>
              <a:t>n</a:t>
            </a:r>
            <a:r>
              <a:rPr lang="en-US" sz="2400" smtClean="0"/>
              <a:t> = </a:t>
            </a:r>
            <a:r>
              <a:rPr lang="en-US" sz="2400" b="1" smtClean="0"/>
              <a:t>B</a:t>
            </a:r>
            <a:r>
              <a:rPr lang="en-US" sz="2400" smtClean="0"/>
              <a:t> (element by element), then</a:t>
            </a:r>
          </a:p>
          <a:p>
            <a:pPr marL="533400" indent="-533400" eaLnBrk="1" hangingPunct="1">
              <a:buFont typeface="Wingdings" pitchFamily="2" charset="2"/>
              <a:buNone/>
            </a:pPr>
            <a:r>
              <a:rPr lang="en-US" sz="2400" smtClean="0"/>
              <a:t>         plim(</a:t>
            </a:r>
            <a:r>
              <a:rPr lang="en-US" sz="2400" b="1" smtClean="0"/>
              <a:t>A</a:t>
            </a:r>
            <a:r>
              <a:rPr lang="en-US" sz="2400" baseline="-25000" smtClean="0"/>
              <a:t>n</a:t>
            </a:r>
            <a:r>
              <a:rPr lang="en-US" sz="2400" baseline="30000" smtClean="0"/>
              <a:t>-1</a:t>
            </a:r>
            <a:r>
              <a:rPr lang="en-US" sz="2400" smtClean="0"/>
              <a:t>) = [plim </a:t>
            </a:r>
            <a:r>
              <a:rPr lang="en-US" sz="2400" b="1" smtClean="0"/>
              <a:t>A</a:t>
            </a:r>
            <a:r>
              <a:rPr lang="en-US" sz="2400" baseline="-25000" smtClean="0"/>
              <a:t>n</a:t>
            </a:r>
            <a:r>
              <a:rPr lang="en-US" sz="2400" smtClean="0"/>
              <a:t>]</a:t>
            </a:r>
            <a:r>
              <a:rPr lang="en-US" sz="2400" baseline="30000" smtClean="0"/>
              <a:t>-1</a:t>
            </a:r>
            <a:r>
              <a:rPr lang="en-US" sz="2400" smtClean="0"/>
              <a:t> = </a:t>
            </a:r>
            <a:r>
              <a:rPr lang="en-US" sz="2400" b="1" smtClean="0"/>
              <a:t>A</a:t>
            </a:r>
            <a:r>
              <a:rPr lang="en-US" sz="2400" baseline="30000" smtClean="0"/>
              <a:t>-1</a:t>
            </a:r>
            <a:endParaRPr lang="en-US" sz="2400" smtClean="0"/>
          </a:p>
          <a:p>
            <a:pPr marL="533400" indent="-533400" eaLnBrk="1" hangingPunct="1">
              <a:buFont typeface="Wingdings" pitchFamily="2" charset="2"/>
              <a:buNone/>
            </a:pPr>
            <a:r>
              <a:rPr lang="en-US" sz="2400" smtClean="0"/>
              <a:t>and </a:t>
            </a:r>
          </a:p>
          <a:p>
            <a:pPr marL="533400" indent="-533400" eaLnBrk="1" hangingPunct="1">
              <a:buFont typeface="Wingdings" pitchFamily="2" charset="2"/>
              <a:buNone/>
            </a:pPr>
            <a:r>
              <a:rPr lang="en-US" sz="2400" smtClean="0"/>
              <a:t>         plim(</a:t>
            </a:r>
            <a:r>
              <a:rPr lang="en-US" sz="2400" b="1" smtClean="0"/>
              <a:t>A</a:t>
            </a:r>
            <a:r>
              <a:rPr lang="en-US" sz="2400" baseline="-25000" smtClean="0"/>
              <a:t>n</a:t>
            </a:r>
            <a:r>
              <a:rPr lang="en-US" sz="2400" b="1" smtClean="0"/>
              <a:t>B</a:t>
            </a:r>
            <a:r>
              <a:rPr lang="en-US" sz="2400" baseline="-25000" smtClean="0"/>
              <a:t>n</a:t>
            </a:r>
            <a:r>
              <a:rPr lang="en-US" sz="2400" smtClean="0"/>
              <a:t>) = plim</a:t>
            </a:r>
            <a:r>
              <a:rPr lang="en-US" sz="2400" b="1" smtClean="0"/>
              <a:t>A</a:t>
            </a:r>
            <a:r>
              <a:rPr lang="en-US" sz="2400" baseline="-25000" smtClean="0"/>
              <a:t>n</a:t>
            </a:r>
            <a:r>
              <a:rPr lang="en-US" sz="2400" smtClean="0"/>
              <a:t>plim </a:t>
            </a:r>
            <a:r>
              <a:rPr lang="en-US" sz="2400" b="1" smtClean="0"/>
              <a:t>B</a:t>
            </a:r>
            <a:r>
              <a:rPr lang="en-US" sz="2400" baseline="-25000" smtClean="0"/>
              <a:t>n</a:t>
            </a:r>
            <a:r>
              <a:rPr lang="en-US" sz="2400" smtClean="0"/>
              <a:t> = </a:t>
            </a:r>
            <a:r>
              <a:rPr lang="en-US" sz="2400" b="1" smtClean="0"/>
              <a:t>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mtClean="0"/>
              <a:t>Limiting Distributions</a:t>
            </a:r>
          </a:p>
        </p:txBody>
      </p:sp>
      <p:sp>
        <p:nvSpPr>
          <p:cNvPr id="9220" name="Rectangle 3"/>
          <p:cNvSpPr>
            <a:spLocks noGrp="1" noChangeArrowheads="1"/>
          </p:cNvSpPr>
          <p:nvPr>
            <p:ph type="body" idx="1"/>
          </p:nvPr>
        </p:nvSpPr>
        <p:spPr/>
        <p:txBody>
          <a:bodyPr/>
          <a:lstStyle/>
          <a:p>
            <a:pPr marL="533400" indent="-533400" eaLnBrk="1" hangingPunct="1">
              <a:buFont typeface="Wingdings" pitchFamily="2" charset="2"/>
              <a:buNone/>
            </a:pPr>
            <a:r>
              <a:rPr lang="en-US" sz="2400" smtClean="0"/>
              <a:t>Convergence to a kind of random variable instead of to a constant</a:t>
            </a:r>
          </a:p>
          <a:p>
            <a:pPr marL="533400" indent="-533400" eaLnBrk="1" hangingPunct="1">
              <a:buFont typeface="Wingdings" pitchFamily="2" charset="2"/>
              <a:buNone/>
            </a:pPr>
            <a:r>
              <a:rPr lang="en-US" sz="2400" smtClean="0"/>
              <a:t>x</a:t>
            </a:r>
            <a:r>
              <a:rPr lang="en-US" sz="2400" baseline="-25000" smtClean="0"/>
              <a:t>n</a:t>
            </a:r>
            <a:r>
              <a:rPr lang="en-US" sz="2400" smtClean="0"/>
              <a:t> is a random sequence with cdf F</a:t>
            </a:r>
            <a:r>
              <a:rPr lang="en-US" sz="2400" baseline="-25000" smtClean="0"/>
              <a:t>n</a:t>
            </a:r>
            <a:r>
              <a:rPr lang="en-US" sz="2400" smtClean="0"/>
              <a:t>(x</a:t>
            </a:r>
            <a:r>
              <a:rPr lang="en-US" sz="2400" baseline="-25000" smtClean="0"/>
              <a:t>n</a:t>
            </a:r>
            <a:r>
              <a:rPr lang="en-US" sz="2400" smtClean="0"/>
              <a:t>).  If plim x</a:t>
            </a:r>
            <a:r>
              <a:rPr lang="en-US" sz="2400" baseline="-25000" smtClean="0"/>
              <a:t>n</a:t>
            </a:r>
            <a:r>
              <a:rPr lang="en-US" sz="2400" smtClean="0"/>
              <a:t> = </a:t>
            </a:r>
            <a:r>
              <a:rPr lang="el-GR" sz="2400" smtClean="0"/>
              <a:t>θ</a:t>
            </a:r>
            <a:r>
              <a:rPr lang="en-US" sz="2400" smtClean="0"/>
              <a:t> (a constant), then F</a:t>
            </a:r>
            <a:r>
              <a:rPr lang="en-US" sz="2400" baseline="-25000" smtClean="0"/>
              <a:t>n</a:t>
            </a:r>
            <a:r>
              <a:rPr lang="en-US" sz="2400" smtClean="0"/>
              <a:t>(x</a:t>
            </a:r>
            <a:r>
              <a:rPr lang="en-US" sz="2400" baseline="-25000" smtClean="0"/>
              <a:t>n</a:t>
            </a:r>
            <a:r>
              <a:rPr lang="en-US" sz="2400" smtClean="0"/>
              <a:t>) becomes a point.  But, x</a:t>
            </a:r>
            <a:r>
              <a:rPr lang="en-US" sz="2400" baseline="-25000" smtClean="0"/>
              <a:t>n</a:t>
            </a:r>
            <a:r>
              <a:rPr lang="en-US" sz="2400" smtClean="0"/>
              <a:t> may converge to a specific random variable.  The distribution of that random variable is the </a:t>
            </a:r>
            <a:r>
              <a:rPr lang="en-US" sz="2400" b="1" smtClean="0">
                <a:solidFill>
                  <a:srgbClr val="FF0000"/>
                </a:solidFill>
              </a:rPr>
              <a:t>limiting distribution of x</a:t>
            </a:r>
            <a:r>
              <a:rPr lang="en-US" sz="2400" b="1" baseline="-25000" smtClean="0">
                <a:solidFill>
                  <a:srgbClr val="FF0000"/>
                </a:solidFill>
              </a:rPr>
              <a:t>n</a:t>
            </a:r>
            <a:r>
              <a:rPr lang="en-US" sz="2400" smtClean="0"/>
              <a:t>.  Denoted</a:t>
            </a:r>
          </a:p>
        </p:txBody>
      </p:sp>
      <p:graphicFrame>
        <p:nvGraphicFramePr>
          <p:cNvPr id="9218" name="Object 4"/>
          <p:cNvGraphicFramePr>
            <a:graphicFrameLocks noChangeAspect="1"/>
          </p:cNvGraphicFramePr>
          <p:nvPr/>
        </p:nvGraphicFramePr>
        <p:xfrm>
          <a:off x="1219200" y="4648200"/>
          <a:ext cx="6705600" cy="702733"/>
        </p:xfrm>
        <a:graphic>
          <a:graphicData uri="http://schemas.openxmlformats.org/presentationml/2006/ole">
            <p:oleObj spid="_x0000_s9231" name="Equation" r:id="rId4" imgW="2425700" imgH="254000" progId="Equation.DSMT4">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533400" y="533400"/>
            <a:ext cx="8229600" cy="530225"/>
          </a:xfrm>
        </p:spPr>
        <p:txBody>
          <a:bodyPr/>
          <a:lstStyle/>
          <a:p>
            <a:pPr eaLnBrk="1" hangingPunct="1"/>
            <a:r>
              <a:rPr lang="en-US" smtClean="0"/>
              <a:t>A Limiting Distribution</a:t>
            </a:r>
          </a:p>
        </p:txBody>
      </p:sp>
      <p:graphicFrame>
        <p:nvGraphicFramePr>
          <p:cNvPr id="5" name="Object 4"/>
          <p:cNvGraphicFramePr>
            <a:graphicFrameLocks noChangeAspect="1"/>
          </p:cNvGraphicFramePr>
          <p:nvPr/>
        </p:nvGraphicFramePr>
        <p:xfrm>
          <a:off x="749300" y="1143000"/>
          <a:ext cx="8062913" cy="5105400"/>
        </p:xfrm>
        <a:graphic>
          <a:graphicData uri="http://schemas.openxmlformats.org/presentationml/2006/ole">
            <p:oleObj spid="_x0000_s10257" name="Equation" r:id="rId4" imgW="4190760" imgH="2654280" progId="Equation.DSMT4">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838200"/>
            <a:ext cx="8229600" cy="1139825"/>
          </a:xfrm>
        </p:spPr>
        <p:txBody>
          <a:bodyPr/>
          <a:lstStyle/>
          <a:p>
            <a:pPr eaLnBrk="1" hangingPunct="1"/>
            <a:r>
              <a:rPr lang="en-US" smtClean="0"/>
              <a:t>A Slutsky Theorem for Random Variables (Continuous Mapping Theorem)</a:t>
            </a:r>
          </a:p>
        </p:txBody>
      </p:sp>
      <p:graphicFrame>
        <p:nvGraphicFramePr>
          <p:cNvPr id="11266" name="Object 4"/>
          <p:cNvGraphicFramePr>
            <a:graphicFrameLocks noChangeAspect="1"/>
          </p:cNvGraphicFramePr>
          <p:nvPr/>
        </p:nvGraphicFramePr>
        <p:xfrm>
          <a:off x="1143000" y="2057400"/>
          <a:ext cx="7010400" cy="3989083"/>
        </p:xfrm>
        <a:graphic>
          <a:graphicData uri="http://schemas.openxmlformats.org/presentationml/2006/ole">
            <p:oleObj spid="_x0000_s11279" name="Equation" r:id="rId4" imgW="3860800" imgH="2197100" progId="Equation.DSMT4">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81000" y="838200"/>
            <a:ext cx="8229600" cy="530225"/>
          </a:xfrm>
        </p:spPr>
        <p:txBody>
          <a:bodyPr/>
          <a:lstStyle/>
          <a:p>
            <a:pPr eaLnBrk="1" hangingPunct="1"/>
            <a:r>
              <a:rPr lang="en-US" smtClean="0"/>
              <a:t>An Extension of the Slutsky Theorem</a:t>
            </a:r>
          </a:p>
        </p:txBody>
      </p:sp>
      <p:graphicFrame>
        <p:nvGraphicFramePr>
          <p:cNvPr id="12290" name="Object 4"/>
          <p:cNvGraphicFramePr>
            <a:graphicFrameLocks noChangeAspect="1"/>
          </p:cNvGraphicFramePr>
          <p:nvPr/>
        </p:nvGraphicFramePr>
        <p:xfrm>
          <a:off x="838200" y="1901825"/>
          <a:ext cx="7858125" cy="3816350"/>
        </p:xfrm>
        <a:graphic>
          <a:graphicData uri="http://schemas.openxmlformats.org/presentationml/2006/ole">
            <p:oleObj spid="_x0000_s12303" name="Equation" r:id="rId4" imgW="3466800" imgH="1688760" progId="Equation.DSMT4">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381000" y="762000"/>
            <a:ext cx="8229600" cy="1139825"/>
          </a:xfrm>
        </p:spPr>
        <p:txBody>
          <a:bodyPr/>
          <a:lstStyle/>
          <a:p>
            <a:pPr eaLnBrk="1" hangingPunct="1"/>
            <a:r>
              <a:rPr lang="en-US" smtClean="0"/>
              <a:t>Application of the Slutsky Theorem</a:t>
            </a:r>
          </a:p>
        </p:txBody>
      </p:sp>
      <p:graphicFrame>
        <p:nvGraphicFramePr>
          <p:cNvPr id="13314" name="Object 4"/>
          <p:cNvGraphicFramePr>
            <a:graphicFrameLocks noChangeAspect="1"/>
          </p:cNvGraphicFramePr>
          <p:nvPr/>
        </p:nvGraphicFramePr>
        <p:xfrm>
          <a:off x="609600" y="2249488"/>
          <a:ext cx="8158163" cy="3527425"/>
        </p:xfrm>
        <a:graphic>
          <a:graphicData uri="http://schemas.openxmlformats.org/presentationml/2006/ole">
            <p:oleObj spid="_x0000_s13327" name="Equation" r:id="rId4" imgW="4228920" imgH="1828800" progId="Equation.DSMT4">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Central Limit Theorems</a:t>
            </a:r>
          </a:p>
        </p:txBody>
      </p:sp>
      <p:sp>
        <p:nvSpPr>
          <p:cNvPr id="35843" name="Rectangle 3"/>
          <p:cNvSpPr>
            <a:spLocks noGrp="1" noChangeArrowheads="1"/>
          </p:cNvSpPr>
          <p:nvPr>
            <p:ph type="body" idx="1"/>
          </p:nvPr>
        </p:nvSpPr>
        <p:spPr/>
        <p:txBody>
          <a:bodyPr/>
          <a:lstStyle/>
          <a:p>
            <a:pPr marL="533400" indent="-533400" eaLnBrk="1" hangingPunct="1">
              <a:buFont typeface="Wingdings" pitchFamily="2" charset="2"/>
              <a:buNone/>
            </a:pPr>
            <a:r>
              <a:rPr lang="en-US" smtClean="0"/>
              <a:t>Central Limit Theorems describe the large sample behavior of random variables that involve sums of variables.  “Tendency toward normality.”</a:t>
            </a:r>
          </a:p>
          <a:p>
            <a:pPr marL="533400" indent="-533400" eaLnBrk="1" hangingPunct="1">
              <a:buFont typeface="Wingdings" pitchFamily="2" charset="2"/>
              <a:buNone/>
            </a:pPr>
            <a:endParaRPr lang="en-US" smtClean="0"/>
          </a:p>
          <a:p>
            <a:pPr marL="533400" indent="-533400" eaLnBrk="1" hangingPunct="1">
              <a:buFont typeface="Wingdings" pitchFamily="2" charset="2"/>
              <a:buNone/>
            </a:pPr>
            <a:r>
              <a:rPr lang="en-US" smtClean="0"/>
              <a:t>Generality: When you find sums of random variables, the CLT shows up eventually.</a:t>
            </a:r>
          </a:p>
          <a:p>
            <a:pPr marL="533400" indent="-533400" eaLnBrk="1" hangingPunct="1">
              <a:buFont typeface="Wingdings" pitchFamily="2" charset="2"/>
              <a:buNone/>
            </a:pPr>
            <a:endParaRPr lang="en-US" smtClean="0"/>
          </a:p>
          <a:p>
            <a:pPr marL="533400" indent="-533400" eaLnBrk="1" hangingPunct="1">
              <a:buFont typeface="Wingdings" pitchFamily="2" charset="2"/>
              <a:buNone/>
            </a:pPr>
            <a:r>
              <a:rPr lang="en-US" smtClean="0"/>
              <a:t>The CLT does not state that means of samples have normal distributions.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533400"/>
            <a:ext cx="8229600" cy="606425"/>
          </a:xfrm>
        </p:spPr>
        <p:txBody>
          <a:bodyPr/>
          <a:lstStyle/>
          <a:p>
            <a:pPr eaLnBrk="1" hangingPunct="1"/>
            <a:r>
              <a:rPr lang="en-US" smtClean="0"/>
              <a:t>A Central Limit Theorem</a:t>
            </a:r>
          </a:p>
        </p:txBody>
      </p:sp>
      <p:graphicFrame>
        <p:nvGraphicFramePr>
          <p:cNvPr id="14338" name="Object 4"/>
          <p:cNvGraphicFramePr>
            <a:graphicFrameLocks noChangeAspect="1"/>
          </p:cNvGraphicFramePr>
          <p:nvPr/>
        </p:nvGraphicFramePr>
        <p:xfrm>
          <a:off x="1066800" y="1371600"/>
          <a:ext cx="7440612" cy="4845050"/>
        </p:xfrm>
        <a:graphic>
          <a:graphicData uri="http://schemas.openxmlformats.org/presentationml/2006/ole">
            <p:oleObj spid="_x0000_s14351" name="Equation" r:id="rId4" imgW="4292280" imgH="2793960" progId="Equation.DSMT4">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Lindeberg-Levy vs. Lindeberg-Feller</a:t>
            </a:r>
          </a:p>
        </p:txBody>
      </p:sp>
      <p:sp>
        <p:nvSpPr>
          <p:cNvPr id="36867" name="Rectangle 3"/>
          <p:cNvSpPr>
            <a:spLocks noGrp="1" noChangeArrowheads="1"/>
          </p:cNvSpPr>
          <p:nvPr>
            <p:ph type="body" idx="1"/>
          </p:nvPr>
        </p:nvSpPr>
        <p:spPr/>
        <p:txBody>
          <a:bodyPr/>
          <a:lstStyle/>
          <a:p>
            <a:pPr eaLnBrk="1" hangingPunct="1">
              <a:buFont typeface="Wingdings" pitchFamily="2" charset="2"/>
              <a:buNone/>
            </a:pPr>
            <a:r>
              <a:rPr lang="en-US" smtClean="0"/>
              <a:t>Lindeberg-Levy assumes random sampling – observations have the same mean and same variance.</a:t>
            </a:r>
          </a:p>
          <a:p>
            <a:pPr eaLnBrk="1" hangingPunct="1">
              <a:buFont typeface="Wingdings" pitchFamily="2" charset="2"/>
              <a:buNone/>
            </a:pPr>
            <a:r>
              <a:rPr lang="en-US" smtClean="0"/>
              <a:t>Lindeberg-Feller allows variances to differ across observations, with some necessary assumptions about how they vary.</a:t>
            </a:r>
          </a:p>
          <a:p>
            <a:pPr eaLnBrk="1" hangingPunct="1">
              <a:buFont typeface="Wingdings" pitchFamily="2" charset="2"/>
              <a:buNone/>
            </a:pPr>
            <a:r>
              <a:rPr lang="en-US" smtClean="0"/>
              <a:t>Most econometric estimators require Lindeberg-Feller (and extensions such as Lyapunov).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lstStyle/>
          <a:p>
            <a:pPr eaLnBrk="1" hangingPunct="1"/>
            <a:r>
              <a:rPr lang="en-US" smtClean="0"/>
              <a:t>Order of a Sequence</a:t>
            </a:r>
          </a:p>
        </p:txBody>
      </p:sp>
      <p:sp>
        <p:nvSpPr>
          <p:cNvPr id="15365" name="Rectangle 3"/>
          <p:cNvSpPr>
            <a:spLocks noGrp="1" noChangeArrowheads="1"/>
          </p:cNvSpPr>
          <p:nvPr>
            <p:ph type="body" idx="1"/>
          </p:nvPr>
        </p:nvSpPr>
        <p:spPr>
          <a:xfrm>
            <a:off x="304800" y="1793875"/>
            <a:ext cx="8686800" cy="4530725"/>
          </a:xfrm>
        </p:spPr>
        <p:txBody>
          <a:bodyPr/>
          <a:lstStyle/>
          <a:p>
            <a:pPr marL="533400" indent="-533400" eaLnBrk="1" hangingPunct="1">
              <a:lnSpc>
                <a:spcPct val="90000"/>
              </a:lnSpc>
              <a:buFont typeface="Wingdings" pitchFamily="2" charset="2"/>
              <a:buNone/>
            </a:pPr>
            <a:r>
              <a:rPr lang="en-US" sz="2000" smtClean="0"/>
              <a:t>Order of a sequence</a:t>
            </a:r>
          </a:p>
          <a:p>
            <a:pPr marL="533400" indent="-533400" eaLnBrk="1" hangingPunct="1">
              <a:lnSpc>
                <a:spcPct val="90000"/>
              </a:lnSpc>
              <a:buFont typeface="Wingdings" pitchFamily="2" charset="2"/>
              <a:buNone/>
            </a:pPr>
            <a:r>
              <a:rPr lang="en-US" sz="2000" smtClean="0"/>
              <a:t>‘Little oh’ o(.).  Sequence h</a:t>
            </a:r>
            <a:r>
              <a:rPr lang="en-US" sz="2000" baseline="-25000" smtClean="0"/>
              <a:t>n</a:t>
            </a:r>
            <a:r>
              <a:rPr lang="en-US" sz="2000" smtClean="0"/>
              <a:t> is o(n</a:t>
            </a:r>
            <a:r>
              <a:rPr lang="en-US" sz="2000" baseline="30000" smtClean="0">
                <a:sym typeface="Symbol" pitchFamily="18" charset="2"/>
              </a:rPr>
              <a:t></a:t>
            </a:r>
            <a:r>
              <a:rPr lang="en-US" sz="2000" smtClean="0"/>
              <a:t>) (order </a:t>
            </a:r>
            <a:r>
              <a:rPr lang="en-US" sz="2000" i="1" u="sng" smtClean="0"/>
              <a:t>less than </a:t>
            </a:r>
            <a:r>
              <a:rPr lang="en-US" sz="2000" smtClean="0"/>
              <a:t>n</a:t>
            </a:r>
            <a:r>
              <a:rPr lang="en-US" sz="2000" baseline="30000" smtClean="0">
                <a:sym typeface="Symbol" pitchFamily="18" charset="2"/>
              </a:rPr>
              <a:t></a:t>
            </a:r>
            <a:r>
              <a:rPr lang="en-US" sz="2000" smtClean="0"/>
              <a:t>) iff n</a:t>
            </a:r>
            <a:r>
              <a:rPr lang="en-US" sz="2000" baseline="30000" smtClean="0"/>
              <a:t>-</a:t>
            </a:r>
            <a:r>
              <a:rPr lang="en-US" sz="2000" baseline="30000" smtClean="0">
                <a:sym typeface="Symbol" pitchFamily="18" charset="2"/>
              </a:rPr>
              <a:t></a:t>
            </a:r>
            <a:r>
              <a:rPr lang="en-US" sz="2000" smtClean="0"/>
              <a:t> h</a:t>
            </a:r>
            <a:r>
              <a:rPr lang="en-US" sz="2000" baseline="-25000" smtClean="0"/>
              <a:t>n</a:t>
            </a:r>
            <a:r>
              <a:rPr lang="en-US" sz="2000" smtClean="0"/>
              <a:t> </a:t>
            </a:r>
            <a:r>
              <a:rPr lang="en-US" sz="2000" smtClean="0">
                <a:sym typeface="Symbol" pitchFamily="18" charset="2"/>
              </a:rPr>
              <a:t></a:t>
            </a:r>
            <a:r>
              <a:rPr lang="en-US" sz="2000" smtClean="0"/>
              <a:t> 0.</a:t>
            </a:r>
          </a:p>
          <a:p>
            <a:pPr marL="533400" indent="-533400" eaLnBrk="1" hangingPunct="1">
              <a:lnSpc>
                <a:spcPct val="90000"/>
              </a:lnSpc>
              <a:buFont typeface="Wingdings" pitchFamily="2" charset="2"/>
              <a:buNone/>
            </a:pPr>
            <a:r>
              <a:rPr lang="en-US" sz="2000" smtClean="0"/>
              <a:t>        Example: h</a:t>
            </a:r>
            <a:r>
              <a:rPr lang="en-US" sz="2000" baseline="-25000" smtClean="0"/>
              <a:t>n</a:t>
            </a:r>
            <a:r>
              <a:rPr lang="en-US" sz="2000" smtClean="0"/>
              <a:t> = n</a:t>
            </a:r>
            <a:r>
              <a:rPr lang="en-US" sz="2000" baseline="30000" smtClean="0"/>
              <a:t>1.4</a:t>
            </a:r>
            <a:r>
              <a:rPr lang="en-US" sz="2000" smtClean="0"/>
              <a:t> is o(n</a:t>
            </a:r>
            <a:r>
              <a:rPr lang="en-US" sz="2000" baseline="30000" smtClean="0"/>
              <a:t>1.5</a:t>
            </a:r>
            <a:r>
              <a:rPr lang="en-US" sz="2000" smtClean="0"/>
              <a:t>) since n</a:t>
            </a:r>
            <a:r>
              <a:rPr lang="en-US" sz="2000" baseline="30000" smtClean="0"/>
              <a:t>-1.5</a:t>
            </a:r>
            <a:r>
              <a:rPr lang="en-US" sz="2000" smtClean="0"/>
              <a:t> h</a:t>
            </a:r>
            <a:r>
              <a:rPr lang="en-US" sz="2000" baseline="-25000" smtClean="0"/>
              <a:t>n</a:t>
            </a:r>
            <a:r>
              <a:rPr lang="en-US" sz="2000" smtClean="0"/>
              <a:t> =  1 /n</a:t>
            </a:r>
            <a:r>
              <a:rPr lang="en-US" sz="2000" baseline="30000" smtClean="0"/>
              <a:t>.1</a:t>
            </a:r>
            <a:r>
              <a:rPr lang="en-US" sz="2000" smtClean="0"/>
              <a:t> </a:t>
            </a:r>
            <a:r>
              <a:rPr lang="en-US" sz="2000" smtClean="0">
                <a:sym typeface="Symbol" pitchFamily="18" charset="2"/>
              </a:rPr>
              <a:t></a:t>
            </a:r>
            <a:r>
              <a:rPr lang="en-US" sz="2000" smtClean="0"/>
              <a:t> 0.</a:t>
            </a:r>
          </a:p>
          <a:p>
            <a:pPr marL="533400" indent="-533400" eaLnBrk="1" hangingPunct="1">
              <a:lnSpc>
                <a:spcPct val="90000"/>
              </a:lnSpc>
              <a:buFont typeface="Wingdings" pitchFamily="2" charset="2"/>
              <a:buNone/>
            </a:pPr>
            <a:r>
              <a:rPr lang="en-US" sz="2000" smtClean="0"/>
              <a:t>‘Big oh’ O(.).  Sequence h</a:t>
            </a:r>
            <a:r>
              <a:rPr lang="en-US" sz="2000" baseline="-25000" smtClean="0"/>
              <a:t>n</a:t>
            </a:r>
            <a:r>
              <a:rPr lang="en-US" sz="2000" smtClean="0"/>
              <a:t> is O(n</a:t>
            </a:r>
            <a:r>
              <a:rPr lang="en-US" sz="2000" baseline="30000" smtClean="0">
                <a:sym typeface="Symbol" pitchFamily="18" charset="2"/>
              </a:rPr>
              <a:t></a:t>
            </a:r>
            <a:r>
              <a:rPr lang="en-US" sz="2000" smtClean="0"/>
              <a:t>) iff n</a:t>
            </a:r>
            <a:r>
              <a:rPr lang="en-US" sz="2000" baseline="30000" smtClean="0"/>
              <a:t>-</a:t>
            </a:r>
            <a:r>
              <a:rPr lang="en-US" sz="2000" baseline="30000" smtClean="0">
                <a:sym typeface="Symbol" pitchFamily="18" charset="2"/>
              </a:rPr>
              <a:t></a:t>
            </a:r>
            <a:r>
              <a:rPr lang="en-US" sz="2000" smtClean="0"/>
              <a:t> h</a:t>
            </a:r>
            <a:r>
              <a:rPr lang="en-US" sz="2000" baseline="-25000" smtClean="0"/>
              <a:t>n</a:t>
            </a:r>
            <a:r>
              <a:rPr lang="en-US" sz="2000" i="1" smtClean="0"/>
              <a:t> </a:t>
            </a:r>
            <a:r>
              <a:rPr lang="en-US" sz="2000" smtClean="0">
                <a:sym typeface="Symbol" pitchFamily="18" charset="2"/>
              </a:rPr>
              <a:t></a:t>
            </a:r>
            <a:r>
              <a:rPr lang="en-US" sz="2000" smtClean="0"/>
              <a:t> a finite nonzero constant.</a:t>
            </a:r>
          </a:p>
          <a:p>
            <a:pPr marL="533400" indent="-533400" eaLnBrk="1" hangingPunct="1">
              <a:lnSpc>
                <a:spcPct val="90000"/>
              </a:lnSpc>
              <a:buFont typeface="Wingdings" pitchFamily="2" charset="2"/>
              <a:buNone/>
            </a:pPr>
            <a:r>
              <a:rPr lang="en-US" sz="2000" smtClean="0"/>
              <a:t>        Example 1: h</a:t>
            </a:r>
            <a:r>
              <a:rPr lang="en-US" sz="2000" baseline="-25000" smtClean="0"/>
              <a:t>n</a:t>
            </a:r>
            <a:r>
              <a:rPr lang="en-US" sz="2000" smtClean="0"/>
              <a:t> =  (n</a:t>
            </a:r>
            <a:r>
              <a:rPr lang="en-US" sz="2000" baseline="30000" smtClean="0"/>
              <a:t>2</a:t>
            </a:r>
            <a:r>
              <a:rPr lang="en-US" sz="2000" smtClean="0"/>
              <a:t> + 2n + 1) is O(n</a:t>
            </a:r>
            <a:r>
              <a:rPr lang="en-US" sz="2000" baseline="30000" smtClean="0"/>
              <a:t>2</a:t>
            </a:r>
            <a:r>
              <a:rPr lang="en-US" sz="2000" smtClean="0"/>
              <a:t>).</a:t>
            </a:r>
          </a:p>
          <a:p>
            <a:pPr marL="533400" indent="-533400" eaLnBrk="1" hangingPunct="1">
              <a:lnSpc>
                <a:spcPct val="90000"/>
              </a:lnSpc>
              <a:buFont typeface="Wingdings" pitchFamily="2" charset="2"/>
              <a:buNone/>
            </a:pPr>
            <a:r>
              <a:rPr lang="en-US" sz="2000" smtClean="0"/>
              <a:t>        Example 2:  </a:t>
            </a:r>
            <a:r>
              <a:rPr lang="en-US" sz="2000" smtClean="0">
                <a:sym typeface="Symbol" pitchFamily="18" charset="2"/>
              </a:rPr>
              <a:t></a:t>
            </a:r>
            <a:r>
              <a:rPr lang="en-US" sz="2000" baseline="-25000" smtClean="0"/>
              <a:t>i</a:t>
            </a:r>
            <a:r>
              <a:rPr lang="en-US" sz="2000" smtClean="0"/>
              <a:t>x</a:t>
            </a:r>
            <a:r>
              <a:rPr lang="en-US" sz="2000" baseline="-25000" smtClean="0"/>
              <a:t>i</a:t>
            </a:r>
            <a:r>
              <a:rPr lang="en-US" sz="2000" baseline="30000" smtClean="0"/>
              <a:t>2</a:t>
            </a:r>
            <a:r>
              <a:rPr lang="en-US" sz="2000" smtClean="0"/>
              <a:t>  is usually O(n</a:t>
            </a:r>
            <a:r>
              <a:rPr lang="en-US" sz="2000" baseline="30000" smtClean="0"/>
              <a:t>1</a:t>
            </a:r>
            <a:r>
              <a:rPr lang="en-US" sz="2000" smtClean="0"/>
              <a:t>) since this is n</a:t>
            </a:r>
            <a:r>
              <a:rPr lang="en-US" sz="2000" smtClean="0">
                <a:sym typeface="Symbol" pitchFamily="18" charset="2"/>
              </a:rPr>
              <a:t></a:t>
            </a:r>
            <a:r>
              <a:rPr lang="en-US" sz="2000" smtClean="0"/>
              <a:t>the mean of x</a:t>
            </a:r>
            <a:r>
              <a:rPr lang="en-US" sz="2000" baseline="-25000" smtClean="0"/>
              <a:t>i</a:t>
            </a:r>
            <a:r>
              <a:rPr lang="en-US" sz="2000" baseline="30000" smtClean="0"/>
              <a:t>2</a:t>
            </a:r>
          </a:p>
          <a:p>
            <a:pPr marL="533400" indent="-533400" eaLnBrk="1" hangingPunct="1">
              <a:lnSpc>
                <a:spcPct val="90000"/>
              </a:lnSpc>
              <a:buFont typeface="Wingdings" pitchFamily="2" charset="2"/>
              <a:buNone/>
            </a:pPr>
            <a:r>
              <a:rPr lang="en-US" sz="2000" smtClean="0"/>
              <a:t>        and the mean of x</a:t>
            </a:r>
            <a:r>
              <a:rPr lang="en-US" sz="2000" baseline="-25000" smtClean="0"/>
              <a:t>i</a:t>
            </a:r>
            <a:r>
              <a:rPr lang="en-US" sz="2000" baseline="30000" smtClean="0"/>
              <a:t>2</a:t>
            </a:r>
            <a:r>
              <a:rPr lang="en-US" sz="2000" smtClean="0"/>
              <a:t> generally converges to E[x</a:t>
            </a:r>
            <a:r>
              <a:rPr lang="en-US" sz="2000" baseline="-25000" smtClean="0"/>
              <a:t>i</a:t>
            </a:r>
            <a:r>
              <a:rPr lang="en-US" sz="2000" baseline="30000" smtClean="0"/>
              <a:t>2</a:t>
            </a:r>
            <a:r>
              <a:rPr lang="en-US" sz="2000" smtClean="0"/>
              <a:t>], a finite</a:t>
            </a:r>
          </a:p>
          <a:p>
            <a:pPr marL="533400" indent="-533400" eaLnBrk="1" hangingPunct="1">
              <a:lnSpc>
                <a:spcPct val="90000"/>
              </a:lnSpc>
              <a:buFont typeface="Wingdings" pitchFamily="2" charset="2"/>
              <a:buNone/>
            </a:pPr>
            <a:r>
              <a:rPr lang="en-US" sz="2000" smtClean="0"/>
              <a:t>        constant.</a:t>
            </a:r>
          </a:p>
          <a:p>
            <a:pPr marL="533400" indent="-533400" eaLnBrk="1" hangingPunct="1">
              <a:lnSpc>
                <a:spcPct val="90000"/>
              </a:lnSpc>
              <a:buFont typeface="Wingdings" pitchFamily="2" charset="2"/>
              <a:buNone/>
            </a:pPr>
            <a:r>
              <a:rPr lang="en-US" sz="2000" smtClean="0"/>
              <a:t>What if the sequence is a random variable?  The order is in terms of the variance.</a:t>
            </a:r>
          </a:p>
          <a:p>
            <a:pPr marL="533400" indent="-533400" eaLnBrk="1" hangingPunct="1">
              <a:lnSpc>
                <a:spcPct val="90000"/>
              </a:lnSpc>
              <a:buFont typeface="Wingdings" pitchFamily="2" charset="2"/>
              <a:buNone/>
            </a:pPr>
            <a:r>
              <a:rPr lang="en-US" sz="2000" smtClean="0"/>
              <a:t>Example:  What is the order of the sequence       in random sampling?</a:t>
            </a:r>
          </a:p>
          <a:p>
            <a:pPr marL="533400" indent="-533400" eaLnBrk="1" hangingPunct="1">
              <a:lnSpc>
                <a:spcPct val="90000"/>
              </a:lnSpc>
              <a:buFont typeface="Wingdings" pitchFamily="2" charset="2"/>
              <a:buNone/>
            </a:pPr>
            <a:r>
              <a:rPr lang="en-US" sz="2000" smtClean="0"/>
              <a:t>        Var[     ] = </a:t>
            </a:r>
            <a:r>
              <a:rPr lang="el-GR" sz="2000" smtClean="0"/>
              <a:t>σ</a:t>
            </a:r>
            <a:r>
              <a:rPr lang="en-US" sz="2000" baseline="30000" smtClean="0"/>
              <a:t>2</a:t>
            </a:r>
            <a:r>
              <a:rPr lang="en-US" sz="2000" smtClean="0"/>
              <a:t>/n which is O(1/n).  Most estimators are O(1/n)</a:t>
            </a:r>
            <a:endParaRPr lang="el-GR" sz="2000" smtClean="0"/>
          </a:p>
        </p:txBody>
      </p:sp>
      <p:graphicFrame>
        <p:nvGraphicFramePr>
          <p:cNvPr id="15362" name="Object 4"/>
          <p:cNvGraphicFramePr>
            <a:graphicFrameLocks noChangeAspect="1"/>
          </p:cNvGraphicFramePr>
          <p:nvPr/>
        </p:nvGraphicFramePr>
        <p:xfrm>
          <a:off x="5429250" y="5010150"/>
          <a:ext cx="414337" cy="533400"/>
        </p:xfrm>
        <a:graphic>
          <a:graphicData uri="http://schemas.openxmlformats.org/presentationml/2006/ole">
            <p:oleObj spid="_x0000_s15388" name="Equation" r:id="rId4" imgW="177646" imgH="228402" progId="Equation.DSMT4">
              <p:embed/>
            </p:oleObj>
          </a:graphicData>
        </a:graphic>
      </p:graphicFrame>
      <p:graphicFrame>
        <p:nvGraphicFramePr>
          <p:cNvPr id="15363" name="Object 5"/>
          <p:cNvGraphicFramePr>
            <a:graphicFrameLocks noChangeAspect="1"/>
          </p:cNvGraphicFramePr>
          <p:nvPr/>
        </p:nvGraphicFramePr>
        <p:xfrm>
          <a:off x="1409700" y="5410200"/>
          <a:ext cx="355600" cy="457200"/>
        </p:xfrm>
        <a:graphic>
          <a:graphicData uri="http://schemas.openxmlformats.org/presentationml/2006/ole">
            <p:oleObj spid="_x0000_s15389" name="Equation" r:id="rId5" imgW="177646" imgH="228402" progId="Equation.DSMT4">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0" y="685800"/>
            <a:ext cx="8229600" cy="762000"/>
          </a:xfrm>
        </p:spPr>
        <p:txBody>
          <a:bodyPr/>
          <a:lstStyle/>
          <a:p>
            <a:pPr eaLnBrk="1" hangingPunct="1"/>
            <a:r>
              <a:rPr lang="en-US" smtClean="0"/>
              <a:t>Cornwell and Rupert Panel Data</a:t>
            </a:r>
          </a:p>
        </p:txBody>
      </p:sp>
      <p:sp>
        <p:nvSpPr>
          <p:cNvPr id="9219" name="Text Box 5"/>
          <p:cNvSpPr txBox="1">
            <a:spLocks noChangeArrowheads="1"/>
          </p:cNvSpPr>
          <p:nvPr/>
        </p:nvSpPr>
        <p:spPr bwMode="auto">
          <a:xfrm>
            <a:off x="457200" y="1647885"/>
            <a:ext cx="8229600" cy="4278094"/>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b="1" dirty="0">
                <a:latin typeface="Tahoma" pitchFamily="34" charset="0"/>
              </a:rPr>
              <a:t>Variables 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education</a:t>
            </a:r>
            <a:br>
              <a:rPr lang="en-US" sz="1600" dirty="0">
                <a:latin typeface="Tahoma" pitchFamily="34" charset="0"/>
              </a:rPr>
            </a:br>
            <a:r>
              <a:rPr lang="en-US" sz="1600" dirty="0" smtClean="0">
                <a:latin typeface="Tahoma" pitchFamily="34" charset="0"/>
              </a:rPr>
              <a:t>LWAGE </a:t>
            </a:r>
            <a:r>
              <a:rPr lang="en-US" sz="1600" dirty="0">
                <a:latin typeface="Tahoma" pitchFamily="34" charset="0"/>
              </a:rPr>
              <a:t>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Journal of Applied Econometrics, 3, 1988, pp. 149-155. </a:t>
            </a:r>
          </a:p>
        </p:txBody>
      </p:sp>
      <p:sp>
        <p:nvSpPr>
          <p:cNvPr id="9220" name="Rectangle 4"/>
          <p:cNvSpPr>
            <a:spLocks noChangeArrowheads="1"/>
          </p:cNvSpPr>
          <p:nvPr/>
        </p:nvSpPr>
        <p:spPr bwMode="auto">
          <a:xfrm>
            <a:off x="528638" y="4758396"/>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pic>
        <p:nvPicPr>
          <p:cNvPr id="138241" name="Picture 1"/>
          <p:cNvPicPr>
            <a:picLocks noChangeAspect="1" noChangeArrowheads="1"/>
          </p:cNvPicPr>
          <p:nvPr/>
        </p:nvPicPr>
        <p:blipFill>
          <a:blip r:embed="rId3" cstate="print"/>
          <a:srcRect/>
          <a:stretch>
            <a:fillRect/>
          </a:stretch>
        </p:blipFill>
        <p:spPr bwMode="auto">
          <a:xfrm>
            <a:off x="4800600" y="2286000"/>
            <a:ext cx="3733800" cy="231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457200" y="533400"/>
            <a:ext cx="8229600" cy="1139825"/>
          </a:xfrm>
        </p:spPr>
        <p:txBody>
          <a:bodyPr/>
          <a:lstStyle/>
          <a:p>
            <a:r>
              <a:rPr lang="en-US" smtClean="0"/>
              <a:t>Histogram for LWAGE</a:t>
            </a:r>
          </a:p>
        </p:txBody>
      </p:sp>
      <p:pic>
        <p:nvPicPr>
          <p:cNvPr id="136193" name="Picture 1"/>
          <p:cNvPicPr>
            <a:picLocks noChangeAspect="1" noChangeArrowheads="1"/>
          </p:cNvPicPr>
          <p:nvPr/>
        </p:nvPicPr>
        <p:blipFill>
          <a:blip r:embed="rId3" cstate="print"/>
          <a:srcRect/>
          <a:stretch>
            <a:fillRect/>
          </a:stretch>
        </p:blipFill>
        <p:spPr bwMode="auto">
          <a:xfrm>
            <a:off x="838200" y="1828800"/>
            <a:ext cx="7677150" cy="4381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381000" y="609600"/>
            <a:ext cx="8229600" cy="1139825"/>
          </a:xfrm>
        </p:spPr>
        <p:txBody>
          <a:bodyPr/>
          <a:lstStyle/>
          <a:p>
            <a:r>
              <a:rPr lang="en-US" smtClean="0"/>
              <a:t>Kernel Estimator for LWAGE</a:t>
            </a:r>
          </a:p>
        </p:txBody>
      </p:sp>
      <p:pic>
        <p:nvPicPr>
          <p:cNvPr id="4" name="Picture 8"/>
          <p:cNvPicPr>
            <a:picLocks noChangeAspect="1" noChangeArrowheads="1"/>
          </p:cNvPicPr>
          <p:nvPr/>
        </p:nvPicPr>
        <p:blipFill>
          <a:blip r:embed="rId4" cstate="print"/>
          <a:srcRect/>
          <a:stretch>
            <a:fillRect/>
          </a:stretch>
        </p:blipFill>
        <p:spPr bwMode="auto">
          <a:xfrm>
            <a:off x="685800" y="1905000"/>
            <a:ext cx="7987325" cy="4267200"/>
          </a:xfrm>
          <a:prstGeom prst="rect">
            <a:avLst/>
          </a:prstGeom>
          <a:noFill/>
          <a:ln w="9525">
            <a:noFill/>
            <a:miter lim="800000"/>
            <a:headEnd/>
            <a:tailEnd/>
          </a:ln>
          <a:effectLst/>
        </p:spPr>
      </p:pic>
      <p:sp>
        <p:nvSpPr>
          <p:cNvPr id="5" name="Oval 4"/>
          <p:cNvSpPr/>
          <p:nvPr/>
        </p:nvSpPr>
        <p:spPr bwMode="auto">
          <a:xfrm>
            <a:off x="3581400" y="41148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Connector 6"/>
          <p:cNvCxnSpPr>
            <a:stCxn id="5" idx="4"/>
          </p:cNvCxnSpPr>
          <p:nvPr/>
        </p:nvCxnSpPr>
        <p:spPr bwMode="auto">
          <a:xfrm rot="5400000">
            <a:off x="2667000" y="5257800"/>
            <a:ext cx="19812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8" name="TextBox 7"/>
          <p:cNvSpPr txBox="1"/>
          <p:nvPr/>
        </p:nvSpPr>
        <p:spPr>
          <a:xfrm>
            <a:off x="3505200" y="6172200"/>
            <a:ext cx="457200" cy="369332"/>
          </a:xfrm>
          <a:prstGeom prst="rect">
            <a:avLst/>
          </a:prstGeom>
          <a:noFill/>
        </p:spPr>
        <p:txBody>
          <a:bodyPr wrap="square" rtlCol="0">
            <a:spAutoFit/>
          </a:bodyPr>
          <a:lstStyle/>
          <a:p>
            <a:r>
              <a:rPr lang="en-US" smtClean="0"/>
              <a:t>X*</a:t>
            </a:r>
            <a:endParaRPr lang="en-US"/>
          </a:p>
        </p:txBody>
      </p:sp>
      <p:cxnSp>
        <p:nvCxnSpPr>
          <p:cNvPr id="10" name="Straight Connector 9"/>
          <p:cNvCxnSpPr>
            <a:stCxn id="5" idx="2"/>
          </p:cNvCxnSpPr>
          <p:nvPr/>
        </p:nvCxnSpPr>
        <p:spPr bwMode="auto">
          <a:xfrm rot="10800000">
            <a:off x="990600" y="4191000"/>
            <a:ext cx="25908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graphicFrame>
        <p:nvGraphicFramePr>
          <p:cNvPr id="11" name="Object 10"/>
          <p:cNvGraphicFramePr>
            <a:graphicFrameLocks noChangeAspect="1"/>
          </p:cNvGraphicFramePr>
          <p:nvPr/>
        </p:nvGraphicFramePr>
        <p:xfrm>
          <a:off x="1028700" y="3594100"/>
          <a:ext cx="763588" cy="527050"/>
        </p:xfrm>
        <a:graphic>
          <a:graphicData uri="http://schemas.openxmlformats.org/presentationml/2006/ole">
            <p:oleObj spid="_x0000_s96269" name="Equation" r:id="rId5" imgW="368140" imgH="253890" progId="Equation.DSMT4">
              <p:embed/>
            </p:oleObj>
          </a:graphicData>
        </a:graphic>
      </p:graphicFrame>
      <p:sp>
        <p:nvSpPr>
          <p:cNvPr id="12" name="Oval 11"/>
          <p:cNvSpPr/>
          <p:nvPr/>
        </p:nvSpPr>
        <p:spPr bwMode="auto">
          <a:xfrm>
            <a:off x="914400" y="41148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smtClean="0"/>
              <a:t>Kernel Density Estimator</a:t>
            </a:r>
            <a:endParaRPr lang="en-US"/>
          </a:p>
        </p:txBody>
      </p:sp>
      <p:graphicFrame>
        <p:nvGraphicFramePr>
          <p:cNvPr id="107522" name="Object 3"/>
          <p:cNvGraphicFramePr>
            <a:graphicFrameLocks noChangeAspect="1"/>
          </p:cNvGraphicFramePr>
          <p:nvPr>
            <p:extLst>
              <p:ext uri="{D42A27DB-BD31-4B8C-83A1-F6EECF244321}">
                <p14:modId xmlns:p14="http://schemas.microsoft.com/office/powerpoint/2010/main" xmlns="" val="776614168"/>
              </p:ext>
            </p:extLst>
          </p:nvPr>
        </p:nvGraphicFramePr>
        <p:xfrm>
          <a:off x="842963" y="1752600"/>
          <a:ext cx="7597775" cy="4762500"/>
        </p:xfrm>
        <a:graphic>
          <a:graphicData uri="http://schemas.openxmlformats.org/presentationml/2006/ole">
            <p:oleObj spid="_x0000_s95245" name="Equation" r:id="rId3" imgW="4775040" imgH="299700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2"/>
          <p:cNvSpPr>
            <a:spLocks noGrp="1" noChangeArrowheads="1"/>
          </p:cNvSpPr>
          <p:nvPr>
            <p:ph type="title"/>
          </p:nvPr>
        </p:nvSpPr>
        <p:spPr/>
        <p:txBody>
          <a:bodyPr/>
          <a:lstStyle/>
          <a:p>
            <a:pPr eaLnBrk="1" hangingPunct="1"/>
            <a:r>
              <a:rPr lang="en-US" smtClean="0"/>
              <a:t>Asymptotic Distributions</a:t>
            </a:r>
          </a:p>
        </p:txBody>
      </p:sp>
      <p:sp>
        <p:nvSpPr>
          <p:cNvPr id="16391" name="Rectangle 3"/>
          <p:cNvSpPr>
            <a:spLocks noGrp="1" noChangeArrowheads="1"/>
          </p:cNvSpPr>
          <p:nvPr>
            <p:ph type="body" sz="half" idx="1"/>
          </p:nvPr>
        </p:nvSpPr>
        <p:spPr>
          <a:xfrm>
            <a:off x="457200" y="1828800"/>
            <a:ext cx="8153400" cy="4302125"/>
          </a:xfrm>
        </p:spPr>
        <p:txBody>
          <a:bodyPr/>
          <a:lstStyle/>
          <a:p>
            <a:pPr marL="533400" indent="-533400" eaLnBrk="1" hangingPunct="1">
              <a:buFont typeface="Wingdings" pitchFamily="2" charset="2"/>
              <a:buNone/>
            </a:pPr>
            <a:r>
              <a:rPr lang="en-US" sz="1800" b="1" i="1" smtClean="0"/>
              <a:t>An</a:t>
            </a:r>
            <a:r>
              <a:rPr lang="en-US" sz="1800" smtClean="0"/>
              <a:t> </a:t>
            </a:r>
            <a:r>
              <a:rPr lang="en-US" sz="1800" b="1" smtClean="0">
                <a:solidFill>
                  <a:srgbClr val="FF0000"/>
                </a:solidFill>
              </a:rPr>
              <a:t>asymptotic distribution </a:t>
            </a:r>
            <a:r>
              <a:rPr lang="en-US" sz="1800" smtClean="0"/>
              <a:t>is a finite sample approximation to the true distribution of a random variable that is good for large samples, but not necessarily for small samples.</a:t>
            </a:r>
          </a:p>
          <a:p>
            <a:pPr marL="533400" indent="-533400" eaLnBrk="1" hangingPunct="1">
              <a:buFont typeface="Wingdings" pitchFamily="2" charset="2"/>
              <a:buNone/>
            </a:pPr>
            <a:r>
              <a:rPr lang="en-US" sz="1800" b="1" smtClean="0">
                <a:solidFill>
                  <a:srgbClr val="FF0000"/>
                </a:solidFill>
              </a:rPr>
              <a:t>Stabilizing transformation </a:t>
            </a:r>
            <a:r>
              <a:rPr lang="en-US" sz="1800" smtClean="0"/>
              <a:t>to obtain a limiting distribution.  Multiply random variable x</a:t>
            </a:r>
            <a:r>
              <a:rPr lang="en-US" sz="1800" baseline="-25000" smtClean="0"/>
              <a:t>n</a:t>
            </a:r>
            <a:r>
              <a:rPr lang="en-US" sz="1800" smtClean="0"/>
              <a:t> by some power, a, of n such that the limiting distribution of n</a:t>
            </a:r>
            <a:r>
              <a:rPr lang="en-US" sz="1800" baseline="30000" smtClean="0"/>
              <a:t>a</a:t>
            </a:r>
            <a:r>
              <a:rPr lang="en-US" sz="1800" smtClean="0"/>
              <a:t>x</a:t>
            </a:r>
            <a:r>
              <a:rPr lang="en-US" sz="1800" baseline="-25000" smtClean="0"/>
              <a:t>n</a:t>
            </a:r>
            <a:r>
              <a:rPr lang="en-US" sz="1800" smtClean="0"/>
              <a:t> has a finite, nonzero variance.</a:t>
            </a:r>
          </a:p>
          <a:p>
            <a:pPr marL="533400" indent="-533400" eaLnBrk="1" hangingPunct="1">
              <a:buFont typeface="Wingdings" pitchFamily="2" charset="2"/>
              <a:buNone/>
            </a:pPr>
            <a:r>
              <a:rPr lang="en-US" sz="1800" smtClean="0"/>
              <a:t>Example,      has a limiting variance of zero, since the variance is </a:t>
            </a:r>
            <a:r>
              <a:rPr lang="el-GR" sz="1800" smtClean="0"/>
              <a:t>σ</a:t>
            </a:r>
            <a:r>
              <a:rPr lang="en-US" sz="1800" baseline="30000" smtClean="0"/>
              <a:t>2</a:t>
            </a:r>
            <a:r>
              <a:rPr lang="en-US" sz="1800" smtClean="0"/>
              <a:t>/n.  But,</a:t>
            </a:r>
          </a:p>
          <a:p>
            <a:pPr marL="533400" indent="-533400" eaLnBrk="1" hangingPunct="1">
              <a:buFont typeface="Wingdings" pitchFamily="2" charset="2"/>
              <a:buNone/>
            </a:pPr>
            <a:r>
              <a:rPr lang="en-US" sz="1800" smtClean="0"/>
              <a:t>       the variance of √n      is </a:t>
            </a:r>
            <a:r>
              <a:rPr lang="el-GR" sz="1800" smtClean="0"/>
              <a:t>σ</a:t>
            </a:r>
            <a:r>
              <a:rPr lang="en-US" sz="1800" baseline="30000" smtClean="0"/>
              <a:t>2</a:t>
            </a:r>
            <a:r>
              <a:rPr lang="en-US" sz="1800" smtClean="0"/>
              <a:t>.  However, this does not stabilize the distribution because E[        ] = √ n</a:t>
            </a:r>
            <a:r>
              <a:rPr lang="el-GR" sz="1800" smtClean="0"/>
              <a:t>μ</a:t>
            </a:r>
            <a:r>
              <a:rPr lang="en-US" sz="1800" smtClean="0"/>
              <a:t>.</a:t>
            </a:r>
            <a:endParaRPr lang="el-GR" sz="1800" smtClean="0"/>
          </a:p>
          <a:p>
            <a:pPr marL="533400" indent="-533400" eaLnBrk="1" hangingPunct="1">
              <a:buFont typeface="Wingdings" pitchFamily="2" charset="2"/>
              <a:buNone/>
            </a:pPr>
            <a:r>
              <a:rPr lang="en-US" sz="1800" smtClean="0"/>
              <a:t>       The stabilizing transformation would be </a:t>
            </a:r>
          </a:p>
          <a:p>
            <a:pPr marL="533400" indent="-533400" eaLnBrk="1" hangingPunct="1"/>
            <a:endParaRPr lang="en-US" sz="1800" smtClean="0"/>
          </a:p>
        </p:txBody>
      </p:sp>
      <p:graphicFrame>
        <p:nvGraphicFramePr>
          <p:cNvPr id="16386" name="Object 4"/>
          <p:cNvGraphicFramePr>
            <a:graphicFrameLocks noGrp="1" noChangeAspect="1"/>
          </p:cNvGraphicFramePr>
          <p:nvPr>
            <p:ph sz="half" idx="2"/>
          </p:nvPr>
        </p:nvGraphicFramePr>
        <p:xfrm>
          <a:off x="1524000" y="3581400"/>
          <a:ext cx="355600" cy="457200"/>
        </p:xfrm>
        <a:graphic>
          <a:graphicData uri="http://schemas.openxmlformats.org/presentationml/2006/ole">
            <p:oleObj spid="_x0000_s16438" name="Equation" r:id="rId4" imgW="177646" imgH="228402" progId="Equation.DSMT4">
              <p:embed/>
            </p:oleObj>
          </a:graphicData>
        </a:graphic>
      </p:graphicFrame>
      <p:graphicFrame>
        <p:nvGraphicFramePr>
          <p:cNvPr id="16387" name="Object 6"/>
          <p:cNvGraphicFramePr>
            <a:graphicFrameLocks noChangeAspect="1"/>
          </p:cNvGraphicFramePr>
          <p:nvPr/>
        </p:nvGraphicFramePr>
        <p:xfrm>
          <a:off x="2903537" y="3914775"/>
          <a:ext cx="296863" cy="381000"/>
        </p:xfrm>
        <a:graphic>
          <a:graphicData uri="http://schemas.openxmlformats.org/presentationml/2006/ole">
            <p:oleObj spid="_x0000_s16439" name="Equation" r:id="rId5" imgW="177646" imgH="228402" progId="Equation.DSMT4">
              <p:embed/>
            </p:oleObj>
          </a:graphicData>
        </a:graphic>
      </p:graphicFrame>
      <p:graphicFrame>
        <p:nvGraphicFramePr>
          <p:cNvPr id="16388" name="Object 11"/>
          <p:cNvGraphicFramePr>
            <a:graphicFrameLocks noChangeAspect="1"/>
          </p:cNvGraphicFramePr>
          <p:nvPr/>
        </p:nvGraphicFramePr>
        <p:xfrm>
          <a:off x="3352800" y="4224338"/>
          <a:ext cx="685800" cy="423862"/>
        </p:xfrm>
        <a:graphic>
          <a:graphicData uri="http://schemas.openxmlformats.org/presentationml/2006/ole">
            <p:oleObj spid="_x0000_s16440" name="Equation" r:id="rId6" imgW="431425" imgH="266469" progId="Equation.DSMT4">
              <p:embed/>
            </p:oleObj>
          </a:graphicData>
        </a:graphic>
      </p:graphicFrame>
      <p:graphicFrame>
        <p:nvGraphicFramePr>
          <p:cNvPr id="16389" name="Object 12"/>
          <p:cNvGraphicFramePr>
            <a:graphicFrameLocks noChangeAspect="1"/>
          </p:cNvGraphicFramePr>
          <p:nvPr/>
        </p:nvGraphicFramePr>
        <p:xfrm>
          <a:off x="4953000" y="4492625"/>
          <a:ext cx="1219200" cy="460375"/>
        </p:xfrm>
        <a:graphic>
          <a:graphicData uri="http://schemas.openxmlformats.org/presentationml/2006/ole">
            <p:oleObj spid="_x0000_s16441" name="Equation" r:id="rId7" imgW="672808" imgH="253890" progId="Equation.DSMT4">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Asymptotic Distribution</a:t>
            </a:r>
          </a:p>
        </p:txBody>
      </p:sp>
      <p:sp>
        <p:nvSpPr>
          <p:cNvPr id="17412" name="Rectangle 3"/>
          <p:cNvSpPr>
            <a:spLocks noGrp="1" noChangeArrowheads="1"/>
          </p:cNvSpPr>
          <p:nvPr>
            <p:ph type="body" idx="1"/>
          </p:nvPr>
        </p:nvSpPr>
        <p:spPr/>
        <p:txBody>
          <a:bodyPr/>
          <a:lstStyle/>
          <a:p>
            <a:pPr eaLnBrk="1" hangingPunct="1">
              <a:buFont typeface="Wingdings" pitchFamily="2" charset="2"/>
              <a:buNone/>
            </a:pPr>
            <a:r>
              <a:rPr lang="en-US" sz="1800" smtClean="0"/>
              <a:t>Obtaining an asymptotic distribution from a limiting distribution</a:t>
            </a:r>
          </a:p>
          <a:p>
            <a:pPr eaLnBrk="1" hangingPunct="1">
              <a:buFont typeface="Wingdings" pitchFamily="2" charset="2"/>
              <a:buNone/>
            </a:pPr>
            <a:r>
              <a:rPr lang="en-US" sz="1800" smtClean="0"/>
              <a:t>    Obtain the limiting distribution via a stabilizing transformation</a:t>
            </a:r>
          </a:p>
          <a:p>
            <a:pPr eaLnBrk="1" hangingPunct="1">
              <a:buFont typeface="Wingdings" pitchFamily="2" charset="2"/>
              <a:buNone/>
            </a:pPr>
            <a:r>
              <a:rPr lang="en-US" sz="1800" smtClean="0"/>
              <a:t>    Assume the limiting distribution applies reasonably well in </a:t>
            </a:r>
          </a:p>
          <a:p>
            <a:pPr eaLnBrk="1" hangingPunct="1">
              <a:buFont typeface="Wingdings" pitchFamily="2" charset="2"/>
              <a:buNone/>
            </a:pPr>
            <a:r>
              <a:rPr lang="en-US" sz="1800" smtClean="0"/>
              <a:t>        finite samples</a:t>
            </a:r>
          </a:p>
          <a:p>
            <a:pPr eaLnBrk="1" hangingPunct="1">
              <a:buFont typeface="Wingdings" pitchFamily="2" charset="2"/>
              <a:buNone/>
            </a:pPr>
            <a:r>
              <a:rPr lang="en-US" sz="1800" smtClean="0"/>
              <a:t>    Invert the stabilizing transformation to obtain the asymptotic </a:t>
            </a:r>
          </a:p>
          <a:p>
            <a:pPr eaLnBrk="1" hangingPunct="1">
              <a:buFont typeface="Wingdings" pitchFamily="2" charset="2"/>
              <a:buNone/>
            </a:pPr>
            <a:r>
              <a:rPr lang="en-US" sz="1800" smtClean="0"/>
              <a:t>        distribution</a:t>
            </a:r>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1800" smtClean="0"/>
              <a:t>      Asymptotic normality of a distribution.</a:t>
            </a:r>
          </a:p>
        </p:txBody>
      </p:sp>
      <p:graphicFrame>
        <p:nvGraphicFramePr>
          <p:cNvPr id="17410" name="Object 4"/>
          <p:cNvGraphicFramePr>
            <a:graphicFrameLocks noChangeAspect="1"/>
          </p:cNvGraphicFramePr>
          <p:nvPr/>
        </p:nvGraphicFramePr>
        <p:xfrm>
          <a:off x="2590800" y="3532188"/>
          <a:ext cx="3733800" cy="2411412"/>
        </p:xfrm>
        <a:graphic>
          <a:graphicData uri="http://schemas.openxmlformats.org/presentationml/2006/ole">
            <p:oleObj spid="_x0000_s17423" name="Equation" r:id="rId4" imgW="2654300" imgH="17145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Asymptotic Efficiency</a:t>
            </a:r>
          </a:p>
        </p:txBody>
      </p:sp>
      <p:sp>
        <p:nvSpPr>
          <p:cNvPr id="37891" name="Rectangle 3"/>
          <p:cNvSpPr>
            <a:spLocks noGrp="1" noChangeArrowheads="1"/>
          </p:cNvSpPr>
          <p:nvPr>
            <p:ph type="body" idx="1"/>
          </p:nvPr>
        </p:nvSpPr>
        <p:spPr/>
        <p:txBody>
          <a:bodyPr/>
          <a:lstStyle/>
          <a:p>
            <a:pPr marL="533400" indent="-533400" eaLnBrk="1" hangingPunct="1"/>
            <a:r>
              <a:rPr lang="en-US" sz="2400" smtClean="0"/>
              <a:t>Comparison of asymptotic variances</a:t>
            </a:r>
          </a:p>
          <a:p>
            <a:pPr marL="533400" indent="-533400" eaLnBrk="1" hangingPunct="1"/>
            <a:r>
              <a:rPr lang="en-US" sz="2400" smtClean="0"/>
              <a:t>How to compare consistent estimators?  If both converge to constants, both variances go to zero.  </a:t>
            </a:r>
          </a:p>
          <a:p>
            <a:pPr marL="928688" lvl="1" indent="-457200" eaLnBrk="1" hangingPunct="1"/>
            <a:r>
              <a:rPr lang="en-US" smtClean="0"/>
              <a:t>Example:  Random sampling from the normal distribution, </a:t>
            </a:r>
          </a:p>
          <a:p>
            <a:pPr marL="1328738" lvl="2" indent="-457200"/>
            <a:r>
              <a:rPr lang="en-US" smtClean="0"/>
              <a:t>Sample mean is asymptotically normal[</a:t>
            </a:r>
            <a:r>
              <a:rPr lang="el-GR" smtClean="0"/>
              <a:t>μ</a:t>
            </a:r>
            <a:r>
              <a:rPr lang="en-US" smtClean="0"/>
              <a:t>,</a:t>
            </a:r>
            <a:r>
              <a:rPr lang="el-GR" smtClean="0"/>
              <a:t>σ</a:t>
            </a:r>
            <a:r>
              <a:rPr lang="en-US" baseline="30000" smtClean="0"/>
              <a:t>2</a:t>
            </a:r>
            <a:r>
              <a:rPr lang="en-US" smtClean="0"/>
              <a:t>/n]</a:t>
            </a:r>
          </a:p>
          <a:p>
            <a:pPr marL="1328738" lvl="2" indent="-457200"/>
            <a:r>
              <a:rPr lang="en-US" smtClean="0"/>
              <a:t>Median is asymptotically normal [</a:t>
            </a:r>
            <a:r>
              <a:rPr lang="el-GR" smtClean="0"/>
              <a:t>μ</a:t>
            </a:r>
            <a:r>
              <a:rPr lang="en-US" smtClean="0"/>
              <a:t>,(</a:t>
            </a:r>
            <a:r>
              <a:rPr lang="el-GR" smtClean="0"/>
              <a:t>π</a:t>
            </a:r>
            <a:r>
              <a:rPr lang="en-US" smtClean="0"/>
              <a:t>/2)</a:t>
            </a:r>
            <a:r>
              <a:rPr lang="el-GR" smtClean="0"/>
              <a:t>σ</a:t>
            </a:r>
            <a:r>
              <a:rPr lang="en-US" baseline="30000" smtClean="0"/>
              <a:t>2</a:t>
            </a:r>
            <a:r>
              <a:rPr lang="en-US" smtClean="0"/>
              <a:t>/n]</a:t>
            </a:r>
          </a:p>
          <a:p>
            <a:pPr marL="1328738" lvl="2" indent="-457200"/>
            <a:r>
              <a:rPr lang="en-US" smtClean="0"/>
              <a:t>Mean is asymptotically more efficient</a:t>
            </a:r>
            <a:endParaRPr lang="el-GR"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533400"/>
            <a:ext cx="8229600" cy="530225"/>
          </a:xfrm>
        </p:spPr>
        <p:txBody>
          <a:bodyPr/>
          <a:lstStyle/>
          <a:p>
            <a:pPr eaLnBrk="1" hangingPunct="1"/>
            <a:r>
              <a:rPr lang="en-US" smtClean="0"/>
              <a:t>The Delta Method</a:t>
            </a:r>
          </a:p>
        </p:txBody>
      </p:sp>
      <p:sp>
        <p:nvSpPr>
          <p:cNvPr id="38915" name="Rectangle 3"/>
          <p:cNvSpPr>
            <a:spLocks noGrp="1" noChangeArrowheads="1"/>
          </p:cNvSpPr>
          <p:nvPr>
            <p:ph type="body" idx="1"/>
          </p:nvPr>
        </p:nvSpPr>
        <p:spPr>
          <a:xfrm>
            <a:off x="533400" y="1447800"/>
            <a:ext cx="8229600" cy="4530725"/>
          </a:xfrm>
        </p:spPr>
        <p:txBody>
          <a:bodyPr/>
          <a:lstStyle/>
          <a:p>
            <a:pPr marL="533400" indent="-533400" eaLnBrk="1" hangingPunct="1">
              <a:lnSpc>
                <a:spcPct val="90000"/>
              </a:lnSpc>
              <a:buFont typeface="Wingdings" pitchFamily="2" charset="2"/>
              <a:buNone/>
            </a:pPr>
            <a:r>
              <a:rPr lang="en-US" sz="2000" smtClean="0"/>
              <a:t>The </a:t>
            </a:r>
            <a:r>
              <a:rPr lang="en-US" sz="2000" b="1" u="sng" smtClean="0"/>
              <a:t>delta method </a:t>
            </a:r>
            <a:r>
              <a:rPr lang="en-US" sz="2000" smtClean="0"/>
              <a:t>(combines most of these concepts)</a:t>
            </a:r>
          </a:p>
          <a:p>
            <a:pPr marL="533400" indent="-533400" eaLnBrk="1" hangingPunct="1">
              <a:lnSpc>
                <a:spcPct val="90000"/>
              </a:lnSpc>
              <a:buFont typeface="Wingdings" pitchFamily="2" charset="2"/>
              <a:buNone/>
            </a:pPr>
            <a:endParaRPr lang="en-US" sz="2000" smtClean="0"/>
          </a:p>
          <a:p>
            <a:pPr marL="533400" indent="-533400" eaLnBrk="1" hangingPunct="1">
              <a:lnSpc>
                <a:spcPct val="90000"/>
              </a:lnSpc>
              <a:buFont typeface="Wingdings" pitchFamily="2" charset="2"/>
              <a:buNone/>
            </a:pPr>
            <a:r>
              <a:rPr lang="en-US" sz="2000" b="1" u="sng" smtClean="0"/>
              <a:t>Nonlinear transformation of a random variable:  </a:t>
            </a:r>
            <a:r>
              <a:rPr lang="en-US" sz="2000" smtClean="0"/>
              <a:t/>
            </a:r>
            <a:br>
              <a:rPr lang="en-US" sz="2000" smtClean="0"/>
            </a:br>
            <a:r>
              <a:rPr lang="en-US" sz="2000" smtClean="0"/>
              <a:t>f(x</a:t>
            </a:r>
            <a:r>
              <a:rPr lang="en-US" sz="2000" baseline="-25000" smtClean="0"/>
              <a:t>n</a:t>
            </a:r>
            <a:r>
              <a:rPr lang="en-US" sz="2000" smtClean="0"/>
              <a:t>) such that plim x</a:t>
            </a:r>
            <a:r>
              <a:rPr lang="en-US" sz="2000" baseline="-25000" smtClean="0"/>
              <a:t>n</a:t>
            </a:r>
            <a:r>
              <a:rPr lang="en-US" sz="2000" smtClean="0"/>
              <a:t> = </a:t>
            </a:r>
            <a:r>
              <a:rPr lang="en-US" sz="2000" smtClean="0">
                <a:sym typeface="Symbol" pitchFamily="18" charset="2"/>
              </a:rPr>
              <a:t></a:t>
            </a:r>
            <a:r>
              <a:rPr lang="en-US" sz="2000" smtClean="0"/>
              <a:t> but </a:t>
            </a:r>
            <a:r>
              <a:rPr lang="en-US" sz="2000" smtClean="0">
                <a:sym typeface="Symbol" pitchFamily="18" charset="2"/>
              </a:rPr>
              <a:t></a:t>
            </a:r>
            <a:r>
              <a:rPr lang="en-US" sz="2000" smtClean="0"/>
              <a:t>n (x</a:t>
            </a:r>
            <a:r>
              <a:rPr lang="en-US" sz="2000" baseline="-25000" smtClean="0"/>
              <a:t>n</a:t>
            </a:r>
            <a:r>
              <a:rPr lang="en-US" sz="2000" smtClean="0"/>
              <a:t> - </a:t>
            </a:r>
            <a:r>
              <a:rPr lang="en-US" sz="2000" smtClean="0">
                <a:sym typeface="Symbol" pitchFamily="18" charset="2"/>
              </a:rPr>
              <a:t></a:t>
            </a:r>
            <a:r>
              <a:rPr lang="en-US" sz="2000" smtClean="0"/>
              <a:t>) is asymptotically normally</a:t>
            </a:r>
          </a:p>
          <a:p>
            <a:pPr marL="533400" indent="-533400">
              <a:lnSpc>
                <a:spcPct val="90000"/>
              </a:lnSpc>
              <a:buNone/>
            </a:pPr>
            <a:r>
              <a:rPr lang="en-US" sz="2000" smtClean="0"/>
              <a:t>        distributed (</a:t>
            </a:r>
            <a:r>
              <a:rPr lang="en-US" sz="2000" smtClean="0">
                <a:sym typeface="Symbol" pitchFamily="18" charset="2"/>
              </a:rPr>
              <a:t>,</a:t>
            </a:r>
            <a:r>
              <a:rPr lang="en-US" sz="2000" smtClean="0">
                <a:sym typeface="Symbol"/>
              </a:rPr>
              <a:t></a:t>
            </a:r>
            <a:r>
              <a:rPr lang="en-US" sz="2000" baseline="30000" smtClean="0">
                <a:sym typeface="Symbol"/>
              </a:rPr>
              <a:t>2</a:t>
            </a:r>
            <a:r>
              <a:rPr lang="en-US" sz="2000" smtClean="0"/>
              <a:t>).  What is the asymptotic behavior of</a:t>
            </a:r>
            <a:r>
              <a:rPr lang="en-US" sz="2000" i="1" smtClean="0"/>
              <a:t> </a:t>
            </a:r>
            <a:r>
              <a:rPr lang="en-US" sz="2000" smtClean="0"/>
              <a:t>f(x</a:t>
            </a:r>
            <a:r>
              <a:rPr lang="en-US" sz="2000" baseline="-25000" smtClean="0"/>
              <a:t>n</a:t>
            </a:r>
            <a:r>
              <a:rPr lang="en-US" sz="2000" smtClean="0"/>
              <a:t>)?</a:t>
            </a:r>
          </a:p>
          <a:p>
            <a:pPr marL="533400" indent="-533400" eaLnBrk="1" hangingPunct="1">
              <a:lnSpc>
                <a:spcPct val="90000"/>
              </a:lnSpc>
              <a:buFont typeface="Wingdings" pitchFamily="2" charset="2"/>
              <a:buNone/>
            </a:pPr>
            <a:endParaRPr lang="en-US" sz="2000" smtClean="0"/>
          </a:p>
          <a:p>
            <a:pPr marL="533400" indent="-533400" eaLnBrk="1" hangingPunct="1">
              <a:lnSpc>
                <a:spcPct val="90000"/>
              </a:lnSpc>
              <a:buFont typeface="Wingdings" pitchFamily="2" charset="2"/>
              <a:buNone/>
            </a:pPr>
            <a:r>
              <a:rPr lang="en-US" sz="2000" b="1" smtClean="0"/>
              <a:t>Taylor series approximation</a:t>
            </a:r>
            <a:r>
              <a:rPr lang="en-US" sz="2000" smtClean="0"/>
              <a:t>:  f(x</a:t>
            </a:r>
            <a:r>
              <a:rPr lang="en-US" sz="2000" baseline="-25000" smtClean="0"/>
              <a:t>n</a:t>
            </a:r>
            <a:r>
              <a:rPr lang="en-US" sz="2000" smtClean="0"/>
              <a:t>)  </a:t>
            </a:r>
            <a:r>
              <a:rPr lang="en-US" sz="2000" smtClean="0">
                <a:sym typeface="Symbol" pitchFamily="18" charset="2"/>
              </a:rPr>
              <a:t></a:t>
            </a:r>
            <a:r>
              <a:rPr lang="en-US" sz="2000" smtClean="0"/>
              <a:t>  f(</a:t>
            </a:r>
            <a:r>
              <a:rPr lang="en-US" sz="2000" smtClean="0">
                <a:sym typeface="Symbol" pitchFamily="18" charset="2"/>
              </a:rPr>
              <a:t></a:t>
            </a:r>
            <a:r>
              <a:rPr lang="en-US" sz="2000" smtClean="0"/>
              <a:t>) + f</a:t>
            </a:r>
            <a:r>
              <a:rPr lang="en-US" sz="2000" smtClean="0">
                <a:sym typeface="Symbol" pitchFamily="18" charset="2"/>
              </a:rPr>
              <a:t></a:t>
            </a:r>
            <a:r>
              <a:rPr lang="en-US" sz="2000" smtClean="0"/>
              <a:t>(</a:t>
            </a:r>
            <a:r>
              <a:rPr lang="en-US" sz="2000" smtClean="0">
                <a:sym typeface="Symbol" pitchFamily="18" charset="2"/>
              </a:rPr>
              <a:t></a:t>
            </a:r>
            <a:r>
              <a:rPr lang="en-US" sz="2000" smtClean="0"/>
              <a:t>) (x</a:t>
            </a:r>
            <a:r>
              <a:rPr lang="en-US" sz="2000" baseline="-25000" smtClean="0"/>
              <a:t>n</a:t>
            </a:r>
            <a:r>
              <a:rPr lang="en-US" sz="2000" smtClean="0"/>
              <a:t> - </a:t>
            </a:r>
            <a:r>
              <a:rPr lang="en-US" sz="2000" smtClean="0">
                <a:sym typeface="Symbol" pitchFamily="18" charset="2"/>
              </a:rPr>
              <a:t></a:t>
            </a:r>
            <a:r>
              <a:rPr lang="en-US" sz="2000" smtClean="0"/>
              <a:t>)</a:t>
            </a:r>
          </a:p>
          <a:p>
            <a:pPr marL="533400" indent="-533400" eaLnBrk="1" hangingPunct="1">
              <a:lnSpc>
                <a:spcPct val="90000"/>
              </a:lnSpc>
              <a:buFont typeface="Wingdings" pitchFamily="2" charset="2"/>
              <a:buNone/>
            </a:pPr>
            <a:endParaRPr lang="en-US" sz="2000" smtClean="0"/>
          </a:p>
          <a:p>
            <a:pPr marL="533400" indent="-533400" eaLnBrk="1" hangingPunct="1">
              <a:lnSpc>
                <a:spcPct val="90000"/>
              </a:lnSpc>
              <a:buFont typeface="Wingdings" pitchFamily="2" charset="2"/>
              <a:buNone/>
            </a:pPr>
            <a:r>
              <a:rPr lang="en-US" sz="2000" b="1" smtClean="0"/>
              <a:t>By the Slutsky theorem</a:t>
            </a:r>
            <a:r>
              <a:rPr lang="en-US" sz="2000" smtClean="0"/>
              <a:t>,      plim f(x</a:t>
            </a:r>
            <a:r>
              <a:rPr lang="en-US" sz="2000" baseline="-25000" smtClean="0"/>
              <a:t>n</a:t>
            </a:r>
            <a:r>
              <a:rPr lang="en-US" sz="2000" smtClean="0"/>
              <a:t>) = f(</a:t>
            </a:r>
            <a:r>
              <a:rPr lang="en-US" sz="2000" smtClean="0">
                <a:sym typeface="Symbol" pitchFamily="18" charset="2"/>
              </a:rPr>
              <a:t></a:t>
            </a:r>
            <a:r>
              <a:rPr lang="en-US" sz="2000" smtClean="0"/>
              <a:t>)</a:t>
            </a:r>
            <a:endParaRPr lang="en-US" sz="2000" smtClean="0">
              <a:sym typeface="Symbol" pitchFamily="18" charset="2"/>
            </a:endParaRPr>
          </a:p>
          <a:p>
            <a:pPr marL="533400" indent="-533400" eaLnBrk="1" hangingPunct="1">
              <a:lnSpc>
                <a:spcPct val="90000"/>
              </a:lnSpc>
              <a:buFont typeface="Wingdings" pitchFamily="2" charset="2"/>
              <a:buNone/>
            </a:pPr>
            <a:r>
              <a:rPr lang="en-US" sz="2000" smtClean="0">
                <a:sym typeface="Symbol" pitchFamily="18" charset="2"/>
              </a:rPr>
              <a:t>                                         </a:t>
            </a:r>
            <a:r>
              <a:rPr lang="en-US" sz="2000" smtClean="0"/>
              <a:t>n[f(x</a:t>
            </a:r>
            <a:r>
              <a:rPr lang="en-US" sz="2000" baseline="-25000" smtClean="0"/>
              <a:t>n</a:t>
            </a:r>
            <a:r>
              <a:rPr lang="en-US" sz="2000" smtClean="0"/>
              <a:t>) - f(</a:t>
            </a:r>
            <a:r>
              <a:rPr lang="en-US" sz="2000" smtClean="0">
                <a:sym typeface="Symbol" pitchFamily="18" charset="2"/>
              </a:rPr>
              <a:t></a:t>
            </a:r>
            <a:r>
              <a:rPr lang="en-US" sz="2000" smtClean="0"/>
              <a:t>)] </a:t>
            </a:r>
            <a:r>
              <a:rPr lang="en-US" sz="2000" smtClean="0">
                <a:sym typeface="Symbol" pitchFamily="18" charset="2"/>
              </a:rPr>
              <a:t></a:t>
            </a:r>
            <a:r>
              <a:rPr lang="en-US" sz="2000" smtClean="0"/>
              <a:t> f</a:t>
            </a:r>
            <a:r>
              <a:rPr lang="en-US" sz="2000" smtClean="0">
                <a:sym typeface="Symbol" pitchFamily="18" charset="2"/>
              </a:rPr>
              <a:t></a:t>
            </a:r>
            <a:r>
              <a:rPr lang="en-US" sz="2000" smtClean="0"/>
              <a:t>(</a:t>
            </a:r>
            <a:r>
              <a:rPr lang="en-US" sz="2000" smtClean="0">
                <a:sym typeface="Symbol" pitchFamily="18" charset="2"/>
              </a:rPr>
              <a:t></a:t>
            </a:r>
            <a:r>
              <a:rPr lang="en-US" sz="2000" smtClean="0"/>
              <a:t>) [</a:t>
            </a:r>
            <a:r>
              <a:rPr lang="en-US" sz="2000" smtClean="0">
                <a:sym typeface="Symbol" pitchFamily="18" charset="2"/>
              </a:rPr>
              <a:t></a:t>
            </a:r>
            <a:r>
              <a:rPr lang="en-US" sz="2000" smtClean="0"/>
              <a:t>n (x</a:t>
            </a:r>
            <a:r>
              <a:rPr lang="en-US" sz="2000" baseline="-25000" smtClean="0"/>
              <a:t>n</a:t>
            </a:r>
            <a:r>
              <a:rPr lang="en-US" sz="2000" smtClean="0"/>
              <a:t> - </a:t>
            </a:r>
            <a:r>
              <a:rPr lang="en-US" sz="2000" smtClean="0">
                <a:sym typeface="Symbol" pitchFamily="18" charset="2"/>
              </a:rPr>
              <a:t></a:t>
            </a:r>
            <a:r>
              <a:rPr lang="en-US" sz="2000" smtClean="0"/>
              <a:t>)]</a:t>
            </a:r>
          </a:p>
          <a:p>
            <a:pPr marL="533400" indent="-533400">
              <a:lnSpc>
                <a:spcPct val="90000"/>
              </a:lnSpc>
              <a:buNone/>
            </a:pPr>
            <a:r>
              <a:rPr lang="en-US" sz="2000" smtClean="0">
                <a:sym typeface="Symbol" pitchFamily="18" charset="2"/>
              </a:rPr>
              <a:t>                                         </a:t>
            </a:r>
            <a:r>
              <a:rPr lang="en-US" sz="2000" smtClean="0"/>
              <a:t>n[f(x</a:t>
            </a:r>
            <a:r>
              <a:rPr lang="en-US" sz="2000" baseline="-25000" smtClean="0"/>
              <a:t>n</a:t>
            </a:r>
            <a:r>
              <a:rPr lang="en-US" sz="2000" smtClean="0"/>
              <a:t>) - f(</a:t>
            </a:r>
            <a:r>
              <a:rPr lang="en-US" sz="2000" smtClean="0">
                <a:sym typeface="Symbol" pitchFamily="18" charset="2"/>
              </a:rPr>
              <a:t></a:t>
            </a:r>
            <a:r>
              <a:rPr lang="en-US" sz="2000" smtClean="0"/>
              <a:t>)] </a:t>
            </a:r>
            <a:r>
              <a:rPr lang="en-US" sz="2000" smtClean="0">
                <a:sym typeface="Symbol"/>
              </a:rPr>
              <a:t></a:t>
            </a:r>
            <a:r>
              <a:rPr lang="en-US" sz="2000" smtClean="0"/>
              <a:t> f</a:t>
            </a:r>
            <a:r>
              <a:rPr lang="en-US" sz="2000" smtClean="0">
                <a:sym typeface="Symbol" pitchFamily="18" charset="2"/>
              </a:rPr>
              <a:t></a:t>
            </a:r>
            <a:r>
              <a:rPr lang="en-US" sz="2000" smtClean="0"/>
              <a:t>(</a:t>
            </a:r>
            <a:r>
              <a:rPr lang="en-US" sz="2000" smtClean="0">
                <a:sym typeface="Symbol" pitchFamily="18" charset="2"/>
              </a:rPr>
              <a:t></a:t>
            </a:r>
            <a:r>
              <a:rPr lang="en-US" sz="2000" smtClean="0"/>
              <a:t>) </a:t>
            </a:r>
            <a:r>
              <a:rPr lang="en-US" sz="2000" smtClean="0">
                <a:sym typeface="Symbol"/>
              </a:rPr>
              <a:t></a:t>
            </a:r>
            <a:r>
              <a:rPr lang="en-US" sz="2000" smtClean="0"/>
              <a:t> N[</a:t>
            </a:r>
            <a:r>
              <a:rPr lang="en-US" sz="2000" smtClean="0">
                <a:sym typeface="Symbol" pitchFamily="18" charset="2"/>
              </a:rPr>
              <a:t>,</a:t>
            </a:r>
            <a:r>
              <a:rPr lang="en-US" sz="2000" smtClean="0">
                <a:sym typeface="Symbol"/>
              </a:rPr>
              <a:t> </a:t>
            </a:r>
            <a:r>
              <a:rPr lang="en-US" sz="2000" baseline="30000" smtClean="0">
                <a:sym typeface="Symbol"/>
              </a:rPr>
              <a:t>2</a:t>
            </a:r>
            <a:r>
              <a:rPr lang="en-US" sz="2000" smtClean="0"/>
              <a:t>]</a:t>
            </a:r>
          </a:p>
          <a:p>
            <a:pPr marL="533400" indent="-533400" eaLnBrk="1" hangingPunct="1">
              <a:lnSpc>
                <a:spcPct val="90000"/>
              </a:lnSpc>
              <a:buFont typeface="Wingdings" pitchFamily="2" charset="2"/>
              <a:buNone/>
            </a:pPr>
            <a:endParaRPr lang="en-US" sz="2000" smtClean="0"/>
          </a:p>
          <a:p>
            <a:pPr marL="533400" indent="-533400" eaLnBrk="1" hangingPunct="1">
              <a:lnSpc>
                <a:spcPct val="90000"/>
              </a:lnSpc>
              <a:buFont typeface="Wingdings" pitchFamily="2" charset="2"/>
              <a:buNone/>
            </a:pPr>
            <a:r>
              <a:rPr lang="en-US" sz="2000" smtClean="0"/>
              <a:t>Large sample behaviors of the LHS and RHS sides are the same</a:t>
            </a:r>
          </a:p>
          <a:p>
            <a:pPr marL="533400" indent="-533400" eaLnBrk="1" hangingPunct="1">
              <a:lnSpc>
                <a:spcPct val="90000"/>
              </a:lnSpc>
              <a:buFont typeface="Wingdings" pitchFamily="2" charset="2"/>
              <a:buNone/>
            </a:pPr>
            <a:r>
              <a:rPr lang="en-US" sz="2000" smtClean="0"/>
              <a:t>Large sample variance is [f</a:t>
            </a:r>
            <a:r>
              <a:rPr lang="en-US" sz="2000" smtClean="0">
                <a:sym typeface="Symbol" pitchFamily="18" charset="2"/>
              </a:rPr>
              <a:t></a:t>
            </a:r>
            <a:r>
              <a:rPr lang="en-US" sz="2000" smtClean="0"/>
              <a:t>(</a:t>
            </a:r>
            <a:r>
              <a:rPr lang="en-US" sz="2000" smtClean="0">
                <a:sym typeface="Symbol" pitchFamily="18" charset="2"/>
              </a:rPr>
              <a:t></a:t>
            </a:r>
            <a:r>
              <a:rPr lang="en-US" sz="2000" smtClean="0"/>
              <a:t>)]</a:t>
            </a:r>
            <a:r>
              <a:rPr lang="en-US" sz="2000" baseline="30000" smtClean="0"/>
              <a:t>2</a:t>
            </a:r>
            <a:r>
              <a:rPr lang="en-US" sz="2000" smtClean="0"/>
              <a:t> times large sample Var[</a:t>
            </a:r>
            <a:r>
              <a:rPr lang="en-US" sz="2000" smtClean="0">
                <a:sym typeface="Symbol" pitchFamily="18" charset="2"/>
              </a:rPr>
              <a:t></a:t>
            </a:r>
            <a:r>
              <a:rPr lang="en-US" sz="2000" smtClean="0"/>
              <a:t>n (x</a:t>
            </a:r>
            <a:r>
              <a:rPr lang="en-US" sz="2000" baseline="-25000" smtClean="0"/>
              <a:t>n</a:t>
            </a:r>
            <a:r>
              <a:rPr lang="en-US" sz="2000" smtClean="0"/>
              <a:t> - </a:t>
            </a:r>
            <a:r>
              <a:rPr lang="en-US" sz="2000" smtClean="0">
                <a:sym typeface="Symbol" pitchFamily="18" charset="2"/>
              </a:rPr>
              <a:t></a:t>
            </a:r>
            <a:r>
              <a:rPr lang="en-US" sz="2000" smtClean="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0" y="1524000"/>
            <a:ext cx="8229600" cy="606425"/>
          </a:xfrm>
        </p:spPr>
        <p:txBody>
          <a:bodyPr/>
          <a:lstStyle/>
          <a:p>
            <a:pPr eaLnBrk="1" hangingPunct="1"/>
            <a:r>
              <a:rPr lang="en-US" smtClean="0"/>
              <a:t>Delta Method</a:t>
            </a:r>
            <a:br>
              <a:rPr lang="en-US" smtClean="0"/>
            </a:br>
            <a:r>
              <a:rPr lang="en-US" smtClean="0"/>
              <a:t>Asymptotic Distribution of a Function</a:t>
            </a:r>
          </a:p>
        </p:txBody>
      </p:sp>
      <p:graphicFrame>
        <p:nvGraphicFramePr>
          <p:cNvPr id="18434" name="Object 4"/>
          <p:cNvGraphicFramePr>
            <a:graphicFrameLocks noChangeAspect="1"/>
          </p:cNvGraphicFramePr>
          <p:nvPr/>
        </p:nvGraphicFramePr>
        <p:xfrm>
          <a:off x="1447800" y="2819401"/>
          <a:ext cx="6934200" cy="1882220"/>
        </p:xfrm>
        <a:graphic>
          <a:graphicData uri="http://schemas.openxmlformats.org/presentationml/2006/ole">
            <p:oleObj spid="_x0000_s18447" name="Equation" r:id="rId4" imgW="3556000" imgH="965200" progId="Equation.DSMT4">
              <p:embed/>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tretch>
            <a:fillRect/>
          </a:stretch>
        </p:blipFill>
        <p:spPr>
          <a:xfrm>
            <a:off x="1066800" y="304800"/>
            <a:ext cx="7467600" cy="3429000"/>
          </a:xfrm>
          <a:prstGeom prst="rect">
            <a:avLst/>
          </a:prstGeom>
        </p:spPr>
      </p:pic>
      <p:pic>
        <p:nvPicPr>
          <p:cNvPr id="251906" name="Picture 2"/>
          <p:cNvPicPr>
            <a:picLocks noChangeAspect="1" noChangeArrowheads="1"/>
          </p:cNvPicPr>
          <p:nvPr/>
        </p:nvPicPr>
        <p:blipFill>
          <a:blip r:embed="rId3" cstate="print"/>
          <a:srcRect/>
          <a:stretch>
            <a:fillRect/>
          </a:stretch>
        </p:blipFill>
        <p:spPr bwMode="auto">
          <a:xfrm>
            <a:off x="685800" y="4038600"/>
            <a:ext cx="8229600" cy="2112411"/>
          </a:xfrm>
          <a:prstGeom prst="rect">
            <a:avLst/>
          </a:prstGeom>
          <a:noFill/>
          <a:ln w="9525">
            <a:noFill/>
            <a:miter lim="800000"/>
            <a:headEnd/>
            <a:tailEnd/>
          </a:ln>
        </p:spPr>
      </p:pic>
      <p:sp>
        <p:nvSpPr>
          <p:cNvPr id="5" name="Rectangle 4"/>
          <p:cNvSpPr/>
          <p:nvPr/>
        </p:nvSpPr>
        <p:spPr bwMode="auto">
          <a:xfrm>
            <a:off x="4953000" y="4953000"/>
            <a:ext cx="3962400" cy="381000"/>
          </a:xfrm>
          <a:prstGeom prst="rect">
            <a:avLst/>
          </a:prstGeom>
          <a:solidFill>
            <a:srgbClr val="99CC0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1"/>
          <p:cNvPicPr>
            <a:picLocks noChangeAspect="1" noChangeArrowheads="1"/>
          </p:cNvPicPr>
          <p:nvPr/>
        </p:nvPicPr>
        <p:blipFill>
          <a:blip r:embed="rId2" cstate="print"/>
          <a:srcRect/>
          <a:stretch>
            <a:fillRect/>
          </a:stretch>
        </p:blipFill>
        <p:spPr bwMode="auto">
          <a:xfrm>
            <a:off x="842963" y="1514475"/>
            <a:ext cx="7458075" cy="3829050"/>
          </a:xfrm>
          <a:prstGeom prst="rect">
            <a:avLst/>
          </a:prstGeom>
          <a:noFill/>
          <a:ln w="9525">
            <a:noFill/>
            <a:miter lim="800000"/>
            <a:headEnd/>
            <a:tailEnd/>
          </a:ln>
        </p:spPr>
      </p:pic>
      <p:sp>
        <p:nvSpPr>
          <p:cNvPr id="5" name="Rectangle 4"/>
          <p:cNvSpPr/>
          <p:nvPr/>
        </p:nvSpPr>
        <p:spPr bwMode="auto">
          <a:xfrm>
            <a:off x="2133600" y="4876800"/>
            <a:ext cx="5486400" cy="333375"/>
          </a:xfrm>
          <a:prstGeom prst="rect">
            <a:avLst/>
          </a:prstGeom>
          <a:solidFill>
            <a:srgbClr val="FF00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6" name="Picture 4"/>
          <p:cNvPicPr>
            <a:picLocks noChangeAspect="1" noChangeArrowheads="1"/>
          </p:cNvPicPr>
          <p:nvPr/>
        </p:nvPicPr>
        <p:blipFill>
          <a:blip r:embed="rId2" cstate="print"/>
          <a:srcRect/>
          <a:stretch>
            <a:fillRect/>
          </a:stretch>
        </p:blipFill>
        <p:spPr bwMode="auto">
          <a:xfrm>
            <a:off x="762000" y="2971800"/>
            <a:ext cx="7762875" cy="2962275"/>
          </a:xfrm>
          <a:prstGeom prst="rect">
            <a:avLst/>
          </a:prstGeom>
          <a:noFill/>
          <a:ln w="9525">
            <a:noFill/>
            <a:miter lim="800000"/>
            <a:headEnd/>
            <a:tailEnd/>
          </a:ln>
        </p:spPr>
      </p:pic>
      <p:pic>
        <p:nvPicPr>
          <p:cNvPr id="280577" name="Picture 1"/>
          <p:cNvPicPr>
            <a:picLocks noChangeAspect="1" noChangeArrowheads="1"/>
          </p:cNvPicPr>
          <p:nvPr/>
        </p:nvPicPr>
        <p:blipFill>
          <a:blip r:embed="rId3" cstate="print"/>
          <a:srcRect/>
          <a:stretch>
            <a:fillRect/>
          </a:stretch>
        </p:blipFill>
        <p:spPr bwMode="auto">
          <a:xfrm>
            <a:off x="838200" y="990600"/>
            <a:ext cx="7524750" cy="18764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9" name="Picture 3"/>
          <p:cNvPicPr>
            <a:picLocks noChangeAspect="1" noChangeArrowheads="1"/>
          </p:cNvPicPr>
          <p:nvPr/>
        </p:nvPicPr>
        <p:blipFill>
          <a:blip r:embed="rId2" cstate="print"/>
          <a:srcRect/>
          <a:stretch>
            <a:fillRect/>
          </a:stretch>
        </p:blipFill>
        <p:spPr bwMode="auto">
          <a:xfrm>
            <a:off x="304800" y="3581400"/>
            <a:ext cx="8610600" cy="569507"/>
          </a:xfrm>
          <a:prstGeom prst="rect">
            <a:avLst/>
          </a:prstGeom>
          <a:noFill/>
          <a:ln w="9525">
            <a:noFill/>
            <a:miter lim="800000"/>
            <a:headEnd/>
            <a:tailEnd/>
          </a:ln>
        </p:spPr>
      </p:pic>
      <p:pic>
        <p:nvPicPr>
          <p:cNvPr id="254980" name="Picture 4"/>
          <p:cNvPicPr>
            <a:picLocks noChangeAspect="1" noChangeArrowheads="1"/>
          </p:cNvPicPr>
          <p:nvPr/>
        </p:nvPicPr>
        <p:blipFill>
          <a:blip r:embed="rId3" cstate="print"/>
          <a:srcRect/>
          <a:stretch>
            <a:fillRect/>
          </a:stretch>
        </p:blipFill>
        <p:spPr bwMode="auto">
          <a:xfrm>
            <a:off x="533400" y="1600200"/>
            <a:ext cx="7943850" cy="17907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457201"/>
            <a:ext cx="8229600" cy="533400"/>
          </a:xfrm>
        </p:spPr>
        <p:txBody>
          <a:bodyPr/>
          <a:lstStyle/>
          <a:p>
            <a:pPr eaLnBrk="1" hangingPunct="1"/>
            <a:r>
              <a:rPr lang="en-US" smtClean="0"/>
              <a:t>Delta Method – More than One Parameter</a:t>
            </a:r>
          </a:p>
        </p:txBody>
      </p:sp>
      <p:graphicFrame>
        <p:nvGraphicFramePr>
          <p:cNvPr id="21506" name="Object 4"/>
          <p:cNvGraphicFramePr>
            <a:graphicFrameLocks noChangeAspect="1"/>
          </p:cNvGraphicFramePr>
          <p:nvPr/>
        </p:nvGraphicFramePr>
        <p:xfrm>
          <a:off x="1066800" y="1219200"/>
          <a:ext cx="6618287" cy="5051425"/>
        </p:xfrm>
        <a:graphic>
          <a:graphicData uri="http://schemas.openxmlformats.org/presentationml/2006/ole">
            <p:oleObj spid="_x0000_s21519" name="Equation" r:id="rId4" imgW="5029200" imgH="3835080" progId="Equation.DSMT4">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Log Income Equation</a:t>
            </a:r>
          </a:p>
        </p:txBody>
      </p:sp>
      <p:sp>
        <p:nvSpPr>
          <p:cNvPr id="39939" name="TextBox 3"/>
          <p:cNvSpPr txBox="1">
            <a:spLocks noChangeArrowheads="1"/>
          </p:cNvSpPr>
          <p:nvPr/>
        </p:nvSpPr>
        <p:spPr bwMode="auto">
          <a:xfrm>
            <a:off x="457200" y="1981200"/>
            <a:ext cx="8458200" cy="3970338"/>
          </a:xfrm>
          <a:prstGeom prst="rect">
            <a:avLst/>
          </a:prstGeom>
          <a:noFill/>
          <a:ln w="9525">
            <a:noFill/>
            <a:miter lim="800000"/>
            <a:headEnd/>
            <a:tailEnd/>
          </a:ln>
        </p:spPr>
        <p:txBody>
          <a:bodyPr>
            <a:spAutoFit/>
          </a:bodyPr>
          <a:lstStyle/>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Ordinary     least squares regression ............</a:t>
            </a:r>
          </a:p>
          <a:p>
            <a:r>
              <a:rPr lang="en-US" sz="1200" b="1">
                <a:solidFill>
                  <a:srgbClr val="0000FF"/>
                </a:solidFill>
                <a:latin typeface="Courier New" pitchFamily="49" charset="0"/>
                <a:cs typeface="Courier New" pitchFamily="49" charset="0"/>
              </a:rPr>
              <a:t>LHS=LOGY     Mean                 =       -1.15746        Estimated Cov[b1,b2]</a:t>
            </a:r>
          </a:p>
          <a:p>
            <a:r>
              <a:rPr lang="en-US" sz="1200" b="1">
                <a:solidFill>
                  <a:srgbClr val="0000FF"/>
                </a:solidFill>
                <a:latin typeface="Courier New" pitchFamily="49" charset="0"/>
                <a:cs typeface="Courier New" pitchFamily="49" charset="0"/>
              </a:rPr>
              <a:t>             Standard deviation   =         .49149</a:t>
            </a:r>
          </a:p>
          <a:p>
            <a:r>
              <a:rPr lang="en-US" sz="1200" b="1">
                <a:solidFill>
                  <a:srgbClr val="0000FF"/>
                </a:solidFill>
                <a:latin typeface="Courier New" pitchFamily="49" charset="0"/>
                <a:cs typeface="Courier New" pitchFamily="49" charset="0"/>
              </a:rPr>
              <a:t>             Number of observs.   =          27322</a:t>
            </a:r>
          </a:p>
          <a:p>
            <a:r>
              <a:rPr lang="en-US" sz="1200" b="1">
                <a:solidFill>
                  <a:srgbClr val="0000FF"/>
                </a:solidFill>
                <a:latin typeface="Courier New" pitchFamily="49" charset="0"/>
                <a:cs typeface="Courier New" pitchFamily="49" charset="0"/>
              </a:rPr>
              <a:t>Model size   Parameters           =              7</a:t>
            </a:r>
          </a:p>
          <a:p>
            <a:r>
              <a:rPr lang="en-US" sz="1200" b="1">
                <a:solidFill>
                  <a:srgbClr val="0000FF"/>
                </a:solidFill>
                <a:latin typeface="Courier New" pitchFamily="49" charset="0"/>
                <a:cs typeface="Courier New" pitchFamily="49" charset="0"/>
              </a:rPr>
              <a:t>             Degrees of freedom   =          27315</a:t>
            </a:r>
          </a:p>
          <a:p>
            <a:r>
              <a:rPr lang="en-US" sz="1200" b="1">
                <a:solidFill>
                  <a:srgbClr val="0000FF"/>
                </a:solidFill>
                <a:latin typeface="Courier New" pitchFamily="49" charset="0"/>
                <a:cs typeface="Courier New" pitchFamily="49" charset="0"/>
              </a:rPr>
              <a:t>Residuals    Sum of squares       =     5462.03686</a:t>
            </a:r>
          </a:p>
          <a:p>
            <a:r>
              <a:rPr lang="en-US" sz="1200" b="1">
                <a:solidFill>
                  <a:srgbClr val="0000FF"/>
                </a:solidFill>
                <a:latin typeface="Courier New" pitchFamily="49" charset="0"/>
                <a:cs typeface="Courier New" pitchFamily="49" charset="0"/>
              </a:rPr>
              <a:t>             Standard error of e  =         .44717</a:t>
            </a:r>
          </a:p>
          <a:p>
            <a:r>
              <a:rPr lang="en-US" sz="1200" b="1">
                <a:solidFill>
                  <a:srgbClr val="0000FF"/>
                </a:solidFill>
                <a:latin typeface="Courier New" pitchFamily="49" charset="0"/>
                <a:cs typeface="Courier New" pitchFamily="49" charset="0"/>
              </a:rPr>
              <a:t>Fit          R-squared            =         .17237</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Variable| Coefficient    Standard Error  b/St.Er. P[|Z|&gt;z]   Mean of X</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     AGE|     .06225***       .00213       29.189   .0000      43.5272</a:t>
            </a:r>
          </a:p>
          <a:p>
            <a:r>
              <a:rPr lang="fr-FR" sz="1200" b="1" smtClean="0">
                <a:solidFill>
                  <a:srgbClr val="0000FF"/>
                </a:solidFill>
                <a:latin typeface="Courier New" pitchFamily="49" charset="0"/>
                <a:cs typeface="Courier New" pitchFamily="49" charset="0"/>
              </a:rPr>
              <a:t> AGESQRD|    </a:t>
            </a:r>
            <a:r>
              <a:rPr lang="fr-FR" sz="1200" b="1">
                <a:solidFill>
                  <a:srgbClr val="0000FF"/>
                </a:solidFill>
                <a:latin typeface="Courier New" pitchFamily="49" charset="0"/>
                <a:cs typeface="Courier New" pitchFamily="49" charset="0"/>
              </a:rPr>
              <a:t>-.00074***     .242482D-04   -30.576   .0000      2022.99</a:t>
            </a:r>
          </a:p>
          <a:p>
            <a:r>
              <a:rPr lang="en-US" sz="1200" b="1">
                <a:solidFill>
                  <a:srgbClr val="0000FF"/>
                </a:solidFill>
                <a:latin typeface="Courier New" pitchFamily="49" charset="0"/>
                <a:cs typeface="Courier New" pitchFamily="49" charset="0"/>
              </a:rPr>
              <a:t>Constant|   -3.19130***       .04567      -69.884   .0000</a:t>
            </a:r>
          </a:p>
          <a:p>
            <a:r>
              <a:rPr lang="en-US" sz="1200" b="1">
                <a:solidFill>
                  <a:srgbClr val="0000FF"/>
                </a:solidFill>
                <a:latin typeface="Courier New" pitchFamily="49" charset="0"/>
                <a:cs typeface="Courier New" pitchFamily="49" charset="0"/>
              </a:rPr>
              <a:t> MARRIED|     .32153***       .00703       45.767   .0000       .75869</a:t>
            </a:r>
          </a:p>
          <a:p>
            <a:r>
              <a:rPr lang="de-DE" sz="1200" b="1">
                <a:solidFill>
                  <a:srgbClr val="0000FF"/>
                </a:solidFill>
                <a:latin typeface="Courier New" pitchFamily="49" charset="0"/>
                <a:cs typeface="Courier New" pitchFamily="49" charset="0"/>
              </a:rPr>
              <a:t>  HHKIDS|    -.11134***       .00655      -17.002   .0000       .40272</a:t>
            </a:r>
          </a:p>
          <a:p>
            <a:r>
              <a:rPr lang="en-US" sz="1200" b="1">
                <a:solidFill>
                  <a:srgbClr val="0000FF"/>
                </a:solidFill>
                <a:latin typeface="Courier New" pitchFamily="49" charset="0"/>
                <a:cs typeface="Courier New" pitchFamily="49" charset="0"/>
              </a:rPr>
              <a:t>  FEMALE|    -.00491          .00552        -.889   .3739       .47881</a:t>
            </a:r>
          </a:p>
          <a:p>
            <a:r>
              <a:rPr lang="en-US" sz="1200" b="1">
                <a:solidFill>
                  <a:srgbClr val="0000FF"/>
                </a:solidFill>
                <a:latin typeface="Courier New" pitchFamily="49" charset="0"/>
                <a:cs typeface="Courier New" pitchFamily="49" charset="0"/>
              </a:rPr>
              <a:t>    EDUC|     .05542***       .00120       46.050   .0000      11.3202</a:t>
            </a:r>
          </a:p>
          <a:p>
            <a:r>
              <a:rPr lang="en-US" sz="1200" b="1">
                <a:solidFill>
                  <a:srgbClr val="0000FF"/>
                </a:solidFill>
                <a:latin typeface="Courier New" pitchFamily="49" charset="0"/>
                <a:cs typeface="Courier New" pitchFamily="49" charset="0"/>
              </a:rPr>
              <a:t>--------+-------------------------------------------------------------</a:t>
            </a:r>
          </a:p>
        </p:txBody>
      </p:sp>
      <p:pic>
        <p:nvPicPr>
          <p:cNvPr id="39940" name="Picture 2"/>
          <p:cNvPicPr>
            <a:picLocks noChangeAspect="1" noChangeArrowheads="1"/>
          </p:cNvPicPr>
          <p:nvPr/>
        </p:nvPicPr>
        <p:blipFill>
          <a:blip r:embed="rId3" cstate="print"/>
          <a:srcRect/>
          <a:stretch>
            <a:fillRect/>
          </a:stretch>
        </p:blipFill>
        <p:spPr bwMode="auto">
          <a:xfrm>
            <a:off x="5257800" y="2590800"/>
            <a:ext cx="3695700" cy="9906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533400" y="838200"/>
            <a:ext cx="8229600" cy="1139825"/>
          </a:xfrm>
        </p:spPr>
        <p:txBody>
          <a:bodyPr/>
          <a:lstStyle/>
          <a:p>
            <a:r>
              <a:rPr lang="en-US" smtClean="0"/>
              <a:t>Age-Income Profile: </a:t>
            </a:r>
            <a:br>
              <a:rPr lang="en-US" smtClean="0"/>
            </a:br>
            <a:r>
              <a:rPr lang="en-US" smtClean="0"/>
              <a:t>Married=1, Kids=1, Educ=12, Female=1</a:t>
            </a:r>
          </a:p>
        </p:txBody>
      </p:sp>
      <p:pic>
        <p:nvPicPr>
          <p:cNvPr id="27650" name="Picture 2"/>
          <p:cNvPicPr>
            <a:picLocks noChangeAspect="1" noChangeArrowheads="1"/>
          </p:cNvPicPr>
          <p:nvPr/>
        </p:nvPicPr>
        <p:blipFill>
          <a:blip r:embed="rId3" cstate="print"/>
          <a:srcRect/>
          <a:stretch>
            <a:fillRect/>
          </a:stretch>
        </p:blipFill>
        <p:spPr bwMode="auto">
          <a:xfrm>
            <a:off x="1752600" y="2286000"/>
            <a:ext cx="5519738" cy="41377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457200" y="533400"/>
            <a:ext cx="8229600" cy="1139825"/>
          </a:xfrm>
        </p:spPr>
        <p:txBody>
          <a:bodyPr/>
          <a:lstStyle/>
          <a:p>
            <a:r>
              <a:rPr lang="en-US" smtClean="0"/>
              <a:t>Application: Maximum of a Function</a:t>
            </a:r>
          </a:p>
        </p:txBody>
      </p:sp>
      <p:graphicFrame>
        <p:nvGraphicFramePr>
          <p:cNvPr id="22530" name="Object 2"/>
          <p:cNvGraphicFramePr>
            <a:graphicFrameLocks noChangeAspect="1"/>
          </p:cNvGraphicFramePr>
          <p:nvPr/>
        </p:nvGraphicFramePr>
        <p:xfrm>
          <a:off x="1905000" y="3352800"/>
          <a:ext cx="5562600" cy="2598990"/>
        </p:xfrm>
        <a:graphic>
          <a:graphicData uri="http://schemas.openxmlformats.org/presentationml/2006/ole">
            <p:oleObj spid="_x0000_s22543" name="Equation" r:id="rId4" imgW="3860640" imgH="1803240" progId="Equation.DSMT4">
              <p:embed/>
            </p:oleObj>
          </a:graphicData>
        </a:graphic>
      </p:graphicFrame>
      <p:sp>
        <p:nvSpPr>
          <p:cNvPr id="22532" name="TextBox 3"/>
          <p:cNvSpPr txBox="1">
            <a:spLocks noChangeArrowheads="1"/>
          </p:cNvSpPr>
          <p:nvPr/>
        </p:nvSpPr>
        <p:spPr bwMode="auto">
          <a:xfrm>
            <a:off x="762000" y="1828800"/>
            <a:ext cx="8001000" cy="584200"/>
          </a:xfrm>
          <a:prstGeom prst="rect">
            <a:avLst/>
          </a:prstGeom>
          <a:noFill/>
          <a:ln w="9525">
            <a:noFill/>
            <a:miter lim="800000"/>
            <a:headEnd/>
            <a:tailEnd/>
          </a:ln>
        </p:spPr>
        <p:txBody>
          <a:bodyPr>
            <a:spAutoFit/>
          </a:bodyPr>
          <a:lstStyle/>
          <a:p>
            <a:r>
              <a:rPr lang="en-US" b="1">
                <a:latin typeface="Courier New" pitchFamily="49" charset="0"/>
                <a:cs typeface="Courier New" pitchFamily="49" charset="0"/>
              </a:rPr>
              <a:t>  </a:t>
            </a:r>
            <a:r>
              <a:rPr lang="en-US" sz="1400" b="1">
                <a:solidFill>
                  <a:srgbClr val="0000FF"/>
                </a:solidFill>
                <a:latin typeface="Courier New" pitchFamily="49" charset="0"/>
                <a:cs typeface="Courier New" pitchFamily="49" charset="0"/>
              </a:rPr>
              <a:t>AGE|     .06225***       .00213       29.189   .0000      43.5272</a:t>
            </a:r>
          </a:p>
          <a:p>
            <a:r>
              <a:rPr lang="fr-FR" sz="1400" b="1">
                <a:solidFill>
                  <a:srgbClr val="0000FF"/>
                </a:solidFill>
                <a:latin typeface="Courier New" pitchFamily="49" charset="0"/>
                <a:cs typeface="Courier New" pitchFamily="49" charset="0"/>
              </a:rPr>
              <a:t> AGESQ|    -.00074***     .242482D-04   -30.576   .0000      2022.99</a:t>
            </a:r>
            <a:endParaRPr lang="en-US" sz="1400" b="1">
              <a:solidFill>
                <a:srgbClr val="0000FF"/>
              </a:solidFill>
            </a:endParaRPr>
          </a:p>
        </p:txBody>
      </p:sp>
      <p:pic>
        <p:nvPicPr>
          <p:cNvPr id="22533" name="Picture 2"/>
          <p:cNvPicPr>
            <a:picLocks noChangeAspect="1" noChangeArrowheads="1"/>
          </p:cNvPicPr>
          <p:nvPr/>
        </p:nvPicPr>
        <p:blipFill>
          <a:blip r:embed="rId5" cstate="print"/>
          <a:srcRect/>
          <a:stretch>
            <a:fillRect/>
          </a:stretch>
        </p:blipFill>
        <p:spPr bwMode="auto">
          <a:xfrm>
            <a:off x="3329354" y="2514600"/>
            <a:ext cx="2842846" cy="7620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381000" y="457200"/>
            <a:ext cx="8229600" cy="1139825"/>
          </a:xfrm>
        </p:spPr>
        <p:txBody>
          <a:bodyPr/>
          <a:lstStyle/>
          <a:p>
            <a:r>
              <a:rPr lang="en-US" smtClean="0"/>
              <a:t>Delta Method Using Visible Digits</a:t>
            </a:r>
          </a:p>
        </p:txBody>
      </p:sp>
      <p:pic>
        <p:nvPicPr>
          <p:cNvPr id="23556" name="Picture 2"/>
          <p:cNvPicPr>
            <a:picLocks noChangeAspect="1" noChangeArrowheads="1"/>
          </p:cNvPicPr>
          <p:nvPr/>
        </p:nvPicPr>
        <p:blipFill>
          <a:blip r:embed="rId3" cstate="print"/>
          <a:srcRect/>
          <a:stretch>
            <a:fillRect/>
          </a:stretch>
        </p:blipFill>
        <p:spPr bwMode="auto">
          <a:xfrm>
            <a:off x="2743200" y="1828800"/>
            <a:ext cx="3695700" cy="990600"/>
          </a:xfrm>
          <a:prstGeom prst="rect">
            <a:avLst/>
          </a:prstGeom>
          <a:noFill/>
          <a:ln w="19050">
            <a:noFill/>
            <a:miter lim="800000"/>
            <a:headEnd/>
            <a:tailEnd/>
          </a:ln>
        </p:spPr>
      </p:pic>
      <p:graphicFrame>
        <p:nvGraphicFramePr>
          <p:cNvPr id="23554" name="Object 2"/>
          <p:cNvGraphicFramePr>
            <a:graphicFrameLocks noChangeAspect="1"/>
          </p:cNvGraphicFramePr>
          <p:nvPr/>
        </p:nvGraphicFramePr>
        <p:xfrm>
          <a:off x="1828800" y="3200400"/>
          <a:ext cx="5676900" cy="2514600"/>
        </p:xfrm>
        <a:graphic>
          <a:graphicData uri="http://schemas.openxmlformats.org/presentationml/2006/ole">
            <p:oleObj spid="_x0000_s23567" name="Equation" r:id="rId4" imgW="2895600" imgH="1282700" progId="Equation.DSMT4">
              <p:embed/>
            </p:oleObj>
          </a:graphicData>
        </a:graphic>
      </p:graphicFrame>
      <p:sp>
        <p:nvSpPr>
          <p:cNvPr id="5" name="Oval 4"/>
          <p:cNvSpPr/>
          <p:nvPr/>
        </p:nvSpPr>
        <p:spPr bwMode="auto">
          <a:xfrm>
            <a:off x="4953000" y="4876800"/>
            <a:ext cx="1524000" cy="1295400"/>
          </a:xfrm>
          <a:prstGeom prst="ellipse">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990600"/>
            <a:ext cx="8229600" cy="1139825"/>
          </a:xfrm>
        </p:spPr>
        <p:txBody>
          <a:bodyPr/>
          <a:lstStyle/>
          <a:p>
            <a:r>
              <a:rPr lang="en-US" smtClean="0"/>
              <a:t>Delta Method Results Built into Software</a:t>
            </a:r>
          </a:p>
        </p:txBody>
      </p:sp>
      <p:sp>
        <p:nvSpPr>
          <p:cNvPr id="41987" name="TextBox 2"/>
          <p:cNvSpPr txBox="1">
            <a:spLocks noChangeArrowheads="1"/>
          </p:cNvSpPr>
          <p:nvPr/>
        </p:nvSpPr>
        <p:spPr bwMode="auto">
          <a:xfrm>
            <a:off x="838200" y="2362200"/>
            <a:ext cx="7772400" cy="2800350"/>
          </a:xfrm>
          <a:prstGeom prst="rect">
            <a:avLst/>
          </a:prstGeom>
          <a:noFill/>
          <a:ln w="9525">
            <a:noFill/>
            <a:miter lim="800000"/>
            <a:headEnd/>
            <a:tailEnd/>
          </a:ln>
        </p:spPr>
        <p:txBody>
          <a:bodyPr>
            <a:spAutoFit/>
          </a:bodyPr>
          <a:lstStyle/>
          <a:p>
            <a:r>
              <a:rPr lang="en-US" sz="1600" b="1">
                <a:solidFill>
                  <a:srgbClr val="0000FF"/>
                </a:solidFill>
                <a:latin typeface="Courier New" pitchFamily="49" charset="0"/>
                <a:cs typeface="Courier New" pitchFamily="49" charset="0"/>
              </a:rPr>
              <a:t>-----------------------------------------------------------</a:t>
            </a:r>
          </a:p>
          <a:p>
            <a:r>
              <a:rPr lang="en-US" sz="1600" b="1">
                <a:solidFill>
                  <a:srgbClr val="0000FF"/>
                </a:solidFill>
                <a:latin typeface="Courier New" pitchFamily="49" charset="0"/>
                <a:cs typeface="Courier New" pitchFamily="49" charset="0"/>
              </a:rPr>
              <a:t>WALD procedure. </a:t>
            </a:r>
          </a:p>
          <a:p>
            <a:r>
              <a:rPr lang="en-US" sz="1600" b="1">
                <a:solidFill>
                  <a:srgbClr val="0000FF"/>
                </a:solidFill>
                <a:latin typeface="Courier New" pitchFamily="49" charset="0"/>
                <a:cs typeface="Courier New" pitchFamily="49" charset="0"/>
              </a:rPr>
              <a:t>--------+--------------------------------------------------</a:t>
            </a:r>
          </a:p>
          <a:p>
            <a:r>
              <a:rPr lang="en-US" sz="1600" b="1">
                <a:solidFill>
                  <a:srgbClr val="0000FF"/>
                </a:solidFill>
                <a:latin typeface="Courier New" pitchFamily="49" charset="0"/>
                <a:cs typeface="Courier New" pitchFamily="49" charset="0"/>
              </a:rPr>
              <a:t>Variable| Coefficient    Standard Error  b/St.Er. P[|Z|&gt;z]</a:t>
            </a:r>
          </a:p>
          <a:p>
            <a:r>
              <a:rPr lang="en-US" sz="1600" b="1">
                <a:solidFill>
                  <a:srgbClr val="0000FF"/>
                </a:solidFill>
                <a:latin typeface="Courier New" pitchFamily="49" charset="0"/>
                <a:cs typeface="Courier New" pitchFamily="49" charset="0"/>
              </a:rPr>
              <a:t>--------+--------------------------------------------------</a:t>
            </a:r>
          </a:p>
          <a:p>
            <a:r>
              <a:rPr lang="nn-NO" sz="1600" b="1">
                <a:solidFill>
                  <a:srgbClr val="0000FF"/>
                </a:solidFill>
                <a:latin typeface="Courier New" pitchFamily="49" charset="0"/>
                <a:cs typeface="Courier New" pitchFamily="49" charset="0"/>
              </a:rPr>
              <a:t>      G1|    674.399***     22.05686       30.575   .0000</a:t>
            </a:r>
          </a:p>
          <a:p>
            <a:r>
              <a:rPr lang="nn-NO" sz="1600" b="1">
                <a:solidFill>
                  <a:srgbClr val="0000FF"/>
                </a:solidFill>
                <a:latin typeface="Courier New" pitchFamily="49" charset="0"/>
                <a:cs typeface="Courier New" pitchFamily="49" charset="0"/>
              </a:rPr>
              <a:t>      G2|    56623.8***     1797.294       31.505   .0000</a:t>
            </a:r>
          </a:p>
          <a:p>
            <a:r>
              <a:rPr lang="de-DE" sz="1600" b="1">
                <a:solidFill>
                  <a:srgbClr val="0000FF"/>
                </a:solidFill>
                <a:latin typeface="Courier New" pitchFamily="49" charset="0"/>
                <a:cs typeface="Courier New" pitchFamily="49" charset="0"/>
              </a:rPr>
              <a:t> AGESTAR|    41.9809***       .19193      218.727   .0000</a:t>
            </a:r>
          </a:p>
          <a:p>
            <a:r>
              <a:rPr lang="en-US" sz="1600" b="1">
                <a:solidFill>
                  <a:srgbClr val="0000FF"/>
                </a:solidFill>
                <a:latin typeface="Courier New" pitchFamily="49" charset="0"/>
                <a:cs typeface="Courier New" pitchFamily="49" charset="0"/>
              </a:rPr>
              <a:t>--------+--------------------------------------------------</a:t>
            </a:r>
          </a:p>
          <a:p>
            <a:endParaRPr lang="en-US" sz="1600" b="1">
              <a:latin typeface="Courier New" pitchFamily="49" charset="0"/>
              <a:cs typeface="Courier New" pitchFamily="49" charset="0"/>
            </a:endParaRPr>
          </a:p>
          <a:p>
            <a:r>
              <a:rPr lang="en-US" sz="1600" b="1">
                <a:latin typeface="Courier New" pitchFamily="49" charset="0"/>
                <a:cs typeface="Courier New" pitchFamily="49" charset="0"/>
              </a:rPr>
              <a:t>(Computed using all </a:t>
            </a:r>
            <a:r>
              <a:rPr lang="en-US" sz="1600" b="1" smtClean="0">
                <a:latin typeface="Courier New" pitchFamily="49" charset="0"/>
                <a:cs typeface="Courier New" pitchFamily="49" charset="0"/>
              </a:rPr>
              <a:t>17 internal </a:t>
            </a:r>
            <a:r>
              <a:rPr lang="en-US" sz="1600" b="1">
                <a:latin typeface="Courier New" pitchFamily="49" charset="0"/>
                <a:cs typeface="Courier New" pitchFamily="49" charset="0"/>
              </a:rPr>
              <a:t>digits of regression results)</a:t>
            </a:r>
          </a:p>
        </p:txBody>
      </p:sp>
      <p:sp>
        <p:nvSpPr>
          <p:cNvPr id="4" name="Oval 3"/>
          <p:cNvSpPr/>
          <p:nvPr/>
        </p:nvSpPr>
        <p:spPr bwMode="auto">
          <a:xfrm>
            <a:off x="4191000" y="3657600"/>
            <a:ext cx="1524000" cy="1295400"/>
          </a:xfrm>
          <a:prstGeom prst="ellipse">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Application: Doctor Visits</a:t>
            </a:r>
          </a:p>
        </p:txBody>
      </p:sp>
      <p:sp>
        <p:nvSpPr>
          <p:cNvPr id="24579" name="Rectangle 3"/>
          <p:cNvSpPr>
            <a:spLocks noGrp="1" noChangeArrowheads="1"/>
          </p:cNvSpPr>
          <p:nvPr>
            <p:ph type="body" sz="half" idx="1"/>
          </p:nvPr>
        </p:nvSpPr>
        <p:spPr>
          <a:xfrm>
            <a:off x="457200" y="1828800"/>
            <a:ext cx="8382000" cy="3124200"/>
          </a:xfrm>
        </p:spPr>
        <p:txBody>
          <a:bodyPr/>
          <a:lstStyle/>
          <a:p>
            <a:pPr eaLnBrk="1" hangingPunct="1"/>
            <a:r>
              <a:rPr lang="en-US" sz="1800" smtClean="0"/>
              <a:t>German Individual Health Care data: n=27,236</a:t>
            </a:r>
          </a:p>
          <a:p>
            <a:pPr eaLnBrk="1" hangingPunct="1"/>
            <a:r>
              <a:rPr lang="en-US" sz="1800" smtClean="0"/>
              <a:t>Simple model for number of visits to the doctor:</a:t>
            </a:r>
          </a:p>
          <a:p>
            <a:pPr lvl="1" eaLnBrk="1" hangingPunct="1"/>
            <a:r>
              <a:rPr lang="en-US" sz="1800" smtClean="0"/>
              <a:t>True E[v|income] =         </a:t>
            </a:r>
            <a:r>
              <a:rPr lang="en-US" sz="1800" b="1" smtClean="0"/>
              <a:t>exp</a:t>
            </a:r>
            <a:r>
              <a:rPr lang="en-US" sz="1800" smtClean="0"/>
              <a:t>(1.412 - .0745*income)</a:t>
            </a:r>
          </a:p>
          <a:p>
            <a:pPr lvl="1" eaLnBrk="1" hangingPunct="1"/>
            <a:r>
              <a:rPr lang="en-US" sz="1800" smtClean="0"/>
              <a:t>Linear regression: g*(income)=3.917 - .208*income</a:t>
            </a:r>
          </a:p>
        </p:txBody>
      </p:sp>
      <p:pic>
        <p:nvPicPr>
          <p:cNvPr id="24580" name="Picture 5"/>
          <p:cNvPicPr>
            <a:picLocks noChangeAspect="1" noChangeArrowheads="1"/>
          </p:cNvPicPr>
          <p:nvPr/>
        </p:nvPicPr>
        <p:blipFill>
          <a:blip r:embed="rId3" cstate="print"/>
          <a:srcRect/>
          <a:stretch>
            <a:fillRect/>
          </a:stretch>
        </p:blipFill>
        <p:spPr bwMode="auto">
          <a:xfrm>
            <a:off x="1524000" y="3276600"/>
            <a:ext cx="6019800" cy="2967038"/>
          </a:xfrm>
          <a:prstGeom prst="rect">
            <a:avLst/>
          </a:prstGeom>
          <a:noFill/>
          <a:ln w="19050">
            <a:noFill/>
            <a:miter lim="800000"/>
            <a:headEnd/>
            <a:tailEnd/>
          </a:ln>
        </p:spPr>
      </p:pic>
    </p:spTree>
    <p:extLst>
      <p:ext uri="{BB962C8B-B14F-4D97-AF65-F5344CB8AC3E}">
        <p14:creationId xmlns:p14="http://schemas.microsoft.com/office/powerpoint/2010/main" xmlns="" val="7619820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39825"/>
          </a:xfrm>
        </p:spPr>
        <p:txBody>
          <a:bodyPr/>
          <a:lstStyle/>
          <a:p>
            <a:r>
              <a:rPr lang="en-US" smtClean="0"/>
              <a:t>A Nonlinear Model</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554271340"/>
              </p:ext>
            </p:extLst>
          </p:nvPr>
        </p:nvGraphicFramePr>
        <p:xfrm>
          <a:off x="1007533" y="1524000"/>
          <a:ext cx="7450667" cy="609600"/>
        </p:xfrm>
        <a:graphic>
          <a:graphicData uri="http://schemas.openxmlformats.org/presentationml/2006/ole">
            <p:oleObj spid="_x0000_s101391" name="Equation" r:id="rId3" imgW="2794000" imgH="228600" progId="Equation.DSMT4">
              <p:embed/>
            </p:oleObj>
          </a:graphicData>
        </a:graphic>
      </p:graphicFrame>
      <p:sp>
        <p:nvSpPr>
          <p:cNvPr id="4" name="Rectangle 3"/>
          <p:cNvSpPr/>
          <p:nvPr/>
        </p:nvSpPr>
        <p:spPr bwMode="auto">
          <a:xfrm>
            <a:off x="914400" y="1348450"/>
            <a:ext cx="7620000" cy="838200"/>
          </a:xfrm>
          <a:prstGeom prst="rect">
            <a:avLst/>
          </a:prstGeom>
          <a:solidFill>
            <a:srgbClr val="00B0F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01392" name="Picture 16"/>
          <p:cNvPicPr>
            <a:picLocks noChangeAspect="1" noChangeArrowheads="1"/>
          </p:cNvPicPr>
          <p:nvPr/>
        </p:nvPicPr>
        <p:blipFill>
          <a:blip r:embed="rId4" cstate="print"/>
          <a:srcRect/>
          <a:stretch>
            <a:fillRect/>
          </a:stretch>
        </p:blipFill>
        <p:spPr bwMode="auto">
          <a:xfrm>
            <a:off x="838200" y="2514600"/>
            <a:ext cx="7677150" cy="3209925"/>
          </a:xfrm>
          <a:prstGeom prst="rect">
            <a:avLst/>
          </a:prstGeom>
          <a:noFill/>
          <a:ln w="9525">
            <a:noFill/>
            <a:miter lim="800000"/>
            <a:headEnd/>
            <a:tailEnd/>
          </a:ln>
        </p:spPr>
      </p:pic>
    </p:spTree>
    <p:extLst>
      <p:ext uri="{BB962C8B-B14F-4D97-AF65-F5344CB8AC3E}">
        <p14:creationId xmlns:p14="http://schemas.microsoft.com/office/powerpoint/2010/main" xmlns="" val="13431277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39825"/>
          </a:xfrm>
        </p:spPr>
        <p:txBody>
          <a:bodyPr/>
          <a:lstStyle/>
          <a:p>
            <a:r>
              <a:rPr lang="en-US" smtClean="0"/>
              <a:t>Interesting Partial Effects</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2360981461"/>
              </p:ext>
            </p:extLst>
          </p:nvPr>
        </p:nvGraphicFramePr>
        <p:xfrm>
          <a:off x="1524000" y="1981200"/>
          <a:ext cx="5492750" cy="4233863"/>
        </p:xfrm>
        <a:graphic>
          <a:graphicData uri="http://schemas.openxmlformats.org/presentationml/2006/ole">
            <p:oleObj spid="_x0000_s103438" name="Equation" r:id="rId3" imgW="3213000" imgH="2476440" progId="Equation.DSMT4">
              <p:embed/>
            </p:oleObj>
          </a:graphicData>
        </a:graphic>
      </p:graphicFrame>
      <p:cxnSp>
        <p:nvCxnSpPr>
          <p:cNvPr id="5" name="Straight Arrow Connector 4"/>
          <p:cNvCxnSpPr/>
          <p:nvPr/>
        </p:nvCxnSpPr>
        <p:spPr bwMode="auto">
          <a:xfrm flipH="1">
            <a:off x="6934200" y="2819400"/>
            <a:ext cx="914400" cy="6858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6" name="Straight Arrow Connector 5"/>
          <p:cNvCxnSpPr/>
          <p:nvPr/>
        </p:nvCxnSpPr>
        <p:spPr bwMode="auto">
          <a:xfrm flipH="1">
            <a:off x="6934200" y="3962400"/>
            <a:ext cx="914400" cy="6858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7" name="Straight Arrow Connector 6"/>
          <p:cNvCxnSpPr/>
          <p:nvPr/>
        </p:nvCxnSpPr>
        <p:spPr bwMode="auto">
          <a:xfrm flipH="1">
            <a:off x="6934200" y="5181600"/>
            <a:ext cx="914400" cy="6858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xmlns="" val="3147666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Necessary Derivatives (Jacobian)</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2791509477"/>
              </p:ext>
            </p:extLst>
          </p:nvPr>
        </p:nvGraphicFramePr>
        <p:xfrm>
          <a:off x="1143000" y="1524000"/>
          <a:ext cx="7548647" cy="4800600"/>
        </p:xfrm>
        <a:graphic>
          <a:graphicData uri="http://schemas.openxmlformats.org/presentationml/2006/ole">
            <p:oleObj spid="_x0000_s104463" name="Equation" r:id="rId3" imgW="5130800" imgH="3263900" progId="Equation.DSMT4">
              <p:embed/>
            </p:oleObj>
          </a:graphicData>
        </a:graphic>
      </p:graphicFrame>
      <p:sp>
        <p:nvSpPr>
          <p:cNvPr id="4" name="Rectangle 3"/>
          <p:cNvSpPr/>
          <p:nvPr/>
        </p:nvSpPr>
        <p:spPr bwMode="auto">
          <a:xfrm>
            <a:off x="2590800" y="1600200"/>
            <a:ext cx="3124200" cy="457200"/>
          </a:xfrm>
          <a:prstGeom prst="rect">
            <a:avLst/>
          </a:prstGeom>
          <a:solidFill>
            <a:srgbClr val="FF00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40613218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1219200"/>
            <a:ext cx="7786688" cy="228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54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831" y="3505200"/>
            <a:ext cx="7793096" cy="2895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Arrow Connector 4"/>
          <p:cNvCxnSpPr/>
          <p:nvPr/>
        </p:nvCxnSpPr>
        <p:spPr bwMode="auto">
          <a:xfrm>
            <a:off x="381000" y="2819400"/>
            <a:ext cx="4572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cxnSp>
        <p:nvCxnSpPr>
          <p:cNvPr id="6" name="Straight Arrow Connector 5"/>
          <p:cNvCxnSpPr/>
          <p:nvPr/>
        </p:nvCxnSpPr>
        <p:spPr bwMode="auto">
          <a:xfrm>
            <a:off x="381000" y="5791200"/>
            <a:ext cx="4572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xmlns="" val="26847948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smtClean="0"/>
              <a:t>Partial Effects at Means vs. </a:t>
            </a:r>
            <a:br>
              <a:rPr lang="en-US" smtClean="0"/>
            </a:br>
            <a:r>
              <a:rPr lang="en-US" smtClean="0"/>
              <a:t>Mean of Partial Effects</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53530151"/>
              </p:ext>
            </p:extLst>
          </p:nvPr>
        </p:nvGraphicFramePr>
        <p:xfrm>
          <a:off x="1905000" y="2133600"/>
          <a:ext cx="5838825" cy="3981450"/>
        </p:xfrm>
        <a:graphic>
          <a:graphicData uri="http://schemas.openxmlformats.org/presentationml/2006/ole">
            <p:oleObj spid="_x0000_s109580" name="Equation" r:id="rId3" imgW="3035160" imgH="2070000" progId="Equation.DSMT4">
              <p:embed/>
            </p:oleObj>
          </a:graphicData>
        </a:graphic>
      </p:graphicFrame>
    </p:spTree>
    <p:extLst>
      <p:ext uri="{BB962C8B-B14F-4D97-AF65-F5344CB8AC3E}">
        <p14:creationId xmlns:p14="http://schemas.microsoft.com/office/powerpoint/2010/main" xmlns="" val="35657281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39825"/>
          </a:xfrm>
        </p:spPr>
        <p:txBody>
          <a:bodyPr/>
          <a:lstStyle/>
          <a:p>
            <a:r>
              <a:rPr lang="en-US" smtClean="0"/>
              <a:t>Partial Effect for a Dummy Variable?</a:t>
            </a:r>
            <a:endParaRPr lang="en-US"/>
          </a:p>
        </p:txBody>
      </p:sp>
      <p:pic>
        <p:nvPicPr>
          <p:cNvPr id="10752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1752600"/>
            <a:ext cx="7162800" cy="462894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bwMode="auto">
          <a:xfrm>
            <a:off x="1143000" y="2667000"/>
            <a:ext cx="7010400" cy="457200"/>
          </a:xfrm>
          <a:prstGeom prst="rect">
            <a:avLst/>
          </a:prstGeom>
          <a:solidFill>
            <a:srgbClr val="FF00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143000" y="4800600"/>
            <a:ext cx="7010400" cy="457200"/>
          </a:xfrm>
          <a:prstGeom prst="rect">
            <a:avLst/>
          </a:prstGeom>
          <a:solidFill>
            <a:srgbClr val="FF00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35910651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381000" y="1752600"/>
            <a:ext cx="8543324" cy="2895600"/>
          </a:xfrm>
          <a:prstGeom prst="rect">
            <a:avLst/>
          </a:prstGeom>
        </p:spPr>
      </p:pic>
    </p:spTree>
    <p:extLst>
      <p:ext uri="{BB962C8B-B14F-4D97-AF65-F5344CB8AC3E}">
        <p14:creationId xmlns:p14="http://schemas.microsoft.com/office/powerpoint/2010/main" xmlns="" val="5927112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Delta Method, Stata Application</a:t>
            </a:r>
            <a:endParaRPr lang="en-US"/>
          </a:p>
        </p:txBody>
      </p:sp>
      <p:pic>
        <p:nvPicPr>
          <p:cNvPr id="189442" name="Picture 2"/>
          <p:cNvPicPr>
            <a:picLocks noChangeAspect="1" noChangeArrowheads="1"/>
          </p:cNvPicPr>
          <p:nvPr/>
        </p:nvPicPr>
        <p:blipFill>
          <a:blip r:embed="rId3" cstate="print"/>
          <a:srcRect/>
          <a:stretch>
            <a:fillRect/>
          </a:stretch>
        </p:blipFill>
        <p:spPr bwMode="auto">
          <a:xfrm>
            <a:off x="3437212" y="1447800"/>
            <a:ext cx="5630588" cy="4343400"/>
          </a:xfrm>
          <a:prstGeom prst="rect">
            <a:avLst/>
          </a:prstGeom>
          <a:noFill/>
          <a:ln w="9525">
            <a:noFill/>
            <a:miter lim="800000"/>
            <a:headEnd/>
            <a:tailEnd/>
          </a:ln>
          <a:effectLst/>
        </p:spPr>
      </p:pic>
      <p:graphicFrame>
        <p:nvGraphicFramePr>
          <p:cNvPr id="4" name="Object 3"/>
          <p:cNvGraphicFramePr>
            <a:graphicFrameLocks noChangeAspect="1"/>
          </p:cNvGraphicFramePr>
          <p:nvPr/>
        </p:nvGraphicFramePr>
        <p:xfrm>
          <a:off x="457200" y="3962400"/>
          <a:ext cx="2794000" cy="1828800"/>
        </p:xfrm>
        <a:graphic>
          <a:graphicData uri="http://schemas.openxmlformats.org/presentationml/2006/ole">
            <p:oleObj spid="_x0000_s247810" name="Equation" r:id="rId4" imgW="2095500" imgH="1371600" progId="Equation.DSMT4">
              <p:embed/>
            </p:oleObj>
          </a:graphicData>
        </a:graphic>
      </p:graphicFrame>
      <p:cxnSp>
        <p:nvCxnSpPr>
          <p:cNvPr id="6" name="Straight Arrow Connector 5"/>
          <p:cNvCxnSpPr/>
          <p:nvPr/>
        </p:nvCxnSpPr>
        <p:spPr bwMode="auto">
          <a:xfrm>
            <a:off x="2514600" y="5029200"/>
            <a:ext cx="990600" cy="158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8" name="Straight Arrow Connector 7"/>
          <p:cNvCxnSpPr/>
          <p:nvPr/>
        </p:nvCxnSpPr>
        <p:spPr bwMode="auto">
          <a:xfrm>
            <a:off x="2798064" y="5279136"/>
            <a:ext cx="990600" cy="762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0" name="Straight Arrow Connector 9"/>
          <p:cNvCxnSpPr/>
          <p:nvPr/>
        </p:nvCxnSpPr>
        <p:spPr bwMode="auto">
          <a:xfrm flipV="1">
            <a:off x="3011424" y="5513832"/>
            <a:ext cx="990600" cy="762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Delta Method</a:t>
            </a:r>
            <a:endParaRPr lang="en-US"/>
          </a:p>
        </p:txBody>
      </p:sp>
      <p:pic>
        <p:nvPicPr>
          <p:cNvPr id="190466" name="Picture 2"/>
          <p:cNvPicPr>
            <a:picLocks noChangeAspect="1" noChangeArrowheads="1"/>
          </p:cNvPicPr>
          <p:nvPr/>
        </p:nvPicPr>
        <p:blipFill>
          <a:blip r:embed="rId3" cstate="print"/>
          <a:srcRect/>
          <a:stretch>
            <a:fillRect/>
          </a:stretch>
        </p:blipFill>
        <p:spPr bwMode="auto">
          <a:xfrm>
            <a:off x="1752600" y="1447800"/>
            <a:ext cx="5233631" cy="1738313"/>
          </a:xfrm>
          <a:prstGeom prst="rect">
            <a:avLst/>
          </a:prstGeom>
          <a:noFill/>
          <a:ln w="9525">
            <a:noFill/>
            <a:miter lim="800000"/>
            <a:headEnd/>
            <a:tailEnd/>
          </a:ln>
          <a:effectLst/>
        </p:spPr>
      </p:pic>
      <p:graphicFrame>
        <p:nvGraphicFramePr>
          <p:cNvPr id="4" name="Object 3"/>
          <p:cNvGraphicFramePr>
            <a:graphicFrameLocks noChangeAspect="1"/>
          </p:cNvGraphicFramePr>
          <p:nvPr/>
        </p:nvGraphicFramePr>
        <p:xfrm>
          <a:off x="1143000" y="3200400"/>
          <a:ext cx="7132320" cy="2743200"/>
        </p:xfrm>
        <a:graphic>
          <a:graphicData uri="http://schemas.openxmlformats.org/presentationml/2006/ole">
            <p:oleObj spid="_x0000_s248834" name="Equation" r:id="rId4" imgW="3962160" imgH="152388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smtClean="0"/>
              <a:t>Delta Method</a:t>
            </a:r>
            <a:endParaRPr lang="en-US" dirty="0"/>
          </a:p>
        </p:txBody>
      </p:sp>
      <p:graphicFrame>
        <p:nvGraphicFramePr>
          <p:cNvPr id="3" name="Object 2"/>
          <p:cNvGraphicFramePr>
            <a:graphicFrameLocks noChangeAspect="1"/>
          </p:cNvGraphicFramePr>
          <p:nvPr/>
        </p:nvGraphicFramePr>
        <p:xfrm>
          <a:off x="914400" y="2209800"/>
          <a:ext cx="7620000" cy="3143250"/>
        </p:xfrm>
        <a:graphic>
          <a:graphicData uri="http://schemas.openxmlformats.org/presentationml/2006/ole">
            <p:oleObj spid="_x0000_s249858" name="Equation" r:id="rId3" imgW="4254480" imgH="1752480" progId="Equation.DSMT4">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175"/>
            <a:ext cx="8229600" cy="1139825"/>
          </a:xfrm>
        </p:spPr>
        <p:txBody>
          <a:bodyPr/>
          <a:lstStyle/>
          <a:p>
            <a:r>
              <a:rPr lang="en-US" smtClean="0"/>
              <a:t>Confidence Intervals?</a:t>
            </a:r>
            <a:endParaRPr lang="en-US"/>
          </a:p>
        </p:txBody>
      </p:sp>
      <p:pic>
        <p:nvPicPr>
          <p:cNvPr id="192516" name="Picture 4"/>
          <p:cNvPicPr>
            <a:picLocks noChangeAspect="1" noChangeArrowheads="1"/>
          </p:cNvPicPr>
          <p:nvPr/>
        </p:nvPicPr>
        <p:blipFill>
          <a:blip r:embed="rId3" cstate="print"/>
          <a:srcRect/>
          <a:stretch>
            <a:fillRect/>
          </a:stretch>
        </p:blipFill>
        <p:spPr bwMode="auto">
          <a:xfrm>
            <a:off x="504825" y="1676400"/>
            <a:ext cx="8639175" cy="1847850"/>
          </a:xfrm>
          <a:prstGeom prst="rect">
            <a:avLst/>
          </a:prstGeom>
          <a:noFill/>
          <a:ln w="9525">
            <a:noFill/>
            <a:miter lim="800000"/>
            <a:headEnd/>
            <a:tailEnd/>
          </a:ln>
          <a:effectLst/>
        </p:spPr>
      </p:pic>
      <p:graphicFrame>
        <p:nvGraphicFramePr>
          <p:cNvPr id="6" name="Object 5"/>
          <p:cNvGraphicFramePr>
            <a:graphicFrameLocks noChangeAspect="1"/>
          </p:cNvGraphicFramePr>
          <p:nvPr/>
        </p:nvGraphicFramePr>
        <p:xfrm>
          <a:off x="550862" y="3657600"/>
          <a:ext cx="8135938" cy="1725612"/>
        </p:xfrm>
        <a:graphic>
          <a:graphicData uri="http://schemas.openxmlformats.org/presentationml/2006/ole">
            <p:oleObj spid="_x0000_s250882" name="Equation" r:id="rId4" imgW="4191000" imgH="889000" progId="Equation.DSMT4">
              <p:embed/>
            </p:oleObj>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1447800"/>
            <a:ext cx="7467600" cy="4524315"/>
          </a:xfrm>
          <a:prstGeom prst="rect">
            <a:avLst/>
          </a:prstGeom>
          <a:noFill/>
        </p:spPr>
        <p:txBody>
          <a:bodyPr wrap="square" rtlCol="0">
            <a:spAutoFit/>
          </a:bodyPr>
          <a:lstStyle/>
          <a:p>
            <a:r>
              <a:rPr lang="en-US" smtClean="0"/>
              <a:t>Received October 6, 2012</a:t>
            </a:r>
          </a:p>
          <a:p>
            <a:endParaRPr lang="en-US" smtClean="0"/>
          </a:p>
          <a:p>
            <a:r>
              <a:rPr lang="en-US" smtClean="0"/>
              <a:t>Dear Prof. Greene,</a:t>
            </a:r>
          </a:p>
          <a:p>
            <a:r>
              <a:rPr lang="en-US" smtClean="0"/>
              <a:t>I am AAAAAA, an assistant professor of Finance at the xxxxx university of xxxxx, xxxxx.  I would be grateful if you could answer my question regarding the parameter estimates and the marginal effects in Multinomial Logit (MNL). </a:t>
            </a:r>
          </a:p>
          <a:p>
            <a:r>
              <a:rPr lang="en-US" smtClean="0"/>
              <a:t>After running my estimations, the parameter estimate of my variable of interest is statistically significant, but its marginal effect, evaluated at the mean of the explanatory variables, is not. Can I just rely on the parameter estimates’ results to say that the variable of interest is statistically significant? How can I reconcile the parameter estimates and the marginal effects’ results?</a:t>
            </a:r>
          </a:p>
          <a:p>
            <a:r>
              <a:rPr lang="en-US" smtClean="0"/>
              <a:t>Thank you very much in advance!</a:t>
            </a:r>
          </a:p>
          <a:p>
            <a:r>
              <a:rPr lang="en-US" smtClean="0"/>
              <a:t>Best,</a:t>
            </a:r>
          </a:p>
          <a:p>
            <a:r>
              <a:rPr lang="en-US" smtClean="0"/>
              <a:t>AAAAAA</a:t>
            </a:r>
          </a:p>
        </p:txBody>
      </p:sp>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2466</TotalTime>
  <Words>1633</Words>
  <Application>Microsoft Office PowerPoint</Application>
  <PresentationFormat>On-screen Show (4:3)</PresentationFormat>
  <Paragraphs>249</Paragraphs>
  <Slides>55</Slides>
  <Notes>36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55</vt:i4>
      </vt:variant>
    </vt:vector>
  </HeadingPairs>
  <TitlesOfParts>
    <vt:vector size="59" baseType="lpstr">
      <vt:lpstr>Level</vt:lpstr>
      <vt:lpstr>Equation</vt:lpstr>
      <vt:lpstr>Bitmap Image</vt:lpstr>
      <vt:lpstr>MathType 6.0 Equation</vt:lpstr>
      <vt:lpstr>Econometrics I</vt:lpstr>
      <vt:lpstr>Econometrics I</vt:lpstr>
      <vt:lpstr>Asymptotics: Setting</vt:lpstr>
      <vt:lpstr>Convergence</vt:lpstr>
      <vt:lpstr>Convergence to a Constant</vt:lpstr>
      <vt:lpstr>Convergence Results</vt:lpstr>
      <vt:lpstr>Extending the Law of Large Numbers</vt:lpstr>
      <vt:lpstr>Probability Limit</vt:lpstr>
      <vt:lpstr>Mean Square Convergence</vt:lpstr>
      <vt:lpstr>Probability Limits and Expecations</vt:lpstr>
      <vt:lpstr>Consistency of an Estimator</vt:lpstr>
      <vt:lpstr>The Slutsky Theorem</vt:lpstr>
      <vt:lpstr>Slutsky Corollaries</vt:lpstr>
      <vt:lpstr>Slutsky Results for Matrices</vt:lpstr>
      <vt:lpstr>Limiting Distributions</vt:lpstr>
      <vt:lpstr>A Limiting Distribution</vt:lpstr>
      <vt:lpstr>A Slutsky Theorem for Random Variables (Continuous Mapping Theorem)</vt:lpstr>
      <vt:lpstr>An Extension of the Slutsky Theorem</vt:lpstr>
      <vt:lpstr>Application of the Slutsky Theorem</vt:lpstr>
      <vt:lpstr>Central Limit Theorems</vt:lpstr>
      <vt:lpstr>A Central Limit Theorem</vt:lpstr>
      <vt:lpstr>Lindeberg-Levy vs. Lindeberg-Feller</vt:lpstr>
      <vt:lpstr>Order of a Sequence</vt:lpstr>
      <vt:lpstr>Cornwell and Rupert Panel Data</vt:lpstr>
      <vt:lpstr>Histogram for LWAGE</vt:lpstr>
      <vt:lpstr>Kernel Estimator for LWAGE</vt:lpstr>
      <vt:lpstr>Kernel Density Estimator</vt:lpstr>
      <vt:lpstr>Asymptotic Distributions</vt:lpstr>
      <vt:lpstr>Asymptotic Distribution</vt:lpstr>
      <vt:lpstr>Asymptotic Efficiency</vt:lpstr>
      <vt:lpstr>The Delta Method</vt:lpstr>
      <vt:lpstr>Delta Method Asymptotic Distribution of a Function</vt:lpstr>
      <vt:lpstr>Slide 33</vt:lpstr>
      <vt:lpstr>Slide 34</vt:lpstr>
      <vt:lpstr>Slide 35</vt:lpstr>
      <vt:lpstr>Slide 36</vt:lpstr>
      <vt:lpstr>Delta Method – More than One Parameter</vt:lpstr>
      <vt:lpstr>Log Income Equation</vt:lpstr>
      <vt:lpstr>Age-Income Profile:  Married=1, Kids=1, Educ=12, Female=1</vt:lpstr>
      <vt:lpstr>Application: Maximum of a Function</vt:lpstr>
      <vt:lpstr>Delta Method Using Visible Digits</vt:lpstr>
      <vt:lpstr>Delta Method Results Built into Software</vt:lpstr>
      <vt:lpstr>Application: Doctor Visits</vt:lpstr>
      <vt:lpstr>A Nonlinear Model</vt:lpstr>
      <vt:lpstr>Interesting Partial Effects</vt:lpstr>
      <vt:lpstr>Necessary Derivatives (Jacobian)</vt:lpstr>
      <vt:lpstr>Slide 47</vt:lpstr>
      <vt:lpstr>Partial Effects at Means vs.  Mean of Partial Effects</vt:lpstr>
      <vt:lpstr>Partial Effect for a Dummy Variable?</vt:lpstr>
      <vt:lpstr>Slide 50</vt:lpstr>
      <vt:lpstr>Delta Method, Stata Application</vt:lpstr>
      <vt:lpstr>Delta Method</vt:lpstr>
      <vt:lpstr>Delta Method</vt:lpstr>
      <vt:lpstr>Confidence Intervals?</vt:lpstr>
      <vt:lpstr>Slide 55</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93</cp:revision>
  <dcterms:created xsi:type="dcterms:W3CDTF">2007-07-27T17:18:39Z</dcterms:created>
  <dcterms:modified xsi:type="dcterms:W3CDTF">2017-07-03T12:50:40Z</dcterms:modified>
</cp:coreProperties>
</file>