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43"/>
  </p:notesMasterIdLst>
  <p:handoutMasterIdLst>
    <p:handoutMasterId r:id="rId44"/>
  </p:handoutMasterIdLst>
  <p:sldIdLst>
    <p:sldId id="258" r:id="rId2"/>
    <p:sldId id="271" r:id="rId3"/>
    <p:sldId id="287" r:id="rId4"/>
    <p:sldId id="288" r:id="rId5"/>
    <p:sldId id="272" r:id="rId6"/>
    <p:sldId id="273" r:id="rId7"/>
    <p:sldId id="276" r:id="rId8"/>
    <p:sldId id="274" r:id="rId9"/>
    <p:sldId id="275" r:id="rId10"/>
    <p:sldId id="278" r:id="rId11"/>
    <p:sldId id="280" r:id="rId12"/>
    <p:sldId id="283" r:id="rId13"/>
    <p:sldId id="286" r:id="rId14"/>
    <p:sldId id="310" r:id="rId15"/>
    <p:sldId id="301" r:id="rId16"/>
    <p:sldId id="328" r:id="rId17"/>
    <p:sldId id="308" r:id="rId18"/>
    <p:sldId id="309" r:id="rId19"/>
    <p:sldId id="307" r:id="rId20"/>
    <p:sldId id="302" r:id="rId21"/>
    <p:sldId id="311" r:id="rId22"/>
    <p:sldId id="326" r:id="rId23"/>
    <p:sldId id="315" r:id="rId24"/>
    <p:sldId id="327" r:id="rId25"/>
    <p:sldId id="318" r:id="rId26"/>
    <p:sldId id="316" r:id="rId27"/>
    <p:sldId id="317" r:id="rId28"/>
    <p:sldId id="319" r:id="rId29"/>
    <p:sldId id="325" r:id="rId30"/>
    <p:sldId id="291" r:id="rId31"/>
    <p:sldId id="292" r:id="rId32"/>
    <p:sldId id="314" r:id="rId33"/>
    <p:sldId id="293" r:id="rId34"/>
    <p:sldId id="295" r:id="rId35"/>
    <p:sldId id="294" r:id="rId36"/>
    <p:sldId id="298" r:id="rId37"/>
    <p:sldId id="299" r:id="rId38"/>
    <p:sldId id="300" r:id="rId39"/>
    <p:sldId id="321" r:id="rId40"/>
    <p:sldId id="322" r:id="rId41"/>
    <p:sldId id="324" r:id="rId42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CC00"/>
    <a:srgbClr val="000000"/>
    <a:srgbClr val="0000FF"/>
    <a:srgbClr val="7030A0"/>
    <a:srgbClr val="E6E6E6"/>
    <a:srgbClr val="99CCCC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713" autoAdjust="0"/>
  </p:normalViewPr>
  <p:slideViewPr>
    <p:cSldViewPr>
      <p:cViewPr>
        <p:scale>
          <a:sx n="100" d="100"/>
          <a:sy n="100" d="100"/>
        </p:scale>
        <p:origin x="2160" y="3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625D91-8EEF-4CF2-BA58-5854EB03F06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BF4B2-B476-42B4-968A-370B449BDDB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A6F83-969D-4EFF-9D99-479AB6EE28B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77EA7-A471-4D16-8766-C7AFD5E1F45F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7142BE-D1BD-4E71-9B42-DEC89368285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2AD8F-6F12-4EFE-A0EB-F7B977DDAD88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3928E6-71EB-482C-A2C3-D2CB49CD852D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F5205-E70D-4354-8C65-006E88D3070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877A34-AFFA-4CE2-A85E-759514506746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8FEDB9-C380-4B05-A10A-3FDF6481D18A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965363" y="8819515"/>
            <a:ext cx="3032337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31" tIns="46516" rIns="93031" bIns="46516"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665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8635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7142BE-D1BD-4E71-9B42-DEC89368285F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4823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21E443-82EF-4D04-A8B3-3C794CC447E4}" type="slidenum">
              <a:rPr lang="en-US"/>
              <a:pPr/>
              <a:t>21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9914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2D0AA4C-3AE0-48C4-AB4B-C6B90E80C565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57379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FC6D753-9BFC-49B3-B737-F853369BBB5F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3749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1336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C283E-7D96-43F4-9C82-34A866719C23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7442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754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7BC598B-6C25-4781-AA98-2DA2EE1FB1F3}" type="slidenum">
              <a:rPr lang="en-US" altLang="en-US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80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181600" y="6550223"/>
            <a:ext cx="39536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9: Asymptotics for the Regression Model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9-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/39</a:t>
            </a:r>
            <a:endParaRPr lang="en-US" b="1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3.jpe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28800"/>
            <a:ext cx="267354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0668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828800" y="3886200"/>
            <a:ext cx="5638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9 – Asymptotics for the</a:t>
            </a:r>
            <a:br>
              <a:rPr lang="en-US" sz="3200" b="1" smtClean="0"/>
            </a:br>
            <a:r>
              <a:rPr lang="en-US" sz="3200" b="1" smtClean="0"/>
              <a:t>              Regression Model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Asymptotic Properties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1787525"/>
          </a:xfrm>
        </p:spPr>
        <p:txBody>
          <a:bodyPr/>
          <a:lstStyle/>
          <a:p>
            <a:r>
              <a:rPr lang="en-US" sz="2200" smtClean="0"/>
              <a:t>Main finite sample results are not necessarily useful</a:t>
            </a:r>
          </a:p>
          <a:p>
            <a:pPr lvl="1"/>
            <a:r>
              <a:rPr lang="en-US" sz="1800" b="1" smtClean="0"/>
              <a:t>1. Unbiased</a:t>
            </a:r>
            <a:r>
              <a:rPr lang="en-US" sz="1800" smtClean="0"/>
              <a:t>: Not very useful if the estimator does not improve as more information is added. (The mean of the first 10 observations in a sample of n observations is unbiased, but not a good estimator.)</a:t>
            </a:r>
          </a:p>
          <a:p>
            <a:pPr lvl="1"/>
            <a:r>
              <a:rPr lang="en-US" sz="1800" b="1" smtClean="0"/>
              <a:t>2. Variance under narrow assumptions</a:t>
            </a:r>
            <a:r>
              <a:rPr lang="en-US" sz="1800" smtClean="0"/>
              <a:t>: Assumptions are often not met in realistic settings, so standard errors might be inaccurate.</a:t>
            </a:r>
          </a:p>
          <a:p>
            <a:pPr lvl="1"/>
            <a:r>
              <a:rPr lang="en-US" sz="1800" b="1" smtClean="0"/>
              <a:t>3. Gauss-Markov theorem</a:t>
            </a:r>
            <a:r>
              <a:rPr lang="en-US" sz="1800" smtClean="0"/>
              <a:t>: Not necessarily interested in the most efficient estimator if we have to make unrealistic assumptions.</a:t>
            </a:r>
          </a:p>
          <a:p>
            <a:pPr lvl="1"/>
            <a:r>
              <a:rPr lang="en-US" sz="1800" b="1" smtClean="0"/>
              <a:t>4. Normal distribution of estimator</a:t>
            </a:r>
            <a:r>
              <a:rPr lang="en-US" sz="1800" smtClean="0"/>
              <a:t>: We would rather not make this assumption if not necessary.  It is generally not necessary.</a:t>
            </a:r>
          </a:p>
          <a:p>
            <a:r>
              <a:rPr lang="en-US" sz="2200" smtClean="0"/>
              <a:t>Overriding principle: Robustness to loosened assumptions.</a:t>
            </a:r>
            <a:endParaRPr lang="en-US"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Asymptotic Properties of Interest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781800" cy="1600200"/>
          </a:xfrm>
        </p:spPr>
        <p:txBody>
          <a:bodyPr/>
          <a:lstStyle/>
          <a:p>
            <a:pPr eaLnBrk="1" hangingPunct="1"/>
            <a:r>
              <a:rPr lang="en-US" smtClean="0"/>
              <a:t>Consistent Estimator of </a:t>
            </a:r>
            <a:r>
              <a:rPr lang="en-US" b="1" smtClean="0">
                <a:sym typeface="Symbol"/>
              </a:rPr>
              <a:t></a:t>
            </a:r>
            <a:endParaRPr lang="en-US" b="1" smtClean="0"/>
          </a:p>
          <a:p>
            <a:r>
              <a:rPr lang="en-US" smtClean="0"/>
              <a:t>Asymptotic Normal Distribution</a:t>
            </a:r>
          </a:p>
          <a:p>
            <a:pPr eaLnBrk="1" hangingPunct="1"/>
            <a:r>
              <a:rPr lang="en-US" smtClean="0"/>
              <a:t>Appropriate Asymptotic Variance</a:t>
            </a:r>
          </a:p>
          <a:p>
            <a:pPr eaLnBrk="1" hangingPunct="1">
              <a:buNone/>
            </a:pPr>
            <a:endParaRPr lang="en-US" smtClean="0"/>
          </a:p>
          <a:p>
            <a:pPr eaLnBrk="1" hangingPunct="1">
              <a:buNone/>
            </a:pPr>
            <a:r>
              <a:rPr lang="en-US" sz="2000" smtClean="0"/>
              <a:t>We develop properties that will hold in large samples then assume they hold acceptably well in finite observed samples. The objective is to relax the assumptions of the model where possible.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Core Results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9600"/>
            <a:ext cx="8077200" cy="1406525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None/>
            </a:pPr>
            <a:r>
              <a:rPr lang="en-US" sz="2000" smtClean="0"/>
              <a:t>So, it equals </a:t>
            </a:r>
            <a:r>
              <a:rPr lang="en-US" sz="2000" b="1" smtClean="0">
                <a:sym typeface="Symbol"/>
              </a:rPr>
              <a:t></a:t>
            </a:r>
            <a:r>
              <a:rPr lang="en-US" sz="2000" smtClean="0">
                <a:sym typeface="Symbol"/>
              </a:rPr>
              <a:t> plus the sampling variability = the estimation error</a:t>
            </a:r>
            <a:endParaRPr lang="en-US" sz="2000" smtClean="0"/>
          </a:p>
          <a:p>
            <a:pPr marL="711200" indent="-711200" eaLnBrk="1" hangingPunct="1">
              <a:buFont typeface="Wingdings" pitchFamily="2" charset="2"/>
              <a:buNone/>
            </a:pPr>
            <a:endParaRPr lang="en-US" sz="2000" smtClean="0"/>
          </a:p>
          <a:p>
            <a:pPr marL="711200" indent="-711200" eaLnBrk="1" hangingPunct="1">
              <a:buFont typeface="Wingdings" pitchFamily="2" charset="2"/>
              <a:buNone/>
            </a:pPr>
            <a:r>
              <a:rPr lang="en-US" sz="2000" smtClean="0"/>
              <a:t>The question for the present is how does this sum of random variables behave in large samples?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82713" y="1676400"/>
          <a:ext cx="6523037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Equation" r:id="rId4" imgW="2857320" imgH="1168200" progId="Equation.DSMT4">
                  <p:embed/>
                </p:oleObj>
              </mc:Choice>
              <mc:Fallback>
                <p:oleObj name="Equation" r:id="rId4" imgW="2857320" imgH="11682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713" y="1676400"/>
                        <a:ext cx="6523037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Well Behaved Regressors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29600" cy="3540125"/>
          </a:xfrm>
        </p:spPr>
        <p:txBody>
          <a:bodyPr/>
          <a:lstStyle/>
          <a:p>
            <a:pPr marL="711200" indent="-711200" eaLnBrk="1" hangingPunct="1">
              <a:buFont typeface="Wingdings" pitchFamily="2" charset="2"/>
              <a:buNone/>
            </a:pPr>
            <a:r>
              <a:rPr lang="en-US" smtClean="0"/>
              <a:t>A crucial assumption:   Convergence of the moment matrix </a:t>
            </a:r>
            <a:r>
              <a:rPr lang="en-US" b="1" smtClean="0"/>
              <a:t>X</a:t>
            </a:r>
            <a:r>
              <a:rPr lang="en-US" b="1" smtClean="0">
                <a:sym typeface="Symbol" pitchFamily="18" charset="2"/>
              </a:rPr>
              <a:t></a:t>
            </a:r>
            <a:r>
              <a:rPr lang="en-US" b="1" smtClean="0"/>
              <a:t>X</a:t>
            </a:r>
            <a:r>
              <a:rPr lang="en-US" smtClean="0"/>
              <a:t>/n to a positive definite matrix of finite elements, </a:t>
            </a:r>
            <a:r>
              <a:rPr lang="en-US" b="1" smtClean="0"/>
              <a:t>Q.</a:t>
            </a:r>
          </a:p>
          <a:p>
            <a:pPr marL="711200" indent="-711200" eaLnBrk="1" hangingPunct="1">
              <a:buFont typeface="Wingdings" pitchFamily="2" charset="2"/>
              <a:buNone/>
            </a:pPr>
            <a:endParaRPr lang="en-US" b="1" smtClean="0"/>
          </a:p>
          <a:p>
            <a:pPr marL="711200" indent="-711200" eaLnBrk="1" hangingPunct="1">
              <a:buFont typeface="Wingdings" pitchFamily="2" charset="2"/>
              <a:buNone/>
            </a:pPr>
            <a:r>
              <a:rPr lang="en-US" smtClean="0"/>
              <a:t>For now,  we assume that data on the rows of </a:t>
            </a:r>
            <a:r>
              <a:rPr lang="en-US" b="1" smtClean="0"/>
              <a:t>X</a:t>
            </a:r>
            <a:r>
              <a:rPr lang="en-US" smtClean="0"/>
              <a:t> act like a random sample of observations that are independent of the sample of observations on </a:t>
            </a:r>
            <a:r>
              <a:rPr lang="en-US" sz="3600" smtClean="0">
                <a:sym typeface="Symbol"/>
              </a:rPr>
              <a:t></a:t>
            </a:r>
            <a:r>
              <a:rPr lang="en-US" smtClean="0">
                <a:sym typeface="Symbol"/>
              </a:rPr>
              <a:t>.</a:t>
            </a:r>
            <a:r>
              <a:rPr lang="en-US" sz="11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1"/>
            <a:ext cx="8229600" cy="457200"/>
          </a:xfrm>
        </p:spPr>
        <p:txBody>
          <a:bodyPr/>
          <a:lstStyle/>
          <a:p>
            <a:pPr eaLnBrk="1" hangingPunct="1"/>
            <a:r>
              <a:rPr lang="en-US" smtClean="0"/>
              <a:t>Crucial Assumption of the Model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576263" y="1503363"/>
          <a:ext cx="7991475" cy="451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4952880" imgH="2793960" progId="Equation.DSMT4">
                  <p:embed/>
                </p:oleObj>
              </mc:Choice>
              <mc:Fallback>
                <p:oleObj name="Equation" r:id="rId4" imgW="4952880" imgH="279396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503363"/>
                        <a:ext cx="7991475" cy="4510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09600" y="2286000"/>
            <a:ext cx="6858000" cy="1905000"/>
          </a:xfrm>
          <a:prstGeom prst="rect">
            <a:avLst/>
          </a:prstGeom>
          <a:solidFill>
            <a:srgbClr val="99CC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096000" y="5029200"/>
            <a:ext cx="2590800" cy="457200"/>
          </a:xfrm>
          <a:prstGeom prst="rect">
            <a:avLst/>
          </a:prstGeom>
          <a:solidFill>
            <a:srgbClr val="99CC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Mean Square Convergence of </a:t>
            </a:r>
            <a:r>
              <a:rPr lang="en-US" b="1" smtClean="0"/>
              <a:t>b</a:t>
            </a:r>
            <a:endParaRPr lang="en-US" b="1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440610"/>
              </p:ext>
            </p:extLst>
          </p:nvPr>
        </p:nvGraphicFramePr>
        <p:xfrm>
          <a:off x="1152525" y="1312863"/>
          <a:ext cx="7372350" cy="468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4952880" imgH="3149280" progId="Equation.DSMT4">
                  <p:embed/>
                </p:oleObj>
              </mc:Choice>
              <mc:Fallback>
                <p:oleObj name="Equation" r:id="rId4" imgW="4952880" imgH="31492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312863"/>
                        <a:ext cx="7372350" cy="468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5715000" y="4724400"/>
            <a:ext cx="914400" cy="381000"/>
          </a:xfrm>
          <a:prstGeom prst="rect">
            <a:avLst/>
          </a:prstGeom>
          <a:solidFill>
            <a:srgbClr val="99CC00">
              <a:alpha val="21961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5943600" y="4267200"/>
            <a:ext cx="1752600" cy="457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696200" y="4038600"/>
            <a:ext cx="457200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</a:t>
            </a:r>
            <a:r>
              <a:rPr lang="en-US" baseline="30000" smtClean="0">
                <a:sym typeface="Symbol"/>
              </a:rPr>
              <a:t>2</a:t>
            </a:r>
            <a:endParaRPr lang="en-US" baseline="30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Mean Square Convergence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74676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E[</a:t>
            </a:r>
            <a:r>
              <a:rPr lang="en-US" b="1" smtClean="0"/>
              <a:t>b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smtClean="0"/>
              <a:t>]=</a:t>
            </a:r>
            <a:r>
              <a:rPr lang="el-GR" b="1" smtClean="0"/>
              <a:t>β</a:t>
            </a:r>
            <a:r>
              <a:rPr lang="en-US" smtClean="0"/>
              <a:t> for any </a:t>
            </a:r>
            <a:r>
              <a:rPr lang="en-US" b="1" smtClean="0"/>
              <a:t>X</a:t>
            </a:r>
            <a:r>
              <a:rPr lang="en-US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Var[</a:t>
            </a:r>
            <a:r>
              <a:rPr lang="en-US" b="1" smtClean="0"/>
              <a:t>b</a:t>
            </a:r>
            <a:r>
              <a:rPr lang="en-US" smtClean="0"/>
              <a:t>|</a:t>
            </a:r>
            <a:r>
              <a:rPr lang="en-US" b="1" smtClean="0"/>
              <a:t>X</a:t>
            </a:r>
            <a:r>
              <a:rPr lang="en-US" smtClean="0"/>
              <a:t>]</a:t>
            </a:r>
            <a:r>
              <a:rPr lang="en-US" smtClean="0">
                <a:sym typeface="Wingdings" pitchFamily="2" charset="2"/>
              </a:rPr>
              <a:t>0 for well behaved </a:t>
            </a:r>
            <a:r>
              <a:rPr lang="en-US" b="1" smtClean="0">
                <a:sym typeface="Wingdings" pitchFamily="2" charset="2"/>
              </a:rPr>
              <a:t>X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sym typeface="Wingdings" pitchFamily="2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sym typeface="Wingdings" pitchFamily="2" charset="2"/>
              </a:rPr>
              <a:t>b</a:t>
            </a:r>
            <a:r>
              <a:rPr lang="en-US" smtClean="0">
                <a:sym typeface="Wingdings" pitchFamily="2" charset="2"/>
              </a:rPr>
              <a:t> converges in mean square to </a:t>
            </a:r>
            <a:r>
              <a:rPr lang="el-GR" b="1" smtClean="0"/>
              <a:t>β</a:t>
            </a: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sym typeface="Symbol"/>
              </a:rPr>
              <a:t>s</a:t>
            </a:r>
            <a:r>
              <a:rPr lang="en-US" baseline="30000" smtClean="0"/>
              <a:t>2</a:t>
            </a:r>
            <a:r>
              <a:rPr lang="en-US" b="1" smtClean="0"/>
              <a:t> = e’e/</a:t>
            </a:r>
            <a:r>
              <a:rPr lang="en-US" smtClean="0"/>
              <a:t>n</a:t>
            </a:r>
            <a:r>
              <a:rPr lang="en-US" b="1" smtClean="0"/>
              <a:t> </a:t>
            </a:r>
            <a:r>
              <a:rPr lang="en-US" smtClean="0"/>
              <a:t>is a consistent estimator of </a:t>
            </a:r>
            <a:r>
              <a:rPr lang="en-US" smtClean="0">
                <a:sym typeface="Symbol"/>
              </a:rPr>
              <a:t></a:t>
            </a:r>
            <a:r>
              <a:rPr lang="en-US" baseline="30000" smtClean="0"/>
              <a:t>2</a:t>
            </a:r>
            <a:r>
              <a:rPr lang="en-US" smtClean="0"/>
              <a:t>. The usual estimator is </a:t>
            </a:r>
            <a:r>
              <a:rPr lang="en-US" b="1" smtClean="0"/>
              <a:t>e’e</a:t>
            </a:r>
            <a:r>
              <a:rPr lang="en-US" smtClean="0"/>
              <a:t>/(n-K)</a:t>
            </a:r>
          </a:p>
          <a:p>
            <a:pPr>
              <a:buNone/>
            </a:pPr>
            <a:r>
              <a:rPr lang="en-US" smtClean="0"/>
              <a:t>The </a:t>
            </a:r>
            <a:r>
              <a:rPr lang="en-US" i="1" smtClean="0"/>
              <a:t>estimator</a:t>
            </a:r>
            <a:r>
              <a:rPr lang="en-US" smtClean="0"/>
              <a:t> of the </a:t>
            </a:r>
            <a:r>
              <a:rPr lang="en-US" b="1" u="sng" smtClean="0"/>
              <a:t>asymptotic variance </a:t>
            </a:r>
            <a:r>
              <a:rPr lang="en-US" smtClean="0"/>
              <a:t>of </a:t>
            </a:r>
            <a:r>
              <a:rPr lang="en-US" b="1" smtClean="0"/>
              <a:t>b</a:t>
            </a:r>
            <a:r>
              <a:rPr lang="en-US" smtClean="0"/>
              <a:t> is (</a:t>
            </a:r>
            <a:r>
              <a:rPr lang="en-US" smtClean="0">
                <a:sym typeface="Symbol"/>
              </a:rPr>
              <a:t>s</a:t>
            </a:r>
            <a:r>
              <a:rPr lang="en-US" baseline="30000" smtClean="0"/>
              <a:t>2</a:t>
            </a:r>
            <a:r>
              <a:rPr lang="en-US" smtClean="0"/>
              <a:t>/n)[</a:t>
            </a:r>
            <a:r>
              <a:rPr lang="en-US" b="1" smtClean="0"/>
              <a:t>X’X</a:t>
            </a:r>
            <a:r>
              <a:rPr lang="en-US" smtClean="0"/>
              <a:t>/n]</a:t>
            </a:r>
            <a:r>
              <a:rPr lang="en-US" baseline="30000" smtClean="0"/>
              <a:t>-1</a:t>
            </a:r>
            <a:r>
              <a:rPr lang="en-US" smtClean="0"/>
              <a:t>  =  s</a:t>
            </a:r>
            <a:r>
              <a:rPr lang="en-US" baseline="30000" smtClean="0"/>
              <a:t>2</a:t>
            </a:r>
            <a:r>
              <a:rPr lang="en-US" smtClean="0"/>
              <a:t>(</a:t>
            </a:r>
            <a:r>
              <a:rPr lang="en-US" b="1" smtClean="0"/>
              <a:t>X’X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endParaRPr lang="el-GR" baseline="30000" smtClean="0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2362200" y="2514600"/>
          <a:ext cx="4540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4" imgW="1917360" imgH="482400" progId="Equation.DSMT4">
                  <p:embed/>
                </p:oleObj>
              </mc:Choice>
              <mc:Fallback>
                <p:oleObj name="Equation" r:id="rId4" imgW="1917360" imgH="48240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514600"/>
                        <a:ext cx="45402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Asymptotic Distribution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1752600" y="1981200"/>
          <a:ext cx="6248400" cy="398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4" imgW="2908300" imgH="1854200" progId="Equation.DSMT4">
                  <p:embed/>
                </p:oleObj>
              </mc:Choice>
              <mc:Fallback>
                <p:oleObj name="Equation" r:id="rId4" imgW="2908300" imgH="1854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1200"/>
                        <a:ext cx="6248400" cy="3983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Asymptotic Distribution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Finding the asymptotic distribution</a:t>
            </a:r>
          </a:p>
          <a:p>
            <a:pPr eaLnBrk="1" hangingPunct="1"/>
            <a:r>
              <a:rPr lang="en-US" b="1" smtClean="0"/>
              <a:t>b</a:t>
            </a:r>
            <a:r>
              <a:rPr lang="en-US" smtClean="0"/>
              <a:t> </a:t>
            </a:r>
            <a:r>
              <a:rPr lang="en-US" smtClean="0">
                <a:sym typeface="Wingdings" pitchFamily="2" charset="2"/>
              </a:rPr>
              <a:t> </a:t>
            </a:r>
            <a:r>
              <a:rPr lang="el-GR" b="1" smtClean="0">
                <a:sym typeface="Wingdings" pitchFamily="2" charset="2"/>
              </a:rPr>
              <a:t>β</a:t>
            </a:r>
            <a:r>
              <a:rPr lang="en-US" smtClean="0">
                <a:sym typeface="Wingdings" pitchFamily="2" charset="2"/>
              </a:rPr>
              <a:t> in probability.  How to describe the distribution?</a:t>
            </a:r>
          </a:p>
          <a:p>
            <a:pPr lvl="1" eaLnBrk="1" hangingPunct="1"/>
            <a:r>
              <a:rPr lang="en-US" smtClean="0">
                <a:sym typeface="Wingdings" pitchFamily="2" charset="2"/>
              </a:rPr>
              <a:t>‘Limiting’ distribution</a:t>
            </a:r>
          </a:p>
          <a:p>
            <a:pPr lvl="2" eaLnBrk="1" hangingPunct="1"/>
            <a:r>
              <a:rPr lang="en-US" smtClean="0">
                <a:sym typeface="Wingdings" pitchFamily="2" charset="2"/>
              </a:rPr>
              <a:t>Variance  </a:t>
            </a:r>
            <a:r>
              <a:rPr lang="en-US" b="1" smtClean="0">
                <a:sym typeface="Wingdings" pitchFamily="2" charset="2"/>
              </a:rPr>
              <a:t>0</a:t>
            </a:r>
            <a:r>
              <a:rPr lang="en-US" smtClean="0">
                <a:sym typeface="Wingdings" pitchFamily="2" charset="2"/>
              </a:rPr>
              <a:t>; it is O(1/n)</a:t>
            </a:r>
          </a:p>
          <a:p>
            <a:pPr lvl="2" eaLnBrk="1" hangingPunct="1"/>
            <a:r>
              <a:rPr lang="en-US" smtClean="0">
                <a:sym typeface="Wingdings" pitchFamily="2" charset="2"/>
              </a:rPr>
              <a:t>Stabilize the variance? Var[</a:t>
            </a:r>
            <a:r>
              <a:rPr lang="el-GR" smtClean="0">
                <a:sym typeface="Symbol" pitchFamily="18" charset="2"/>
              </a:rPr>
              <a:t></a:t>
            </a:r>
            <a:r>
              <a:rPr lang="en-US" smtClean="0">
                <a:sym typeface="Symbol" pitchFamily="18" charset="2"/>
              </a:rPr>
              <a:t>n </a:t>
            </a:r>
            <a:r>
              <a:rPr lang="en-US" b="1" smtClean="0"/>
              <a:t>b</a:t>
            </a:r>
            <a:r>
              <a:rPr lang="en-US" smtClean="0"/>
              <a:t>] ~ </a:t>
            </a:r>
            <a:r>
              <a:rPr lang="el-GR" smtClean="0"/>
              <a:t>σ</a:t>
            </a:r>
            <a:r>
              <a:rPr lang="en-US" baseline="30000" smtClean="0"/>
              <a:t>2</a:t>
            </a:r>
            <a:r>
              <a:rPr lang="en-US" b="1" smtClean="0"/>
              <a:t>Q</a:t>
            </a:r>
            <a:r>
              <a:rPr lang="en-US" baseline="30000" smtClean="0"/>
              <a:t>-1</a:t>
            </a:r>
            <a:r>
              <a:rPr lang="en-US" smtClean="0"/>
              <a:t> is O(1)</a:t>
            </a:r>
          </a:p>
          <a:p>
            <a:pPr lvl="2" eaLnBrk="1" hangingPunct="1"/>
            <a:r>
              <a:rPr lang="en-US" smtClean="0"/>
              <a:t>But, E[</a:t>
            </a:r>
            <a:r>
              <a:rPr lang="el-GR" smtClean="0">
                <a:sym typeface="Symbol" pitchFamily="18" charset="2"/>
              </a:rPr>
              <a:t></a:t>
            </a:r>
            <a:r>
              <a:rPr lang="en-US" smtClean="0">
                <a:sym typeface="Symbol" pitchFamily="18" charset="2"/>
              </a:rPr>
              <a:t>n </a:t>
            </a:r>
            <a:r>
              <a:rPr lang="en-US" b="1" smtClean="0"/>
              <a:t>b</a:t>
            </a:r>
            <a:r>
              <a:rPr lang="en-US" smtClean="0"/>
              <a:t>]= </a:t>
            </a:r>
            <a:r>
              <a:rPr lang="el-GR" smtClean="0">
                <a:sym typeface="Symbol" pitchFamily="18" charset="2"/>
              </a:rPr>
              <a:t></a:t>
            </a:r>
            <a:r>
              <a:rPr lang="en-US" smtClean="0">
                <a:sym typeface="Symbol" pitchFamily="18" charset="2"/>
              </a:rPr>
              <a:t>n </a:t>
            </a:r>
            <a:r>
              <a:rPr lang="el-GR" b="1" smtClean="0">
                <a:sym typeface="Wingdings" pitchFamily="2" charset="2"/>
              </a:rPr>
              <a:t>β</a:t>
            </a:r>
            <a:r>
              <a:rPr lang="en-US" b="1" smtClean="0">
                <a:sym typeface="Wingdings" pitchFamily="2" charset="2"/>
              </a:rPr>
              <a:t> </a:t>
            </a:r>
            <a:r>
              <a:rPr lang="en-US" smtClean="0">
                <a:sym typeface="Wingdings" pitchFamily="2" charset="2"/>
              </a:rPr>
              <a:t> which diverges.</a:t>
            </a:r>
            <a:endParaRPr lang="el-GR" smtClean="0">
              <a:sym typeface="Wingdings" pitchFamily="2" charset="2"/>
            </a:endParaRPr>
          </a:p>
          <a:p>
            <a:pPr lvl="1" eaLnBrk="1" hangingPunct="1"/>
            <a:r>
              <a:rPr lang="el-GR" smtClean="0">
                <a:sym typeface="Symbol" pitchFamily="18" charset="2"/>
              </a:rPr>
              <a:t></a:t>
            </a:r>
            <a:r>
              <a:rPr lang="en-US" smtClean="0">
                <a:sym typeface="Symbol" pitchFamily="18" charset="2"/>
              </a:rPr>
              <a:t>n (</a:t>
            </a:r>
            <a:r>
              <a:rPr lang="en-US" b="1" smtClean="0"/>
              <a:t>b</a:t>
            </a:r>
            <a:r>
              <a:rPr lang="en-US" smtClean="0"/>
              <a:t> </a:t>
            </a:r>
            <a:r>
              <a:rPr lang="en-US" smtClean="0">
                <a:sym typeface="Wingdings" pitchFamily="2" charset="2"/>
              </a:rPr>
              <a:t>- </a:t>
            </a:r>
            <a:r>
              <a:rPr lang="el-GR" b="1" smtClean="0">
                <a:sym typeface="Wingdings" pitchFamily="2" charset="2"/>
              </a:rPr>
              <a:t>β</a:t>
            </a:r>
            <a:r>
              <a:rPr lang="en-US" smtClean="0">
                <a:sym typeface="Wingdings" pitchFamily="2" charset="2"/>
              </a:rPr>
              <a:t>)  a random variable with finite mean and variance. (stabilizing transformation)</a:t>
            </a:r>
          </a:p>
          <a:p>
            <a:pPr lvl="1" eaLnBrk="1" hangingPunct="1"/>
            <a:r>
              <a:rPr lang="en-US" b="1" smtClean="0">
                <a:sym typeface="Wingdings" pitchFamily="2" charset="2"/>
              </a:rPr>
              <a:t>b</a:t>
            </a:r>
            <a:r>
              <a:rPr lang="en-US" smtClean="0">
                <a:sym typeface="Wingdings" pitchFamily="2" charset="2"/>
              </a:rPr>
              <a:t> apx. </a:t>
            </a:r>
            <a:r>
              <a:rPr lang="el-GR" b="1" smtClean="0">
                <a:sym typeface="Wingdings" pitchFamily="2" charset="2"/>
              </a:rPr>
              <a:t>β</a:t>
            </a:r>
            <a:r>
              <a:rPr lang="en-US" smtClean="0">
                <a:sym typeface="Wingdings" pitchFamily="2" charset="2"/>
              </a:rPr>
              <a:t> +1/</a:t>
            </a:r>
            <a:r>
              <a:rPr lang="el-GR" smtClean="0">
                <a:sym typeface="Symbol" pitchFamily="18" charset="2"/>
              </a:rPr>
              <a:t></a:t>
            </a:r>
            <a:r>
              <a:rPr lang="en-US" smtClean="0">
                <a:sym typeface="Symbol" pitchFamily="18" charset="2"/>
              </a:rPr>
              <a:t>n times that random variable</a:t>
            </a:r>
          </a:p>
          <a:p>
            <a:pPr lvl="1" eaLnBrk="1" hangingPunct="1">
              <a:buFont typeface="Wingdings" pitchFamily="2" charset="2"/>
              <a:buNone/>
            </a:pPr>
            <a:endParaRPr lang="el-GR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1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The Asymptotic Distribution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992313" y="1828800"/>
          <a:ext cx="6096000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4" imgW="3377880" imgH="2438280" progId="Equation.DSMT4">
                  <p:embed/>
                </p:oleObj>
              </mc:Choice>
              <mc:Fallback>
                <p:oleObj name="Equation" r:id="rId4" imgW="3377880" imgH="24382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828800"/>
                        <a:ext cx="6096000" cy="439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905000" y="5334000"/>
            <a:ext cx="5410200" cy="914400"/>
          </a:xfrm>
          <a:prstGeom prst="rect">
            <a:avLst/>
          </a:prstGeom>
          <a:solidFill>
            <a:srgbClr val="99CC00">
              <a:alpha val="2705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Asymptotic Results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2549525"/>
          </a:xfrm>
        </p:spPr>
        <p:txBody>
          <a:bodyPr/>
          <a:lstStyle/>
          <a:p>
            <a:pPr eaLnBrk="1" hangingPunct="1"/>
            <a:r>
              <a:rPr lang="en-US" sz="2400" b="1" smtClean="0"/>
              <a:t>b</a:t>
            </a:r>
            <a:r>
              <a:rPr lang="en-US" sz="2400" smtClean="0"/>
              <a:t> is a consistent estimator of </a:t>
            </a:r>
            <a:r>
              <a:rPr lang="en-US" sz="2400" b="1" smtClean="0">
                <a:sym typeface="Symbol"/>
              </a:rPr>
              <a:t></a:t>
            </a:r>
            <a:endParaRPr lang="en-US" sz="2400" b="1" smtClean="0"/>
          </a:p>
          <a:p>
            <a:pPr eaLnBrk="1" hangingPunct="1"/>
            <a:r>
              <a:rPr lang="en-US" sz="2400" smtClean="0"/>
              <a:t>Asymptotic normal distribution of </a:t>
            </a:r>
            <a:r>
              <a:rPr lang="en-US" sz="2400" b="1" smtClean="0"/>
              <a:t>b</a:t>
            </a:r>
            <a:r>
              <a:rPr lang="en-US" sz="2400" smtClean="0"/>
              <a:t> does not depend on normality of </a:t>
            </a:r>
            <a:r>
              <a:rPr lang="el-GR" sz="2400" smtClean="0"/>
              <a:t>ε</a:t>
            </a:r>
            <a:r>
              <a:rPr lang="en-US" sz="2400" smtClean="0"/>
              <a:t>; it depends on the Central Limit Theorem</a:t>
            </a:r>
          </a:p>
          <a:p>
            <a:pPr eaLnBrk="1" hangingPunct="1"/>
            <a:r>
              <a:rPr lang="en-US" sz="2400" smtClean="0"/>
              <a:t>Estimator of the asymptotic variance (</a:t>
            </a:r>
            <a:r>
              <a:rPr lang="el-GR" sz="2400" smtClean="0"/>
              <a:t>σ</a:t>
            </a:r>
            <a:r>
              <a:rPr lang="en-US" sz="2400" baseline="30000" smtClean="0"/>
              <a:t>2</a:t>
            </a:r>
            <a:r>
              <a:rPr lang="en-US" sz="2400" smtClean="0"/>
              <a:t>/n)</a:t>
            </a:r>
            <a:r>
              <a:rPr lang="en-US" sz="2400" b="1" smtClean="0"/>
              <a:t>Q</a:t>
            </a:r>
            <a:r>
              <a:rPr lang="en-US" sz="2400" baseline="30000" smtClean="0"/>
              <a:t>-1</a:t>
            </a:r>
            <a:r>
              <a:rPr lang="en-US" sz="2400" smtClean="0"/>
              <a:t> is </a:t>
            </a:r>
            <a:br>
              <a:rPr lang="en-US" sz="2400" smtClean="0"/>
            </a:br>
            <a:r>
              <a:rPr lang="en-US" sz="2400" smtClean="0"/>
              <a:t>(s</a:t>
            </a:r>
            <a:r>
              <a:rPr lang="en-US" sz="2400" baseline="30000" smtClean="0"/>
              <a:t>2</a:t>
            </a:r>
            <a:r>
              <a:rPr lang="en-US" sz="2400" smtClean="0"/>
              <a:t>/n)</a:t>
            </a:r>
            <a:r>
              <a:rPr lang="en-US" sz="2400" baseline="30000" smtClean="0"/>
              <a:t> </a:t>
            </a:r>
            <a:r>
              <a:rPr lang="en-US" sz="2400" smtClean="0"/>
              <a:t>(</a:t>
            </a:r>
            <a:r>
              <a:rPr lang="en-US" sz="2400" b="1" smtClean="0"/>
              <a:t>X’X</a:t>
            </a:r>
            <a:r>
              <a:rPr lang="en-US" sz="2400" smtClean="0"/>
              <a:t>/n)</a:t>
            </a:r>
            <a:r>
              <a:rPr lang="en-US" sz="2400" baseline="30000" smtClean="0"/>
              <a:t>-1</a:t>
            </a:r>
            <a:r>
              <a:rPr lang="en-US" sz="2400" smtClean="0"/>
              <a:t>.  (Degrees of freedom corrections are irrelevant but conventional.)</a:t>
            </a:r>
          </a:p>
          <a:p>
            <a:pPr eaLnBrk="1" hangingPunct="1"/>
            <a:r>
              <a:rPr lang="en-US" sz="2400" smtClean="0"/>
              <a:t>Slutsky theorem and the delta method apply to functions of </a:t>
            </a:r>
            <a:r>
              <a:rPr lang="en-US" sz="2400" b="1" smtClean="0"/>
              <a:t>b</a:t>
            </a:r>
            <a:r>
              <a:rPr lang="en-US" sz="2400" smtClean="0"/>
              <a:t> using Est.Asy.Var[</a:t>
            </a:r>
            <a:r>
              <a:rPr lang="en-US" sz="2400" b="1" smtClean="0"/>
              <a:t>b</a:t>
            </a:r>
            <a:r>
              <a:rPr lang="en-US" sz="2400" smtClean="0"/>
              <a:t>] = s</a:t>
            </a:r>
            <a:r>
              <a:rPr lang="en-US" sz="2400" baseline="30000" smtClean="0"/>
              <a:t>2</a:t>
            </a:r>
            <a:r>
              <a:rPr lang="en-US" sz="2400" smtClean="0"/>
              <a:t>(</a:t>
            </a:r>
            <a:r>
              <a:rPr lang="en-US" sz="2400" b="1" smtClean="0"/>
              <a:t>X’X</a:t>
            </a:r>
            <a:r>
              <a:rPr lang="en-US" sz="2400" smtClean="0"/>
              <a:t>)</a:t>
            </a:r>
            <a:r>
              <a:rPr lang="en-US" sz="2400" baseline="30000" smtClean="0"/>
              <a:t>-1</a:t>
            </a:r>
            <a:r>
              <a:rPr lang="en-US" sz="2400" smtClean="0"/>
              <a:t>.</a:t>
            </a:r>
            <a:endParaRPr lang="el-G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0"/>
            <a:ext cx="8229600" cy="762000"/>
          </a:xfrm>
        </p:spPr>
        <p:txBody>
          <a:bodyPr/>
          <a:lstStyle/>
          <a:p>
            <a:pPr eaLnBrk="1" hangingPunct="1"/>
            <a:r>
              <a:rPr lang="en-US" sz="2800" b="1" smtClean="0"/>
              <a:t>An Application:</a:t>
            </a:r>
            <a:br>
              <a:rPr lang="en-US" sz="2800" b="1" smtClean="0"/>
            </a:br>
            <a:r>
              <a:rPr lang="en-US" sz="2800" b="1" smtClean="0"/>
              <a:t>Cornwell </a:t>
            </a:r>
            <a:r>
              <a:rPr lang="en-US" sz="2800" b="1" dirty="0" smtClean="0"/>
              <a:t>and </a:t>
            </a:r>
            <a:r>
              <a:rPr lang="en-US" sz="2800" b="1" smtClean="0"/>
              <a:t>Rupert Labor Market Data</a:t>
            </a:r>
            <a:br>
              <a:rPr lang="en-US" sz="2800" b="1" smtClean="0"/>
            </a:br>
            <a:r>
              <a:rPr lang="en-US" sz="2800" b="1" smtClean="0"/>
              <a:t>Is Wage Related to Education?</a:t>
            </a:r>
            <a:endParaRPr lang="en-US" sz="2800" b="1" dirty="0" smtClean="0"/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2122706"/>
            <a:ext cx="8229600" cy="4278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Cornwell and Rupert Returns to Schooling Data, 595 Individuals, 7 Years</a:t>
            </a:r>
            <a:r>
              <a:rPr lang="en-US" sz="1600" dirty="0">
                <a:latin typeface="Tahoma" pitchFamily="34" charset="0"/>
              </a:rPr>
              <a:t/>
            </a:r>
            <a:br>
              <a:rPr lang="en-US" sz="1600" dirty="0">
                <a:latin typeface="Tahoma" pitchFamily="34" charset="0"/>
              </a:rPr>
            </a:br>
            <a:r>
              <a:rPr lang="en-US" sz="1600" b="1" dirty="0">
                <a:latin typeface="Tahoma" pitchFamily="34" charset="0"/>
              </a:rPr>
              <a:t>Variables in the file are</a:t>
            </a:r>
            <a:endParaRPr lang="en-US" sz="16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EXP 	= work experience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WKS 	= weeks worked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OCC 	= occupation, 1 if blue collar, 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IND 	= 1 if manufacturing industry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SOUTH 	= 1 if resides in south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SMSA	= 1 if resides in a city (SMSA)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MS 	= 1 if married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FEM 	= 1 if female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UNION 	= 1 if wage set by union contract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ED 	= years of education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 smtClean="0">
                <a:latin typeface="Tahoma" pitchFamily="34" charset="0"/>
              </a:rPr>
              <a:t>LWAGE </a:t>
            </a:r>
            <a:r>
              <a:rPr lang="en-US" sz="1600" dirty="0">
                <a:latin typeface="Tahoma" pitchFamily="34" charset="0"/>
              </a:rPr>
              <a:t>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These data were analyzed in Cornwell, C. and Rupert, P., "Efficient Estimation with Panel Data: An Empirical Comparison of Instrumental Variable Estimators," </a:t>
            </a:r>
            <a:r>
              <a:rPr lang="en-US" sz="1600" i="1" dirty="0">
                <a:latin typeface="Tahoma" pitchFamily="34" charset="0"/>
              </a:rPr>
              <a:t>Journal of Applied Econometrics</a:t>
            </a:r>
            <a:r>
              <a:rPr lang="en-US" sz="1600" dirty="0">
                <a:latin typeface="Tahoma" pitchFamily="34" charset="0"/>
              </a:rPr>
              <a:t>, 3, 1988, pp. 149-155.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42913" y="4924425"/>
            <a:ext cx="5719762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57200" y="52197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8686800" cy="533400"/>
          </a:xfrm>
        </p:spPr>
        <p:txBody>
          <a:bodyPr/>
          <a:lstStyle/>
          <a:p>
            <a:r>
              <a:rPr lang="en-US" sz="2800" smtClean="0"/>
              <a:t>Regression with Conventional Standard Errors</a:t>
            </a:r>
            <a:br>
              <a:rPr lang="en-US" sz="2800" smtClean="0"/>
            </a:br>
            <a:r>
              <a:rPr lang="en-US" sz="1800" smtClean="0"/>
              <a:t>Reported Standard Errors are Square roots of Diagonal Elements of s</a:t>
            </a:r>
            <a:r>
              <a:rPr lang="en-US" sz="1800" baseline="30000" smtClean="0"/>
              <a:t>2</a:t>
            </a:r>
            <a:r>
              <a:rPr lang="en-US" sz="1800" smtClean="0"/>
              <a:t>(</a:t>
            </a:r>
            <a:r>
              <a:rPr lang="en-US" sz="1800" b="1" smtClean="0"/>
              <a:t>X’X</a:t>
            </a:r>
            <a:r>
              <a:rPr lang="en-US" sz="1800" smtClean="0"/>
              <a:t>)</a:t>
            </a:r>
            <a:r>
              <a:rPr lang="en-US" sz="1800" baseline="30000" smtClean="0"/>
              <a:t>-1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315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505200" y="3505200"/>
            <a:ext cx="914400" cy="2133600"/>
          </a:xfrm>
          <a:prstGeom prst="rect">
            <a:avLst/>
          </a:prstGeom>
          <a:solidFill>
            <a:srgbClr val="99CC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762000"/>
            <a:ext cx="563880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530225"/>
          </a:xfrm>
        </p:spPr>
        <p:txBody>
          <a:bodyPr/>
          <a:lstStyle/>
          <a:p>
            <a:r>
              <a:rPr lang="en-US" smtClean="0"/>
              <a:t>Robustness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01000" cy="4876799"/>
          </a:xfrm>
        </p:spPr>
        <p:txBody>
          <a:bodyPr/>
          <a:lstStyle/>
          <a:p>
            <a:r>
              <a:rPr lang="en-US" sz="2000" dirty="0" smtClean="0"/>
              <a:t>Thus far, the model is a specific set of assumptions.</a:t>
            </a:r>
          </a:p>
          <a:p>
            <a:r>
              <a:rPr lang="en-US" sz="2000" dirty="0" smtClean="0"/>
              <a:t>Consistency and asymptotic normality of </a:t>
            </a:r>
            <a:r>
              <a:rPr lang="en-US" sz="2000" b="1" dirty="0" smtClean="0"/>
              <a:t>b</a:t>
            </a:r>
            <a:r>
              <a:rPr lang="en-US" sz="2000" dirty="0" smtClean="0"/>
              <a:t>, and the form of the asymptotic covariance matrix follow from the assumptions.</a:t>
            </a:r>
          </a:p>
          <a:p>
            <a:r>
              <a:rPr lang="en-US" sz="2000" dirty="0" smtClean="0"/>
              <a:t>Robust Estimation and Inference</a:t>
            </a:r>
          </a:p>
          <a:p>
            <a:pPr lvl="1"/>
            <a:r>
              <a:rPr lang="en-US" sz="1600" dirty="0" smtClean="0"/>
              <a:t>Estimators that “work” even if some of the assumptions are not met.</a:t>
            </a:r>
          </a:p>
          <a:p>
            <a:pPr lvl="1"/>
            <a:r>
              <a:rPr lang="en-US" sz="1600" dirty="0" smtClean="0"/>
              <a:t>E.g., LS is robust to failure of normality of </a:t>
            </a:r>
            <a:r>
              <a:rPr lang="en-US" sz="1600" dirty="0" smtClean="0">
                <a:sym typeface="Symbol"/>
              </a:rPr>
              <a:t> - only the finite sample distribution is incorrect. It is still unbiased and </a:t>
            </a:r>
            <a:r>
              <a:rPr lang="en-US" sz="1600" dirty="0" err="1" smtClean="0">
                <a:sym typeface="Symbol"/>
              </a:rPr>
              <a:t>Var</a:t>
            </a:r>
            <a:r>
              <a:rPr lang="en-US" sz="1600" dirty="0" smtClean="0">
                <a:sym typeface="Symbol"/>
              </a:rPr>
              <a:t>[</a:t>
            </a:r>
            <a:r>
              <a:rPr lang="en-US" sz="1600" b="1" dirty="0" err="1" smtClean="0">
                <a:sym typeface="Symbol"/>
              </a:rPr>
              <a:t>b</a:t>
            </a:r>
            <a:r>
              <a:rPr lang="en-US" sz="1600" dirty="0" err="1" smtClean="0">
                <a:sym typeface="Symbol"/>
              </a:rPr>
              <a:t>|</a:t>
            </a:r>
            <a:r>
              <a:rPr lang="en-US" sz="1600" b="1" dirty="0" err="1" smtClean="0">
                <a:sym typeface="Symbol"/>
              </a:rPr>
              <a:t>X</a:t>
            </a:r>
            <a:r>
              <a:rPr lang="en-US" sz="1600" dirty="0" smtClean="0">
                <a:sym typeface="Symbol"/>
              </a:rPr>
              <a:t>]=</a:t>
            </a:r>
            <a:r>
              <a:rPr lang="en-US" sz="1600" baseline="30000" dirty="0" smtClean="0">
                <a:sym typeface="Symbol"/>
              </a:rPr>
              <a:t>2</a:t>
            </a:r>
            <a:r>
              <a:rPr lang="en-US" sz="1600" dirty="0" smtClean="0">
                <a:sym typeface="Symbol"/>
              </a:rPr>
              <a:t>(</a:t>
            </a:r>
            <a:r>
              <a:rPr lang="en-US" sz="1600" b="1" dirty="0" smtClean="0">
                <a:sym typeface="Symbol"/>
              </a:rPr>
              <a:t>X’X</a:t>
            </a:r>
            <a:r>
              <a:rPr lang="en-US" sz="1600" dirty="0" smtClean="0">
                <a:sym typeface="Symbol"/>
              </a:rPr>
              <a:t>)</a:t>
            </a:r>
            <a:r>
              <a:rPr lang="en-US" sz="1600" baseline="30000" dirty="0" smtClean="0">
                <a:sym typeface="Symbol"/>
              </a:rPr>
              <a:t>-1</a:t>
            </a:r>
            <a:r>
              <a:rPr lang="en-US" sz="1600" dirty="0" smtClean="0">
                <a:sym typeface="Symbol"/>
              </a:rPr>
              <a:t>.</a:t>
            </a:r>
            <a:endParaRPr lang="en-US" sz="1600" dirty="0" smtClean="0"/>
          </a:p>
          <a:p>
            <a:pPr lvl="1"/>
            <a:r>
              <a:rPr lang="en-US" sz="1600" dirty="0" smtClean="0"/>
              <a:t>Is least squares robust to failures of other assumptions?</a:t>
            </a:r>
          </a:p>
          <a:p>
            <a:r>
              <a:rPr lang="en-US" sz="2000" dirty="0" smtClean="0"/>
              <a:t>Robustness to failures of other assumptions:</a:t>
            </a:r>
          </a:p>
          <a:p>
            <a:pPr lvl="1"/>
            <a:r>
              <a:rPr lang="en-US" sz="1600" dirty="0" smtClean="0"/>
              <a:t>(</a:t>
            </a:r>
            <a:r>
              <a:rPr lang="en-US" sz="1600" b="1" dirty="0" smtClean="0"/>
              <a:t>E</a:t>
            </a:r>
            <a:r>
              <a:rPr lang="en-US" sz="1600" dirty="0" smtClean="0"/>
              <a:t>) Suppose </a:t>
            </a:r>
            <a:r>
              <a:rPr lang="en-US" sz="1600" dirty="0" err="1" smtClean="0"/>
              <a:t>Cov</a:t>
            </a:r>
            <a:r>
              <a:rPr lang="en-US" sz="1600" dirty="0" smtClean="0"/>
              <a:t>[</a:t>
            </a:r>
            <a:r>
              <a:rPr lang="en-US" sz="1600" b="1" dirty="0" smtClean="0"/>
              <a:t>x</a:t>
            </a:r>
            <a:r>
              <a:rPr lang="en-US" sz="1600" baseline="-25000" dirty="0" smtClean="0"/>
              <a:t>i</a:t>
            </a:r>
            <a:r>
              <a:rPr lang="en-US" sz="1600" dirty="0" smtClean="0"/>
              <a:t>,</a:t>
            </a:r>
            <a:r>
              <a:rPr lang="en-US" sz="1600" dirty="0" smtClean="0">
                <a:sym typeface="Symbol"/>
              </a:rPr>
              <a:t></a:t>
            </a:r>
            <a:r>
              <a:rPr lang="en-US" sz="1600" baseline="-25000" dirty="0" err="1" smtClean="0"/>
              <a:t>i</a:t>
            </a:r>
            <a:r>
              <a:rPr lang="en-US" sz="1600" dirty="0" smtClean="0"/>
              <a:t>] </a:t>
            </a:r>
            <a:r>
              <a:rPr lang="en-US" sz="1600" dirty="0" smtClean="0">
                <a:sym typeface="Symbol"/>
              </a:rPr>
              <a:t></a:t>
            </a:r>
            <a:r>
              <a:rPr lang="en-US" sz="1600" dirty="0" smtClean="0"/>
              <a:t> 0? (</a:t>
            </a:r>
            <a:r>
              <a:rPr lang="en-US" sz="1600" dirty="0" err="1" smtClean="0"/>
              <a:t>Endogeneity</a:t>
            </a:r>
            <a:r>
              <a:rPr lang="en-US" sz="1600" dirty="0" smtClean="0"/>
              <a:t>) No. Unbiasedness fails.</a:t>
            </a:r>
          </a:p>
          <a:p>
            <a:pPr lvl="1"/>
            <a:r>
              <a:rPr lang="en-US" sz="1600" dirty="0" smtClean="0"/>
              <a:t>(</a:t>
            </a:r>
            <a:r>
              <a:rPr lang="en-US" sz="1600" b="1" dirty="0" smtClean="0"/>
              <a:t>H</a:t>
            </a:r>
            <a:r>
              <a:rPr lang="en-US" sz="1600" dirty="0" smtClean="0"/>
              <a:t>) Heteroscedasticity?  Still unbiased. Variance is no longer </a:t>
            </a:r>
            <a:r>
              <a:rPr lang="en-US" sz="1600" dirty="0" smtClean="0">
                <a:sym typeface="Symbol"/>
              </a:rPr>
              <a:t></a:t>
            </a:r>
            <a:r>
              <a:rPr lang="en-US" sz="1600" baseline="30000" dirty="0" smtClean="0">
                <a:sym typeface="Symbol"/>
              </a:rPr>
              <a:t>2</a:t>
            </a:r>
            <a:r>
              <a:rPr lang="en-US" sz="1600" dirty="0" smtClean="0">
                <a:sym typeface="Symbol"/>
              </a:rPr>
              <a:t>(</a:t>
            </a:r>
            <a:r>
              <a:rPr lang="en-US" sz="1600" b="1" dirty="0" smtClean="0">
                <a:sym typeface="Symbol"/>
              </a:rPr>
              <a:t>X’X</a:t>
            </a:r>
            <a:r>
              <a:rPr lang="en-US" sz="1600" dirty="0" smtClean="0">
                <a:sym typeface="Symbol"/>
              </a:rPr>
              <a:t>)</a:t>
            </a:r>
            <a:r>
              <a:rPr lang="en-US" sz="1600" baseline="30000" dirty="0" smtClean="0">
                <a:sym typeface="Symbol"/>
              </a:rPr>
              <a:t>-1</a:t>
            </a:r>
            <a:r>
              <a:rPr lang="en-US" sz="1600" dirty="0" smtClean="0">
                <a:sym typeface="Symbol"/>
              </a:rPr>
              <a:t>.</a:t>
            </a:r>
            <a:endParaRPr lang="en-US" sz="1600" dirty="0" smtClean="0"/>
          </a:p>
          <a:p>
            <a:pPr lvl="1"/>
            <a:r>
              <a:rPr lang="en-US" sz="1600" dirty="0" smtClean="0"/>
              <a:t>(</a:t>
            </a:r>
            <a:r>
              <a:rPr lang="en-US" sz="1600" b="1" dirty="0" smtClean="0"/>
              <a:t>A</a:t>
            </a:r>
            <a:r>
              <a:rPr lang="en-US" sz="1600" dirty="0" smtClean="0"/>
              <a:t>) Autocorrelation?  Same.</a:t>
            </a:r>
          </a:p>
          <a:p>
            <a:r>
              <a:rPr lang="en-US" sz="2000" dirty="0" smtClean="0"/>
              <a:t>We continue to use </a:t>
            </a:r>
            <a:r>
              <a:rPr lang="en-US" sz="2000" b="1" dirty="0" smtClean="0"/>
              <a:t>b</a:t>
            </a:r>
            <a:r>
              <a:rPr lang="en-US" sz="2000" dirty="0" smtClean="0"/>
              <a:t> but look for an alternative to s</a:t>
            </a:r>
            <a:r>
              <a:rPr lang="en-US" sz="2000" baseline="30000" dirty="0" smtClean="0">
                <a:sym typeface="Symbol"/>
              </a:rPr>
              <a:t>2</a:t>
            </a:r>
            <a:r>
              <a:rPr lang="en-US" sz="2000" dirty="0" smtClean="0">
                <a:sym typeface="Symbol"/>
              </a:rPr>
              <a:t>(</a:t>
            </a:r>
            <a:r>
              <a:rPr lang="en-US" sz="2000" b="1" dirty="0" smtClean="0">
                <a:sym typeface="Symbol"/>
              </a:rPr>
              <a:t>X’X</a:t>
            </a:r>
            <a:r>
              <a:rPr lang="en-US" sz="2000" dirty="0" smtClean="0">
                <a:sym typeface="Symbol"/>
              </a:rPr>
              <a:t>)</a:t>
            </a:r>
            <a:r>
              <a:rPr lang="en-US" sz="2000" baseline="30000" dirty="0" smtClean="0">
                <a:sym typeface="Symbol"/>
              </a:rPr>
              <a:t>-1</a:t>
            </a:r>
            <a:r>
              <a:rPr lang="en-US" sz="2000" dirty="0" smtClean="0">
                <a:sym typeface="Symbol"/>
              </a:rPr>
              <a:t> that will be appropriate in cases </a:t>
            </a:r>
            <a:r>
              <a:rPr lang="en-US" sz="2000" b="1" dirty="0" smtClean="0">
                <a:sym typeface="Symbol"/>
              </a:rPr>
              <a:t>H</a:t>
            </a:r>
            <a:r>
              <a:rPr lang="en-US" sz="2000" dirty="0" smtClean="0">
                <a:sym typeface="Symbol"/>
              </a:rPr>
              <a:t> and </a:t>
            </a:r>
            <a:r>
              <a:rPr lang="en-US" sz="2000" b="1" dirty="0" smtClean="0">
                <a:sym typeface="Symbol"/>
              </a:rPr>
              <a:t>A</a:t>
            </a:r>
            <a:r>
              <a:rPr lang="en-US" sz="2000" dirty="0" smtClean="0">
                <a:sym typeface="Symbol"/>
              </a:rPr>
              <a:t>.  (Case </a:t>
            </a:r>
            <a:r>
              <a:rPr lang="en-US" sz="2000" b="1" dirty="0" smtClean="0">
                <a:sym typeface="Symbol"/>
              </a:rPr>
              <a:t>E</a:t>
            </a:r>
            <a:r>
              <a:rPr lang="en-US" sz="2000" dirty="0" smtClean="0">
                <a:sym typeface="Symbol"/>
              </a:rPr>
              <a:t> is not workable yet.)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530225"/>
          </a:xfrm>
        </p:spPr>
        <p:txBody>
          <a:bodyPr/>
          <a:lstStyle/>
          <a:p>
            <a:r>
              <a:rPr lang="en-US" smtClean="0"/>
              <a:t>A Robust Covariance Matrix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30725"/>
          </a:xfrm>
        </p:spPr>
        <p:txBody>
          <a:bodyPr/>
          <a:lstStyle/>
          <a:p>
            <a:r>
              <a:rPr lang="en-US" smtClean="0"/>
              <a:t>Crucial assumptions about </a:t>
            </a:r>
            <a:r>
              <a:rPr lang="en-US" smtClean="0">
                <a:sym typeface="Symbol"/>
              </a:rPr>
              <a:t></a:t>
            </a:r>
            <a:endParaRPr lang="en-US" smtClean="0"/>
          </a:p>
          <a:p>
            <a:pPr lvl="1"/>
            <a:r>
              <a:rPr lang="en-US" smtClean="0"/>
              <a:t>Homoscedastic, Var[</a:t>
            </a:r>
            <a:r>
              <a:rPr lang="en-US" smtClean="0">
                <a:sym typeface="Symbol"/>
              </a:rPr>
              <a:t></a:t>
            </a:r>
            <a:r>
              <a:rPr lang="en-US" baseline="-25000" smtClean="0">
                <a:sym typeface="Symbol"/>
              </a:rPr>
              <a:t>i</a:t>
            </a:r>
            <a:r>
              <a:rPr lang="en-US" smtClean="0">
                <a:sym typeface="Symbol"/>
              </a:rPr>
              <a:t>]=</a:t>
            </a:r>
            <a:r>
              <a:rPr lang="en-US" baseline="30000" smtClean="0">
                <a:sym typeface="Symbol"/>
              </a:rPr>
              <a:t>2</a:t>
            </a:r>
            <a:r>
              <a:rPr lang="en-US" smtClean="0">
                <a:sym typeface="Symbol"/>
              </a:rPr>
              <a:t>.</a:t>
            </a:r>
          </a:p>
          <a:p>
            <a:pPr lvl="1"/>
            <a:r>
              <a:rPr lang="en-US" smtClean="0">
                <a:sym typeface="Symbol"/>
              </a:rPr>
              <a:t>Nonautocorrelation, Cov[</a:t>
            </a:r>
            <a:r>
              <a:rPr lang="en-US" baseline="-25000" smtClean="0">
                <a:sym typeface="Symbol"/>
              </a:rPr>
              <a:t>i</a:t>
            </a:r>
            <a:r>
              <a:rPr lang="en-US" smtClean="0">
                <a:sym typeface="Symbol"/>
              </a:rPr>
              <a:t>,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>
                <a:sym typeface="Symbol"/>
              </a:rPr>
              <a:t>] = 0 for all i,j.</a:t>
            </a:r>
            <a:endParaRPr lang="en-US" smtClean="0"/>
          </a:p>
          <a:p>
            <a:r>
              <a:rPr lang="en-US" smtClean="0"/>
              <a:t>Leading cases</a:t>
            </a:r>
          </a:p>
          <a:p>
            <a:pPr lvl="1"/>
            <a:r>
              <a:rPr lang="en-US" smtClean="0"/>
              <a:t>Heteroscedasticity; Var[</a:t>
            </a:r>
            <a:r>
              <a:rPr lang="en-US" smtClean="0">
                <a:sym typeface="Symbol"/>
              </a:rPr>
              <a:t></a:t>
            </a:r>
            <a:r>
              <a:rPr lang="en-US" baseline="-25000" smtClean="0">
                <a:sym typeface="Symbol"/>
              </a:rPr>
              <a:t>i</a:t>
            </a:r>
            <a:r>
              <a:rPr lang="en-US" smtClean="0">
                <a:sym typeface="Symbol"/>
              </a:rPr>
              <a:t>]=</a:t>
            </a:r>
            <a:r>
              <a:rPr lang="en-US" baseline="-25000" smtClean="0">
                <a:sym typeface="Symbol"/>
              </a:rPr>
              <a:t>i</a:t>
            </a:r>
            <a:r>
              <a:rPr lang="en-US" baseline="30000" smtClean="0">
                <a:sym typeface="Symbol"/>
              </a:rPr>
              <a:t>2</a:t>
            </a:r>
            <a:r>
              <a:rPr lang="en-US" smtClean="0">
                <a:sym typeface="Symbol"/>
              </a:rPr>
              <a:t>.</a:t>
            </a:r>
            <a:endParaRPr lang="en-US" smtClean="0"/>
          </a:p>
          <a:p>
            <a:pPr lvl="1"/>
            <a:r>
              <a:rPr lang="en-US" smtClean="0"/>
              <a:t>Groupwise correlation; </a:t>
            </a:r>
            <a:r>
              <a:rPr lang="en-US" smtClean="0">
                <a:sym typeface="Symbol"/>
              </a:rPr>
              <a:t>Cov[</a:t>
            </a:r>
            <a:r>
              <a:rPr lang="en-US" baseline="-25000" smtClean="0">
                <a:sym typeface="Symbol"/>
              </a:rPr>
              <a:t>it</a:t>
            </a:r>
            <a:r>
              <a:rPr lang="en-US" smtClean="0">
                <a:sym typeface="Symbol"/>
              </a:rPr>
              <a:t>,</a:t>
            </a:r>
            <a:r>
              <a:rPr lang="en-US" baseline="-25000" smtClean="0">
                <a:sym typeface="Symbol"/>
              </a:rPr>
              <a:t>is</a:t>
            </a:r>
            <a:r>
              <a:rPr lang="en-US" smtClean="0">
                <a:sym typeface="Symbol"/>
              </a:rPr>
              <a:t>]  0 for observations t and s in group i, i = 1,…,C</a:t>
            </a:r>
            <a:r>
              <a:rPr lang="en-US" baseline="-25000" smtClean="0">
                <a:sym typeface="Symbol"/>
              </a:rPr>
              <a:t>i</a:t>
            </a:r>
            <a:r>
              <a:rPr lang="en-US" smtClean="0">
                <a:sym typeface="Symbol"/>
              </a:rPr>
              <a:t>.</a:t>
            </a:r>
            <a:endParaRPr lang="en-US" smtClean="0"/>
          </a:p>
          <a:p>
            <a:pPr lvl="1"/>
            <a:r>
              <a:rPr lang="en-US" smtClean="0"/>
              <a:t>Time series autocorrelation; </a:t>
            </a:r>
            <a:r>
              <a:rPr lang="en-US" smtClean="0">
                <a:sym typeface="Symbol"/>
              </a:rPr>
              <a:t>Cov[</a:t>
            </a:r>
            <a:r>
              <a:rPr lang="en-US" baseline="-25000" smtClean="0">
                <a:sym typeface="Symbol"/>
              </a:rPr>
              <a:t>t</a:t>
            </a:r>
            <a:r>
              <a:rPr lang="en-US" smtClean="0">
                <a:sym typeface="Symbol"/>
              </a:rPr>
              <a:t>,</a:t>
            </a:r>
            <a:r>
              <a:rPr lang="en-US" baseline="-25000" smtClean="0">
                <a:sym typeface="Symbol"/>
              </a:rPr>
              <a:t>s</a:t>
            </a:r>
            <a:r>
              <a:rPr lang="en-US" smtClean="0">
                <a:sym typeface="Symbol"/>
              </a:rPr>
              <a:t>]  0 </a:t>
            </a:r>
            <a:endParaRPr lang="en-US" smtClean="0"/>
          </a:p>
          <a:p>
            <a:r>
              <a:rPr lang="en-US" smtClean="0"/>
              <a:t>General result: </a:t>
            </a:r>
            <a:r>
              <a:rPr lang="en-US" b="1" smtClean="0"/>
              <a:t>b</a:t>
            </a:r>
            <a:r>
              <a:rPr lang="en-US" smtClean="0"/>
              <a:t> remains consistent and asymptotically normally distributed.  Asymptotic covariance matrix is incorrect.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Robustness to Heteroscedasticity</a:t>
            </a:r>
            <a:endParaRPr lang="en-US" b="1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440610"/>
              </p:ext>
            </p:extLst>
          </p:nvPr>
        </p:nvGraphicFramePr>
        <p:xfrm>
          <a:off x="685800" y="1600200"/>
          <a:ext cx="8151232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8" name="Equation" r:id="rId4" imgW="4431960" imgH="2361960" progId="Equation.DSMT4">
                  <p:embed/>
                </p:oleObj>
              </mc:Choice>
              <mc:Fallback>
                <p:oleObj name="Equation" r:id="rId4" imgW="4431960" imgH="2361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8151232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152400"/>
          </a:xfrm>
        </p:spPr>
        <p:txBody>
          <a:bodyPr/>
          <a:lstStyle/>
          <a:p>
            <a:r>
              <a:rPr lang="en-US" sz="2800" smtClean="0"/>
              <a:t>Heteroscedasticity Robust Covariance Matrix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362200"/>
            <a:ext cx="7924800" cy="36576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Robust </a:t>
            </a:r>
            <a:r>
              <a:rPr lang="en-US" sz="2400" b="1" smtClean="0">
                <a:solidFill>
                  <a:srgbClr val="FF0000"/>
                </a:solidFill>
              </a:rPr>
              <a:t>standard errors</a:t>
            </a:r>
            <a:r>
              <a:rPr lang="en-US" sz="2400" smtClean="0"/>
              <a:t>; (</a:t>
            </a:r>
            <a:r>
              <a:rPr lang="en-US" sz="2400" b="1" smtClean="0"/>
              <a:t>b</a:t>
            </a:r>
            <a:r>
              <a:rPr lang="en-US" sz="2400" smtClean="0"/>
              <a:t> is not “robust”) </a:t>
            </a:r>
            <a:endParaRPr lang="en-US" sz="2400" dirty="0" smtClean="0"/>
          </a:p>
          <a:p>
            <a:pPr lvl="1"/>
            <a:r>
              <a:rPr lang="en-US" sz="2000" dirty="0" smtClean="0"/>
              <a:t>Robust to: </a:t>
            </a:r>
            <a:r>
              <a:rPr lang="en-US" sz="2000" dirty="0" err="1" smtClean="0"/>
              <a:t>Heteroscedasticty</a:t>
            </a:r>
            <a:endParaRPr lang="en-US" sz="2000" dirty="0" smtClean="0"/>
          </a:p>
          <a:p>
            <a:pPr lvl="1"/>
            <a:r>
              <a:rPr lang="en-US" sz="2000" dirty="0" smtClean="0"/>
              <a:t>Not robust to: (all considered later)</a:t>
            </a:r>
          </a:p>
          <a:p>
            <a:pPr lvl="2"/>
            <a:r>
              <a:rPr lang="en-US" dirty="0" smtClean="0"/>
              <a:t>Correlation across observations</a:t>
            </a:r>
          </a:p>
          <a:p>
            <a:pPr lvl="2"/>
            <a:r>
              <a:rPr lang="en-US" dirty="0" smtClean="0"/>
              <a:t>Individual unobserved heterogeneity</a:t>
            </a:r>
          </a:p>
          <a:p>
            <a:pPr lvl="2"/>
            <a:r>
              <a:rPr lang="en-US" dirty="0" smtClean="0"/>
              <a:t>Incorrect model specification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Robust inference</a:t>
            </a:r>
            <a:r>
              <a:rPr lang="en-US" sz="2400" dirty="0" smtClean="0"/>
              <a:t> means hypothesis tests and </a:t>
            </a:r>
            <a:r>
              <a:rPr lang="en-US" sz="2400" smtClean="0"/>
              <a:t>confidence intervals </a:t>
            </a:r>
            <a:r>
              <a:rPr lang="en-US" sz="2400" dirty="0" smtClean="0"/>
              <a:t>using robust </a:t>
            </a:r>
            <a:r>
              <a:rPr lang="en-US" sz="2400" smtClean="0"/>
              <a:t>covariance matrices</a:t>
            </a:r>
          </a:p>
          <a:p>
            <a:r>
              <a:rPr lang="en-US" sz="2400" b="1" smtClean="0">
                <a:solidFill>
                  <a:srgbClr val="FF0000"/>
                </a:solidFill>
              </a:rPr>
              <a:t>Wisdom</a:t>
            </a:r>
            <a:r>
              <a:rPr lang="en-US" sz="2400" smtClean="0"/>
              <a:t>: Robust standard errors are usually larger, but not always.</a:t>
            </a:r>
            <a:endParaRPr lang="en-US" sz="2400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09392"/>
              </p:ext>
            </p:extLst>
          </p:nvPr>
        </p:nvGraphicFramePr>
        <p:xfrm>
          <a:off x="1752600" y="838200"/>
          <a:ext cx="5235575" cy="153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0" name="Equation" r:id="rId4" imgW="2616120" imgH="774360" progId="Equation.DSMT4">
                  <p:embed/>
                </p:oleObj>
              </mc:Choice>
              <mc:Fallback>
                <p:oleObj name="Equation" r:id="rId4" imgW="2616120" imgH="774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838200"/>
                        <a:ext cx="5235575" cy="1538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66700"/>
            <a:ext cx="7391400" cy="800100"/>
          </a:xfrm>
        </p:spPr>
        <p:txBody>
          <a:bodyPr/>
          <a:lstStyle/>
          <a:p>
            <a:r>
              <a:rPr lang="en-US" sz="3600"/>
              <a:t>Monet in Large and Small</a:t>
            </a:r>
          </a:p>
        </p:txBody>
      </p:sp>
      <p:graphicFrame>
        <p:nvGraphicFramePr>
          <p:cNvPr id="20378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1752600"/>
          <a:ext cx="4419600" cy="294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" name="Graph" r:id="rId4" imgW="5486400" imgH="3657600" progId="MtbGraph.Document">
                  <p:embed/>
                </p:oleObj>
              </mc:Choice>
              <mc:Fallback>
                <p:oleObj name="Graph" r:id="rId4" imgW="5486400" imgH="3657600" progId="MtbGraph.Document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752600"/>
                        <a:ext cx="4419600" cy="294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33528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Log of $price = a + </a:t>
            </a:r>
            <a:r>
              <a:rPr lang="en-US" sz="1600" b="1" smtClean="0"/>
              <a:t/>
            </a:r>
            <a:br>
              <a:rPr lang="en-US" sz="1600" b="1" smtClean="0"/>
            </a:br>
            <a:r>
              <a:rPr lang="en-US" sz="1600" b="1" smtClean="0"/>
              <a:t>                  b</a:t>
            </a:r>
            <a:r>
              <a:rPr lang="en-US" sz="1600" b="1" baseline="-25000" smtClean="0"/>
              <a:t>1</a:t>
            </a:r>
            <a:r>
              <a:rPr lang="en-US" sz="1600" b="1" smtClean="0"/>
              <a:t> </a:t>
            </a:r>
            <a:r>
              <a:rPr lang="en-US" sz="1600" b="1"/>
              <a:t>log surface </a:t>
            </a:r>
            <a:r>
              <a:rPr lang="en-US" sz="1600" b="1" smtClean="0"/>
              <a:t>area + </a:t>
            </a:r>
            <a:br>
              <a:rPr lang="en-US" sz="1600" b="1" smtClean="0"/>
            </a:br>
            <a:r>
              <a:rPr lang="en-US" sz="1600" b="1" smtClean="0"/>
              <a:t>                  b</a:t>
            </a:r>
            <a:r>
              <a:rPr lang="en-US" sz="1600" b="1" baseline="-25000" smtClean="0"/>
              <a:t>2</a:t>
            </a:r>
            <a:r>
              <a:rPr lang="en-US" sz="1600" b="1" smtClean="0"/>
              <a:t> aspect ratio + </a:t>
            </a:r>
            <a:r>
              <a:rPr lang="en-US" sz="1600" b="1" smtClean="0">
                <a:sym typeface="Symbol"/>
              </a:rPr>
              <a:t></a:t>
            </a:r>
            <a:r>
              <a:rPr lang="en-US" smtClean="0"/>
              <a:t> </a:t>
            </a:r>
            <a:endParaRPr lang="en-US"/>
          </a:p>
        </p:txBody>
      </p:sp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838200" y="1295400"/>
            <a:ext cx="426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Sale prices of </a:t>
            </a:r>
            <a:r>
              <a:rPr lang="en-US" sz="1600" b="1" smtClean="0"/>
              <a:t>430 </a:t>
            </a:r>
            <a:r>
              <a:rPr lang="en-US" sz="1600" b="1"/>
              <a:t>signed Monet paintings</a:t>
            </a:r>
            <a:r>
              <a:rPr lang="en-US"/>
              <a:t>   </a:t>
            </a:r>
          </a:p>
        </p:txBody>
      </p:sp>
      <p:pic>
        <p:nvPicPr>
          <p:cNvPr id="203786" name="Picture 10" descr="Mone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52600"/>
            <a:ext cx="1981200" cy="147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787" name="Rectangle 11"/>
          <p:cNvSpPr>
            <a:spLocks noChangeArrowheads="1"/>
          </p:cNvSpPr>
          <p:nvPr/>
        </p:nvSpPr>
        <p:spPr bwMode="auto">
          <a:xfrm>
            <a:off x="5791200" y="1752600"/>
            <a:ext cx="1905000" cy="14478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4724400"/>
            <a:ext cx="55245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3457575" y="5010150"/>
            <a:ext cx="2819400" cy="1390650"/>
          </a:xfrm>
          <a:prstGeom prst="rect">
            <a:avLst/>
          </a:prstGeom>
          <a:solidFill>
            <a:srgbClr val="FF0000">
              <a:alpha val="2588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sz="2800" dirty="0" smtClean="0"/>
              <a:t>Heteroscedasticity Robust Covariance Matrix</a:t>
            </a: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6663575" cy="458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124200"/>
            <a:ext cx="169216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3505200" y="3733800"/>
            <a:ext cx="36518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arrow" w="med" len="med"/>
            <a:tailEnd type="arrow" w="med" len="med"/>
          </a:ln>
          <a:effectLst/>
        </p:spPr>
      </p:cxnSp>
      <p:sp>
        <p:nvSpPr>
          <p:cNvPr id="4" name="Rectangle 3"/>
          <p:cNvSpPr/>
          <p:nvPr/>
        </p:nvSpPr>
        <p:spPr bwMode="auto">
          <a:xfrm>
            <a:off x="457200" y="2743200"/>
            <a:ext cx="4343401" cy="348734"/>
          </a:xfrm>
          <a:prstGeom prst="rect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5867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 the conflict: Test favors heteroscedasticity. </a:t>
            </a:r>
            <a:b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Robust VC matrix is essentially the same.</a:t>
            </a:r>
            <a:endParaRPr lang="en-US" b="1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2667000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886575" cy="391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029200"/>
            <a:ext cx="6248400" cy="135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4600" y="4572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Cluster Robust Covariance Matrix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057400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http://cameron.econ.ucdavis.edu/research/Cameron_Miller_Cluster_Robust_October152013.pdf</a:t>
            </a:r>
            <a:endParaRPr lang="en-US" sz="1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mtClean="0"/>
              <a:t>A Cluster Estimator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805776"/>
              </p:ext>
            </p:extLst>
          </p:nvPr>
        </p:nvGraphicFramePr>
        <p:xfrm>
          <a:off x="883797" y="1752600"/>
          <a:ext cx="7681205" cy="443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6" name="Equation" r:id="rId4" imgW="4622800" imgH="2667000" progId="Equation.DSMT4">
                  <p:embed/>
                </p:oleObj>
              </mc:Choice>
              <mc:Fallback>
                <p:oleObj name="Equation" r:id="rId4" imgW="4622800" imgH="2667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797" y="1752600"/>
                        <a:ext cx="7681205" cy="4433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43000" y="3276600"/>
            <a:ext cx="5715000" cy="838200"/>
          </a:xfrm>
          <a:prstGeom prst="rect">
            <a:avLst/>
          </a:prstGeom>
          <a:solidFill>
            <a:srgbClr val="7030A0">
              <a:alpha val="27843"/>
            </a:srgbClr>
          </a:solidFill>
          <a:ln w="19050" cap="flat" cmpd="sng" algn="ctr">
            <a:solidFill>
              <a:srgbClr val="6B00B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2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"/>
            <a:ext cx="7029450" cy="37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91000"/>
            <a:ext cx="5781675" cy="21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1781175" y="3705224"/>
            <a:ext cx="4772025" cy="257175"/>
          </a:xfrm>
          <a:prstGeom prst="rect">
            <a:avLst/>
          </a:prstGeom>
          <a:solidFill>
            <a:srgbClr val="99CC00">
              <a:alpha val="2509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0"/>
            <a:ext cx="73056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90600" y="17526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Robust Asymptotic Covariance Matrices</a:t>
            </a:r>
            <a:endParaRPr lang="en-US" sz="2800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Alternative OLS Variance Estimators</a:t>
            </a:r>
            <a:br>
              <a:rPr lang="en-US" altLang="en-US" smtClean="0"/>
            </a:br>
            <a:r>
              <a:rPr lang="en-US" altLang="en-US" sz="2000" smtClean="0"/>
              <a:t>Cluster correction increases SEs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990600" y="1143000"/>
            <a:ext cx="72390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altLang="en-US" sz="14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.04838934   111.628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.00218534    18.693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.480428D-04   -14.318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.01480107    -9.344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.01206772    12.311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.02074599     3.277   .0010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.02526118   -15.843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.01253203     7.509   .0000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.00260039    22.351   .0000</a:t>
            </a:r>
          </a:p>
          <a:p>
            <a:r>
              <a:rPr lang="en-US" altLang="en-US" sz="1400" b="1" u="sng">
                <a:latin typeface="Courier New" pitchFamily="49" charset="0"/>
              </a:rPr>
              <a:t>Robust</a:t>
            </a:r>
          </a:p>
          <a:p>
            <a:r>
              <a:rPr lang="en-US" altLang="en-US" sz="1400" b="1">
                <a:latin typeface="Courier New" pitchFamily="49" charset="0"/>
              </a:rPr>
              <a:t> Constant      5.40159723      .10156038    53.186   .0000</a:t>
            </a:r>
          </a:p>
          <a:p>
            <a:r>
              <a:rPr lang="en-US" altLang="en-US" sz="1400" b="1">
                <a:latin typeface="Courier New" pitchFamily="49" charset="0"/>
              </a:rPr>
              <a:t> EXP            .04084968      .00432272     9.450   .0000</a:t>
            </a:r>
          </a:p>
          <a:p>
            <a:r>
              <a:rPr lang="en-US" altLang="en-US" sz="1400" b="1">
                <a:latin typeface="Courier New" pitchFamily="49" charset="0"/>
              </a:rPr>
              <a:t> EXPSQ         -.00068788    .983981D-04    -6.991   .0000</a:t>
            </a:r>
          </a:p>
          <a:p>
            <a:r>
              <a:rPr lang="en-US" altLang="en-US" sz="1400" b="1">
                <a:latin typeface="Courier New" pitchFamily="49" charset="0"/>
              </a:rPr>
              <a:t> OCC           -.13830480      .02772631    -4.988   .0000</a:t>
            </a:r>
          </a:p>
          <a:p>
            <a:r>
              <a:rPr lang="en-US" altLang="en-US" sz="1400" b="1">
                <a:latin typeface="Courier New" pitchFamily="49" charset="0"/>
              </a:rPr>
              <a:t> SMSA           .14856267      .02423668     6.130   .0000</a:t>
            </a:r>
          </a:p>
          <a:p>
            <a:r>
              <a:rPr lang="en-US" altLang="en-US" sz="1400" b="1">
                <a:latin typeface="Courier New" pitchFamily="49" charset="0"/>
              </a:rPr>
              <a:t> </a:t>
            </a:r>
            <a:r>
              <a:rPr lang="en-US" altLang="en-US" sz="1400" b="1" u="sng">
                <a:solidFill>
                  <a:srgbClr val="FF3300"/>
                </a:solidFill>
                <a:latin typeface="Courier New" pitchFamily="49" charset="0"/>
              </a:rPr>
              <a:t>MS             .06798358      .04382220     1.551   .1208</a:t>
            </a:r>
          </a:p>
          <a:p>
            <a:r>
              <a:rPr lang="en-US" altLang="en-US" sz="1400" b="1">
                <a:latin typeface="Courier New" pitchFamily="49" charset="0"/>
              </a:rPr>
              <a:t> FEM           -.40020215      .04961926    -8.065   .0000</a:t>
            </a:r>
          </a:p>
          <a:p>
            <a:r>
              <a:rPr lang="en-US" altLang="en-US" sz="1400" b="1">
                <a:latin typeface="Courier New" pitchFamily="49" charset="0"/>
              </a:rPr>
              <a:t> UNION          .09409925      .02422669     3.884   .0001</a:t>
            </a:r>
          </a:p>
          <a:p>
            <a:r>
              <a:rPr lang="en-US" altLang="en-US" sz="1400" b="1">
                <a:latin typeface="Courier New" pitchFamily="49" charset="0"/>
              </a:rPr>
              <a:t> ED             .05812166      .00555697    10.459   .0000</a:t>
            </a:r>
          </a:p>
        </p:txBody>
      </p:sp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1066800" y="1752600"/>
            <a:ext cx="6629400" cy="1981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066800" y="3733800"/>
            <a:ext cx="6629400" cy="2133600"/>
          </a:xfrm>
          <a:prstGeom prst="rect">
            <a:avLst/>
          </a:prstGeom>
          <a:solidFill>
            <a:srgbClr val="92D05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949950"/>
            <a:ext cx="69484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152900" y="1752600"/>
            <a:ext cx="1409700" cy="4114800"/>
          </a:xfrm>
          <a:prstGeom prst="rect">
            <a:avLst/>
          </a:prstGeom>
          <a:solidFill>
            <a:srgbClr val="FF33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1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644007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1000"/>
            <a:ext cx="2200275" cy="158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686800" cy="530225"/>
          </a:xfrm>
        </p:spPr>
        <p:txBody>
          <a:bodyPr/>
          <a:lstStyle/>
          <a:p>
            <a:r>
              <a:rPr lang="en-US" sz="2800" smtClean="0"/>
              <a:t>Bootstrap Estimation of the Asymptotic </a:t>
            </a:r>
            <a:br>
              <a:rPr lang="en-US" sz="2800" smtClean="0"/>
            </a:br>
            <a:r>
              <a:rPr lang="en-US" sz="2800" smtClean="0"/>
              <a:t>Variance of an Estimator</a:t>
            </a:r>
            <a:endParaRPr 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22860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Known form of asymptotic variance: 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from known results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Unknown form, known generalities about properties: Use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bootstrapping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Root 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consistency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 Algorithm</a:t>
            </a:r>
            <a:endParaRPr lang="en-US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362200" y="4267200"/>
          <a:ext cx="466049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name="Equation" r:id="rId4" imgW="2006280" imgH="393480" progId="Equation.DSMT4">
                  <p:embed/>
                </p:oleObj>
              </mc:Choice>
              <mc:Fallback>
                <p:oleObj name="Equation" r:id="rId4" imgW="2006280" imgH="393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267200"/>
                        <a:ext cx="466049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667000"/>
            <a:ext cx="5257800" cy="33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55245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3150" y="914400"/>
            <a:ext cx="2990850" cy="239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r>
              <a:rPr lang="en-US" b="1" smtClean="0"/>
              <a:t>Application to Spanish Dairy Farms</a:t>
            </a:r>
            <a:br>
              <a:rPr lang="en-US" b="1" smtClean="0"/>
            </a:br>
            <a:r>
              <a:rPr lang="en-US" b="0" smtClean="0"/>
              <a:t>ln</a:t>
            </a:r>
            <a:r>
              <a:rPr lang="en-US" smtClean="0"/>
              <a:t>y=b</a:t>
            </a:r>
            <a:r>
              <a:rPr lang="en-US" baseline="-25000" smtClean="0"/>
              <a:t>1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1</a:t>
            </a:r>
            <a:r>
              <a:rPr lang="en-US" smtClean="0"/>
              <a:t>+b</a:t>
            </a:r>
            <a:r>
              <a:rPr lang="en-US" baseline="-25000" smtClean="0"/>
              <a:t>2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2</a:t>
            </a:r>
            <a:r>
              <a:rPr lang="en-US" smtClean="0"/>
              <a:t>+b</a:t>
            </a:r>
            <a:r>
              <a:rPr lang="en-US" baseline="-25000" smtClean="0"/>
              <a:t>3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3</a:t>
            </a:r>
            <a:r>
              <a:rPr lang="en-US" smtClean="0"/>
              <a:t>+b</a:t>
            </a:r>
            <a:r>
              <a:rPr lang="en-US" baseline="-25000" smtClean="0"/>
              <a:t>4</a:t>
            </a:r>
            <a:r>
              <a:rPr lang="en-US" b="0" smtClean="0"/>
              <a:t>ln</a:t>
            </a:r>
            <a:r>
              <a:rPr lang="en-US" smtClean="0"/>
              <a:t>x</a:t>
            </a:r>
            <a:r>
              <a:rPr lang="en-US" baseline="-25000" smtClean="0"/>
              <a:t>4</a:t>
            </a:r>
            <a:r>
              <a:rPr lang="en-US" smtClean="0"/>
              <a:t>+</a:t>
            </a:r>
            <a:r>
              <a:rPr lang="en-US" sz="4400" smtClean="0">
                <a:sym typeface="Symbol"/>
              </a:rPr>
              <a:t></a:t>
            </a:r>
            <a:endParaRPr lang="en-US" sz="4400" b="1" smtClean="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207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360363" algn="l"/>
              </a:tabLst>
            </a:pPr>
            <a:endParaRPr lang="en-US"/>
          </a:p>
        </p:txBody>
      </p:sp>
      <p:graphicFrame>
        <p:nvGraphicFramePr>
          <p:cNvPr id="64819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18510"/>
              </p:ext>
            </p:extLst>
          </p:nvPr>
        </p:nvGraphicFramePr>
        <p:xfrm>
          <a:off x="685800" y="1905000"/>
          <a:ext cx="7543800" cy="3927584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4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20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Input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Units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Mean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Std. Dev.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Minimum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Maximum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0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Y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Milk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Milk production (liters)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131,108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92,539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14,110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727,281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1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Cows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# of milking cows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2.12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11.27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4.5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82.3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0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X2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Labor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# man-equivalent units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1.67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0.55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 4.0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1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X3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Land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Hectares of land devoted to pasture and crops.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12.99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6.17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2.0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 45.1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1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 X4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Feed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amount of feedstuffs fed to dairy cows (tons)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57,941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47,981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3,924.14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0363" algn="l"/>
                        </a:tabLst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Times New Roman" pitchFamily="18" charset="0"/>
                          <a:cs typeface="Courier New" pitchFamily="49" charset="0"/>
                        </a:rPr>
                        <a:t> 376,732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0" y="478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22584" name="Text Box 56"/>
          <p:cNvSpPr txBox="1">
            <a:spLocks noChangeArrowheads="1"/>
          </p:cNvSpPr>
          <p:nvPr/>
        </p:nvSpPr>
        <p:spPr bwMode="auto">
          <a:xfrm>
            <a:off x="914400" y="5943600"/>
            <a:ext cx="701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/>
              <a:t>N = 247 farms, T = 6 years (1993-1998)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85800"/>
            <a:ext cx="7010400" cy="457200"/>
          </a:xfrm>
        </p:spPr>
        <p:txBody>
          <a:bodyPr/>
          <a:lstStyle/>
          <a:p>
            <a:pPr eaLnBrk="1" hangingPunct="1"/>
            <a:r>
              <a:rPr lang="en-US" b="1" smtClean="0"/>
              <a:t>Example: Bootstrap Replications</a:t>
            </a:r>
            <a:endParaRPr lang="en-US" b="1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5257800" cy="468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Bootstrapped Regression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45" y="866017"/>
            <a:ext cx="6713076" cy="320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75" y="3962400"/>
            <a:ext cx="68389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103963"/>
              </p:ext>
            </p:extLst>
          </p:nvPr>
        </p:nvGraphicFramePr>
        <p:xfrm>
          <a:off x="936625" y="990600"/>
          <a:ext cx="7523163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6" name="Equation" r:id="rId3" imgW="4038480" imgH="2997000" progId="Equation.DSMT4">
                  <p:embed/>
                </p:oleObj>
              </mc:Choice>
              <mc:Fallback>
                <p:oleObj name="Equation" r:id="rId3" imgW="4038480" imgH="29970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990600"/>
                        <a:ext cx="7523163" cy="5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447800" y="381000"/>
            <a:ext cx="6781800" cy="5302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l"/>
            <a:r>
              <a:rPr lang="en-US" sz="2400" b="1" kern="0" dirty="0" smtClean="0"/>
              <a:t>Estimated Variance for Quantile Regression</a:t>
            </a:r>
            <a:endParaRPr lang="en-US" sz="2400" b="1" kern="0" dirty="0"/>
          </a:p>
        </p:txBody>
      </p:sp>
    </p:spTree>
    <p:extLst>
      <p:ext uri="{BB962C8B-B14F-4D97-AF65-F5344CB8AC3E}">
        <p14:creationId xmlns:p14="http://schemas.microsoft.com/office/powerpoint/2010/main" val="9986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90167" y="4028338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33400"/>
            <a:ext cx="5943600" cy="417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705510"/>
            <a:ext cx="5943600" cy="9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" y="5603200"/>
            <a:ext cx="5943600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97738" y="207675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Quantile Regressions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8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9" y="618666"/>
            <a:ext cx="3793121" cy="590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1149510" y="1600200"/>
            <a:ext cx="2203290" cy="1524000"/>
          </a:xfrm>
          <a:prstGeom prst="rect">
            <a:avLst/>
          </a:prstGeom>
          <a:solidFill>
            <a:srgbClr val="FF3300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1149510" y="3126130"/>
            <a:ext cx="2203290" cy="152207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1143000" y="4648200"/>
            <a:ext cx="2209800" cy="15240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828800"/>
            <a:ext cx="4495800" cy="35052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Bootstrap variance for a panel data estimator</a:t>
            </a: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Panel Bootstrap = </a:t>
            </a:r>
            <a:br>
              <a:rPr lang="en-US" sz="2400" b="1" smtClean="0">
                <a:latin typeface="Arial" pitchFamily="34" charset="0"/>
                <a:cs typeface="Arial" pitchFamily="34" charset="0"/>
              </a:rPr>
            </a:br>
            <a:r>
              <a:rPr lang="en-US" sz="2400" b="1" smtClean="0">
                <a:latin typeface="Arial" pitchFamily="34" charset="0"/>
                <a:cs typeface="Arial" pitchFamily="34" charset="0"/>
              </a:rPr>
              <a:t>Block Bootstrap</a:t>
            </a: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Data set is N groups of size T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endParaRPr lang="en-US" sz="2400" b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smtClean="0">
                <a:latin typeface="Arial" pitchFamily="34" charset="0"/>
                <a:cs typeface="Arial" pitchFamily="34" charset="0"/>
              </a:rPr>
              <a:t>Bootstrap sample is N groups of size T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 drawn with replacement</a:t>
            </a:r>
            <a:r>
              <a:rPr lang="en-US" sz="2400" smtClean="0"/>
              <a:t>.</a:t>
            </a:r>
          </a:p>
        </p:txBody>
      </p:sp>
      <p:sp>
        <p:nvSpPr>
          <p:cNvPr id="62471" name="Rectangle 4"/>
          <p:cNvSpPr>
            <a:spLocks noChangeArrowheads="1"/>
          </p:cNvSpPr>
          <p:nvPr/>
        </p:nvSpPr>
        <p:spPr bwMode="auto">
          <a:xfrm>
            <a:off x="4724400" y="2666999"/>
            <a:ext cx="2819400" cy="813121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263342" y="4572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bootstrap replication must account for panel data nature of the data set.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7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685800"/>
            <a:ext cx="79819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5638800"/>
            <a:ext cx="49053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0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81000"/>
            <a:ext cx="617415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495800"/>
            <a:ext cx="645699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2438400"/>
            <a:ext cx="1371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Conventional</a:t>
            </a:r>
          </a:p>
          <a:p>
            <a:endParaRPr lang="en-US" sz="1400" b="1" smtClean="0"/>
          </a:p>
          <a:p>
            <a:endParaRPr lang="en-US" sz="1400" b="1" smtClean="0"/>
          </a:p>
          <a:p>
            <a:endParaRPr lang="en-US" sz="1400" b="1" smtClean="0"/>
          </a:p>
          <a:p>
            <a:endParaRPr lang="en-US" sz="1400" b="1" smtClean="0"/>
          </a:p>
          <a:p>
            <a:r>
              <a:rPr lang="en-US" sz="1400" b="1" smtClean="0"/>
              <a:t>Cluster</a:t>
            </a:r>
          </a:p>
          <a:p>
            <a:r>
              <a:rPr lang="en-US" sz="1400" b="1" smtClean="0"/>
              <a:t>Robust</a:t>
            </a:r>
          </a:p>
          <a:p>
            <a:endParaRPr lang="en-US" sz="1400" b="1" smtClean="0"/>
          </a:p>
          <a:p>
            <a:endParaRPr lang="en-US" sz="1400" b="1" smtClean="0"/>
          </a:p>
          <a:p>
            <a:endParaRPr lang="en-US" sz="1400" b="1" smtClean="0"/>
          </a:p>
          <a:p>
            <a:endParaRPr lang="en-US" sz="1400" b="1" smtClean="0"/>
          </a:p>
          <a:p>
            <a:endParaRPr lang="en-US" sz="1400" b="1" smtClean="0"/>
          </a:p>
          <a:p>
            <a:r>
              <a:rPr lang="en-US" sz="1400" b="1" smtClean="0"/>
              <a:t>Block</a:t>
            </a:r>
          </a:p>
          <a:p>
            <a:r>
              <a:rPr lang="en-US" sz="1400" b="1" smtClean="0"/>
              <a:t>Bootstrap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1369</Words>
  <Application>Microsoft Office PowerPoint</Application>
  <PresentationFormat>On-screen Show (4:3)</PresentationFormat>
  <Paragraphs>246</Paragraphs>
  <Slides>41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Courier New</vt:lpstr>
      <vt:lpstr>Symbol</vt:lpstr>
      <vt:lpstr>Tahoma</vt:lpstr>
      <vt:lpstr>Times New Roman</vt:lpstr>
      <vt:lpstr>Verdana</vt:lpstr>
      <vt:lpstr>Wingdings</vt:lpstr>
      <vt:lpstr>Level</vt:lpstr>
      <vt:lpstr>Equation</vt:lpstr>
      <vt:lpstr>Graph</vt:lpstr>
      <vt:lpstr>Econometrics I</vt:lpstr>
      <vt:lpstr>Econometrics I</vt:lpstr>
      <vt:lpstr>Asymptotic Properties</vt:lpstr>
      <vt:lpstr>Asymptotic Properties of Interest</vt:lpstr>
      <vt:lpstr>Core Results</vt:lpstr>
      <vt:lpstr>Well Behaved Regressors</vt:lpstr>
      <vt:lpstr>Crucial Assumption of the Model</vt:lpstr>
      <vt:lpstr>Mean Square Convergence of b</vt:lpstr>
      <vt:lpstr>Mean Square Convergence</vt:lpstr>
      <vt:lpstr>Asymptotic Distribution</vt:lpstr>
      <vt:lpstr>Asymptotic Distribution</vt:lpstr>
      <vt:lpstr>The Asymptotic Distribution</vt:lpstr>
      <vt:lpstr>Asymptotic Results</vt:lpstr>
      <vt:lpstr>An Application: Cornwell and Rupert Labor Market Data Is Wage Related to Education?</vt:lpstr>
      <vt:lpstr>Regression with Conventional Standard Errors Reported Standard Errors are Square roots of Diagonal Elements of s2(X’X)-1</vt:lpstr>
      <vt:lpstr>PowerPoint Presentation</vt:lpstr>
      <vt:lpstr>Robustness</vt:lpstr>
      <vt:lpstr>A Robust Covariance Matrix</vt:lpstr>
      <vt:lpstr>Robustness to Heteroscedasticity</vt:lpstr>
      <vt:lpstr>Heteroscedasticity Robust Covariance Matrix</vt:lpstr>
      <vt:lpstr>Monet in Large and Small</vt:lpstr>
      <vt:lpstr>Heteroscedasticity Robust Covariance Matrix</vt:lpstr>
      <vt:lpstr>PowerPoint Presentation</vt:lpstr>
      <vt:lpstr>PowerPoint Presentation</vt:lpstr>
      <vt:lpstr>A Cluster Estimator</vt:lpstr>
      <vt:lpstr>PowerPoint Presentation</vt:lpstr>
      <vt:lpstr>PowerPoint Presentation</vt:lpstr>
      <vt:lpstr>Alternative OLS Variance Estimators Cluster correction increases SEs</vt:lpstr>
      <vt:lpstr>PowerPoint Presentation</vt:lpstr>
      <vt:lpstr>Bootstrap Estimation of the Asymptotic  Variance of an Estimator</vt:lpstr>
      <vt:lpstr>Bootstrapping Algorithm</vt:lpstr>
      <vt:lpstr>PowerPoint Presentation</vt:lpstr>
      <vt:lpstr>Application to Spanish Dairy Farms lny=b1lnx1+b2lnx2+b3lnx3+b4lnx4+</vt:lpstr>
      <vt:lpstr>Example: Bootstrap Replications</vt:lpstr>
      <vt:lpstr>Bootstrapped Regression</vt:lpstr>
      <vt:lpstr>Quantile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Econometric Software,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Stern User</cp:lastModifiedBy>
  <cp:revision>72</cp:revision>
  <dcterms:created xsi:type="dcterms:W3CDTF">2007-07-27T17:18:39Z</dcterms:created>
  <dcterms:modified xsi:type="dcterms:W3CDTF">2017-10-10T15:24:43Z</dcterms:modified>
</cp:coreProperties>
</file>