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66"/>
  </p:notesMasterIdLst>
  <p:handoutMasterIdLst>
    <p:handoutMasterId r:id="rId67"/>
  </p:handoutMasterIdLst>
  <p:sldIdLst>
    <p:sldId id="589" r:id="rId2"/>
    <p:sldId id="633" r:id="rId3"/>
    <p:sldId id="592" r:id="rId4"/>
    <p:sldId id="617" r:id="rId5"/>
    <p:sldId id="618" r:id="rId6"/>
    <p:sldId id="619" r:id="rId7"/>
    <p:sldId id="620" r:id="rId8"/>
    <p:sldId id="621" r:id="rId9"/>
    <p:sldId id="622" r:id="rId10"/>
    <p:sldId id="623" r:id="rId11"/>
    <p:sldId id="624" r:id="rId12"/>
    <p:sldId id="490" r:id="rId13"/>
    <p:sldId id="491" r:id="rId14"/>
    <p:sldId id="492" r:id="rId15"/>
    <p:sldId id="607" r:id="rId16"/>
    <p:sldId id="609" r:id="rId17"/>
    <p:sldId id="608" r:id="rId18"/>
    <p:sldId id="610" r:id="rId19"/>
    <p:sldId id="611" r:id="rId20"/>
    <p:sldId id="612" r:id="rId21"/>
    <p:sldId id="613" r:id="rId22"/>
    <p:sldId id="499" r:id="rId23"/>
    <p:sldId id="614" r:id="rId24"/>
    <p:sldId id="500" r:id="rId25"/>
    <p:sldId id="501" r:id="rId26"/>
    <p:sldId id="511" r:id="rId27"/>
    <p:sldId id="615" r:id="rId28"/>
    <p:sldId id="505" r:id="rId29"/>
    <p:sldId id="513" r:id="rId30"/>
    <p:sldId id="514" r:id="rId31"/>
    <p:sldId id="515" r:id="rId32"/>
    <p:sldId id="543" r:id="rId33"/>
    <p:sldId id="544" r:id="rId34"/>
    <p:sldId id="545" r:id="rId35"/>
    <p:sldId id="546" r:id="rId36"/>
    <p:sldId id="547" r:id="rId37"/>
    <p:sldId id="548" r:id="rId38"/>
    <p:sldId id="549" r:id="rId39"/>
    <p:sldId id="616" r:id="rId40"/>
    <p:sldId id="551" r:id="rId41"/>
    <p:sldId id="552" r:id="rId42"/>
    <p:sldId id="553" r:id="rId43"/>
    <p:sldId id="554" r:id="rId44"/>
    <p:sldId id="555" r:id="rId45"/>
    <p:sldId id="557" r:id="rId46"/>
    <p:sldId id="558" r:id="rId47"/>
    <p:sldId id="595" r:id="rId48"/>
    <p:sldId id="596" r:id="rId49"/>
    <p:sldId id="597" r:id="rId50"/>
    <p:sldId id="598" r:id="rId51"/>
    <p:sldId id="599" r:id="rId52"/>
    <p:sldId id="600" r:id="rId53"/>
    <p:sldId id="601" r:id="rId54"/>
    <p:sldId id="602" r:id="rId55"/>
    <p:sldId id="603" r:id="rId56"/>
    <p:sldId id="604" r:id="rId57"/>
    <p:sldId id="625" r:id="rId58"/>
    <p:sldId id="626" r:id="rId59"/>
    <p:sldId id="627" r:id="rId60"/>
    <p:sldId id="628" r:id="rId61"/>
    <p:sldId id="629" r:id="rId62"/>
    <p:sldId id="630" r:id="rId63"/>
    <p:sldId id="631" r:id="rId64"/>
    <p:sldId id="632" r:id="rId65"/>
  </p:sldIdLst>
  <p:sldSz cx="9144000" cy="6858000" type="screen4x3"/>
  <p:notesSz cx="6934200" cy="92329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8" userDrawn="1">
          <p15:clr>
            <a:srgbClr val="A4A3A4"/>
          </p15:clr>
        </p15:guide>
        <p15:guide id="2" pos="218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>
        <p:scale>
          <a:sx n="75" d="100"/>
          <a:sy n="75" d="100"/>
        </p:scale>
        <p:origin x="2982" y="85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144" y="-82"/>
      </p:cViewPr>
      <p:guideLst>
        <p:guide orient="horz" pos="2908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nharris\Desktop\SAH%20semina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085739282589744E-2"/>
          <c:y val="5.1400554097404488E-2"/>
          <c:w val="0.89073425196850831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Sheet2!$L$1</c:f>
              <c:strCache>
                <c:ptCount val="1"/>
                <c:pt idx="0">
                  <c:v>Sample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FFFF00"/>
              </a:solidFill>
            </a:ln>
          </c:spPr>
          <c:invertIfNegative val="0"/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Sheet2!$L$2:$L$6</c:f>
              <c:numCache>
                <c:formatCode>General</c:formatCode>
                <c:ptCount val="5"/>
                <c:pt idx="0">
                  <c:v>2.9860000000000012E-2</c:v>
                </c:pt>
                <c:pt idx="1">
                  <c:v>0.13990000000000041</c:v>
                </c:pt>
                <c:pt idx="2">
                  <c:v>0.36480000000000262</c:v>
                </c:pt>
                <c:pt idx="3">
                  <c:v>0.35950000000000032</c:v>
                </c:pt>
                <c:pt idx="4">
                  <c:v>0.10589999999999998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78-4DDF-8B5A-C3A617332553}"/>
            </c:ext>
          </c:extLst>
        </c:ser>
        <c:ser>
          <c:idx val="1"/>
          <c:order val="1"/>
          <c:tx>
            <c:strRef>
              <c:f>Sheet2!$M$1</c:f>
              <c:strCache>
                <c:ptCount val="1"/>
                <c:pt idx="0">
                  <c:v>Predicted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Sheet2!$M$2:$M$6</c:f>
              <c:numCache>
                <c:formatCode>General</c:formatCode>
                <c:ptCount val="5"/>
                <c:pt idx="0">
                  <c:v>3.0290000000000095E-2</c:v>
                </c:pt>
                <c:pt idx="1">
                  <c:v>0.13850000000000001</c:v>
                </c:pt>
                <c:pt idx="2">
                  <c:v>0.36480000000000262</c:v>
                </c:pt>
                <c:pt idx="3">
                  <c:v>0.36070000000000002</c:v>
                </c:pt>
                <c:pt idx="4">
                  <c:v>0.10560000000000012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78-4DDF-8B5A-C3A617332553}"/>
            </c:ext>
          </c:extLst>
        </c:ser>
        <c:ser>
          <c:idx val="2"/>
          <c:order val="2"/>
          <c:tx>
            <c:strRef>
              <c:f>Sheet2!$N$1</c:f>
              <c:strCache>
                <c:ptCount val="1"/>
                <c:pt idx="0">
                  <c:v>Mis-Reporting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Sheet2!$N$2:$N$6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2.1590000000000002E-2</c:v>
                </c:pt>
                <c:pt idx="3">
                  <c:v>7.1140000000000009E-2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78-4DDF-8B5A-C3A617332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387328"/>
        <c:axId val="60388864"/>
      </c:barChart>
      <c:catAx>
        <c:axId val="60387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AU"/>
            </a:pPr>
            <a:endParaRPr lang="en-US"/>
          </a:p>
        </c:txPr>
        <c:crossAx val="60388864"/>
        <c:crosses val="autoZero"/>
        <c:auto val="1"/>
        <c:lblAlgn val="ctr"/>
        <c:lblOffset val="100"/>
        <c:noMultiLvlLbl val="0"/>
      </c:catAx>
      <c:valAx>
        <c:axId val="60388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AU"/>
            </a:pPr>
            <a:endParaRPr lang="en-US"/>
          </a:p>
        </c:txPr>
        <c:crossAx val="60387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493110236220688"/>
          <c:y val="0.13831291921843106"/>
          <c:w val="0.26895778652668417"/>
          <c:h val="0.30207750072907852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lang="en-AU"/>
          </a:pPr>
          <a:endParaRPr lang="en-US"/>
        </a:p>
      </c:txPr>
    </c:legend>
    <c:plotVisOnly val="1"/>
    <c:dispBlanksAs val="gap"/>
    <c:showDLblsOverMax val="0"/>
  </c:chart>
  <c:spPr>
    <a:solidFill>
      <a:schemeClr val="accent5"/>
    </a:solidFill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4820" cy="4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6" tIns="46188" rIns="92376" bIns="4618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380" y="0"/>
            <a:ext cx="3004820" cy="4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6" tIns="46188" rIns="92376" bIns="4618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1255"/>
            <a:ext cx="3004820" cy="4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6" tIns="46188" rIns="92376" bIns="4618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380" y="8771255"/>
            <a:ext cx="3004820" cy="4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6" tIns="46188" rIns="92376" bIns="4618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4820" cy="4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6" tIns="46188" rIns="92376" bIns="4618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380" y="0"/>
            <a:ext cx="3004820" cy="4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6" tIns="46188" rIns="92376" bIns="4618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692150"/>
            <a:ext cx="4616450" cy="3462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4560" y="4385628"/>
            <a:ext cx="5085080" cy="4154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6" tIns="46188" rIns="92376" bIns="461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1255"/>
            <a:ext cx="3004820" cy="4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6" tIns="46188" rIns="92376" bIns="4618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380" y="8771255"/>
            <a:ext cx="3004820" cy="4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6" tIns="46188" rIns="92376" bIns="4618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3AB4811-B349-4F12-AF3D-30FA4DF4EA31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44033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1D9D3B9-E58A-4CE2-8574-32BFA9E2F648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94334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CB7F37-6715-4F88-94EB-25E56D26A7D5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16863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6777F0-93C3-4512-AE19-B11C72597F7A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453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4F1600-63CC-4CBF-982D-18B3A4FDE0DA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70509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73A835-53DF-423B-BA24-05D1CEAEA98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87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F1672D-06AF-4814-A412-DAC9DE52EFF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80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E87043-F0DD-42DE-B32F-030078571B9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09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7098A8-D103-4A4D-AB3C-AD45DEDA743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4091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2981AD-65ED-4611-A304-C9E9579F5C5A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782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AD9059-522F-4E42-9C64-7544F877C25A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49710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4353AF-ECC2-4F95-ADF9-60B411D6EF06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8759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EFB56-0D2E-4F89-A6A6-C79FDC619E04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7257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2630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69AFEB-5051-4A5A-BF06-9E1AAFCC34CF}" type="slidenum">
              <a:rPr lang="en-US" smtClean="0"/>
              <a:pPr/>
              <a:t>32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051936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590147-8943-4255-8C01-9249680E6B3C}" type="slidenum">
              <a:rPr lang="en-US" smtClean="0"/>
              <a:pPr/>
              <a:t>33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462876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B78182-30F1-48AB-ACB2-AC544F58FEA4}" type="slidenum">
              <a:rPr lang="en-US" smtClean="0"/>
              <a:pPr/>
              <a:t>34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550637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7499EF-BBBE-496D-AED2-31DBEBBD79C9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121618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A53E63-009D-43D3-9D3A-90E170A18146}" type="slidenum">
              <a:rPr lang="en-US" smtClean="0"/>
              <a:pPr/>
              <a:t>36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150842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DC21A4-F0C2-4594-9054-4E63E9B7AA44}" type="slidenum">
              <a:rPr lang="en-US" smtClean="0"/>
              <a:pPr/>
              <a:t>37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511385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83FB47-284D-4698-A809-C18BEE2E3DB1}" type="slidenum">
              <a:rPr lang="en-US" smtClean="0">
                <a:cs typeface="Arial" charset="0"/>
              </a:rPr>
              <a:pPr/>
              <a:t>38</a:t>
            </a:fld>
            <a:endParaRPr lang="en-US" smtClean="0"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10457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CBC3B9-4C09-4AA7-BD08-373CE50D0B67}" type="slidenum">
              <a:rPr lang="en-US" smtClean="0"/>
              <a:pPr/>
              <a:t>40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892650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18AF0F-F706-4D12-98A6-B0BEA663A019}" type="slidenum">
              <a:rPr lang="en-US" smtClean="0"/>
              <a:pPr/>
              <a:t>41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984508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4C65F-A9FD-4557-B249-128805DA7BF6}" type="slidenum">
              <a:rPr lang="en-US" smtClean="0"/>
              <a:pPr/>
              <a:t>42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363709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80DCED-9545-410B-B62D-08E0C2242F9F}" type="slidenum">
              <a:rPr lang="en-US" smtClean="0"/>
              <a:pPr/>
              <a:t>43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793340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CA96FE-568B-46A6-A85D-0FFC3994BE16}" type="slidenum">
              <a:rPr lang="en-US" smtClean="0"/>
              <a:pPr/>
              <a:t>44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881125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8EA328-7B76-4623-B348-ED72010C083B}" type="slidenum">
              <a:rPr lang="en-US" smtClean="0"/>
              <a:pPr/>
              <a:t>45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09158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561785-4D48-4C10-8E9B-1A6F54E50F08}" type="slidenum">
              <a:rPr lang="en-US" smtClean="0"/>
              <a:pPr/>
              <a:t>46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69484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692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0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4674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/64: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Latent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Class Models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7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8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0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1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0.png"/><Relationship Id="rId4" Type="http://schemas.openxmlformats.org/officeDocument/2006/relationships/image" Target="../media/image41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14.bin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8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49.w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50.w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461665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4.2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Models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5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62000" y="381000"/>
            <a:ext cx="8229600" cy="530225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30725"/>
          </a:xfrm>
        </p:spPr>
        <p:txBody>
          <a:bodyPr/>
          <a:lstStyle/>
          <a:p>
            <a:r>
              <a:rPr lang="en-US" sz="2400" dirty="0" smtClean="0"/>
              <a:t>Tuesday 12/5  Latent Class Models</a:t>
            </a:r>
          </a:p>
          <a:p>
            <a:pPr lvl="1"/>
            <a:r>
              <a:rPr lang="en-US" dirty="0" smtClean="0"/>
              <a:t>http://people.stern.nyu.edu/wgreene/Econometrics/LatentClassModels.pptx</a:t>
            </a:r>
          </a:p>
          <a:p>
            <a:r>
              <a:rPr lang="en-US" sz="2400" dirty="0" smtClean="0"/>
              <a:t>Thursday 12/7  Simulation Based Estimation</a:t>
            </a:r>
          </a:p>
          <a:p>
            <a:pPr lvl="1"/>
            <a:r>
              <a:rPr lang="en-US" dirty="0"/>
              <a:t>http://</a:t>
            </a:r>
            <a:r>
              <a:rPr lang="en-US" dirty="0" smtClean="0"/>
              <a:t>people.stern.nyu.edu/wgreene/Econometrics/Econometrics-I-23.pptx</a:t>
            </a:r>
            <a:endParaRPr lang="en-US" dirty="0"/>
          </a:p>
          <a:p>
            <a:r>
              <a:rPr lang="en-US" sz="2400" dirty="0" smtClean="0"/>
              <a:t>Tuesday 12/12  Bayesian Estimation</a:t>
            </a:r>
          </a:p>
          <a:p>
            <a:pPr lvl="1"/>
            <a:r>
              <a:rPr lang="en-US" dirty="0"/>
              <a:t>http://</a:t>
            </a:r>
            <a:r>
              <a:rPr lang="en-US" dirty="0" smtClean="0"/>
              <a:t>people.stern.nyu.edu/wgreene/Econometrics/Econometrics-I-24.pptx</a:t>
            </a:r>
            <a:endParaRPr lang="en-US" dirty="0"/>
          </a:p>
          <a:p>
            <a:pPr marL="0" indent="0">
              <a:buNone/>
            </a:pPr>
            <a:r>
              <a:rPr lang="en-US" sz="2400" dirty="0" smtClean="0"/>
              <a:t>Bonus – Spatial Discrete Choice Models</a:t>
            </a:r>
          </a:p>
          <a:p>
            <a:pPr marL="0" indent="0">
              <a:buNone/>
            </a:pPr>
            <a:r>
              <a:rPr lang="en-US" sz="2400" dirty="0" smtClean="0"/>
              <a:t>http</a:t>
            </a:r>
            <a:r>
              <a:rPr lang="en-US" sz="2400" dirty="0"/>
              <a:t>://</a:t>
            </a:r>
            <a:r>
              <a:rPr lang="en-US" sz="2400" dirty="0" smtClean="0"/>
              <a:t>people.stern.nyu.edu/wgreene/Econometrics/SpatialDCModels.pptx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39122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81100"/>
            <a:ext cx="4040188" cy="494045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Prior and Posterior Probabilities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Classification Problem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Finite Mixture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 Mixture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 Satisfaction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Algorithm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ZIP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Hurdle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NB2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Obesity/BMI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Misreporter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Value of Travel Time Saved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Decision Strategy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82687"/>
            <a:ext cx="4041775" cy="493886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Multinomial Logit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MNL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Heckman – Singer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Ordered Probit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Attribute Nonattendance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1400" baseline="300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</a:t>
            </a:r>
          </a:p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477" y="3196729"/>
            <a:ext cx="2084923" cy="292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49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62000"/>
            <a:ext cx="8229600" cy="792162"/>
          </a:xfrm>
        </p:spPr>
        <p:txBody>
          <a:bodyPr/>
          <a:lstStyle/>
          <a:p>
            <a:r>
              <a:rPr lang="en-US" smtClean="0"/>
              <a:t>Latent Classes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mtClean="0"/>
              <a:t>A population contains a mixture of individuals of different types (classes)</a:t>
            </a:r>
          </a:p>
          <a:p>
            <a:r>
              <a:rPr lang="en-US" smtClean="0"/>
              <a:t>Common form of the data generating mechanism within the classes</a:t>
            </a:r>
          </a:p>
          <a:p>
            <a:r>
              <a:rPr lang="en-US" smtClean="0"/>
              <a:t>Observed outcome y is governed by the </a:t>
            </a:r>
            <a:r>
              <a:rPr lang="en-US" b="1" smtClean="0">
                <a:solidFill>
                  <a:srgbClr val="FF0000"/>
                </a:solidFill>
              </a:rPr>
              <a:t>common process </a:t>
            </a:r>
            <a:r>
              <a:rPr lang="en-US" smtClean="0"/>
              <a:t>F(</a:t>
            </a:r>
            <a:r>
              <a:rPr lang="en-US" smtClean="0">
                <a:sym typeface="Symbol"/>
              </a:rPr>
              <a:t>y|</a:t>
            </a:r>
            <a:r>
              <a:rPr lang="en-US" b="1" smtClean="0">
                <a:sym typeface="Symbol"/>
              </a:rPr>
              <a:t>x</a:t>
            </a:r>
            <a:r>
              <a:rPr lang="en-US">
                <a:sym typeface="Symbol"/>
              </a:rPr>
              <a:t>,</a:t>
            </a:r>
            <a:r>
              <a:rPr lang="en-US" b="1">
                <a:sym typeface="Symbol"/>
              </a:rPr>
              <a:t></a:t>
            </a:r>
            <a:r>
              <a:rPr lang="en-US" baseline="-25000">
                <a:sym typeface="Symbol"/>
              </a:rPr>
              <a:t>j</a:t>
            </a:r>
            <a:r>
              <a:rPr lang="en-US" b="1">
                <a:sym typeface="Symbol"/>
              </a:rPr>
              <a:t> </a:t>
            </a:r>
            <a:r>
              <a:rPr lang="en-US" smtClean="0">
                <a:sym typeface="Symbol"/>
              </a:rPr>
              <a:t>)</a:t>
            </a:r>
            <a:endParaRPr lang="en-US" smtClean="0"/>
          </a:p>
          <a:p>
            <a:r>
              <a:rPr lang="en-US" smtClean="0"/>
              <a:t>Classes are distinguished by the parameters, </a:t>
            </a:r>
            <a:r>
              <a:rPr lang="en-US" b="1" smtClean="0">
                <a:sym typeface="Symbol"/>
              </a:rPr>
              <a:t></a:t>
            </a:r>
            <a:r>
              <a:rPr lang="en-US" baseline="-25000" smtClean="0">
                <a:sym typeface="Symbol"/>
              </a:rPr>
              <a:t>j</a:t>
            </a:r>
            <a:r>
              <a:rPr lang="en-US" smtClean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3505200"/>
            <a:ext cx="8229600" cy="1981200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0" y="475800"/>
            <a:ext cx="6400800" cy="3300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52" y="3962400"/>
            <a:ext cx="7946593" cy="234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71587" y="3081336"/>
            <a:ext cx="6715125" cy="695325"/>
          </a:xfrm>
          <a:prstGeom prst="rect">
            <a:avLst/>
          </a:prstGeom>
          <a:solidFill>
            <a:srgbClr val="4F81BD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3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Unmixing a Mixed Sample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1981200" y="1447800"/>
            <a:ext cx="56388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600" b="1" dirty="0">
                <a:latin typeface="Tahoma" panose="020B0604030504040204" pitchFamily="34" charset="0"/>
              </a:rPr>
              <a:t>Sample  ; 1 – 1000$</a:t>
            </a:r>
          </a:p>
          <a:p>
            <a:r>
              <a:rPr lang="en-US" altLang="en-US" sz="1600" b="1" dirty="0" err="1">
                <a:latin typeface="Tahoma" panose="020B0604030504040204" pitchFamily="34" charset="0"/>
              </a:rPr>
              <a:t>Calc</a:t>
            </a:r>
            <a:r>
              <a:rPr lang="en-US" altLang="en-US" sz="1600" b="1" dirty="0">
                <a:latin typeface="Tahoma" panose="020B0604030504040204" pitchFamily="34" charset="0"/>
              </a:rPr>
              <a:t>        ; Ran(123457)$</a:t>
            </a:r>
          </a:p>
          <a:p>
            <a:r>
              <a:rPr lang="en-US" altLang="en-US" sz="1600" b="1" dirty="0">
                <a:latin typeface="Tahoma" panose="020B0604030504040204" pitchFamily="34" charset="0"/>
              </a:rPr>
              <a:t>Create	; lc1=</a:t>
            </a:r>
            <a:r>
              <a:rPr lang="en-US" altLang="en-US" sz="1600" b="1" dirty="0" err="1">
                <a:latin typeface="Tahoma" panose="020B0604030504040204" pitchFamily="34" charset="0"/>
              </a:rPr>
              <a:t>rnn</a:t>
            </a:r>
            <a:r>
              <a:rPr lang="en-US" altLang="en-US" sz="1600" b="1" dirty="0">
                <a:latin typeface="Tahoma" panose="020B0604030504040204" pitchFamily="34" charset="0"/>
              </a:rPr>
              <a:t>(1,1) ;lc2=</a:t>
            </a:r>
            <a:r>
              <a:rPr lang="en-US" altLang="en-US" sz="1600" b="1" dirty="0" err="1">
                <a:latin typeface="Tahoma" panose="020B0604030504040204" pitchFamily="34" charset="0"/>
              </a:rPr>
              <a:t>rnn</a:t>
            </a:r>
            <a:r>
              <a:rPr lang="en-US" altLang="en-US" sz="1600" b="1" dirty="0">
                <a:latin typeface="Tahoma" panose="020B0604030504040204" pitchFamily="34" charset="0"/>
              </a:rPr>
              <a:t>(5,1)$</a:t>
            </a:r>
          </a:p>
          <a:p>
            <a:r>
              <a:rPr lang="en-US" altLang="en-US" sz="1600" b="1" dirty="0">
                <a:latin typeface="Tahoma" panose="020B0604030504040204" pitchFamily="34" charset="0"/>
              </a:rPr>
              <a:t>Create	; </a:t>
            </a:r>
            <a:r>
              <a:rPr lang="en-US" altLang="en-US" sz="1600" b="1">
                <a:latin typeface="Tahoma" panose="020B0604030504040204" pitchFamily="34" charset="0"/>
              </a:rPr>
              <a:t>class=</a:t>
            </a:r>
            <a:r>
              <a:rPr lang="en-US" altLang="en-US" sz="1600" b="1" err="1">
                <a:latin typeface="Tahoma" panose="020B0604030504040204" pitchFamily="34" charset="0"/>
              </a:rPr>
              <a:t>rnu</a:t>
            </a:r>
            <a:r>
              <a:rPr lang="en-US" altLang="en-US" sz="1600" b="1">
                <a:latin typeface="Tahoma" panose="020B0604030504040204" pitchFamily="34" charset="0"/>
              </a:rPr>
              <a:t>(0,1</a:t>
            </a:r>
            <a:r>
              <a:rPr lang="en-US" altLang="en-US" sz="1600" b="1" smtClean="0">
                <a:latin typeface="Tahoma" panose="020B0604030504040204" pitchFamily="34" charset="0"/>
              </a:rPr>
              <a:t>)$  Uniform[0,1]</a:t>
            </a:r>
            <a:endParaRPr lang="en-US" altLang="en-US" sz="1600" b="1" dirty="0">
              <a:latin typeface="Tahoma" panose="020B0604030504040204" pitchFamily="34" charset="0"/>
            </a:endParaRPr>
          </a:p>
          <a:p>
            <a:r>
              <a:rPr lang="en-US" altLang="en-US" sz="1600" b="1" dirty="0">
                <a:latin typeface="Tahoma" panose="020B0604030504040204" pitchFamily="34" charset="0"/>
              </a:rPr>
              <a:t>Create	; if(class&lt;.3)</a:t>
            </a:r>
            <a:r>
              <a:rPr lang="en-US" altLang="en-US" sz="1600" b="1" dirty="0" err="1">
                <a:latin typeface="Tahoma" panose="020B0604030504040204" pitchFamily="34" charset="0"/>
              </a:rPr>
              <a:t>ylc</a:t>
            </a:r>
            <a:r>
              <a:rPr lang="en-US" altLang="en-US" sz="1600" b="1" dirty="0">
                <a:latin typeface="Tahoma" panose="020B0604030504040204" pitchFamily="34" charset="0"/>
              </a:rPr>
              <a:t>=lc1 ; (else)</a:t>
            </a:r>
            <a:r>
              <a:rPr lang="en-US" altLang="en-US" sz="1600" b="1" dirty="0" err="1">
                <a:latin typeface="Tahoma" panose="020B0604030504040204" pitchFamily="34" charset="0"/>
              </a:rPr>
              <a:t>ylc</a:t>
            </a:r>
            <a:r>
              <a:rPr lang="en-US" altLang="en-US" sz="1600" b="1" dirty="0">
                <a:latin typeface="Tahoma" panose="020B0604030504040204" pitchFamily="34" charset="0"/>
              </a:rPr>
              <a:t>=lc2$</a:t>
            </a:r>
          </a:p>
          <a:p>
            <a:r>
              <a:rPr lang="en-US" altLang="en-US" sz="1600" b="1" dirty="0">
                <a:latin typeface="Tahoma" panose="020B0604030504040204" pitchFamily="34" charset="0"/>
              </a:rPr>
              <a:t>Kernel	; </a:t>
            </a:r>
            <a:r>
              <a:rPr lang="en-US" altLang="en-US" sz="1600" b="1" dirty="0" err="1">
                <a:latin typeface="Tahoma" panose="020B0604030504040204" pitchFamily="34" charset="0"/>
              </a:rPr>
              <a:t>rhs</a:t>
            </a:r>
            <a:r>
              <a:rPr lang="en-US" altLang="en-US" sz="1600" b="1" dirty="0">
                <a:latin typeface="Tahoma" panose="020B0604030504040204" pitchFamily="34" charset="0"/>
              </a:rPr>
              <a:t>=</a:t>
            </a:r>
            <a:r>
              <a:rPr lang="en-US" altLang="en-US" sz="1600" b="1" dirty="0" err="1">
                <a:latin typeface="Tahoma" panose="020B0604030504040204" pitchFamily="34" charset="0"/>
              </a:rPr>
              <a:t>ylc</a:t>
            </a:r>
            <a:r>
              <a:rPr lang="en-US" altLang="en-US" sz="1600" b="1" dirty="0">
                <a:latin typeface="Tahoma" panose="020B0604030504040204" pitchFamily="34" charset="0"/>
              </a:rPr>
              <a:t> $</a:t>
            </a:r>
          </a:p>
          <a:p>
            <a:r>
              <a:rPr lang="en-US" altLang="en-US" sz="1600" b="1" dirty="0">
                <a:latin typeface="Tahoma" panose="020B0604030504040204" pitchFamily="34" charset="0"/>
              </a:rPr>
              <a:t>Regress  ; lhs=</a:t>
            </a:r>
            <a:r>
              <a:rPr lang="en-US" altLang="en-US" sz="1600" b="1" dirty="0" err="1">
                <a:latin typeface="Tahoma" panose="020B0604030504040204" pitchFamily="34" charset="0"/>
              </a:rPr>
              <a:t>ylc;rhs</a:t>
            </a:r>
            <a:r>
              <a:rPr lang="en-US" altLang="en-US" sz="1600" b="1" dirty="0">
                <a:latin typeface="Tahoma" panose="020B0604030504040204" pitchFamily="34" charset="0"/>
              </a:rPr>
              <a:t>=</a:t>
            </a:r>
            <a:r>
              <a:rPr lang="en-US" altLang="en-US" sz="1600" b="1" dirty="0" err="1">
                <a:latin typeface="Tahoma" panose="020B0604030504040204" pitchFamily="34" charset="0"/>
              </a:rPr>
              <a:t>one;lcm;pts</a:t>
            </a:r>
            <a:r>
              <a:rPr lang="en-US" altLang="en-US" sz="1600" b="1" dirty="0">
                <a:latin typeface="Tahoma" panose="020B0604030504040204" pitchFamily="34" charset="0"/>
              </a:rPr>
              <a:t>=2;pds=1$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352800"/>
            <a:ext cx="6365960" cy="32176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08" y="1600200"/>
            <a:ext cx="1347514" cy="497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A Mixture of Normals</a:t>
            </a:r>
          </a:p>
        </p:txBody>
      </p:sp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77946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33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676400"/>
            <a:ext cx="6019800" cy="3557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971800" y="53340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n w="12700">
                  <a:solidFill>
                    <a:schemeClr val="tx1"/>
                  </a:solidFill>
                </a:ln>
              </a:rPr>
              <a:t>Density?  Note significant mass below zero.  Not a gamma or lognormal or any other familiar density.</a:t>
            </a:r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9144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How Finite Mixture Models Work</a:t>
            </a:r>
            <a:endParaRPr lang="en-US" sz="32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066800"/>
            <a:ext cx="1085850" cy="564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0829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533400" y="5428616"/>
          <a:ext cx="8509000" cy="803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0" name="Equation" r:id="rId3" imgW="4572000" imgH="431800" progId="Equation.DSMT4">
                  <p:embed/>
                </p:oleObj>
              </mc:Choice>
              <mc:Fallback>
                <p:oleObj name="Equation" r:id="rId3" imgW="4572000" imgH="431800" progId="Equation.DSMT4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428616"/>
                        <a:ext cx="8509000" cy="8036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833735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Find the ‘Best’ Fitting Mixture of Two Normal Densities</a:t>
            </a:r>
            <a:endParaRPr lang="en-US" sz="24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1295400" y="1447800"/>
          <a:ext cx="6710800" cy="362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1" name="Equation" r:id="rId5" imgW="3479800" imgH="1879600" progId="Equation.DSMT4">
                  <p:embed/>
                </p:oleObj>
              </mc:Choice>
              <mc:Fallback>
                <p:oleObj name="Equation" r:id="rId5" imgW="3479800" imgH="1879600" progId="Equation.DSMT4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447800"/>
                        <a:ext cx="6710800" cy="3624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wn Arrow 4"/>
          <p:cNvSpPr/>
          <p:nvPr/>
        </p:nvSpPr>
        <p:spPr>
          <a:xfrm>
            <a:off x="5105400" y="1371600"/>
            <a:ext cx="228600" cy="457200"/>
          </a:xfrm>
          <a:prstGeom prst="downArrow">
            <a:avLst/>
          </a:prstGeom>
          <a:solidFill>
            <a:srgbClr val="FF0000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85800" y="4781550"/>
            <a:ext cx="457200" cy="228600"/>
          </a:xfrm>
          <a:prstGeom prst="rightArrow">
            <a:avLst/>
          </a:prstGeom>
          <a:solidFill>
            <a:srgbClr val="FF0000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600" y="3810000"/>
            <a:ext cx="1447800" cy="838200"/>
          </a:xfrm>
          <a:prstGeom prst="rect">
            <a:avLst/>
          </a:prstGeom>
          <a:solidFill>
            <a:srgbClr val="FF0000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76800" y="3810000"/>
            <a:ext cx="1447800" cy="838200"/>
          </a:xfrm>
          <a:prstGeom prst="rect">
            <a:avLst/>
          </a:prstGeom>
          <a:solidFill>
            <a:srgbClr val="FF0000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724400" y="4800600"/>
            <a:ext cx="457200" cy="228600"/>
          </a:xfrm>
          <a:prstGeom prst="rightArrow">
            <a:avLst/>
          </a:prstGeom>
          <a:solidFill>
            <a:srgbClr val="FF0000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4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00200"/>
            <a:ext cx="7848600" cy="3909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143000" y="54864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Arial" pitchFamily="34" charset="0"/>
                <a:cs typeface="Arial" pitchFamily="34" charset="0"/>
              </a:rPr>
              <a:t>Mixing probabilities .715 and .285</a:t>
            </a:r>
            <a:endParaRPr lang="en-US" sz="3200" b="1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16200000" flipV="1">
            <a:off x="3771900" y="3924300"/>
            <a:ext cx="1676400" cy="1447800"/>
          </a:xfrm>
          <a:prstGeom prst="straightConnector1">
            <a:avLst/>
          </a:prstGeom>
          <a:ln w="28575">
            <a:solidFill>
              <a:srgbClr val="8B00E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>
            <a:off x="4953000" y="4343400"/>
            <a:ext cx="2057400" cy="1295400"/>
          </a:xfrm>
          <a:prstGeom prst="straightConnector1">
            <a:avLst/>
          </a:prstGeom>
          <a:ln w="28575">
            <a:solidFill>
              <a:srgbClr val="8B00E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87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066800"/>
            <a:ext cx="7543800" cy="5535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724400" y="2209800"/>
            <a:ext cx="2171700" cy="381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solidFill>
                  <a:srgbClr val="FF0000"/>
                </a:solidFill>
              </a:rPr>
              <a:t>Approximation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4724400"/>
            <a:ext cx="1981200" cy="36933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Actual Distribution</a:t>
            </a:r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95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The Latent Class Model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696525"/>
              </p:ext>
            </p:extLst>
          </p:nvPr>
        </p:nvGraphicFramePr>
        <p:xfrm>
          <a:off x="1152525" y="2541588"/>
          <a:ext cx="6759575" cy="275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Equation" r:id="rId4" imgW="4241520" imgH="1726920" progId="Equation.DSMT4">
                  <p:embed/>
                </p:oleObj>
              </mc:Choice>
              <mc:Fallback>
                <p:oleObj name="Equation" r:id="rId4" imgW="4241520" imgH="1726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2541588"/>
                        <a:ext cx="6759575" cy="2751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501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Log Likelihood for an LC Model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370013" y="1882775"/>
          <a:ext cx="7150100" cy="461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Equation" r:id="rId4" imgW="4102100" imgH="2641600" progId="Equation.DSMT4">
                  <p:embed/>
                </p:oleObj>
              </mc:Choice>
              <mc:Fallback>
                <p:oleObj name="Equation" r:id="rId4" imgW="4102100" imgH="264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1882775"/>
                        <a:ext cx="7150100" cy="461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71600" y="5943600"/>
            <a:ext cx="72390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70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457200"/>
          </a:xfrm>
        </p:spPr>
        <p:txBody>
          <a:bodyPr/>
          <a:lstStyle/>
          <a:p>
            <a:pPr eaLnBrk="1" hangingPunct="1"/>
            <a:r>
              <a:rPr lang="en-US" smtClean="0"/>
              <a:t>Estimating Which Class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8887621"/>
              </p:ext>
            </p:extLst>
          </p:nvPr>
        </p:nvGraphicFramePr>
        <p:xfrm>
          <a:off x="1371600" y="1295400"/>
          <a:ext cx="7126287" cy="513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Equation" r:id="rId4" imgW="5460840" imgH="3936960" progId="Equation.DSMT4">
                  <p:embed/>
                </p:oleObj>
              </mc:Choice>
              <mc:Fallback>
                <p:oleObj name="Equation" r:id="rId4" imgW="5460840" imgH="3936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295400"/>
                        <a:ext cx="7126287" cy="5138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Line 4"/>
          <p:cNvSpPr>
            <a:spLocks noChangeShapeType="1"/>
          </p:cNvSpPr>
          <p:nvPr/>
        </p:nvSpPr>
        <p:spPr bwMode="auto">
          <a:xfrm flipH="1" flipV="1">
            <a:off x="5410200" y="1447800"/>
            <a:ext cx="1600200" cy="76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H="1">
            <a:off x="6953250" y="5219700"/>
            <a:ext cx="533400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36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0" y="475800"/>
            <a:ext cx="6400800" cy="3300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52" y="3962400"/>
            <a:ext cx="7946593" cy="234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71587" y="3081336"/>
            <a:ext cx="6715125" cy="695325"/>
          </a:xfrm>
          <a:prstGeom prst="rect">
            <a:avLst/>
          </a:prstGeom>
          <a:solidFill>
            <a:srgbClr val="4F81BD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3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868362"/>
          </a:xfrm>
        </p:spPr>
        <p:txBody>
          <a:bodyPr/>
          <a:lstStyle/>
          <a:p>
            <a:r>
              <a:rPr lang="en-US" smtClean="0"/>
              <a:t>Latent Class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038600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Several ‘types’ or ‘classes.  Obesity be due to </a:t>
            </a:r>
            <a:r>
              <a:rPr lang="en-US" sz="2400" b="1" dirty="0" smtClean="0">
                <a:solidFill>
                  <a:srgbClr val="FF0000"/>
                </a:solidFill>
              </a:rPr>
              <a:t>genetic</a:t>
            </a:r>
            <a:r>
              <a:rPr lang="en-US" sz="2400" dirty="0" smtClean="0"/>
              <a:t> reasons (the FTO gene) or </a:t>
            </a:r>
            <a:r>
              <a:rPr lang="en-US" sz="2400" b="1" dirty="0" smtClean="0">
                <a:solidFill>
                  <a:srgbClr val="FF0000"/>
                </a:solidFill>
              </a:rPr>
              <a:t>lifestyle</a:t>
            </a:r>
            <a:r>
              <a:rPr lang="en-US" sz="2400" dirty="0" smtClean="0"/>
              <a:t> factors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Distinct sets of individuals may have differing reactions to various policy tools and/or characteristics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The observer does not know from the data which class an individual is in.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Suggests a latent class approach for health outcomes</a:t>
            </a:r>
            <a:br>
              <a:rPr lang="en-US" sz="2400" dirty="0" smtClean="0"/>
            </a:br>
            <a:r>
              <a:rPr lang="en-US" sz="2400" dirty="0" smtClean="0"/>
              <a:t>(Deb and </a:t>
            </a:r>
            <a:r>
              <a:rPr lang="en-US" sz="2400" dirty="0" err="1" smtClean="0"/>
              <a:t>Trivedi</a:t>
            </a:r>
            <a:r>
              <a:rPr lang="en-US" sz="2400" dirty="0" smtClean="0"/>
              <a:t>, 2002, and </a:t>
            </a:r>
            <a:r>
              <a:rPr lang="en-US" sz="2400" dirty="0" err="1" smtClean="0"/>
              <a:t>Bago</a:t>
            </a:r>
            <a:r>
              <a:rPr lang="en-US" sz="2400" dirty="0" smtClean="0"/>
              <a:t>  </a:t>
            </a:r>
            <a:r>
              <a:rPr lang="en-US" sz="2400" dirty="0" err="1" smtClean="0"/>
              <a:t>d’Uva</a:t>
            </a:r>
            <a:r>
              <a:rPr lang="en-US" sz="2400" dirty="0" smtClean="0"/>
              <a:t>, 2005)</a:t>
            </a:r>
          </a:p>
        </p:txBody>
      </p:sp>
    </p:spTree>
    <p:extLst>
      <p:ext uri="{BB962C8B-B14F-4D97-AF65-F5344CB8AC3E}">
        <p14:creationId xmlns:p14="http://schemas.microsoft.com/office/powerpoint/2010/main" val="370019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229600" cy="944562"/>
          </a:xfrm>
        </p:spPr>
        <p:txBody>
          <a:bodyPr/>
          <a:lstStyle/>
          <a:p>
            <a:r>
              <a:rPr lang="en-US" smtClean="0"/>
              <a:t>An Ordered Probit Approach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534400" cy="3505200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n-US" b="1" dirty="0" smtClean="0"/>
              <a:t>A Latent Regression</a:t>
            </a:r>
            <a:r>
              <a:rPr lang="en-US" dirty="0" smtClean="0"/>
              <a:t> Model for “</a:t>
            </a:r>
            <a:r>
              <a:rPr lang="en-US" b="1" dirty="0" smtClean="0">
                <a:solidFill>
                  <a:srgbClr val="FF0000"/>
                </a:solidFill>
              </a:rPr>
              <a:t>True BMI</a:t>
            </a:r>
            <a:r>
              <a:rPr lang="en-US" dirty="0" smtClean="0"/>
              <a:t>”</a:t>
            </a:r>
          </a:p>
          <a:p>
            <a:pPr>
              <a:buFont typeface="Arial" charset="0"/>
              <a:buNone/>
            </a:pPr>
            <a:r>
              <a:rPr lang="en-US" i="1" dirty="0" smtClean="0"/>
              <a:t>	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*          =   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′x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+  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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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~  N[0,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],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 σ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= 1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“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True BMI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” = a proxy for weight is unobserved</a:t>
            </a:r>
          </a:p>
          <a:p>
            <a:pPr>
              <a:buFont typeface="Arial" charset="0"/>
              <a:buNone/>
            </a:pPr>
            <a:r>
              <a:rPr lang="en-US" b="1" dirty="0" smtClean="0"/>
              <a:t>Observation Mechanism</a:t>
            </a:r>
            <a:r>
              <a:rPr lang="en-US" dirty="0" smtClean="0"/>
              <a:t> for </a:t>
            </a:r>
            <a:r>
              <a:rPr lang="en-US" b="1" dirty="0" smtClean="0">
                <a:solidFill>
                  <a:srgbClr val="0070C0"/>
                </a:solidFill>
              </a:rPr>
              <a:t>Weight Type</a:t>
            </a:r>
          </a:p>
          <a:p>
            <a:pPr>
              <a:buFont typeface="Arial" charset="0"/>
              <a:buNone/>
            </a:pPr>
            <a:r>
              <a:rPr lang="en-US" dirty="0" smtClean="0"/>
              <a:t>	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WT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=    0  if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          BMI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* 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&lt;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0	Normal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  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 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  if    0  &lt; 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*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&lt;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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	Overweight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 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	2  if    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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&lt; 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*    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		Obese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7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smtClean="0"/>
              <a:t>Latent Class Application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381000" y="2438400"/>
            <a:ext cx="8458200" cy="3124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Two class model (considering FTO gene):</a:t>
            </a:r>
          </a:p>
          <a:p>
            <a:pPr>
              <a:lnSpc>
                <a:spcPct val="80000"/>
              </a:lnSpc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More classes make class interpretations much more difficult</a:t>
            </a: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Parametric models proliferate parameters</a:t>
            </a:r>
          </a:p>
          <a:p>
            <a:pPr lvl="1">
              <a:lnSpc>
                <a:spcPct val="80000"/>
              </a:lnSpc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Two classes allow us to correlate the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unobservables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driving class membership and observed weight outcomes.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Theory for more than two classes not yet developed.</a:t>
            </a:r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34499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90800"/>
            <a:ext cx="7985414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36098" y="838200"/>
            <a:ext cx="8229600" cy="990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kern="0" dirty="0" smtClean="0"/>
              <a:t>Correlation of </a:t>
            </a:r>
            <a:r>
              <a:rPr lang="en-US" kern="0" dirty="0" err="1" smtClean="0"/>
              <a:t>Unobservables</a:t>
            </a:r>
            <a:r>
              <a:rPr lang="en-US" kern="0" dirty="0" smtClean="0"/>
              <a:t> in Class Membership and BMI Equations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99154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950976" y="108290"/>
            <a:ext cx="8229600" cy="89740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Outcome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51290"/>
            <a:ext cx="8229600" cy="11430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1800" dirty="0" smtClean="0"/>
              <a:t>Class 0 dominated by normal and overweight probabilities ‘normal weight’ class</a:t>
            </a:r>
          </a:p>
          <a:p>
            <a:pPr>
              <a:lnSpc>
                <a:spcPct val="120000"/>
              </a:lnSpc>
            </a:pPr>
            <a:r>
              <a:rPr lang="en-US" sz="1800" dirty="0" smtClean="0"/>
              <a:t>Class 1 dominated by probabilities at top end of the scale ‘non-normal weight’</a:t>
            </a:r>
          </a:p>
          <a:p>
            <a:pPr>
              <a:lnSpc>
                <a:spcPct val="120000"/>
              </a:lnSpc>
            </a:pPr>
            <a:r>
              <a:rPr lang="en-US" sz="1800" dirty="0" err="1" smtClean="0"/>
              <a:t>Unobservables</a:t>
            </a:r>
            <a:r>
              <a:rPr lang="en-US" sz="1800" dirty="0" smtClean="0"/>
              <a:t> for weight class membership, negatively correlated with those determining weight levels:</a:t>
            </a: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639888"/>
            <a:ext cx="5638800" cy="406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4953000" y="4191000"/>
            <a:ext cx="2286000" cy="381000"/>
          </a:xfrm>
          <a:prstGeom prst="rect">
            <a:avLst/>
          </a:prstGeom>
          <a:solidFill>
            <a:srgbClr val="CCCC00">
              <a:alpha val="2784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953000" y="6206196"/>
            <a:ext cx="2286000" cy="381000"/>
          </a:xfrm>
          <a:prstGeom prst="rect">
            <a:avLst/>
          </a:prstGeom>
          <a:solidFill>
            <a:srgbClr val="CCCC00">
              <a:alpha val="2784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66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mtClean="0"/>
              <a:t>Classification (Latent Probit) Model</a:t>
            </a:r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828800"/>
            <a:ext cx="7543800" cy="370205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812562" y="2379292"/>
            <a:ext cx="4140438" cy="3107108"/>
          </a:xfrm>
          <a:prstGeom prst="rect">
            <a:avLst/>
          </a:prstGeom>
          <a:solidFill>
            <a:srgbClr val="4F81BD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19680" y="1854438"/>
            <a:ext cx="7409920" cy="524854"/>
          </a:xfrm>
          <a:prstGeom prst="rect">
            <a:avLst/>
          </a:prstGeom>
          <a:solidFill>
            <a:srgbClr val="4F81BD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30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LCM for Health Status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239000" cy="24384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Self Assessed Health Status = 0,1,…,10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Recoded:  Healthy  =  HSAT &gt; 6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Using only groups observed T=7 times; N=887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Prob =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/>
              </a:rPr>
              <a:t>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(Age,Educ,Income,Married,Kids)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2, 3 classes</a:t>
            </a:r>
          </a:p>
        </p:txBody>
      </p:sp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3886200"/>
            <a:ext cx="679526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7658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How Many Classes?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371600" y="1981200"/>
          <a:ext cx="7358062" cy="361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Equation" r:id="rId4" imgW="4241800" imgH="2082800" progId="Equation.DSMT4">
                  <p:embed/>
                </p:oleObj>
              </mc:Choice>
              <mc:Fallback>
                <p:oleObj name="Equation" r:id="rId4" imgW="4241800" imgH="2082800" progId="Equation.DSMT4">
                  <p:embed/>
                  <p:pic>
                    <p:nvPicPr>
                      <p:cNvPr id="71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7358062" cy="3613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705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636587"/>
          </a:xfrm>
        </p:spPr>
        <p:txBody>
          <a:bodyPr/>
          <a:lstStyle/>
          <a:p>
            <a:pPr eaLnBrk="1" hangingPunct="1"/>
            <a:r>
              <a:rPr lang="en-US" sz="3600" smtClean="0"/>
              <a:t>Too Many Classes</a:t>
            </a:r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799" y="1600200"/>
            <a:ext cx="5229921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 rot="10800000" flipV="1">
            <a:off x="5105400" y="2057400"/>
            <a:ext cx="1371600" cy="1219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83010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Class Model</a:t>
            </a:r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990600" y="1600200"/>
            <a:ext cx="70866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Latent Class / Panel Probit  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HEALTHY</a:t>
            </a:r>
          </a:p>
          <a:p>
            <a:r>
              <a:rPr lang="en-US" sz="1200" b="1">
                <a:latin typeface="Courier New" pitchFamily="49" charset="0"/>
              </a:rPr>
              <a:t>Unbalanced panel has    887 individuals</a:t>
            </a:r>
          </a:p>
          <a:p>
            <a:r>
              <a:rPr lang="en-US" sz="1200" b="1">
                <a:latin typeface="Courier New" pitchFamily="49" charset="0"/>
              </a:rPr>
              <a:t>PROBIT (normal)  probability model</a:t>
            </a:r>
          </a:p>
          <a:p>
            <a:r>
              <a:rPr lang="en-US" sz="1200" b="1">
                <a:latin typeface="Courier New" pitchFamily="49" charset="0"/>
              </a:rPr>
              <a:t>Model fit with  2 latent classes.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1</a:t>
            </a:r>
          </a:p>
          <a:p>
            <a:r>
              <a:rPr lang="en-US" sz="1200" b="1">
                <a:latin typeface="Courier New" pitchFamily="49" charset="0"/>
              </a:rPr>
              <a:t>Constant|     .61652**        .28620        2.154   .0312</a:t>
            </a:r>
          </a:p>
          <a:p>
            <a:r>
              <a:rPr lang="en-US" sz="1200" b="1">
                <a:latin typeface="Courier New" pitchFamily="49" charset="0"/>
              </a:rPr>
              <a:t>     AGE|    -.02466***       .00401       -6.143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.11759***       .01852        6.351   .0000      10.9409</a:t>
            </a:r>
          </a:p>
          <a:p>
            <a:r>
              <a:rPr lang="en-US" sz="1200" b="1">
                <a:latin typeface="Courier New" pitchFamily="49" charset="0"/>
              </a:rPr>
              <a:t>  HHNINC|     .10713          .20447         .524   .6003       .34930</a:t>
            </a:r>
          </a:p>
          <a:p>
            <a:r>
              <a:rPr lang="en-US" sz="1200" b="1">
                <a:latin typeface="Courier New" pitchFamily="49" charset="0"/>
              </a:rPr>
              <a:t> MARRIED|     .11705          .09574        1.223   .2215       .84539</a:t>
            </a:r>
          </a:p>
          <a:p>
            <a:r>
              <a:rPr lang="en-US" sz="1200" b="1">
                <a:latin typeface="Courier New" pitchFamily="49" charset="0"/>
              </a:rPr>
              <a:t>  HHKIDS|     .04421          .07017         .630   .5287       .45482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2</a:t>
            </a:r>
          </a:p>
          <a:p>
            <a:r>
              <a:rPr lang="en-US" sz="1200" b="1">
                <a:latin typeface="Courier New" pitchFamily="49" charset="0"/>
              </a:rPr>
              <a:t>Constant|     .18988          .31890         .595   .5516</a:t>
            </a:r>
          </a:p>
          <a:p>
            <a:r>
              <a:rPr lang="en-US" sz="1200" b="1">
                <a:latin typeface="Courier New" pitchFamily="49" charset="0"/>
              </a:rPr>
              <a:t>     AGE|    -.03120***       .00464       -6.719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.02122          .01934        1.097   .2726      10.9409</a:t>
            </a:r>
          </a:p>
          <a:p>
            <a:r>
              <a:rPr lang="en-US" sz="1200" b="1">
                <a:latin typeface="Courier New" pitchFamily="49" charset="0"/>
              </a:rPr>
              <a:t>  HHNINC|     .61039***       .19688        3.100   .0019       .34930</a:t>
            </a:r>
          </a:p>
          <a:p>
            <a:r>
              <a:rPr lang="en-US" sz="1200" b="1">
                <a:latin typeface="Courier New" pitchFamily="49" charset="0"/>
              </a:rPr>
              <a:t> MARRIED|     .06201          .10035         .618   .5367       .84539</a:t>
            </a:r>
          </a:p>
          <a:p>
            <a:r>
              <a:rPr lang="en-US" sz="1200" b="1">
                <a:latin typeface="Courier New" pitchFamily="49" charset="0"/>
              </a:rPr>
              <a:t>  HHKIDS|     .19465**        .07936        2.453   .0142       .45482</a:t>
            </a:r>
          </a:p>
          <a:p>
            <a:r>
              <a:rPr lang="en-US" sz="1200" b="1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sz="1200" b="1">
                <a:latin typeface="Courier New" pitchFamily="49" charset="0"/>
              </a:rPr>
              <a:t>Class1Pr|     .56604***       .02487       22.763   .0000</a:t>
            </a:r>
          </a:p>
          <a:p>
            <a:r>
              <a:rPr lang="en-US" sz="1200" b="1">
                <a:latin typeface="Courier New" pitchFamily="49" charset="0"/>
              </a:rPr>
              <a:t>Class2Pr|     .43396***       .02487       17.452   .0000</a:t>
            </a:r>
          </a:p>
        </p:txBody>
      </p:sp>
    </p:spTree>
    <p:extLst>
      <p:ext uri="{BB962C8B-B14F-4D97-AF65-F5344CB8AC3E}">
        <p14:creationId xmlns:p14="http://schemas.microsoft.com/office/powerpoint/2010/main" val="329995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Hurdle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905000"/>
            <a:ext cx="6781800" cy="3733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Two decisions: </a:t>
            </a:r>
          </a:p>
          <a:p>
            <a:pPr lvl="1"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Whether or not to participate: y=0 or +.</a:t>
            </a:r>
          </a:p>
          <a:p>
            <a:pPr lvl="1"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If participate, how much.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y|y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&gt;0</a:t>
            </a:r>
          </a:p>
          <a:p>
            <a:pPr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>One ‘regime’ – individual always makes both decisions.</a:t>
            </a:r>
          </a:p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Implies different models for zeros and positive values</a:t>
            </a:r>
          </a:p>
          <a:p>
            <a:pPr lvl="1" eaLnBrk="1" hangingPunct="1"/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Prob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(0)     = 1 – F(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sym typeface="Symbol"/>
              </a:rPr>
              <a:t>′z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), </a:t>
            </a:r>
            <a:r>
              <a:rPr lang="en-US" sz="2400" dirty="0" err="1" smtClean="0">
                <a:latin typeface="Arial" pitchFamily="34" charset="0"/>
                <a:cs typeface="Arial" pitchFamily="34" charset="0"/>
                <a:sym typeface="Symbol"/>
              </a:rPr>
              <a:t>Prob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(+) = </a:t>
            </a:r>
            <a:r>
              <a:rPr lang="en-US" dirty="0">
                <a:latin typeface="Arial" pitchFamily="34" charset="0"/>
                <a:cs typeface="Arial" pitchFamily="34" charset="0"/>
              </a:rPr>
              <a:t>F(</a:t>
            </a:r>
            <a:r>
              <a:rPr lang="en-US" b="1" dirty="0">
                <a:latin typeface="Arial" pitchFamily="34" charset="0"/>
                <a:cs typeface="Arial" pitchFamily="34" charset="0"/>
                <a:sym typeface="Symbol"/>
              </a:rPr>
              <a:t>′z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/>
              </a:rPr>
              <a:t>)</a:t>
            </a:r>
          </a:p>
          <a:p>
            <a:pPr lvl="1" eaLnBrk="1" hangingPunct="1"/>
            <a:r>
              <a:rPr lang="en-US" dirty="0" err="1" smtClean="0">
                <a:latin typeface="Arial" pitchFamily="34" charset="0"/>
                <a:cs typeface="Arial" pitchFamily="34" charset="0"/>
                <a:sym typeface="Symbol"/>
              </a:rPr>
              <a:t>Prob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/>
              </a:rPr>
              <a:t>(y|+)  =  P(y)/[1 – P(0)]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77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27582"/>
            <a:ext cx="8600800" cy="4973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 bwMode="auto">
          <a:xfrm>
            <a:off x="1253704" y="4284452"/>
            <a:ext cx="7467600" cy="1447800"/>
          </a:xfrm>
          <a:prstGeom prst="rect">
            <a:avLst/>
          </a:prstGeom>
          <a:solidFill>
            <a:srgbClr val="CCECFF">
              <a:alpha val="6078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295400" y="1981200"/>
            <a:ext cx="194096" cy="3733800"/>
          </a:xfrm>
          <a:prstGeom prst="rect">
            <a:avLst/>
          </a:prstGeom>
          <a:solidFill>
            <a:srgbClr val="FF0000">
              <a:alpha val="4392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6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1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429000"/>
            <a:ext cx="870450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61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88040"/>
            <a:ext cx="7162800" cy="3019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2258" y="3445032"/>
            <a:ext cx="8646942" cy="2727167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9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66800"/>
            <a:ext cx="8505825" cy="5468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57200" y="4343400"/>
            <a:ext cx="6477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57200" y="2819400"/>
            <a:ext cx="64770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7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/>
          <a:lstStyle/>
          <a:p>
            <a:r>
              <a:rPr lang="en-US" dirty="0" smtClean="0"/>
              <a:t>A Latent Class Hurdle NB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0"/>
            <a:ext cx="7086600" cy="3352800"/>
          </a:xfrm>
        </p:spPr>
        <p:txBody>
          <a:bodyPr>
            <a:normAutofit fontScale="92500" lnSpcReduction="20000"/>
          </a:bodyPr>
          <a:lstStyle/>
          <a:p>
            <a:r>
              <a:rPr lang="en-US" smtClean="0"/>
              <a:t>Analysis of ECHP panel data (1994-2001)</a:t>
            </a:r>
          </a:p>
          <a:p>
            <a:r>
              <a:rPr lang="en-US" smtClean="0"/>
              <a:t>Two class Latent Class Model </a:t>
            </a:r>
          </a:p>
          <a:p>
            <a:pPr lvl="1"/>
            <a:r>
              <a:rPr lang="en-US" smtClean="0"/>
              <a:t>Typical in health economics applications</a:t>
            </a:r>
          </a:p>
          <a:p>
            <a:r>
              <a:rPr lang="en-US" smtClean="0"/>
              <a:t>Hurdle model for physician visits</a:t>
            </a:r>
          </a:p>
          <a:p>
            <a:pPr lvl="1"/>
            <a:r>
              <a:rPr lang="en-US" smtClean="0"/>
              <a:t>Poisson hurdle for participation and negative binomial intensity given participation</a:t>
            </a:r>
          </a:p>
          <a:p>
            <a:pPr lvl="1"/>
            <a:r>
              <a:rPr lang="en-US" smtClean="0"/>
              <a:t>Contrast to a negative binomial model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836371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 rot="5400000">
            <a:off x="2057400" y="10668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3886200" y="10668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13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3"/>
          <p:cNvSpPr>
            <a:spLocks noGrp="1"/>
          </p:cNvSpPr>
          <p:nvPr>
            <p:ph type="title"/>
          </p:nvPr>
        </p:nvSpPr>
        <p:spPr>
          <a:xfrm>
            <a:off x="457200" y="993775"/>
            <a:ext cx="8229600" cy="1139825"/>
          </a:xfrm>
        </p:spPr>
        <p:txBody>
          <a:bodyPr/>
          <a:lstStyle/>
          <a:p>
            <a:r>
              <a:rPr lang="en-US" b="1" dirty="0" smtClean="0"/>
              <a:t>Discrete Parameter Heterogeneity</a:t>
            </a:r>
            <a:br>
              <a:rPr lang="en-US" b="1" dirty="0" smtClean="0"/>
            </a:br>
            <a:r>
              <a:rPr lang="en-US" b="1" dirty="0" smtClean="0"/>
              <a:t>Latent Classes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85800" y="2133600"/>
          <a:ext cx="7827963" cy="438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0" name="Equation" r:id="rId4" imgW="3403600" imgH="1905000" progId="Equation.DSMT4">
                  <p:embed/>
                </p:oleObj>
              </mc:Choice>
              <mc:Fallback>
                <p:oleObj name="Equation" r:id="rId4" imgW="3403600" imgH="190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827963" cy="438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447800" y="4648200"/>
            <a:ext cx="5867400" cy="1828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65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Latent Class Probabilities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3820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+mj-lt"/>
              </a:rPr>
              <a:t>Ambiguous – Classical Bayesian model?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latin typeface="+mj-lt"/>
              </a:rPr>
              <a:t>The randomness of the class assignment is from the point of view of the observer, not a natural process governed by a discrete distribution.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+mj-lt"/>
              </a:rPr>
              <a:t>Equivalent to random parameters models with discrete parameter variation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Using nested logits, etc. does not change this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Precisely analogous to continuous ‘random parameter’ models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+mj-lt"/>
              </a:rPr>
              <a:t>Not always equivalent – zero inflation models – in which classes have completely different models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478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A Latent Class MNL Model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28800"/>
            <a:ext cx="8148638" cy="43021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Within a “class”</a:t>
            </a:r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Class sorting is probabilistic (to the analyst) determined by individual characteristics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24698889"/>
              </p:ext>
            </p:extLst>
          </p:nvPr>
        </p:nvGraphicFramePr>
        <p:xfrm>
          <a:off x="781050" y="2514600"/>
          <a:ext cx="7240588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2" name="Equation" r:id="rId4" imgW="3504960" imgH="533160" progId="Equation.DSMT4">
                  <p:embed/>
                </p:oleObj>
              </mc:Choice>
              <mc:Fallback>
                <p:oleObj name="Equation" r:id="rId4" imgW="3504960" imgH="53316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50" y="2514600"/>
                        <a:ext cx="7240588" cy="1101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2347913" y="4876800"/>
          <a:ext cx="5057775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3" name="Equation" r:id="rId6" imgW="2260600" imgH="508000" progId="Equation.DSMT4">
                  <p:embed/>
                </p:oleObj>
              </mc:Choice>
              <mc:Fallback>
                <p:oleObj name="Equation" r:id="rId6" imgW="2260600" imgH="50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7913" y="4876800"/>
                        <a:ext cx="5057775" cy="1136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762000" y="2362200"/>
            <a:ext cx="76200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2286000" y="4800600"/>
            <a:ext cx="51816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3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Two Interpretations of Latent Classes</a:t>
            </a:r>
          </a:p>
        </p:txBody>
      </p:sp>
      <p:graphicFrame>
        <p:nvGraphicFramePr>
          <p:cNvPr id="3074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676400" y="1747838"/>
          <a:ext cx="5845175" cy="447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Equation" r:id="rId4" imgW="4013200" imgH="3073400" progId="Equation.DSMT4">
                  <p:embed/>
                </p:oleObj>
              </mc:Choice>
              <mc:Fallback>
                <p:oleObj name="Equation" r:id="rId4" imgW="4013200" imgH="307340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747838"/>
                        <a:ext cx="5845175" cy="447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182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Estimates from the LCM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286000"/>
            <a:ext cx="7342188" cy="2895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Taste parameters within each class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q</a:t>
            </a:r>
            <a:endParaRPr lang="en-US" sz="2400" b="1" smtClean="0">
              <a:latin typeface="+mj-lt"/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Parameters of the class probability model, </a:t>
            </a:r>
            <a:r>
              <a:rPr lang="el-GR" sz="2400" b="1" smtClean="0">
                <a:latin typeface="+mj-lt"/>
              </a:rPr>
              <a:t>θ</a:t>
            </a:r>
            <a:r>
              <a:rPr lang="en-US" sz="2400" baseline="-25000" smtClean="0">
                <a:latin typeface="+mj-lt"/>
              </a:rPr>
              <a:t>q</a:t>
            </a:r>
            <a:endParaRPr lang="en-US" sz="2400" smtClean="0">
              <a:latin typeface="+mj-lt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For each person: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Posterior estimates of the class they are in q|i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Posterior estimates of their taste parameters E[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q</a:t>
            </a:r>
            <a:r>
              <a:rPr lang="en-US" sz="2000" smtClean="0">
                <a:latin typeface="+mj-lt"/>
                <a:sym typeface="Symbol" pitchFamily="18" charset="2"/>
              </a:rPr>
              <a:t>|i]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Posterior estimates of their behavioral parameters, elasticities, marginal effects, etc.</a:t>
            </a:r>
            <a:endParaRPr lang="el-GR" sz="2000" baseline="-25000" smtClean="0">
              <a:latin typeface="+mj-lt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9798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61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Using the Latent Class Model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5344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smtClean="0">
                <a:latin typeface="+mj-lt"/>
              </a:rPr>
              <a:t>Computing posterior (individual specific) class probabilities</a:t>
            </a:r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buNone/>
              <a:defRPr/>
            </a:pPr>
            <a:endParaRPr lang="en-US" sz="2400" smtClean="0">
              <a:latin typeface="+mj-lt"/>
            </a:endParaRPr>
          </a:p>
          <a:p>
            <a:pPr eaLnBrk="1" hangingPunct="1">
              <a:buNone/>
              <a:defRPr/>
            </a:pPr>
            <a:endParaRPr lang="en-US" sz="1600" smtClean="0">
              <a:latin typeface="+mj-lt"/>
            </a:endParaRPr>
          </a:p>
          <a:p>
            <a:pPr eaLnBrk="1" hangingPunct="1">
              <a:buNone/>
              <a:defRPr/>
            </a:pPr>
            <a:r>
              <a:rPr lang="en-US" sz="2400" smtClean="0">
                <a:latin typeface="+mj-lt"/>
              </a:rPr>
              <a:t>Computing posterior (individual specific) taste parameters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981200" y="2133600"/>
          <a:ext cx="4803775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0" name="Equation" r:id="rId4" imgW="2882900" imgH="1371600" progId="Equation.DSMT4">
                  <p:embed/>
                </p:oleObj>
              </mc:Choice>
              <mc:Fallback>
                <p:oleObj name="Equation" r:id="rId4" imgW="2882900" imgH="137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133600"/>
                        <a:ext cx="4803775" cy="228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/>
        </p:nvGraphicFramePr>
        <p:xfrm>
          <a:off x="2895600" y="5257800"/>
          <a:ext cx="2200275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1" name="Equation" r:id="rId6" imgW="977476" imgH="304668" progId="Equation.DSMT4">
                  <p:embed/>
                </p:oleObj>
              </mc:Choice>
              <mc:Fallback>
                <p:oleObj name="Equation" r:id="rId6" imgW="977476" imgH="30466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257800"/>
                        <a:ext cx="2200275" cy="68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1905000" y="2057400"/>
            <a:ext cx="5334000" cy="2286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2819400" y="5181600"/>
            <a:ext cx="23622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6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Application: Shoe Brand Choice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752600"/>
            <a:ext cx="7239000" cy="48006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S</a:t>
            </a:r>
            <a:r>
              <a:rPr lang="en-US" sz="2000" smtClean="0">
                <a:latin typeface="+mj-lt"/>
              </a:rPr>
              <a:t>imulated Data: Stated Choice, 400 respondents, 8 choice situations, 3,200 observations</a:t>
            </a:r>
          </a:p>
          <a:p>
            <a:pPr eaLnBrk="1" hangingPunct="1"/>
            <a:r>
              <a:rPr lang="en-US" smtClean="0">
                <a:latin typeface="+mj-lt"/>
              </a:rPr>
              <a:t>3</a:t>
            </a:r>
            <a:r>
              <a:rPr lang="en-US" sz="2000" smtClean="0">
                <a:latin typeface="+mj-lt"/>
              </a:rPr>
              <a:t> choice/attributes + NONE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Fashion = High / Low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Quality   = High / Low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Price      = 25/50/75,100 coded 1,2,3,4</a:t>
            </a:r>
          </a:p>
          <a:p>
            <a:pPr eaLnBrk="1" hangingPunct="1"/>
            <a:r>
              <a:rPr lang="en-US" smtClean="0">
                <a:latin typeface="+mj-lt"/>
              </a:rPr>
              <a:t>H</a:t>
            </a:r>
            <a:r>
              <a:rPr lang="en-US" sz="2000" smtClean="0">
                <a:latin typeface="+mj-lt"/>
              </a:rPr>
              <a:t>eterogeneity: Sex (Male=1), Age (&lt;25, 25-39, 40+)</a:t>
            </a:r>
          </a:p>
          <a:p>
            <a:pPr eaLnBrk="1" hangingPunct="1"/>
            <a:r>
              <a:rPr lang="en-US" smtClean="0">
                <a:latin typeface="+mj-lt"/>
              </a:rPr>
              <a:t>U</a:t>
            </a:r>
            <a:r>
              <a:rPr lang="en-US" sz="2000" smtClean="0">
                <a:latin typeface="+mj-lt"/>
              </a:rPr>
              <a:t>nderlying data generated by a 3 class latent class process (100, 200, 100 in classes)</a:t>
            </a:r>
          </a:p>
        </p:txBody>
      </p:sp>
    </p:spTree>
    <p:extLst>
      <p:ext uri="{BB962C8B-B14F-4D97-AF65-F5344CB8AC3E}">
        <p14:creationId xmlns:p14="http://schemas.microsoft.com/office/powerpoint/2010/main" val="286365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905000" y="5334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1 observation = 8 stated choice tasks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96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One Class MNL Estimates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1371600" y="1981200"/>
            <a:ext cx="7086600" cy="375487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Discrete choice (multinomial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logit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) model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Log likelihood function     -4158.50286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Estimation based on N =   3200, K =   4</a:t>
            </a:r>
          </a:p>
          <a:p>
            <a:r>
              <a:rPr lang="pt-BR" sz="1400" b="1" dirty="0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 dirty="0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Constants only  -4391.1804  .0530 .0510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obs.=  3200, skipped    0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Variable| Coefficient    Standard Error  b/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St.Er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. P[|Z|&gt;z]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FASH|1|    1.47890***       .06777       21.823   .0000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  QUAL|1|    1.01373***       .06445       15.730   .0000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PRICE|1|   -11.8023***       .80406      -14.678   .0000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  ASC4|1|     .03679          .07176         .513   .6082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59507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Application: Brand Choice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981200"/>
            <a:ext cx="7391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True underlying model is a three class LCM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NLOGIT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Lhs=choice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Choices=Brand1,Brand2,Brand3,None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</a:t>
            </a:r>
            <a:r>
              <a:rPr lang="en-US" sz="2400" b="1" dirty="0" err="1" smtClean="0">
                <a:latin typeface="+mj-lt"/>
              </a:rPr>
              <a:t>Rhs</a:t>
            </a:r>
            <a:r>
              <a:rPr lang="en-US" sz="2400" b="1" dirty="0" smtClean="0">
                <a:latin typeface="+mj-lt"/>
              </a:rPr>
              <a:t> = Fash,Qual,Price,ASC4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LCM=Male,Age25,Age39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</a:t>
            </a:r>
            <a:r>
              <a:rPr lang="en-US" sz="2400" b="1" dirty="0" err="1" smtClean="0">
                <a:latin typeface="+mj-lt"/>
              </a:rPr>
              <a:t>Pts</a:t>
            </a:r>
            <a:r>
              <a:rPr lang="en-US" sz="2400" b="1" dirty="0" smtClean="0">
                <a:latin typeface="+mj-lt"/>
              </a:rPr>
              <a:t>=3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</a:t>
            </a:r>
            <a:r>
              <a:rPr lang="en-US" sz="2400" b="1" dirty="0" err="1" smtClean="0">
                <a:latin typeface="+mj-lt"/>
              </a:rPr>
              <a:t>Pds</a:t>
            </a:r>
            <a:r>
              <a:rPr lang="en-US" sz="2400" b="1" dirty="0" smtClean="0">
                <a:latin typeface="+mj-lt"/>
              </a:rPr>
              <a:t>=8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</a:t>
            </a:r>
            <a:r>
              <a:rPr lang="en-US" sz="2400" b="1" smtClean="0">
                <a:latin typeface="+mj-lt"/>
              </a:rPr>
              <a:t>; Parameters </a:t>
            </a:r>
            <a:r>
              <a:rPr lang="en-US" sz="2400" b="1" dirty="0" smtClean="0">
                <a:latin typeface="+mj-lt"/>
              </a:rPr>
              <a:t>(Save posterior results) $</a:t>
            </a:r>
          </a:p>
          <a:p>
            <a:pPr eaLnBrk="1" hangingPunct="1">
              <a:buNone/>
            </a:pPr>
            <a:endParaRPr lang="en-US" b="1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34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89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Three Class LCM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533400" y="1828800"/>
            <a:ext cx="6553200" cy="483209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Courier New" pitchFamily="49" charset="0"/>
              </a:rPr>
              <a:t>Normal exit from iterations. Exit status=0.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Latent Class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Logit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Model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Log likelihood function     -3649.13245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Restricted log likelihood   -4436.14196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Chi squared [  20 d.f.]      1574.01902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McFadden Pseudo R-squared      .1774085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Estimation based on N =   3200, K =  20</a:t>
            </a:r>
          </a:p>
          <a:p>
            <a:r>
              <a:rPr lang="pt-BR" sz="1400" b="1" dirty="0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 dirty="0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No coefficients -4436.1420  .1774 .1757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Constants only  -4391.1804  .1690 .1673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At start values -4158.5428  .1225 .1207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latent classes =            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Average Class Probabilities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.506  .239  .256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LCM model with panel has     400 groups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Fixed number of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obsrvs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./group=        8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obs.=  3200, skipped    0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5105400" y="2743200"/>
            <a:ext cx="3352800" cy="1276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LogL for one class MNL = -4158.503</a:t>
            </a:r>
          </a:p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Based on the LR statistic it would seem unambiguous to reject the one class model. The degrees of freedom for the test are uncertain, however.</a:t>
            </a:r>
          </a:p>
        </p:txBody>
      </p:sp>
    </p:spTree>
    <p:extLst>
      <p:ext uri="{BB962C8B-B14F-4D97-AF65-F5344CB8AC3E}">
        <p14:creationId xmlns:p14="http://schemas.microsoft.com/office/powerpoint/2010/main" val="243118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413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Estimated LCM: Utilities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447800" y="1981200"/>
            <a:ext cx="7239000" cy="3970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FASH|1|    3.02570***       .14549       20.796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QUAL|1|    -.08782          .12305        -.714   .4754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PRICE|1|   -9.69638***      1.41267       -6.864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ASC4|1|    1.28999***       .14632        8.816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FASH|2|    1.19722***       .16169        7.404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QUAL|2|    1.11575***       .16356        6.821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PRICE|2|   -13.9345***      1.93541       -7.200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ASC4|2|    -.43138**        .18514       -2.330   .0198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FASH|3|    -.17168          .16725       -1.026   .3047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QUAL|3|    2.71881***       .17907       15.183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PRICE|3|   -8.96483***      1.93400       -4.635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ASC4|3|     .18639          .18412        1.012   .3114</a:t>
            </a:r>
          </a:p>
        </p:txBody>
      </p:sp>
    </p:spTree>
    <p:extLst>
      <p:ext uri="{BB962C8B-B14F-4D97-AF65-F5344CB8AC3E}">
        <p14:creationId xmlns:p14="http://schemas.microsoft.com/office/powerpoint/2010/main" val="381125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Estimated LCM: Class Probability Model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7239000" cy="41857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THETA(01)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-.90345**        .37612       -2.402   .0163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_MALE|1|     .64183*         .36245        1.771   .0766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_AGE25|1|    2.13321***       .32096        6.646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_AGE39|1|     .72630*         .43511        1.669   .0951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THETA(02)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.37636          .34812        1.081   .2796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_MALE|2|   -2.76536***       .69325       -3.989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_AGE25|2|    -.11946          .54936        -.217   .8279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_AGE39|2|    1.97657***       .71684        2.757   .0058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THETA(03)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_AGE39|3|       .000        ......(Fixed Parameter)......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73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smtClean="0"/>
              <a:t>Estimated LCM: Conditional (Posterior) Class Probabilities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057400"/>
            <a:ext cx="31581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664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Average Estimated Class Probabilities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133600"/>
            <a:ext cx="7620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dirty="0" smtClean="0">
                <a:latin typeface="Arial" charset="0"/>
              </a:rPr>
              <a:t>    </a:t>
            </a:r>
            <a:r>
              <a:rPr lang="en-US" sz="2400" b="1" dirty="0" smtClean="0">
                <a:latin typeface="+mj-lt"/>
              </a:rPr>
              <a:t>MATRIX ; list ; 1/400 * classp_i'1$</a:t>
            </a: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latin typeface="+mj-lt"/>
              </a:rPr>
              <a:t>    Matrix Result   has  3 rows and  1 columns.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          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+--------------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1|     .50555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2|     .23853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3|     .25593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   </a:t>
            </a:r>
            <a:r>
              <a:rPr lang="en-US" sz="2400" b="1" dirty="0" smtClean="0">
                <a:latin typeface="+mj-lt"/>
              </a:rPr>
              <a:t>This is how the data were simulated.  Class probabilities are .5, .25, .25.  The model ‘worked.’</a:t>
            </a:r>
          </a:p>
        </p:txBody>
      </p:sp>
    </p:spTree>
    <p:extLst>
      <p:ext uri="{BB962C8B-B14F-4D97-AF65-F5344CB8AC3E}">
        <p14:creationId xmlns:p14="http://schemas.microsoft.com/office/powerpoint/2010/main" val="383761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981200"/>
            <a:ext cx="7772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latin typeface="Arial" pitchFamily="34" charset="0"/>
                <a:cs typeface="Arial" pitchFamily="34" charset="0"/>
              </a:rPr>
              <a:t>Inflated Responses in Self-Assessed Health</a:t>
            </a:r>
          </a:p>
          <a:p>
            <a:pPr algn="ctr"/>
            <a:endParaRPr lang="en-US" b="1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Mark Harris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Department of Economics, Curtin University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Bruce Hollingsworth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Department of Economics, Lancaster University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William Greene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Stern School of Business, New York University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3900" y="1905000"/>
            <a:ext cx="7810500" cy="6096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05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mtClean="0"/>
              <a:t>SAH vs. Objective Health Measures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153400" cy="3505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AU" sz="1600" smtClean="0"/>
              <a:t>Favorable SAH categories seem artificially high.</a:t>
            </a:r>
          </a:p>
          <a:p>
            <a:pPr>
              <a:buNone/>
            </a:pPr>
            <a:endParaRPr lang="en-AU" sz="1600" smtClean="0"/>
          </a:p>
          <a:p>
            <a:pPr marL="0" indent="0">
              <a:buNone/>
            </a:pPr>
            <a:r>
              <a:rPr lang="en-GB" sz="1600" smtClean="0">
                <a:sym typeface="Symbol"/>
              </a:rPr>
              <a:t>  </a:t>
            </a:r>
            <a:r>
              <a:rPr lang="en-GB" sz="1600" smtClean="0"/>
              <a:t>60% of Australians are either overweight or obese (Dunstan </a:t>
            </a:r>
            <a:r>
              <a:rPr lang="en-GB" sz="1600" i="1" smtClean="0"/>
              <a:t>et. al</a:t>
            </a:r>
            <a:r>
              <a:rPr lang="en-GB" sz="1600" smtClean="0"/>
              <a:t>, 2001)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1 in 4 Australians has either diabetes or a condition of impaired glucose metabolism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Over 50% of the population has elevated cholesterol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Over 50% has at least 1 of the “deadly quartet” of health conditions</a:t>
            </a:r>
            <a:br>
              <a:rPr lang="en-US" sz="1600" smtClean="0"/>
            </a:br>
            <a:r>
              <a:rPr lang="en-US" sz="1600" smtClean="0"/>
              <a:t>   (diabetes, obesity, high blood pressure, high cholestrol)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GB" sz="1600" smtClean="0"/>
              <a:t>Nearly </a:t>
            </a:r>
            <a:r>
              <a:rPr lang="en-GB" sz="1600"/>
              <a:t>4 out of 5 Australians have 1 or more long term health </a:t>
            </a:r>
            <a:r>
              <a:rPr lang="en-GB" sz="1600" smtClean="0"/>
              <a:t>conditions</a:t>
            </a:r>
            <a:br>
              <a:rPr lang="en-GB" sz="1600" smtClean="0"/>
            </a:br>
            <a:r>
              <a:rPr lang="en-GB" sz="1600" smtClean="0"/>
              <a:t>   </a:t>
            </a:r>
            <a:r>
              <a:rPr lang="en-GB" sz="1600"/>
              <a:t>(National Health Survey, Australian Bureau of Statistics 2006)</a:t>
            </a:r>
            <a:endParaRPr lang="en-US" sz="1600"/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Australia </a:t>
            </a:r>
            <a:r>
              <a:rPr lang="en-US" sz="1600"/>
              <a:t>ranked #1 in terms of obesity </a:t>
            </a:r>
            <a:r>
              <a:rPr lang="en-US" sz="1600" smtClean="0"/>
              <a:t>rates</a:t>
            </a:r>
          </a:p>
          <a:p>
            <a:pPr marL="0" indent="0">
              <a:buNone/>
            </a:pPr>
            <a:endParaRPr lang="en-US" sz="1600" smtClean="0"/>
          </a:p>
          <a:p>
            <a:pPr marL="0" indent="0">
              <a:buNone/>
            </a:pPr>
            <a:r>
              <a:rPr lang="en-US" sz="1600" smtClean="0"/>
              <a:t>Similar results appear to appear for other countries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52804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rgbClr val="0070C0"/>
                </a:solidFill>
              </a:rPr>
              <a:t>A Two Class Latent Class Model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925" y="2667000"/>
            <a:ext cx="3519537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667000"/>
            <a:ext cx="4168265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941" name="Straight Connector 6"/>
          <p:cNvCxnSpPr>
            <a:cxnSpLocks noChangeShapeType="1"/>
          </p:cNvCxnSpPr>
          <p:nvPr/>
        </p:nvCxnSpPr>
        <p:spPr bwMode="auto">
          <a:xfrm flipV="1">
            <a:off x="6452076" y="3226038"/>
            <a:ext cx="838200" cy="12954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cxnSp>
        <p:nvCxnSpPr>
          <p:cNvPr id="39942" name="Straight Connector 8"/>
          <p:cNvCxnSpPr>
            <a:cxnSpLocks noChangeShapeType="1"/>
          </p:cNvCxnSpPr>
          <p:nvPr/>
        </p:nvCxnSpPr>
        <p:spPr bwMode="auto">
          <a:xfrm flipV="1">
            <a:off x="6477000" y="3818546"/>
            <a:ext cx="8382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39943" name="TextBox 9"/>
          <p:cNvSpPr txBox="1">
            <a:spLocks noChangeArrowheads="1"/>
          </p:cNvSpPr>
          <p:nvPr/>
        </p:nvSpPr>
        <p:spPr bwMode="auto">
          <a:xfrm>
            <a:off x="1447800" y="2209800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True Reporter</a:t>
            </a:r>
          </a:p>
        </p:txBody>
      </p:sp>
      <p:sp>
        <p:nvSpPr>
          <p:cNvPr id="39944" name="TextBox 10"/>
          <p:cNvSpPr txBox="1">
            <a:spLocks noChangeArrowheads="1"/>
          </p:cNvSpPr>
          <p:nvPr/>
        </p:nvSpPr>
        <p:spPr bwMode="auto">
          <a:xfrm>
            <a:off x="5334000" y="2209800"/>
            <a:ext cx="1981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smtClean="0"/>
              <a:t>Misreporter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966545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1600200"/>
          </a:xfrm>
        </p:spPr>
        <p:txBody>
          <a:bodyPr>
            <a:normAutofit fontScale="92500"/>
          </a:bodyPr>
          <a:lstStyle/>
          <a:p>
            <a:r>
              <a:rPr lang="en-US" smtClean="0"/>
              <a:t>Mis-reporters choose either good or very good</a:t>
            </a:r>
          </a:p>
          <a:p>
            <a:r>
              <a:rPr lang="en-US" smtClean="0"/>
              <a:t>The response is determined by a probit model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2663439" y="2514600"/>
          <a:ext cx="3810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4" name="Equation" r:id="rId3" imgW="952087" imgH="228501" progId="Equation.DSMT4">
                  <p:embed/>
                </p:oleObj>
              </mc:Choice>
              <mc:Fallback>
                <p:oleObj name="Equation" r:id="rId3" imgW="952087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3439" y="2514600"/>
                        <a:ext cx="38100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3733800"/>
            <a:ext cx="4168265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6"/>
          <p:cNvCxnSpPr>
            <a:cxnSpLocks noChangeShapeType="1"/>
          </p:cNvCxnSpPr>
          <p:nvPr/>
        </p:nvCxnSpPr>
        <p:spPr bwMode="auto">
          <a:xfrm flipV="1">
            <a:off x="4851876" y="4301384"/>
            <a:ext cx="838200" cy="12954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 flipV="1">
            <a:off x="4871104" y="4910984"/>
            <a:ext cx="8382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10" name="TextBox 9"/>
          <p:cNvSpPr txBox="1"/>
          <p:nvPr/>
        </p:nvSpPr>
        <p:spPr>
          <a:xfrm>
            <a:off x="6979145" y="3924181"/>
            <a:ext cx="64085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Y=3</a:t>
            </a:r>
          </a:p>
          <a:p>
            <a:endParaRPr lang="en-US" sz="1000"/>
          </a:p>
          <a:p>
            <a:r>
              <a:rPr lang="en-US" smtClean="0"/>
              <a:t>Y=2</a:t>
            </a:r>
          </a:p>
        </p:txBody>
      </p:sp>
    </p:spTree>
    <p:extLst>
      <p:ext uri="{BB962C8B-B14F-4D97-AF65-F5344CB8AC3E}">
        <p14:creationId xmlns:p14="http://schemas.microsoft.com/office/powerpoint/2010/main" val="165375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8847" y="914400"/>
            <a:ext cx="6572250" cy="289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038600"/>
            <a:ext cx="301674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217145" y="4167187"/>
            <a:ext cx="64085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Y=4</a:t>
            </a:r>
          </a:p>
          <a:p>
            <a:endParaRPr lang="en-US" sz="1000"/>
          </a:p>
          <a:p>
            <a:r>
              <a:rPr lang="en-US" smtClean="0"/>
              <a:t>Y=3</a:t>
            </a:r>
          </a:p>
          <a:p>
            <a:endParaRPr lang="en-US" sz="1000"/>
          </a:p>
          <a:p>
            <a:r>
              <a:rPr lang="en-US" smtClean="0"/>
              <a:t>Y=2</a:t>
            </a:r>
          </a:p>
          <a:p>
            <a:endParaRPr lang="en-US" sz="1000"/>
          </a:p>
          <a:p>
            <a:r>
              <a:rPr lang="en-US" smtClean="0"/>
              <a:t>Y=1</a:t>
            </a:r>
          </a:p>
          <a:p>
            <a:endParaRPr lang="en-US" sz="1000"/>
          </a:p>
          <a:p>
            <a:r>
              <a:rPr lang="en-US" smtClean="0"/>
              <a:t>Y=0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7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Content Placeholder 2"/>
          <p:cNvSpPr>
            <a:spLocks noGrp="1"/>
          </p:cNvSpPr>
          <p:nvPr>
            <p:ph idx="1"/>
          </p:nvPr>
        </p:nvSpPr>
        <p:spPr>
          <a:xfrm>
            <a:off x="381000" y="1500188"/>
            <a:ext cx="7607300" cy="4213225"/>
          </a:xfrm>
        </p:spPr>
        <p:txBody>
          <a:bodyPr/>
          <a:lstStyle/>
          <a:p>
            <a:pPr marL="612775" indent="-514350" eaLnBrk="1" hangingPunct="1">
              <a:buNone/>
            </a:pPr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704975"/>
            <a:ext cx="83439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752600" y="978187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/>
              <a:t>Observed Mixture of Two Classes</a:t>
            </a:r>
            <a:endParaRPr lang="en-US" sz="3200" b="1"/>
          </a:p>
        </p:txBody>
      </p:sp>
    </p:spTree>
    <p:extLst>
      <p:ext uri="{BB962C8B-B14F-4D97-AF65-F5344CB8AC3E}">
        <p14:creationId xmlns:p14="http://schemas.microsoft.com/office/powerpoint/2010/main" val="5693293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" y="1314450"/>
            <a:ext cx="7915275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209800" y="601980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Pr(true,y) = Pr(true) * Pr(y | true)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2296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838200"/>
            <a:ext cx="840105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800100" y="5334000"/>
          <a:ext cx="7429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8" name="Equation" r:id="rId4" imgW="3962400" imgH="203200" progId="Equation.DSMT4">
                  <p:embed/>
                </p:oleObj>
              </mc:Choice>
              <mc:Fallback>
                <p:oleObj name="Equation" r:id="rId4" imgW="3962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5334000"/>
                        <a:ext cx="74295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V="1">
            <a:off x="2209800" y="4648200"/>
            <a:ext cx="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581400" y="4648200"/>
            <a:ext cx="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029200" y="4114800"/>
            <a:ext cx="1676400" cy="1219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162800" y="4038600"/>
            <a:ext cx="762000" cy="1295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906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8210550" cy="451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8550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General Result</a:t>
            </a:r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990600" y="2057400"/>
          <a:ext cx="7325816" cy="3747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6335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5344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Decision Strategy in Multinomial Choice</a:t>
            </a:r>
            <a:endParaRPr lang="en-US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85800" y="2514600"/>
          <a:ext cx="7948061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3" name="Equation" r:id="rId3" imgW="4660900" imgH="1206500" progId="Equation.DSMT4">
                  <p:embed/>
                </p:oleObj>
              </mc:Choice>
              <mc:Fallback>
                <p:oleObj name="Equation" r:id="rId3" imgW="4660900" imgH="120650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14600"/>
                        <a:ext cx="7948061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286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Multinomial </a:t>
            </a:r>
            <a:r>
              <a:rPr lang="en-US" b="1" err="1" smtClean="0"/>
              <a:t>Logit</a:t>
            </a:r>
            <a:r>
              <a:rPr lang="en-US" b="1" smtClean="0"/>
              <a:t> Model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33400" y="2133600"/>
          <a:ext cx="8002387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7" name="Equation" r:id="rId3" imgW="3911600" imgH="1676400" progId="Equation.DSMT4">
                  <p:embed/>
                </p:oleObj>
              </mc:Choice>
              <mc:Fallback>
                <p:oleObj name="Equation" r:id="rId3" imgW="3911600" imgH="1676400" progId="Equation.DSMT4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33600"/>
                        <a:ext cx="8002387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926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229600" cy="1143000"/>
          </a:xfrm>
        </p:spPr>
        <p:txBody>
          <a:bodyPr/>
          <a:lstStyle/>
          <a:p>
            <a:r>
              <a:rPr lang="en-US" b="1" dirty="0" smtClean="0"/>
              <a:t>The 2</a:t>
            </a:r>
            <a:r>
              <a:rPr lang="en-US" b="1" baseline="30000" dirty="0" smtClean="0"/>
              <a:t>K</a:t>
            </a:r>
            <a:r>
              <a:rPr lang="en-US" b="1" dirty="0" smtClean="0"/>
              <a:t> model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438400"/>
            <a:ext cx="7086600" cy="3581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The analyst believes some attributes are ignored.  There is no indicator.</a:t>
            </a:r>
          </a:p>
          <a:p>
            <a:r>
              <a:rPr lang="en-US" sz="2400" dirty="0" smtClean="0">
                <a:latin typeface="+mj-lt"/>
              </a:rPr>
              <a:t>Classes distinguished by which attributes are ignored</a:t>
            </a:r>
          </a:p>
          <a:p>
            <a:r>
              <a:rPr lang="en-US" sz="2400" dirty="0" smtClean="0">
                <a:latin typeface="+mj-lt"/>
              </a:rPr>
              <a:t>Same model applies, now a latent class.  For K attributes there are 2</a:t>
            </a:r>
            <a:r>
              <a:rPr lang="en-US" sz="2400" baseline="30000" dirty="0" smtClean="0">
                <a:latin typeface="+mj-lt"/>
              </a:rPr>
              <a:t>K</a:t>
            </a:r>
            <a:r>
              <a:rPr lang="en-US" sz="2400" dirty="0" smtClean="0">
                <a:latin typeface="+mj-lt"/>
              </a:rPr>
              <a:t> candidate coefficient vectors</a:t>
            </a:r>
          </a:p>
        </p:txBody>
      </p:sp>
    </p:spTree>
    <p:extLst>
      <p:ext uri="{BB962C8B-B14F-4D97-AF65-F5344CB8AC3E}">
        <p14:creationId xmlns:p14="http://schemas.microsoft.com/office/powerpoint/2010/main" val="157580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96962"/>
            <a:ext cx="8153400" cy="1036638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Latent Class Models with </a:t>
            </a:r>
            <a:br>
              <a:rPr lang="en-US" sz="3200" b="1" dirty="0" smtClean="0"/>
            </a:br>
            <a:r>
              <a:rPr lang="en-US" sz="3200" b="1" dirty="0" smtClean="0"/>
              <a:t>Cross Class Restrictions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524000"/>
          </a:xfrm>
        </p:spPr>
        <p:txBody>
          <a:bodyPr>
            <a:normAutofit fontScale="85000" lnSpcReduction="10000"/>
          </a:bodyPr>
          <a:lstStyle/>
          <a:p>
            <a:r>
              <a:rPr lang="en-US" sz="1800" smtClean="0"/>
              <a:t>8 Class Model: 6 structural utility parameters, 7 unrestricted prior probabilities.</a:t>
            </a:r>
          </a:p>
          <a:p>
            <a:r>
              <a:rPr lang="en-US" sz="1800" smtClean="0"/>
              <a:t>Reduced form has 8(6)+8 = 56 parameters.  (</a:t>
            </a:r>
            <a:r>
              <a:rPr lang="el-GR" sz="1800" smtClean="0">
                <a:latin typeface="Tahoma"/>
                <a:ea typeface="Tahoma"/>
                <a:cs typeface="Tahoma"/>
              </a:rPr>
              <a:t>π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 = exp(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)/</a:t>
            </a:r>
            <a:r>
              <a:rPr lang="el-GR" sz="1800" smtClean="0">
                <a:latin typeface="Tahoma"/>
                <a:ea typeface="Tahoma"/>
                <a:cs typeface="Tahoma"/>
              </a:rPr>
              <a:t>∑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exp(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), 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 =  0.)</a:t>
            </a:r>
            <a:endParaRPr lang="en-US" sz="1800" smtClean="0"/>
          </a:p>
          <a:p>
            <a:r>
              <a:rPr lang="en-US" sz="1800" smtClean="0"/>
              <a:t>EM Algorithm:  Does not provide any means to impose cross class restrictions.</a:t>
            </a:r>
          </a:p>
          <a:p>
            <a:r>
              <a:rPr lang="en-US" sz="1800" smtClean="0"/>
              <a:t>“Bayesian” MCMC Methods:  May be possible to force the restrictions – it will not be simple.</a:t>
            </a:r>
          </a:p>
          <a:p>
            <a:r>
              <a:rPr lang="en-US" sz="1800" smtClean="0"/>
              <a:t>Conventional Maximization:  Simple</a:t>
            </a:r>
            <a:endParaRPr lang="en-US" smtClean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extLst/>
          </p:nvPr>
        </p:nvGraphicFramePr>
        <p:xfrm>
          <a:off x="747713" y="2209800"/>
          <a:ext cx="7710487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1" name="Equation" r:id="rId3" imgW="6464300" imgH="2108200" progId="Equation.DSMT4">
                  <p:embed/>
                </p:oleObj>
              </mc:Choice>
              <mc:Fallback>
                <p:oleObj name="Equation" r:id="rId3" imgW="6464300" imgH="2108200" progId="Equation.DSMT4">
                  <p:embed/>
                  <p:pic>
                    <p:nvPicPr>
                      <p:cNvPr id="61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13" y="2209800"/>
                        <a:ext cx="7710487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34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849198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30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5105400"/>
            <a:ext cx="85391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324600" y="5105400"/>
            <a:ext cx="25146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5335434"/>
            <a:ext cx="6858000" cy="235792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13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200400"/>
            <a:ext cx="7848600" cy="3473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92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981200"/>
            <a:ext cx="8334375" cy="902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2954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Choice Model with 6 Attributes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3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2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057400"/>
            <a:ext cx="8382000" cy="1191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82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657600"/>
            <a:ext cx="8443913" cy="2320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4478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Stated Choice Experiment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3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1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057400"/>
            <a:ext cx="8686800" cy="4416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304800" y="11430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6 attributes implies 64 classes. Strategy</a:t>
            </a:r>
            <a:r>
              <a:rPr kumimoji="0" lang="en-US" sz="2800" b="1" i="0" u="none" strike="noStrike" kern="0" cap="none" spc="0" normalizeH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to reduce the computational burden on a small sample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19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13115</TotalTime>
  <Words>2162</Words>
  <Application>Microsoft Office PowerPoint</Application>
  <PresentationFormat>On-screen Show (4:3)</PresentationFormat>
  <Paragraphs>398</Paragraphs>
  <Slides>64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4" baseType="lpstr">
      <vt:lpstr>Arial</vt:lpstr>
      <vt:lpstr>Arial Black</vt:lpstr>
      <vt:lpstr>Courier New</vt:lpstr>
      <vt:lpstr>Symbol</vt:lpstr>
      <vt:lpstr>Tahoma</vt:lpstr>
      <vt:lpstr>Times New Roman</vt:lpstr>
      <vt:lpstr>Verdana</vt:lpstr>
      <vt:lpstr>Wingdings</vt:lpstr>
      <vt:lpstr>1_Level</vt:lpstr>
      <vt:lpstr>Equation</vt:lpstr>
      <vt:lpstr>PowerPoint Presentation</vt:lpstr>
      <vt:lpstr>Agenda</vt:lpstr>
      <vt:lpstr>PowerPoint Presentation</vt:lpstr>
      <vt:lpstr>Latent Classes</vt:lpstr>
      <vt:lpstr>PowerPoint Presentation</vt:lpstr>
      <vt:lpstr>Unmixing a Mixed Sample</vt:lpstr>
      <vt:lpstr>A Mixture of Normals</vt:lpstr>
      <vt:lpstr>PowerPoint Presentation</vt:lpstr>
      <vt:lpstr>PowerPoint Presentation</vt:lpstr>
      <vt:lpstr>PowerPoint Presentation</vt:lpstr>
      <vt:lpstr>PowerPoint Presentation</vt:lpstr>
      <vt:lpstr>The Latent Class Model</vt:lpstr>
      <vt:lpstr>Log Likelihood for an LC Model</vt:lpstr>
      <vt:lpstr>Estimating Which Class</vt:lpstr>
      <vt:lpstr>PowerPoint Presentation</vt:lpstr>
      <vt:lpstr>Latent Class Modeling</vt:lpstr>
      <vt:lpstr>An Ordered Probit Approach</vt:lpstr>
      <vt:lpstr>Latent Class Application</vt:lpstr>
      <vt:lpstr>PowerPoint Presentation</vt:lpstr>
      <vt:lpstr>Outcome Probabilities</vt:lpstr>
      <vt:lpstr>Classification (Latent Probit) Model</vt:lpstr>
      <vt:lpstr>LCM for Health Status</vt:lpstr>
      <vt:lpstr>How Many Classes?</vt:lpstr>
      <vt:lpstr>Too Many Classes</vt:lpstr>
      <vt:lpstr>Two Class Model</vt:lpstr>
      <vt:lpstr>Hurdle Models</vt:lpstr>
      <vt:lpstr>PowerPoint Presentation</vt:lpstr>
      <vt:lpstr>PowerPoint Presentation</vt:lpstr>
      <vt:lpstr>PowerPoint Presentation</vt:lpstr>
      <vt:lpstr>A Latent Class Hurdle NB Model</vt:lpstr>
      <vt:lpstr>PowerPoint Presentation</vt:lpstr>
      <vt:lpstr>Discrete Parameter Heterogeneity Latent Classes</vt:lpstr>
      <vt:lpstr>Latent Class Probabilities</vt:lpstr>
      <vt:lpstr>A Latent Class MNL Model</vt:lpstr>
      <vt:lpstr>Two Interpretations of Latent Classes</vt:lpstr>
      <vt:lpstr>Estimates from the LCM</vt:lpstr>
      <vt:lpstr>Using the Latent Class Model</vt:lpstr>
      <vt:lpstr>Application: Shoe Brand Choice</vt:lpstr>
      <vt:lpstr>PowerPoint Presentation</vt:lpstr>
      <vt:lpstr>One Class MNL Estimates</vt:lpstr>
      <vt:lpstr>Application: Brand Choice</vt:lpstr>
      <vt:lpstr>Three Class LCM</vt:lpstr>
      <vt:lpstr>Estimated LCM: Utilities</vt:lpstr>
      <vt:lpstr>Estimated LCM: Class Probability Model</vt:lpstr>
      <vt:lpstr>Estimated LCM: Conditional (Posterior) Class Probabilities</vt:lpstr>
      <vt:lpstr>Average Estimated Class Probabilities</vt:lpstr>
      <vt:lpstr>PowerPoint Presentation</vt:lpstr>
      <vt:lpstr>SAH vs. Objective Health Measures</vt:lpstr>
      <vt:lpstr>A Two Class Latent Class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General Result</vt:lpstr>
      <vt:lpstr>Decision Strategy in Multinomial Choice</vt:lpstr>
      <vt:lpstr>Multinomial Logit Model</vt:lpstr>
      <vt:lpstr>The 2K model</vt:lpstr>
      <vt:lpstr>Latent Class Models with  Cross Class Restrictions</vt:lpstr>
      <vt:lpstr>PowerPoint Presentation</vt:lpstr>
      <vt:lpstr>PowerPoint Presentation</vt:lpstr>
      <vt:lpstr>PowerPoint Presentation</vt:lpstr>
      <vt:lpstr>PowerPoint Presentation</vt:lpstr>
    </vt:vector>
  </TitlesOfParts>
  <Company>Stern School of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Stern User</cp:lastModifiedBy>
  <cp:revision>178</cp:revision>
  <cp:lastPrinted>2017-11-30T21:51:09Z</cp:lastPrinted>
  <dcterms:created xsi:type="dcterms:W3CDTF">2001-06-17T19:05:03Z</dcterms:created>
  <dcterms:modified xsi:type="dcterms:W3CDTF">2017-12-04T19:20:14Z</dcterms:modified>
</cp:coreProperties>
</file>