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56"/>
  </p:notesMasterIdLst>
  <p:handoutMasterIdLst>
    <p:handoutMasterId r:id="rId57"/>
  </p:handoutMasterIdLst>
  <p:sldIdLst>
    <p:sldId id="536" r:id="rId2"/>
    <p:sldId id="483" r:id="rId3"/>
    <p:sldId id="534" r:id="rId4"/>
    <p:sldId id="582" r:id="rId5"/>
    <p:sldId id="535" r:id="rId6"/>
    <p:sldId id="561" r:id="rId7"/>
    <p:sldId id="562" r:id="rId8"/>
    <p:sldId id="485" r:id="rId9"/>
    <p:sldId id="486" r:id="rId10"/>
    <p:sldId id="487" r:id="rId11"/>
    <p:sldId id="488" r:id="rId12"/>
    <p:sldId id="489" r:id="rId13"/>
    <p:sldId id="494" r:id="rId14"/>
    <p:sldId id="490" r:id="rId15"/>
    <p:sldId id="497" r:id="rId16"/>
    <p:sldId id="491" r:id="rId17"/>
    <p:sldId id="493" r:id="rId18"/>
    <p:sldId id="495" r:id="rId19"/>
    <p:sldId id="563" r:id="rId20"/>
    <p:sldId id="498" r:id="rId21"/>
    <p:sldId id="499" r:id="rId22"/>
    <p:sldId id="500" r:id="rId23"/>
    <p:sldId id="501" r:id="rId24"/>
    <p:sldId id="502" r:id="rId25"/>
    <p:sldId id="516" r:id="rId26"/>
    <p:sldId id="518" r:id="rId27"/>
    <p:sldId id="519" r:id="rId28"/>
    <p:sldId id="520" r:id="rId29"/>
    <p:sldId id="521" r:id="rId30"/>
    <p:sldId id="522" r:id="rId31"/>
    <p:sldId id="523" r:id="rId32"/>
    <p:sldId id="524" r:id="rId33"/>
    <p:sldId id="525" r:id="rId34"/>
    <p:sldId id="526" r:id="rId35"/>
    <p:sldId id="530" r:id="rId36"/>
    <p:sldId id="531" r:id="rId37"/>
    <p:sldId id="538" r:id="rId38"/>
    <p:sldId id="583" r:id="rId39"/>
    <p:sldId id="584" r:id="rId40"/>
    <p:sldId id="585" r:id="rId41"/>
    <p:sldId id="586" r:id="rId42"/>
    <p:sldId id="581" r:id="rId43"/>
    <p:sldId id="575" r:id="rId44"/>
    <p:sldId id="576" r:id="rId45"/>
    <p:sldId id="564" r:id="rId46"/>
    <p:sldId id="565" r:id="rId47"/>
    <p:sldId id="566" r:id="rId48"/>
    <p:sldId id="567" r:id="rId49"/>
    <p:sldId id="568" r:id="rId50"/>
    <p:sldId id="569" r:id="rId51"/>
    <p:sldId id="570" r:id="rId52"/>
    <p:sldId id="571" r:id="rId53"/>
    <p:sldId id="572" r:id="rId54"/>
    <p:sldId id="573" r:id="rId5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4128">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CC00"/>
    <a:srgbClr val="8B00EA"/>
    <a:srgbClr val="FF3300"/>
    <a:srgbClr val="FF0000"/>
    <a:srgbClr val="CCCC00"/>
    <a:srgbClr val="0066FF"/>
    <a:srgbClr val="CCECFF"/>
    <a:srgbClr val="000000"/>
    <a:srgbClr val="FFFFFF"/>
    <a:srgbClr val="00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632" autoAdjust="0"/>
    <p:restoredTop sz="94636" autoAdjust="0"/>
  </p:normalViewPr>
  <p:slideViewPr>
    <p:cSldViewPr>
      <p:cViewPr varScale="1">
        <p:scale>
          <a:sx n="110" d="100"/>
          <a:sy n="110" d="100"/>
        </p:scale>
        <p:origin x="-1962" y="-84"/>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nharris\Desktop\SAH%20semina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9.3085739282589744E-2"/>
          <c:y val="5.1400554097404488E-2"/>
          <c:w val="0.89073425196850864"/>
          <c:h val="0.8326195683872849"/>
        </c:manualLayout>
      </c:layout>
      <c:barChart>
        <c:barDir val="col"/>
        <c:grouping val="clustered"/>
        <c:ser>
          <c:idx val="0"/>
          <c:order val="0"/>
          <c:tx>
            <c:strRef>
              <c:f>Sheet2!$L$1</c:f>
              <c:strCache>
                <c:ptCount val="1"/>
                <c:pt idx="0">
                  <c:v>Sample</c:v>
                </c:pt>
              </c:strCache>
            </c:strRef>
          </c:tx>
          <c:spPr>
            <a:solidFill>
              <a:srgbClr val="FFFF00"/>
            </a:solidFill>
            <a:ln>
              <a:solidFill>
                <a:srgbClr val="FFFF00"/>
              </a:solidFill>
            </a:ln>
          </c:spPr>
          <c:cat>
            <c:strRef>
              <c:f>Sheet2!$K$2:$K$6</c:f>
              <c:strCache>
                <c:ptCount val="5"/>
                <c:pt idx="0">
                  <c:v>Poor</c:v>
                </c:pt>
                <c:pt idx="1">
                  <c:v>Fair</c:v>
                </c:pt>
                <c:pt idx="2">
                  <c:v>Good</c:v>
                </c:pt>
                <c:pt idx="3">
                  <c:v>Very Good</c:v>
                </c:pt>
                <c:pt idx="4">
                  <c:v>Excellent</c:v>
                </c:pt>
              </c:strCache>
            </c:strRef>
          </c:cat>
          <c:val>
            <c:numRef>
              <c:f>Sheet2!$L$2:$L$6</c:f>
              <c:numCache>
                <c:formatCode>General</c:formatCode>
                <c:ptCount val="5"/>
                <c:pt idx="0">
                  <c:v>2.9860000000000012E-2</c:v>
                </c:pt>
                <c:pt idx="1">
                  <c:v>0.13990000000000041</c:v>
                </c:pt>
                <c:pt idx="2">
                  <c:v>0.3648000000000029</c:v>
                </c:pt>
                <c:pt idx="3">
                  <c:v>0.35950000000000032</c:v>
                </c:pt>
                <c:pt idx="4">
                  <c:v>0.10589999999999998</c:v>
                </c:pt>
              </c:numCache>
            </c:numRef>
          </c:val>
        </c:ser>
        <c:ser>
          <c:idx val="1"/>
          <c:order val="1"/>
          <c:tx>
            <c:strRef>
              <c:f>Sheet2!$M$1</c:f>
              <c:strCache>
                <c:ptCount val="1"/>
                <c:pt idx="0">
                  <c:v>Predicted</c:v>
                </c:pt>
              </c:strCache>
            </c:strRef>
          </c:tx>
          <c:spPr>
            <a:solidFill>
              <a:srgbClr val="0070C0"/>
            </a:solidFill>
          </c:spPr>
          <c:cat>
            <c:strRef>
              <c:f>Sheet2!$K$2:$K$6</c:f>
              <c:strCache>
                <c:ptCount val="5"/>
                <c:pt idx="0">
                  <c:v>Poor</c:v>
                </c:pt>
                <c:pt idx="1">
                  <c:v>Fair</c:v>
                </c:pt>
                <c:pt idx="2">
                  <c:v>Good</c:v>
                </c:pt>
                <c:pt idx="3">
                  <c:v>Very Good</c:v>
                </c:pt>
                <c:pt idx="4">
                  <c:v>Excellent</c:v>
                </c:pt>
              </c:strCache>
            </c:strRef>
          </c:cat>
          <c:val>
            <c:numRef>
              <c:f>Sheet2!$M$2:$M$6</c:f>
              <c:numCache>
                <c:formatCode>General</c:formatCode>
                <c:ptCount val="5"/>
                <c:pt idx="0">
                  <c:v>3.0290000000000095E-2</c:v>
                </c:pt>
                <c:pt idx="1">
                  <c:v>0.13850000000000001</c:v>
                </c:pt>
                <c:pt idx="2">
                  <c:v>0.3648000000000029</c:v>
                </c:pt>
                <c:pt idx="3">
                  <c:v>0.36070000000000002</c:v>
                </c:pt>
                <c:pt idx="4">
                  <c:v>0.10560000000000012</c:v>
                </c:pt>
              </c:numCache>
            </c:numRef>
          </c:val>
        </c:ser>
        <c:ser>
          <c:idx val="2"/>
          <c:order val="2"/>
          <c:tx>
            <c:strRef>
              <c:f>Sheet2!$N$1</c:f>
              <c:strCache>
                <c:ptCount val="1"/>
                <c:pt idx="0">
                  <c:v>Mis-Reporting</c:v>
                </c:pt>
              </c:strCache>
            </c:strRef>
          </c:tx>
          <c:spPr>
            <a:solidFill>
              <a:srgbClr val="FF0000"/>
            </a:solidFill>
          </c:spPr>
          <c:cat>
            <c:strRef>
              <c:f>Sheet2!$K$2:$K$6</c:f>
              <c:strCache>
                <c:ptCount val="5"/>
                <c:pt idx="0">
                  <c:v>Poor</c:v>
                </c:pt>
                <c:pt idx="1">
                  <c:v>Fair</c:v>
                </c:pt>
                <c:pt idx="2">
                  <c:v>Good</c:v>
                </c:pt>
                <c:pt idx="3">
                  <c:v>Very Good</c:v>
                </c:pt>
                <c:pt idx="4">
                  <c:v>Excellent</c:v>
                </c:pt>
              </c:strCache>
            </c:strRef>
          </c:cat>
          <c:val>
            <c:numRef>
              <c:f>Sheet2!$N$2:$N$6</c:f>
              <c:numCache>
                <c:formatCode>General</c:formatCode>
                <c:ptCount val="5"/>
                <c:pt idx="0">
                  <c:v>0</c:v>
                </c:pt>
                <c:pt idx="1">
                  <c:v>0</c:v>
                </c:pt>
                <c:pt idx="2">
                  <c:v>2.1590000000000002E-2</c:v>
                </c:pt>
                <c:pt idx="3">
                  <c:v>7.1140000000000009E-2</c:v>
                </c:pt>
                <c:pt idx="4">
                  <c:v>0</c:v>
                </c:pt>
              </c:numCache>
            </c:numRef>
          </c:val>
        </c:ser>
        <c:dLbls/>
        <c:axId val="102834560"/>
        <c:axId val="102836096"/>
      </c:barChart>
      <c:catAx>
        <c:axId val="102834560"/>
        <c:scaling>
          <c:orientation val="minMax"/>
        </c:scaling>
        <c:axPos val="b"/>
        <c:numFmt formatCode="General" sourceLinked="0"/>
        <c:tickLblPos val="nextTo"/>
        <c:txPr>
          <a:bodyPr/>
          <a:lstStyle/>
          <a:p>
            <a:pPr>
              <a:defRPr lang="en-AU"/>
            </a:pPr>
            <a:endParaRPr lang="en-US"/>
          </a:p>
        </c:txPr>
        <c:crossAx val="102836096"/>
        <c:crosses val="autoZero"/>
        <c:auto val="1"/>
        <c:lblAlgn val="ctr"/>
        <c:lblOffset val="100"/>
      </c:catAx>
      <c:valAx>
        <c:axId val="102836096"/>
        <c:scaling>
          <c:orientation val="minMax"/>
        </c:scaling>
        <c:axPos val="l"/>
        <c:majorGridlines/>
        <c:numFmt formatCode="General" sourceLinked="1"/>
        <c:tickLblPos val="nextTo"/>
        <c:txPr>
          <a:bodyPr/>
          <a:lstStyle/>
          <a:p>
            <a:pPr>
              <a:defRPr lang="en-AU"/>
            </a:pPr>
            <a:endParaRPr lang="en-US"/>
          </a:p>
        </c:txPr>
        <c:crossAx val="102834560"/>
        <c:crosses val="autoZero"/>
        <c:crossBetween val="between"/>
      </c:valAx>
    </c:plotArea>
    <c:legend>
      <c:legendPos val="r"/>
      <c:layout>
        <c:manualLayout>
          <c:xMode val="edge"/>
          <c:yMode val="edge"/>
          <c:x val="0.14493110236220702"/>
          <c:y val="0.13831291921843106"/>
          <c:w val="0.26895778652668417"/>
          <c:h val="0.30207750072907885"/>
        </c:manualLayout>
      </c:layout>
      <c:spPr>
        <a:solidFill>
          <a:schemeClr val="bg1"/>
        </a:solidFill>
      </c:spPr>
      <c:txPr>
        <a:bodyPr/>
        <a:lstStyle/>
        <a:p>
          <a:pPr>
            <a:defRPr lang="en-AU"/>
          </a:pPr>
          <a:endParaRPr lang="en-US"/>
        </a:p>
      </c:txPr>
    </c:legend>
    <c:plotVisOnly val="1"/>
    <c:dispBlanksAs val="gap"/>
  </c:chart>
  <c:spPr>
    <a:solidFill>
      <a:schemeClr val="accent5"/>
    </a:solidFill>
  </c:spPr>
  <c:txPr>
    <a:bodyPr/>
    <a:lstStyle/>
    <a:p>
      <a:pPr>
        <a:defRPr sz="1800"/>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2435243-0FCF-41E5-9E3E-BC03EA3ADDAC}" type="slidenum">
              <a:rPr lang="en-US"/>
              <a:pPr>
                <a:defRPr/>
              </a:pPr>
              <a:t>‹#›</a:t>
            </a:fld>
            <a:endParaRPr lang="en-US"/>
          </a:p>
        </p:txBody>
      </p:sp>
    </p:spTree>
    <p:extLst>
      <p:ext uri="{BB962C8B-B14F-4D97-AF65-F5344CB8AC3E}">
        <p14:creationId xmlns:p14="http://schemas.microsoft.com/office/powerpoint/2010/main" xmlns="" val="365277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E0040CA-363F-418B-9066-1976557B60F6}" type="slidenum">
              <a:rPr lang="en-US"/>
              <a:pPr>
                <a:defRPr/>
              </a:pPr>
              <a:t>‹#›</a:t>
            </a:fld>
            <a:endParaRPr lang="en-US"/>
          </a:p>
        </p:txBody>
      </p:sp>
    </p:spTree>
    <p:extLst>
      <p:ext uri="{BB962C8B-B14F-4D97-AF65-F5344CB8AC3E}">
        <p14:creationId xmlns:p14="http://schemas.microsoft.com/office/powerpoint/2010/main" xmlns="" val="601183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1</a:t>
            </a:fld>
            <a:endParaRPr lang="en-US" smtClean="0"/>
          </a:p>
        </p:txBody>
      </p:sp>
    </p:spTree>
    <p:extLst>
      <p:ext uri="{BB962C8B-B14F-4D97-AF65-F5344CB8AC3E}">
        <p14:creationId xmlns:p14="http://schemas.microsoft.com/office/powerpoint/2010/main" xmlns="" val="158331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ABA457EA-E4E7-44F8-A671-E9E92BE2C65E}" type="slidenum">
              <a:rPr lang="en-US" smtClean="0"/>
              <a:pPr/>
              <a:t>2</a:t>
            </a:fld>
            <a:endParaRPr lang="en-US" smtClean="0"/>
          </a:p>
        </p:txBody>
      </p:sp>
    </p:spTree>
    <p:extLst>
      <p:ext uri="{BB962C8B-B14F-4D97-AF65-F5344CB8AC3E}">
        <p14:creationId xmlns:p14="http://schemas.microsoft.com/office/powerpoint/2010/main" xmlns="" val="288085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30097" indent="-280807">
              <a:defRPr>
                <a:solidFill>
                  <a:schemeClr val="tx1"/>
                </a:solidFill>
                <a:latin typeface="Arial" charset="0"/>
                <a:cs typeface="Arial" charset="0"/>
              </a:defRPr>
            </a:lvl2pPr>
            <a:lvl3pPr marL="1123226" indent="-224645">
              <a:defRPr>
                <a:solidFill>
                  <a:schemeClr val="tx1"/>
                </a:solidFill>
                <a:latin typeface="Arial" charset="0"/>
                <a:cs typeface="Arial" charset="0"/>
              </a:defRPr>
            </a:lvl3pPr>
            <a:lvl4pPr marL="1572517" indent="-224645">
              <a:defRPr>
                <a:solidFill>
                  <a:schemeClr val="tx1"/>
                </a:solidFill>
                <a:latin typeface="Arial" charset="0"/>
                <a:cs typeface="Arial" charset="0"/>
              </a:defRPr>
            </a:lvl4pPr>
            <a:lvl5pPr marL="2021807" indent="-224645">
              <a:defRPr>
                <a:solidFill>
                  <a:schemeClr val="tx1"/>
                </a:solidFill>
                <a:latin typeface="Arial" charset="0"/>
                <a:cs typeface="Arial" charset="0"/>
              </a:defRPr>
            </a:lvl5pPr>
            <a:lvl6pPr marL="2471097" indent="-224645" eaLnBrk="0" fontAlgn="base" hangingPunct="0">
              <a:spcBef>
                <a:spcPct val="0"/>
              </a:spcBef>
              <a:spcAft>
                <a:spcPct val="0"/>
              </a:spcAft>
              <a:defRPr>
                <a:solidFill>
                  <a:schemeClr val="tx1"/>
                </a:solidFill>
                <a:latin typeface="Arial" charset="0"/>
                <a:cs typeface="Arial" charset="0"/>
              </a:defRPr>
            </a:lvl6pPr>
            <a:lvl7pPr marL="2920388" indent="-224645" eaLnBrk="0" fontAlgn="base" hangingPunct="0">
              <a:spcBef>
                <a:spcPct val="0"/>
              </a:spcBef>
              <a:spcAft>
                <a:spcPct val="0"/>
              </a:spcAft>
              <a:defRPr>
                <a:solidFill>
                  <a:schemeClr val="tx1"/>
                </a:solidFill>
                <a:latin typeface="Arial" charset="0"/>
                <a:cs typeface="Arial" charset="0"/>
              </a:defRPr>
            </a:lvl7pPr>
            <a:lvl8pPr marL="3369678" indent="-224645" eaLnBrk="0" fontAlgn="base" hangingPunct="0">
              <a:spcBef>
                <a:spcPct val="0"/>
              </a:spcBef>
              <a:spcAft>
                <a:spcPct val="0"/>
              </a:spcAft>
              <a:defRPr>
                <a:solidFill>
                  <a:schemeClr val="tx1"/>
                </a:solidFill>
                <a:latin typeface="Arial" charset="0"/>
                <a:cs typeface="Arial" charset="0"/>
              </a:defRPr>
            </a:lvl8pPr>
            <a:lvl9pPr marL="3818969" indent="-224645" eaLnBrk="0" fontAlgn="base" hangingPunct="0">
              <a:spcBef>
                <a:spcPct val="0"/>
              </a:spcBef>
              <a:spcAft>
                <a:spcPct val="0"/>
              </a:spcAft>
              <a:defRPr>
                <a:solidFill>
                  <a:schemeClr val="tx1"/>
                </a:solidFill>
                <a:latin typeface="Arial" charset="0"/>
                <a:cs typeface="Arial" charset="0"/>
              </a:defRPr>
            </a:lvl9pPr>
          </a:lstStyle>
          <a:p>
            <a:fld id="{BDDA7D8F-467F-4EF4-BDD8-C32D00CFC476}" type="slidenum">
              <a:rPr lang="en-US" altLang="en-US"/>
              <a:pPr/>
              <a:t>3</a:t>
            </a:fld>
            <a:endParaRPr lang="en-US" alt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xmlns="" val="1791223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70EDA54F-A935-49E5-A607-D0AC6F5D7EB9}" type="slidenum">
              <a:rPr lang="en-US" smtClean="0"/>
              <a:pPr/>
              <a:t>8</a:t>
            </a:fld>
            <a:endParaRPr lang="en-US" smtClean="0"/>
          </a:p>
        </p:txBody>
      </p:sp>
    </p:spTree>
    <p:extLst>
      <p:ext uri="{BB962C8B-B14F-4D97-AF65-F5344CB8AC3E}">
        <p14:creationId xmlns:p14="http://schemas.microsoft.com/office/powerpoint/2010/main" xmlns="" val="3408580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77A76325-56D8-49DC-AD51-CD159F179825}" type="slidenum">
              <a:rPr lang="en-US" smtClean="0"/>
              <a:pPr/>
              <a:t>9</a:t>
            </a:fld>
            <a:endParaRPr lang="en-US" smtClean="0"/>
          </a:p>
        </p:txBody>
      </p:sp>
    </p:spTree>
    <p:extLst>
      <p:ext uri="{BB962C8B-B14F-4D97-AF65-F5344CB8AC3E}">
        <p14:creationId xmlns:p14="http://schemas.microsoft.com/office/powerpoint/2010/main" xmlns="" val="280363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B0EBC3D2-718B-4137-9E1E-E8C5712B45B4}" type="slidenum">
              <a:rPr lang="en-US" smtClean="0"/>
              <a:pPr/>
              <a:t>10</a:t>
            </a:fld>
            <a:endParaRPr lang="en-US" smtClean="0"/>
          </a:p>
        </p:txBody>
      </p:sp>
    </p:spTree>
    <p:extLst>
      <p:ext uri="{BB962C8B-B14F-4D97-AF65-F5344CB8AC3E}">
        <p14:creationId xmlns:p14="http://schemas.microsoft.com/office/powerpoint/2010/main" xmlns="" val="1788596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986E37E5-5C21-4DD1-ADA5-5A4C78C797FF}" type="slidenum">
              <a:rPr lang="en-US" smtClean="0"/>
              <a:pPr/>
              <a:t>11</a:t>
            </a:fld>
            <a:endParaRPr lang="en-US" smtClean="0"/>
          </a:p>
        </p:txBody>
      </p:sp>
    </p:spTree>
    <p:extLst>
      <p:ext uri="{BB962C8B-B14F-4D97-AF65-F5344CB8AC3E}">
        <p14:creationId xmlns:p14="http://schemas.microsoft.com/office/powerpoint/2010/main" xmlns="" val="74596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F805DA07-AFEF-4330-A7E3-06D25BF02E1B}" type="slidenum">
              <a:rPr lang="en-US" smtClean="0"/>
              <a:pPr/>
              <a:t>12</a:t>
            </a:fld>
            <a:endParaRPr lang="en-US" smtClean="0"/>
          </a:p>
        </p:txBody>
      </p:sp>
    </p:spTree>
    <p:extLst>
      <p:ext uri="{BB962C8B-B14F-4D97-AF65-F5344CB8AC3E}">
        <p14:creationId xmlns:p14="http://schemas.microsoft.com/office/powerpoint/2010/main" xmlns="" val="1431924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6E879632-F649-49DE-AF7F-6F00823AD979}" type="slidenum">
              <a:rPr lang="en-US" smtClean="0"/>
              <a:pPr/>
              <a:t>13</a:t>
            </a:fld>
            <a:endParaRPr lang="en-US" smtClean="0"/>
          </a:p>
        </p:txBody>
      </p:sp>
    </p:spTree>
    <p:extLst>
      <p:ext uri="{BB962C8B-B14F-4D97-AF65-F5344CB8AC3E}">
        <p14:creationId xmlns:p14="http://schemas.microsoft.com/office/powerpoint/2010/main" xmlns="" val="1988117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994E21BB-0502-42F5-9246-87CDB988C2BF}" type="slidenum">
              <a:rPr lang="en-US" smtClean="0"/>
              <a:pPr/>
              <a:t>15</a:t>
            </a:fld>
            <a:endParaRPr lang="en-US" smtClean="0"/>
          </a:p>
        </p:txBody>
      </p:sp>
    </p:spTree>
    <p:extLst>
      <p:ext uri="{BB962C8B-B14F-4D97-AF65-F5344CB8AC3E}">
        <p14:creationId xmlns:p14="http://schemas.microsoft.com/office/powerpoint/2010/main" xmlns="" val="1691931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8F29BB01-DD71-4487-85E4-5D77D837C578}" type="slidenum">
              <a:rPr lang="en-US" smtClean="0"/>
              <a:pPr/>
              <a:t>16</a:t>
            </a:fld>
            <a:endParaRPr lang="en-US" smtClean="0"/>
          </a:p>
        </p:txBody>
      </p:sp>
    </p:spTree>
    <p:extLst>
      <p:ext uri="{BB962C8B-B14F-4D97-AF65-F5344CB8AC3E}">
        <p14:creationId xmlns:p14="http://schemas.microsoft.com/office/powerpoint/2010/main" xmlns="" val="1086180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F3A87D31-3A08-4CB2-B9E7-2A93B3CBCC64}" type="slidenum">
              <a:rPr lang="en-US" smtClean="0"/>
              <a:pPr/>
              <a:t>17</a:t>
            </a:fld>
            <a:endParaRPr lang="en-US" smtClean="0"/>
          </a:p>
        </p:txBody>
      </p:sp>
    </p:spTree>
    <p:extLst>
      <p:ext uri="{BB962C8B-B14F-4D97-AF65-F5344CB8AC3E}">
        <p14:creationId xmlns:p14="http://schemas.microsoft.com/office/powerpoint/2010/main" xmlns="" val="3136191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E55F9C77-796D-4D12-8CDA-239249E0D4C7}" type="slidenum">
              <a:rPr lang="en-US" smtClean="0"/>
              <a:pPr/>
              <a:t>18</a:t>
            </a:fld>
            <a:endParaRPr lang="en-US" smtClean="0"/>
          </a:p>
        </p:txBody>
      </p:sp>
    </p:spTree>
    <p:extLst>
      <p:ext uri="{BB962C8B-B14F-4D97-AF65-F5344CB8AC3E}">
        <p14:creationId xmlns:p14="http://schemas.microsoft.com/office/powerpoint/2010/main" xmlns="" val="1064573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C18EF23D-0E42-499E-B545-58F147753F7D}" type="slidenum">
              <a:rPr lang="en-US" smtClean="0"/>
              <a:pPr/>
              <a:t>20</a:t>
            </a:fld>
            <a:endParaRPr lang="en-US" smtClean="0"/>
          </a:p>
        </p:txBody>
      </p:sp>
    </p:spTree>
    <p:extLst>
      <p:ext uri="{BB962C8B-B14F-4D97-AF65-F5344CB8AC3E}">
        <p14:creationId xmlns:p14="http://schemas.microsoft.com/office/powerpoint/2010/main" xmlns="" val="4185020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5C92C4D0-C046-4964-AE0F-716FFC103D86}" type="slidenum">
              <a:rPr lang="en-US" smtClean="0"/>
              <a:pPr/>
              <a:t>21</a:t>
            </a:fld>
            <a:endParaRPr lang="en-US" smtClean="0"/>
          </a:p>
        </p:txBody>
      </p:sp>
    </p:spTree>
    <p:extLst>
      <p:ext uri="{BB962C8B-B14F-4D97-AF65-F5344CB8AC3E}">
        <p14:creationId xmlns:p14="http://schemas.microsoft.com/office/powerpoint/2010/main" xmlns="" val="1589854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B7F6469F-E724-4610-BD8C-CA935730C6FA}" type="slidenum">
              <a:rPr lang="en-US" smtClean="0"/>
              <a:pPr/>
              <a:t>22</a:t>
            </a:fld>
            <a:endParaRPr lang="en-US" smtClean="0"/>
          </a:p>
        </p:txBody>
      </p:sp>
    </p:spTree>
    <p:extLst>
      <p:ext uri="{BB962C8B-B14F-4D97-AF65-F5344CB8AC3E}">
        <p14:creationId xmlns:p14="http://schemas.microsoft.com/office/powerpoint/2010/main" xmlns="" val="3747606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24317704-4D68-4F6E-9302-6E486C814F30}" type="slidenum">
              <a:rPr lang="en-US" smtClean="0"/>
              <a:pPr/>
              <a:t>23</a:t>
            </a:fld>
            <a:endParaRPr lang="en-US" smtClean="0"/>
          </a:p>
        </p:txBody>
      </p:sp>
    </p:spTree>
    <p:extLst>
      <p:ext uri="{BB962C8B-B14F-4D97-AF65-F5344CB8AC3E}">
        <p14:creationId xmlns:p14="http://schemas.microsoft.com/office/powerpoint/2010/main" xmlns="" val="2271778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D7F555CE-132A-4D96-8E39-0F2A644CC9A6}" type="slidenum">
              <a:rPr lang="en-US" smtClean="0"/>
              <a:pPr/>
              <a:t>24</a:t>
            </a:fld>
            <a:endParaRPr lang="en-US" smtClean="0"/>
          </a:p>
        </p:txBody>
      </p:sp>
    </p:spTree>
    <p:extLst>
      <p:ext uri="{BB962C8B-B14F-4D97-AF65-F5344CB8AC3E}">
        <p14:creationId xmlns:p14="http://schemas.microsoft.com/office/powerpoint/2010/main" xmlns="" val="615345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1126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A0CD209C-5BDA-497B-93C5-7B259D6E0974}" type="slidenum">
              <a:rPr lang="en-US" smtClean="0"/>
              <a:pPr/>
              <a:t>25</a:t>
            </a:fld>
            <a:endParaRPr lang="en-US" smtClean="0"/>
          </a:p>
        </p:txBody>
      </p:sp>
    </p:spTree>
    <p:extLst>
      <p:ext uri="{BB962C8B-B14F-4D97-AF65-F5344CB8AC3E}">
        <p14:creationId xmlns:p14="http://schemas.microsoft.com/office/powerpoint/2010/main" xmlns="" val="2310783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BC549554-FBA9-4F9C-9C45-CD7D60096ABA}" type="slidenum">
              <a:rPr lang="en-US" altLang="en-US"/>
              <a:pPr/>
              <a:t>37</a:t>
            </a:fld>
            <a:endParaRPr lang="en-US" altLang="en-US"/>
          </a:p>
        </p:txBody>
      </p:sp>
    </p:spTree>
    <p:extLst>
      <p:ext uri="{BB962C8B-B14F-4D97-AF65-F5344CB8AC3E}">
        <p14:creationId xmlns:p14="http://schemas.microsoft.com/office/powerpoint/2010/main" xmlns="" val="4003177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64DA0424-F83D-4967-B12D-6778845FA070}" type="slidenum">
              <a:rPr lang="en-US" smtClean="0"/>
              <a:pPr/>
              <a:t>38</a:t>
            </a:fld>
            <a:endParaRPr lang="en-US" smtClean="0"/>
          </a:p>
        </p:txBody>
      </p:sp>
    </p:spTree>
    <p:extLst>
      <p:ext uri="{BB962C8B-B14F-4D97-AF65-F5344CB8AC3E}">
        <p14:creationId xmlns:p14="http://schemas.microsoft.com/office/powerpoint/2010/main" xmlns="" val="25671780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30DE4358-68C2-4715-9D61-707B89D4EDB8}" type="slidenum">
              <a:rPr lang="en-US" smtClean="0"/>
              <a:pPr/>
              <a:t>39</a:t>
            </a:fld>
            <a:endParaRPr lang="en-US" smtClean="0"/>
          </a:p>
        </p:txBody>
      </p:sp>
    </p:spTree>
    <p:extLst>
      <p:ext uri="{BB962C8B-B14F-4D97-AF65-F5344CB8AC3E}">
        <p14:creationId xmlns:p14="http://schemas.microsoft.com/office/powerpoint/2010/main" xmlns="" val="29399467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685B8CEE-A3CA-4C7F-B60F-7EEAFEAB1BAE}" type="slidenum">
              <a:rPr lang="en-US" smtClean="0"/>
              <a:pPr/>
              <a:t>40</a:t>
            </a:fld>
            <a:endParaRPr lang="en-US" smtClean="0"/>
          </a:p>
        </p:txBody>
      </p:sp>
    </p:spTree>
    <p:extLst>
      <p:ext uri="{BB962C8B-B14F-4D97-AF65-F5344CB8AC3E}">
        <p14:creationId xmlns:p14="http://schemas.microsoft.com/office/powerpoint/2010/main" xmlns="" val="1457291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13A361D5-31A5-4ADF-B4D6-B2694562E259}" type="slidenum">
              <a:rPr lang="en-US" smtClean="0"/>
              <a:pPr/>
              <a:t>42</a:t>
            </a:fld>
            <a:endParaRPr lang="en-US" smtClean="0"/>
          </a:p>
        </p:txBody>
      </p:sp>
    </p:spTree>
    <p:extLst>
      <p:ext uri="{BB962C8B-B14F-4D97-AF65-F5344CB8AC3E}">
        <p14:creationId xmlns:p14="http://schemas.microsoft.com/office/powerpoint/2010/main" xmlns="" val="3022461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0C1B7F5E-C7E7-457F-BAB7-0A699F0D0E1B}" type="slidenum">
              <a:rPr lang="en-US" altLang="en-US"/>
              <a:pPr/>
              <a:t>43</a:t>
            </a:fld>
            <a:endParaRPr lang="en-US" alt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33120338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C37E7324-FF35-4ED7-98ED-5C423AEF3385}" type="slidenum">
              <a:rPr lang="en-US" altLang="en-US"/>
              <a:pPr/>
              <a:t>44</a:t>
            </a:fld>
            <a:endParaRPr lang="en-US" alt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876346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1080279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5773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300249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xmlns="" val="114410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513676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xmlns="" val="939406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25065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555666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216801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878804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75284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16" name="Rectangle 15"/>
          <p:cNvSpPr/>
          <p:nvPr userDrawn="1"/>
        </p:nvSpPr>
        <p:spPr bwMode="auto">
          <a:xfrm>
            <a:off x="228600" y="0"/>
            <a:ext cx="8915400" cy="45719"/>
          </a:xfrm>
          <a:prstGeom prst="rect">
            <a:avLst/>
          </a:prstGeom>
          <a:solidFill>
            <a:srgbClr val="7030A0"/>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userDrawn="1"/>
        </p:nvSpPr>
        <p:spPr>
          <a:xfrm>
            <a:off x="278274" y="59164"/>
            <a:ext cx="4674726" cy="276999"/>
          </a:xfrm>
          <a:prstGeom prst="rect">
            <a:avLst/>
          </a:prstGeom>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defRPr/>
            </a:pPr>
            <a:fld id="{9ED99AAF-CB70-44A8-9A44-756D634A7A9A}" type="slidenum">
              <a:rPr lang="en-US" sz="1200" b="0" smtClean="0">
                <a:solidFill>
                  <a:srgbClr val="7030A0"/>
                </a:solidFill>
                <a:latin typeface="Arial Black" panose="020B0A04020102020204" pitchFamily="34" charset="0"/>
              </a:rPr>
              <a:pPr marL="0" marR="0" indent="0" algn="l" defTabSz="914400" rtl="0" eaLnBrk="0" fontAlgn="base" latinLnBrk="0" hangingPunct="0">
                <a:lnSpc>
                  <a:spcPct val="100000"/>
                </a:lnSpc>
                <a:spcBef>
                  <a:spcPct val="0"/>
                </a:spcBef>
                <a:spcAft>
                  <a:spcPct val="0"/>
                </a:spcAft>
                <a:buClrTx/>
                <a:buSzTx/>
                <a:buFontTx/>
                <a:buNone/>
                <a:tabLst/>
                <a:defRPr/>
              </a:pPr>
              <a:t>‹#›</a:t>
            </a:fld>
            <a:r>
              <a:rPr lang="en-US" sz="1200" b="0" smtClean="0">
                <a:solidFill>
                  <a:srgbClr val="7030A0"/>
                </a:solidFill>
                <a:latin typeface="Arial Black" panose="020B0A04020102020204" pitchFamily="34" charset="0"/>
              </a:rPr>
              <a:t>/36:</a:t>
            </a:r>
            <a:r>
              <a:rPr lang="en-US" sz="1200" b="0" baseline="0" smtClean="0">
                <a:solidFill>
                  <a:srgbClr val="7030A0"/>
                </a:solidFill>
                <a:latin typeface="Arial Black" panose="020B0A04020102020204" pitchFamily="34" charset="0"/>
              </a:rPr>
              <a:t> </a:t>
            </a:r>
            <a:r>
              <a:rPr lang="en-US" sz="1200" b="0" i="0" smtClean="0">
                <a:solidFill>
                  <a:srgbClr val="7030A0"/>
                </a:solidFill>
                <a:latin typeface="Arial Black" panose="020B0A04020102020204" pitchFamily="34" charset="0"/>
              </a:rPr>
              <a:t> </a:t>
            </a:r>
            <a:r>
              <a:rPr lang="en-US" sz="1200" b="0" i="0" dirty="0" smtClean="0">
                <a:solidFill>
                  <a:srgbClr val="7030A0"/>
                </a:solidFill>
                <a:latin typeface="Arial Black" panose="020B0A04020102020204" pitchFamily="34" charset="0"/>
              </a:rPr>
              <a:t>Models for Ordered Choices</a:t>
            </a:r>
            <a:endParaRPr lang="en-US" sz="1200" b="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xmlns="" val="122987408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iming>
    <p:tnLst>
      <p:par>
        <p:cTn id="1" dur="indefinite" restart="never" nodeType="tmRoot"/>
      </p:par>
    </p:tnLst>
  </p:timing>
  <p:txStyles>
    <p:titleStyle>
      <a:lvl1pPr algn="ctr" rtl="0" fontAlgn="base">
        <a:spcBef>
          <a:spcPct val="0"/>
        </a:spcBef>
        <a:spcAft>
          <a:spcPct val="0"/>
        </a:spcAft>
        <a:defRPr sz="3200" b="1">
          <a:solidFill>
            <a:srgbClr val="003399"/>
          </a:solidFill>
          <a:latin typeface="Tahoma" panose="020B0604030504040204" pitchFamily="34" charset="0"/>
          <a:ea typeface="Tahoma" panose="020B0604030504040204" pitchFamily="34" charset="0"/>
          <a:cs typeface="Tahoma" panose="020B0604030504040204"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0.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oleObject" Target="../embeddings/oleObject11.bin"/></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oleObject" Target="../embeddings/oleObject13.bin"/></Relationships>
</file>

<file path=ppt/slides/_rels/slide5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7096760" y="45263"/>
            <a:ext cx="636091" cy="886337"/>
          </a:xfrm>
          <a:prstGeom prst="rect">
            <a:avLst/>
          </a:prstGeom>
          <a:noFill/>
          <a:ln w="9525">
            <a:noFill/>
            <a:miter lim="800000"/>
            <a:headEnd/>
            <a:tailEnd/>
          </a:ln>
        </p:spPr>
      </p:pic>
      <p:pic>
        <p:nvPicPr>
          <p:cNvPr id="9226" name="Picture 10"/>
          <p:cNvPicPr>
            <a:picLocks noChangeAspect="1" noChangeArrowheads="1"/>
          </p:cNvPicPr>
          <p:nvPr/>
        </p:nvPicPr>
        <p:blipFill>
          <a:blip r:embed="rId4" cstate="print"/>
          <a:srcRect/>
          <a:stretch>
            <a:fillRect/>
          </a:stretch>
        </p:blipFill>
        <p:spPr bwMode="auto">
          <a:xfrm>
            <a:off x="8357783" y="37814"/>
            <a:ext cx="781489" cy="888706"/>
          </a:xfrm>
          <a:prstGeom prst="rect">
            <a:avLst/>
          </a:prstGeom>
          <a:noFill/>
          <a:ln w="19050" cap="flat" cmpd="sng">
            <a:noFill/>
            <a:prstDash val="solid"/>
            <a:miter lim="800000"/>
            <a:headEnd type="none" w="med" len="med"/>
            <a:tailEnd type="none" w="med" len="med"/>
          </a:ln>
          <a:effectLst/>
        </p:spPr>
      </p:pic>
      <p:pic>
        <p:nvPicPr>
          <p:cNvPr id="9" name="Content Placeholder 5" descr="EA7cover.jp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a:xfrm>
            <a:off x="6382389" y="45026"/>
            <a:ext cx="714371" cy="891654"/>
          </a:xfrm>
          <a:prstGeom prst="rect">
            <a:avLst/>
          </a:prstGeom>
        </p:spPr>
      </p:pic>
      <p:pic>
        <p:nvPicPr>
          <p:cNvPr id="12" name="Picture 10"/>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739140" y="45026"/>
            <a:ext cx="617460" cy="891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Rounded Rectangle 9"/>
          <p:cNvSpPr/>
          <p:nvPr/>
        </p:nvSpPr>
        <p:spPr bwMode="auto">
          <a:xfrm>
            <a:off x="1089960" y="2209800"/>
            <a:ext cx="7467600" cy="1219200"/>
          </a:xfrm>
          <a:prstGeom prst="roundRect">
            <a:avLst/>
          </a:prstGeom>
          <a:solidFill>
            <a:srgbClr val="7030A0">
              <a:alpha val="47843"/>
            </a:srgbClr>
          </a:solidFill>
          <a:ln w="1905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TextBox 10"/>
          <p:cNvSpPr txBox="1"/>
          <p:nvPr/>
        </p:nvSpPr>
        <p:spPr>
          <a:xfrm>
            <a:off x="1447800" y="2514600"/>
            <a:ext cx="6858000" cy="646331"/>
          </a:xfrm>
          <a:prstGeom prst="rect">
            <a:avLst/>
          </a:prstGeom>
          <a:noFill/>
        </p:spPr>
        <p:txBody>
          <a:bodyPr wrap="square" rtlCol="0">
            <a:spAutoFit/>
          </a:bodyPr>
          <a:lstStyle/>
          <a:p>
            <a:r>
              <a:rPr lang="en-US" sz="3600" b="1" smtClean="0">
                <a:solidFill>
                  <a:schemeClr val="bg1"/>
                </a:solidFill>
                <a:latin typeface="Tahoma" panose="020B0604030504040204" pitchFamily="34" charset="0"/>
                <a:ea typeface="Tahoma" panose="020B0604030504040204" pitchFamily="34" charset="0"/>
                <a:cs typeface="Tahoma" panose="020B0604030504040204" pitchFamily="34" charset="0"/>
              </a:rPr>
              <a:t>Microeconometric Modeling</a:t>
            </a:r>
            <a:endParaRPr lang="en-US" sz="36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4953000" y="4419600"/>
            <a:ext cx="3278425" cy="120032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b="1" smtClean="0">
                <a:latin typeface="Tahoma" panose="020B0604030504040204" pitchFamily="34" charset="0"/>
                <a:ea typeface="Tahoma" panose="020B0604030504040204" pitchFamily="34" charset="0"/>
                <a:cs typeface="Tahoma" panose="020B0604030504040204" pitchFamily="34" charset="0"/>
              </a:rPr>
              <a:t>William Greene</a:t>
            </a:r>
          </a:p>
          <a:p>
            <a:r>
              <a:rPr lang="en-US" b="1" smtClean="0">
                <a:latin typeface="Tahoma" panose="020B0604030504040204" pitchFamily="34" charset="0"/>
                <a:ea typeface="Tahoma" panose="020B0604030504040204" pitchFamily="34" charset="0"/>
                <a:cs typeface="Tahoma" panose="020B0604030504040204" pitchFamily="34" charset="0"/>
              </a:rPr>
              <a:t>Stern School of Business</a:t>
            </a:r>
          </a:p>
          <a:p>
            <a:r>
              <a:rPr lang="en-US" b="1" smtClean="0">
                <a:latin typeface="Tahoma" panose="020B0604030504040204" pitchFamily="34" charset="0"/>
                <a:ea typeface="Tahoma" panose="020B0604030504040204" pitchFamily="34" charset="0"/>
                <a:cs typeface="Tahoma" panose="020B0604030504040204" pitchFamily="34" charset="0"/>
              </a:rPr>
              <a:t>New York University</a:t>
            </a:r>
          </a:p>
          <a:p>
            <a:r>
              <a:rPr lang="en-US" b="1" smtClean="0">
                <a:latin typeface="Tahoma" panose="020B0604030504040204" pitchFamily="34" charset="0"/>
                <a:ea typeface="Tahoma" panose="020B0604030504040204" pitchFamily="34" charset="0"/>
                <a:cs typeface="Tahoma" panose="020B0604030504040204" pitchFamily="34" charset="0"/>
              </a:rPr>
              <a:t>New York  NY  USA</a:t>
            </a:r>
            <a:endParaRPr lang="en-US" b="1">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p:cNvCxnSpPr/>
          <p:nvPr/>
        </p:nvCxnSpPr>
        <p:spPr bwMode="auto">
          <a:xfrm>
            <a:off x="6382389" y="24706"/>
            <a:ext cx="0" cy="911974"/>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0" name="Straight Connector 19"/>
          <p:cNvCxnSpPr/>
          <p:nvPr/>
        </p:nvCxnSpPr>
        <p:spPr bwMode="auto">
          <a:xfrm>
            <a:off x="6382389" y="936680"/>
            <a:ext cx="2756883"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3" name="Straight Connector 22"/>
          <p:cNvCxnSpPr/>
          <p:nvPr/>
        </p:nvCxnSpPr>
        <p:spPr bwMode="auto">
          <a:xfrm>
            <a:off x="228600" y="325120"/>
            <a:ext cx="6153789"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sp>
        <p:nvSpPr>
          <p:cNvPr id="13" name="TextBox 12"/>
          <p:cNvSpPr txBox="1"/>
          <p:nvPr/>
        </p:nvSpPr>
        <p:spPr>
          <a:xfrm>
            <a:off x="4419600" y="3581400"/>
            <a:ext cx="3909359" cy="400110"/>
          </a:xfrm>
          <a:prstGeom prst="rect">
            <a:avLst/>
          </a:prstGeom>
          <a:noFill/>
          <a:ln w="38100">
            <a:solidFill>
              <a:srgbClr val="6B00B4"/>
            </a:solidFill>
          </a:ln>
        </p:spPr>
        <p:txBody>
          <a:bodyPr wrap="square" rtlCol="0">
            <a:spAutoFit/>
          </a:bodyPr>
          <a:lstStyle/>
          <a:p>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Models </a:t>
            </a: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for </a:t>
            </a: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OrderedChoices</a:t>
            </a:r>
            <a:endParaRPr lang="en-US" sz="20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pic>
        <p:nvPicPr>
          <p:cNvPr id="14"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828800" y="3581400"/>
            <a:ext cx="2133600" cy="30354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TextBox 14"/>
          <p:cNvSpPr txBox="1"/>
          <p:nvPr/>
        </p:nvSpPr>
        <p:spPr>
          <a:xfrm>
            <a:off x="762000" y="1447800"/>
            <a:ext cx="7848600" cy="400110"/>
          </a:xfrm>
          <a:prstGeom prst="rect">
            <a:avLst/>
          </a:prstGeom>
          <a:noFill/>
        </p:spPr>
        <p:txBody>
          <a:bodyPr wrap="square" rtlCol="0">
            <a:spAutoFit/>
          </a:bodyPr>
          <a:lstStyle/>
          <a:p>
            <a:r>
              <a:rPr lang="en-US" sz="2000" b="1" smtClean="0">
                <a:latin typeface="+mj-lt"/>
              </a:rPr>
              <a:t>http://people.stern.nyu.edu/Econometrics/OrderedChoices.pptx</a:t>
            </a:r>
            <a:endParaRPr lang="en-US" sz="2000" b="1">
              <a:latin typeface="+mj-lt"/>
            </a:endParaRPr>
          </a:p>
        </p:txBody>
      </p:sp>
    </p:spTree>
    <p:extLst>
      <p:ext uri="{BB962C8B-B14F-4D97-AF65-F5344CB8AC3E}">
        <p14:creationId xmlns:p14="http://schemas.microsoft.com/office/powerpoint/2010/main" xmlns="" val="2817206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685800" y="762000"/>
            <a:ext cx="8229600" cy="1139825"/>
          </a:xfrm>
        </p:spPr>
        <p:txBody>
          <a:bodyPr/>
          <a:lstStyle/>
          <a:p>
            <a:pPr eaLnBrk="1" hangingPunct="1"/>
            <a:r>
              <a:rPr lang="en-US" dirty="0" smtClean="0"/>
              <a:t>Ordered Discrete Outcomes</a:t>
            </a:r>
          </a:p>
        </p:txBody>
      </p:sp>
      <p:sp>
        <p:nvSpPr>
          <p:cNvPr id="7171" name="Rectangle 3"/>
          <p:cNvSpPr>
            <a:spLocks noGrp="1" noChangeArrowheads="1"/>
          </p:cNvSpPr>
          <p:nvPr>
            <p:ph type="body" idx="4294967295"/>
          </p:nvPr>
        </p:nvSpPr>
        <p:spPr>
          <a:xfrm>
            <a:off x="838200" y="2209800"/>
            <a:ext cx="8001000" cy="2590800"/>
          </a:xfrm>
        </p:spPr>
        <p:txBody>
          <a:bodyPr/>
          <a:lstStyle/>
          <a:p>
            <a:pPr eaLnBrk="1" hangingPunct="1">
              <a:lnSpc>
                <a:spcPct val="90000"/>
              </a:lnSpc>
            </a:pPr>
            <a:r>
              <a:rPr lang="en-US" sz="2000" dirty="0" smtClean="0">
                <a:latin typeface="+mj-lt"/>
              </a:rPr>
              <a:t>E.g.: Taste test, credit rating, course grade, preference scale</a:t>
            </a:r>
          </a:p>
          <a:p>
            <a:pPr eaLnBrk="1" hangingPunct="1">
              <a:lnSpc>
                <a:spcPct val="90000"/>
              </a:lnSpc>
            </a:pPr>
            <a:r>
              <a:rPr lang="en-US" sz="2000" dirty="0" smtClean="0">
                <a:latin typeface="+mj-lt"/>
              </a:rPr>
              <a:t>Underlying random preferences: </a:t>
            </a:r>
          </a:p>
          <a:p>
            <a:pPr lvl="1" eaLnBrk="1" hangingPunct="1">
              <a:lnSpc>
                <a:spcPct val="90000"/>
              </a:lnSpc>
            </a:pPr>
            <a:r>
              <a:rPr lang="en-US" sz="1800" dirty="0" smtClean="0">
                <a:latin typeface="+mj-lt"/>
              </a:rPr>
              <a:t>Existence of an underlying continuous preference scale</a:t>
            </a:r>
          </a:p>
          <a:p>
            <a:pPr lvl="1" eaLnBrk="1" hangingPunct="1">
              <a:lnSpc>
                <a:spcPct val="90000"/>
              </a:lnSpc>
            </a:pPr>
            <a:r>
              <a:rPr lang="en-US" sz="1800" dirty="0" smtClean="0">
                <a:latin typeface="+mj-lt"/>
              </a:rPr>
              <a:t>Mapping to observed choices</a:t>
            </a:r>
          </a:p>
          <a:p>
            <a:pPr eaLnBrk="1" hangingPunct="1">
              <a:lnSpc>
                <a:spcPct val="90000"/>
              </a:lnSpc>
            </a:pPr>
            <a:r>
              <a:rPr lang="en-US" sz="2000" dirty="0" smtClean="0">
                <a:latin typeface="+mj-lt"/>
              </a:rPr>
              <a:t>Strength of preferences is reflected in the discrete outcome</a:t>
            </a:r>
          </a:p>
          <a:p>
            <a:pPr eaLnBrk="1" hangingPunct="1">
              <a:lnSpc>
                <a:spcPct val="90000"/>
              </a:lnSpc>
            </a:pPr>
            <a:r>
              <a:rPr lang="en-US" sz="2000" dirty="0" smtClean="0">
                <a:latin typeface="+mj-lt"/>
              </a:rPr>
              <a:t>Censoring and discrete measurement</a:t>
            </a:r>
          </a:p>
          <a:p>
            <a:pPr eaLnBrk="1" hangingPunct="1">
              <a:lnSpc>
                <a:spcPct val="90000"/>
              </a:lnSpc>
            </a:pPr>
            <a:r>
              <a:rPr lang="en-US" sz="2000" dirty="0" smtClean="0">
                <a:latin typeface="+mj-lt"/>
              </a:rPr>
              <a:t>The nature of ordered data</a:t>
            </a:r>
          </a:p>
        </p:txBody>
      </p:sp>
    </p:spTree>
    <p:extLst>
      <p:ext uri="{BB962C8B-B14F-4D97-AF65-F5344CB8AC3E}">
        <p14:creationId xmlns:p14="http://schemas.microsoft.com/office/powerpoint/2010/main" xmlns="" val="37125110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25461" y="401537"/>
            <a:ext cx="8229600" cy="606425"/>
          </a:xfrm>
        </p:spPr>
        <p:txBody>
          <a:bodyPr/>
          <a:lstStyle/>
          <a:p>
            <a:pPr eaLnBrk="1" hangingPunct="1"/>
            <a:r>
              <a:rPr lang="en-US" altLang="en-US" smtClean="0">
                <a:latin typeface="Arial" charset="0"/>
                <a:cs typeface="Arial" charset="0"/>
              </a:rPr>
              <a:t>Ordered Choices at IMDb</a:t>
            </a:r>
          </a:p>
        </p:txBody>
      </p:sp>
      <p:pic>
        <p:nvPicPr>
          <p:cNvPr id="206849" name="Picture 1"/>
          <p:cNvPicPr>
            <a:picLocks noChangeAspect="1" noChangeArrowheads="1"/>
          </p:cNvPicPr>
          <p:nvPr/>
        </p:nvPicPr>
        <p:blipFill>
          <a:blip r:embed="rId3" cstate="print"/>
          <a:srcRect/>
          <a:stretch>
            <a:fillRect/>
          </a:stretch>
        </p:blipFill>
        <p:spPr bwMode="auto">
          <a:xfrm>
            <a:off x="2286000" y="1143000"/>
            <a:ext cx="4729163" cy="4944487"/>
          </a:xfrm>
          <a:prstGeom prst="rect">
            <a:avLst/>
          </a:prstGeom>
          <a:noFill/>
          <a:ln w="9525">
            <a:noFill/>
            <a:miter lim="800000"/>
            <a:headEnd/>
            <a:tailEnd/>
          </a:ln>
        </p:spPr>
      </p:pic>
    </p:spTree>
    <p:extLst>
      <p:ext uri="{BB962C8B-B14F-4D97-AF65-F5344CB8AC3E}">
        <p14:creationId xmlns:p14="http://schemas.microsoft.com/office/powerpoint/2010/main" xmlns="" val="2893757136"/>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2" name="Picture 2"/>
          <p:cNvPicPr>
            <a:picLocks noChangeAspect="1" noChangeArrowheads="1"/>
          </p:cNvPicPr>
          <p:nvPr/>
        </p:nvPicPr>
        <p:blipFill>
          <a:blip r:embed="rId2" cstate="print"/>
          <a:srcRect/>
          <a:stretch>
            <a:fillRect/>
          </a:stretch>
        </p:blipFill>
        <p:spPr bwMode="auto">
          <a:xfrm>
            <a:off x="1143000" y="1219200"/>
            <a:ext cx="7267280" cy="44196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00400" y="932664"/>
            <a:ext cx="5695950" cy="535462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1862137"/>
            <a:ext cx="2667000" cy="34956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1835832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457200"/>
            <a:ext cx="8768058" cy="5334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358857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p:cNvPicPr>
            <a:picLocks noChangeAspect="1" noChangeArrowheads="1"/>
          </p:cNvPicPr>
          <p:nvPr/>
        </p:nvPicPr>
        <p:blipFill>
          <a:blip r:embed="rId2" cstate="print"/>
          <a:srcRect/>
          <a:stretch>
            <a:fillRect/>
          </a:stretch>
        </p:blipFill>
        <p:spPr bwMode="auto">
          <a:xfrm>
            <a:off x="609600" y="2057400"/>
            <a:ext cx="8131834" cy="3733800"/>
          </a:xfrm>
          <a:prstGeom prst="rect">
            <a:avLst/>
          </a:prstGeom>
          <a:noFill/>
          <a:ln w="9525">
            <a:noFill/>
            <a:miter lim="800000"/>
            <a:headEnd/>
            <a:tailEnd/>
          </a:ln>
          <a:effectLst/>
        </p:spPr>
      </p:pic>
      <p:sp>
        <p:nvSpPr>
          <p:cNvPr id="3" name="TextBox 2"/>
          <p:cNvSpPr txBox="1"/>
          <p:nvPr/>
        </p:nvSpPr>
        <p:spPr>
          <a:xfrm>
            <a:off x="914400" y="914400"/>
            <a:ext cx="7903234" cy="830997"/>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This study analyzes ‘self assessed health’ coded</a:t>
            </a:r>
          </a:p>
          <a:p>
            <a:r>
              <a:rPr lang="en-US" sz="2400" b="1" dirty="0">
                <a:latin typeface="Arial" panose="020B0604020202020204" pitchFamily="34" charset="0"/>
                <a:cs typeface="Arial" panose="020B0604020202020204" pitchFamily="34" charset="0"/>
              </a:rPr>
              <a:t> </a:t>
            </a:r>
            <a:r>
              <a:rPr lang="en-US" sz="2400" b="1" dirty="0" smtClean="0">
                <a:latin typeface="Arial" panose="020B0604020202020204" pitchFamily="34" charset="0"/>
                <a:cs typeface="Arial" panose="020B0604020202020204" pitchFamily="34" charset="0"/>
              </a:rPr>
              <a:t>   1,2,3,4,5 = very low, low, med, high very high</a:t>
            </a:r>
            <a:endParaRPr lang="en-US" sz="2400" b="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304800" y="536575"/>
            <a:ext cx="8229600" cy="606425"/>
          </a:xfrm>
        </p:spPr>
        <p:txBody>
          <a:bodyPr/>
          <a:lstStyle/>
          <a:p>
            <a:pPr eaLnBrk="1" hangingPunct="1"/>
            <a:r>
              <a:rPr lang="en-US" dirty="0" smtClean="0"/>
              <a:t>Health Satisfaction (HSAT)</a:t>
            </a:r>
          </a:p>
        </p:txBody>
      </p:sp>
      <p:sp>
        <p:nvSpPr>
          <p:cNvPr id="10243" name="Text Box 5"/>
          <p:cNvSpPr txBox="1">
            <a:spLocks noChangeArrowheads="1"/>
          </p:cNvSpPr>
          <p:nvPr/>
        </p:nvSpPr>
        <p:spPr bwMode="auto">
          <a:xfrm>
            <a:off x="1219200" y="1371600"/>
            <a:ext cx="69342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ctr">
              <a:spcBef>
                <a:spcPct val="50000"/>
              </a:spcBef>
            </a:pPr>
            <a:r>
              <a:rPr lang="en-US" b="1" dirty="0">
                <a:latin typeface="Arial" charset="0"/>
              </a:rPr>
              <a:t>Self administered survey: Health Care </a:t>
            </a:r>
            <a:r>
              <a:rPr lang="en-US" b="1" dirty="0" smtClean="0">
                <a:latin typeface="Arial" charset="0"/>
              </a:rPr>
              <a:t>Satisfaction  </a:t>
            </a:r>
            <a:r>
              <a:rPr lang="en-US" b="1" dirty="0">
                <a:latin typeface="Arial" charset="0"/>
              </a:rPr>
              <a:t>(0 – 10)</a:t>
            </a:r>
          </a:p>
        </p:txBody>
      </p:sp>
      <p:sp>
        <p:nvSpPr>
          <p:cNvPr id="10244" name="Line 6"/>
          <p:cNvSpPr>
            <a:spLocks noChangeShapeType="1"/>
          </p:cNvSpPr>
          <p:nvPr/>
        </p:nvSpPr>
        <p:spPr bwMode="auto">
          <a:xfrm>
            <a:off x="1676400" y="6019800"/>
            <a:ext cx="6096000" cy="0"/>
          </a:xfrm>
          <a:prstGeom prst="line">
            <a:avLst/>
          </a:prstGeom>
          <a:noFill/>
          <a:ln w="57150">
            <a:solidFill>
              <a:srgbClr val="FF3300"/>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lstStyle/>
          <a:p>
            <a:endParaRPr lang="en-US"/>
          </a:p>
        </p:txBody>
      </p:sp>
      <p:sp>
        <p:nvSpPr>
          <p:cNvPr id="10245" name="Text Box 19"/>
          <p:cNvSpPr txBox="1">
            <a:spLocks noChangeArrowheads="1"/>
          </p:cNvSpPr>
          <p:nvPr/>
        </p:nvSpPr>
        <p:spPr bwMode="auto">
          <a:xfrm>
            <a:off x="1905000" y="6096000"/>
            <a:ext cx="60960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ctr">
              <a:spcBef>
                <a:spcPct val="50000"/>
              </a:spcBef>
            </a:pPr>
            <a:r>
              <a:rPr lang="en-US" b="1" dirty="0">
                <a:latin typeface="Arial" charset="0"/>
              </a:rPr>
              <a:t>Continuous Preference Scale</a:t>
            </a:r>
          </a:p>
        </p:txBody>
      </p:sp>
      <p:pic>
        <p:nvPicPr>
          <p:cNvPr id="10246" name="Picture 2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05000" y="1828800"/>
            <a:ext cx="5638800" cy="4143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2202905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533400" y="685800"/>
            <a:ext cx="8229600" cy="1139825"/>
          </a:xfrm>
        </p:spPr>
        <p:txBody>
          <a:bodyPr/>
          <a:lstStyle/>
          <a:p>
            <a:pPr eaLnBrk="1" hangingPunct="1"/>
            <a:r>
              <a:rPr lang="en-US" b="1" dirty="0" smtClean="0">
                <a:latin typeface="Tahoma" panose="020B0604030504040204" pitchFamily="34" charset="0"/>
                <a:ea typeface="Tahoma" panose="020B0604030504040204" pitchFamily="34" charset="0"/>
                <a:cs typeface="Tahoma" panose="020B0604030504040204" pitchFamily="34" charset="0"/>
              </a:rPr>
              <a:t>Modeling Ordered Choices</a:t>
            </a:r>
          </a:p>
        </p:txBody>
      </p:sp>
      <p:sp>
        <p:nvSpPr>
          <p:cNvPr id="11267" name="Rectangle 3"/>
          <p:cNvSpPr>
            <a:spLocks noGrp="1" noChangeArrowheads="1"/>
          </p:cNvSpPr>
          <p:nvPr>
            <p:ph type="body" idx="4294967295"/>
          </p:nvPr>
        </p:nvSpPr>
        <p:spPr>
          <a:xfrm>
            <a:off x="1295400" y="2057400"/>
            <a:ext cx="7315200" cy="3352800"/>
          </a:xfrm>
        </p:spPr>
        <p:txBody>
          <a:bodyPr/>
          <a:lstStyle/>
          <a:p>
            <a:pPr eaLnBrk="1" hangingPunct="1"/>
            <a:r>
              <a:rPr lang="en-US" sz="2400" dirty="0" smtClean="0">
                <a:latin typeface="+mj-lt"/>
              </a:rPr>
              <a:t>Random Utility (allowing a panel data setting)</a:t>
            </a:r>
          </a:p>
          <a:p>
            <a:pPr eaLnBrk="1" hangingPunct="1">
              <a:spcBef>
                <a:spcPct val="50000"/>
              </a:spcBef>
              <a:buClrTx/>
              <a:buFont typeface="Wingdings" pitchFamily="2" charset="2"/>
              <a:buNone/>
            </a:pPr>
            <a:r>
              <a:rPr lang="en-US" dirty="0" smtClean="0">
                <a:latin typeface="+mj-lt"/>
              </a:rPr>
              <a:t>		   </a:t>
            </a:r>
            <a:r>
              <a:rPr lang="en-US" dirty="0" err="1" smtClean="0">
                <a:latin typeface="+mj-lt"/>
              </a:rPr>
              <a:t>U</a:t>
            </a:r>
            <a:r>
              <a:rPr lang="en-US" sz="1800" dirty="0" err="1" smtClean="0">
                <a:latin typeface="+mj-lt"/>
              </a:rPr>
              <a:t>it</a:t>
            </a:r>
            <a:r>
              <a:rPr lang="en-US" sz="2400" dirty="0" smtClean="0">
                <a:latin typeface="+mj-lt"/>
              </a:rPr>
              <a:t>    =  </a:t>
            </a:r>
            <a:r>
              <a:rPr lang="en-US" dirty="0" smtClean="0">
                <a:latin typeface="+mj-lt"/>
                <a:sym typeface="Symbol" pitchFamily="18" charset="2"/>
              </a:rPr>
              <a:t></a:t>
            </a:r>
            <a:r>
              <a:rPr lang="en-US" sz="2400" dirty="0" smtClean="0">
                <a:latin typeface="+mj-lt"/>
                <a:sym typeface="Symbol" pitchFamily="18" charset="2"/>
              </a:rPr>
              <a:t>  </a:t>
            </a:r>
            <a:r>
              <a:rPr lang="en-US" dirty="0" smtClean="0">
                <a:latin typeface="+mj-lt"/>
                <a:sym typeface="Symbol" pitchFamily="18" charset="2"/>
              </a:rPr>
              <a:t>+</a:t>
            </a:r>
            <a:r>
              <a:rPr lang="en-US" sz="2400" dirty="0" smtClean="0">
                <a:latin typeface="+mj-lt"/>
                <a:sym typeface="Symbol" pitchFamily="18" charset="2"/>
              </a:rPr>
              <a:t>  </a:t>
            </a:r>
            <a:r>
              <a:rPr lang="en-US" b="1" dirty="0" smtClean="0">
                <a:latin typeface="+mj-lt"/>
                <a:sym typeface="Symbol" pitchFamily="18" charset="2"/>
              </a:rPr>
              <a:t></a:t>
            </a:r>
            <a:r>
              <a:rPr lang="en-US" dirty="0" smtClean="0">
                <a:latin typeface="+mj-lt"/>
                <a:sym typeface="Symbol" pitchFamily="18" charset="2"/>
              </a:rPr>
              <a:t>’</a:t>
            </a:r>
            <a:r>
              <a:rPr lang="en-US" b="1" dirty="0" err="1" smtClean="0">
                <a:latin typeface="+mj-lt"/>
                <a:sym typeface="Symbol" pitchFamily="18" charset="2"/>
              </a:rPr>
              <a:t>x</a:t>
            </a:r>
            <a:r>
              <a:rPr lang="en-US" sz="1800" dirty="0" err="1" smtClean="0">
                <a:latin typeface="+mj-lt"/>
                <a:sym typeface="Symbol" pitchFamily="18" charset="2"/>
              </a:rPr>
              <a:t>it</a:t>
            </a:r>
            <a:r>
              <a:rPr lang="en-US" sz="2400" dirty="0" smtClean="0">
                <a:latin typeface="+mj-lt"/>
                <a:sym typeface="Symbol" pitchFamily="18" charset="2"/>
              </a:rPr>
              <a:t>   </a:t>
            </a:r>
            <a:r>
              <a:rPr lang="en-US" dirty="0" smtClean="0">
                <a:latin typeface="+mj-lt"/>
                <a:sym typeface="Symbol" pitchFamily="18" charset="2"/>
              </a:rPr>
              <a:t>+  </a:t>
            </a:r>
            <a:r>
              <a:rPr lang="en-US" sz="1800" baseline="-25000" dirty="0" smtClean="0">
                <a:latin typeface="+mj-lt"/>
                <a:sym typeface="Symbol" pitchFamily="18" charset="2"/>
              </a:rPr>
              <a:t>it</a:t>
            </a:r>
            <a:r>
              <a:rPr lang="en-US" sz="1800" dirty="0" smtClean="0">
                <a:latin typeface="+mj-lt"/>
                <a:sym typeface="Symbol" pitchFamily="18" charset="2"/>
              </a:rPr>
              <a:t> </a:t>
            </a:r>
          </a:p>
          <a:p>
            <a:pPr eaLnBrk="1" hangingPunct="1">
              <a:spcBef>
                <a:spcPct val="50000"/>
              </a:spcBef>
              <a:buClrTx/>
              <a:buFont typeface="Wingdings" pitchFamily="2" charset="2"/>
              <a:buNone/>
            </a:pPr>
            <a:r>
              <a:rPr lang="en-US" sz="1800" dirty="0" smtClean="0">
                <a:latin typeface="+mj-lt"/>
                <a:sym typeface="Symbol" pitchFamily="18" charset="2"/>
              </a:rPr>
              <a:t>              		 </a:t>
            </a:r>
            <a:r>
              <a:rPr lang="en-US" sz="2000" dirty="0" smtClean="0">
                <a:latin typeface="+mj-lt"/>
                <a:sym typeface="Symbol" pitchFamily="18" charset="2"/>
              </a:rPr>
              <a:t>=</a:t>
            </a:r>
            <a:r>
              <a:rPr lang="en-US" sz="1800" dirty="0" smtClean="0">
                <a:latin typeface="+mj-lt"/>
                <a:sym typeface="Symbol" pitchFamily="18" charset="2"/>
              </a:rPr>
              <a:t>   </a:t>
            </a:r>
            <a:r>
              <a:rPr lang="en-US" sz="2000" dirty="0" err="1" smtClean="0">
                <a:latin typeface="+mj-lt"/>
                <a:sym typeface="Symbol" pitchFamily="18" charset="2"/>
              </a:rPr>
              <a:t>a</a:t>
            </a:r>
            <a:r>
              <a:rPr lang="en-US" sz="1800" baseline="-25000" dirty="0" err="1" smtClean="0">
                <a:latin typeface="+mj-lt"/>
                <a:sym typeface="Symbol" pitchFamily="18" charset="2"/>
              </a:rPr>
              <a:t>it</a:t>
            </a:r>
            <a:r>
              <a:rPr lang="en-US" sz="1800" dirty="0" smtClean="0">
                <a:latin typeface="+mj-lt"/>
                <a:sym typeface="Symbol" pitchFamily="18" charset="2"/>
              </a:rPr>
              <a:t> </a:t>
            </a:r>
            <a:r>
              <a:rPr lang="en-US" dirty="0" smtClean="0">
                <a:latin typeface="+mj-lt"/>
                <a:sym typeface="Symbol" pitchFamily="18" charset="2"/>
              </a:rPr>
              <a:t>+  </a:t>
            </a:r>
            <a:r>
              <a:rPr lang="en-US" sz="1800" baseline="-25000" dirty="0" smtClean="0">
                <a:latin typeface="+mj-lt"/>
                <a:sym typeface="Symbol" pitchFamily="18" charset="2"/>
              </a:rPr>
              <a:t>it</a:t>
            </a:r>
            <a:r>
              <a:rPr lang="en-US" sz="1800" dirty="0" smtClean="0">
                <a:latin typeface="+mj-lt"/>
                <a:sym typeface="Symbol" pitchFamily="18" charset="2"/>
              </a:rPr>
              <a:t> </a:t>
            </a:r>
            <a:endParaRPr lang="en-US" sz="2000" b="1" dirty="0" smtClean="0">
              <a:latin typeface="+mj-lt"/>
            </a:endParaRPr>
          </a:p>
          <a:p>
            <a:pPr eaLnBrk="1" hangingPunct="1"/>
            <a:r>
              <a:rPr lang="en-US" sz="2400" dirty="0" smtClean="0">
                <a:latin typeface="+mj-lt"/>
              </a:rPr>
              <a:t>Observe outcome j if utility is in region j</a:t>
            </a:r>
          </a:p>
          <a:p>
            <a:pPr eaLnBrk="1" hangingPunct="1"/>
            <a:r>
              <a:rPr lang="en-US" sz="2400" dirty="0" smtClean="0">
                <a:latin typeface="+mj-lt"/>
              </a:rPr>
              <a:t>Probability of outcome = probability of cell</a:t>
            </a:r>
          </a:p>
          <a:p>
            <a:pPr eaLnBrk="1" hangingPunct="1">
              <a:buFont typeface="Wingdings" pitchFamily="2" charset="2"/>
              <a:buNone/>
            </a:pPr>
            <a:r>
              <a:rPr lang="en-US" sz="2400" dirty="0" smtClean="0">
                <a:latin typeface="+mj-lt"/>
              </a:rPr>
              <a:t>    </a:t>
            </a:r>
            <a:r>
              <a:rPr lang="en-US" sz="2400" dirty="0" err="1" smtClean="0">
                <a:latin typeface="+mj-lt"/>
              </a:rPr>
              <a:t>Pr</a:t>
            </a:r>
            <a:r>
              <a:rPr lang="en-US" sz="2400" dirty="0" smtClean="0">
                <a:latin typeface="+mj-lt"/>
              </a:rPr>
              <a:t>[</a:t>
            </a:r>
            <a:r>
              <a:rPr lang="en-US" sz="2400" dirty="0" err="1" smtClean="0">
                <a:latin typeface="+mj-lt"/>
              </a:rPr>
              <a:t>Y</a:t>
            </a:r>
            <a:r>
              <a:rPr lang="en-US" sz="1800" dirty="0" err="1" smtClean="0">
                <a:latin typeface="+mj-lt"/>
              </a:rPr>
              <a:t>it</a:t>
            </a:r>
            <a:r>
              <a:rPr lang="en-US" sz="2400" dirty="0" smtClean="0">
                <a:latin typeface="+mj-lt"/>
              </a:rPr>
              <a:t>=j] = F(</a:t>
            </a:r>
            <a:r>
              <a:rPr lang="en-US" dirty="0" smtClean="0">
                <a:latin typeface="+mj-lt"/>
                <a:sym typeface="Symbol" pitchFamily="18" charset="2"/>
              </a:rPr>
              <a:t></a:t>
            </a:r>
            <a:r>
              <a:rPr lang="en-US" sz="1800" baseline="-25000" dirty="0" smtClean="0">
                <a:latin typeface="+mj-lt"/>
                <a:sym typeface="Symbol" pitchFamily="18" charset="2"/>
              </a:rPr>
              <a:t>j</a:t>
            </a:r>
            <a:r>
              <a:rPr lang="en-US" sz="2400" dirty="0" smtClean="0">
                <a:latin typeface="+mj-lt"/>
                <a:sym typeface="Symbol" pitchFamily="18" charset="2"/>
              </a:rPr>
              <a:t> – </a:t>
            </a:r>
            <a:r>
              <a:rPr lang="en-US" sz="2000" dirty="0" err="1" smtClean="0">
                <a:latin typeface="+mj-lt"/>
                <a:sym typeface="Symbol" pitchFamily="18" charset="2"/>
              </a:rPr>
              <a:t>a</a:t>
            </a:r>
            <a:r>
              <a:rPr lang="en-US" sz="1800" baseline="-25000" dirty="0" err="1" smtClean="0">
                <a:latin typeface="+mj-lt"/>
                <a:sym typeface="Symbol" pitchFamily="18" charset="2"/>
              </a:rPr>
              <a:t>it</a:t>
            </a:r>
            <a:r>
              <a:rPr lang="en-US" sz="2400" dirty="0" smtClean="0">
                <a:latin typeface="+mj-lt"/>
                <a:sym typeface="Symbol" pitchFamily="18" charset="2"/>
              </a:rPr>
              <a:t>)   - </a:t>
            </a:r>
            <a:r>
              <a:rPr lang="en-US" sz="2400" dirty="0" smtClean="0">
                <a:latin typeface="+mj-lt"/>
              </a:rPr>
              <a:t>F(</a:t>
            </a:r>
            <a:r>
              <a:rPr lang="en-US" dirty="0" smtClean="0">
                <a:latin typeface="+mj-lt"/>
                <a:sym typeface="Symbol" pitchFamily="18" charset="2"/>
              </a:rPr>
              <a:t></a:t>
            </a:r>
            <a:r>
              <a:rPr lang="en-US" sz="1800" baseline="-25000" dirty="0" smtClean="0">
                <a:latin typeface="+mj-lt"/>
                <a:sym typeface="Symbol" pitchFamily="18" charset="2"/>
              </a:rPr>
              <a:t>j-1</a:t>
            </a:r>
            <a:r>
              <a:rPr lang="en-US" sz="2400" dirty="0" smtClean="0">
                <a:latin typeface="+mj-lt"/>
                <a:sym typeface="Symbol" pitchFamily="18" charset="2"/>
              </a:rPr>
              <a:t> – </a:t>
            </a:r>
            <a:r>
              <a:rPr lang="en-US" sz="2000" dirty="0" err="1" smtClean="0">
                <a:latin typeface="+mj-lt"/>
                <a:sym typeface="Symbol" pitchFamily="18" charset="2"/>
              </a:rPr>
              <a:t>a</a:t>
            </a:r>
            <a:r>
              <a:rPr lang="en-US" sz="1800" baseline="-25000" dirty="0" err="1" smtClean="0">
                <a:latin typeface="+mj-lt"/>
                <a:sym typeface="Symbol" pitchFamily="18" charset="2"/>
              </a:rPr>
              <a:t>it</a:t>
            </a:r>
            <a:r>
              <a:rPr lang="en-US" sz="2400" dirty="0" smtClean="0">
                <a:latin typeface="+mj-lt"/>
                <a:sym typeface="Symbol" pitchFamily="18" charset="2"/>
              </a:rPr>
              <a:t>) </a:t>
            </a:r>
            <a:endParaRPr lang="en-US" sz="2400" dirty="0" smtClean="0">
              <a:latin typeface="+mj-lt"/>
            </a:endParaRPr>
          </a:p>
          <a:p>
            <a:pPr eaLnBrk="1" hangingPunct="1">
              <a:buFont typeface="Wingdings" pitchFamily="2" charset="2"/>
              <a:buNone/>
            </a:pPr>
            <a:endParaRPr lang="en-US" sz="2400" dirty="0" smtClean="0"/>
          </a:p>
        </p:txBody>
      </p:sp>
    </p:spTree>
    <p:extLst>
      <p:ext uri="{BB962C8B-B14F-4D97-AF65-F5344CB8AC3E}">
        <p14:creationId xmlns:p14="http://schemas.microsoft.com/office/powerpoint/2010/main" xmlns="" val="20241532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381000" y="685800"/>
            <a:ext cx="8229600" cy="1139825"/>
          </a:xfrm>
        </p:spPr>
        <p:txBody>
          <a:bodyPr/>
          <a:lstStyle/>
          <a:p>
            <a:pPr eaLnBrk="1" hangingPunct="1"/>
            <a:r>
              <a:rPr lang="en-US" b="1" dirty="0" smtClean="0">
                <a:latin typeface="Tahoma" panose="020B0604030504040204" pitchFamily="34" charset="0"/>
                <a:ea typeface="Tahoma" panose="020B0604030504040204" pitchFamily="34" charset="0"/>
                <a:cs typeface="Tahoma" panose="020B0604030504040204" pitchFamily="34" charset="0"/>
              </a:rPr>
              <a:t>Ordered Probability Model</a:t>
            </a:r>
          </a:p>
        </p:txBody>
      </p:sp>
      <p:graphicFrame>
        <p:nvGraphicFramePr>
          <p:cNvPr id="12291" name="Object 4"/>
          <p:cNvGraphicFramePr>
            <a:graphicFrameLocks noChangeAspect="1"/>
          </p:cNvGraphicFramePr>
          <p:nvPr/>
        </p:nvGraphicFramePr>
        <p:xfrm>
          <a:off x="1414463" y="2070100"/>
          <a:ext cx="6392862" cy="3808413"/>
        </p:xfrm>
        <a:graphic>
          <a:graphicData uri="http://schemas.openxmlformats.org/presentationml/2006/ole">
            <p:oleObj spid="_x0000_s2058" name="Equation" r:id="rId4" imgW="3581400" imgH="2133600" progId="Equation.DSMT4">
              <p:embed/>
            </p:oleObj>
          </a:graphicData>
        </a:graphic>
      </p:graphicFrame>
      <p:sp>
        <p:nvSpPr>
          <p:cNvPr id="12292" name="Rectangle 5"/>
          <p:cNvSpPr>
            <a:spLocks noChangeArrowheads="1"/>
          </p:cNvSpPr>
          <p:nvPr/>
        </p:nvSpPr>
        <p:spPr bwMode="auto">
          <a:xfrm>
            <a:off x="1371600" y="5410200"/>
            <a:ext cx="56388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xmlns="" val="7316438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idx="4294967295"/>
          </p:nvPr>
        </p:nvSpPr>
        <p:spPr>
          <a:xfrm>
            <a:off x="609600" y="533400"/>
            <a:ext cx="8534400" cy="533400"/>
          </a:xfrm>
        </p:spPr>
        <p:txBody>
          <a:bodyPr/>
          <a:lstStyle/>
          <a:p>
            <a:pPr eaLnBrk="1" hangingPunct="1"/>
            <a:r>
              <a:rPr lang="en-US" sz="2800" b="1" dirty="0" smtClean="0">
                <a:latin typeface="Tahoma" panose="020B0604030504040204" pitchFamily="34" charset="0"/>
                <a:ea typeface="Tahoma" panose="020B0604030504040204" pitchFamily="34" charset="0"/>
                <a:cs typeface="Tahoma" panose="020B0604030504040204" pitchFamily="34" charset="0"/>
              </a:rPr>
              <a:t>Combined Outcomes for Health Satisfaction</a:t>
            </a:r>
          </a:p>
        </p:txBody>
      </p:sp>
      <p:pic>
        <p:nvPicPr>
          <p:cNvPr id="13315"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71600" y="1066800"/>
            <a:ext cx="6705600" cy="47725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Box 3"/>
          <p:cNvSpPr txBox="1"/>
          <p:nvPr/>
        </p:nvSpPr>
        <p:spPr>
          <a:xfrm>
            <a:off x="1371600" y="5943600"/>
            <a:ext cx="6705600" cy="369332"/>
          </a:xfrm>
          <a:prstGeom prst="rect">
            <a:avLst/>
          </a:prstGeom>
          <a:noFill/>
        </p:spPr>
        <p:txBody>
          <a:bodyPr wrap="square" rtlCol="0">
            <a:spAutoFit/>
          </a:bodyPr>
          <a:lstStyle/>
          <a:p>
            <a:r>
              <a:rPr lang="en-US" smtClean="0"/>
              <a:t>               (0,1,2)           (3,4,5)         (6,7,8)           (9)              (10)</a:t>
            </a:r>
            <a:endParaRPr lang="en-US"/>
          </a:p>
        </p:txBody>
      </p:sp>
    </p:spTree>
    <p:extLst>
      <p:ext uri="{BB962C8B-B14F-4D97-AF65-F5344CB8AC3E}">
        <p14:creationId xmlns:p14="http://schemas.microsoft.com/office/powerpoint/2010/main" xmlns="" val="18601680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609600" y="609600"/>
            <a:ext cx="8229600" cy="1139825"/>
          </a:xfrm>
        </p:spPr>
        <p:txBody>
          <a:bodyPr/>
          <a:lstStyle/>
          <a:p>
            <a:pPr eaLnBrk="1" hangingPunct="1"/>
            <a:r>
              <a:rPr lang="en-US" b="1" dirty="0" smtClean="0">
                <a:latin typeface="Tahoma" panose="020B0604030504040204" pitchFamily="34" charset="0"/>
                <a:ea typeface="Tahoma" panose="020B0604030504040204" pitchFamily="34" charset="0"/>
                <a:cs typeface="Tahoma" panose="020B0604030504040204" pitchFamily="34" charset="0"/>
              </a:rPr>
              <a:t>Ordered Probabilities</a:t>
            </a:r>
          </a:p>
        </p:txBody>
      </p:sp>
      <p:graphicFrame>
        <p:nvGraphicFramePr>
          <p:cNvPr id="14339" name="Object 4"/>
          <p:cNvGraphicFramePr>
            <a:graphicFrameLocks noChangeAspect="1"/>
          </p:cNvGraphicFramePr>
          <p:nvPr/>
        </p:nvGraphicFramePr>
        <p:xfrm>
          <a:off x="1524000" y="2286000"/>
          <a:ext cx="6477000" cy="2851150"/>
        </p:xfrm>
        <a:graphic>
          <a:graphicData uri="http://schemas.openxmlformats.org/presentationml/2006/ole">
            <p:oleObj spid="_x0000_s3082" name="Equation" r:id="rId4" imgW="3403600" imgH="1498600" progId="Equation.DSMT4">
              <p:embed/>
            </p:oleObj>
          </a:graphicData>
        </a:graphic>
      </p:graphicFrame>
      <p:sp>
        <p:nvSpPr>
          <p:cNvPr id="14340" name="Line 5"/>
          <p:cNvSpPr>
            <a:spLocks noChangeShapeType="1"/>
          </p:cNvSpPr>
          <p:nvPr/>
        </p:nvSpPr>
        <p:spPr bwMode="auto">
          <a:xfrm flipH="1">
            <a:off x="3810000" y="1905000"/>
            <a:ext cx="304800" cy="457200"/>
          </a:xfrm>
          <a:prstGeom prst="line">
            <a:avLst/>
          </a:prstGeom>
          <a:noFill/>
          <a:ln w="1905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lstStyle/>
          <a:p>
            <a:endParaRPr lang="en-US"/>
          </a:p>
        </p:txBody>
      </p:sp>
      <p:sp>
        <p:nvSpPr>
          <p:cNvPr id="14341" name="Line 6"/>
          <p:cNvSpPr>
            <a:spLocks noChangeShapeType="1"/>
          </p:cNvSpPr>
          <p:nvPr/>
        </p:nvSpPr>
        <p:spPr bwMode="auto">
          <a:xfrm flipH="1">
            <a:off x="5181600" y="1905000"/>
            <a:ext cx="304800" cy="457200"/>
          </a:xfrm>
          <a:prstGeom prst="line">
            <a:avLst/>
          </a:prstGeom>
          <a:noFill/>
          <a:ln w="1905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lstStyle/>
          <a:p>
            <a:endParaRPr lang="en-US"/>
          </a:p>
        </p:txBody>
      </p:sp>
    </p:spTree>
    <p:extLst>
      <p:ext uri="{BB962C8B-B14F-4D97-AF65-F5344CB8AC3E}">
        <p14:creationId xmlns:p14="http://schemas.microsoft.com/office/powerpoint/2010/main" xmlns="" val="5906729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304800" y="688975"/>
            <a:ext cx="8229600" cy="606425"/>
          </a:xfrm>
        </p:spPr>
        <p:txBody>
          <a:bodyPr/>
          <a:lstStyle/>
          <a:p>
            <a:pPr eaLnBrk="1" hangingPunct="1"/>
            <a:r>
              <a:rPr lang="en-US" sz="2400" b="1" dirty="0" smtClean="0"/>
              <a:t>An Ordered Probability </a:t>
            </a:r>
            <a:br>
              <a:rPr lang="en-US" sz="2400" b="1" dirty="0" smtClean="0"/>
            </a:br>
            <a:r>
              <a:rPr lang="en-US" sz="2400" b="1" dirty="0" smtClean="0"/>
              <a:t>Model for Health Satisfaction</a:t>
            </a:r>
          </a:p>
        </p:txBody>
      </p:sp>
      <p:pic>
        <p:nvPicPr>
          <p:cNvPr id="41985" name="Picture 1"/>
          <p:cNvPicPr>
            <a:picLocks noChangeAspect="1" noChangeArrowheads="1"/>
          </p:cNvPicPr>
          <p:nvPr/>
        </p:nvPicPr>
        <p:blipFill>
          <a:blip r:embed="rId3" cstate="print"/>
          <a:srcRect/>
          <a:stretch>
            <a:fillRect/>
          </a:stretch>
        </p:blipFill>
        <p:spPr bwMode="auto">
          <a:xfrm>
            <a:off x="1371600" y="1295400"/>
            <a:ext cx="6629400" cy="5337408"/>
          </a:xfrm>
          <a:prstGeom prst="rect">
            <a:avLst/>
          </a:prstGeom>
          <a:noFill/>
          <a:ln w="9525">
            <a:noFill/>
            <a:miter lim="800000"/>
            <a:headEnd/>
            <a:tailEnd/>
          </a:ln>
        </p:spPr>
      </p:pic>
    </p:spTree>
    <p:extLst>
      <p:ext uri="{BB962C8B-B14F-4D97-AF65-F5344CB8AC3E}">
        <p14:creationId xmlns:p14="http://schemas.microsoft.com/office/powerpoint/2010/main" xmlns="" val="12055070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563914"/>
            <a:ext cx="8524504" cy="4495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5442596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524000"/>
            <a:ext cx="8229600" cy="530225"/>
          </a:xfrm>
        </p:spPr>
        <p:txBody>
          <a:bodyPr/>
          <a:lstStyle/>
          <a:p>
            <a:pPr eaLnBrk="1" hangingPunct="1"/>
            <a:r>
              <a:rPr lang="en-US" dirty="0" smtClean="0"/>
              <a:t>Analysis of Model Implications</a:t>
            </a:r>
          </a:p>
        </p:txBody>
      </p:sp>
      <p:sp>
        <p:nvSpPr>
          <p:cNvPr id="23555" name="Rectangle 3"/>
          <p:cNvSpPr>
            <a:spLocks noGrp="1" noChangeArrowheads="1"/>
          </p:cNvSpPr>
          <p:nvPr>
            <p:ph idx="1"/>
          </p:nvPr>
        </p:nvSpPr>
        <p:spPr>
          <a:xfrm>
            <a:off x="1371600" y="2362200"/>
            <a:ext cx="6858000" cy="3505200"/>
          </a:xfrm>
        </p:spPr>
        <p:txBody>
          <a:bodyPr/>
          <a:lstStyle/>
          <a:p>
            <a:pPr eaLnBrk="1" hangingPunct="1"/>
            <a:r>
              <a:rPr lang="en-US" dirty="0" smtClean="0">
                <a:latin typeface="+mj-lt"/>
              </a:rPr>
              <a:t>Partial Effects</a:t>
            </a:r>
          </a:p>
          <a:p>
            <a:pPr eaLnBrk="1" hangingPunct="1"/>
            <a:r>
              <a:rPr lang="en-US" dirty="0" smtClean="0">
                <a:latin typeface="+mj-lt"/>
              </a:rPr>
              <a:t>Fit Measures</a:t>
            </a:r>
          </a:p>
          <a:p>
            <a:pPr eaLnBrk="1" hangingPunct="1"/>
            <a:r>
              <a:rPr lang="en-US" dirty="0" smtClean="0">
                <a:latin typeface="+mj-lt"/>
              </a:rPr>
              <a:t>Predicted Probabilities</a:t>
            </a:r>
          </a:p>
          <a:p>
            <a:pPr lvl="1" eaLnBrk="1" hangingPunct="1"/>
            <a:r>
              <a:rPr lang="en-US" dirty="0" smtClean="0">
                <a:latin typeface="+mj-lt"/>
              </a:rPr>
              <a:t>Averaged: They match sample proportions.</a:t>
            </a:r>
          </a:p>
          <a:p>
            <a:pPr lvl="1" eaLnBrk="1" hangingPunct="1"/>
            <a:r>
              <a:rPr lang="en-US" dirty="0" smtClean="0">
                <a:latin typeface="+mj-lt"/>
              </a:rPr>
              <a:t>By observation</a:t>
            </a:r>
          </a:p>
          <a:p>
            <a:pPr lvl="1" eaLnBrk="1" hangingPunct="1"/>
            <a:r>
              <a:rPr lang="en-US" dirty="0" smtClean="0">
                <a:latin typeface="+mj-lt"/>
              </a:rPr>
              <a:t>Segments of the sample</a:t>
            </a:r>
          </a:p>
          <a:p>
            <a:pPr lvl="1" eaLnBrk="1" hangingPunct="1"/>
            <a:r>
              <a:rPr lang="en-US" dirty="0" smtClean="0">
                <a:latin typeface="+mj-lt"/>
              </a:rPr>
              <a:t>Related to particular variables</a:t>
            </a:r>
          </a:p>
        </p:txBody>
      </p:sp>
    </p:spTree>
    <p:extLst>
      <p:ext uri="{BB962C8B-B14F-4D97-AF65-F5344CB8AC3E}">
        <p14:creationId xmlns:p14="http://schemas.microsoft.com/office/powerpoint/2010/main" xmlns="" val="24853225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533400" y="914400"/>
            <a:ext cx="8229600" cy="1139825"/>
          </a:xfrm>
        </p:spPr>
        <p:txBody>
          <a:bodyPr/>
          <a:lstStyle/>
          <a:p>
            <a:pPr eaLnBrk="1" hangingPunct="1"/>
            <a:r>
              <a:rPr lang="en-US" b="1" dirty="0" smtClean="0">
                <a:latin typeface="Tahoma" panose="020B0604030504040204" pitchFamily="34" charset="0"/>
                <a:ea typeface="Tahoma" panose="020B0604030504040204" pitchFamily="34" charset="0"/>
                <a:cs typeface="Tahoma" panose="020B0604030504040204" pitchFamily="34" charset="0"/>
              </a:rPr>
              <a:t>Coefficients</a:t>
            </a:r>
          </a:p>
        </p:txBody>
      </p:sp>
      <p:graphicFrame>
        <p:nvGraphicFramePr>
          <p:cNvPr id="16387" name="Object 4"/>
          <p:cNvGraphicFramePr>
            <a:graphicFrameLocks noChangeAspect="1"/>
          </p:cNvGraphicFramePr>
          <p:nvPr/>
        </p:nvGraphicFramePr>
        <p:xfrm>
          <a:off x="585788" y="2209800"/>
          <a:ext cx="8196262" cy="3108325"/>
        </p:xfrm>
        <a:graphic>
          <a:graphicData uri="http://schemas.openxmlformats.org/presentationml/2006/ole">
            <p:oleObj spid="_x0000_s4106" name="Equation" r:id="rId4" imgW="4152900" imgH="1574800" progId="Equation.DSMT4">
              <p:embed/>
            </p:oleObj>
          </a:graphicData>
        </a:graphic>
      </p:graphicFrame>
    </p:spTree>
    <p:extLst>
      <p:ext uri="{BB962C8B-B14F-4D97-AF65-F5344CB8AC3E}">
        <p14:creationId xmlns:p14="http://schemas.microsoft.com/office/powerpoint/2010/main" xmlns="" val="41263757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idx="4294967295"/>
          </p:nvPr>
        </p:nvSpPr>
        <p:spPr>
          <a:xfrm>
            <a:off x="304800" y="612775"/>
            <a:ext cx="8229600" cy="1139825"/>
          </a:xfrm>
        </p:spPr>
        <p:txBody>
          <a:bodyPr/>
          <a:lstStyle/>
          <a:p>
            <a:pPr eaLnBrk="1" hangingPunct="1"/>
            <a:r>
              <a:rPr lang="en-US" sz="3200" b="1" dirty="0" smtClean="0"/>
              <a:t>Partial Effects of 8 Years of Education</a:t>
            </a:r>
          </a:p>
        </p:txBody>
      </p:sp>
      <p:pic>
        <p:nvPicPr>
          <p:cNvPr id="18435"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970087"/>
            <a:ext cx="7924800" cy="4430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625852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381000" y="460375"/>
            <a:ext cx="8229600" cy="454025"/>
          </a:xfrm>
        </p:spPr>
        <p:txBody>
          <a:bodyPr/>
          <a:lstStyle/>
          <a:p>
            <a:pPr eaLnBrk="1" hangingPunct="1"/>
            <a:r>
              <a:rPr lang="en-US" b="1" dirty="0" smtClean="0"/>
              <a:t>Ordered Probability Partial Effects</a:t>
            </a:r>
          </a:p>
        </p:txBody>
      </p:sp>
      <p:sp>
        <p:nvSpPr>
          <p:cNvPr id="20483" name="Text Box 4"/>
          <p:cNvSpPr txBox="1">
            <a:spLocks noChangeArrowheads="1"/>
          </p:cNvSpPr>
          <p:nvPr/>
        </p:nvSpPr>
        <p:spPr bwMode="auto">
          <a:xfrm>
            <a:off x="914400" y="914400"/>
            <a:ext cx="7543800" cy="5678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Marginal effects for ordered probability model</a:t>
            </a:r>
          </a:p>
          <a:p>
            <a:r>
              <a:rPr lang="en-US" sz="1100" b="1" smtClean="0">
                <a:latin typeface="Courier New" pitchFamily="49" charset="0"/>
                <a:cs typeface="Courier New" pitchFamily="49" charset="0"/>
              </a:rPr>
              <a:t>M.E.s for dummy variables are Pr[y|x=1]-Pr[y|x=0]</a:t>
            </a:r>
          </a:p>
          <a:p>
            <a:r>
              <a:rPr lang="en-US" sz="1100" b="1" smtClean="0">
                <a:latin typeface="Courier New" pitchFamily="49" charset="0"/>
                <a:cs typeface="Courier New" pitchFamily="49" charset="0"/>
              </a:rPr>
              <a:t>Names for dummy variables are marked by *.</a:t>
            </a: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        |     Partial                          Prob.      95% Confidence</a:t>
            </a:r>
          </a:p>
          <a:p>
            <a:r>
              <a:rPr lang="en-US" sz="1100" b="1" smtClean="0">
                <a:latin typeface="Courier New" pitchFamily="49" charset="0"/>
                <a:cs typeface="Courier New" pitchFamily="49" charset="0"/>
              </a:rPr>
              <a:t> HLTHSAT|      Effect    Elasticity      z    |z|&gt;Z*         Interval</a:t>
            </a: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        |--------------[Partial effects on Prob[Y=00] at means]--------------</a:t>
            </a:r>
          </a:p>
          <a:p>
            <a:r>
              <a:rPr lang="en-US" sz="1100" b="1" smtClean="0">
                <a:latin typeface="Courier New" pitchFamily="49" charset="0"/>
                <a:cs typeface="Courier New" pitchFamily="49" charset="0"/>
              </a:rPr>
              <a:t> *FEMALE|    -.00117        -.02600     -.38  .7065     -.00726    .00492</a:t>
            </a:r>
          </a:p>
          <a:p>
            <a:r>
              <a:rPr lang="en-US" sz="1100" b="1" smtClean="0">
                <a:latin typeface="Courier New" pitchFamily="49" charset="0"/>
                <a:cs typeface="Courier New" pitchFamily="49" charset="0"/>
              </a:rPr>
              <a:t>    EDUC|    -.00351***     -.89008    -5.04  .0000     -.00488   -.00215</a:t>
            </a:r>
          </a:p>
          <a:p>
            <a:r>
              <a:rPr lang="en-US" sz="1100" b="1" smtClean="0">
                <a:latin typeface="Courier New" pitchFamily="49" charset="0"/>
                <a:cs typeface="Courier New" pitchFamily="49" charset="0"/>
              </a:rPr>
              <a:t>     AGE|     .00177***     1.70456    11.15  .0000      .00146    .00208</a:t>
            </a:r>
          </a:p>
          <a:p>
            <a:r>
              <a:rPr lang="it-IT" sz="1100" b="1" smtClean="0">
                <a:latin typeface="Courier New" pitchFamily="49" charset="0"/>
                <a:cs typeface="Courier New" pitchFamily="49" charset="0"/>
              </a:rPr>
              <a:t>  INCOME|    -.02298**      -.17806    -2.37  .0178     -.04199   -.00398</a:t>
            </a:r>
          </a:p>
          <a:p>
            <a:r>
              <a:rPr lang="de-DE" sz="1100" b="1" smtClean="0">
                <a:latin typeface="Courier New" pitchFamily="49" charset="0"/>
                <a:cs typeface="Courier New" pitchFamily="49" charset="0"/>
              </a:rPr>
              <a:t> *HHKIDS|    -.00472        -.10470    -1.42  .1545     -.01121    .00177</a:t>
            </a:r>
          </a:p>
          <a:p>
            <a:r>
              <a:rPr lang="en-US" sz="1100" b="1" smtClean="0">
                <a:latin typeface="Courier New" pitchFamily="49" charset="0"/>
                <a:cs typeface="Courier New" pitchFamily="49" charset="0"/>
              </a:rPr>
              <a:t>        |--------------[Partial effects on Prob[Y=01] at means]--------------</a:t>
            </a:r>
          </a:p>
          <a:p>
            <a:r>
              <a:rPr lang="en-US" sz="1100" b="1" smtClean="0">
                <a:latin typeface="Courier New" pitchFamily="49" charset="0"/>
                <a:cs typeface="Courier New" pitchFamily="49" charset="0"/>
              </a:rPr>
              <a:t> ...</a:t>
            </a:r>
            <a:endParaRPr lang="de-DE" sz="1100" b="1" smtClean="0">
              <a:latin typeface="Courier New" pitchFamily="49" charset="0"/>
              <a:cs typeface="Courier New" pitchFamily="49" charset="0"/>
            </a:endParaRPr>
          </a:p>
          <a:p>
            <a:r>
              <a:rPr lang="en-US" sz="1100" b="1" smtClean="0">
                <a:latin typeface="Courier New" pitchFamily="49" charset="0"/>
                <a:cs typeface="Courier New" pitchFamily="49" charset="0"/>
              </a:rPr>
              <a:t>        |--------------[Partial effects on Prob[Y=02] at means]--------------</a:t>
            </a:r>
          </a:p>
          <a:p>
            <a:r>
              <a:rPr lang="en-US" sz="1100" b="1" smtClean="0">
                <a:latin typeface="Courier New" pitchFamily="49" charset="0"/>
                <a:cs typeface="Courier New" pitchFamily="49" charset="0"/>
              </a:rPr>
              <a:t> ...</a:t>
            </a:r>
            <a:endParaRPr lang="de-DE" sz="1100" b="1" smtClean="0">
              <a:latin typeface="Courier New" pitchFamily="49" charset="0"/>
              <a:cs typeface="Courier New" pitchFamily="49" charset="0"/>
            </a:endParaRPr>
          </a:p>
          <a:p>
            <a:r>
              <a:rPr lang="en-US" sz="1100" b="1" smtClean="0">
                <a:latin typeface="Courier New" pitchFamily="49" charset="0"/>
                <a:cs typeface="Courier New" pitchFamily="49" charset="0"/>
              </a:rPr>
              <a:t>        |--------------[Partial effects on Prob[Y=03] at means]--------------</a:t>
            </a:r>
          </a:p>
          <a:p>
            <a:r>
              <a:rPr lang="en-US" sz="1100" b="1" smtClean="0">
                <a:latin typeface="Courier New" pitchFamily="49" charset="0"/>
                <a:cs typeface="Courier New" pitchFamily="49" charset="0"/>
              </a:rPr>
              <a:t> *FEMALE|     .00146         .01323      .38  .7067     -.00614    .00906</a:t>
            </a:r>
          </a:p>
          <a:p>
            <a:r>
              <a:rPr lang="en-US" sz="1100" b="1" smtClean="0">
                <a:latin typeface="Courier New" pitchFamily="49" charset="0"/>
                <a:cs typeface="Courier New" pitchFamily="49" charset="0"/>
              </a:rPr>
              <a:t>    EDUC|     .00437***      .45292     4.82  .0000      .00259    .00615</a:t>
            </a:r>
          </a:p>
          <a:p>
            <a:r>
              <a:rPr lang="en-US" sz="1100" b="1" smtClean="0">
                <a:latin typeface="Courier New" pitchFamily="49" charset="0"/>
                <a:cs typeface="Courier New" pitchFamily="49" charset="0"/>
              </a:rPr>
              <a:t>     AGE|    -.00220***     -.86738    -9.36  .0000     -.00266   -.00174</a:t>
            </a:r>
          </a:p>
          <a:p>
            <a:r>
              <a:rPr lang="it-IT" sz="1100" b="1" smtClean="0">
                <a:latin typeface="Courier New" pitchFamily="49" charset="0"/>
                <a:cs typeface="Courier New" pitchFamily="49" charset="0"/>
              </a:rPr>
              <a:t>  INCOME|     .02863**       .09061     2.35  .0189      .00473    .05254</a:t>
            </a:r>
          </a:p>
          <a:p>
            <a:r>
              <a:rPr lang="de-DE" sz="1100" b="1" smtClean="0">
                <a:latin typeface="Courier New" pitchFamily="49" charset="0"/>
                <a:cs typeface="Courier New" pitchFamily="49" charset="0"/>
              </a:rPr>
              <a:t> *HHKIDS|     .00594         .05386     1.40  .1607     -.00236    .01424</a:t>
            </a:r>
          </a:p>
          <a:p>
            <a:r>
              <a:rPr lang="en-US" sz="1100" b="1" smtClean="0">
                <a:latin typeface="Courier New" pitchFamily="49" charset="0"/>
                <a:cs typeface="Courier New" pitchFamily="49" charset="0"/>
              </a:rPr>
              <a:t>        |--------------[Partial effects on Prob[Y=04] at means]--------------</a:t>
            </a:r>
          </a:p>
          <a:p>
            <a:r>
              <a:rPr lang="en-US" sz="1100" b="1" smtClean="0">
                <a:latin typeface="Courier New" pitchFamily="49" charset="0"/>
                <a:cs typeface="Courier New" pitchFamily="49" charset="0"/>
              </a:rPr>
              <a:t> *FEMALE|     .00192         .02209      .38  .7067     -.00808    .01191</a:t>
            </a:r>
          </a:p>
          <a:p>
            <a:r>
              <a:rPr lang="en-US" sz="1100" b="1" smtClean="0">
                <a:latin typeface="Courier New" pitchFamily="49" charset="0"/>
                <a:cs typeface="Courier New" pitchFamily="49" charset="0"/>
              </a:rPr>
              <a:t>    EDUC|     .00575***      .75573     5.05  .0000      .00352    .00798</a:t>
            </a:r>
          </a:p>
          <a:p>
            <a:r>
              <a:rPr lang="en-US" sz="1100" b="1" smtClean="0">
                <a:latin typeface="Courier New" pitchFamily="49" charset="0"/>
                <a:cs typeface="Courier New" pitchFamily="49" charset="0"/>
              </a:rPr>
              <a:t>     AGE|    -.00289***    -1.44727   -11.11  .0000     -.00341   -.00238</a:t>
            </a:r>
          </a:p>
          <a:p>
            <a:r>
              <a:rPr lang="it-IT" sz="1100" b="1" smtClean="0">
                <a:latin typeface="Courier New" pitchFamily="49" charset="0"/>
                <a:cs typeface="Courier New" pitchFamily="49" charset="0"/>
              </a:rPr>
              <a:t>  INCOME|     .03764**       .15118     2.37  .0178      .00651    .06878</a:t>
            </a:r>
          </a:p>
          <a:p>
            <a:r>
              <a:rPr lang="de-DE" sz="1100" b="1" smtClean="0">
                <a:latin typeface="Courier New" pitchFamily="49" charset="0"/>
                <a:cs typeface="Courier New" pitchFamily="49" charset="0"/>
              </a:rPr>
              <a:t> *HHKIDS|     .00786         .09053     1.40  .1618     -.00315    .01888</a:t>
            </a: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z, prob values and confidence intervals are given for the partial effect</a:t>
            </a:r>
          </a:p>
          <a:p>
            <a:r>
              <a:rPr lang="en-US" sz="1100" b="1" smtClean="0">
                <a:latin typeface="Courier New" pitchFamily="49" charset="0"/>
                <a:cs typeface="Courier New" pitchFamily="49" charset="0"/>
              </a:rPr>
              <a:t>***, **, * ==&gt;  Significance at 1%, 5%, 10% level.</a:t>
            </a:r>
          </a:p>
        </p:txBody>
      </p:sp>
    </p:spTree>
    <p:extLst>
      <p:ext uri="{BB962C8B-B14F-4D97-AF65-F5344CB8AC3E}">
        <p14:creationId xmlns:p14="http://schemas.microsoft.com/office/powerpoint/2010/main" xmlns="" val="20990175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914400" y="1066800"/>
            <a:ext cx="7543800" cy="51244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Marginal effects for ordered probability model</a:t>
            </a:r>
          </a:p>
          <a:p>
            <a:r>
              <a:rPr lang="en-US" sz="1100" b="1" smtClean="0">
                <a:latin typeface="Courier New" pitchFamily="49" charset="0"/>
                <a:cs typeface="Courier New" pitchFamily="49" charset="0"/>
              </a:rPr>
              <a:t>M.E.s for dummy variables are Pr[y|x=1]-Pr[y|x=0]</a:t>
            </a:r>
          </a:p>
          <a:p>
            <a:r>
              <a:rPr lang="en-US" sz="1100" b="1" smtClean="0">
                <a:latin typeface="Courier New" pitchFamily="49" charset="0"/>
                <a:cs typeface="Courier New" pitchFamily="49" charset="0"/>
              </a:rPr>
              <a:t>Names for dummy variables are marked by *.</a:t>
            </a:r>
          </a:p>
          <a:p>
            <a:r>
              <a:rPr lang="en-US" sz="1100" b="1" smtClean="0">
                <a:latin typeface="Courier New" pitchFamily="49" charset="0"/>
                <a:cs typeface="Courier New" pitchFamily="49" charset="0"/>
              </a:rPr>
              <a:t>[Partial effects on Prob[Y=j] at means]</a:t>
            </a: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        |     Partial                          Prob.      95% Confidence</a:t>
            </a:r>
          </a:p>
          <a:p>
            <a:r>
              <a:rPr lang="en-US" sz="1100" b="1" smtClean="0">
                <a:latin typeface="Courier New" pitchFamily="49" charset="0"/>
                <a:cs typeface="Courier New" pitchFamily="49" charset="0"/>
              </a:rPr>
              <a:t> HLTHSAT|      Effect    Elasticity      z    |z|&gt;Z*         Interval</a:t>
            </a: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*FEMALE|    -.00117        -.02600     -.38  .7065     -.00726    .00492</a:t>
            </a:r>
          </a:p>
          <a:p>
            <a:r>
              <a:rPr lang="en-US" sz="1100" b="1" smtClean="0">
                <a:latin typeface="Courier New" pitchFamily="49" charset="0"/>
                <a:cs typeface="Courier New" pitchFamily="49" charset="0"/>
              </a:rPr>
              <a:t>*FEMALE|    -.00304        -.01232     -.38  .7066     -.01890    .01281</a:t>
            </a:r>
            <a:endParaRPr lang="de-DE" sz="1100" b="1" smtClean="0">
              <a:latin typeface="Courier New" pitchFamily="49" charset="0"/>
              <a:cs typeface="Courier New" pitchFamily="49" charset="0"/>
            </a:endParaRPr>
          </a:p>
          <a:p>
            <a:r>
              <a:rPr lang="en-US" sz="1100" b="1" smtClean="0">
                <a:latin typeface="Courier New" pitchFamily="49" charset="0"/>
                <a:cs typeface="Courier New" pitchFamily="49" charset="0"/>
              </a:rPr>
              <a:t>*FEMALE|     .00084         .00164      .38  .7065     -.00352    .00520</a:t>
            </a:r>
            <a:endParaRPr lang="de-DE" sz="1100" b="1" smtClean="0">
              <a:latin typeface="Courier New" pitchFamily="49" charset="0"/>
              <a:cs typeface="Courier New" pitchFamily="49" charset="0"/>
            </a:endParaRPr>
          </a:p>
          <a:p>
            <a:r>
              <a:rPr lang="en-US" sz="1100" b="1" smtClean="0">
                <a:latin typeface="Courier New" pitchFamily="49" charset="0"/>
                <a:cs typeface="Courier New" pitchFamily="49" charset="0"/>
              </a:rPr>
              <a:t>*FEMALE|     .00146         .01323      .38  .7067     -.00614    .00906</a:t>
            </a:r>
          </a:p>
          <a:p>
            <a:r>
              <a:rPr lang="en-US" sz="1100" b="1" smtClean="0">
                <a:latin typeface="Courier New" pitchFamily="49" charset="0"/>
                <a:cs typeface="Courier New" pitchFamily="49" charset="0"/>
              </a:rPr>
              <a:t>*FEMALE|     .00192         .02209      .38  .7067     -.00808    .01191</a:t>
            </a:r>
          </a:p>
          <a:p>
            <a:endParaRPr lang="en-US" sz="1100" b="1" smtClean="0">
              <a:latin typeface="Courier New" pitchFamily="49" charset="0"/>
              <a:cs typeface="Courier New" pitchFamily="49" charset="0"/>
            </a:endParaRP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Partial Effects  Analysis for Ordered Probit           Prob[Y =All]</a:t>
            </a:r>
          </a:p>
          <a:p>
            <a:r>
              <a:rPr lang="en-US" sz="1100" b="1" smtClean="0">
                <a:latin typeface="Courier New" pitchFamily="49" charset="0"/>
                <a:cs typeface="Courier New" pitchFamily="49" charset="0"/>
              </a:rPr>
              <a:t>Effects on function with respect to FEMALE</a:t>
            </a:r>
          </a:p>
          <a:p>
            <a:r>
              <a:rPr lang="en-US" sz="1100" b="1" smtClean="0">
                <a:latin typeface="Courier New" pitchFamily="49" charset="0"/>
                <a:cs typeface="Courier New" pitchFamily="49" charset="0"/>
              </a:rPr>
              <a:t>Results are computed by average over sample observations</a:t>
            </a:r>
          </a:p>
          <a:p>
            <a:r>
              <a:rPr lang="en-US" sz="1100" b="1" smtClean="0">
                <a:latin typeface="Courier New" pitchFamily="49" charset="0"/>
                <a:cs typeface="Courier New" pitchFamily="49" charset="0"/>
              </a:rPr>
              <a:t>Partial effects for binary var FEMALE   computed by first difference</a:t>
            </a: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df/dFEMALE         Partial    Standard</a:t>
            </a:r>
          </a:p>
          <a:p>
            <a:r>
              <a:rPr lang="en-US" sz="1100" b="1" smtClean="0">
                <a:latin typeface="Courier New" pitchFamily="49" charset="0"/>
                <a:cs typeface="Courier New" pitchFamily="49" charset="0"/>
              </a:rPr>
              <a:t>(Delta Method)     Effect      Error     |t|  95% Confidence Interval</a:t>
            </a: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APE Prob(y= 0)     -.00124     .00329     .38     -.00768      .00521</a:t>
            </a:r>
          </a:p>
          <a:p>
            <a:r>
              <a:rPr lang="en-US" sz="1100" b="1" smtClean="0">
                <a:latin typeface="Courier New" pitchFamily="49" charset="0"/>
                <a:cs typeface="Courier New" pitchFamily="49" charset="0"/>
              </a:rPr>
              <a:t>APE Prob(y= 1)     -.00288     .00765     .38     -.01788      .01212</a:t>
            </a:r>
          </a:p>
          <a:p>
            <a:r>
              <a:rPr lang="en-US" sz="1100" b="1" smtClean="0">
                <a:latin typeface="Courier New" pitchFamily="49" charset="0"/>
                <a:cs typeface="Courier New" pitchFamily="49" charset="0"/>
              </a:rPr>
              <a:t>APE Prob(y= 2)      .00077     .00204     .38     -.00323      .00477</a:t>
            </a:r>
          </a:p>
          <a:p>
            <a:r>
              <a:rPr lang="en-US" sz="1100" b="1" smtClean="0">
                <a:latin typeface="Courier New" pitchFamily="49" charset="0"/>
                <a:cs typeface="Courier New" pitchFamily="49" charset="0"/>
              </a:rPr>
              <a:t>APE Prob(y= 3)      .00138     .00367     .38     -.00581      .00857</a:t>
            </a:r>
          </a:p>
          <a:p>
            <a:r>
              <a:rPr lang="en-US" sz="1100" b="1" smtClean="0">
                <a:latin typeface="Courier New" pitchFamily="49" charset="0"/>
                <a:cs typeface="Courier New" pitchFamily="49" charset="0"/>
              </a:rPr>
              <a:t>APE Prob(y= 4)      .00197     .00524     .38     -.00829      .01223</a:t>
            </a:r>
          </a:p>
          <a:p>
            <a:endParaRPr lang="en-US" sz="800" b="1" smtClean="0">
              <a:latin typeface="Courier New" pitchFamily="49" charset="0"/>
              <a:cs typeface="Courier New" pitchFamily="49" charset="0"/>
            </a:endParaRPr>
          </a:p>
        </p:txBody>
      </p:sp>
      <p:sp>
        <p:nvSpPr>
          <p:cNvPr id="3" name="TextBox 2"/>
          <p:cNvSpPr txBox="1"/>
          <p:nvPr/>
        </p:nvSpPr>
        <p:spPr>
          <a:xfrm>
            <a:off x="990600" y="609600"/>
            <a:ext cx="7391400" cy="400110"/>
          </a:xfrm>
          <a:prstGeom prst="rect">
            <a:avLst/>
          </a:prstGeom>
          <a:noFill/>
        </p:spPr>
        <p:txBody>
          <a:bodyPr wrap="square" rtlCol="0">
            <a:spAutoFit/>
          </a:bodyPr>
          <a:lstStyle/>
          <a:p>
            <a:r>
              <a:rPr lang="en-US" sz="2000" b="1" smtClean="0">
                <a:latin typeface="Arial" pitchFamily="34" charset="0"/>
                <a:cs typeface="Arial" pitchFamily="34" charset="0"/>
              </a:rPr>
              <a:t>Partial Effects at Means vs. Average Partial Effects</a:t>
            </a:r>
            <a:endParaRPr lang="en-US" sz="2000" b="1">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04800" y="533400"/>
            <a:ext cx="8686800" cy="1139825"/>
          </a:xfrm>
        </p:spPr>
        <p:txBody>
          <a:bodyPr/>
          <a:lstStyle/>
          <a:p>
            <a:pPr eaLnBrk="1" hangingPunct="1"/>
            <a:r>
              <a:rPr lang="en-US" sz="2800" dirty="0" smtClean="0"/>
              <a:t>Predictions from the Model Related to Age</a:t>
            </a:r>
          </a:p>
        </p:txBody>
      </p:sp>
      <p:pic>
        <p:nvPicPr>
          <p:cNvPr id="25603"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14400" y="1960562"/>
            <a:ext cx="7467600" cy="4364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327481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09600" y="1146175"/>
            <a:ext cx="8229600" cy="530225"/>
          </a:xfrm>
        </p:spPr>
        <p:txBody>
          <a:bodyPr/>
          <a:lstStyle/>
          <a:p>
            <a:pPr eaLnBrk="1" hangingPunct="1"/>
            <a:r>
              <a:rPr lang="en-US" dirty="0" smtClean="0"/>
              <a:t>Fit Measures</a:t>
            </a:r>
          </a:p>
        </p:txBody>
      </p:sp>
      <p:sp>
        <p:nvSpPr>
          <p:cNvPr id="26627" name="Rectangle 3"/>
          <p:cNvSpPr>
            <a:spLocks noGrp="1" noChangeArrowheads="1"/>
          </p:cNvSpPr>
          <p:nvPr>
            <p:ph idx="1"/>
          </p:nvPr>
        </p:nvSpPr>
        <p:spPr>
          <a:xfrm>
            <a:off x="1143000" y="1676400"/>
            <a:ext cx="7543800" cy="4530725"/>
          </a:xfrm>
        </p:spPr>
        <p:txBody>
          <a:bodyPr/>
          <a:lstStyle/>
          <a:p>
            <a:pPr eaLnBrk="1" hangingPunct="1">
              <a:lnSpc>
                <a:spcPct val="90000"/>
              </a:lnSpc>
            </a:pPr>
            <a:r>
              <a:rPr lang="en-US" dirty="0" smtClean="0">
                <a:latin typeface="+mj-lt"/>
              </a:rPr>
              <a:t>There is no single “dependent variable” to explain.</a:t>
            </a:r>
          </a:p>
          <a:p>
            <a:pPr eaLnBrk="1" hangingPunct="1">
              <a:lnSpc>
                <a:spcPct val="90000"/>
              </a:lnSpc>
            </a:pPr>
            <a:r>
              <a:rPr lang="en-US" dirty="0" smtClean="0">
                <a:latin typeface="+mj-lt"/>
              </a:rPr>
              <a:t>There is no sum of squares or other measure of “variation” to explain.</a:t>
            </a:r>
          </a:p>
          <a:p>
            <a:pPr eaLnBrk="1" hangingPunct="1">
              <a:lnSpc>
                <a:spcPct val="90000"/>
              </a:lnSpc>
            </a:pPr>
            <a:r>
              <a:rPr lang="en-US" dirty="0" smtClean="0">
                <a:latin typeface="+mj-lt"/>
              </a:rPr>
              <a:t>Predictions of the model relate to a set of J+1 probabilities, not a single variable.</a:t>
            </a:r>
          </a:p>
          <a:p>
            <a:pPr eaLnBrk="1" hangingPunct="1">
              <a:lnSpc>
                <a:spcPct val="90000"/>
              </a:lnSpc>
            </a:pPr>
            <a:r>
              <a:rPr lang="en-US" dirty="0" smtClean="0">
                <a:latin typeface="+mj-lt"/>
              </a:rPr>
              <a:t>How to explain fit?</a:t>
            </a:r>
          </a:p>
          <a:p>
            <a:pPr lvl="1" eaLnBrk="1" hangingPunct="1">
              <a:lnSpc>
                <a:spcPct val="90000"/>
              </a:lnSpc>
            </a:pPr>
            <a:r>
              <a:rPr lang="en-US" dirty="0" smtClean="0">
                <a:latin typeface="+mj-lt"/>
              </a:rPr>
              <a:t>Based on the underlying regression</a:t>
            </a:r>
          </a:p>
          <a:p>
            <a:pPr lvl="1" eaLnBrk="1" hangingPunct="1">
              <a:lnSpc>
                <a:spcPct val="90000"/>
              </a:lnSpc>
            </a:pPr>
            <a:r>
              <a:rPr lang="en-US" dirty="0" smtClean="0">
                <a:latin typeface="+mj-lt"/>
              </a:rPr>
              <a:t>Based on the likelihood function</a:t>
            </a:r>
          </a:p>
          <a:p>
            <a:pPr lvl="1" eaLnBrk="1" hangingPunct="1">
              <a:lnSpc>
                <a:spcPct val="90000"/>
              </a:lnSpc>
            </a:pPr>
            <a:r>
              <a:rPr lang="en-US" dirty="0" smtClean="0">
                <a:latin typeface="+mj-lt"/>
              </a:rPr>
              <a:t>Based on prediction of the outcome variable</a:t>
            </a:r>
          </a:p>
        </p:txBody>
      </p:sp>
    </p:spTree>
    <p:extLst>
      <p:ext uri="{BB962C8B-B14F-4D97-AF65-F5344CB8AC3E}">
        <p14:creationId xmlns:p14="http://schemas.microsoft.com/office/powerpoint/2010/main" xmlns="" val="3910853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a:xfrm>
            <a:off x="457200" y="841375"/>
            <a:ext cx="8229600" cy="1139825"/>
          </a:xfrm>
        </p:spPr>
        <p:txBody>
          <a:bodyPr/>
          <a:lstStyle/>
          <a:p>
            <a:pPr eaLnBrk="1" hangingPunct="1"/>
            <a:r>
              <a:rPr lang="en-US" dirty="0" smtClean="0"/>
              <a:t>Log Likelihood Based Fit Measures</a:t>
            </a:r>
          </a:p>
        </p:txBody>
      </p:sp>
      <p:pic>
        <p:nvPicPr>
          <p:cNvPr id="27651"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2209800"/>
            <a:ext cx="8077200" cy="2925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679402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381000" y="1371600"/>
            <a:ext cx="8229600" cy="228600"/>
          </a:xfrm>
          <a:prstGeom prst="rect">
            <a:avLst/>
          </a:prstGeom>
          <a:solidFill>
            <a:schemeClr val="bg1"/>
          </a:solidFill>
          <a:ln>
            <a:noFill/>
          </a:ln>
          <a:extLst>
            <a:ext uri="{91240B29-F687-4F45-9708-019B960494DF}">
              <a14:hiddenLine xmlns:a14="http://schemas.microsoft.com/office/drawing/2010/main" xmlns="" w="19050">
                <a:solidFill>
                  <a:srgbClr val="000000"/>
                </a:solidFill>
                <a:miter lim="800000"/>
                <a:headEnd/>
                <a:tailEnd/>
              </a14:hiddenLine>
            </a:ext>
          </a:extLst>
        </p:spPr>
        <p:txBody>
          <a:bodyPr wrap="none" anchor="ctr"/>
          <a:lstStyle/>
          <a:p>
            <a:endParaRPr lang="en-US"/>
          </a:p>
        </p:txBody>
      </p:sp>
      <p:pic>
        <p:nvPicPr>
          <p:cNvPr id="28675"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41512" y="555826"/>
            <a:ext cx="5297488" cy="5920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150625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a:xfrm>
            <a:off x="381000" y="536575"/>
            <a:ext cx="8229600" cy="1139825"/>
          </a:xfrm>
        </p:spPr>
        <p:txBody>
          <a:bodyPr/>
          <a:lstStyle/>
          <a:p>
            <a:pPr eaLnBrk="1" hangingPunct="1"/>
            <a:r>
              <a:rPr lang="en-US" dirty="0" smtClean="0"/>
              <a:t>A Somewhat Better Fit</a:t>
            </a:r>
          </a:p>
        </p:txBody>
      </p:sp>
      <p:pic>
        <p:nvPicPr>
          <p:cNvPr id="29699"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81200" y="1752600"/>
            <a:ext cx="6249988" cy="4752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1779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09600" y="609600"/>
            <a:ext cx="8229600" cy="530225"/>
          </a:xfrm>
        </p:spPr>
        <p:txBody>
          <a:bodyPr/>
          <a:lstStyle/>
          <a:p>
            <a:pPr eaLnBrk="1" hangingPunct="1"/>
            <a:r>
              <a:rPr lang="en-US" smtClean="0"/>
              <a:t>Panel Data</a:t>
            </a:r>
          </a:p>
        </p:txBody>
      </p:sp>
      <p:sp>
        <p:nvSpPr>
          <p:cNvPr id="54275" name="Rectangle 3"/>
          <p:cNvSpPr>
            <a:spLocks noGrp="1" noChangeArrowheads="1"/>
          </p:cNvSpPr>
          <p:nvPr>
            <p:ph idx="1"/>
          </p:nvPr>
        </p:nvSpPr>
        <p:spPr>
          <a:xfrm>
            <a:off x="990600" y="1371600"/>
            <a:ext cx="7696200" cy="4530725"/>
          </a:xfrm>
        </p:spPr>
        <p:txBody>
          <a:bodyPr/>
          <a:lstStyle/>
          <a:p>
            <a:pPr eaLnBrk="1" hangingPunct="1"/>
            <a:r>
              <a:rPr lang="en-US" dirty="0" smtClean="0">
                <a:latin typeface="+mj-lt"/>
              </a:rPr>
              <a:t>Fixed Effects</a:t>
            </a:r>
          </a:p>
          <a:p>
            <a:pPr lvl="1" eaLnBrk="1" hangingPunct="1"/>
            <a:r>
              <a:rPr lang="en-US" dirty="0" smtClean="0">
                <a:latin typeface="+mj-lt"/>
              </a:rPr>
              <a:t>The usual incidental parameters problem</a:t>
            </a:r>
          </a:p>
          <a:p>
            <a:pPr lvl="1" eaLnBrk="1" hangingPunct="1"/>
            <a:r>
              <a:rPr lang="en-US" smtClean="0">
                <a:latin typeface="+mj-lt"/>
              </a:rPr>
              <a:t>Partitioning </a:t>
            </a:r>
            <a:r>
              <a:rPr lang="en-US" dirty="0" err="1" smtClean="0">
                <a:latin typeface="+mj-lt"/>
              </a:rPr>
              <a:t>Prob</a:t>
            </a:r>
            <a:r>
              <a:rPr lang="en-US" dirty="0" smtClean="0">
                <a:latin typeface="+mj-lt"/>
              </a:rPr>
              <a:t>(</a:t>
            </a:r>
            <a:r>
              <a:rPr lang="en-US" dirty="0" err="1" smtClean="0">
                <a:latin typeface="+mj-lt"/>
              </a:rPr>
              <a:t>y</a:t>
            </a:r>
            <a:r>
              <a:rPr lang="en-US" baseline="-25000" dirty="0" err="1" smtClean="0">
                <a:latin typeface="+mj-lt"/>
              </a:rPr>
              <a:t>it</a:t>
            </a:r>
            <a:r>
              <a:rPr lang="en-US" dirty="0" smtClean="0">
                <a:latin typeface="+mj-lt"/>
              </a:rPr>
              <a:t> &gt; </a:t>
            </a:r>
            <a:r>
              <a:rPr lang="en-US" dirty="0" err="1" smtClean="0">
                <a:latin typeface="+mj-lt"/>
              </a:rPr>
              <a:t>j|</a:t>
            </a:r>
            <a:r>
              <a:rPr lang="en-US" b="1" dirty="0" err="1" smtClean="0">
                <a:latin typeface="+mj-lt"/>
              </a:rPr>
              <a:t>x</a:t>
            </a:r>
            <a:r>
              <a:rPr lang="en-US" baseline="-25000" dirty="0" err="1" smtClean="0">
                <a:latin typeface="+mj-lt"/>
              </a:rPr>
              <a:t>it</a:t>
            </a:r>
            <a:r>
              <a:rPr lang="en-US" dirty="0" smtClean="0">
                <a:latin typeface="+mj-lt"/>
              </a:rPr>
              <a:t>) produces estimable binomial </a:t>
            </a:r>
            <a:r>
              <a:rPr lang="en-US" dirty="0" err="1" smtClean="0">
                <a:latin typeface="+mj-lt"/>
              </a:rPr>
              <a:t>logit</a:t>
            </a:r>
            <a:r>
              <a:rPr lang="en-US" dirty="0" smtClean="0">
                <a:latin typeface="+mj-lt"/>
              </a:rPr>
              <a:t> models. (Find a way to combine multiple estimates of the same </a:t>
            </a:r>
            <a:r>
              <a:rPr lang="el-GR" b="1" dirty="0" smtClean="0">
                <a:latin typeface="+mj-lt"/>
              </a:rPr>
              <a:t>β</a:t>
            </a:r>
            <a:r>
              <a:rPr lang="en-US" dirty="0" smtClean="0">
                <a:latin typeface="+mj-lt"/>
              </a:rPr>
              <a:t>.</a:t>
            </a:r>
            <a:endParaRPr lang="el-GR" dirty="0" smtClean="0">
              <a:latin typeface="+mj-lt"/>
            </a:endParaRPr>
          </a:p>
          <a:p>
            <a:pPr eaLnBrk="1" hangingPunct="1"/>
            <a:r>
              <a:rPr lang="en-US" dirty="0" smtClean="0">
                <a:latin typeface="+mj-lt"/>
              </a:rPr>
              <a:t>Random Effects</a:t>
            </a:r>
          </a:p>
          <a:p>
            <a:pPr lvl="1" eaLnBrk="1" hangingPunct="1"/>
            <a:r>
              <a:rPr lang="en-US" dirty="0" smtClean="0">
                <a:latin typeface="+mj-lt"/>
              </a:rPr>
              <a:t>Standard application</a:t>
            </a:r>
          </a:p>
          <a:p>
            <a:pPr lvl="1" eaLnBrk="1" hangingPunct="1"/>
            <a:r>
              <a:rPr lang="en-US" dirty="0" smtClean="0">
                <a:latin typeface="+mj-lt"/>
              </a:rPr>
              <a:t>Extension to </a:t>
            </a:r>
            <a:r>
              <a:rPr lang="en-US" smtClean="0">
                <a:latin typeface="+mj-lt"/>
              </a:rPr>
              <a:t>random parameters</a:t>
            </a:r>
          </a:p>
          <a:p>
            <a:r>
              <a:rPr lang="en-US" smtClean="0">
                <a:latin typeface="+mj-lt"/>
              </a:rPr>
              <a:t>Dynamics</a:t>
            </a:r>
          </a:p>
          <a:p>
            <a:r>
              <a:rPr lang="en-US" smtClean="0">
                <a:latin typeface="+mj-lt"/>
              </a:rPr>
              <a:t>Attrition</a:t>
            </a:r>
            <a:endParaRPr lang="en-US" dirty="0" smtClean="0">
              <a:latin typeface="+mj-lt"/>
            </a:endParaRPr>
          </a:p>
        </p:txBody>
      </p:sp>
    </p:spTree>
    <p:extLst>
      <p:ext uri="{BB962C8B-B14F-4D97-AF65-F5344CB8AC3E}">
        <p14:creationId xmlns:p14="http://schemas.microsoft.com/office/powerpoint/2010/main" xmlns="" val="3916829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762000"/>
            <a:ext cx="8229600" cy="1143000"/>
          </a:xfrm>
        </p:spPr>
        <p:txBody>
          <a:bodyPr/>
          <a:lstStyle/>
          <a:p>
            <a:pPr eaLnBrk="1" hangingPunct="1"/>
            <a:r>
              <a:rPr lang="en-US" sz="2400" b="1" smtClean="0"/>
              <a:t>A Study of Health Status in the Presence of Attrition</a:t>
            </a:r>
          </a:p>
        </p:txBody>
      </p:sp>
      <p:pic>
        <p:nvPicPr>
          <p:cNvPr id="5" name="Picture 2"/>
          <p:cNvPicPr>
            <a:picLocks noChangeAspect="1" noChangeArrowheads="1"/>
          </p:cNvPicPr>
          <p:nvPr/>
        </p:nvPicPr>
        <p:blipFill>
          <a:blip r:embed="rId2" cstate="print"/>
          <a:srcRect/>
          <a:stretch>
            <a:fillRect/>
          </a:stretch>
        </p:blipFill>
        <p:spPr bwMode="auto">
          <a:xfrm>
            <a:off x="1066800" y="2133600"/>
            <a:ext cx="7334860" cy="4186237"/>
          </a:xfrm>
          <a:prstGeom prst="rect">
            <a:avLst/>
          </a:prstGeom>
          <a:noFill/>
          <a:ln w="9525">
            <a:noFill/>
            <a:miter lim="800000"/>
            <a:headEnd/>
            <a:tailEnd/>
          </a:ln>
          <a:effectLst/>
        </p:spPr>
      </p:pic>
    </p:spTree>
    <p:extLst>
      <p:ext uri="{BB962C8B-B14F-4D97-AF65-F5344CB8AC3E}">
        <p14:creationId xmlns:p14="http://schemas.microsoft.com/office/powerpoint/2010/main" xmlns="" val="24949636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Model for Self Assessed Health</a:t>
            </a:r>
            <a:endParaRPr lang="en-US" b="1"/>
          </a:p>
        </p:txBody>
      </p:sp>
      <p:sp>
        <p:nvSpPr>
          <p:cNvPr id="3" name="Content Placeholder 2"/>
          <p:cNvSpPr>
            <a:spLocks noGrp="1"/>
          </p:cNvSpPr>
          <p:nvPr>
            <p:ph idx="1"/>
          </p:nvPr>
        </p:nvSpPr>
        <p:spPr>
          <a:xfrm>
            <a:off x="533400" y="1981200"/>
            <a:ext cx="8229600" cy="3048000"/>
          </a:xfrm>
        </p:spPr>
        <p:txBody>
          <a:bodyPr/>
          <a:lstStyle/>
          <a:p>
            <a:r>
              <a:rPr lang="en-US" smtClean="0">
                <a:latin typeface="Arial" pitchFamily="34" charset="0"/>
                <a:cs typeface="Arial" pitchFamily="34" charset="0"/>
              </a:rPr>
              <a:t>British Household Panel Survey (BHPS) </a:t>
            </a:r>
          </a:p>
          <a:p>
            <a:pPr lvl="1"/>
            <a:r>
              <a:rPr lang="en-US" smtClean="0">
                <a:latin typeface="Arial" pitchFamily="34" charset="0"/>
                <a:cs typeface="Arial" pitchFamily="34" charset="0"/>
              </a:rPr>
              <a:t>Waves 1-8, 1991-1998</a:t>
            </a:r>
          </a:p>
          <a:p>
            <a:pPr lvl="1"/>
            <a:r>
              <a:rPr lang="en-US" smtClean="0">
                <a:latin typeface="Arial" pitchFamily="34" charset="0"/>
                <a:cs typeface="Arial" pitchFamily="34" charset="0"/>
              </a:rPr>
              <a:t>Self assessed health on 0,1,2,3,4 scale</a:t>
            </a:r>
          </a:p>
          <a:p>
            <a:pPr lvl="1"/>
            <a:r>
              <a:rPr lang="en-US" smtClean="0">
                <a:latin typeface="Arial" pitchFamily="34" charset="0"/>
                <a:cs typeface="Arial" pitchFamily="34" charset="0"/>
              </a:rPr>
              <a:t>Sociological and demographic covariates</a:t>
            </a:r>
          </a:p>
          <a:p>
            <a:pPr lvl="1"/>
            <a:r>
              <a:rPr lang="en-US" smtClean="0">
                <a:latin typeface="Arial" pitchFamily="34" charset="0"/>
                <a:cs typeface="Arial" pitchFamily="34" charset="0"/>
              </a:rPr>
              <a:t>Dynamics – inertia in reporting of top scale</a:t>
            </a:r>
          </a:p>
          <a:p>
            <a:r>
              <a:rPr lang="en-US" smtClean="0">
                <a:latin typeface="Arial" pitchFamily="34" charset="0"/>
                <a:cs typeface="Arial" pitchFamily="34" charset="0"/>
              </a:rPr>
              <a:t>Dynamic ordered probit model</a:t>
            </a:r>
          </a:p>
          <a:p>
            <a:pPr lvl="1"/>
            <a:r>
              <a:rPr lang="en-US" smtClean="0">
                <a:latin typeface="Arial" pitchFamily="34" charset="0"/>
                <a:cs typeface="Arial" pitchFamily="34" charset="0"/>
              </a:rPr>
              <a:t>Balanced panel – analyze dynamics</a:t>
            </a:r>
          </a:p>
          <a:p>
            <a:pPr lvl="1"/>
            <a:r>
              <a:rPr lang="en-US" smtClean="0">
                <a:latin typeface="Arial" pitchFamily="34" charset="0"/>
                <a:cs typeface="Arial" pitchFamily="34" charset="0"/>
              </a:rPr>
              <a:t>Unbalanced panel – examine attrition</a:t>
            </a:r>
            <a:endParaRPr lang="en-US">
              <a:latin typeface="Arial" pitchFamily="34" charset="0"/>
              <a:cs typeface="Arial" pitchFamily="34" charset="0"/>
            </a:endParaRPr>
          </a:p>
        </p:txBody>
      </p:sp>
    </p:spTree>
    <p:extLst>
      <p:ext uri="{BB962C8B-B14F-4D97-AF65-F5344CB8AC3E}">
        <p14:creationId xmlns:p14="http://schemas.microsoft.com/office/powerpoint/2010/main" xmlns="" val="4595762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39825"/>
          </a:xfrm>
        </p:spPr>
        <p:txBody>
          <a:bodyPr/>
          <a:lstStyle/>
          <a:p>
            <a:r>
              <a:rPr lang="en-US" b="1" smtClean="0">
                <a:solidFill>
                  <a:srgbClr val="FF0000"/>
                </a:solidFill>
              </a:rPr>
              <a:t>Dynamic</a:t>
            </a:r>
            <a:r>
              <a:rPr lang="en-US" b="1" smtClean="0"/>
              <a:t> Ordered Probit Model</a:t>
            </a:r>
            <a:endParaRPr lang="en-US" b="1"/>
          </a:p>
        </p:txBody>
      </p:sp>
      <p:graphicFrame>
        <p:nvGraphicFramePr>
          <p:cNvPr id="3" name="Object 2"/>
          <p:cNvGraphicFramePr>
            <a:graphicFrameLocks noChangeAspect="1"/>
          </p:cNvGraphicFramePr>
          <p:nvPr/>
        </p:nvGraphicFramePr>
        <p:xfrm>
          <a:off x="1066800" y="1905000"/>
          <a:ext cx="7709188" cy="4419600"/>
        </p:xfrm>
        <a:graphic>
          <a:graphicData uri="http://schemas.openxmlformats.org/presentationml/2006/ole">
            <p:oleObj spid="_x0000_s10250" name="Equation" r:id="rId3" imgW="3898900" imgH="2235200" progId="Equation.DSMT4">
              <p:embed/>
            </p:oleObj>
          </a:graphicData>
        </a:graphic>
      </p:graphicFrame>
      <p:sp>
        <p:nvSpPr>
          <p:cNvPr id="4" name="Rectangle 3"/>
          <p:cNvSpPr/>
          <p:nvPr/>
        </p:nvSpPr>
        <p:spPr bwMode="auto">
          <a:xfrm>
            <a:off x="2514600" y="2362200"/>
            <a:ext cx="914400" cy="3810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990600" y="3200400"/>
            <a:ext cx="7848600" cy="9144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3462864" y="5410200"/>
            <a:ext cx="48429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2243665" y="5892801"/>
            <a:ext cx="15663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6400800" y="1828800"/>
            <a:ext cx="2209800" cy="1169551"/>
          </a:xfrm>
          <a:prstGeom prst="rect">
            <a:avLst/>
          </a:prstGeom>
          <a:noFill/>
          <a:ln w="12700">
            <a:solidFill>
              <a:schemeClr val="tx1"/>
            </a:solidFill>
          </a:ln>
        </p:spPr>
        <p:txBody>
          <a:bodyPr wrap="square" rtlCol="0">
            <a:spAutoFit/>
          </a:bodyPr>
          <a:lstStyle/>
          <a:p>
            <a:r>
              <a:rPr lang="en-US" sz="1400" b="1" smtClean="0">
                <a:latin typeface="+mj-lt"/>
              </a:rPr>
              <a:t>It would not be appropriate to include h</a:t>
            </a:r>
            <a:r>
              <a:rPr lang="en-US" sz="1400" b="1" baseline="-25000" smtClean="0">
                <a:latin typeface="+mj-lt"/>
              </a:rPr>
              <a:t>i,t-1</a:t>
            </a:r>
            <a:r>
              <a:rPr lang="en-US" sz="1400" b="1" smtClean="0">
                <a:latin typeface="+mj-lt"/>
              </a:rPr>
              <a:t> itself in the model as this is a label, not a measure</a:t>
            </a:r>
            <a:endParaRPr lang="en-US" sz="1400" b="1">
              <a:latin typeface="+mj-lt"/>
            </a:endParaRPr>
          </a:p>
        </p:txBody>
      </p:sp>
    </p:spTree>
    <p:extLst>
      <p:ext uri="{BB962C8B-B14F-4D97-AF65-F5344CB8AC3E}">
        <p14:creationId xmlns:p14="http://schemas.microsoft.com/office/powerpoint/2010/main" xmlns="" val="28689823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457200" y="609600"/>
            <a:ext cx="8229600" cy="1143000"/>
          </a:xfrm>
        </p:spPr>
        <p:txBody>
          <a:bodyPr/>
          <a:lstStyle/>
          <a:p>
            <a:pPr eaLnBrk="1" hangingPunct="1"/>
            <a:r>
              <a:rPr lang="en-US" sz="2400" b="1" smtClean="0"/>
              <a:t>Random Effects Dynamic Ordered Probit Model</a:t>
            </a:r>
          </a:p>
        </p:txBody>
      </p:sp>
      <p:graphicFrame>
        <p:nvGraphicFramePr>
          <p:cNvPr id="20482" name="Object 4"/>
          <p:cNvGraphicFramePr>
            <a:graphicFrameLocks noChangeAspect="1"/>
          </p:cNvGraphicFramePr>
          <p:nvPr>
            <p:extLst>
              <p:ext uri="{D42A27DB-BD31-4B8C-83A1-F6EECF244321}">
                <p14:modId xmlns:p14="http://schemas.microsoft.com/office/powerpoint/2010/main" xmlns="" val="4124608811"/>
              </p:ext>
            </p:extLst>
          </p:nvPr>
        </p:nvGraphicFramePr>
        <p:xfrm>
          <a:off x="1295400" y="1828800"/>
          <a:ext cx="6732587" cy="4545013"/>
        </p:xfrm>
        <a:graphic>
          <a:graphicData uri="http://schemas.openxmlformats.org/presentationml/2006/ole">
            <p:oleObj spid="_x0000_s11274" name="Equation" r:id="rId3" imgW="3593880" imgH="2425680" progId="Equation.DSMT4">
              <p:embed/>
            </p:oleObj>
          </a:graphicData>
        </a:graphic>
      </p:graphicFrame>
    </p:spTree>
    <p:extLst>
      <p:ext uri="{BB962C8B-B14F-4D97-AF65-F5344CB8AC3E}">
        <p14:creationId xmlns:p14="http://schemas.microsoft.com/office/powerpoint/2010/main" xmlns="" val="13279849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title"/>
          </p:nvPr>
        </p:nvSpPr>
        <p:spPr>
          <a:xfrm>
            <a:off x="533400" y="685800"/>
            <a:ext cx="8229600" cy="1139825"/>
          </a:xfrm>
        </p:spPr>
        <p:txBody>
          <a:bodyPr/>
          <a:lstStyle/>
          <a:p>
            <a:pPr eaLnBrk="1" hangingPunct="1"/>
            <a:r>
              <a:rPr lang="en-US" smtClean="0"/>
              <a:t>Data</a:t>
            </a:r>
          </a:p>
        </p:txBody>
      </p:sp>
      <p:pic>
        <p:nvPicPr>
          <p:cNvPr id="53251" name="Picture 5"/>
          <p:cNvPicPr>
            <a:picLocks noChangeAspect="1" noChangeArrowheads="1"/>
          </p:cNvPicPr>
          <p:nvPr/>
        </p:nvPicPr>
        <p:blipFill>
          <a:blip r:embed="rId2" cstate="print"/>
          <a:srcRect/>
          <a:stretch>
            <a:fillRect/>
          </a:stretch>
        </p:blipFill>
        <p:spPr bwMode="auto">
          <a:xfrm>
            <a:off x="304800" y="1981200"/>
            <a:ext cx="8610600" cy="3732213"/>
          </a:xfrm>
          <a:prstGeom prst="rect">
            <a:avLst/>
          </a:prstGeom>
          <a:noFill/>
          <a:ln w="9525">
            <a:noFill/>
            <a:miter lim="800000"/>
            <a:headEnd/>
            <a:tailEnd/>
          </a:ln>
        </p:spPr>
      </p:pic>
    </p:spTree>
    <p:extLst>
      <p:ext uri="{BB962C8B-B14F-4D97-AF65-F5344CB8AC3E}">
        <p14:creationId xmlns:p14="http://schemas.microsoft.com/office/powerpoint/2010/main" xmlns="" val="8129438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81000" y="533400"/>
            <a:ext cx="8229600" cy="758825"/>
          </a:xfrm>
        </p:spPr>
        <p:txBody>
          <a:bodyPr/>
          <a:lstStyle/>
          <a:p>
            <a:pPr eaLnBrk="1" hangingPunct="1"/>
            <a:r>
              <a:rPr lang="en-US" dirty="0" smtClean="0"/>
              <a:t>Variable of Interest</a:t>
            </a:r>
          </a:p>
        </p:txBody>
      </p:sp>
      <p:pic>
        <p:nvPicPr>
          <p:cNvPr id="54275" name="Picture 4"/>
          <p:cNvPicPr>
            <a:picLocks noChangeAspect="1" noChangeArrowheads="1"/>
          </p:cNvPicPr>
          <p:nvPr/>
        </p:nvPicPr>
        <p:blipFill>
          <a:blip r:embed="rId2" cstate="print"/>
          <a:srcRect/>
          <a:stretch>
            <a:fillRect/>
          </a:stretch>
        </p:blipFill>
        <p:spPr bwMode="auto">
          <a:xfrm>
            <a:off x="1524000" y="1447800"/>
            <a:ext cx="6248400" cy="4854575"/>
          </a:xfrm>
          <a:prstGeom prst="rect">
            <a:avLst/>
          </a:prstGeom>
          <a:noFill/>
          <a:ln w="9525">
            <a:noFill/>
            <a:miter lim="800000"/>
            <a:headEnd/>
            <a:tailEnd/>
          </a:ln>
        </p:spPr>
      </p:pic>
    </p:spTree>
    <p:extLst>
      <p:ext uri="{BB962C8B-B14F-4D97-AF65-F5344CB8AC3E}">
        <p14:creationId xmlns:p14="http://schemas.microsoft.com/office/powerpoint/2010/main" xmlns="" val="15041181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381000" y="533400"/>
            <a:ext cx="8229600" cy="835025"/>
          </a:xfrm>
        </p:spPr>
        <p:txBody>
          <a:bodyPr/>
          <a:lstStyle/>
          <a:p>
            <a:pPr eaLnBrk="1" hangingPunct="1"/>
            <a:r>
              <a:rPr lang="en-US" dirty="0" smtClean="0"/>
              <a:t>Dynamics</a:t>
            </a:r>
          </a:p>
        </p:txBody>
      </p:sp>
      <p:pic>
        <p:nvPicPr>
          <p:cNvPr id="55299" name="Picture 4"/>
          <p:cNvPicPr>
            <a:picLocks noChangeAspect="1" noChangeArrowheads="1"/>
          </p:cNvPicPr>
          <p:nvPr/>
        </p:nvPicPr>
        <p:blipFill>
          <a:blip r:embed="rId2" cstate="print"/>
          <a:srcRect/>
          <a:stretch>
            <a:fillRect/>
          </a:stretch>
        </p:blipFill>
        <p:spPr bwMode="auto">
          <a:xfrm>
            <a:off x="609600" y="1447800"/>
            <a:ext cx="7696200" cy="4732338"/>
          </a:xfrm>
          <a:prstGeom prst="rect">
            <a:avLst/>
          </a:prstGeom>
          <a:noFill/>
          <a:ln w="9525">
            <a:noFill/>
            <a:miter lim="800000"/>
            <a:headEnd/>
            <a:tailEnd/>
          </a:ln>
        </p:spPr>
      </p:pic>
    </p:spTree>
    <p:extLst>
      <p:ext uri="{BB962C8B-B14F-4D97-AF65-F5344CB8AC3E}">
        <p14:creationId xmlns:p14="http://schemas.microsoft.com/office/powerpoint/2010/main" xmlns="" val="8928871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381000" y="762001"/>
            <a:ext cx="8229600" cy="762000"/>
          </a:xfrm>
        </p:spPr>
        <p:txBody>
          <a:bodyPr/>
          <a:lstStyle/>
          <a:p>
            <a:pPr eaLnBrk="1" hangingPunct="1"/>
            <a:r>
              <a:rPr lang="en-US" dirty="0" smtClean="0"/>
              <a:t>Attrition</a:t>
            </a:r>
          </a:p>
        </p:txBody>
      </p:sp>
      <p:pic>
        <p:nvPicPr>
          <p:cNvPr id="56323" name="Picture 4"/>
          <p:cNvPicPr>
            <a:picLocks noChangeAspect="1" noChangeArrowheads="1"/>
          </p:cNvPicPr>
          <p:nvPr/>
        </p:nvPicPr>
        <p:blipFill>
          <a:blip r:embed="rId2" cstate="print"/>
          <a:srcRect/>
          <a:stretch>
            <a:fillRect/>
          </a:stretch>
        </p:blipFill>
        <p:spPr bwMode="auto">
          <a:xfrm>
            <a:off x="381000" y="1905000"/>
            <a:ext cx="8382000" cy="3332163"/>
          </a:xfrm>
          <a:prstGeom prst="rect">
            <a:avLst/>
          </a:prstGeom>
          <a:noFill/>
          <a:ln w="9525">
            <a:noFill/>
            <a:miter lim="800000"/>
            <a:headEnd/>
            <a:tailEnd/>
          </a:ln>
        </p:spPr>
      </p:pic>
    </p:spTree>
    <p:extLst>
      <p:ext uri="{BB962C8B-B14F-4D97-AF65-F5344CB8AC3E}">
        <p14:creationId xmlns:p14="http://schemas.microsoft.com/office/powerpoint/2010/main" xmlns="" val="3581285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39825"/>
          </a:xfrm>
        </p:spPr>
        <p:txBody>
          <a:bodyPr/>
          <a:lstStyle/>
          <a:p>
            <a:r>
              <a:rPr lang="en-US" b="1" smtClean="0"/>
              <a:t>Testing for Attrition Bias</a:t>
            </a:r>
            <a:endParaRPr lang="en-US" b="1"/>
          </a:p>
        </p:txBody>
      </p:sp>
      <p:pic>
        <p:nvPicPr>
          <p:cNvPr id="118786" name="Picture 2"/>
          <p:cNvPicPr>
            <a:picLocks noChangeAspect="1" noChangeArrowheads="1"/>
          </p:cNvPicPr>
          <p:nvPr/>
        </p:nvPicPr>
        <p:blipFill>
          <a:blip r:embed="rId2" cstate="print"/>
          <a:srcRect/>
          <a:stretch>
            <a:fillRect/>
          </a:stretch>
        </p:blipFill>
        <p:spPr bwMode="auto">
          <a:xfrm>
            <a:off x="647700" y="2209800"/>
            <a:ext cx="8191500" cy="2847975"/>
          </a:xfrm>
          <a:prstGeom prst="rect">
            <a:avLst/>
          </a:prstGeom>
          <a:noFill/>
          <a:ln w="9525">
            <a:noFill/>
            <a:miter lim="800000"/>
            <a:headEnd/>
            <a:tailEnd/>
          </a:ln>
          <a:effectLst/>
        </p:spPr>
      </p:pic>
      <p:sp>
        <p:nvSpPr>
          <p:cNvPr id="4" name="TextBox 3"/>
          <p:cNvSpPr txBox="1"/>
          <p:nvPr/>
        </p:nvSpPr>
        <p:spPr>
          <a:xfrm>
            <a:off x="609600" y="5257800"/>
            <a:ext cx="8001000" cy="584775"/>
          </a:xfrm>
          <a:prstGeom prst="rect">
            <a:avLst/>
          </a:prstGeom>
          <a:noFill/>
        </p:spPr>
        <p:txBody>
          <a:bodyPr wrap="square" rtlCol="0">
            <a:spAutoFit/>
          </a:bodyPr>
          <a:lstStyle/>
          <a:p>
            <a:r>
              <a:rPr lang="en-US" sz="1600" b="1" smtClean="0">
                <a:latin typeface="+mj-lt"/>
              </a:rPr>
              <a:t>Three </a:t>
            </a:r>
            <a:r>
              <a:rPr lang="en-US" sz="1600" b="1" smtClean="0">
                <a:latin typeface="+mj-lt"/>
              </a:rPr>
              <a:t>variables </a:t>
            </a:r>
            <a:r>
              <a:rPr lang="en-US" sz="1600" b="1" smtClean="0">
                <a:latin typeface="+mj-lt"/>
              </a:rPr>
              <a:t>added to full model with unbalanced panel suggest presence of attrition effects.</a:t>
            </a:r>
            <a:endParaRPr lang="en-US" sz="1600" b="1">
              <a:latin typeface="+mj-lt"/>
            </a:endParaRPr>
          </a:p>
        </p:txBody>
      </p:sp>
    </p:spTree>
    <p:extLst>
      <p:ext uri="{BB962C8B-B14F-4D97-AF65-F5344CB8AC3E}">
        <p14:creationId xmlns:p14="http://schemas.microsoft.com/office/powerpoint/2010/main" xmlns="" val="9294759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39825"/>
          </a:xfrm>
        </p:spPr>
        <p:txBody>
          <a:bodyPr/>
          <a:lstStyle/>
          <a:p>
            <a:r>
              <a:rPr lang="en-US" b="1" smtClean="0"/>
              <a:t>Estimated Partial Effects by Model</a:t>
            </a:r>
            <a:endParaRPr lang="en-US" b="1"/>
          </a:p>
        </p:txBody>
      </p:sp>
      <p:pic>
        <p:nvPicPr>
          <p:cNvPr id="119810" name="Picture 2"/>
          <p:cNvPicPr>
            <a:picLocks noChangeAspect="1" noChangeArrowheads="1"/>
          </p:cNvPicPr>
          <p:nvPr/>
        </p:nvPicPr>
        <p:blipFill>
          <a:blip r:embed="rId2" cstate="print"/>
          <a:srcRect/>
          <a:stretch>
            <a:fillRect/>
          </a:stretch>
        </p:blipFill>
        <p:spPr bwMode="auto">
          <a:xfrm>
            <a:off x="762000" y="2133600"/>
            <a:ext cx="7858125" cy="3895725"/>
          </a:xfrm>
          <a:prstGeom prst="rect">
            <a:avLst/>
          </a:prstGeom>
          <a:noFill/>
          <a:ln w="9525">
            <a:noFill/>
            <a:miter lim="800000"/>
            <a:headEnd/>
            <a:tailEnd/>
          </a:ln>
          <a:effectLst/>
        </p:spPr>
      </p:pic>
    </p:spTree>
    <p:extLst>
      <p:ext uri="{BB962C8B-B14F-4D97-AF65-F5344CB8AC3E}">
        <p14:creationId xmlns:p14="http://schemas.microsoft.com/office/powerpoint/2010/main" xmlns="" val="12469323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1143000"/>
          </a:xfrm>
        </p:spPr>
        <p:txBody>
          <a:bodyPr/>
          <a:lstStyle/>
          <a:p>
            <a:r>
              <a:rPr lang="en-US" b="1" smtClean="0"/>
              <a:t>Partial Effect for a Category</a:t>
            </a:r>
            <a:endParaRPr lang="en-US" b="1"/>
          </a:p>
        </p:txBody>
      </p:sp>
      <p:pic>
        <p:nvPicPr>
          <p:cNvPr id="3" name="Picture 2"/>
          <p:cNvPicPr>
            <a:picLocks noChangeAspect="1" noChangeArrowheads="1"/>
          </p:cNvPicPr>
          <p:nvPr/>
        </p:nvPicPr>
        <p:blipFill>
          <a:blip r:embed="rId2" cstate="print"/>
          <a:srcRect/>
          <a:stretch>
            <a:fillRect/>
          </a:stretch>
        </p:blipFill>
        <p:spPr bwMode="auto">
          <a:xfrm>
            <a:off x="609600" y="2438400"/>
            <a:ext cx="3074081" cy="1523999"/>
          </a:xfrm>
          <a:prstGeom prst="rect">
            <a:avLst/>
          </a:prstGeom>
          <a:noFill/>
          <a:ln w="9525">
            <a:noFill/>
            <a:miter lim="800000"/>
            <a:headEnd/>
            <a:tailEnd/>
          </a:ln>
          <a:effectLst/>
        </p:spPr>
      </p:pic>
      <p:pic>
        <p:nvPicPr>
          <p:cNvPr id="120834" name="Picture 2"/>
          <p:cNvPicPr>
            <a:picLocks noChangeAspect="1" noChangeArrowheads="1"/>
          </p:cNvPicPr>
          <p:nvPr/>
        </p:nvPicPr>
        <p:blipFill>
          <a:blip r:embed="rId3" cstate="print"/>
          <a:srcRect/>
          <a:stretch>
            <a:fillRect/>
          </a:stretch>
        </p:blipFill>
        <p:spPr bwMode="auto">
          <a:xfrm>
            <a:off x="4495800" y="2590800"/>
            <a:ext cx="3657600" cy="1238250"/>
          </a:xfrm>
          <a:prstGeom prst="rect">
            <a:avLst/>
          </a:prstGeom>
          <a:noFill/>
          <a:ln w="9525">
            <a:noFill/>
            <a:miter lim="800000"/>
            <a:headEnd/>
            <a:tailEnd/>
          </a:ln>
          <a:effectLst/>
        </p:spPr>
      </p:pic>
      <p:sp>
        <p:nvSpPr>
          <p:cNvPr id="5" name="Rectangle 4"/>
          <p:cNvSpPr/>
          <p:nvPr/>
        </p:nvSpPr>
        <p:spPr bwMode="auto">
          <a:xfrm>
            <a:off x="609600" y="3581400"/>
            <a:ext cx="533400" cy="3048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7" name="Straight Arrow Connector 6"/>
          <p:cNvCxnSpPr>
            <a:stCxn id="5" idx="3"/>
          </p:cNvCxnSpPr>
          <p:nvPr/>
        </p:nvCxnSpPr>
        <p:spPr bwMode="auto">
          <a:xfrm flipV="1">
            <a:off x="1143000" y="3200400"/>
            <a:ext cx="3124200" cy="533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8" name="Rectangle 7"/>
          <p:cNvSpPr/>
          <p:nvPr/>
        </p:nvSpPr>
        <p:spPr bwMode="auto">
          <a:xfrm>
            <a:off x="4495800" y="2590800"/>
            <a:ext cx="3581400" cy="11430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TextBox 8"/>
          <p:cNvSpPr txBox="1"/>
          <p:nvPr/>
        </p:nvSpPr>
        <p:spPr>
          <a:xfrm>
            <a:off x="762000" y="4343400"/>
            <a:ext cx="8077200" cy="2031325"/>
          </a:xfrm>
          <a:prstGeom prst="rect">
            <a:avLst/>
          </a:prstGeom>
          <a:noFill/>
        </p:spPr>
        <p:txBody>
          <a:bodyPr wrap="square" rtlCol="0">
            <a:spAutoFit/>
          </a:bodyPr>
          <a:lstStyle/>
          <a:p>
            <a:r>
              <a:rPr lang="en-US" b="1" smtClean="0">
                <a:latin typeface="+mj-lt"/>
              </a:rPr>
              <a:t>These are 4 dummy variables for state in the previous period.  Using first differences, the 0.234 estimated for SAHEX means transition from EXCELLENT in the previous period to GOOD in the previous period, where GOOD is the omitted category.  Likewise for the other 3 previous state variables.   The margin from ‘POOR’ to ‘GOOD’ was not interesting in the paper.  The better margin would have been from EXCELLENT to POOR, which would have (EX,POOR) change from (1,0) to (0,1).</a:t>
            </a:r>
            <a:endParaRPr lang="en-US" b="1">
              <a:latin typeface="+mj-lt"/>
            </a:endParaRPr>
          </a:p>
        </p:txBody>
      </p:sp>
    </p:spTree>
    <p:extLst>
      <p:ext uri="{BB962C8B-B14F-4D97-AF65-F5344CB8AC3E}">
        <p14:creationId xmlns:p14="http://schemas.microsoft.com/office/powerpoint/2010/main" xmlns="" val="38828380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ctrTitle" idx="4294967295"/>
          </p:nvPr>
        </p:nvSpPr>
        <p:spPr>
          <a:xfrm>
            <a:off x="914400" y="2362200"/>
            <a:ext cx="7696200" cy="1676400"/>
          </a:xfrm>
        </p:spPr>
        <p:txBody>
          <a:bodyPr/>
          <a:lstStyle/>
          <a:p>
            <a:pPr eaLnBrk="1" hangingPunct="1"/>
            <a:r>
              <a:rPr lang="en-US" altLang="en-US" sz="4400" smtClean="0">
                <a:latin typeface="Arial" panose="020B0604020202020204" pitchFamily="34" charset="0"/>
                <a:cs typeface="Arial" panose="020B0604020202020204" pitchFamily="34" charset="0"/>
              </a:rPr>
              <a:t>Appendix.</a:t>
            </a:r>
            <a:br>
              <a:rPr lang="en-US" altLang="en-US" sz="4400" smtClean="0">
                <a:latin typeface="Arial" panose="020B0604020202020204" pitchFamily="34" charset="0"/>
                <a:cs typeface="Arial" panose="020B0604020202020204" pitchFamily="34" charset="0"/>
              </a:rPr>
            </a:br>
            <a:r>
              <a:rPr lang="en-US" altLang="en-US" sz="4400" smtClean="0">
                <a:latin typeface="Arial" panose="020B0604020202020204" pitchFamily="34" charset="0"/>
                <a:cs typeface="Arial" panose="020B0604020202020204" pitchFamily="34" charset="0"/>
              </a:rPr>
              <a:t>Ordered Choice Model Extensions</a:t>
            </a:r>
          </a:p>
        </p:txBody>
      </p:sp>
    </p:spTree>
    <p:extLst>
      <p:ext uri="{BB962C8B-B14F-4D97-AF65-F5344CB8AC3E}">
        <p14:creationId xmlns:p14="http://schemas.microsoft.com/office/powerpoint/2010/main" xmlns="" val="7092676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62000" y="1143000"/>
            <a:ext cx="8229600" cy="530225"/>
          </a:xfrm>
        </p:spPr>
        <p:txBody>
          <a:bodyPr/>
          <a:lstStyle/>
          <a:p>
            <a:pPr eaLnBrk="1" hangingPunct="1"/>
            <a:r>
              <a:rPr lang="en-US" b="1" dirty="0" smtClean="0"/>
              <a:t>Different Normalizations</a:t>
            </a:r>
          </a:p>
        </p:txBody>
      </p:sp>
      <p:sp>
        <p:nvSpPr>
          <p:cNvPr id="31747" name="Rectangle 3"/>
          <p:cNvSpPr>
            <a:spLocks noGrp="1" noChangeArrowheads="1"/>
          </p:cNvSpPr>
          <p:nvPr>
            <p:ph idx="1"/>
          </p:nvPr>
        </p:nvSpPr>
        <p:spPr>
          <a:xfrm>
            <a:off x="609600" y="1905000"/>
            <a:ext cx="8229600" cy="4530725"/>
          </a:xfrm>
        </p:spPr>
        <p:txBody>
          <a:bodyPr/>
          <a:lstStyle/>
          <a:p>
            <a:pPr eaLnBrk="1" hangingPunct="1"/>
            <a:r>
              <a:rPr lang="en-US" dirty="0" smtClean="0">
                <a:latin typeface="+mj-lt"/>
              </a:rPr>
              <a:t>NLOGIT</a:t>
            </a:r>
          </a:p>
          <a:p>
            <a:pPr lvl="1" eaLnBrk="1" hangingPunct="1"/>
            <a:r>
              <a:rPr lang="en-US" dirty="0" smtClean="0">
                <a:latin typeface="+mj-lt"/>
              </a:rPr>
              <a:t>Y = 0,1,…,J,  U* = </a:t>
            </a:r>
            <a:r>
              <a:rPr lang="el-GR" dirty="0" smtClean="0">
                <a:latin typeface="+mj-lt"/>
              </a:rPr>
              <a:t>α</a:t>
            </a:r>
            <a:r>
              <a:rPr lang="en-US" dirty="0" smtClean="0">
                <a:latin typeface="+mj-lt"/>
              </a:rPr>
              <a:t> + </a:t>
            </a:r>
            <a:r>
              <a:rPr lang="el-GR" dirty="0" smtClean="0">
                <a:latin typeface="+mj-lt"/>
              </a:rPr>
              <a:t>β</a:t>
            </a:r>
            <a:r>
              <a:rPr lang="en-US" dirty="0" smtClean="0">
                <a:latin typeface="+mj-lt"/>
              </a:rPr>
              <a:t>’x + </a:t>
            </a:r>
            <a:r>
              <a:rPr lang="el-GR" dirty="0" smtClean="0">
                <a:latin typeface="+mj-lt"/>
              </a:rPr>
              <a:t>ε</a:t>
            </a:r>
          </a:p>
          <a:p>
            <a:pPr lvl="1" eaLnBrk="1" hangingPunct="1"/>
            <a:r>
              <a:rPr lang="en-US" dirty="0" smtClean="0">
                <a:latin typeface="+mj-lt"/>
              </a:rPr>
              <a:t>One overall constant term, </a:t>
            </a:r>
            <a:r>
              <a:rPr lang="el-GR" dirty="0" smtClean="0">
                <a:latin typeface="+mj-lt"/>
              </a:rPr>
              <a:t>α</a:t>
            </a:r>
            <a:endParaRPr lang="en-US" dirty="0" smtClean="0">
              <a:latin typeface="+mj-lt"/>
            </a:endParaRPr>
          </a:p>
          <a:p>
            <a:pPr lvl="1" eaLnBrk="1" hangingPunct="1"/>
            <a:r>
              <a:rPr lang="en-US" dirty="0" smtClean="0">
                <a:latin typeface="+mj-lt"/>
              </a:rPr>
              <a:t>J-1 “</a:t>
            </a:r>
            <a:r>
              <a:rPr lang="en-US" dirty="0" err="1" smtClean="0">
                <a:latin typeface="+mj-lt"/>
              </a:rPr>
              <a:t>cutpoints</a:t>
            </a:r>
            <a:r>
              <a:rPr lang="en-US" dirty="0" smtClean="0">
                <a:latin typeface="+mj-lt"/>
              </a:rPr>
              <a:t>;” </a:t>
            </a:r>
            <a:r>
              <a:rPr lang="el-GR" dirty="0" smtClean="0">
                <a:latin typeface="+mj-lt"/>
              </a:rPr>
              <a:t>μ</a:t>
            </a:r>
            <a:r>
              <a:rPr lang="en-US" baseline="-25000" dirty="0" smtClean="0">
                <a:latin typeface="+mj-lt"/>
              </a:rPr>
              <a:t>-1</a:t>
            </a:r>
            <a:r>
              <a:rPr lang="en-US" dirty="0" smtClean="0">
                <a:latin typeface="+mj-lt"/>
              </a:rPr>
              <a:t> = -∞, </a:t>
            </a:r>
            <a:r>
              <a:rPr lang="el-GR" dirty="0" smtClean="0">
                <a:latin typeface="+mj-lt"/>
              </a:rPr>
              <a:t>μ</a:t>
            </a:r>
            <a:r>
              <a:rPr lang="en-US" baseline="-25000" dirty="0" smtClean="0">
                <a:latin typeface="+mj-lt"/>
              </a:rPr>
              <a:t>0</a:t>
            </a:r>
            <a:r>
              <a:rPr lang="en-US" dirty="0" smtClean="0">
                <a:latin typeface="+mj-lt"/>
              </a:rPr>
              <a:t> = 0, </a:t>
            </a:r>
            <a:r>
              <a:rPr lang="el-GR" dirty="0" smtClean="0">
                <a:latin typeface="+mj-lt"/>
              </a:rPr>
              <a:t>μ</a:t>
            </a:r>
            <a:r>
              <a:rPr lang="en-US" baseline="-25000" dirty="0" smtClean="0">
                <a:latin typeface="+mj-lt"/>
              </a:rPr>
              <a:t>1</a:t>
            </a:r>
            <a:r>
              <a:rPr lang="en-US" dirty="0" smtClean="0">
                <a:latin typeface="+mj-lt"/>
              </a:rPr>
              <a:t>,… </a:t>
            </a:r>
            <a:r>
              <a:rPr lang="el-GR" dirty="0" smtClean="0">
                <a:latin typeface="+mj-lt"/>
              </a:rPr>
              <a:t>μ</a:t>
            </a:r>
            <a:r>
              <a:rPr lang="en-US" baseline="-25000" dirty="0" smtClean="0">
                <a:latin typeface="+mj-lt"/>
              </a:rPr>
              <a:t>J-1</a:t>
            </a:r>
            <a:r>
              <a:rPr lang="en-US" dirty="0" smtClean="0">
                <a:latin typeface="+mj-lt"/>
              </a:rPr>
              <a:t>, </a:t>
            </a:r>
            <a:r>
              <a:rPr lang="el-GR" dirty="0" smtClean="0">
                <a:latin typeface="+mj-lt"/>
              </a:rPr>
              <a:t>μ</a:t>
            </a:r>
            <a:r>
              <a:rPr lang="en-US" baseline="-25000" dirty="0" smtClean="0">
                <a:latin typeface="+mj-lt"/>
              </a:rPr>
              <a:t>J </a:t>
            </a:r>
            <a:r>
              <a:rPr lang="en-US" dirty="0" smtClean="0">
                <a:latin typeface="+mj-lt"/>
              </a:rPr>
              <a:t>= + ∞ </a:t>
            </a:r>
          </a:p>
          <a:p>
            <a:pPr eaLnBrk="1" hangingPunct="1"/>
            <a:r>
              <a:rPr lang="en-US" dirty="0" err="1" smtClean="0">
                <a:latin typeface="+mj-lt"/>
              </a:rPr>
              <a:t>Stata</a:t>
            </a:r>
            <a:endParaRPr lang="en-US" dirty="0" smtClean="0">
              <a:latin typeface="+mj-lt"/>
            </a:endParaRPr>
          </a:p>
          <a:p>
            <a:pPr lvl="1" eaLnBrk="1" hangingPunct="1"/>
            <a:r>
              <a:rPr lang="en-US" dirty="0" smtClean="0">
                <a:latin typeface="+mj-lt"/>
              </a:rPr>
              <a:t>Y = 1,…,J+1,  U* = </a:t>
            </a:r>
            <a:r>
              <a:rPr lang="el-GR" dirty="0" smtClean="0">
                <a:latin typeface="+mj-lt"/>
              </a:rPr>
              <a:t>β</a:t>
            </a:r>
            <a:r>
              <a:rPr lang="en-US" dirty="0" smtClean="0">
                <a:latin typeface="+mj-lt"/>
              </a:rPr>
              <a:t>’x + </a:t>
            </a:r>
            <a:r>
              <a:rPr lang="el-GR" dirty="0" smtClean="0">
                <a:latin typeface="+mj-lt"/>
              </a:rPr>
              <a:t>ε</a:t>
            </a:r>
            <a:endParaRPr lang="en-US" dirty="0" smtClean="0">
              <a:latin typeface="+mj-lt"/>
            </a:endParaRPr>
          </a:p>
          <a:p>
            <a:pPr lvl="1" eaLnBrk="1" hangingPunct="1"/>
            <a:r>
              <a:rPr lang="en-US" dirty="0" smtClean="0">
                <a:latin typeface="+mj-lt"/>
              </a:rPr>
              <a:t>No overall constant, </a:t>
            </a:r>
            <a:r>
              <a:rPr lang="el-GR" dirty="0" smtClean="0">
                <a:latin typeface="+mj-lt"/>
              </a:rPr>
              <a:t>α</a:t>
            </a:r>
            <a:r>
              <a:rPr lang="en-US" dirty="0" smtClean="0">
                <a:latin typeface="+mj-lt"/>
              </a:rPr>
              <a:t>=0</a:t>
            </a:r>
          </a:p>
          <a:p>
            <a:pPr lvl="1" eaLnBrk="1" hangingPunct="1"/>
            <a:r>
              <a:rPr lang="en-US" dirty="0" smtClean="0">
                <a:latin typeface="+mj-lt"/>
              </a:rPr>
              <a:t>J “</a:t>
            </a:r>
            <a:r>
              <a:rPr lang="en-US" dirty="0" err="1" smtClean="0">
                <a:latin typeface="+mj-lt"/>
              </a:rPr>
              <a:t>cutpoints</a:t>
            </a:r>
            <a:r>
              <a:rPr lang="en-US" dirty="0" smtClean="0">
                <a:latin typeface="+mj-lt"/>
              </a:rPr>
              <a:t>;” </a:t>
            </a:r>
            <a:r>
              <a:rPr lang="el-GR" dirty="0" smtClean="0">
                <a:latin typeface="+mj-lt"/>
              </a:rPr>
              <a:t>μ</a:t>
            </a:r>
            <a:r>
              <a:rPr lang="en-US" baseline="-25000" dirty="0" smtClean="0">
                <a:latin typeface="+mj-lt"/>
              </a:rPr>
              <a:t>0</a:t>
            </a:r>
            <a:r>
              <a:rPr lang="en-US" dirty="0" smtClean="0">
                <a:latin typeface="+mj-lt"/>
              </a:rPr>
              <a:t> = -∞, </a:t>
            </a:r>
            <a:r>
              <a:rPr lang="el-GR" dirty="0" smtClean="0">
                <a:latin typeface="+mj-lt"/>
              </a:rPr>
              <a:t>μ</a:t>
            </a:r>
            <a:r>
              <a:rPr lang="en-US" baseline="-25000" dirty="0" smtClean="0">
                <a:latin typeface="+mj-lt"/>
              </a:rPr>
              <a:t>1</a:t>
            </a:r>
            <a:r>
              <a:rPr lang="en-US" dirty="0" smtClean="0">
                <a:latin typeface="+mj-lt"/>
              </a:rPr>
              <a:t>,… </a:t>
            </a:r>
            <a:r>
              <a:rPr lang="el-GR" dirty="0" smtClean="0">
                <a:latin typeface="+mj-lt"/>
              </a:rPr>
              <a:t>μ</a:t>
            </a:r>
            <a:r>
              <a:rPr lang="en-US" baseline="-25000" dirty="0" smtClean="0">
                <a:latin typeface="+mj-lt"/>
              </a:rPr>
              <a:t>J</a:t>
            </a:r>
            <a:r>
              <a:rPr lang="en-US" dirty="0" smtClean="0">
                <a:latin typeface="+mj-lt"/>
              </a:rPr>
              <a:t>, </a:t>
            </a:r>
            <a:r>
              <a:rPr lang="el-GR" dirty="0" smtClean="0">
                <a:latin typeface="+mj-lt"/>
              </a:rPr>
              <a:t>μ</a:t>
            </a:r>
            <a:r>
              <a:rPr lang="en-US" baseline="-25000" dirty="0" smtClean="0">
                <a:latin typeface="+mj-lt"/>
              </a:rPr>
              <a:t>J+1 </a:t>
            </a:r>
            <a:r>
              <a:rPr lang="en-US" dirty="0" smtClean="0">
                <a:latin typeface="+mj-lt"/>
              </a:rPr>
              <a:t>= + ∞ </a:t>
            </a:r>
          </a:p>
        </p:txBody>
      </p:sp>
    </p:spTree>
    <p:extLst>
      <p:ext uri="{BB962C8B-B14F-4D97-AF65-F5344CB8AC3E}">
        <p14:creationId xmlns:p14="http://schemas.microsoft.com/office/powerpoint/2010/main" xmlns="" val="1232762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381000" y="1371600"/>
            <a:ext cx="8229600" cy="228600"/>
          </a:xfrm>
          <a:prstGeom prst="rect">
            <a:avLst/>
          </a:prstGeom>
          <a:solidFill>
            <a:schemeClr val="bg1"/>
          </a:solidFill>
          <a:ln>
            <a:noFill/>
          </a:ln>
          <a:extLst>
            <a:ext uri="{91240B29-F687-4F45-9708-019B960494DF}">
              <a14:hiddenLine xmlns:a14="http://schemas.microsoft.com/office/drawing/2010/main" xmlns="" w="19050">
                <a:solidFill>
                  <a:srgbClr val="000000"/>
                </a:solidFill>
                <a:miter lim="800000"/>
                <a:headEnd/>
                <a:tailEnd/>
              </a14:hiddenLine>
            </a:ext>
          </a:extLst>
        </p:spPr>
        <p:txBody>
          <a:bodyPr wrap="none" anchor="ctr"/>
          <a:lstStyle/>
          <a:p>
            <a:endParaRPr lang="en-US"/>
          </a:p>
        </p:txBody>
      </p:sp>
      <p:pic>
        <p:nvPicPr>
          <p:cNvPr id="32771"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14425" y="1209675"/>
            <a:ext cx="6916738" cy="5038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2" name="Rectangle 5"/>
          <p:cNvSpPr>
            <a:spLocks noChangeArrowheads="1"/>
          </p:cNvSpPr>
          <p:nvPr/>
        </p:nvSpPr>
        <p:spPr bwMode="auto">
          <a:xfrm>
            <a:off x="1219200" y="4953000"/>
            <a:ext cx="2209800" cy="533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2773" name="Rectangle 6"/>
          <p:cNvSpPr>
            <a:spLocks noChangeArrowheads="1"/>
          </p:cNvSpPr>
          <p:nvPr/>
        </p:nvSpPr>
        <p:spPr bwMode="auto">
          <a:xfrm>
            <a:off x="1304925" y="2286000"/>
            <a:ext cx="3886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2774" name="Rectangle 7"/>
          <p:cNvSpPr>
            <a:spLocks noChangeArrowheads="1"/>
          </p:cNvSpPr>
          <p:nvPr/>
        </p:nvSpPr>
        <p:spPr bwMode="auto">
          <a:xfrm>
            <a:off x="6172200" y="2971800"/>
            <a:ext cx="6858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graphicFrame>
        <p:nvGraphicFramePr>
          <p:cNvPr id="32775" name="Object 8"/>
          <p:cNvGraphicFramePr>
            <a:graphicFrameLocks noChangeAspect="1"/>
          </p:cNvGraphicFramePr>
          <p:nvPr>
            <p:extLst/>
          </p:nvPr>
        </p:nvGraphicFramePr>
        <p:xfrm>
          <a:off x="6396037" y="3021806"/>
          <a:ext cx="238125" cy="357188"/>
        </p:xfrm>
        <a:graphic>
          <a:graphicData uri="http://schemas.openxmlformats.org/presentationml/2006/ole">
            <p:oleObj spid="_x0000_s267266" name="Equation" r:id="rId5" imgW="126890" imgH="190335" progId="Equation.DSMT4">
              <p:embed/>
            </p:oleObj>
          </a:graphicData>
        </a:graphic>
      </p:graphicFrame>
      <p:graphicFrame>
        <p:nvGraphicFramePr>
          <p:cNvPr id="32777" name="Object 11"/>
          <p:cNvGraphicFramePr>
            <a:graphicFrameLocks noChangeAspect="1"/>
          </p:cNvGraphicFramePr>
          <p:nvPr>
            <p:extLst/>
          </p:nvPr>
        </p:nvGraphicFramePr>
        <p:xfrm>
          <a:off x="4364831" y="6154057"/>
          <a:ext cx="261937" cy="452438"/>
        </p:xfrm>
        <a:graphic>
          <a:graphicData uri="http://schemas.openxmlformats.org/presentationml/2006/ole">
            <p:oleObj spid="_x0000_s267267" name="Equation" r:id="rId6" imgW="139639" imgH="241195" progId="Equation.DSMT4">
              <p:embed/>
            </p:oleObj>
          </a:graphicData>
        </a:graphic>
      </p:graphicFrame>
      <p:sp>
        <p:nvSpPr>
          <p:cNvPr id="32778" name="Rectangle 12"/>
          <p:cNvSpPr>
            <a:spLocks noChangeArrowheads="1"/>
          </p:cNvSpPr>
          <p:nvPr/>
        </p:nvSpPr>
        <p:spPr bwMode="auto">
          <a:xfrm>
            <a:off x="4076700" y="6166757"/>
            <a:ext cx="8382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sp>
        <p:nvSpPr>
          <p:cNvPr id="32779" name="Line 13"/>
          <p:cNvSpPr>
            <a:spLocks noChangeShapeType="1"/>
          </p:cNvSpPr>
          <p:nvPr/>
        </p:nvSpPr>
        <p:spPr bwMode="auto">
          <a:xfrm flipH="1" flipV="1">
            <a:off x="3429000" y="5562600"/>
            <a:ext cx="685800" cy="609600"/>
          </a:xfrm>
          <a:prstGeom prst="line">
            <a:avLst/>
          </a:prstGeom>
          <a:noFill/>
          <a:ln w="1905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lstStyle/>
          <a:p>
            <a:endParaRPr lang="en-US"/>
          </a:p>
        </p:txBody>
      </p:sp>
      <p:cxnSp>
        <p:nvCxnSpPr>
          <p:cNvPr id="3" name="Straight Arrow Connector 2"/>
          <p:cNvCxnSpPr/>
          <p:nvPr/>
        </p:nvCxnSpPr>
        <p:spPr bwMode="auto">
          <a:xfrm flipH="1">
            <a:off x="3429000" y="3200400"/>
            <a:ext cx="2667000" cy="15240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xmlns="" val="23085281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381000" y="1371600"/>
            <a:ext cx="8229600" cy="228600"/>
          </a:xfrm>
          <a:prstGeom prst="rect">
            <a:avLst/>
          </a:prstGeom>
          <a:solidFill>
            <a:schemeClr val="bg1"/>
          </a:solidFill>
          <a:ln>
            <a:noFill/>
          </a:ln>
          <a:extLst>
            <a:ext uri="{91240B29-F687-4F45-9708-019B960494DF}">
              <a14:hiddenLine xmlns:a14="http://schemas.microsoft.com/office/drawing/2010/main" xmlns="" w="19050">
                <a:solidFill>
                  <a:srgbClr val="000000"/>
                </a:solidFill>
                <a:miter lim="800000"/>
                <a:headEnd/>
                <a:tailEnd/>
              </a14:hiddenLine>
            </a:ext>
          </a:extLst>
        </p:spPr>
        <p:txBody>
          <a:bodyPr wrap="none" anchor="ctr"/>
          <a:lstStyle/>
          <a:p>
            <a:endParaRPr lang="en-US"/>
          </a:p>
        </p:txBody>
      </p:sp>
      <p:pic>
        <p:nvPicPr>
          <p:cNvPr id="33795"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9600" y="1447800"/>
            <a:ext cx="7848600" cy="410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796" name="Rectangle 6"/>
          <p:cNvSpPr>
            <a:spLocks noChangeArrowheads="1"/>
          </p:cNvSpPr>
          <p:nvPr/>
        </p:nvSpPr>
        <p:spPr bwMode="auto">
          <a:xfrm>
            <a:off x="2286000" y="4800600"/>
            <a:ext cx="990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3797" name="Rectangle 7"/>
          <p:cNvSpPr>
            <a:spLocks noChangeArrowheads="1"/>
          </p:cNvSpPr>
          <p:nvPr/>
        </p:nvSpPr>
        <p:spPr bwMode="auto">
          <a:xfrm>
            <a:off x="2133600" y="2466975"/>
            <a:ext cx="2743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graphicFrame>
        <p:nvGraphicFramePr>
          <p:cNvPr id="33799" name="Object 9"/>
          <p:cNvGraphicFramePr>
            <a:graphicFrameLocks noChangeAspect="1"/>
          </p:cNvGraphicFramePr>
          <p:nvPr>
            <p:extLst/>
          </p:nvPr>
        </p:nvGraphicFramePr>
        <p:xfrm>
          <a:off x="7620000" y="1806235"/>
          <a:ext cx="381000" cy="483394"/>
        </p:xfrm>
        <a:graphic>
          <a:graphicData uri="http://schemas.openxmlformats.org/presentationml/2006/ole">
            <p:oleObj spid="_x0000_s268290" name="Equation" r:id="rId5" imgW="203112" imgH="190417" progId="Equation.DSMT4">
              <p:embed/>
            </p:oleObj>
          </a:graphicData>
        </a:graphic>
      </p:graphicFrame>
      <p:graphicFrame>
        <p:nvGraphicFramePr>
          <p:cNvPr id="33800" name="Object 10"/>
          <p:cNvGraphicFramePr>
            <a:graphicFrameLocks noChangeAspect="1"/>
          </p:cNvGraphicFramePr>
          <p:nvPr/>
        </p:nvGraphicFramePr>
        <p:xfrm>
          <a:off x="4418013" y="5743575"/>
          <a:ext cx="690562" cy="452438"/>
        </p:xfrm>
        <a:graphic>
          <a:graphicData uri="http://schemas.openxmlformats.org/presentationml/2006/ole">
            <p:oleObj spid="_x0000_s268291" name="Equation" r:id="rId6" imgW="368300" imgH="241300" progId="Equation.DSMT4">
              <p:embed/>
            </p:oleObj>
          </a:graphicData>
        </a:graphic>
      </p:graphicFrame>
      <p:sp>
        <p:nvSpPr>
          <p:cNvPr id="33801" name="Line 11"/>
          <p:cNvSpPr>
            <a:spLocks noChangeShapeType="1"/>
          </p:cNvSpPr>
          <p:nvPr/>
        </p:nvSpPr>
        <p:spPr bwMode="auto">
          <a:xfrm flipH="1" flipV="1">
            <a:off x="3200400" y="5105400"/>
            <a:ext cx="1143000" cy="838200"/>
          </a:xfrm>
          <a:prstGeom prst="line">
            <a:avLst/>
          </a:prstGeom>
          <a:noFill/>
          <a:ln w="1905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lstStyle/>
          <a:p>
            <a:endParaRPr lang="en-US"/>
          </a:p>
        </p:txBody>
      </p:sp>
      <p:sp>
        <p:nvSpPr>
          <p:cNvPr id="33802" name="Rectangle 12"/>
          <p:cNvSpPr>
            <a:spLocks noChangeArrowheads="1"/>
          </p:cNvSpPr>
          <p:nvPr/>
        </p:nvSpPr>
        <p:spPr bwMode="auto">
          <a:xfrm>
            <a:off x="7467600" y="1836057"/>
            <a:ext cx="6858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sp>
        <p:nvSpPr>
          <p:cNvPr id="33803" name="Rectangle 13"/>
          <p:cNvSpPr>
            <a:spLocks noChangeArrowheads="1"/>
          </p:cNvSpPr>
          <p:nvPr/>
        </p:nvSpPr>
        <p:spPr bwMode="auto">
          <a:xfrm>
            <a:off x="4343400" y="5715000"/>
            <a:ext cx="8382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cxnSp>
        <p:nvCxnSpPr>
          <p:cNvPr id="12" name="Straight Arrow Connector 11"/>
          <p:cNvCxnSpPr/>
          <p:nvPr/>
        </p:nvCxnSpPr>
        <p:spPr bwMode="auto">
          <a:xfrm flipH="1">
            <a:off x="3162300" y="2286000"/>
            <a:ext cx="4229100" cy="23622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13" name="Rectangle 12"/>
          <p:cNvSpPr/>
          <p:nvPr/>
        </p:nvSpPr>
        <p:spPr bwMode="auto">
          <a:xfrm>
            <a:off x="4267200" y="4648200"/>
            <a:ext cx="4114800" cy="762000"/>
          </a:xfrm>
          <a:prstGeom prst="rect">
            <a:avLst/>
          </a:prstGeom>
          <a:solidFill>
            <a:srgbClr val="99CC00">
              <a:alpha val="23137"/>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38929548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8382000" cy="5447645"/>
          </a:xfrm>
          <a:prstGeom prst="rect">
            <a:avLst/>
          </a:prstGeom>
          <a:noFill/>
        </p:spPr>
        <p:txBody>
          <a:bodyPr wrap="square" rtlCol="0">
            <a:spAutoFit/>
          </a:bodyPr>
          <a:lstStyle/>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        |                  Standard            Prob.      95% Confidence</a:t>
            </a:r>
          </a:p>
          <a:p>
            <a:r>
              <a:rPr lang="en-US" sz="1200" b="1" smtClean="0">
                <a:latin typeface="Courier New" pitchFamily="49" charset="0"/>
                <a:cs typeface="Courier New" pitchFamily="49" charset="0"/>
              </a:rPr>
              <a:t> HLTHSAT|  Coefficient       Error       z    |z|&gt;Z*         Interval</a:t>
            </a:r>
          </a:p>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        |Index function for probability......................................</a:t>
            </a:r>
          </a:p>
          <a:p>
            <a:r>
              <a:rPr lang="en-US" sz="1200" b="1" smtClean="0">
                <a:latin typeface="Courier New" pitchFamily="49" charset="0"/>
                <a:cs typeface="Courier New" pitchFamily="49" charset="0"/>
              </a:rPr>
              <a:t>Constant|    1.96417***      .11905    16.50  .0000     1.73084   2.19751</a:t>
            </a:r>
          </a:p>
          <a:p>
            <a:r>
              <a:rPr lang="en-US" sz="1200" b="1" smtClean="0">
                <a:latin typeface="Courier New" pitchFamily="49" charset="0"/>
                <a:cs typeface="Courier New" pitchFamily="49" charset="0"/>
              </a:rPr>
              <a:t>  FEMALE|     .01223         .03250      .38  .7066     -.05146    .07593</a:t>
            </a:r>
          </a:p>
          <a:p>
            <a:r>
              <a:rPr lang="en-US" sz="1200" b="1" smtClean="0">
                <a:latin typeface="Courier New" pitchFamily="49" charset="0"/>
                <a:cs typeface="Courier New" pitchFamily="49" charset="0"/>
              </a:rPr>
              <a:t>    EDUC|     .03667***      .00717     5.11  .0000      .02261    .05073</a:t>
            </a:r>
          </a:p>
          <a:p>
            <a:r>
              <a:rPr lang="en-US" sz="1200" b="1" smtClean="0">
                <a:latin typeface="Courier New" pitchFamily="49" charset="0"/>
                <a:cs typeface="Courier New" pitchFamily="49" charset="0"/>
              </a:rPr>
              <a:t>     AGE|    -.01846***      .00154   -11.98  .0000     -.02148   -.01544</a:t>
            </a:r>
          </a:p>
          <a:p>
            <a:r>
              <a:rPr lang="it-IT" sz="1200" b="1" smtClean="0">
                <a:latin typeface="Courier New" pitchFamily="49" charset="0"/>
                <a:cs typeface="Courier New" pitchFamily="49" charset="0"/>
              </a:rPr>
              <a:t>  INCOME|     .24009**       .10103     2.38  .0175      .04208    .43809</a:t>
            </a:r>
          </a:p>
          <a:p>
            <a:r>
              <a:rPr lang="de-DE" sz="1200" b="1" smtClean="0">
                <a:latin typeface="Courier New" pitchFamily="49" charset="0"/>
                <a:cs typeface="Courier New" pitchFamily="49" charset="0"/>
              </a:rPr>
              <a:t>  HHKIDS|     .04975         .03525     1.41  .1582     -.01934    .11884</a:t>
            </a:r>
          </a:p>
          <a:p>
            <a:r>
              <a:rPr lang="en-US" sz="1200" b="1" smtClean="0">
                <a:latin typeface="Courier New" pitchFamily="49" charset="0"/>
                <a:cs typeface="Courier New" pitchFamily="49" charset="0"/>
              </a:rPr>
              <a:t>        |Threshold parameters for index......................................</a:t>
            </a:r>
          </a:p>
          <a:p>
            <a:r>
              <a:rPr lang="en-US" sz="1200" b="1" smtClean="0">
                <a:latin typeface="Courier New" pitchFamily="49" charset="0"/>
                <a:cs typeface="Courier New" pitchFamily="49" charset="0"/>
              </a:rPr>
              <a:t>  Mu(01)|    1.14847***      .02116    54.28  .0000     1.10700   1.18994</a:t>
            </a:r>
          </a:p>
          <a:p>
            <a:r>
              <a:rPr lang="en-US" sz="1200" b="1" smtClean="0">
                <a:latin typeface="Courier New" pitchFamily="49" charset="0"/>
                <a:cs typeface="Courier New" pitchFamily="49" charset="0"/>
              </a:rPr>
              <a:t>  Mu(02)|    2.54775***      .02162   117.86  .0000     2.50539   2.59012</a:t>
            </a:r>
          </a:p>
          <a:p>
            <a:r>
              <a:rPr lang="en-US" sz="1200" b="1" smtClean="0">
                <a:latin typeface="Courier New" pitchFamily="49" charset="0"/>
                <a:cs typeface="Courier New" pitchFamily="49" charset="0"/>
              </a:rPr>
              <a:t>  Mu(03)|    3.05625***      .02646   115.50  .0000     3.00439   3.10811</a:t>
            </a:r>
          </a:p>
          <a:p>
            <a:endParaRPr lang="en-US" sz="1200" b="1" smtClean="0">
              <a:latin typeface="Courier New" pitchFamily="49" charset="0"/>
              <a:cs typeface="Courier New" pitchFamily="49" charset="0"/>
            </a:endParaRPr>
          </a:p>
          <a:p>
            <a:r>
              <a:rPr lang="en-US" sz="1200" b="1" smtClean="0">
                <a:latin typeface="Courier New" pitchFamily="49" charset="0"/>
                <a:cs typeface="Courier New" pitchFamily="49" charset="0"/>
              </a:rPr>
              <a:t>As reported by Stata</a:t>
            </a:r>
          </a:p>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        |Index function for probability......................................</a:t>
            </a:r>
          </a:p>
          <a:p>
            <a:r>
              <a:rPr lang="en-US" sz="1200" b="1" smtClean="0">
                <a:latin typeface="Courier New" pitchFamily="49" charset="0"/>
                <a:cs typeface="Courier New" pitchFamily="49" charset="0"/>
              </a:rPr>
              <a:t>  FEMALE|     .01223         .03250      .38  .7066     -.05146    .07593</a:t>
            </a:r>
          </a:p>
          <a:p>
            <a:r>
              <a:rPr lang="en-US" sz="1200" b="1" smtClean="0">
                <a:latin typeface="Courier New" pitchFamily="49" charset="0"/>
                <a:cs typeface="Courier New" pitchFamily="49" charset="0"/>
              </a:rPr>
              <a:t>    EDUC|     .03667***      .00717     5.11  .0000      .02261    .05073</a:t>
            </a:r>
          </a:p>
          <a:p>
            <a:r>
              <a:rPr lang="en-US" sz="1200" b="1" smtClean="0">
                <a:latin typeface="Courier New" pitchFamily="49" charset="0"/>
                <a:cs typeface="Courier New" pitchFamily="49" charset="0"/>
              </a:rPr>
              <a:t>     AGE|    -.01846***      .00154   -11.98  .0000     -.02148   -.01544</a:t>
            </a:r>
          </a:p>
          <a:p>
            <a:r>
              <a:rPr lang="it-IT" sz="1200" b="1" smtClean="0">
                <a:latin typeface="Courier New" pitchFamily="49" charset="0"/>
                <a:cs typeface="Courier New" pitchFamily="49" charset="0"/>
              </a:rPr>
              <a:t>  INCOME|     .24009**       .10103     2.38  .0175      .04208    .43809</a:t>
            </a:r>
          </a:p>
          <a:p>
            <a:r>
              <a:rPr lang="de-DE" sz="1200" b="1" smtClean="0">
                <a:latin typeface="Courier New" pitchFamily="49" charset="0"/>
                <a:cs typeface="Courier New" pitchFamily="49" charset="0"/>
              </a:rPr>
              <a:t>  HHKIDS|     .04975         .03525     1.41  .1582     -.01934    .11884</a:t>
            </a:r>
          </a:p>
          <a:p>
            <a:r>
              <a:rPr lang="en-US" sz="1200" b="1" smtClean="0">
                <a:latin typeface="Courier New" pitchFamily="49" charset="0"/>
                <a:cs typeface="Courier New" pitchFamily="49" charset="0"/>
              </a:rPr>
              <a:t>        |Threshold parameters for index model................................</a:t>
            </a:r>
          </a:p>
          <a:p>
            <a:r>
              <a:rPr lang="en-US" sz="1200" b="1" smtClean="0">
                <a:latin typeface="Courier New" pitchFamily="49" charset="0"/>
                <a:cs typeface="Courier New" pitchFamily="49" charset="0"/>
              </a:rPr>
              <a:t> /Cut(1)|   -1.96417***      .11905   -16.50  .0000    -2.19751  -1.73084</a:t>
            </a:r>
          </a:p>
          <a:p>
            <a:r>
              <a:rPr lang="en-US" sz="1200" b="1" smtClean="0">
                <a:latin typeface="Courier New" pitchFamily="49" charset="0"/>
                <a:cs typeface="Courier New" pitchFamily="49" charset="0"/>
              </a:rPr>
              <a:t> /Cut(2)|    -.81570***      .11956    -6.82  .0000    -1.05004   -.58136</a:t>
            </a:r>
          </a:p>
          <a:p>
            <a:r>
              <a:rPr lang="en-US" sz="1200" b="1" smtClean="0">
                <a:latin typeface="Courier New" pitchFamily="49" charset="0"/>
                <a:cs typeface="Courier New" pitchFamily="49" charset="0"/>
              </a:rPr>
              <a:t> /Cut(3)|     .58358***      .12079     4.83  .0000      .34684    .82033</a:t>
            </a:r>
          </a:p>
          <a:p>
            <a:r>
              <a:rPr lang="en-US" sz="1200" b="1" smtClean="0">
                <a:latin typeface="Courier New" pitchFamily="49" charset="0"/>
                <a:cs typeface="Courier New" pitchFamily="49" charset="0"/>
              </a:rPr>
              <a:t> /Cut(4)|    1.09208***      .12112     9.02  .0000      .85468   1.32947</a:t>
            </a:r>
          </a:p>
        </p:txBody>
      </p:sp>
      <p:sp>
        <p:nvSpPr>
          <p:cNvPr id="3" name="Rectangle 2"/>
          <p:cNvSpPr/>
          <p:nvPr/>
        </p:nvSpPr>
        <p:spPr bwMode="auto">
          <a:xfrm>
            <a:off x="3124200" y="2743200"/>
            <a:ext cx="4343400" cy="685800"/>
          </a:xfrm>
          <a:prstGeom prst="rect">
            <a:avLst/>
          </a:prstGeom>
          <a:solidFill>
            <a:srgbClr val="99CC00">
              <a:alpha val="23137"/>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4" name="Rectangle 3"/>
          <p:cNvSpPr/>
          <p:nvPr/>
        </p:nvSpPr>
        <p:spPr bwMode="auto">
          <a:xfrm>
            <a:off x="3200400" y="5105400"/>
            <a:ext cx="4343400" cy="762000"/>
          </a:xfrm>
          <a:prstGeom prst="rect">
            <a:avLst/>
          </a:prstGeom>
          <a:solidFill>
            <a:srgbClr val="99CC00">
              <a:alpha val="23137"/>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TextBox 4"/>
          <p:cNvSpPr txBox="1"/>
          <p:nvPr/>
        </p:nvSpPr>
        <p:spPr>
          <a:xfrm>
            <a:off x="685800" y="6096000"/>
            <a:ext cx="7010400" cy="369332"/>
          </a:xfrm>
          <a:prstGeom prst="rect">
            <a:avLst/>
          </a:prstGeom>
          <a:noFill/>
          <a:ln w="12700">
            <a:solidFill>
              <a:schemeClr val="tx1"/>
            </a:solidFill>
          </a:ln>
        </p:spPr>
        <p:txBody>
          <a:bodyPr wrap="square" rtlCol="0">
            <a:spAutoFit/>
          </a:bodyPr>
          <a:lstStyle/>
          <a:p>
            <a:r>
              <a:rPr lang="en-US" b="1" smtClean="0">
                <a:latin typeface="Arial" pitchFamily="34" charset="0"/>
                <a:cs typeface="Arial" pitchFamily="34" charset="0"/>
              </a:rPr>
              <a:t>Hypothesis tests about threshold values are not meaningful.</a:t>
            </a:r>
            <a:endParaRPr lang="en-US" b="1">
              <a:latin typeface="Arial" pitchFamily="34" charset="0"/>
              <a:cs typeface="Arial" pitchFamily="34" charset="0"/>
            </a:endParaRPr>
          </a:p>
        </p:txBody>
      </p:sp>
    </p:spTree>
    <p:extLst>
      <p:ext uri="{BB962C8B-B14F-4D97-AF65-F5344CB8AC3E}">
        <p14:creationId xmlns:p14="http://schemas.microsoft.com/office/powerpoint/2010/main" xmlns="" val="8379041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304800" y="762000"/>
            <a:ext cx="8229600" cy="606425"/>
          </a:xfrm>
        </p:spPr>
        <p:txBody>
          <a:bodyPr/>
          <a:lstStyle/>
          <a:p>
            <a:pPr eaLnBrk="1" hangingPunct="1"/>
            <a:r>
              <a:rPr lang="en-US" smtClean="0"/>
              <a:t>The Incidental Parameters Problem</a:t>
            </a:r>
          </a:p>
        </p:txBody>
      </p:sp>
      <p:sp>
        <p:nvSpPr>
          <p:cNvPr id="55299" name="Text Box 4"/>
          <p:cNvSpPr txBox="1">
            <a:spLocks noChangeArrowheads="1"/>
          </p:cNvSpPr>
          <p:nvPr/>
        </p:nvSpPr>
        <p:spPr bwMode="auto">
          <a:xfrm>
            <a:off x="1676400" y="1631950"/>
            <a:ext cx="5715000" cy="730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Arial" charset="0"/>
              </a:rPr>
              <a:t>Table 9.1  Monte Carlo Analysis of the Bias of the MLE in Fixed Effects Discrete Choice Models (Means of empirical sampling distributions, </a:t>
            </a:r>
            <a:r>
              <a:rPr lang="en-US" sz="1400" b="1" i="1">
                <a:latin typeface="Arial" charset="0"/>
              </a:rPr>
              <a:t>N</a:t>
            </a:r>
            <a:r>
              <a:rPr lang="en-US" sz="1400" b="1">
                <a:latin typeface="Arial" charset="0"/>
              </a:rPr>
              <a:t> = 1,000 individuals, </a:t>
            </a:r>
            <a:r>
              <a:rPr lang="en-US" sz="1400" b="1" i="1">
                <a:latin typeface="Arial" charset="0"/>
              </a:rPr>
              <a:t>R</a:t>
            </a:r>
            <a:r>
              <a:rPr lang="en-US" sz="1400" b="1">
                <a:latin typeface="Arial" charset="0"/>
              </a:rPr>
              <a:t> = 200 replications)</a:t>
            </a:r>
            <a:endParaRPr lang="en-US" sz="1400" b="1" i="1">
              <a:latin typeface="Arial" charset="0"/>
            </a:endParaRPr>
          </a:p>
        </p:txBody>
      </p:sp>
      <p:pic>
        <p:nvPicPr>
          <p:cNvPr id="55300"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44393" y="2696901"/>
            <a:ext cx="6179014" cy="3095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1701520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r>
              <a:rPr lang="en-US" altLang="en-US" smtClean="0">
                <a:latin typeface="Arial" panose="020B0604020202020204" pitchFamily="34" charset="0"/>
                <a:cs typeface="Arial" panose="020B0604020202020204" pitchFamily="34" charset="0"/>
              </a:rPr>
              <a:t>Zero Inflated Ordered Probit</a:t>
            </a:r>
          </a:p>
        </p:txBody>
      </p:sp>
      <p:graphicFrame>
        <p:nvGraphicFramePr>
          <p:cNvPr id="99331" name="Object 3"/>
          <p:cNvGraphicFramePr>
            <a:graphicFrameLocks noGrp="1" noChangeAspect="1"/>
          </p:cNvGraphicFramePr>
          <p:nvPr>
            <p:ph idx="1"/>
          </p:nvPr>
        </p:nvGraphicFramePr>
        <p:xfrm>
          <a:off x="1905000" y="1981200"/>
          <a:ext cx="5029200" cy="4060825"/>
        </p:xfrm>
        <a:graphic>
          <a:graphicData uri="http://schemas.openxmlformats.org/presentationml/2006/ole">
            <p:oleObj spid="_x0000_s149508" name="Equation" r:id="rId4" imgW="4089400" imgH="3302000" progId="Equation.DSMT4">
              <p:embed/>
            </p:oleObj>
          </a:graphicData>
        </a:graphic>
      </p:graphicFrame>
    </p:spTree>
    <p:extLst>
      <p:ext uri="{BB962C8B-B14F-4D97-AF65-F5344CB8AC3E}">
        <p14:creationId xmlns:p14="http://schemas.microsoft.com/office/powerpoint/2010/main" xmlns="" val="16987850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r>
              <a:rPr lang="en-US" altLang="en-US" smtClean="0">
                <a:latin typeface="Arial" panose="020B0604020202020204" pitchFamily="34" charset="0"/>
                <a:cs typeface="Arial" panose="020B0604020202020204" pitchFamily="34" charset="0"/>
              </a:rPr>
              <a:t>Teenage Smoking</a:t>
            </a:r>
          </a:p>
        </p:txBody>
      </p:sp>
      <p:graphicFrame>
        <p:nvGraphicFramePr>
          <p:cNvPr id="101379" name="Object 4"/>
          <p:cNvGraphicFramePr>
            <a:graphicFrameLocks noChangeAspect="1"/>
          </p:cNvGraphicFramePr>
          <p:nvPr/>
        </p:nvGraphicFramePr>
        <p:xfrm>
          <a:off x="990600" y="1905000"/>
          <a:ext cx="7162800" cy="4324350"/>
        </p:xfrm>
        <a:graphic>
          <a:graphicData uri="http://schemas.openxmlformats.org/presentationml/2006/ole">
            <p:oleObj spid="_x0000_s150532" name="Equation" r:id="rId4" imgW="4902200" imgH="2959100" progId="Equation.DSMT4">
              <p:embed/>
            </p:oleObj>
          </a:graphicData>
        </a:graphic>
      </p:graphicFrame>
    </p:spTree>
    <p:extLst>
      <p:ext uri="{BB962C8B-B14F-4D97-AF65-F5344CB8AC3E}">
        <p14:creationId xmlns:p14="http://schemas.microsoft.com/office/powerpoint/2010/main" xmlns="" val="27482313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1981200"/>
            <a:ext cx="7772400" cy="2462213"/>
          </a:xfrm>
          <a:prstGeom prst="rect">
            <a:avLst/>
          </a:prstGeom>
          <a:noFill/>
        </p:spPr>
        <p:txBody>
          <a:bodyPr wrap="square" rtlCol="0">
            <a:spAutoFit/>
          </a:bodyPr>
          <a:lstStyle/>
          <a:p>
            <a:pPr algn="ctr"/>
            <a:r>
              <a:rPr lang="en-US" sz="2800" b="1" smtClean="0">
                <a:latin typeface="Arial" pitchFamily="34" charset="0"/>
                <a:cs typeface="Arial" pitchFamily="34" charset="0"/>
              </a:rPr>
              <a:t>Inflated Responses in Self-Assessed Health</a:t>
            </a:r>
          </a:p>
          <a:p>
            <a:pPr algn="ctr"/>
            <a:endParaRPr lang="en-US" b="1" smtClean="0">
              <a:latin typeface="Arial" pitchFamily="34" charset="0"/>
              <a:cs typeface="Arial" pitchFamily="34" charset="0"/>
            </a:endParaRPr>
          </a:p>
          <a:p>
            <a:pPr algn="ctr"/>
            <a:r>
              <a:rPr lang="en-US" b="1" smtClean="0">
                <a:latin typeface="Arial" pitchFamily="34" charset="0"/>
                <a:cs typeface="Arial" pitchFamily="34" charset="0"/>
              </a:rPr>
              <a:t>Mark Harris</a:t>
            </a:r>
          </a:p>
          <a:p>
            <a:pPr algn="ctr"/>
            <a:r>
              <a:rPr lang="en-US" b="1" smtClean="0">
                <a:latin typeface="Arial" pitchFamily="34" charset="0"/>
                <a:cs typeface="Arial" pitchFamily="34" charset="0"/>
              </a:rPr>
              <a:t>Department of Economics, Curtin University</a:t>
            </a:r>
          </a:p>
          <a:p>
            <a:pPr algn="ctr"/>
            <a:r>
              <a:rPr lang="en-US" b="1" smtClean="0">
                <a:latin typeface="Arial" pitchFamily="34" charset="0"/>
                <a:cs typeface="Arial" pitchFamily="34" charset="0"/>
              </a:rPr>
              <a:t>Bruce Hollingsworth</a:t>
            </a:r>
          </a:p>
          <a:p>
            <a:pPr algn="ctr"/>
            <a:r>
              <a:rPr lang="en-US" b="1" smtClean="0">
                <a:latin typeface="Arial" pitchFamily="34" charset="0"/>
                <a:cs typeface="Arial" pitchFamily="34" charset="0"/>
              </a:rPr>
              <a:t>Department of Economics, Lancaster University</a:t>
            </a:r>
          </a:p>
          <a:p>
            <a:pPr algn="ctr"/>
            <a:r>
              <a:rPr lang="en-US" b="1" smtClean="0">
                <a:latin typeface="Arial" pitchFamily="34" charset="0"/>
                <a:cs typeface="Arial" pitchFamily="34" charset="0"/>
              </a:rPr>
              <a:t>William Greene</a:t>
            </a:r>
          </a:p>
          <a:p>
            <a:pPr algn="ctr"/>
            <a:r>
              <a:rPr lang="en-US" b="1" smtClean="0">
                <a:latin typeface="Arial" pitchFamily="34" charset="0"/>
                <a:cs typeface="Arial" pitchFamily="34" charset="0"/>
              </a:rPr>
              <a:t>Stern School of Business, New York University</a:t>
            </a:r>
            <a:endParaRPr lang="en-US" b="1">
              <a:latin typeface="Arial" pitchFamily="34" charset="0"/>
              <a:cs typeface="Arial" pitchFamily="34" charset="0"/>
            </a:endParaRPr>
          </a:p>
        </p:txBody>
      </p:sp>
      <p:sp>
        <p:nvSpPr>
          <p:cNvPr id="3" name="Rectangle 2"/>
          <p:cNvSpPr/>
          <p:nvPr/>
        </p:nvSpPr>
        <p:spPr>
          <a:xfrm>
            <a:off x="723900" y="1905000"/>
            <a:ext cx="7810500" cy="609600"/>
          </a:xfrm>
          <a:prstGeom prst="rect">
            <a:avLst/>
          </a:prstGeom>
          <a:solidFill>
            <a:srgbClr val="7030A0">
              <a:alpha val="1882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88511887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smtClean="0"/>
              <a:t>SAH vs. Objective Health Measures</a:t>
            </a:r>
            <a:endParaRPr lang="en-US"/>
          </a:p>
        </p:txBody>
      </p:sp>
      <p:sp>
        <p:nvSpPr>
          <p:cNvPr id="3" name="Content Placeholder 2"/>
          <p:cNvSpPr>
            <a:spLocks noGrp="1"/>
          </p:cNvSpPr>
          <p:nvPr>
            <p:ph idx="1"/>
          </p:nvPr>
        </p:nvSpPr>
        <p:spPr>
          <a:xfrm>
            <a:off x="381000" y="1752600"/>
            <a:ext cx="8153400" cy="3505200"/>
          </a:xfrm>
        </p:spPr>
        <p:txBody>
          <a:bodyPr>
            <a:normAutofit lnSpcReduction="10000"/>
          </a:bodyPr>
          <a:lstStyle/>
          <a:p>
            <a:pPr>
              <a:buNone/>
            </a:pPr>
            <a:r>
              <a:rPr lang="en-AU" sz="1600" smtClean="0"/>
              <a:t>Favorable SAH categories seem artificially high.</a:t>
            </a:r>
          </a:p>
          <a:p>
            <a:pPr>
              <a:buNone/>
            </a:pPr>
            <a:endParaRPr lang="en-AU" sz="1600" smtClean="0"/>
          </a:p>
          <a:p>
            <a:pPr marL="0" indent="0">
              <a:buNone/>
            </a:pPr>
            <a:r>
              <a:rPr lang="en-GB" sz="1600" smtClean="0">
                <a:sym typeface="Symbol"/>
              </a:rPr>
              <a:t>  </a:t>
            </a:r>
            <a:r>
              <a:rPr lang="en-GB" sz="1600" smtClean="0"/>
              <a:t>60% of Australians are either overweight or obese (Dunstan </a:t>
            </a:r>
            <a:r>
              <a:rPr lang="en-GB" sz="1600" i="1" smtClean="0"/>
              <a:t>et. al</a:t>
            </a:r>
            <a:r>
              <a:rPr lang="en-GB" sz="1600" smtClean="0"/>
              <a:t>, 2001)</a:t>
            </a:r>
          </a:p>
          <a:p>
            <a:pPr marL="0" indent="0">
              <a:buNone/>
            </a:pPr>
            <a:r>
              <a:rPr lang="en-GB" sz="1600">
                <a:sym typeface="Symbol"/>
              </a:rPr>
              <a:t> </a:t>
            </a:r>
            <a:r>
              <a:rPr lang="en-GB" sz="1600" smtClean="0">
                <a:sym typeface="Symbol"/>
              </a:rPr>
              <a:t> </a:t>
            </a:r>
            <a:r>
              <a:rPr lang="en-US" sz="1600" smtClean="0"/>
              <a:t>1 in 4 Australians has either diabetes or a condition of impaired glucose metabolism</a:t>
            </a:r>
          </a:p>
          <a:p>
            <a:pPr marL="0" indent="0">
              <a:buNone/>
            </a:pPr>
            <a:r>
              <a:rPr lang="en-GB" sz="1600">
                <a:sym typeface="Symbol"/>
              </a:rPr>
              <a:t> </a:t>
            </a:r>
            <a:r>
              <a:rPr lang="en-GB" sz="1600" smtClean="0">
                <a:sym typeface="Symbol"/>
              </a:rPr>
              <a:t> </a:t>
            </a:r>
            <a:r>
              <a:rPr lang="en-US" sz="1600" smtClean="0"/>
              <a:t>Over 50% of the population has elevated cholesterol</a:t>
            </a:r>
          </a:p>
          <a:p>
            <a:pPr marL="0" indent="0">
              <a:buNone/>
            </a:pPr>
            <a:r>
              <a:rPr lang="en-GB" sz="1600">
                <a:sym typeface="Symbol"/>
              </a:rPr>
              <a:t> </a:t>
            </a:r>
            <a:r>
              <a:rPr lang="en-GB" sz="1600" smtClean="0">
                <a:sym typeface="Symbol"/>
              </a:rPr>
              <a:t> </a:t>
            </a:r>
            <a:r>
              <a:rPr lang="en-US" sz="1600" smtClean="0"/>
              <a:t>Over 50% has at least 1 of the “deadly quartet” of health conditions</a:t>
            </a:r>
            <a:br>
              <a:rPr lang="en-US" sz="1600" smtClean="0"/>
            </a:br>
            <a:r>
              <a:rPr lang="en-US" sz="1600" smtClean="0"/>
              <a:t>   (diabetes, obesity, high blood pressure, high cholestrol)</a:t>
            </a:r>
          </a:p>
          <a:p>
            <a:pPr marL="0" indent="0">
              <a:buNone/>
            </a:pPr>
            <a:r>
              <a:rPr lang="en-GB" sz="1600">
                <a:sym typeface="Symbol"/>
              </a:rPr>
              <a:t> </a:t>
            </a:r>
            <a:r>
              <a:rPr lang="en-GB" sz="1600" smtClean="0">
                <a:sym typeface="Symbol"/>
              </a:rPr>
              <a:t> </a:t>
            </a:r>
            <a:r>
              <a:rPr lang="en-GB" sz="1600" smtClean="0"/>
              <a:t>Nearly </a:t>
            </a:r>
            <a:r>
              <a:rPr lang="en-GB" sz="1600"/>
              <a:t>4 out of 5 Australians have 1 or more long term health </a:t>
            </a:r>
            <a:r>
              <a:rPr lang="en-GB" sz="1600" smtClean="0"/>
              <a:t>conditions</a:t>
            </a:r>
            <a:br>
              <a:rPr lang="en-GB" sz="1600" smtClean="0"/>
            </a:br>
            <a:r>
              <a:rPr lang="en-GB" sz="1600" smtClean="0"/>
              <a:t>   </a:t>
            </a:r>
            <a:r>
              <a:rPr lang="en-GB" sz="1600"/>
              <a:t>(National Health Survey, Australian Bureau of Statistics 2006)</a:t>
            </a:r>
            <a:endParaRPr lang="en-US" sz="1600"/>
          </a:p>
          <a:p>
            <a:pPr marL="0" indent="0">
              <a:buNone/>
            </a:pPr>
            <a:r>
              <a:rPr lang="en-GB" sz="1600">
                <a:sym typeface="Symbol"/>
              </a:rPr>
              <a:t> </a:t>
            </a:r>
            <a:r>
              <a:rPr lang="en-GB" sz="1600" smtClean="0">
                <a:sym typeface="Symbol"/>
              </a:rPr>
              <a:t> </a:t>
            </a:r>
            <a:r>
              <a:rPr lang="en-US" sz="1600" smtClean="0"/>
              <a:t>Australia </a:t>
            </a:r>
            <a:r>
              <a:rPr lang="en-US" sz="1600"/>
              <a:t>ranked #1 in terms of obesity </a:t>
            </a:r>
            <a:r>
              <a:rPr lang="en-US" sz="1600" smtClean="0"/>
              <a:t>rates</a:t>
            </a:r>
          </a:p>
          <a:p>
            <a:pPr marL="0" indent="0">
              <a:buNone/>
            </a:pPr>
            <a:endParaRPr lang="en-US" sz="1600" smtClean="0"/>
          </a:p>
          <a:p>
            <a:pPr marL="0" indent="0">
              <a:buNone/>
            </a:pPr>
            <a:r>
              <a:rPr lang="en-US" sz="1600" smtClean="0"/>
              <a:t>Similar results appear to appear for other countries</a:t>
            </a:r>
            <a:endParaRPr lang="en-US" sz="1600"/>
          </a:p>
        </p:txBody>
      </p:sp>
    </p:spTree>
    <p:extLst>
      <p:ext uri="{BB962C8B-B14F-4D97-AF65-F5344CB8AC3E}">
        <p14:creationId xmlns:p14="http://schemas.microsoft.com/office/powerpoint/2010/main" xmlns="" val="42565858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609600"/>
            <a:ext cx="8229600" cy="1143000"/>
          </a:xfrm>
        </p:spPr>
        <p:txBody>
          <a:bodyPr/>
          <a:lstStyle/>
          <a:p>
            <a:r>
              <a:rPr lang="en-US" b="1" smtClean="0">
                <a:solidFill>
                  <a:srgbClr val="0070C0"/>
                </a:solidFill>
              </a:rPr>
              <a:t>A Two Class Latent Class Model</a:t>
            </a:r>
          </a:p>
        </p:txBody>
      </p:sp>
      <p:pic>
        <p:nvPicPr>
          <p:cNvPr id="39939" name="Picture 2"/>
          <p:cNvPicPr>
            <a:picLocks noChangeAspect="1" noChangeArrowheads="1"/>
          </p:cNvPicPr>
          <p:nvPr/>
        </p:nvPicPr>
        <p:blipFill>
          <a:blip r:embed="rId2" cstate="print"/>
          <a:srcRect/>
          <a:stretch>
            <a:fillRect/>
          </a:stretch>
        </p:blipFill>
        <p:spPr bwMode="auto">
          <a:xfrm>
            <a:off x="688925" y="2667000"/>
            <a:ext cx="3519537" cy="2667000"/>
          </a:xfrm>
          <a:prstGeom prst="rect">
            <a:avLst/>
          </a:prstGeom>
          <a:noFill/>
          <a:ln w="9525">
            <a:noFill/>
            <a:miter lim="800000"/>
            <a:headEnd/>
            <a:tailEnd/>
          </a:ln>
        </p:spPr>
      </p:pic>
      <p:pic>
        <p:nvPicPr>
          <p:cNvPr id="39940" name="Picture 3"/>
          <p:cNvPicPr>
            <a:picLocks noChangeAspect="1" noChangeArrowheads="1"/>
          </p:cNvPicPr>
          <p:nvPr/>
        </p:nvPicPr>
        <p:blipFill>
          <a:blip r:embed="rId3" cstate="print"/>
          <a:srcRect/>
          <a:stretch>
            <a:fillRect/>
          </a:stretch>
        </p:blipFill>
        <p:spPr bwMode="auto">
          <a:xfrm>
            <a:off x="4267200" y="2667000"/>
            <a:ext cx="4168265" cy="2641600"/>
          </a:xfrm>
          <a:prstGeom prst="rect">
            <a:avLst/>
          </a:prstGeom>
          <a:noFill/>
          <a:ln w="9525">
            <a:noFill/>
            <a:miter lim="800000"/>
            <a:headEnd/>
            <a:tailEnd/>
          </a:ln>
        </p:spPr>
      </p:pic>
      <p:cxnSp>
        <p:nvCxnSpPr>
          <p:cNvPr id="39941" name="Straight Connector 6"/>
          <p:cNvCxnSpPr>
            <a:cxnSpLocks noChangeShapeType="1"/>
          </p:cNvCxnSpPr>
          <p:nvPr/>
        </p:nvCxnSpPr>
        <p:spPr bwMode="auto">
          <a:xfrm flipV="1">
            <a:off x="6452076" y="3226038"/>
            <a:ext cx="838200" cy="1295400"/>
          </a:xfrm>
          <a:prstGeom prst="line">
            <a:avLst/>
          </a:prstGeom>
          <a:noFill/>
          <a:ln w="9525" algn="ctr">
            <a:solidFill>
              <a:srgbClr val="FFFF00"/>
            </a:solidFill>
            <a:round/>
            <a:headEnd/>
            <a:tailEnd/>
          </a:ln>
        </p:spPr>
      </p:cxnSp>
      <p:cxnSp>
        <p:nvCxnSpPr>
          <p:cNvPr id="39942" name="Straight Connector 8"/>
          <p:cNvCxnSpPr>
            <a:cxnSpLocks noChangeShapeType="1"/>
          </p:cNvCxnSpPr>
          <p:nvPr/>
        </p:nvCxnSpPr>
        <p:spPr bwMode="auto">
          <a:xfrm flipV="1">
            <a:off x="6477000" y="3818546"/>
            <a:ext cx="838200" cy="685800"/>
          </a:xfrm>
          <a:prstGeom prst="line">
            <a:avLst/>
          </a:prstGeom>
          <a:noFill/>
          <a:ln w="9525" algn="ctr">
            <a:solidFill>
              <a:srgbClr val="FFFF00"/>
            </a:solidFill>
            <a:round/>
            <a:headEnd/>
            <a:tailEnd/>
          </a:ln>
        </p:spPr>
      </p:cxnSp>
      <p:sp>
        <p:nvSpPr>
          <p:cNvPr id="39943" name="TextBox 9"/>
          <p:cNvSpPr txBox="1">
            <a:spLocks noChangeArrowheads="1"/>
          </p:cNvSpPr>
          <p:nvPr/>
        </p:nvSpPr>
        <p:spPr bwMode="auto">
          <a:xfrm>
            <a:off x="1447800" y="2209800"/>
            <a:ext cx="1905000" cy="461665"/>
          </a:xfrm>
          <a:prstGeom prst="rect">
            <a:avLst/>
          </a:prstGeom>
          <a:noFill/>
          <a:ln w="9525">
            <a:noFill/>
            <a:miter lim="800000"/>
            <a:headEnd/>
            <a:tailEnd/>
          </a:ln>
        </p:spPr>
        <p:txBody>
          <a:bodyPr>
            <a:spAutoFit/>
          </a:bodyPr>
          <a:lstStyle/>
          <a:p>
            <a:r>
              <a:rPr lang="en-US" sz="2400"/>
              <a:t>True Reporter</a:t>
            </a:r>
          </a:p>
        </p:txBody>
      </p:sp>
      <p:sp>
        <p:nvSpPr>
          <p:cNvPr id="39944" name="TextBox 10"/>
          <p:cNvSpPr txBox="1">
            <a:spLocks noChangeArrowheads="1"/>
          </p:cNvSpPr>
          <p:nvPr/>
        </p:nvSpPr>
        <p:spPr bwMode="auto">
          <a:xfrm>
            <a:off x="5334000" y="2209800"/>
            <a:ext cx="1981200" cy="461665"/>
          </a:xfrm>
          <a:prstGeom prst="rect">
            <a:avLst/>
          </a:prstGeom>
          <a:noFill/>
          <a:ln w="9525">
            <a:noFill/>
            <a:miter lim="800000"/>
            <a:headEnd/>
            <a:tailEnd/>
          </a:ln>
        </p:spPr>
        <p:txBody>
          <a:bodyPr wrap="square">
            <a:spAutoFit/>
          </a:bodyPr>
          <a:lstStyle/>
          <a:p>
            <a:r>
              <a:rPr lang="en-US" sz="2400" smtClean="0"/>
              <a:t>Misreporter</a:t>
            </a:r>
            <a:endParaRPr lang="en-US" sz="2400"/>
          </a:p>
        </p:txBody>
      </p:sp>
    </p:spTree>
    <p:extLst>
      <p:ext uri="{BB962C8B-B14F-4D97-AF65-F5344CB8AC3E}">
        <p14:creationId xmlns:p14="http://schemas.microsoft.com/office/powerpoint/2010/main" xmlns="" val="2070264949"/>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458200" cy="1600200"/>
          </a:xfrm>
        </p:spPr>
        <p:txBody>
          <a:bodyPr>
            <a:normAutofit fontScale="92500"/>
          </a:bodyPr>
          <a:lstStyle/>
          <a:p>
            <a:r>
              <a:rPr lang="en-US" smtClean="0"/>
              <a:t>Mis-reporters choose either good or very good</a:t>
            </a:r>
          </a:p>
          <a:p>
            <a:r>
              <a:rPr lang="en-US" smtClean="0"/>
              <a:t>The response is determined by a probit model</a:t>
            </a:r>
          </a:p>
        </p:txBody>
      </p:sp>
      <p:graphicFrame>
        <p:nvGraphicFramePr>
          <p:cNvPr id="6" name="Object 5"/>
          <p:cNvGraphicFramePr>
            <a:graphicFrameLocks noChangeAspect="1"/>
          </p:cNvGraphicFramePr>
          <p:nvPr>
            <p:extLst>
              <p:ext uri="{D42A27DB-BD31-4B8C-83A1-F6EECF244321}">
                <p14:modId xmlns:p14="http://schemas.microsoft.com/office/powerpoint/2010/main" xmlns="" val="421942979"/>
              </p:ext>
            </p:extLst>
          </p:nvPr>
        </p:nvGraphicFramePr>
        <p:xfrm>
          <a:off x="2663439" y="2514600"/>
          <a:ext cx="3810000" cy="914400"/>
        </p:xfrm>
        <a:graphic>
          <a:graphicData uri="http://schemas.openxmlformats.org/presentationml/2006/ole">
            <p:oleObj spid="_x0000_s147460" name="Equation" r:id="rId3" imgW="952087" imgH="228501" progId="Equation.DSMT4">
              <p:embed/>
            </p:oleObj>
          </a:graphicData>
        </a:graphic>
      </p:graphicFrame>
      <p:pic>
        <p:nvPicPr>
          <p:cNvPr id="7" name="Picture 3"/>
          <p:cNvPicPr>
            <a:picLocks noChangeAspect="1" noChangeArrowheads="1"/>
          </p:cNvPicPr>
          <p:nvPr/>
        </p:nvPicPr>
        <p:blipFill>
          <a:blip r:embed="rId4" cstate="print"/>
          <a:srcRect/>
          <a:stretch>
            <a:fillRect/>
          </a:stretch>
        </p:blipFill>
        <p:spPr bwMode="auto">
          <a:xfrm>
            <a:off x="2667000" y="3733800"/>
            <a:ext cx="4168265" cy="2641600"/>
          </a:xfrm>
          <a:prstGeom prst="rect">
            <a:avLst/>
          </a:prstGeom>
          <a:noFill/>
          <a:ln w="9525">
            <a:noFill/>
            <a:miter lim="800000"/>
            <a:headEnd/>
            <a:tailEnd/>
          </a:ln>
        </p:spPr>
      </p:pic>
      <p:cxnSp>
        <p:nvCxnSpPr>
          <p:cNvPr id="8" name="Straight Connector 6"/>
          <p:cNvCxnSpPr>
            <a:cxnSpLocks noChangeShapeType="1"/>
          </p:cNvCxnSpPr>
          <p:nvPr/>
        </p:nvCxnSpPr>
        <p:spPr bwMode="auto">
          <a:xfrm flipV="1">
            <a:off x="4851876" y="4301384"/>
            <a:ext cx="838200" cy="1295400"/>
          </a:xfrm>
          <a:prstGeom prst="line">
            <a:avLst/>
          </a:prstGeom>
          <a:noFill/>
          <a:ln w="9525" algn="ctr">
            <a:solidFill>
              <a:srgbClr val="FFFF00"/>
            </a:solidFill>
            <a:round/>
            <a:headEnd/>
            <a:tailEnd/>
          </a:ln>
        </p:spPr>
      </p:cxnSp>
      <p:cxnSp>
        <p:nvCxnSpPr>
          <p:cNvPr id="9" name="Straight Connector 8"/>
          <p:cNvCxnSpPr>
            <a:cxnSpLocks noChangeShapeType="1"/>
          </p:cNvCxnSpPr>
          <p:nvPr/>
        </p:nvCxnSpPr>
        <p:spPr bwMode="auto">
          <a:xfrm flipV="1">
            <a:off x="4871104" y="4910984"/>
            <a:ext cx="838200" cy="685800"/>
          </a:xfrm>
          <a:prstGeom prst="line">
            <a:avLst/>
          </a:prstGeom>
          <a:noFill/>
          <a:ln w="9525" algn="ctr">
            <a:solidFill>
              <a:srgbClr val="FFFF00"/>
            </a:solidFill>
            <a:round/>
            <a:headEnd/>
            <a:tailEnd/>
          </a:ln>
        </p:spPr>
      </p:cxnSp>
      <p:sp>
        <p:nvSpPr>
          <p:cNvPr id="10" name="TextBox 9"/>
          <p:cNvSpPr txBox="1"/>
          <p:nvPr/>
        </p:nvSpPr>
        <p:spPr>
          <a:xfrm>
            <a:off x="6979145" y="3924181"/>
            <a:ext cx="640855" cy="800219"/>
          </a:xfrm>
          <a:prstGeom prst="rect">
            <a:avLst/>
          </a:prstGeom>
          <a:noFill/>
        </p:spPr>
        <p:txBody>
          <a:bodyPr wrap="square" rtlCol="0">
            <a:spAutoFit/>
          </a:bodyPr>
          <a:lstStyle/>
          <a:p>
            <a:r>
              <a:rPr lang="en-US" smtClean="0"/>
              <a:t>Y=3</a:t>
            </a:r>
          </a:p>
          <a:p>
            <a:endParaRPr lang="en-US" sz="1000"/>
          </a:p>
          <a:p>
            <a:r>
              <a:rPr lang="en-US" smtClean="0"/>
              <a:t>Y=2</a:t>
            </a:r>
          </a:p>
        </p:txBody>
      </p:sp>
    </p:spTree>
    <p:extLst>
      <p:ext uri="{BB962C8B-B14F-4D97-AF65-F5344CB8AC3E}">
        <p14:creationId xmlns:p14="http://schemas.microsoft.com/office/powerpoint/2010/main" xmlns="" val="255425885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2" cstate="print"/>
          <a:srcRect/>
          <a:stretch>
            <a:fillRect/>
          </a:stretch>
        </p:blipFill>
        <p:spPr bwMode="auto">
          <a:xfrm>
            <a:off x="1498847" y="914400"/>
            <a:ext cx="6572250" cy="2892105"/>
          </a:xfrm>
          <a:prstGeom prst="rect">
            <a:avLst/>
          </a:prstGeom>
          <a:noFill/>
          <a:ln w="9525">
            <a:noFill/>
            <a:miter lim="800000"/>
            <a:headEnd/>
            <a:tailEnd/>
          </a:ln>
          <a:effectLst/>
        </p:spPr>
      </p:pic>
      <p:pic>
        <p:nvPicPr>
          <p:cNvPr id="3" name="Picture 2"/>
          <p:cNvPicPr>
            <a:picLocks noChangeAspect="1" noChangeArrowheads="1"/>
          </p:cNvPicPr>
          <p:nvPr/>
        </p:nvPicPr>
        <p:blipFill>
          <a:blip r:embed="rId3" cstate="print"/>
          <a:srcRect/>
          <a:stretch>
            <a:fillRect/>
          </a:stretch>
        </p:blipFill>
        <p:spPr bwMode="auto">
          <a:xfrm>
            <a:off x="3124200" y="4038600"/>
            <a:ext cx="3016745" cy="2286000"/>
          </a:xfrm>
          <a:prstGeom prst="rect">
            <a:avLst/>
          </a:prstGeom>
          <a:noFill/>
          <a:ln w="9525">
            <a:noFill/>
            <a:miter lim="800000"/>
            <a:headEnd/>
            <a:tailEnd/>
          </a:ln>
        </p:spPr>
      </p:pic>
      <p:sp>
        <p:nvSpPr>
          <p:cNvPr id="5" name="TextBox 4"/>
          <p:cNvSpPr txBox="1"/>
          <p:nvPr/>
        </p:nvSpPr>
        <p:spPr>
          <a:xfrm>
            <a:off x="6217145" y="4167187"/>
            <a:ext cx="640855" cy="2092881"/>
          </a:xfrm>
          <a:prstGeom prst="rect">
            <a:avLst/>
          </a:prstGeom>
          <a:noFill/>
        </p:spPr>
        <p:txBody>
          <a:bodyPr wrap="square" rtlCol="0">
            <a:spAutoFit/>
          </a:bodyPr>
          <a:lstStyle/>
          <a:p>
            <a:r>
              <a:rPr lang="en-US" smtClean="0"/>
              <a:t>Y=4</a:t>
            </a:r>
          </a:p>
          <a:p>
            <a:endParaRPr lang="en-US" sz="1000"/>
          </a:p>
          <a:p>
            <a:r>
              <a:rPr lang="en-US" smtClean="0"/>
              <a:t>Y=3</a:t>
            </a:r>
          </a:p>
          <a:p>
            <a:endParaRPr lang="en-US" sz="1000"/>
          </a:p>
          <a:p>
            <a:r>
              <a:rPr lang="en-US" smtClean="0"/>
              <a:t>Y=2</a:t>
            </a:r>
          </a:p>
          <a:p>
            <a:endParaRPr lang="en-US" sz="1000"/>
          </a:p>
          <a:p>
            <a:r>
              <a:rPr lang="en-US" smtClean="0"/>
              <a:t>Y=1</a:t>
            </a:r>
          </a:p>
          <a:p>
            <a:endParaRPr lang="en-US" sz="1000"/>
          </a:p>
          <a:p>
            <a:r>
              <a:rPr lang="en-US" smtClean="0"/>
              <a:t>Y=0</a:t>
            </a:r>
            <a:endParaRPr lang="en-US"/>
          </a:p>
        </p:txBody>
      </p:sp>
    </p:spTree>
    <p:extLst>
      <p:ext uri="{BB962C8B-B14F-4D97-AF65-F5344CB8AC3E}">
        <p14:creationId xmlns:p14="http://schemas.microsoft.com/office/powerpoint/2010/main" xmlns="" val="41819964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1250" name="Content Placeholder 2"/>
          <p:cNvSpPr>
            <a:spLocks noGrp="1"/>
          </p:cNvSpPr>
          <p:nvPr>
            <p:ph idx="1"/>
          </p:nvPr>
        </p:nvSpPr>
        <p:spPr>
          <a:xfrm>
            <a:off x="381000" y="1500188"/>
            <a:ext cx="7607300" cy="4213225"/>
          </a:xfrm>
        </p:spPr>
        <p:txBody>
          <a:bodyPr/>
          <a:lstStyle/>
          <a:p>
            <a:pPr marL="612775" indent="-514350" eaLnBrk="1" hangingPunct="1">
              <a:buNone/>
            </a:pPr>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p:txBody>
      </p:sp>
      <p:pic>
        <p:nvPicPr>
          <p:cNvPr id="91138" name="Picture 2"/>
          <p:cNvPicPr>
            <a:picLocks noChangeAspect="1" noChangeArrowheads="1"/>
          </p:cNvPicPr>
          <p:nvPr/>
        </p:nvPicPr>
        <p:blipFill>
          <a:blip r:embed="rId2" cstate="print"/>
          <a:srcRect/>
          <a:stretch>
            <a:fillRect/>
          </a:stretch>
        </p:blipFill>
        <p:spPr bwMode="auto">
          <a:xfrm>
            <a:off x="571500" y="1704975"/>
            <a:ext cx="8343900" cy="4467225"/>
          </a:xfrm>
          <a:prstGeom prst="rect">
            <a:avLst/>
          </a:prstGeom>
          <a:noFill/>
          <a:ln w="9525">
            <a:noFill/>
            <a:miter lim="800000"/>
            <a:headEnd/>
            <a:tailEnd/>
          </a:ln>
          <a:effectLst/>
        </p:spPr>
      </p:pic>
      <p:sp>
        <p:nvSpPr>
          <p:cNvPr id="2" name="TextBox 1"/>
          <p:cNvSpPr txBox="1"/>
          <p:nvPr/>
        </p:nvSpPr>
        <p:spPr>
          <a:xfrm>
            <a:off x="1752600" y="978187"/>
            <a:ext cx="6172200" cy="584775"/>
          </a:xfrm>
          <a:prstGeom prst="rect">
            <a:avLst/>
          </a:prstGeom>
          <a:noFill/>
        </p:spPr>
        <p:txBody>
          <a:bodyPr wrap="square" rtlCol="0">
            <a:spAutoFit/>
          </a:bodyPr>
          <a:lstStyle/>
          <a:p>
            <a:r>
              <a:rPr lang="en-US" sz="3200" b="1" smtClean="0"/>
              <a:t>Observed Mixture of Two Classes</a:t>
            </a:r>
            <a:endParaRPr lang="en-US" sz="3200" b="1"/>
          </a:p>
        </p:txBody>
      </p:sp>
    </p:spTree>
    <p:extLst>
      <p:ext uri="{BB962C8B-B14F-4D97-AF65-F5344CB8AC3E}">
        <p14:creationId xmlns:p14="http://schemas.microsoft.com/office/powerpoint/2010/main" xmlns="" val="3739779795"/>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2" cstate="print"/>
          <a:srcRect/>
          <a:stretch>
            <a:fillRect/>
          </a:stretch>
        </p:blipFill>
        <p:spPr bwMode="auto">
          <a:xfrm>
            <a:off x="614363" y="1314450"/>
            <a:ext cx="7915275" cy="4629150"/>
          </a:xfrm>
          <a:prstGeom prst="rect">
            <a:avLst/>
          </a:prstGeom>
          <a:noFill/>
          <a:ln w="9525">
            <a:noFill/>
            <a:miter lim="800000"/>
            <a:headEnd/>
            <a:tailEnd/>
          </a:ln>
          <a:effectLst/>
        </p:spPr>
      </p:pic>
      <p:sp>
        <p:nvSpPr>
          <p:cNvPr id="2" name="TextBox 1"/>
          <p:cNvSpPr txBox="1"/>
          <p:nvPr/>
        </p:nvSpPr>
        <p:spPr>
          <a:xfrm>
            <a:off x="2209800" y="6019800"/>
            <a:ext cx="4495800" cy="461665"/>
          </a:xfrm>
          <a:prstGeom prst="rect">
            <a:avLst/>
          </a:prstGeom>
          <a:noFill/>
        </p:spPr>
        <p:txBody>
          <a:bodyPr wrap="square" rtlCol="0">
            <a:spAutoFit/>
          </a:bodyPr>
          <a:lstStyle/>
          <a:p>
            <a:r>
              <a:rPr lang="en-US" sz="2400" smtClean="0"/>
              <a:t>Pr(true,y) = Pr(true) * Pr(y | true)</a:t>
            </a:r>
            <a:endParaRPr lang="en-US" sz="2400"/>
          </a:p>
        </p:txBody>
      </p:sp>
    </p:spTree>
    <p:extLst>
      <p:ext uri="{BB962C8B-B14F-4D97-AF65-F5344CB8AC3E}">
        <p14:creationId xmlns:p14="http://schemas.microsoft.com/office/powerpoint/2010/main" xmlns="" val="21567947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3" cstate="print"/>
          <a:srcRect/>
          <a:stretch>
            <a:fillRect/>
          </a:stretch>
        </p:blipFill>
        <p:spPr bwMode="auto">
          <a:xfrm>
            <a:off x="438150" y="838200"/>
            <a:ext cx="8401050" cy="4019550"/>
          </a:xfrm>
          <a:prstGeom prst="rect">
            <a:avLst/>
          </a:prstGeom>
          <a:noFill/>
          <a:ln w="9525">
            <a:noFill/>
            <a:miter lim="800000"/>
            <a:headEnd/>
            <a:tailEnd/>
          </a:ln>
          <a:effectLst/>
        </p:spPr>
      </p:pic>
      <p:graphicFrame>
        <p:nvGraphicFramePr>
          <p:cNvPr id="2" name="Object 1"/>
          <p:cNvGraphicFramePr>
            <a:graphicFrameLocks noChangeAspect="1"/>
          </p:cNvGraphicFramePr>
          <p:nvPr>
            <p:extLst>
              <p:ext uri="{D42A27DB-BD31-4B8C-83A1-F6EECF244321}">
                <p14:modId xmlns:p14="http://schemas.microsoft.com/office/powerpoint/2010/main" xmlns="" val="776407897"/>
              </p:ext>
            </p:extLst>
          </p:nvPr>
        </p:nvGraphicFramePr>
        <p:xfrm>
          <a:off x="800100" y="5334000"/>
          <a:ext cx="7429500" cy="381000"/>
        </p:xfrm>
        <a:graphic>
          <a:graphicData uri="http://schemas.openxmlformats.org/presentationml/2006/ole">
            <p:oleObj spid="_x0000_s148484" name="Equation" r:id="rId4" imgW="3962400" imgH="203200" progId="Equation.DSMT4">
              <p:embed/>
            </p:oleObj>
          </a:graphicData>
        </a:graphic>
      </p:graphicFrame>
      <p:cxnSp>
        <p:nvCxnSpPr>
          <p:cNvPr id="4" name="Straight Arrow Connector 3"/>
          <p:cNvCxnSpPr/>
          <p:nvPr/>
        </p:nvCxnSpPr>
        <p:spPr>
          <a:xfrm flipV="1">
            <a:off x="2209800" y="4648200"/>
            <a:ext cx="0" cy="685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3581400" y="4648200"/>
            <a:ext cx="0" cy="685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029200" y="4114800"/>
            <a:ext cx="1676400" cy="1219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7162800" y="4038600"/>
            <a:ext cx="762000" cy="1295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46498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p:cNvPicPr>
            <a:picLocks noChangeAspect="1" noChangeArrowheads="1"/>
          </p:cNvPicPr>
          <p:nvPr/>
        </p:nvPicPr>
        <p:blipFill>
          <a:blip r:embed="rId2" cstate="print"/>
          <a:srcRect/>
          <a:stretch>
            <a:fillRect/>
          </a:stretch>
        </p:blipFill>
        <p:spPr bwMode="auto">
          <a:xfrm>
            <a:off x="685800" y="1295400"/>
            <a:ext cx="8210550" cy="4510280"/>
          </a:xfrm>
          <a:prstGeom prst="rect">
            <a:avLst/>
          </a:prstGeom>
          <a:noFill/>
          <a:ln w="9525">
            <a:noFill/>
            <a:miter lim="800000"/>
            <a:headEnd/>
            <a:tailEnd/>
          </a:ln>
          <a:effectLst/>
        </p:spPr>
      </p:pic>
    </p:spTree>
    <p:extLst>
      <p:ext uri="{BB962C8B-B14F-4D97-AF65-F5344CB8AC3E}">
        <p14:creationId xmlns:p14="http://schemas.microsoft.com/office/powerpoint/2010/main" xmlns="" val="72712500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General Result</a:t>
            </a:r>
            <a:endParaRPr lang="en-US"/>
          </a:p>
        </p:txBody>
      </p:sp>
      <p:graphicFrame>
        <p:nvGraphicFramePr>
          <p:cNvPr id="4" name="Chart 3"/>
          <p:cNvGraphicFramePr>
            <a:graphicFrameLocks/>
          </p:cNvGraphicFramePr>
          <p:nvPr/>
        </p:nvGraphicFramePr>
        <p:xfrm>
          <a:off x="990600" y="2057400"/>
          <a:ext cx="7325816" cy="37478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63963242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13064</TotalTime>
  <Words>1811</Words>
  <Application>Microsoft Office PowerPoint</Application>
  <PresentationFormat>On-screen Show (4:3)</PresentationFormat>
  <Paragraphs>264</Paragraphs>
  <Slides>54</Slides>
  <Notes>26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56" baseType="lpstr">
      <vt:lpstr>1_Level</vt:lpstr>
      <vt:lpstr>Equation</vt:lpstr>
      <vt:lpstr>Slide 1</vt:lpstr>
      <vt:lpstr>Ordered Discrete Outcomes</vt:lpstr>
      <vt:lpstr>Ordered Choices at IMDb</vt:lpstr>
      <vt:lpstr>Slide 4</vt:lpstr>
      <vt:lpstr>Slide 5</vt:lpstr>
      <vt:lpstr>Slide 6</vt:lpstr>
      <vt:lpstr>Slide 7</vt:lpstr>
      <vt:lpstr>Health Satisfaction (HSAT)</vt:lpstr>
      <vt:lpstr>Modeling Ordered Choices</vt:lpstr>
      <vt:lpstr>Ordered Probability Model</vt:lpstr>
      <vt:lpstr>Combined Outcomes for Health Satisfaction</vt:lpstr>
      <vt:lpstr>Ordered Probabilities</vt:lpstr>
      <vt:lpstr>An Ordered Probability  Model for Health Satisfaction</vt:lpstr>
      <vt:lpstr>Slide 14</vt:lpstr>
      <vt:lpstr>Analysis of Model Implications</vt:lpstr>
      <vt:lpstr>Coefficients</vt:lpstr>
      <vt:lpstr>Partial Effects of 8 Years of Education</vt:lpstr>
      <vt:lpstr>Ordered Probability Partial Effects</vt:lpstr>
      <vt:lpstr>Slide 19</vt:lpstr>
      <vt:lpstr>Predictions from the Model Related to Age</vt:lpstr>
      <vt:lpstr>Fit Measures</vt:lpstr>
      <vt:lpstr>Log Likelihood Based Fit Measures</vt:lpstr>
      <vt:lpstr>Slide 23</vt:lpstr>
      <vt:lpstr>A Somewhat Better Fit</vt:lpstr>
      <vt:lpstr>Panel Data</vt:lpstr>
      <vt:lpstr>A Study of Health Status in the Presence of Attrition</vt:lpstr>
      <vt:lpstr>Model for Self Assessed Health</vt:lpstr>
      <vt:lpstr>Dynamic Ordered Probit Model</vt:lpstr>
      <vt:lpstr>Random Effects Dynamic Ordered Probit Model</vt:lpstr>
      <vt:lpstr>Data</vt:lpstr>
      <vt:lpstr>Variable of Interest</vt:lpstr>
      <vt:lpstr>Dynamics</vt:lpstr>
      <vt:lpstr>Attrition</vt:lpstr>
      <vt:lpstr>Testing for Attrition Bias</vt:lpstr>
      <vt:lpstr>Estimated Partial Effects by Model</vt:lpstr>
      <vt:lpstr>Partial Effect for a Category</vt:lpstr>
      <vt:lpstr>Appendix. Ordered Choice Model Extensions</vt:lpstr>
      <vt:lpstr>Different Normalizations</vt:lpstr>
      <vt:lpstr>Slide 39</vt:lpstr>
      <vt:lpstr>Slide 40</vt:lpstr>
      <vt:lpstr>Slide 41</vt:lpstr>
      <vt:lpstr>The Incidental Parameters Problem</vt:lpstr>
      <vt:lpstr>Zero Inflated Ordered Probit</vt:lpstr>
      <vt:lpstr>Teenage Smoking</vt:lpstr>
      <vt:lpstr>Slide 45</vt:lpstr>
      <vt:lpstr>SAH vs. Objective Health Measures</vt:lpstr>
      <vt:lpstr>A Two Class Latent Class Model</vt:lpstr>
      <vt:lpstr>Slide 48</vt:lpstr>
      <vt:lpstr>Slide 49</vt:lpstr>
      <vt:lpstr>Slide 50</vt:lpstr>
      <vt:lpstr>Slide 51</vt:lpstr>
      <vt:lpstr>Slide 52</vt:lpstr>
      <vt:lpstr>Slide 53</vt:lpstr>
      <vt:lpstr>General Result</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Bill</cp:lastModifiedBy>
  <cp:revision>171</cp:revision>
  <dcterms:created xsi:type="dcterms:W3CDTF">2001-06-17T19:05:03Z</dcterms:created>
  <dcterms:modified xsi:type="dcterms:W3CDTF">2017-11-19T12:14:40Z</dcterms:modified>
</cp:coreProperties>
</file>