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28"/>
  </p:notesMasterIdLst>
  <p:handoutMasterIdLst>
    <p:handoutMasterId r:id="rId29"/>
  </p:handoutMasterIdLst>
  <p:sldIdLst>
    <p:sldId id="514" r:id="rId2"/>
    <p:sldId id="492" r:id="rId3"/>
    <p:sldId id="500" r:id="rId4"/>
    <p:sldId id="501" r:id="rId5"/>
    <p:sldId id="587" r:id="rId6"/>
    <p:sldId id="502" r:id="rId7"/>
    <p:sldId id="503" r:id="rId8"/>
    <p:sldId id="517" r:id="rId9"/>
    <p:sldId id="504" r:id="rId10"/>
    <p:sldId id="539" r:id="rId11"/>
    <p:sldId id="540" r:id="rId12"/>
    <p:sldId id="541" r:id="rId13"/>
    <p:sldId id="575" r:id="rId14"/>
    <p:sldId id="569" r:id="rId15"/>
    <p:sldId id="576" r:id="rId16"/>
    <p:sldId id="571" r:id="rId17"/>
    <p:sldId id="545" r:id="rId18"/>
    <p:sldId id="546" r:id="rId19"/>
    <p:sldId id="547" r:id="rId20"/>
    <p:sldId id="549" r:id="rId21"/>
    <p:sldId id="591" r:id="rId22"/>
    <p:sldId id="592" r:id="rId23"/>
    <p:sldId id="588" r:id="rId24"/>
    <p:sldId id="593" r:id="rId25"/>
    <p:sldId id="589" r:id="rId26"/>
    <p:sldId id="590" r:id="rId27"/>
  </p:sldIdLst>
  <p:sldSz cx="9144000" cy="6858000" type="screen4x3"/>
  <p:notesSz cx="7023100" cy="9309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8B00EA"/>
    <a:srgbClr val="FF3300"/>
    <a:srgbClr val="CCCC00"/>
    <a:srgbClr val="0066FF"/>
    <a:srgbClr val="CCECFF"/>
    <a:srgbClr val="000000"/>
    <a:srgbClr val="FFFFFF"/>
    <a:srgbClr val="0099FF"/>
    <a:srgbClr val="6B0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32" autoAdjust="0"/>
    <p:restoredTop sz="94636" autoAdjust="0"/>
  </p:normalViewPr>
  <p:slideViewPr>
    <p:cSldViewPr>
      <p:cViewPr varScale="1">
        <p:scale>
          <a:sx n="110" d="100"/>
          <a:sy n="110" d="100"/>
        </p:scale>
        <p:origin x="1992" y="108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-321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4" tIns="46662" rIns="93324" bIns="4666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9757" y="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4" tIns="46662" rIns="93324" bIns="4666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3645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4" tIns="46662" rIns="93324" bIns="4666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9757" y="8843645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4" tIns="46662" rIns="93324" bIns="4666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4" tIns="46662" rIns="93324" bIns="4666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9757" y="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4" tIns="46662" rIns="93324" bIns="4666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54550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414" y="4421823"/>
            <a:ext cx="5150273" cy="4189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4" tIns="46662" rIns="93324" bIns="466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3645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4" tIns="46662" rIns="93324" bIns="4666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9757" y="8843645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4" tIns="46662" rIns="93324" bIns="4666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81264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04188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11719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093469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391499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377405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32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17233" indent="-275859" defTabSz="93332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03436" indent="-220687" defTabSz="93332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44810" indent="-220687" defTabSz="93332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86185" indent="-220687" defTabSz="93332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427558" indent="-220687" defTabSz="93332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68933" indent="-220687" defTabSz="93332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310307" indent="-220687" defTabSz="93332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751682" indent="-220687" defTabSz="93332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8875B4B7-6813-42BC-80AB-DB45C15C1547}" type="slidenum">
              <a:rPr lang="en-US" smtClean="0"/>
              <a:pPr/>
              <a:t>10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571427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32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17233" indent="-275859" defTabSz="93332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03436" indent="-220687" defTabSz="93332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44810" indent="-220687" defTabSz="93332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86185" indent="-220687" defTabSz="93332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427558" indent="-220687" defTabSz="93332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68933" indent="-220687" defTabSz="93332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310307" indent="-220687" defTabSz="93332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751682" indent="-220687" defTabSz="93332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1A9BA516-8F49-4529-A30B-C4779CB775E8}" type="slidenum">
              <a:rPr lang="en-US" smtClean="0"/>
              <a:pPr/>
              <a:t>11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398167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32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17233" indent="-275859" defTabSz="93332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03436" indent="-220687" defTabSz="93332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44810" indent="-220687" defTabSz="93332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86185" indent="-220687" defTabSz="93332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427558" indent="-220687" defTabSz="93332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68933" indent="-220687" defTabSz="93332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310307" indent="-220687" defTabSz="93332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751682" indent="-220687" defTabSz="93332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0A6A0F7-EF7C-4C1C-9CCC-996BCE73F278}" type="slidenum">
              <a:rPr lang="en-US" smtClean="0"/>
              <a:pPr/>
              <a:t>12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37902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981749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3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73060" name="Slide Number Placeholder 3"/>
          <p:cNvSpPr txBox="1">
            <a:spLocks noGrp="1"/>
          </p:cNvSpPr>
          <p:nvPr/>
        </p:nvSpPr>
        <p:spPr bwMode="auto">
          <a:xfrm>
            <a:off x="3941763" y="8843963"/>
            <a:ext cx="30130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16" tIns="46458" rIns="92916" bIns="46458" anchor="b"/>
          <a:lstStyle>
            <a:lvl1pPr defTabSz="912813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A3453874-5B42-4FDA-AB09-4770EC2FEF0B}" type="slidenum">
              <a:rPr lang="en-US" altLang="en-US" sz="1300"/>
              <a:pPr algn="r" eaLnBrk="1" hangingPunct="1"/>
              <a:t>22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10923255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63862A36-D8ED-4FA1-B44E-737C6430D054}" type="slidenum">
              <a:rPr lang="en-US" altLang="en-US" smtClean="0"/>
              <a:pPr/>
              <a:t>23</a:t>
            </a:fld>
            <a:endParaRPr lang="en-US" altLang="en-US" smtClean="0"/>
          </a:p>
        </p:txBody>
      </p:sp>
      <p:sp>
        <p:nvSpPr>
          <p:cNvPr id="1955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301835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498173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67CC2306-4881-41D1-A83D-1E4E309DBAF6}" type="slidenum">
              <a:rPr lang="en-US" altLang="en-US" smtClean="0"/>
              <a:pPr/>
              <a:t>25</a:t>
            </a:fld>
            <a:endParaRPr lang="en-US" altLang="en-US" smtClean="0"/>
          </a:p>
        </p:txBody>
      </p:sp>
      <p:sp>
        <p:nvSpPr>
          <p:cNvPr id="1976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826012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285009BE-A84F-4CBB-90DE-1A5C835E76A5}" type="slidenum">
              <a:rPr lang="en-US" altLang="en-US" smtClean="0"/>
              <a:pPr/>
              <a:t>26</a:t>
            </a:fld>
            <a:endParaRPr lang="en-US" altLang="en-US" smtClean="0"/>
          </a:p>
        </p:txBody>
      </p:sp>
      <p:sp>
        <p:nvSpPr>
          <p:cNvPr id="1996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44363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84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46747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/20:</a:t>
            </a:r>
            <a:r>
              <a:rPr lang="en-US" sz="1200" b="0" baseline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2.2 – Binary Choice Extensions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4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8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412159"/>
            <a:ext cx="3909359" cy="830997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   Binary Choice</a:t>
            </a:r>
          </a:p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Extensions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2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7030A0"/>
                </a:solidFill>
              </a:rPr>
              <a:t>Endogenous RHS Variable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447800"/>
            <a:ext cx="8077200" cy="4530725"/>
          </a:xfrm>
        </p:spPr>
        <p:txBody>
          <a:bodyPr/>
          <a:lstStyle/>
          <a:p>
            <a:pPr eaLnBrk="1" hangingPunct="1"/>
            <a:r>
              <a:rPr lang="en-US" dirty="0" smtClean="0"/>
              <a:t>U*  </a:t>
            </a:r>
            <a:r>
              <a:rPr lang="en-US" dirty="0" smtClean="0">
                <a:latin typeface="+mj-lt"/>
              </a:rPr>
              <a:t>=</a:t>
            </a:r>
            <a:r>
              <a:rPr lang="en-US" dirty="0" smtClean="0"/>
              <a:t> </a:t>
            </a:r>
            <a:r>
              <a:rPr lang="el-GR" b="1" dirty="0" smtClean="0"/>
              <a:t>β</a:t>
            </a:r>
            <a:r>
              <a:rPr lang="en-US" b="1" dirty="0" smtClean="0"/>
              <a:t>’x</a:t>
            </a:r>
            <a:r>
              <a:rPr lang="en-US" dirty="0" smtClean="0"/>
              <a:t> + </a:t>
            </a:r>
            <a:r>
              <a:rPr lang="el-GR" dirty="0" smtClean="0">
                <a:latin typeface="Arial" charset="0"/>
                <a:cs typeface="Arial" charset="0"/>
              </a:rPr>
              <a:t>θ</a:t>
            </a:r>
            <a:r>
              <a:rPr lang="en-US" dirty="0" smtClean="0">
                <a:latin typeface="Arial" charset="0"/>
                <a:cs typeface="Arial" charset="0"/>
              </a:rPr>
              <a:t>h +</a:t>
            </a:r>
            <a:r>
              <a:rPr lang="en-US" dirty="0" smtClean="0"/>
              <a:t> </a:t>
            </a:r>
            <a:r>
              <a:rPr lang="el-GR" dirty="0" smtClean="0"/>
              <a:t>ε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latin typeface="Arial" charset="0"/>
              </a:rPr>
              <a:t>y     = 1[U* &gt; 0]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   </a:t>
            </a:r>
            <a:r>
              <a:rPr lang="en-US" dirty="0" smtClean="0">
                <a:latin typeface="Arial" charset="0"/>
              </a:rPr>
              <a:t>E[</a:t>
            </a:r>
            <a:r>
              <a:rPr lang="el-GR" dirty="0" smtClean="0">
                <a:latin typeface="Arial" charset="0"/>
              </a:rPr>
              <a:t>ε</a:t>
            </a:r>
            <a:r>
              <a:rPr lang="en-US" dirty="0" smtClean="0">
                <a:latin typeface="Arial" charset="0"/>
              </a:rPr>
              <a:t>|h] ≠ 0 (h is endogenous)</a:t>
            </a:r>
          </a:p>
          <a:p>
            <a:pPr lvl="1"/>
            <a:r>
              <a:rPr lang="en-US" smtClean="0">
                <a:latin typeface="Arial" charset="0"/>
              </a:rPr>
              <a:t>Case 1: h is binary = a treatment effect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Case 2: </a:t>
            </a:r>
            <a:r>
              <a:rPr lang="en-US" dirty="0" smtClean="0">
                <a:latin typeface="Arial" charset="0"/>
              </a:rPr>
              <a:t>h is continuous</a:t>
            </a:r>
          </a:p>
          <a:p>
            <a:pPr eaLnBrk="1" hangingPunct="1"/>
            <a:r>
              <a:rPr lang="en-US" smtClean="0">
                <a:latin typeface="Arial" charset="0"/>
              </a:rPr>
              <a:t>Approaches</a:t>
            </a:r>
            <a:endParaRPr lang="en-US" dirty="0" smtClean="0">
              <a:latin typeface="Arial" charset="0"/>
            </a:endParaRPr>
          </a:p>
          <a:p>
            <a:pPr lvl="1" eaLnBrk="1" hangingPunct="1"/>
            <a:r>
              <a:rPr lang="en-US" dirty="0" smtClean="0">
                <a:latin typeface="Arial" charset="0"/>
              </a:rPr>
              <a:t>Parametric: Maximum Likelihood</a:t>
            </a:r>
          </a:p>
          <a:p>
            <a:pPr lvl="1" eaLnBrk="1" hangingPunct="1"/>
            <a:r>
              <a:rPr lang="en-US" dirty="0" err="1" smtClean="0">
                <a:latin typeface="Arial" charset="0"/>
              </a:rPr>
              <a:t>Semiparametric</a:t>
            </a:r>
            <a:r>
              <a:rPr lang="en-US" dirty="0" smtClean="0">
                <a:latin typeface="Arial" charset="0"/>
              </a:rPr>
              <a:t> (not developed here): </a:t>
            </a:r>
          </a:p>
          <a:p>
            <a:pPr lvl="2" eaLnBrk="1" hangingPunct="1"/>
            <a:r>
              <a:rPr lang="en-US" dirty="0" smtClean="0">
                <a:latin typeface="Arial" charset="0"/>
              </a:rPr>
              <a:t>GMM</a:t>
            </a:r>
          </a:p>
          <a:p>
            <a:pPr lvl="2" eaLnBrk="1" hangingPunct="1"/>
            <a:r>
              <a:rPr lang="en-US" dirty="0" smtClean="0">
                <a:latin typeface="Arial" charset="0"/>
              </a:rPr>
              <a:t>Various approaches for </a:t>
            </a:r>
            <a:r>
              <a:rPr lang="en-US" smtClean="0">
                <a:latin typeface="Arial" charset="0"/>
              </a:rPr>
              <a:t>case 2</a:t>
            </a:r>
          </a:p>
          <a:p>
            <a:pPr lvl="1"/>
            <a:r>
              <a:rPr lang="en-US" smtClean="0">
                <a:latin typeface="Arial" charset="0"/>
              </a:rPr>
              <a:t>2 Stage least squares – a good approximation?</a:t>
            </a:r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838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Endogenous Binary Variable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84582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U*   = </a:t>
            </a:r>
            <a:r>
              <a:rPr lang="el-GR" b="1" smtClean="0"/>
              <a:t>β</a:t>
            </a:r>
            <a:r>
              <a:rPr lang="en-US" b="1" smtClean="0"/>
              <a:t>’x</a:t>
            </a:r>
            <a:r>
              <a:rPr lang="en-US" smtClean="0"/>
              <a:t> + </a:t>
            </a:r>
            <a:r>
              <a:rPr lang="el-GR" smtClean="0">
                <a:latin typeface="Arial" charset="0"/>
                <a:cs typeface="Arial" charset="0"/>
              </a:rPr>
              <a:t>θ</a:t>
            </a:r>
            <a:r>
              <a:rPr lang="en-US" smtClean="0">
                <a:latin typeface="Arial" charset="0"/>
                <a:cs typeface="Arial" charset="0"/>
              </a:rPr>
              <a:t>h +</a:t>
            </a:r>
            <a:r>
              <a:rPr lang="en-US" smtClean="0"/>
              <a:t> </a:t>
            </a:r>
            <a:r>
              <a:rPr lang="el-GR" smtClean="0"/>
              <a:t>ε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y     = 1[U* &gt; 0]</a:t>
            </a:r>
            <a:br>
              <a:rPr lang="en-US" smtClean="0"/>
            </a:br>
            <a:r>
              <a:rPr lang="en-US" smtClean="0">
                <a:solidFill>
                  <a:srgbClr val="FF3300"/>
                </a:solidFill>
              </a:rPr>
              <a:t>h*   = </a:t>
            </a:r>
            <a:r>
              <a:rPr lang="el-GR" b="1" smtClean="0">
                <a:solidFill>
                  <a:srgbClr val="FF3300"/>
                </a:solidFill>
              </a:rPr>
              <a:t>α</a:t>
            </a:r>
            <a:r>
              <a:rPr lang="en-US" b="1" smtClean="0">
                <a:solidFill>
                  <a:srgbClr val="FF3300"/>
                </a:solidFill>
              </a:rPr>
              <a:t>’z</a:t>
            </a:r>
            <a:r>
              <a:rPr lang="en-US" smtClean="0">
                <a:solidFill>
                  <a:srgbClr val="FF3300"/>
                </a:solidFill>
              </a:rPr>
              <a:t>        + u</a:t>
            </a:r>
            <a:br>
              <a:rPr lang="en-US" smtClean="0">
                <a:solidFill>
                  <a:srgbClr val="FF3300"/>
                </a:solidFill>
              </a:rPr>
            </a:br>
            <a:r>
              <a:rPr lang="en-US" smtClean="0">
                <a:solidFill>
                  <a:srgbClr val="FF3300"/>
                </a:solidFill>
              </a:rPr>
              <a:t>h     = 1[h* &gt; 0]</a:t>
            </a:r>
            <a:endParaRPr lang="el-GR" smtClean="0">
              <a:solidFill>
                <a:srgbClr val="FF33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E[</a:t>
            </a:r>
            <a:r>
              <a:rPr lang="el-GR" smtClean="0"/>
              <a:t>ε</a:t>
            </a:r>
            <a:r>
              <a:rPr lang="en-US" smtClean="0"/>
              <a:t>|h*] ≠ 0 </a:t>
            </a:r>
            <a:r>
              <a:rPr lang="en-US" smtClean="0">
                <a:sym typeface="Wingdings" pitchFamily="2" charset="2"/>
              </a:rPr>
              <a:t> Cov[u, </a:t>
            </a:r>
            <a:r>
              <a:rPr lang="el-GR" smtClean="0"/>
              <a:t>ε</a:t>
            </a:r>
            <a:r>
              <a:rPr lang="en-US" smtClean="0">
                <a:sym typeface="Wingdings" pitchFamily="2" charset="2"/>
              </a:rPr>
              <a:t>] </a:t>
            </a:r>
            <a:r>
              <a:rPr lang="en-US" smtClean="0"/>
              <a:t>≠ 0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Additional Assumptions: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(u,</a:t>
            </a:r>
            <a:r>
              <a:rPr lang="el-GR" smtClean="0"/>
              <a:t>ε</a:t>
            </a:r>
            <a:r>
              <a:rPr lang="en-US" smtClean="0"/>
              <a:t>)  ~  N[(0,0),(</a:t>
            </a:r>
            <a:r>
              <a:rPr lang="el-GR" smtClean="0"/>
              <a:t>σ</a:t>
            </a:r>
            <a:r>
              <a:rPr lang="en-US" baseline="-25000" smtClean="0"/>
              <a:t>u</a:t>
            </a:r>
            <a:r>
              <a:rPr lang="en-US" baseline="30000" smtClean="0"/>
              <a:t>2</a:t>
            </a:r>
            <a:r>
              <a:rPr lang="en-US" smtClean="0"/>
              <a:t>, </a:t>
            </a:r>
            <a:r>
              <a:rPr lang="el-GR" smtClean="0"/>
              <a:t>ρσ</a:t>
            </a:r>
            <a:r>
              <a:rPr lang="en-US" baseline="-25000" smtClean="0"/>
              <a:t>u</a:t>
            </a:r>
            <a:r>
              <a:rPr lang="en-US" smtClean="0"/>
              <a:t>, 1)]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b="1" smtClean="0">
                <a:latin typeface="Arial" charset="0"/>
              </a:rPr>
              <a:t>z</a:t>
            </a:r>
            <a:r>
              <a:rPr lang="en-US" smtClean="0">
                <a:latin typeface="Arial" charset="0"/>
              </a:rPr>
              <a:t>          =  a valid set of exogenous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>                variables, uncorrelated with (u,</a:t>
            </a:r>
            <a:r>
              <a:rPr lang="el-GR" smtClean="0"/>
              <a:t>ε</a:t>
            </a:r>
            <a:r>
              <a:rPr lang="en-US" smtClean="0"/>
              <a:t>)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4191000" y="1828800"/>
            <a:ext cx="304800" cy="1219200"/>
          </a:xfrm>
          <a:prstGeom prst="rect">
            <a:avLst/>
          </a:prstGeom>
          <a:solidFill>
            <a:srgbClr val="7030A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05400" y="2133600"/>
            <a:ext cx="3581400" cy="5232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+mj-lt"/>
              </a:rPr>
              <a:t>Correlation = </a:t>
            </a:r>
            <a:r>
              <a:rPr lang="el-GR" sz="1400" b="1" smtClean="0">
                <a:latin typeface="+mj-lt"/>
              </a:rPr>
              <a:t>ρ</a:t>
            </a:r>
            <a:r>
              <a:rPr lang="en-US" sz="1400" b="1" smtClean="0">
                <a:latin typeface="+mj-lt"/>
              </a:rPr>
              <a:t>.</a:t>
            </a:r>
          </a:p>
          <a:p>
            <a:r>
              <a:rPr lang="en-US" sz="1400" b="1" smtClean="0">
                <a:latin typeface="+mj-lt"/>
              </a:rPr>
              <a:t>This is the source of the endogeneity  </a:t>
            </a:r>
            <a:endParaRPr lang="en-US" sz="1400" b="1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16908" y="2209800"/>
            <a:ext cx="412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  <a:sym typeface="Symbol"/>
              </a:rPr>
              <a:t>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3000" y="5791200"/>
            <a:ext cx="7315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solidFill>
                  <a:srgbClr val="FF0000"/>
                </a:solidFill>
                <a:latin typeface="+mj-lt"/>
              </a:rPr>
              <a:t>This is not IV estimation. Z may be uncorrelated with X without problems.</a:t>
            </a:r>
            <a:endParaRPr lang="en-US" sz="1600" b="1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685800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Endogenous Binary Variable</a:t>
            </a: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1371600" y="1600200"/>
          <a:ext cx="7162800" cy="202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9" name="Equation" r:id="rId4" imgW="2921000" imgH="825500" progId="Equation.DSMT4">
                  <p:embed/>
                </p:oleObj>
              </mc:Choice>
              <mc:Fallback>
                <p:oleObj name="Equation" r:id="rId4" imgW="2921000" imgH="825500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600200"/>
                        <a:ext cx="7162800" cy="2024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" y="4267200"/>
            <a:ext cx="3657600" cy="19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4267200"/>
            <a:ext cx="4038600" cy="19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7"/>
          <p:cNvSpPr txBox="1">
            <a:spLocks noChangeArrowheads="1"/>
          </p:cNvSpPr>
          <p:nvPr/>
        </p:nvSpPr>
        <p:spPr bwMode="auto">
          <a:xfrm>
            <a:off x="457200" y="3810000"/>
            <a:ext cx="3686175" cy="3238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Arial" charset="0"/>
              </a:rPr>
              <a:t>Doctor = F(age,age</a:t>
            </a:r>
            <a:r>
              <a:rPr lang="en-US" sz="1400" baseline="30000">
                <a:latin typeface="Arial" charset="0"/>
              </a:rPr>
              <a:t>2</a:t>
            </a:r>
            <a:r>
              <a:rPr lang="en-US" sz="1400">
                <a:latin typeface="Arial" charset="0"/>
              </a:rPr>
              <a:t>,income,female,</a:t>
            </a:r>
            <a:r>
              <a:rPr lang="en-US" sz="1400" b="1">
                <a:solidFill>
                  <a:srgbClr val="FF3300"/>
                </a:solidFill>
                <a:latin typeface="Arial" charset="0"/>
              </a:rPr>
              <a:t>Public</a:t>
            </a:r>
            <a:r>
              <a:rPr lang="en-US" sz="1400">
                <a:latin typeface="Arial" charset="0"/>
              </a:rPr>
              <a:t>)</a:t>
            </a:r>
          </a:p>
        </p:txBody>
      </p:sp>
      <p:sp>
        <p:nvSpPr>
          <p:cNvPr id="11271" name="Text Box 8"/>
          <p:cNvSpPr txBox="1">
            <a:spLocks noChangeArrowheads="1"/>
          </p:cNvSpPr>
          <p:nvPr/>
        </p:nvSpPr>
        <p:spPr bwMode="auto">
          <a:xfrm>
            <a:off x="4495800" y="3810000"/>
            <a:ext cx="4191000" cy="3238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FF3300"/>
                </a:solidFill>
                <a:latin typeface="Arial" charset="0"/>
              </a:rPr>
              <a:t>Public</a:t>
            </a:r>
            <a:r>
              <a:rPr lang="en-US" sz="1400">
                <a:latin typeface="Arial" charset="0"/>
              </a:rPr>
              <a:t> = F(age,educ,income,married,kids,female)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Log Likelihood for the RBP Model</a:t>
            </a:r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1482725" y="1600200"/>
          <a:ext cx="6026150" cy="482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797" name="Equation" r:id="rId3" imgW="2793960" imgH="2234880" progId="Equation.DSMT4">
                  <p:embed/>
                </p:oleObj>
              </mc:Choice>
              <mc:Fallback>
                <p:oleObj name="Equation" r:id="rId3" imgW="2793960" imgH="223488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2725" y="1600200"/>
                        <a:ext cx="6026150" cy="4821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562600" y="2667000"/>
            <a:ext cx="3276600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about instruments and identification?</a:t>
            </a:r>
            <a:endParaRPr lang="en-US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533400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FIML Estimates</a:t>
            </a:r>
          </a:p>
        </p:txBody>
      </p:sp>
      <p:sp>
        <p:nvSpPr>
          <p:cNvPr id="62467" name="Text Box 5"/>
          <p:cNvSpPr txBox="1">
            <a:spLocks noChangeArrowheads="1"/>
          </p:cNvSpPr>
          <p:nvPr/>
        </p:nvSpPr>
        <p:spPr bwMode="auto">
          <a:xfrm>
            <a:off x="914400" y="1295400"/>
            <a:ext cx="7696200" cy="526297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-----------------------------------------------------------------------------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FIML - Recursive Bivariate Probit Model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Dependent variable               PUBDOC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Log likelihood function    -25671.32339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Estimation based on N =  27326, K =  14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Inf.Cr.AIC  =  51370.6 AIC/N =    1.880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  PUBLIC|                  Standard            Prob.      95% Confidence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  DOCTOR|  Coefficient       Error       z    |z|&gt;Z*         Interval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        |Index    equation for PUBLIC........................................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Constant|    3.55056***      .07446    47.68  .0000     3.40462   3.69650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     AGE|     .00067         .00115      .58  .5626     -.00159    .00293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    EDUC|    -.16835***      .00416   -40.48  .0000     -.17650   -.16020</a:t>
            </a:r>
          </a:p>
          <a:p>
            <a:r>
              <a:rPr lang="it-IT" sz="1200" b="1" smtClean="0">
                <a:latin typeface="Courier New" pitchFamily="49" charset="0"/>
                <a:cs typeface="Courier New" pitchFamily="49" charset="0"/>
              </a:rPr>
              <a:t>  INCOME|    -.98735***      .05172   -19.09  .0000    -1.08872   -.88598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 MARRIED|    -.00997         .02922     -.34  .7329     -.06724    .04729</a:t>
            </a:r>
          </a:p>
          <a:p>
            <a:r>
              <a:rPr lang="de-DE" sz="1200" b="1" smtClean="0">
                <a:latin typeface="Courier New" pitchFamily="49" charset="0"/>
                <a:cs typeface="Courier New" pitchFamily="49" charset="0"/>
              </a:rPr>
              <a:t>  HHKIDS|    -.08094***      .02510    -3.22  .0013     -.13014   -.03174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  FEMALE|     .12140***      .02231     5.44  .0000      .07768    .16512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        |Index    equation for DOCTOR........................................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Constant|     .58983***      .14474     4.08  .0000      .30615    .87351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     AGE|    -.05740***      .00601    -9.56  .0000     -.06917   -.04563</a:t>
            </a:r>
          </a:p>
          <a:p>
            <a:r>
              <a:rPr lang="fr-FR" sz="1200" b="1" smtClean="0">
                <a:latin typeface="Courier New" pitchFamily="49" charset="0"/>
                <a:cs typeface="Courier New" pitchFamily="49" charset="0"/>
              </a:rPr>
              <a:t>   AGESQ|     .00082***   .6817D-04    12.10  .0000      .00069    .00096</a:t>
            </a:r>
          </a:p>
          <a:p>
            <a:r>
              <a:rPr lang="it-IT" sz="1200" b="1" smtClean="0">
                <a:latin typeface="Courier New" pitchFamily="49" charset="0"/>
                <a:cs typeface="Courier New" pitchFamily="49" charset="0"/>
              </a:rPr>
              <a:t>  INCOME|     .08900*        .05097     1.75  .0808     -.01091    .18890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  FEMALE|     .34580***      .01629    21.22  .0000      .31386    .37773</a:t>
            </a:r>
          </a:p>
          <a:p>
            <a:r>
              <a:rPr lang="fr-FR" sz="1200" b="1" smtClean="0">
                <a:latin typeface="Courier New" pitchFamily="49" charset="0"/>
                <a:cs typeface="Courier New" pitchFamily="49" charset="0"/>
              </a:rPr>
              <a:t>  PUBLIC|     .43595***      .07358     5.92  .0000      .29174    .58016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        |Disturbance correlation.............................................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RHO(1,2)|    -.17317***      .04075    -4.25  .0000     -.25303   -.09330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914400" y="5901269"/>
            <a:ext cx="7315200" cy="474131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229600" cy="609600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Partial </a:t>
            </a:r>
            <a:r>
              <a:rPr lang="en-US" b="1" dirty="0" smtClean="0"/>
              <a:t>Effects for Exogenous Variables</a:t>
            </a:r>
            <a:endParaRPr lang="en-US" b="1" dirty="0" smtClean="0"/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5898147"/>
              </p:ext>
            </p:extLst>
          </p:nvPr>
        </p:nvGraphicFramePr>
        <p:xfrm>
          <a:off x="588963" y="1130300"/>
          <a:ext cx="8270875" cy="507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4" name="Equation" r:id="rId4" imgW="4673520" imgH="2869920" progId="Equation.DSMT4">
                  <p:embed/>
                </p:oleObj>
              </mc:Choice>
              <mc:Fallback>
                <p:oleObj name="Equation" r:id="rId4" imgW="4673520" imgH="2869920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963" y="1130300"/>
                        <a:ext cx="8270875" cy="5076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1143000" y="3666535"/>
            <a:ext cx="1752600" cy="914400"/>
          </a:xfrm>
          <a:prstGeom prst="rect">
            <a:avLst/>
          </a:prstGeom>
          <a:solidFill>
            <a:srgbClr val="7030A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143000" y="5105400"/>
            <a:ext cx="1752600" cy="914400"/>
          </a:xfrm>
          <a:prstGeom prst="rect">
            <a:avLst/>
          </a:prstGeom>
          <a:solidFill>
            <a:srgbClr val="92D05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457200"/>
            <a:ext cx="5668433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3505200"/>
            <a:ext cx="573807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2971800" y="2563905"/>
            <a:ext cx="1066800" cy="152400"/>
          </a:xfrm>
          <a:prstGeom prst="rect">
            <a:avLst/>
          </a:prstGeom>
          <a:solidFill>
            <a:srgbClr val="99CC00">
              <a:alpha val="3098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895600" y="5562600"/>
            <a:ext cx="1066800" cy="228600"/>
          </a:xfrm>
          <a:prstGeom prst="rect">
            <a:avLst/>
          </a:prstGeom>
          <a:solidFill>
            <a:srgbClr val="99CC00">
              <a:alpha val="3098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019800" y="2711825"/>
            <a:ext cx="1066800" cy="183775"/>
          </a:xfrm>
          <a:prstGeom prst="rect">
            <a:avLst/>
          </a:prstGeom>
          <a:solidFill>
            <a:srgbClr val="FF0000">
              <a:alpha val="3098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895600" y="5759825"/>
            <a:ext cx="1066800" cy="183775"/>
          </a:xfrm>
          <a:prstGeom prst="rect">
            <a:avLst/>
          </a:prstGeom>
          <a:solidFill>
            <a:srgbClr val="FF0000">
              <a:alpha val="3098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3886200"/>
            <a:ext cx="1219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Two Stage Least Squares Effects</a:t>
            </a:r>
            <a:endParaRPr lang="en-US" sz="2000" b="1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883384"/>
            <a:ext cx="121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FIML Partial</a:t>
            </a:r>
          </a:p>
          <a:p>
            <a:r>
              <a:rPr lang="en-US" sz="20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Effects</a:t>
            </a:r>
            <a:endParaRPr lang="en-US" sz="2000" b="1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905000" y="1524000"/>
            <a:ext cx="5509470" cy="375047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971800" y="2711825"/>
            <a:ext cx="1066800" cy="183775"/>
          </a:xfrm>
          <a:prstGeom prst="rect">
            <a:avLst/>
          </a:prstGeom>
          <a:solidFill>
            <a:srgbClr val="FF0000">
              <a:alpha val="3098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343400" y="2711825"/>
            <a:ext cx="1066800" cy="183775"/>
          </a:xfrm>
          <a:prstGeom prst="rect">
            <a:avLst/>
          </a:prstGeom>
          <a:solidFill>
            <a:srgbClr val="FF0000">
              <a:alpha val="3098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7030A0"/>
                </a:solidFill>
              </a:rPr>
              <a:t>Identification Issues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905001"/>
            <a:ext cx="7315200" cy="35052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Arial" charset="0"/>
              </a:rPr>
              <a:t>Exclusions are not needed for estimation</a:t>
            </a:r>
          </a:p>
          <a:p>
            <a:pPr eaLnBrk="1" hangingPunct="1"/>
            <a:r>
              <a:rPr lang="en-US" sz="2400" dirty="0" smtClean="0">
                <a:latin typeface="Arial" charset="0"/>
              </a:rPr>
              <a:t>Identification is, in principle, by “functional form”</a:t>
            </a:r>
          </a:p>
          <a:p>
            <a:pPr eaLnBrk="1" hangingPunct="1"/>
            <a:r>
              <a:rPr lang="en-US" sz="2400" dirty="0" smtClean="0">
                <a:latin typeface="Arial" charset="0"/>
              </a:rPr>
              <a:t>Researchers usually have a variable in the treatment equation that is not in the main </a:t>
            </a:r>
            <a:r>
              <a:rPr lang="en-US" sz="2400" dirty="0" err="1" smtClean="0">
                <a:latin typeface="Arial" charset="0"/>
              </a:rPr>
              <a:t>probit</a:t>
            </a:r>
            <a:r>
              <a:rPr lang="en-US" sz="2400" dirty="0" smtClean="0">
                <a:latin typeface="Arial" charset="0"/>
              </a:rPr>
              <a:t> equation “to improve identification</a:t>
            </a:r>
            <a:r>
              <a:rPr lang="en-US" sz="2400" dirty="0" smtClean="0">
                <a:latin typeface="Arial" charset="0"/>
              </a:rPr>
              <a:t>”</a:t>
            </a:r>
            <a:endParaRPr lang="en-US" sz="24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612775"/>
            <a:ext cx="8229600" cy="1139825"/>
          </a:xfrm>
        </p:spPr>
        <p:txBody>
          <a:bodyPr/>
          <a:lstStyle/>
          <a:p>
            <a:pPr eaLnBrk="1" hangingPunct="1"/>
            <a:r>
              <a:rPr lang="en-US" sz="3600" dirty="0" smtClean="0"/>
              <a:t>A Simultaneous Equations Model</a:t>
            </a:r>
          </a:p>
        </p:txBody>
      </p:sp>
      <p:graphicFrame>
        <p:nvGraphicFramePr>
          <p:cNvPr id="3277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41961422"/>
              </p:ext>
            </p:extLst>
          </p:nvPr>
        </p:nvGraphicFramePr>
        <p:xfrm>
          <a:off x="1512888" y="2133600"/>
          <a:ext cx="6499225" cy="3836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50" name="Equation" r:id="rId4" imgW="3162300" imgH="1866900" progId="Equation.DSMT4">
                  <p:embed/>
                </p:oleObj>
              </mc:Choice>
              <mc:Fallback>
                <p:oleObj name="Equation" r:id="rId4" imgW="3162300" imgH="1866900" progId="Equation.DSMT4">
                  <p:embed/>
                  <p:pic>
                    <p:nvPicPr>
                      <p:cNvPr id="0" name="Pictur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2888" y="2133600"/>
                        <a:ext cx="6499225" cy="3836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60375"/>
            <a:ext cx="8229600" cy="1139825"/>
          </a:xfrm>
        </p:spPr>
        <p:txBody>
          <a:bodyPr/>
          <a:lstStyle/>
          <a:p>
            <a:pPr eaLnBrk="1" hangingPunct="1"/>
            <a:r>
              <a:rPr lang="en-US" sz="3600" dirty="0" smtClean="0"/>
              <a:t>Fully Simultaneous “Model”</a:t>
            </a:r>
          </a:p>
        </p:txBody>
      </p:sp>
      <p:sp>
        <p:nvSpPr>
          <p:cNvPr id="33795" name="Text Box 4"/>
          <p:cNvSpPr txBox="1">
            <a:spLocks noChangeArrowheads="1"/>
          </p:cNvSpPr>
          <p:nvPr/>
        </p:nvSpPr>
        <p:spPr bwMode="auto">
          <a:xfrm>
            <a:off x="1066800" y="1600200"/>
            <a:ext cx="7010400" cy="465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FIML Estimates of Bivariate Probit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DOCHOS</a:t>
            </a:r>
          </a:p>
          <a:p>
            <a:r>
              <a:rPr lang="en-US" sz="1200" b="1">
                <a:latin typeface="Courier New" pitchFamily="49" charset="0"/>
              </a:rPr>
              <a:t>Log likelihood function    -20318.69455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|Index    equation for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DOCTOR</a:t>
            </a:r>
          </a:p>
          <a:p>
            <a:r>
              <a:rPr lang="en-US" sz="1200" b="1">
                <a:latin typeface="Courier New" pitchFamily="49" charset="0"/>
              </a:rPr>
              <a:t>Constant|    -.46741***       .06726       -6.949   .0000</a:t>
            </a:r>
          </a:p>
          <a:p>
            <a:r>
              <a:rPr lang="en-US" sz="1200" b="1">
                <a:latin typeface="Courier New" pitchFamily="49" charset="0"/>
              </a:rPr>
              <a:t>     AGE|     .01124***       .00084       13.353   .0000      43.5257</a:t>
            </a:r>
          </a:p>
          <a:p>
            <a:r>
              <a:rPr lang="en-US" sz="1200" b="1">
                <a:latin typeface="Courier New" pitchFamily="49" charset="0"/>
              </a:rPr>
              <a:t>  FEMALE|     .27070***       .01961       13.807   .0000       .47877</a:t>
            </a:r>
          </a:p>
          <a:p>
            <a:r>
              <a:rPr lang="en-US" sz="1200" b="1">
                <a:latin typeface="Courier New" pitchFamily="49" charset="0"/>
              </a:rPr>
              <a:t>    EDUC|    -.00025          .00376        -.067   .9463      11.3206</a:t>
            </a:r>
          </a:p>
          <a:p>
            <a:r>
              <a:rPr lang="en-US" sz="1200" b="1">
                <a:latin typeface="Courier New" pitchFamily="49" charset="0"/>
              </a:rPr>
              <a:t> MARRIED|    -.00212          .02114        -.100   .9201       .75862</a:t>
            </a:r>
          </a:p>
          <a:p>
            <a:r>
              <a:rPr lang="en-US" sz="1200" b="1">
                <a:latin typeface="Courier New" pitchFamily="49" charset="0"/>
              </a:rPr>
              <a:t> WORKING|    -.00362          .02212        -.164   .8701       .67705</a:t>
            </a:r>
          </a:p>
          <a:p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HOSPITAL|    2.04295***       .30031        6.803   .0000       .08765</a:t>
            </a:r>
          </a:p>
          <a:p>
            <a:r>
              <a:rPr lang="en-US" sz="1200" b="1">
                <a:latin typeface="Courier New" pitchFamily="49" charset="0"/>
              </a:rPr>
              <a:t>        |Index    equation for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HOSPITAL</a:t>
            </a:r>
          </a:p>
          <a:p>
            <a:r>
              <a:rPr lang="en-US" sz="1200" b="1">
                <a:latin typeface="Courier New" pitchFamily="49" charset="0"/>
              </a:rPr>
              <a:t>Constant|   -1.58437***       .08367      -18.936   .0000</a:t>
            </a:r>
          </a:p>
          <a:p>
            <a:r>
              <a:rPr lang="en-US" sz="1200" b="1">
                <a:latin typeface="Courier New" pitchFamily="49" charset="0"/>
              </a:rPr>
              <a:t>     AGE|    -.01115***       .00165       -6.755   .0000      43.5257</a:t>
            </a:r>
          </a:p>
          <a:p>
            <a:r>
              <a:rPr lang="en-US" sz="1200" b="1">
                <a:latin typeface="Courier New" pitchFamily="49" charset="0"/>
              </a:rPr>
              <a:t>  FEMALE|    -.26881***       .03966       -6.778   .0000       .47877</a:t>
            </a:r>
          </a:p>
          <a:p>
            <a:r>
              <a:rPr lang="en-US" sz="1200" b="1">
                <a:latin typeface="Courier New" pitchFamily="49" charset="0"/>
              </a:rPr>
              <a:t>  HHNINC|     .00421          .08006         .053   .9581       .35208</a:t>
            </a:r>
          </a:p>
          <a:p>
            <a:r>
              <a:rPr lang="en-US" sz="1200" b="1">
                <a:latin typeface="Courier New" pitchFamily="49" charset="0"/>
              </a:rPr>
              <a:t>  HHKIDS|    -.00050          .03559        -.014   .9888       .40273</a:t>
            </a:r>
          </a:p>
          <a:p>
            <a:r>
              <a:rPr lang="en-US" sz="1200" b="1">
                <a:latin typeface="Courier New" pitchFamily="49" charset="0"/>
              </a:rPr>
              <a:t>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DOCTOR|    2.04479***       .09133       22.389   .0000       .62911</a:t>
            </a:r>
          </a:p>
          <a:p>
            <a:r>
              <a:rPr lang="en-US" sz="1200" b="1">
                <a:latin typeface="Courier New" pitchFamily="49" charset="0"/>
              </a:rPr>
              <a:t>        |Disturbance correlation</a:t>
            </a:r>
          </a:p>
          <a:p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RHO(1,2)|    -.99996***       .00048     ********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1066800" y="5638800"/>
            <a:ext cx="6705600" cy="549276"/>
          </a:xfrm>
          <a:prstGeom prst="rect">
            <a:avLst/>
          </a:prstGeom>
          <a:solidFill>
            <a:srgbClr val="FF3300">
              <a:alpha val="2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dirty="0" smtClean="0"/>
              <a:t>A </a:t>
            </a:r>
            <a:r>
              <a:rPr lang="en-US" sz="3200" smtClean="0"/>
              <a:t>Recursive Bivariate Probit Model</a:t>
            </a:r>
            <a:br>
              <a:rPr lang="en-US" sz="3200" smtClean="0"/>
            </a:br>
            <a:r>
              <a:rPr lang="en-US" smtClean="0"/>
              <a:t>Treatment Effects</a:t>
            </a:r>
            <a:endParaRPr lang="en-US" sz="3200" dirty="0" smtClean="0"/>
          </a:p>
        </p:txBody>
      </p:sp>
      <p:graphicFrame>
        <p:nvGraphicFramePr>
          <p:cNvPr id="35843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816330000"/>
              </p:ext>
            </p:extLst>
          </p:nvPr>
        </p:nvGraphicFramePr>
        <p:xfrm>
          <a:off x="1835149" y="2044700"/>
          <a:ext cx="6732693" cy="450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74" name="Equation" r:id="rId4" imgW="4152600" imgH="2781000" progId="Equation.DSMT4">
                  <p:embed/>
                </p:oleObj>
              </mc:Choice>
              <mc:Fallback>
                <p:oleObj name="Equation" r:id="rId4" imgW="4152600" imgH="2781000" progId="Equation.DSMT4">
                  <p:embed/>
                  <p:pic>
                    <p:nvPicPr>
                      <p:cNvPr id="0" name="Pictur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49" y="2044700"/>
                        <a:ext cx="6732693" cy="450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5" name="Rectangle 6"/>
          <p:cNvSpPr>
            <a:spLocks noChangeArrowheads="1"/>
          </p:cNvSpPr>
          <p:nvPr/>
        </p:nvSpPr>
        <p:spPr bwMode="auto">
          <a:xfrm>
            <a:off x="1676400" y="2743200"/>
            <a:ext cx="41910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85344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FIML - Recursive Bivariate Probit Model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Dependent variable               PUBDOC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Log likelihood function    -25671.32339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Estimation based on N =  27326, K =  14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Inf.Cr.AIC  =  51370.6 AIC/N =    1.880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PUBLIC|                  Standard            Prob.      95% Confidence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DOCTOR|  Coefficient       Error       z    |z|&gt;Z*         Interval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      |Index    equation for PUBLIC....................................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Constant|    3.55056***      .07446    47.68  .0000     3.40462   3.69650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   AGE|     .00067         .00115      .58  .5626     -.00159    .00293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  EDUC|    -.16835***      .00416   -40.48  .0000     -.17650   -.16020</a:t>
            </a:r>
          </a:p>
          <a:p>
            <a:r>
              <a:rPr lang="it-IT" sz="1400" b="1" smtClean="0">
                <a:latin typeface="Courier New" pitchFamily="49" charset="0"/>
                <a:cs typeface="Courier New" pitchFamily="49" charset="0"/>
              </a:rPr>
              <a:t>  INCOME|    -.98735***      .05172   -19.09  .0000    -1.08872   -.88598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MARRIED|    -.00997         .02922     -.34  .7329     -.06724    .04729</a:t>
            </a:r>
          </a:p>
          <a:p>
            <a:r>
              <a:rPr lang="de-DE" sz="1400" b="1" smtClean="0">
                <a:latin typeface="Courier New" pitchFamily="49" charset="0"/>
                <a:cs typeface="Courier New" pitchFamily="49" charset="0"/>
              </a:rPr>
              <a:t>  HHKIDS|    -.08094***      .02510    -3.22  .0013     -.13014   -.03174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FEMALE|     .12140***      .02231     5.44  .0000      .07768    .16512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      |Index    equation for DOCTOR....................................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Constant|     .58983***      .14474     4.08  .0000      .30615    .87351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   AGE|    -.05740***      .00601    -9.56  .0000     -.06917   -.04563</a:t>
            </a:r>
          </a:p>
          <a:p>
            <a:r>
              <a:rPr lang="fr-FR" sz="1400" b="1" smtClean="0">
                <a:latin typeface="Courier New" pitchFamily="49" charset="0"/>
                <a:cs typeface="Courier New" pitchFamily="49" charset="0"/>
              </a:rPr>
              <a:t>   AGESQ|     .00082***   .6817D-04    12.10  .0000      .00069    .00096</a:t>
            </a:r>
          </a:p>
          <a:p>
            <a:r>
              <a:rPr lang="it-IT" sz="1400" b="1" smtClean="0">
                <a:latin typeface="Courier New" pitchFamily="49" charset="0"/>
                <a:cs typeface="Courier New" pitchFamily="49" charset="0"/>
              </a:rPr>
              <a:t>  INCOME|     .08900*        .05097     1.75  .0808     -.01091    .18890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FEMALE|     .34580***      .01629    21.22  .0000      .31386    .37773</a:t>
            </a:r>
          </a:p>
          <a:p>
            <a:r>
              <a:rPr lang="fr-FR" sz="1400" b="1" smtClean="0">
                <a:latin typeface="Courier New" pitchFamily="49" charset="0"/>
                <a:cs typeface="Courier New" pitchFamily="49" charset="0"/>
              </a:rPr>
              <a:t>  PUBLIC|     .43595***      .07358     5.92  .0000      .29174    .58016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      |Disturbance correlation.........................................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RHO(1,2)|    -.17317***      .04075    -4.25  .0000     -.25303   -.09330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457200" y="5715000"/>
            <a:ext cx="7772400" cy="228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457200" y="2705100"/>
            <a:ext cx="7772400" cy="1905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57200" y="4406900"/>
            <a:ext cx="7772400" cy="2413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8229600" cy="530225"/>
          </a:xfrm>
        </p:spPr>
        <p:txBody>
          <a:bodyPr/>
          <a:lstStyle/>
          <a:p>
            <a:r>
              <a:rPr lang="en-US" smtClean="0"/>
              <a:t>Treatment Effects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610600" cy="4530725"/>
          </a:xfrm>
        </p:spPr>
        <p:txBody>
          <a:bodyPr/>
          <a:lstStyle/>
          <a:p>
            <a:pPr>
              <a:buNone/>
            </a:pPr>
            <a:r>
              <a:rPr lang="en-US" smtClean="0"/>
              <a:t>y</a:t>
            </a:r>
            <a:r>
              <a:rPr lang="en-US" baseline="-25000" smtClean="0"/>
              <a:t>1</a:t>
            </a:r>
            <a:r>
              <a:rPr lang="en-US" smtClean="0"/>
              <a:t> is a “treatment”</a:t>
            </a:r>
          </a:p>
          <a:p>
            <a:pPr>
              <a:buNone/>
            </a:pPr>
            <a:r>
              <a:rPr lang="en-US" smtClean="0"/>
              <a:t>Treatment effect of y</a:t>
            </a:r>
            <a:r>
              <a:rPr lang="en-US" baseline="-25000" smtClean="0"/>
              <a:t>1</a:t>
            </a:r>
            <a:r>
              <a:rPr lang="en-US" smtClean="0"/>
              <a:t> on y</a:t>
            </a:r>
            <a:r>
              <a:rPr lang="en-US" baseline="-25000" smtClean="0"/>
              <a:t>2</a:t>
            </a:r>
            <a:r>
              <a:rPr lang="en-US" smtClean="0"/>
              <a:t>.</a:t>
            </a:r>
          </a:p>
          <a:p>
            <a:pPr>
              <a:buNone/>
            </a:pPr>
            <a:r>
              <a:rPr lang="en-US" smtClean="0"/>
              <a:t>   Prob(y</a:t>
            </a:r>
            <a:r>
              <a:rPr lang="en-US" baseline="-25000" smtClean="0"/>
              <a:t>2</a:t>
            </a:r>
            <a:r>
              <a:rPr lang="en-US" smtClean="0"/>
              <a:t>=1)</a:t>
            </a:r>
            <a:r>
              <a:rPr lang="en-US" baseline="-25000" smtClean="0"/>
              <a:t>y1=1</a:t>
            </a:r>
            <a:r>
              <a:rPr lang="en-US" smtClean="0"/>
              <a:t> – Prob(y</a:t>
            </a:r>
            <a:r>
              <a:rPr lang="en-US" baseline="-25000" smtClean="0"/>
              <a:t>2</a:t>
            </a:r>
            <a:r>
              <a:rPr lang="en-US" smtClean="0"/>
              <a:t>=1)</a:t>
            </a:r>
            <a:r>
              <a:rPr lang="en-US" baseline="-25000" smtClean="0"/>
              <a:t>y1=0</a:t>
            </a:r>
          </a:p>
          <a:p>
            <a:pPr>
              <a:buNone/>
            </a:pPr>
            <a:r>
              <a:rPr lang="en-US" smtClean="0"/>
              <a:t>         = </a:t>
            </a:r>
            <a:r>
              <a:rPr lang="en-US" smtClean="0">
                <a:sym typeface="Symbol"/>
              </a:rPr>
              <a:t></a:t>
            </a:r>
            <a:r>
              <a:rPr lang="en-US" smtClean="0"/>
              <a:t>(</a:t>
            </a:r>
            <a:r>
              <a:rPr lang="en-US" b="1" smtClean="0">
                <a:sym typeface="Symbol"/>
              </a:rPr>
              <a:t></a:t>
            </a:r>
            <a:r>
              <a:rPr lang="en-US" b="1" smtClean="0"/>
              <a:t>’x </a:t>
            </a:r>
            <a:r>
              <a:rPr lang="en-US" smtClean="0"/>
              <a:t>+ </a:t>
            </a:r>
            <a:r>
              <a:rPr lang="en-US" smtClean="0">
                <a:sym typeface="Symbol"/>
              </a:rPr>
              <a:t></a:t>
            </a:r>
            <a:r>
              <a:rPr lang="en-US" smtClean="0"/>
              <a:t>)  -  </a:t>
            </a:r>
            <a:r>
              <a:rPr lang="en-US" smtClean="0">
                <a:sym typeface="Symbol"/>
              </a:rPr>
              <a:t></a:t>
            </a:r>
            <a:r>
              <a:rPr lang="en-US" smtClean="0"/>
              <a:t>(</a:t>
            </a:r>
            <a:r>
              <a:rPr lang="en-US" b="1" smtClean="0">
                <a:sym typeface="Symbol"/>
              </a:rPr>
              <a:t></a:t>
            </a:r>
            <a:r>
              <a:rPr lang="en-US" b="1" smtClean="0"/>
              <a:t>’x</a:t>
            </a:r>
            <a:r>
              <a:rPr lang="en-US" smtClean="0"/>
              <a:t>)</a:t>
            </a:r>
          </a:p>
          <a:p>
            <a:pPr>
              <a:buNone/>
            </a:pPr>
            <a:r>
              <a:rPr lang="en-US" smtClean="0"/>
              <a:t>Treatment effect on the treated involves an unobserved counterfactual.  Compare being treated to being untreated for someone who was actually treated.</a:t>
            </a:r>
          </a:p>
          <a:p>
            <a:pPr>
              <a:buNone/>
            </a:pPr>
            <a:r>
              <a:rPr lang="en-US" smtClean="0"/>
              <a:t>   Prob(y</a:t>
            </a:r>
            <a:r>
              <a:rPr lang="en-US" baseline="-25000" smtClean="0"/>
              <a:t>2</a:t>
            </a:r>
            <a:r>
              <a:rPr lang="en-US" smtClean="0"/>
              <a:t>=1|y</a:t>
            </a:r>
            <a:r>
              <a:rPr lang="en-US" baseline="-25000" smtClean="0"/>
              <a:t>1</a:t>
            </a:r>
            <a:r>
              <a:rPr lang="en-US" smtClean="0"/>
              <a:t>=1)</a:t>
            </a:r>
            <a:r>
              <a:rPr lang="en-US" baseline="-25000" smtClean="0"/>
              <a:t>y1=1</a:t>
            </a:r>
            <a:r>
              <a:rPr lang="en-US" smtClean="0"/>
              <a:t> -  Prob(y</a:t>
            </a:r>
            <a:r>
              <a:rPr lang="en-US" baseline="-25000" smtClean="0"/>
              <a:t>2</a:t>
            </a:r>
            <a:r>
              <a:rPr lang="en-US" smtClean="0"/>
              <a:t>=1|y</a:t>
            </a:r>
            <a:r>
              <a:rPr lang="en-US" baseline="-25000" smtClean="0"/>
              <a:t>1</a:t>
            </a:r>
            <a:r>
              <a:rPr lang="en-US" smtClean="0"/>
              <a:t>=1)</a:t>
            </a:r>
            <a:r>
              <a:rPr lang="en-US" baseline="-25000" smtClean="0"/>
              <a:t>y1=0</a:t>
            </a:r>
            <a:endParaRPr lang="en-US" smtClean="0"/>
          </a:p>
          <a:p>
            <a:pPr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Treatment Effect on the Treated</a:t>
            </a:r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09575" y="1905000"/>
          <a:ext cx="8072438" cy="353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24" name="Equation" r:id="rId3" imgW="3568680" imgH="1562040" progId="Equation.DSMT4">
                  <p:embed/>
                </p:oleObj>
              </mc:Choice>
              <mc:Fallback>
                <p:oleObj name="Equation" r:id="rId3" imgW="3568680" imgH="156204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575" y="1905000"/>
                        <a:ext cx="8072438" cy="3532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en-US" smtClean="0"/>
              <a:t>Treatment Effects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09600" y="990600"/>
            <a:ext cx="82296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Partial Effects  Analysis for RcrsvBvProb: </a:t>
            </a:r>
            <a:r>
              <a:rPr lang="en-US" sz="2800" b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ATE</a:t>
            </a:r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of PUBLIC   on DOCTOR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Effects on function with respect to PUBLIC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Results are computed by average over sample observations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Partial effects for binary var PUBLIC   computed by first difference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df/dPUBLIC         Partial    Standard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(Delta Method)     Effect      Error     |t|  95% Confidence Interval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APE. Function       .16446     .02820    5.83      .10920      .21973</a:t>
            </a:r>
          </a:p>
          <a:p>
            <a:endParaRPr lang="en-US" sz="1400" b="1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Partial Effects  Analysis for RcrsvBvProb: </a:t>
            </a:r>
            <a:r>
              <a:rPr lang="en-US" sz="2800" b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ATET</a:t>
            </a:r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of PUBLIC   on DOCTOR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Effects on function with respect to PUBLIC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Results are computed by average over sample observations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Partial effects for binary var PUBLIC   computed by first difference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df/dPUBLIC         Partial    Standard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(Delta Method)     Effect      Error     |t|  95% Confidence Interval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APE. Function       .15417     .02482    6.21      .10553      .20282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05000"/>
            <a:ext cx="8391371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1853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990600"/>
            <a:ext cx="8459819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429000" y="1905000"/>
            <a:ext cx="32766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291737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recursive</a:t>
            </a:r>
            <a:endParaRPr lang="en-US" sz="28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996" y="4648200"/>
            <a:ext cx="871582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" name="Straight Arrow Connector 2"/>
          <p:cNvCxnSpPr/>
          <p:nvPr/>
        </p:nvCxnSpPr>
        <p:spPr bwMode="auto">
          <a:xfrm>
            <a:off x="1752600" y="685800"/>
            <a:ext cx="0" cy="3810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56724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947" y="2514600"/>
            <a:ext cx="870005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143000"/>
            <a:ext cx="38338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609600"/>
          </a:xfrm>
        </p:spPr>
        <p:txBody>
          <a:bodyPr/>
          <a:lstStyle/>
          <a:p>
            <a:r>
              <a:rPr lang="en-US" smtClean="0"/>
              <a:t>Causal Inference</a:t>
            </a:r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7875173"/>
              </p:ext>
            </p:extLst>
          </p:nvPr>
        </p:nvGraphicFramePr>
        <p:xfrm>
          <a:off x="720725" y="4764088"/>
          <a:ext cx="7878763" cy="129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32" name="Equation" r:id="rId5" imgW="5918040" imgH="965160" progId="Equation.DSMT4">
                  <p:embed/>
                </p:oleObj>
              </mc:Choice>
              <mc:Fallback>
                <p:oleObj name="Equation" r:id="rId5" imgW="5918040" imgH="965160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725" y="4764088"/>
                        <a:ext cx="7878763" cy="12922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886200" y="3429000"/>
            <a:ext cx="20574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086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80999"/>
            <a:ext cx="8382000" cy="627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3133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192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smtClean="0"/>
              <a:t>Endogenous Continuous Variable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752600"/>
            <a:ext cx="7543800" cy="41910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   U* = </a:t>
            </a:r>
            <a:r>
              <a:rPr lang="el-GR" altLang="en-US" b="1" smtClean="0"/>
              <a:t>β</a:t>
            </a:r>
            <a:r>
              <a:rPr lang="en-US" altLang="en-US" b="1" smtClean="0"/>
              <a:t>’x</a:t>
            </a:r>
            <a:r>
              <a:rPr lang="en-US" altLang="en-US" smtClean="0"/>
              <a:t> + </a:t>
            </a:r>
            <a:r>
              <a:rPr lang="el-GR" altLang="en-US" smtClean="0">
                <a:latin typeface="Arial" panose="020B0604020202020204" pitchFamily="34" charset="0"/>
                <a:cs typeface="Arial" panose="020B0604020202020204" pitchFamily="34" charset="0"/>
              </a:rPr>
              <a:t>θ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h +</a:t>
            </a:r>
            <a:r>
              <a:rPr lang="en-US" altLang="en-US" smtClean="0"/>
              <a:t> </a:t>
            </a:r>
            <a:r>
              <a:rPr lang="el-GR" altLang="en-US" smtClean="0"/>
              <a:t>ε</a:t>
            </a: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y   = 1[U* &gt; 0]     </a:t>
            </a:r>
            <a:r>
              <a:rPr lang="en-US" altLang="en-US" b="1" smtClean="0">
                <a:solidFill>
                  <a:srgbClr val="FF0000"/>
                </a:solidFill>
                <a:sym typeface="Symbol" panose="05050102010706020507" pitchFamily="18" charset="2"/>
              </a:rPr>
              <a:t></a:t>
            </a: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h   = </a:t>
            </a:r>
            <a:r>
              <a:rPr lang="el-GR" altLang="en-US" b="1" smtClean="0"/>
              <a:t>α</a:t>
            </a:r>
            <a:r>
              <a:rPr lang="en-US" altLang="en-US" b="1" smtClean="0"/>
              <a:t>’z</a:t>
            </a:r>
            <a:r>
              <a:rPr lang="en-US" altLang="en-US" smtClean="0"/>
              <a:t>        + u</a:t>
            </a:r>
            <a:endParaRPr lang="el-GR" altLang="en-US" smtClean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   E[</a:t>
            </a:r>
            <a:r>
              <a:rPr lang="el-GR" altLang="en-US" smtClean="0"/>
              <a:t>ε</a:t>
            </a:r>
            <a:r>
              <a:rPr lang="en-US" altLang="en-US" smtClean="0"/>
              <a:t>|h] ≠ 0 </a:t>
            </a:r>
            <a:r>
              <a:rPr lang="en-US" altLang="en-US" smtClean="0">
                <a:sym typeface="Wingdings" panose="05000000000000000000" pitchFamily="2" charset="2"/>
              </a:rPr>
              <a:t> Cov[u, </a:t>
            </a:r>
            <a:r>
              <a:rPr lang="el-GR" altLang="en-US" smtClean="0"/>
              <a:t>ε</a:t>
            </a:r>
            <a:r>
              <a:rPr lang="en-US" altLang="en-US" smtClean="0">
                <a:sym typeface="Wingdings" panose="05000000000000000000" pitchFamily="2" charset="2"/>
              </a:rPr>
              <a:t>] </a:t>
            </a:r>
            <a:r>
              <a:rPr lang="en-US" altLang="en-US" smtClean="0"/>
              <a:t>≠ 0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   </a:t>
            </a:r>
            <a:r>
              <a:rPr lang="en-US" altLang="en-US" smtClean="0">
                <a:latin typeface="Arial" panose="020B0604020202020204" pitchFamily="34" charset="0"/>
              </a:rPr>
              <a:t>Additional Assumptions: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   (u,</a:t>
            </a:r>
            <a:r>
              <a:rPr lang="el-GR" altLang="en-US" smtClean="0"/>
              <a:t>ε</a:t>
            </a:r>
            <a:r>
              <a:rPr lang="en-US" altLang="en-US" smtClean="0"/>
              <a:t>)  ~  N[(0,0),(</a:t>
            </a:r>
            <a:r>
              <a:rPr lang="el-GR" altLang="en-US" smtClean="0"/>
              <a:t>σ</a:t>
            </a:r>
            <a:r>
              <a:rPr lang="en-US" altLang="en-US" baseline="-25000" smtClean="0"/>
              <a:t>u</a:t>
            </a:r>
            <a:r>
              <a:rPr lang="en-US" altLang="en-US" baseline="30000" smtClean="0"/>
              <a:t>2</a:t>
            </a:r>
            <a:r>
              <a:rPr lang="en-US" altLang="en-US" smtClean="0"/>
              <a:t>, </a:t>
            </a:r>
            <a:r>
              <a:rPr lang="el-GR" altLang="en-US" smtClean="0"/>
              <a:t>ρσ</a:t>
            </a:r>
            <a:r>
              <a:rPr lang="en-US" altLang="en-US" baseline="-25000" smtClean="0"/>
              <a:t>u</a:t>
            </a:r>
            <a:r>
              <a:rPr lang="en-US" altLang="en-US" smtClean="0"/>
              <a:t>, 1)]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   </a:t>
            </a:r>
            <a:r>
              <a:rPr lang="en-US" altLang="en-US" b="1" smtClean="0">
                <a:latin typeface="Arial" panose="020B0604020202020204" pitchFamily="34" charset="0"/>
              </a:rPr>
              <a:t>z</a:t>
            </a:r>
            <a:r>
              <a:rPr lang="en-US" altLang="en-US" smtClean="0">
                <a:latin typeface="Arial" panose="020B0604020202020204" pitchFamily="34" charset="0"/>
              </a:rPr>
              <a:t>          =  a valid set of exogenous</a:t>
            </a:r>
            <a:br>
              <a:rPr lang="en-US" altLang="en-US" smtClean="0">
                <a:latin typeface="Arial" panose="020B0604020202020204" pitchFamily="34" charset="0"/>
              </a:rPr>
            </a:br>
            <a:r>
              <a:rPr lang="en-US" altLang="en-US" smtClean="0">
                <a:latin typeface="Arial" panose="020B0604020202020204" pitchFamily="34" charset="0"/>
              </a:rPr>
              <a:t>                variables, uncorrelated with (u,</a:t>
            </a:r>
            <a:r>
              <a:rPr lang="el-GR" altLang="en-US" smtClean="0"/>
              <a:t>ε</a:t>
            </a:r>
            <a:r>
              <a:rPr lang="en-US" altLang="en-US" smtClean="0"/>
              <a:t>)</a:t>
            </a:r>
          </a:p>
        </p:txBody>
      </p:sp>
      <p:sp>
        <p:nvSpPr>
          <p:cNvPr id="169988" name="Rectangle 3"/>
          <p:cNvSpPr>
            <a:spLocks noChangeArrowheads="1"/>
          </p:cNvSpPr>
          <p:nvPr/>
        </p:nvSpPr>
        <p:spPr bwMode="auto">
          <a:xfrm>
            <a:off x="4191000" y="1828800"/>
            <a:ext cx="381000" cy="1219200"/>
          </a:xfrm>
          <a:prstGeom prst="rect">
            <a:avLst/>
          </a:prstGeom>
          <a:solidFill>
            <a:srgbClr val="7030A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334000" y="2209800"/>
            <a:ext cx="3581400" cy="5238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>
                <a:latin typeface="+mj-lt"/>
                <a:cs typeface="Arial" charset="0"/>
              </a:rPr>
              <a:t>Correlation = </a:t>
            </a:r>
            <a:r>
              <a:rPr lang="el-GR" sz="1400" b="1">
                <a:latin typeface="+mj-lt"/>
                <a:cs typeface="Arial" charset="0"/>
              </a:rPr>
              <a:t>ρ</a:t>
            </a:r>
            <a:r>
              <a:rPr lang="en-US" sz="1400" b="1">
                <a:latin typeface="+mj-lt"/>
                <a:cs typeface="Arial" charset="0"/>
              </a:rPr>
              <a:t>.</a:t>
            </a:r>
          </a:p>
          <a:p>
            <a:pPr>
              <a:defRPr/>
            </a:pPr>
            <a:r>
              <a:rPr lang="en-US" sz="1400" b="1">
                <a:latin typeface="+mj-lt"/>
                <a:cs typeface="Arial" charset="0"/>
              </a:rPr>
              <a:t>This is the source of the endogeneity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5791200"/>
            <a:ext cx="73152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>
                <a:solidFill>
                  <a:srgbClr val="FF0000"/>
                </a:solidFill>
                <a:latin typeface="+mj-lt"/>
                <a:cs typeface="Arial" charset="0"/>
              </a:rPr>
              <a:t>This is not IV estimation. Z may be uncorrelated with X without problems.</a:t>
            </a:r>
          </a:p>
        </p:txBody>
      </p:sp>
    </p:spTree>
    <p:extLst>
      <p:ext uri="{BB962C8B-B14F-4D97-AF65-F5344CB8AC3E}">
        <p14:creationId xmlns:p14="http://schemas.microsoft.com/office/powerpoint/2010/main" val="113454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Title 3"/>
          <p:cNvSpPr>
            <a:spLocks noGrp="1"/>
          </p:cNvSpPr>
          <p:nvPr>
            <p:ph type="title" idx="4294967295"/>
          </p:nvPr>
        </p:nvSpPr>
        <p:spPr>
          <a:xfrm>
            <a:off x="4495800" y="1905000"/>
            <a:ext cx="4648200" cy="381000"/>
          </a:xfrm>
        </p:spPr>
        <p:txBody>
          <a:bodyPr/>
          <a:lstStyle/>
          <a:p>
            <a:pPr eaLnBrk="1" hangingPunct="1"/>
            <a:r>
              <a:rPr lang="en-US" altLang="en-US" smtClean="0"/>
              <a:t>Endogenous Income</a:t>
            </a:r>
          </a:p>
        </p:txBody>
      </p:sp>
      <p:pic>
        <p:nvPicPr>
          <p:cNvPr id="17203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3505200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/>
          <p:nvPr/>
        </p:nvCxnSpPr>
        <p:spPr bwMode="auto">
          <a:xfrm>
            <a:off x="2590800" y="4267200"/>
            <a:ext cx="13716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72037" name="Straight Arrow Connector 8"/>
          <p:cNvCxnSpPr>
            <a:cxnSpLocks noChangeShapeType="1"/>
          </p:cNvCxnSpPr>
          <p:nvPr/>
        </p:nvCxnSpPr>
        <p:spPr bwMode="auto">
          <a:xfrm flipH="1">
            <a:off x="457200" y="4267200"/>
            <a:ext cx="1752600" cy="0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2038" name="TextBox 10"/>
          <p:cNvSpPr txBox="1">
            <a:spLocks noChangeArrowheads="1"/>
          </p:cNvSpPr>
          <p:nvPr/>
        </p:nvSpPr>
        <p:spPr bwMode="auto">
          <a:xfrm>
            <a:off x="457200" y="4419600"/>
            <a:ext cx="1828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400" b="1">
                <a:latin typeface="Arial" panose="020B0604020202020204" pitchFamily="34" charset="0"/>
              </a:rPr>
              <a:t>     0 = Not Healthy</a:t>
            </a:r>
          </a:p>
        </p:txBody>
      </p:sp>
      <p:sp>
        <p:nvSpPr>
          <p:cNvPr id="172039" name="TextBox 17"/>
          <p:cNvSpPr txBox="1">
            <a:spLocks noChangeArrowheads="1"/>
          </p:cNvSpPr>
          <p:nvPr/>
        </p:nvSpPr>
        <p:spPr bwMode="auto">
          <a:xfrm>
            <a:off x="2114550" y="4381500"/>
            <a:ext cx="1828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 b="1">
                <a:latin typeface="Arial" panose="020B0604020202020204" pitchFamily="34" charset="0"/>
              </a:rPr>
              <a:t>        </a:t>
            </a:r>
            <a:r>
              <a:rPr lang="en-US" altLang="en-US" sz="1400" b="1">
                <a:latin typeface="Arial" panose="020B0604020202020204" pitchFamily="34" charset="0"/>
              </a:rPr>
              <a:t>1 = Healthy</a:t>
            </a:r>
          </a:p>
        </p:txBody>
      </p:sp>
      <p:sp>
        <p:nvSpPr>
          <p:cNvPr id="172040" name="Text Box 8"/>
          <p:cNvSpPr txBox="1">
            <a:spLocks noChangeArrowheads="1"/>
          </p:cNvSpPr>
          <p:nvPr/>
        </p:nvSpPr>
        <p:spPr bwMode="auto">
          <a:xfrm>
            <a:off x="457200" y="4800600"/>
            <a:ext cx="3505200" cy="12779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400" b="1">
                <a:latin typeface="Arial" panose="020B0604020202020204" pitchFamily="34" charset="0"/>
              </a:rPr>
              <a:t>Healthy = 0 or 1</a:t>
            </a:r>
          </a:p>
          <a:p>
            <a:pPr algn="ctr">
              <a:spcBef>
                <a:spcPct val="50000"/>
              </a:spcBef>
            </a:pPr>
            <a:r>
              <a:rPr lang="en-US" altLang="en-US" sz="1400" b="1">
                <a:latin typeface="Arial" panose="020B0604020202020204" pitchFamily="34" charset="0"/>
              </a:rPr>
              <a:t>Age, Married, Kids, Gender, </a:t>
            </a:r>
            <a:r>
              <a:rPr lang="en-US" altLang="en-US" sz="1400" b="1">
                <a:solidFill>
                  <a:srgbClr val="FF3300"/>
                </a:solidFill>
                <a:latin typeface="Arial" panose="020B0604020202020204" pitchFamily="34" charset="0"/>
              </a:rPr>
              <a:t>Income</a:t>
            </a:r>
            <a:br>
              <a:rPr lang="en-US" altLang="en-US" sz="1400" b="1">
                <a:solidFill>
                  <a:srgbClr val="FF3300"/>
                </a:solidFill>
                <a:latin typeface="Arial" panose="020B0604020202020204" pitchFamily="34" charset="0"/>
              </a:rPr>
            </a:br>
            <a:r>
              <a:rPr lang="en-US" altLang="en-US" sz="1400" b="1">
                <a:solidFill>
                  <a:srgbClr val="FF3300"/>
                </a:solidFill>
                <a:latin typeface="Arial" panose="020B0604020202020204" pitchFamily="34" charset="0"/>
              </a:rPr>
              <a:t>Determinants of Income (observed and unobserved) also determine health satisfaction.</a:t>
            </a:r>
          </a:p>
        </p:txBody>
      </p:sp>
      <p:pic>
        <p:nvPicPr>
          <p:cNvPr id="172041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276600"/>
            <a:ext cx="4419600" cy="23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2042" name="Text Box 10"/>
          <p:cNvSpPr txBox="1">
            <a:spLocks noChangeArrowheads="1"/>
          </p:cNvSpPr>
          <p:nvPr/>
        </p:nvSpPr>
        <p:spPr bwMode="auto">
          <a:xfrm>
            <a:off x="4572000" y="2514600"/>
            <a:ext cx="3733800" cy="6302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400" b="1">
                <a:latin typeface="Arial" panose="020B0604020202020204" pitchFamily="34" charset="0"/>
              </a:rPr>
              <a:t>Income responds to</a:t>
            </a:r>
          </a:p>
          <a:p>
            <a:pPr algn="ctr">
              <a:spcBef>
                <a:spcPct val="50000"/>
              </a:spcBef>
            </a:pPr>
            <a:r>
              <a:rPr lang="en-US" altLang="en-US" sz="1400" b="1">
                <a:latin typeface="Arial" panose="020B0604020202020204" pitchFamily="34" charset="0"/>
              </a:rPr>
              <a:t>Age, Age</a:t>
            </a:r>
            <a:r>
              <a:rPr lang="en-US" altLang="en-US" sz="1400" b="1" baseline="30000">
                <a:latin typeface="Arial" panose="020B0604020202020204" pitchFamily="34" charset="0"/>
              </a:rPr>
              <a:t>2</a:t>
            </a:r>
            <a:r>
              <a:rPr lang="en-US" altLang="en-US" sz="1400" b="1">
                <a:latin typeface="Arial" panose="020B0604020202020204" pitchFamily="34" charset="0"/>
              </a:rPr>
              <a:t>, </a:t>
            </a:r>
            <a:r>
              <a:rPr lang="en-US" altLang="en-US" sz="1400" b="1">
                <a:solidFill>
                  <a:srgbClr val="FF3300"/>
                </a:solidFill>
                <a:latin typeface="Arial" panose="020B0604020202020204" pitchFamily="34" charset="0"/>
              </a:rPr>
              <a:t>Educ</a:t>
            </a:r>
            <a:r>
              <a:rPr lang="en-US" altLang="en-US" sz="1400" b="1">
                <a:latin typeface="Arial" panose="020B0604020202020204" pitchFamily="34" charset="0"/>
              </a:rPr>
              <a:t>, Married, Kids, Gender</a:t>
            </a:r>
          </a:p>
        </p:txBody>
      </p:sp>
    </p:spTree>
    <p:extLst>
      <p:ext uri="{BB962C8B-B14F-4D97-AF65-F5344CB8AC3E}">
        <p14:creationId xmlns:p14="http://schemas.microsoft.com/office/powerpoint/2010/main" val="268311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Control Function Approach</a:t>
            </a:r>
          </a:p>
        </p:txBody>
      </p:sp>
      <p:pic>
        <p:nvPicPr>
          <p:cNvPr id="19456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133600"/>
            <a:ext cx="5638800" cy="202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64" name="Text Box 6"/>
          <p:cNvSpPr txBox="1">
            <a:spLocks noChangeArrowheads="1"/>
          </p:cNvSpPr>
          <p:nvPr/>
        </p:nvSpPr>
        <p:spPr bwMode="auto">
          <a:xfrm>
            <a:off x="609600" y="4495800"/>
            <a:ext cx="79248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>
                <a:latin typeface="Arial" panose="020B0604020202020204" pitchFamily="34" charset="0"/>
              </a:rPr>
              <a:t>This is Stata’s “IVProbit Model.”  A misnomer, since it is not an instrumental variable approach at all – they and we use full information maximum likelihood.  (Instrumental variables do not appear in the specification.)</a:t>
            </a:r>
          </a:p>
        </p:txBody>
      </p:sp>
    </p:spTree>
    <p:extLst>
      <p:ext uri="{BB962C8B-B14F-4D97-AF65-F5344CB8AC3E}">
        <p14:creationId xmlns:p14="http://schemas.microsoft.com/office/powerpoint/2010/main" val="41594476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smtClean="0"/>
              <a:t>Estimation by ML (Control Function)</a:t>
            </a:r>
          </a:p>
        </p:txBody>
      </p:sp>
      <p:graphicFrame>
        <p:nvGraphicFramePr>
          <p:cNvPr id="174083" name="Object 2"/>
          <p:cNvGraphicFramePr>
            <a:graphicFrameLocks noChangeAspect="1"/>
          </p:cNvGraphicFramePr>
          <p:nvPr/>
        </p:nvGraphicFramePr>
        <p:xfrm>
          <a:off x="2057400" y="1905000"/>
          <a:ext cx="5334000" cy="414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18" name="Equation" r:id="rId4" imgW="3568700" imgH="2768600" progId="Equation.DSMT4">
                  <p:embed/>
                </p:oleObj>
              </mc:Choice>
              <mc:Fallback>
                <p:oleObj name="Equation" r:id="rId4" imgW="3568700" imgH="2768600" progId="Equation.DSMT4">
                  <p:embed/>
                  <p:pic>
                    <p:nvPicPr>
                      <p:cNvPr id="17408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905000"/>
                        <a:ext cx="5334000" cy="414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282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Likelihood Function</a:t>
            </a:r>
          </a:p>
        </p:txBody>
      </p:sp>
      <p:pic>
        <p:nvPicPr>
          <p:cNvPr id="1966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38200"/>
            <a:ext cx="8305800" cy="591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30723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Labor Supply Model</a:t>
            </a:r>
          </a:p>
        </p:txBody>
      </p:sp>
      <p:pic>
        <p:nvPicPr>
          <p:cNvPr id="19865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368" y="1524000"/>
            <a:ext cx="6799263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014333"/>
      </p:ext>
    </p:extLst>
  </p:cSld>
  <p:clrMapOvr>
    <a:masterClrMapping/>
  </p:clrMapOvr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14297</TotalTime>
  <Words>1303</Words>
  <Application>Microsoft Office PowerPoint</Application>
  <PresentationFormat>On-screen Show (4:3)</PresentationFormat>
  <Paragraphs>189</Paragraphs>
  <Slides>26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7" baseType="lpstr">
      <vt:lpstr>Arial</vt:lpstr>
      <vt:lpstr>Arial Black</vt:lpstr>
      <vt:lpstr>Courier New</vt:lpstr>
      <vt:lpstr>Symbol</vt:lpstr>
      <vt:lpstr>Tahoma</vt:lpstr>
      <vt:lpstr>Times New Roman</vt:lpstr>
      <vt:lpstr>Verdana</vt:lpstr>
      <vt:lpstr>Wingdings</vt:lpstr>
      <vt:lpstr>1_Level</vt:lpstr>
      <vt:lpstr>Equation</vt:lpstr>
      <vt:lpstr>MathType 6.0 Equation</vt:lpstr>
      <vt:lpstr>PowerPoint Presentation</vt:lpstr>
      <vt:lpstr>Endogenous RHS Variable</vt:lpstr>
      <vt:lpstr>Endogenous Binary Variable</vt:lpstr>
      <vt:lpstr>Endogenous Binary Variable</vt:lpstr>
      <vt:lpstr>Log Likelihood for the RBP Model</vt:lpstr>
      <vt:lpstr>FIML Estimates</vt:lpstr>
      <vt:lpstr>Partial Effects for Exogenous Variables</vt:lpstr>
      <vt:lpstr>PowerPoint Presentation</vt:lpstr>
      <vt:lpstr>Identification Issues</vt:lpstr>
      <vt:lpstr>A Simultaneous Equations Model</vt:lpstr>
      <vt:lpstr>Fully Simultaneous “Model”</vt:lpstr>
      <vt:lpstr>A Recursive Bivariate Probit Model Treatment Effects</vt:lpstr>
      <vt:lpstr>PowerPoint Presentation</vt:lpstr>
      <vt:lpstr>Treatment Effects</vt:lpstr>
      <vt:lpstr>Treatment Effect on the Treated</vt:lpstr>
      <vt:lpstr>Treatment Effects</vt:lpstr>
      <vt:lpstr>PowerPoint Presentation</vt:lpstr>
      <vt:lpstr>PowerPoint Presentation</vt:lpstr>
      <vt:lpstr>Causal Inference</vt:lpstr>
      <vt:lpstr>PowerPoint Presentation</vt:lpstr>
      <vt:lpstr>Endogenous Continuous Variable</vt:lpstr>
      <vt:lpstr>Endogenous Income</vt:lpstr>
      <vt:lpstr>Control Function Approach</vt:lpstr>
      <vt:lpstr>Estimation by ML (Control Function)</vt:lpstr>
      <vt:lpstr>Likelihood Function</vt:lpstr>
      <vt:lpstr>Labor Supply Model</vt:lpstr>
    </vt:vector>
  </TitlesOfParts>
  <Company>Stern School of Business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Stern User</cp:lastModifiedBy>
  <cp:revision>184</cp:revision>
  <cp:lastPrinted>2017-03-28T14:58:51Z</cp:lastPrinted>
  <dcterms:created xsi:type="dcterms:W3CDTF">2001-06-17T19:05:03Z</dcterms:created>
  <dcterms:modified xsi:type="dcterms:W3CDTF">2017-03-28T15:11:45Z</dcterms:modified>
</cp:coreProperties>
</file>