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41"/>
  </p:notesMasterIdLst>
  <p:handoutMasterIdLst>
    <p:handoutMasterId r:id="rId42"/>
  </p:handoutMasterIdLst>
  <p:sldIdLst>
    <p:sldId id="258" r:id="rId2"/>
    <p:sldId id="262" r:id="rId3"/>
    <p:sldId id="333" r:id="rId4"/>
    <p:sldId id="263" r:id="rId5"/>
    <p:sldId id="264" r:id="rId6"/>
    <p:sldId id="265" r:id="rId7"/>
    <p:sldId id="274" r:id="rId8"/>
    <p:sldId id="301" r:id="rId9"/>
    <p:sldId id="275" r:id="rId10"/>
    <p:sldId id="331" r:id="rId11"/>
    <p:sldId id="277" r:id="rId12"/>
    <p:sldId id="266" r:id="rId13"/>
    <p:sldId id="276" r:id="rId14"/>
    <p:sldId id="322" r:id="rId15"/>
    <p:sldId id="283" r:id="rId16"/>
    <p:sldId id="297" r:id="rId17"/>
    <p:sldId id="286" r:id="rId18"/>
    <p:sldId id="287" r:id="rId19"/>
    <p:sldId id="293" r:id="rId20"/>
    <p:sldId id="319" r:id="rId21"/>
    <p:sldId id="294" r:id="rId22"/>
    <p:sldId id="295" r:id="rId23"/>
    <p:sldId id="298" r:id="rId24"/>
    <p:sldId id="330" r:id="rId25"/>
    <p:sldId id="296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2" r:id="rId34"/>
    <p:sldId id="271" r:id="rId35"/>
    <p:sldId id="302" r:id="rId36"/>
    <p:sldId id="303" r:id="rId37"/>
    <p:sldId id="304" r:id="rId38"/>
    <p:sldId id="305" r:id="rId39"/>
    <p:sldId id="261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FF"/>
    <a:srgbClr val="0000FF"/>
    <a:srgbClr val="FF0000"/>
    <a:srgbClr val="00FF00"/>
    <a:srgbClr val="99CCCC"/>
    <a:srgbClr val="6699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1" autoAdjust="0"/>
    <p:restoredTop sz="94660"/>
  </p:normalViewPr>
  <p:slideViewPr>
    <p:cSldViewPr>
      <p:cViewPr>
        <p:scale>
          <a:sx n="66" d="100"/>
          <a:sy n="66" d="100"/>
        </p:scale>
        <p:origin x="-1674" y="-16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25" d="100"/>
        <a:sy n="125" d="100"/>
      </p:scale>
      <p:origin x="0" y="44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B6923-3AF5-49DD-AEBB-B7A45A8B55BD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913A3-AE1E-422F-ABE2-A136F186CC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5AF46C6-7D73-4C69-892D-56926D21F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69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208B655-07E9-4F57-96B0-EB4E8ECFE21E}" type="slidenum">
              <a:rPr lang="en-US"/>
              <a:pPr/>
              <a:t>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595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2663935-AB7D-4630-A347-CB820869DEC7}" type="slidenum">
              <a:rPr lang="en-US"/>
              <a:pPr/>
              <a:t>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0410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0E9E5B7-AF00-4564-9312-C9062951687F}" type="slidenum">
              <a:rPr lang="en-US"/>
              <a:pPr/>
              <a:t>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0397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664DCAA-B603-4F04-93A7-4EEA4F3A6B39}" type="slidenum">
              <a:rPr lang="en-US"/>
              <a:pPr/>
              <a:t>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3205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2DD3FEF-E56E-4FF5-B48D-DD76A8BB3B8C}" type="slidenum">
              <a:rPr lang="en-US"/>
              <a:pPr/>
              <a:t>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50217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5A88D61-9652-4656-BF3B-F51F4237A875}" type="slidenum">
              <a:rPr lang="en-US"/>
              <a:pPr/>
              <a:t>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80403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6F38A0C-C473-4C37-9B2C-2F83FA5163E3}" type="slidenum">
              <a:rPr lang="en-US"/>
              <a:pPr/>
              <a:t>9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84613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290524D-5821-4395-A90F-BAF006EB87C8}" type="slidenum">
              <a:rPr lang="en-US"/>
              <a:pPr/>
              <a:t>11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18762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A70EB3-FCAB-4933-8235-9E4087E5F73C}" type="slidenum">
              <a:rPr lang="en-US"/>
              <a:pPr/>
              <a:t>12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41303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4763A01-18F4-40A7-9828-199114B180D7}" type="slidenum">
              <a:rPr lang="en-US"/>
              <a:pPr/>
              <a:t>13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9551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BE1F703-4CEA-469F-ABD8-44D1C489B682}" type="slidenum">
              <a:rPr lang="en-US"/>
              <a:pPr/>
              <a:t>15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7401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06D4107-903D-4ACD-9D4C-52ECAD61BB5C}" type="slidenum">
              <a:rPr lang="en-US"/>
              <a:pPr/>
              <a:t>16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54488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FFE156A-2AA3-4111-8D59-7BCED49D05A3}" type="slidenum">
              <a:rPr lang="en-US"/>
              <a:pPr/>
              <a:t>17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1350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6826680-6840-40B6-BC6D-DE620F23D2AA}" type="slidenum">
              <a:rPr lang="en-US"/>
              <a:pPr/>
              <a:t>18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59582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53ED3C8-7F50-492E-97BB-81960CBADE1A}" type="slidenum">
              <a:rPr lang="en-US"/>
              <a:pPr/>
              <a:t>19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01271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BBD6F9-AEED-4A5E-B639-681DCFBFD8EB}" type="slidenum">
              <a:rPr lang="en-US"/>
              <a:pPr/>
              <a:t>20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1181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7E2E145-F691-4D41-8A6E-E1D00673E37A}" type="slidenum">
              <a:rPr lang="en-US"/>
              <a:pPr/>
              <a:t>21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89935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DE6AA6D-1052-4765-88C1-F6F71B6D8B28}" type="slidenum">
              <a:rPr lang="en-US"/>
              <a:pPr/>
              <a:t>22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56843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0C4CB34-85BD-42ED-B7B7-09314F86A02B}" type="slidenum">
              <a:rPr lang="en-US"/>
              <a:pPr/>
              <a:t>23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97427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24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77863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25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09471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26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731968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27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4001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28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766728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29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179708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30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11289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31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32253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32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31369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1E61EE-7B28-4D50-A77C-DE02FBE7EF65}" type="slidenum">
              <a:rPr lang="en-US"/>
              <a:pPr/>
              <a:t>33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31369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36E1D1D-E8F3-4C5B-8303-5FC72FE5C7BE}" type="slidenum">
              <a:rPr lang="en-US"/>
              <a:pPr/>
              <a:t>34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39741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90BBAC8-B26D-4FEE-A409-727FE866D3E4}" type="slidenum">
              <a:rPr lang="en-US"/>
              <a:pPr/>
              <a:t>39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3637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4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6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37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96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6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8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04E001-28BF-4B1E-A6CB-8FCFE0071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09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766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D99AAF-CB70-44A8-9A44-756D634A7A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6172200" y="6550223"/>
            <a:ext cx="29718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Part</a:t>
            </a:r>
            <a:r>
              <a:rPr lang="en-US" sz="1400" baseline="0" dirty="0" smtClean="0"/>
              <a:t> 17: Regression Residuals</a:t>
            </a:r>
            <a:endParaRPr lang="en-US" sz="14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17-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dirty="0" smtClean="0"/>
              <a:t>/38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07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smtClean="0"/>
              <a:t>Statistics and Data Analysis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Professor William Greene</a:t>
            </a:r>
          </a:p>
          <a:p>
            <a:pPr eaLnBrk="1" hangingPunct="1"/>
            <a:r>
              <a:rPr lang="en-US" sz="2600" smtClean="0"/>
              <a:t>Stern School of Business</a:t>
            </a:r>
          </a:p>
          <a:p>
            <a:pPr eaLnBrk="1" hangingPunct="1"/>
            <a:r>
              <a:rPr lang="en-US" sz="2600" smtClean="0"/>
              <a:t>IOMS Department</a:t>
            </a:r>
          </a:p>
          <a:p>
            <a:pPr eaLnBrk="1" hangingPunct="1"/>
            <a:r>
              <a:rPr lang="en-US" sz="2600" smtClean="0"/>
              <a:t>Department of Economics</a:t>
            </a:r>
          </a:p>
        </p:txBody>
      </p:sp>
      <p:pic>
        <p:nvPicPr>
          <p:cNvPr id="4" name="Picture 4" descr="Ste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915400" cy="87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371600"/>
            <a:ext cx="8382000" cy="10668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Statistics and Data Analysis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418771" y="3033486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62100" y="3505200"/>
            <a:ext cx="5867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17 </a:t>
            </a:r>
            <a:r>
              <a:rPr lang="en-US" sz="3200" b="1" dirty="0"/>
              <a:t>– The Linear</a:t>
            </a:r>
            <a:br>
              <a:rPr lang="en-US" sz="3200" b="1" dirty="0"/>
            </a:br>
            <a:r>
              <a:rPr lang="en-US" sz="3200" b="1" dirty="0"/>
              <a:t>                </a:t>
            </a:r>
            <a:r>
              <a:rPr lang="en-US" sz="3200" b="1" dirty="0" smtClean="0"/>
              <a:t>Regression </a:t>
            </a:r>
            <a:r>
              <a:rPr lang="en-US" sz="3200" b="1" dirty="0"/>
              <a:t>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286000"/>
            <a:ext cx="6781800" cy="2320925"/>
          </a:xfrm>
        </p:spPr>
        <p:txBody>
          <a:bodyPr/>
          <a:lstStyle/>
          <a:p>
            <a:r>
              <a:rPr lang="en-US" dirty="0" smtClean="0"/>
              <a:t>Theory behind the regression model</a:t>
            </a:r>
          </a:p>
          <a:p>
            <a:r>
              <a:rPr lang="en-US" dirty="0" smtClean="0"/>
              <a:t>Computing the regression statistics</a:t>
            </a:r>
          </a:p>
          <a:p>
            <a:r>
              <a:rPr lang="en-US" dirty="0" smtClean="0"/>
              <a:t>Interpreting the results</a:t>
            </a:r>
          </a:p>
          <a:p>
            <a:r>
              <a:rPr lang="en-US" dirty="0" smtClean="0"/>
              <a:t>Application: Statistical Cost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23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                    A Linear Regression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64732"/>
            <a:ext cx="49530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86150" y="5239782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Predictor:  Box Office = -14.36 + 72.72 Buzz</a:t>
            </a:r>
            <a:endParaRPr lang="en-US" b="1"/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44301"/>
            <a:ext cx="26289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Data and Relationship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 suggested the relationship between box office sales and internet buzz is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    	Box Office</a:t>
            </a:r>
            <a:r>
              <a:rPr lang="en-US" sz="2400" b="1" dirty="0" smtClean="0">
                <a:solidFill>
                  <a:srgbClr val="0000FF"/>
                </a:solidFill>
              </a:rPr>
              <a:t> = -14.36 + 72.72 Buzz</a:t>
            </a:r>
          </a:p>
          <a:p>
            <a:pPr marL="0" indent="0" eaLnBrk="1" hangingPunct="1">
              <a:buNone/>
            </a:pPr>
            <a:endParaRPr lang="en-US" sz="800" b="1" dirty="0" smtClean="0">
              <a:solidFill>
                <a:srgbClr val="0000FF"/>
              </a:solidFill>
            </a:endParaRPr>
          </a:p>
          <a:p>
            <a:pPr eaLnBrk="1" hangingPunct="1"/>
            <a:r>
              <a:rPr lang="en-US" sz="2400" dirty="0" smtClean="0"/>
              <a:t>Box Office is not </a:t>
            </a:r>
            <a:r>
              <a:rPr lang="en-US" sz="2400" i="1" u="sng" dirty="0" smtClean="0"/>
              <a:t>exactly</a:t>
            </a:r>
            <a:r>
              <a:rPr lang="en-US" sz="2400" dirty="0" smtClean="0"/>
              <a:t> equal to -14.36+72.72xBuzz</a:t>
            </a:r>
          </a:p>
          <a:p>
            <a:pPr eaLnBrk="1" hangingPunct="1"/>
            <a:r>
              <a:rPr lang="en-US" sz="2400" dirty="0" smtClean="0"/>
              <a:t>How do we reconcile the equation with the data?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smtClean="0"/>
              <a:t>Modeling the Underlying Process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A </a:t>
            </a:r>
            <a:r>
              <a:rPr lang="en-US" sz="2600" b="1" dirty="0" smtClean="0">
                <a:solidFill>
                  <a:srgbClr val="FF0000"/>
                </a:solidFill>
              </a:rPr>
              <a:t>model</a:t>
            </a:r>
            <a:r>
              <a:rPr lang="en-US" sz="2600" dirty="0" smtClean="0"/>
              <a:t> that explains the process that produces the data that we observe:</a:t>
            </a:r>
          </a:p>
          <a:p>
            <a:pPr lvl="1" eaLnBrk="1" hangingPunct="1"/>
            <a:r>
              <a:rPr lang="en-US" sz="2400" dirty="0" smtClean="0">
                <a:solidFill>
                  <a:srgbClr val="FF0000"/>
                </a:solidFill>
              </a:rPr>
              <a:t>Observed outcome</a:t>
            </a:r>
            <a:r>
              <a:rPr lang="en-US" sz="2400" dirty="0" smtClean="0"/>
              <a:t> = the sum of two parts</a:t>
            </a:r>
          </a:p>
          <a:p>
            <a:pPr lvl="1" eaLnBrk="1" hangingPunct="1"/>
            <a:r>
              <a:rPr lang="en-US" sz="2400" dirty="0" smtClean="0"/>
              <a:t>(1) </a:t>
            </a:r>
            <a:r>
              <a:rPr lang="en-US" sz="2400" dirty="0" smtClean="0">
                <a:solidFill>
                  <a:srgbClr val="FF0000"/>
                </a:solidFill>
              </a:rPr>
              <a:t>Explained</a:t>
            </a:r>
            <a:r>
              <a:rPr lang="en-US" sz="2400" dirty="0" smtClean="0"/>
              <a:t>:  The regression line</a:t>
            </a:r>
          </a:p>
          <a:p>
            <a:pPr lvl="1" eaLnBrk="1" hangingPunct="1"/>
            <a:r>
              <a:rPr lang="en-US" sz="2400" dirty="0" smtClean="0"/>
              <a:t>(2) </a:t>
            </a:r>
            <a:r>
              <a:rPr lang="en-US" sz="2400" dirty="0" smtClean="0">
                <a:solidFill>
                  <a:srgbClr val="FF0000"/>
                </a:solidFill>
              </a:rPr>
              <a:t>Unexplained (noise)</a:t>
            </a:r>
            <a:r>
              <a:rPr lang="en-US" sz="2400" dirty="0" smtClean="0"/>
              <a:t>:  The remainder.</a:t>
            </a:r>
            <a:br>
              <a:rPr lang="en-US" sz="2400" dirty="0" smtClean="0"/>
            </a:br>
            <a:r>
              <a:rPr lang="en-US" sz="2400" dirty="0" smtClean="0"/>
              <a:t>Internet Buzz is not the only thing that explains Box Office, but it is the only variable in the equation.</a:t>
            </a:r>
          </a:p>
          <a:p>
            <a:pPr eaLnBrk="1" hangingPunct="1"/>
            <a:r>
              <a:rPr lang="en-US" sz="2600" dirty="0" smtClean="0"/>
              <a:t>Regression model</a:t>
            </a:r>
          </a:p>
          <a:p>
            <a:pPr lvl="1" eaLnBrk="1" hangingPunct="1"/>
            <a:r>
              <a:rPr lang="en-US" sz="2400" dirty="0" smtClean="0"/>
              <a:t>The “model” is the statement that part (1) is the same process from one observation to the next.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</a:t>
            </a:r>
            <a:r>
              <a:rPr lang="en-US" i="1" u="sng" smtClean="0"/>
              <a:t>Population</a:t>
            </a:r>
            <a:r>
              <a:rPr lang="en-US" smtClean="0"/>
              <a:t> Regression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73914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THE model:</a:t>
            </a:r>
          </a:p>
          <a:p>
            <a:pPr lvl="1" eaLnBrk="1" hangingPunct="1"/>
            <a:r>
              <a:rPr lang="en-US" dirty="0" smtClean="0"/>
              <a:t>(1) Explained: </a:t>
            </a:r>
            <a:br>
              <a:rPr lang="en-US" dirty="0" smtClean="0"/>
            </a:br>
            <a:r>
              <a:rPr lang="en-US" dirty="0" smtClean="0"/>
              <a:t>     Explained Box Office = </a:t>
            </a:r>
            <a:r>
              <a:rPr lang="el-GR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 + </a:t>
            </a:r>
            <a:r>
              <a:rPr lang="el-GR" dirty="0" smtClean="0">
                <a:cs typeface="Arial" charset="0"/>
              </a:rPr>
              <a:t>β</a:t>
            </a:r>
            <a:r>
              <a:rPr lang="en-US" dirty="0" smtClean="0">
                <a:cs typeface="Arial" charset="0"/>
              </a:rPr>
              <a:t> Buzz</a:t>
            </a:r>
            <a:endParaRPr lang="el-GR" dirty="0" smtClean="0">
              <a:cs typeface="Arial" charset="0"/>
            </a:endParaRPr>
          </a:p>
          <a:p>
            <a:pPr lvl="1" eaLnBrk="1" hangingPunct="1"/>
            <a:r>
              <a:rPr lang="en-US" dirty="0" smtClean="0"/>
              <a:t>(2) Unexplained: The rest is “noise, </a:t>
            </a:r>
            <a:r>
              <a:rPr lang="el-GR" dirty="0" smtClean="0">
                <a:cs typeface="Arial" charset="0"/>
              </a:rPr>
              <a:t>ε</a:t>
            </a:r>
            <a:r>
              <a:rPr lang="en-US" dirty="0" smtClean="0">
                <a:cs typeface="Arial" charset="0"/>
              </a:rPr>
              <a:t>.</a:t>
            </a:r>
            <a:r>
              <a:rPr lang="en-US" dirty="0" smtClean="0"/>
              <a:t>” </a:t>
            </a:r>
            <a:br>
              <a:rPr lang="en-US" dirty="0" smtClean="0"/>
            </a:br>
            <a:r>
              <a:rPr lang="en-US" dirty="0" smtClean="0"/>
              <a:t>      Random </a:t>
            </a:r>
            <a:r>
              <a:rPr lang="el-GR" dirty="0" smtClean="0">
                <a:cs typeface="Arial" charset="0"/>
              </a:rPr>
              <a:t>ε</a:t>
            </a:r>
            <a:r>
              <a:rPr lang="en-US" dirty="0" smtClean="0"/>
              <a:t> has certain characteristics</a:t>
            </a:r>
          </a:p>
          <a:p>
            <a:pPr eaLnBrk="1" hangingPunct="1"/>
            <a:r>
              <a:rPr lang="en-US" dirty="0" smtClean="0"/>
              <a:t>Model statement</a:t>
            </a:r>
          </a:p>
          <a:p>
            <a:pPr lvl="1" eaLnBrk="1" hangingPunct="1"/>
            <a:r>
              <a:rPr lang="en-US" dirty="0" smtClean="0"/>
              <a:t>Box Office = </a:t>
            </a:r>
            <a:r>
              <a:rPr lang="el-GR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 + </a:t>
            </a:r>
            <a:r>
              <a:rPr lang="el-GR" dirty="0" smtClean="0">
                <a:cs typeface="Arial" charset="0"/>
              </a:rPr>
              <a:t>β</a:t>
            </a:r>
            <a:r>
              <a:rPr lang="en-US" dirty="0" smtClean="0">
                <a:cs typeface="Arial" charset="0"/>
              </a:rPr>
              <a:t> Buzz + </a:t>
            </a:r>
            <a:r>
              <a:rPr lang="el-GR" dirty="0" smtClean="0">
                <a:cs typeface="Arial" charset="0"/>
              </a:rPr>
              <a:t>ε</a:t>
            </a:r>
            <a:endParaRPr lang="en-US" dirty="0" smtClean="0">
              <a:cs typeface="Arial" charset="0"/>
            </a:endParaRPr>
          </a:p>
          <a:p>
            <a:pPr lvl="1" eaLnBrk="1" hangingPunct="1"/>
            <a:r>
              <a:rPr lang="en-US" dirty="0" smtClean="0">
                <a:cs typeface="Arial" charset="0"/>
              </a:rPr>
              <a:t>Box Office is related to Buzz, but is not exactly equal to </a:t>
            </a:r>
            <a:r>
              <a:rPr lang="el-GR" dirty="0">
                <a:cs typeface="Arial" charset="0"/>
              </a:rPr>
              <a:t>α</a:t>
            </a:r>
            <a:r>
              <a:rPr lang="en-US" dirty="0">
                <a:cs typeface="Arial" charset="0"/>
              </a:rPr>
              <a:t> + </a:t>
            </a:r>
            <a:r>
              <a:rPr lang="el-GR" dirty="0">
                <a:cs typeface="Arial" charset="0"/>
              </a:rPr>
              <a:t>β</a:t>
            </a:r>
            <a:r>
              <a:rPr lang="en-US" dirty="0">
                <a:cs typeface="Arial" charset="0"/>
              </a:rPr>
              <a:t> Buzz</a:t>
            </a:r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title"/>
          </p:nvPr>
        </p:nvSpPr>
        <p:spPr>
          <a:xfrm>
            <a:off x="6477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The Data Include the Noise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6172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What </a:t>
            </a:r>
            <a:r>
              <a:rPr lang="en-US" sz="2800" b="1" dirty="0" smtClean="0"/>
              <a:t>explains </a:t>
            </a:r>
            <a:r>
              <a:rPr lang="en-US" sz="2800" b="1" dirty="0" smtClean="0"/>
              <a:t>the </a:t>
            </a:r>
            <a:r>
              <a:rPr lang="en-US" sz="2800" b="1" dirty="0" smtClean="0"/>
              <a:t>noise</a:t>
            </a:r>
            <a:r>
              <a:rPr lang="en-US" sz="2800" b="1" dirty="0" smtClean="0"/>
              <a:t>?</a:t>
            </a:r>
            <a:br>
              <a:rPr lang="en-US" sz="2800" b="1" dirty="0" smtClean="0"/>
            </a:br>
            <a:r>
              <a:rPr lang="en-US" sz="2800" b="1" dirty="0" smtClean="0"/>
              <a:t>What explains the variation in fuel bills?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726752"/>
              </p:ext>
            </p:extLst>
          </p:nvPr>
        </p:nvGraphicFramePr>
        <p:xfrm>
          <a:off x="1600200" y="2057400"/>
          <a:ext cx="5638800" cy="3746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r:id="rId4" imgW="5486400" imgH="3657600" progId="">
                  <p:embed/>
                </p:oleObj>
              </mc:Choice>
              <mc:Fallback>
                <p:oleObj r:id="rId4" imgW="5486400" imgH="365760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057400"/>
                        <a:ext cx="5638800" cy="37468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 bwMode="auto">
          <a:xfrm flipV="1">
            <a:off x="2590800" y="3048000"/>
            <a:ext cx="4038600" cy="2209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8200"/>
            <a:ext cx="8229600" cy="1139825"/>
          </a:xfrm>
        </p:spPr>
        <p:txBody>
          <a:bodyPr/>
          <a:lstStyle/>
          <a:p>
            <a:r>
              <a:rPr lang="en-US" sz="2400" dirty="0" smtClean="0"/>
              <a:t>Noisy Data?</a:t>
            </a:r>
            <a:br>
              <a:rPr lang="en-US" sz="2400" dirty="0" smtClean="0"/>
            </a:br>
            <a:r>
              <a:rPr lang="en-US" sz="2400" dirty="0" smtClean="0"/>
              <a:t>What explains the variation in milk production other than number of cows?</a:t>
            </a:r>
            <a:endParaRPr lang="en-US" sz="24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057401"/>
            <a:ext cx="5943600" cy="415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2057400" y="3048000"/>
            <a:ext cx="4572000" cy="236220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0161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Assumptions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077200" cy="4114800"/>
          </a:xfrm>
        </p:spPr>
        <p:txBody>
          <a:bodyPr/>
          <a:lstStyle/>
          <a:p>
            <a:pPr eaLnBrk="1" hangingPunct="1"/>
            <a:r>
              <a:rPr lang="en-US" smtClean="0"/>
              <a:t>(Regression) The equation linking “Box Office” and “Buzz” is stable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E[Box Office | Buzz] = </a:t>
            </a:r>
            <a:r>
              <a:rPr lang="el-GR" smtClean="0"/>
              <a:t>α</a:t>
            </a:r>
            <a:r>
              <a:rPr lang="en-US" smtClean="0"/>
              <a:t> + </a:t>
            </a:r>
            <a:r>
              <a:rPr lang="el-GR" smtClean="0"/>
              <a:t>β</a:t>
            </a:r>
            <a:r>
              <a:rPr lang="en-US" smtClean="0"/>
              <a:t> Buzz </a:t>
            </a:r>
          </a:p>
          <a:p>
            <a:pPr marL="0" indent="0" eaLnBrk="1" hangingPunct="1">
              <a:buNone/>
            </a:pPr>
            <a:endParaRPr lang="en-US" smtClean="0"/>
          </a:p>
          <a:p>
            <a:pPr eaLnBrk="1" hangingPunct="1"/>
            <a:r>
              <a:rPr lang="en-US" smtClean="0"/>
              <a:t>Another sample of movies, say 2012, would obey the same fundamental relationship.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Model Assumptions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81200"/>
            <a:ext cx="74676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l-GR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 + </a:t>
            </a:r>
            <a:r>
              <a:rPr lang="el-GR" dirty="0" smtClean="0">
                <a:cs typeface="Arial" charset="0"/>
              </a:rPr>
              <a:t>β</a:t>
            </a:r>
            <a:r>
              <a:rPr lang="en-US" baseline="-250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x</a:t>
            </a:r>
            <a:r>
              <a:rPr lang="en-US" baseline="-25000" dirty="0" smtClean="0">
                <a:cs typeface="Arial" charset="0"/>
              </a:rPr>
              <a:t>i</a:t>
            </a:r>
            <a:r>
              <a:rPr lang="en-US" dirty="0" smtClean="0">
                <a:cs typeface="Arial" charset="0"/>
              </a:rPr>
              <a:t> + </a:t>
            </a:r>
            <a:r>
              <a:rPr lang="el-GR" dirty="0" smtClean="0">
                <a:cs typeface="Arial" charset="0"/>
              </a:rPr>
              <a:t>ε</a:t>
            </a:r>
            <a:r>
              <a:rPr lang="en-US" baseline="-25000" dirty="0" err="1" smtClean="0">
                <a:cs typeface="Arial" charset="0"/>
              </a:rPr>
              <a:t>i</a:t>
            </a:r>
            <a:endParaRPr lang="en-US" dirty="0" smtClean="0"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l-GR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 + </a:t>
            </a:r>
            <a:r>
              <a:rPr lang="el-GR" dirty="0" smtClean="0">
                <a:cs typeface="Arial" charset="0"/>
              </a:rPr>
              <a:t>β</a:t>
            </a:r>
            <a:r>
              <a:rPr lang="en-US" baseline="-250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x</a:t>
            </a:r>
            <a:r>
              <a:rPr lang="en-US" baseline="-25000" dirty="0" smtClean="0">
                <a:cs typeface="Arial" charset="0"/>
              </a:rPr>
              <a:t>i</a:t>
            </a:r>
            <a:r>
              <a:rPr lang="en-US" dirty="0" smtClean="0">
                <a:cs typeface="Arial" charset="0"/>
              </a:rPr>
              <a:t> is the “regression function”</a:t>
            </a:r>
          </a:p>
          <a:p>
            <a:pPr lvl="1" eaLnBrk="1" hangingPunct="1">
              <a:lnSpc>
                <a:spcPct val="90000"/>
              </a:lnSpc>
            </a:pPr>
            <a:r>
              <a:rPr lang="el-GR" dirty="0" smtClean="0">
                <a:cs typeface="Arial" charset="0"/>
              </a:rPr>
              <a:t>ε</a:t>
            </a:r>
            <a:r>
              <a:rPr lang="en-US" baseline="-25000" dirty="0" err="1" smtClean="0">
                <a:cs typeface="Arial" charset="0"/>
              </a:rPr>
              <a:t>i</a:t>
            </a:r>
            <a:r>
              <a:rPr lang="en-US" baseline="-25000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is the “disturbance.  It is the unobserved random component</a:t>
            </a:r>
          </a:p>
          <a:p>
            <a:pPr eaLnBrk="1" hangingPunct="1"/>
            <a:r>
              <a:rPr lang="en-US" sz="2600" dirty="0" smtClean="0"/>
              <a:t>The Disturbance is Random Noise</a:t>
            </a:r>
            <a:endParaRPr lang="en-US" sz="2600" dirty="0"/>
          </a:p>
          <a:p>
            <a:pPr lvl="1" eaLnBrk="1" hangingPunct="1"/>
            <a:r>
              <a:rPr lang="en-US" dirty="0"/>
              <a:t>Mean zero.  The regression is the mean of </a:t>
            </a:r>
            <a:r>
              <a:rPr lang="en-US" dirty="0" err="1"/>
              <a:t>y</a:t>
            </a:r>
            <a:r>
              <a:rPr lang="en-US" baseline="-25000" dirty="0" err="1"/>
              <a:t>i</a:t>
            </a:r>
            <a:r>
              <a:rPr lang="en-US" dirty="0"/>
              <a:t>. </a:t>
            </a:r>
          </a:p>
          <a:p>
            <a:pPr lvl="1" eaLnBrk="1" hangingPunct="1"/>
            <a:r>
              <a:rPr lang="el-GR" dirty="0">
                <a:cs typeface="Arial" charset="0"/>
              </a:rPr>
              <a:t>ε</a:t>
            </a:r>
            <a:r>
              <a:rPr lang="en-US" baseline="-25000" dirty="0" err="1">
                <a:cs typeface="Arial" charset="0"/>
              </a:rPr>
              <a:t>i</a:t>
            </a:r>
            <a:r>
              <a:rPr lang="en-US" dirty="0"/>
              <a:t> is the deviation from the regression.</a:t>
            </a:r>
          </a:p>
          <a:p>
            <a:pPr lvl="1" eaLnBrk="1" hangingPunct="1"/>
            <a:r>
              <a:rPr lang="en-US" dirty="0"/>
              <a:t>Variance </a:t>
            </a:r>
            <a:r>
              <a:rPr lang="el-GR" dirty="0">
                <a:cs typeface="Arial" charset="0"/>
              </a:rPr>
              <a:t>σ</a:t>
            </a:r>
            <a:r>
              <a:rPr lang="en-US" baseline="30000" dirty="0">
                <a:cs typeface="Arial" charset="0"/>
              </a:rPr>
              <a:t>2</a:t>
            </a:r>
            <a:r>
              <a:rPr lang="en-US" dirty="0" smtClean="0">
                <a:cs typeface="Arial" charset="0"/>
              </a:rPr>
              <a:t>.</a:t>
            </a:r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010400" cy="876300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We will use the data to estimate </a:t>
            </a:r>
            <a:r>
              <a:rPr lang="en-US" sz="2800" b="1" dirty="0" smtClean="0">
                <a:sym typeface="Symbol"/>
              </a:rPr>
              <a:t> and </a:t>
            </a:r>
            <a:r>
              <a:rPr lang="el-GR" sz="2800" b="1" dirty="0" smtClean="0">
                <a:sym typeface="Symbol"/>
              </a:rPr>
              <a:t>β</a:t>
            </a:r>
            <a:endParaRPr lang="en-US" sz="2800" b="1" dirty="0" smtClean="0"/>
          </a:p>
        </p:txBody>
      </p:sp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825946"/>
              </p:ext>
            </p:extLst>
          </p:nvPr>
        </p:nvGraphicFramePr>
        <p:xfrm>
          <a:off x="7037388" y="3276600"/>
          <a:ext cx="180181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2" name="Equation" r:id="rId5" imgW="1104900" imgH="228600" progId="Equation.DSMT4">
                  <p:embed/>
                </p:oleObj>
              </mc:Choice>
              <mc:Fallback>
                <p:oleObj name="Equation" r:id="rId5" imgW="1104900" imgH="228600" progId="Equation.DSMT4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7388" y="3276600"/>
                        <a:ext cx="1801812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139825"/>
          </a:xfrm>
        </p:spPr>
        <p:txBody>
          <a:bodyPr/>
          <a:lstStyle/>
          <a:p>
            <a:r>
              <a:rPr lang="en-US" sz="2800" b="1" dirty="0" smtClean="0"/>
              <a:t>We also want to estimate </a:t>
            </a:r>
            <a:r>
              <a:rPr lang="en-US" sz="2800" b="1" dirty="0" smtClean="0">
                <a:sym typeface="Symbol"/>
              </a:rPr>
              <a:t></a:t>
            </a:r>
            <a:r>
              <a:rPr lang="en-US" sz="2800" b="1" baseline="30000" dirty="0" smtClean="0">
                <a:sym typeface="Symbol"/>
              </a:rPr>
              <a:t>2  </a:t>
            </a:r>
            <a:r>
              <a:rPr lang="en-US" sz="2800" dirty="0" smtClean="0">
                <a:cs typeface="Arial" charset="0"/>
              </a:rPr>
              <a:t>=√</a:t>
            </a:r>
            <a:r>
              <a:rPr lang="en-US" sz="2800" dirty="0">
                <a:cs typeface="Arial" charset="0"/>
              </a:rPr>
              <a:t>E[</a:t>
            </a:r>
            <a:r>
              <a:rPr lang="el-GR" sz="2800" dirty="0">
                <a:cs typeface="Arial" charset="0"/>
              </a:rPr>
              <a:t>ε</a:t>
            </a:r>
            <a:r>
              <a:rPr lang="en-US" sz="2800" baseline="-25000" dirty="0">
                <a:cs typeface="Arial" charset="0"/>
              </a:rPr>
              <a:t>i</a:t>
            </a:r>
            <a:r>
              <a:rPr lang="en-US" sz="2800" baseline="30000" dirty="0">
                <a:cs typeface="Arial" charset="0"/>
              </a:rPr>
              <a:t>2</a:t>
            </a:r>
            <a:r>
              <a:rPr lang="en-US" sz="2800" dirty="0">
                <a:cs typeface="Arial" charset="0"/>
              </a:rPr>
              <a:t>] </a:t>
            </a:r>
            <a:endParaRPr lang="en-US" sz="2800" b="1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605110"/>
              </p:ext>
            </p:extLst>
          </p:nvPr>
        </p:nvGraphicFramePr>
        <p:xfrm>
          <a:off x="6977063" y="3276600"/>
          <a:ext cx="180181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9" name="Equation" r:id="rId4" imgW="1104900" imgH="228600" progId="Equation.DSMT4">
                  <p:embed/>
                </p:oleObj>
              </mc:Choice>
              <mc:Fallback>
                <p:oleObj name="Equation" r:id="rId4" imgW="1104900" imgH="2286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063" y="3276600"/>
                        <a:ext cx="1801812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 bwMode="auto">
          <a:xfrm>
            <a:off x="6400800" y="2667000"/>
            <a:ext cx="0" cy="10382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2514600" y="2667000"/>
            <a:ext cx="3886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H="1">
            <a:off x="2514600" y="3705225"/>
            <a:ext cx="3886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ight Brace 14"/>
          <p:cNvSpPr/>
          <p:nvPr/>
        </p:nvSpPr>
        <p:spPr bwMode="auto">
          <a:xfrm>
            <a:off x="2514600" y="2667000"/>
            <a:ext cx="152400" cy="1066800"/>
          </a:xfrm>
          <a:prstGeom prst="rightBrac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3200" y="2971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sym typeface="Symbol"/>
              </a:rPr>
              <a:t>e=y-a-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bBuzz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533400"/>
            <a:ext cx="8458200" cy="12954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Standard Deviation of the Residuals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057400"/>
            <a:ext cx="5715000" cy="23622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Standard deviation of </a:t>
            </a:r>
            <a:r>
              <a:rPr lang="el-GR" sz="2400" dirty="0" smtClean="0">
                <a:cs typeface="Arial" charset="0"/>
              </a:rPr>
              <a:t>ε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 = </a:t>
            </a:r>
            <a:r>
              <a:rPr lang="en-US" sz="2400" dirty="0" err="1" smtClean="0">
                <a:cs typeface="Arial" charset="0"/>
              </a:rPr>
              <a:t>y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-</a:t>
            </a:r>
            <a:r>
              <a:rPr lang="el-GR" sz="2400" dirty="0" smtClean="0">
                <a:cs typeface="Arial" charset="0"/>
              </a:rPr>
              <a:t>α</a:t>
            </a:r>
            <a:r>
              <a:rPr lang="en-US" sz="2400" dirty="0" smtClean="0">
                <a:cs typeface="Arial" charset="0"/>
              </a:rPr>
              <a:t>-</a:t>
            </a:r>
            <a:r>
              <a:rPr lang="el-GR" sz="2400" dirty="0" smtClean="0">
                <a:cs typeface="Arial" charset="0"/>
              </a:rPr>
              <a:t>β</a:t>
            </a:r>
            <a:r>
              <a:rPr lang="en-US" sz="2400" dirty="0" smtClean="0">
                <a:cs typeface="Arial" charset="0"/>
              </a:rPr>
              <a:t>x</a:t>
            </a:r>
            <a:r>
              <a:rPr lang="en-US" sz="2400" baseline="-25000" dirty="0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 is </a:t>
            </a:r>
            <a:r>
              <a:rPr lang="el-GR" sz="2400" dirty="0" smtClean="0">
                <a:cs typeface="Arial" charset="0"/>
              </a:rPr>
              <a:t>σ</a:t>
            </a:r>
            <a:endParaRPr lang="en-US" sz="2400" dirty="0" smtClean="0">
              <a:cs typeface="Arial" charset="0"/>
            </a:endParaRPr>
          </a:p>
          <a:p>
            <a:pPr eaLnBrk="1" hangingPunct="1"/>
            <a:r>
              <a:rPr lang="el-GR" sz="2400" dirty="0" smtClean="0">
                <a:cs typeface="Arial" charset="0"/>
              </a:rPr>
              <a:t>σ</a:t>
            </a:r>
            <a:r>
              <a:rPr lang="en-US" sz="2400" dirty="0" smtClean="0">
                <a:cs typeface="Arial" charset="0"/>
              </a:rPr>
              <a:t> = √E[</a:t>
            </a:r>
            <a:r>
              <a:rPr lang="el-GR" sz="2400" dirty="0" smtClean="0">
                <a:cs typeface="Arial" charset="0"/>
              </a:rPr>
              <a:t>ε</a:t>
            </a:r>
            <a:r>
              <a:rPr lang="en-US" sz="2400" baseline="-25000" dirty="0" smtClean="0">
                <a:cs typeface="Arial" charset="0"/>
              </a:rPr>
              <a:t>i</a:t>
            </a:r>
            <a:r>
              <a:rPr lang="en-US" sz="2400" baseline="30000" dirty="0" smtClean="0">
                <a:cs typeface="Arial" charset="0"/>
              </a:rPr>
              <a:t>2</a:t>
            </a:r>
            <a:r>
              <a:rPr lang="en-US" sz="2400" dirty="0" smtClean="0">
                <a:cs typeface="Arial" charset="0"/>
              </a:rPr>
              <a:t>] (Mean of </a:t>
            </a:r>
            <a:r>
              <a:rPr lang="el-GR" sz="2400" dirty="0" smtClean="0">
                <a:cs typeface="Arial" charset="0"/>
              </a:rPr>
              <a:t>ε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 is zero)</a:t>
            </a:r>
          </a:p>
          <a:p>
            <a:pPr eaLnBrk="1" hangingPunct="1"/>
            <a:r>
              <a:rPr lang="en-US" sz="2400" dirty="0" smtClean="0">
                <a:cs typeface="Arial" charset="0"/>
              </a:rPr>
              <a:t>Sample a and b estimate </a:t>
            </a:r>
            <a:r>
              <a:rPr lang="el-GR" sz="2400" dirty="0" smtClean="0">
                <a:cs typeface="Arial" charset="0"/>
              </a:rPr>
              <a:t>α</a:t>
            </a:r>
            <a:r>
              <a:rPr lang="en-US" sz="2400" dirty="0" smtClean="0">
                <a:cs typeface="Arial" charset="0"/>
              </a:rPr>
              <a:t> and </a:t>
            </a:r>
            <a:r>
              <a:rPr lang="el-GR" sz="2400" dirty="0" smtClean="0">
                <a:cs typeface="Arial" charset="0"/>
              </a:rPr>
              <a:t>β</a:t>
            </a:r>
            <a:r>
              <a:rPr lang="en-US" sz="2400" dirty="0" smtClean="0">
                <a:cs typeface="Arial" charset="0"/>
              </a:rPr>
              <a:t> </a:t>
            </a:r>
          </a:p>
          <a:p>
            <a:pPr eaLnBrk="1" hangingPunct="1"/>
            <a:r>
              <a:rPr lang="en-US" sz="2400" dirty="0" smtClean="0">
                <a:cs typeface="Arial" charset="0"/>
              </a:rPr>
              <a:t>Residual </a:t>
            </a:r>
            <a:r>
              <a:rPr lang="en-US" sz="2400" dirty="0" err="1" smtClean="0">
                <a:cs typeface="Arial" charset="0"/>
              </a:rPr>
              <a:t>e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 = </a:t>
            </a:r>
            <a:r>
              <a:rPr lang="en-US" sz="2400" dirty="0" err="1" smtClean="0">
                <a:cs typeface="Arial" charset="0"/>
              </a:rPr>
              <a:t>y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baseline="-25000" dirty="0" smtClean="0">
                <a:cs typeface="Arial" charset="0"/>
              </a:rPr>
              <a:t> </a:t>
            </a:r>
            <a:r>
              <a:rPr lang="en-US" sz="2400" dirty="0">
                <a:cs typeface="Arial" charset="0"/>
              </a:rPr>
              <a:t>– a – </a:t>
            </a:r>
            <a:r>
              <a:rPr lang="en-US" sz="2400" dirty="0" err="1">
                <a:cs typeface="Arial" charset="0"/>
              </a:rPr>
              <a:t>bx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 estimates </a:t>
            </a:r>
            <a:r>
              <a:rPr lang="el-GR" sz="2400" dirty="0" smtClean="0">
                <a:cs typeface="Arial" charset="0"/>
              </a:rPr>
              <a:t>ε</a:t>
            </a:r>
            <a:r>
              <a:rPr lang="en-US" sz="2400" baseline="-25000" dirty="0" err="1" smtClean="0">
                <a:cs typeface="Arial" charset="0"/>
              </a:rPr>
              <a:t>i</a:t>
            </a:r>
            <a:r>
              <a:rPr lang="en-US" sz="2400" dirty="0" smtClean="0">
                <a:cs typeface="Arial" charset="0"/>
              </a:rPr>
              <a:t> </a:t>
            </a:r>
          </a:p>
          <a:p>
            <a:pPr eaLnBrk="1" hangingPunct="1"/>
            <a:r>
              <a:rPr lang="en-US" sz="2400" dirty="0" smtClean="0">
                <a:cs typeface="Arial" charset="0"/>
              </a:rPr>
              <a:t>Use √(1/N-2)</a:t>
            </a:r>
            <a:r>
              <a:rPr lang="el-GR" sz="2400" dirty="0" smtClean="0">
                <a:cs typeface="Arial" charset="0"/>
              </a:rPr>
              <a:t>Σ</a:t>
            </a:r>
            <a:r>
              <a:rPr lang="en-US" sz="2400" dirty="0" smtClean="0">
                <a:cs typeface="Arial" charset="0"/>
              </a:rPr>
              <a:t>e</a:t>
            </a:r>
            <a:r>
              <a:rPr lang="en-US" sz="2400" baseline="-25000" dirty="0" smtClean="0">
                <a:cs typeface="Arial" charset="0"/>
              </a:rPr>
              <a:t>i</a:t>
            </a:r>
            <a:r>
              <a:rPr lang="en-US" sz="2400" baseline="30000" dirty="0" smtClean="0">
                <a:cs typeface="Arial" charset="0"/>
              </a:rPr>
              <a:t>2</a:t>
            </a:r>
            <a:r>
              <a:rPr lang="en-US" sz="2400" dirty="0" smtClean="0">
                <a:cs typeface="Arial" charset="0"/>
              </a:rPr>
              <a:t> to estimate </a:t>
            </a:r>
            <a:r>
              <a:rPr lang="el-GR" sz="2400" dirty="0" smtClean="0">
                <a:cs typeface="Arial" charset="0"/>
              </a:rPr>
              <a:t>σ</a:t>
            </a:r>
            <a:r>
              <a:rPr lang="en-US" sz="2400" dirty="0">
                <a:cs typeface="Arial" charset="0"/>
              </a:rPr>
              <a:t>.</a:t>
            </a:r>
            <a:endParaRPr lang="el-GR" sz="2400" dirty="0" smtClean="0">
              <a:cs typeface="Arial" charset="0"/>
            </a:endParaRPr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017728"/>
              </p:ext>
            </p:extLst>
          </p:nvPr>
        </p:nvGraphicFramePr>
        <p:xfrm>
          <a:off x="533400" y="4851444"/>
          <a:ext cx="4116387" cy="927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Equation" r:id="rId4" imgW="1917700" imgH="431800" progId="Equation.DSMT4">
                  <p:embed/>
                </p:oleObj>
              </mc:Choice>
              <mc:Fallback>
                <p:oleObj name="Equation" r:id="rId4" imgW="1917700" imgH="4318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851444"/>
                        <a:ext cx="4116387" cy="9271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876800" y="4714875"/>
            <a:ext cx="411480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Why </a:t>
            </a:r>
            <a:r>
              <a:rPr lang="en-US" smtClean="0"/>
              <a:t>N-2</a:t>
            </a:r>
            <a:r>
              <a:rPr lang="en-US"/>
              <a:t>?  Relates to the fact that two parameters (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,</a:t>
            </a:r>
            <a:r>
              <a:rPr lang="el-GR">
                <a:cs typeface="Arial" charset="0"/>
              </a:rPr>
              <a:t>β</a:t>
            </a:r>
            <a:r>
              <a:rPr lang="en-US">
                <a:cs typeface="Arial" charset="0"/>
              </a:rPr>
              <a:t>) were estimated</a:t>
            </a:r>
            <a:r>
              <a:rPr lang="en-US" smtClean="0">
                <a:cs typeface="Arial" charset="0"/>
              </a:rPr>
              <a:t>.  Same reason N-1 was used to compute a sample variance.</a:t>
            </a:r>
            <a:endParaRPr lang="el-GR"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4743271"/>
            <a:ext cx="4267200" cy="1200329"/>
          </a:xfrm>
          <a:prstGeom prst="rect">
            <a:avLst/>
          </a:prstGeom>
          <a:solidFill>
            <a:schemeClr val="accent1">
              <a:alpha val="22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Residuals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60" y="1433513"/>
            <a:ext cx="8009115" cy="420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7453975" y="1752600"/>
            <a:ext cx="904875" cy="3886200"/>
          </a:xfrm>
          <a:prstGeom prst="rect">
            <a:avLst/>
          </a:prstGeom>
          <a:solidFill>
            <a:schemeClr val="accent1">
              <a:alpha val="22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Summary: Regression Computations</a:t>
            </a:r>
          </a:p>
        </p:txBody>
      </p:sp>
      <p:graphicFrame>
        <p:nvGraphicFramePr>
          <p:cNvPr id="2048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469509"/>
              </p:ext>
            </p:extLst>
          </p:nvPr>
        </p:nvGraphicFramePr>
        <p:xfrm>
          <a:off x="685800" y="1981200"/>
          <a:ext cx="4017807" cy="349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4" name="Equation" r:id="rId4" imgW="2921000" imgH="2540000" progId="Equation.DSMT4">
                  <p:embed/>
                </p:oleObj>
              </mc:Choice>
              <mc:Fallback>
                <p:oleObj name="Equation" r:id="rId4" imgW="2921000" imgH="254000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4017807" cy="349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122578"/>
              </p:ext>
            </p:extLst>
          </p:nvPr>
        </p:nvGraphicFramePr>
        <p:xfrm>
          <a:off x="5246688" y="2286000"/>
          <a:ext cx="3306762" cy="295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Equation" r:id="rId6" imgW="1777680" imgH="1587240" progId="Equation.DSMT4">
                  <p:embed/>
                </p:oleObj>
              </mc:Choice>
              <mc:Fallback>
                <p:oleObj name="Equation" r:id="rId6" imgW="1777680" imgH="1587240" progId="Equation.DSMT4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6688" y="2286000"/>
                        <a:ext cx="3306762" cy="295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Using s</a:t>
            </a:r>
            <a:r>
              <a:rPr lang="en-US" baseline="-25000" dirty="0" smtClean="0"/>
              <a:t>e</a:t>
            </a:r>
            <a:r>
              <a:rPr lang="en-US" dirty="0" smtClean="0"/>
              <a:t> to identify outliers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1600200" y="1371600"/>
            <a:ext cx="7010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Remember the empirical rule, </a:t>
            </a:r>
            <a:r>
              <a:rPr lang="en-US" smtClean="0"/>
              <a:t>95% </a:t>
            </a:r>
            <a:r>
              <a:rPr lang="en-US"/>
              <a:t>of observations will lie within mean </a:t>
            </a:r>
            <a:r>
              <a:rPr lang="en-US">
                <a:cs typeface="Arial" charset="0"/>
              </a:rPr>
              <a:t>± </a:t>
            </a:r>
            <a:r>
              <a:rPr lang="en-US" smtClean="0">
                <a:cs typeface="Arial" charset="0"/>
              </a:rPr>
              <a:t>2 </a:t>
            </a:r>
            <a:r>
              <a:rPr lang="en-US">
                <a:cs typeface="Arial" charset="0"/>
              </a:rPr>
              <a:t>standard deviations?  We show (a+bx) </a:t>
            </a:r>
            <a:r>
              <a:rPr lang="en-US"/>
              <a:t>±</a:t>
            </a:r>
            <a:r>
              <a:rPr lang="en-US">
                <a:cs typeface="Arial" charset="0"/>
              </a:rPr>
              <a:t> </a:t>
            </a:r>
            <a:r>
              <a:rPr lang="en-US" smtClean="0">
                <a:cs typeface="Arial" charset="0"/>
              </a:rPr>
              <a:t>2s</a:t>
            </a:r>
            <a:r>
              <a:rPr lang="en-US" baseline="-25000" smtClean="0">
                <a:cs typeface="Arial" charset="0"/>
              </a:rPr>
              <a:t>e</a:t>
            </a:r>
            <a:r>
              <a:rPr lang="en-US" smtClean="0">
                <a:cs typeface="Arial" charset="0"/>
              </a:rPr>
              <a:t> </a:t>
            </a:r>
            <a:r>
              <a:rPr lang="en-US">
                <a:cs typeface="Arial" charset="0"/>
              </a:rPr>
              <a:t>below.)</a:t>
            </a:r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7162800" y="2057400"/>
            <a:ext cx="1524000" cy="3416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 smtClean="0"/>
              <a:t>This point is 2.2 standard </a:t>
            </a:r>
            <a:r>
              <a:rPr lang="en-US" sz="1600" b="1"/>
              <a:t>deviations from the </a:t>
            </a:r>
            <a:r>
              <a:rPr lang="en-US" sz="1600" b="1" smtClean="0"/>
              <a:t>regression.</a:t>
            </a:r>
            <a:endParaRPr lang="en-US" sz="1600" b="1"/>
          </a:p>
          <a:p>
            <a:pPr>
              <a:spcBef>
                <a:spcPct val="50000"/>
              </a:spcBef>
            </a:pPr>
            <a:r>
              <a:rPr lang="en-US" sz="1600" b="1"/>
              <a:t>Only </a:t>
            </a:r>
            <a:r>
              <a:rPr lang="en-US" sz="1600" b="1" smtClean="0"/>
              <a:t>3.2% </a:t>
            </a:r>
            <a:r>
              <a:rPr lang="en-US" sz="1600" b="1"/>
              <a:t>of the </a:t>
            </a:r>
            <a:r>
              <a:rPr lang="en-US" sz="1600" b="1" smtClean="0"/>
              <a:t>62 </a:t>
            </a:r>
            <a:r>
              <a:rPr lang="en-US" sz="1600" b="1"/>
              <a:t>observations lie outside the bounds. (We will refine this later.)</a:t>
            </a: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2057400" y="2867025"/>
            <a:ext cx="4191000" cy="1524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2590800" y="4286250"/>
            <a:ext cx="4191000" cy="1524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5943600" y="2209800"/>
            <a:ext cx="12954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6372225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Linear Regression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04800" y="2119312"/>
            <a:ext cx="1371600" cy="928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Sample Regression  Line</a:t>
            </a:r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2600"/>
            <a:ext cx="62865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219200" y="2286000"/>
            <a:ext cx="2286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11779"/>
            <a:ext cx="7239000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6242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Results to Report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4286020" cy="339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40991"/>
            <a:ext cx="39052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1905000" y="3962400"/>
            <a:ext cx="7620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29200" y="1828800"/>
            <a:ext cx="3810000" cy="230832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smtClean="0"/>
              <a:t>The Reported Results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791200" y="2438400"/>
            <a:ext cx="2743200" cy="107721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/>
              <a:t>Estimated equation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64916" y="1300164"/>
            <a:ext cx="2971800" cy="366712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3505200" y="1483520"/>
            <a:ext cx="2286000" cy="9548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464916" y="1757362"/>
            <a:ext cx="1485900" cy="681037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953000" y="1653569"/>
            <a:ext cx="2895600" cy="15696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/>
              <a:t>Estimated coefficients </a:t>
            </a:r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a </a:t>
            </a:r>
            <a:r>
              <a:rPr lang="en-US" sz="3200" b="1"/>
              <a:t>and b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1950816" y="2209800"/>
            <a:ext cx="300218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489994" y="2438399"/>
            <a:ext cx="957806" cy="495301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029200" y="2148870"/>
            <a:ext cx="3276600" cy="15696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/>
              <a:t>S = </a:t>
            </a:r>
            <a:r>
              <a:rPr lang="en-US" sz="3200" b="1" smtClean="0"/>
              <a:t>s</a:t>
            </a:r>
            <a:r>
              <a:rPr lang="en-US" sz="3200" b="1" baseline="-25000" smtClean="0"/>
              <a:t>e</a:t>
            </a:r>
            <a:r>
              <a:rPr lang="en-US" sz="3200" b="1" smtClean="0"/>
              <a:t> = estimated std. </a:t>
            </a:r>
            <a:r>
              <a:rPr lang="en-US" sz="3200" b="1"/>
              <a:t>deviation of </a:t>
            </a:r>
            <a:r>
              <a:rPr lang="el-GR" sz="3200" b="1">
                <a:cs typeface="Arial" charset="0"/>
              </a:rPr>
              <a:t>ε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1600200" y="2895600"/>
            <a:ext cx="34290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168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0"/>
            <a:ext cx="3276600" cy="183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1447800" y="2438399"/>
            <a:ext cx="1066800" cy="495301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257800" y="1913602"/>
            <a:ext cx="3505200" cy="206210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/>
              <a:t>Square of the sample correlation between x and y</a:t>
            </a:r>
          </a:p>
        </p:txBody>
      </p:sp>
      <p:cxnSp>
        <p:nvCxnSpPr>
          <p:cNvPr id="3" name="Straight Arrow Connector 2"/>
          <p:cNvCxnSpPr>
            <a:stCxn id="7" idx="1"/>
          </p:cNvCxnSpPr>
          <p:nvPr/>
        </p:nvCxnSpPr>
        <p:spPr bwMode="auto">
          <a:xfrm flipH="1" flipV="1">
            <a:off x="2514600" y="2933700"/>
            <a:ext cx="2743200" cy="10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791200" y="3002897"/>
            <a:ext cx="2895600" cy="230832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smtClean="0"/>
              <a:t>N-2 </a:t>
            </a:r>
            <a:r>
              <a:rPr lang="en-US" sz="3200" b="1"/>
              <a:t>= degrees of </a:t>
            </a:r>
            <a:r>
              <a:rPr lang="en-US" sz="3200" b="1" smtClean="0"/>
              <a:t>freedom</a:t>
            </a:r>
          </a:p>
          <a:p>
            <a:pPr>
              <a:spcBef>
                <a:spcPct val="50000"/>
              </a:spcBef>
            </a:pPr>
            <a:r>
              <a:rPr lang="en-US" sz="3200" b="1" smtClean="0"/>
              <a:t>N-1 = sample size minus 1</a:t>
            </a:r>
            <a:endParaRPr lang="en-US" sz="3200" b="1"/>
          </a:p>
        </p:txBody>
      </p:sp>
      <p:sp>
        <p:nvSpPr>
          <p:cNvPr id="5" name="Rectangle 4"/>
          <p:cNvSpPr/>
          <p:nvPr/>
        </p:nvSpPr>
        <p:spPr bwMode="auto">
          <a:xfrm>
            <a:off x="1600200" y="3696845"/>
            <a:ext cx="381000" cy="417955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" name="Straight Arrow Connector 2"/>
          <p:cNvCxnSpPr>
            <a:stCxn id="4" idx="1"/>
          </p:cNvCxnSpPr>
          <p:nvPr/>
        </p:nvCxnSpPr>
        <p:spPr bwMode="auto">
          <a:xfrm flipH="1">
            <a:off x="1981200" y="4157059"/>
            <a:ext cx="38100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5257800" y="2878298"/>
            <a:ext cx="2895600" cy="206210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/>
              <a:t>Sum of squared residuals, </a:t>
            </a:r>
            <a:r>
              <a:rPr lang="el-GR" sz="3200" b="1">
                <a:cs typeface="Arial" charset="0"/>
              </a:rPr>
              <a:t>Σ</a:t>
            </a:r>
            <a:r>
              <a:rPr lang="en-US" sz="3200" b="1" baseline="-25000">
                <a:cs typeface="Arial" charset="0"/>
              </a:rPr>
              <a:t>i</a:t>
            </a:r>
            <a:r>
              <a:rPr lang="en-US" sz="3200" b="1">
                <a:cs typeface="Arial" charset="0"/>
              </a:rPr>
              <a:t>e</a:t>
            </a:r>
            <a:r>
              <a:rPr lang="en-US" sz="3200" b="1" baseline="-25000">
                <a:cs typeface="Arial" charset="0"/>
              </a:rPr>
              <a:t>i</a:t>
            </a:r>
            <a:r>
              <a:rPr lang="en-US" sz="3200" b="1" baseline="30000">
                <a:cs typeface="Arial" charset="0"/>
              </a:rPr>
              <a:t>2</a:t>
            </a:r>
            <a:endParaRPr lang="el-GR" sz="3200" b="1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958050" y="3719995"/>
            <a:ext cx="609600" cy="189355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 flipV="1">
            <a:off x="2567650" y="3909350"/>
            <a:ext cx="2690150" cy="1292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5257800" y="3588752"/>
            <a:ext cx="1905000" cy="5847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smtClean="0"/>
              <a:t>S</a:t>
            </a:r>
            <a:r>
              <a:rPr lang="en-US" sz="3200" b="1" baseline="30000" smtClean="0"/>
              <a:t>2 </a:t>
            </a:r>
            <a:r>
              <a:rPr lang="en-US" sz="3200" b="1" smtClean="0"/>
              <a:t> = s</a:t>
            </a:r>
            <a:r>
              <a:rPr lang="en-US" sz="3200" b="1" baseline="-25000" smtClean="0"/>
              <a:t>e</a:t>
            </a:r>
            <a:r>
              <a:rPr lang="en-US" sz="3200" b="1" baseline="30000" smtClean="0"/>
              <a:t>2</a:t>
            </a:r>
            <a:endParaRPr lang="en-US" sz="3200" b="1"/>
          </a:p>
        </p:txBody>
      </p:sp>
      <p:sp>
        <p:nvSpPr>
          <p:cNvPr id="5" name="Rectangle 4"/>
          <p:cNvSpPr/>
          <p:nvPr/>
        </p:nvSpPr>
        <p:spPr bwMode="auto">
          <a:xfrm>
            <a:off x="2590800" y="3719995"/>
            <a:ext cx="609600" cy="189355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3200400" y="3909350"/>
            <a:ext cx="20574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838055"/>
              </p:ext>
            </p:extLst>
          </p:nvPr>
        </p:nvGraphicFramePr>
        <p:xfrm>
          <a:off x="4405313" y="3429000"/>
          <a:ext cx="2189162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0" name="Equation" r:id="rId5" imgW="965160" imgH="444240" progId="Equation.DSMT4">
                  <p:embed/>
                </p:oleObj>
              </mc:Choice>
              <mc:Fallback>
                <p:oleObj name="Equation" r:id="rId5" imgW="965160" imgH="4442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313" y="3429000"/>
                        <a:ext cx="2189162" cy="1008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4419600" y="3429000"/>
            <a:ext cx="2286000" cy="1066800"/>
          </a:xfrm>
          <a:prstGeom prst="rect">
            <a:avLst/>
          </a:prstGeom>
          <a:solidFill>
            <a:srgbClr val="FFFFFF">
              <a:alpha val="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81200" y="3872395"/>
            <a:ext cx="609600" cy="189355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2590800" y="4061750"/>
            <a:ext cx="18288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216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0137"/>
            <a:ext cx="6553200" cy="53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259611"/>
              </p:ext>
            </p:extLst>
          </p:nvPr>
        </p:nvGraphicFramePr>
        <p:xfrm>
          <a:off x="4405313" y="1792288"/>
          <a:ext cx="4522787" cy="152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9" name="Equation" r:id="rId5" imgW="1993680" imgH="672840" progId="Equation.DSMT4">
                  <p:embed/>
                </p:oleObj>
              </mc:Choice>
              <mc:Fallback>
                <p:oleObj name="Equation" r:id="rId5" imgW="1993680" imgH="672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313" y="1792288"/>
                        <a:ext cx="4522787" cy="1525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4419600" y="1676400"/>
            <a:ext cx="4495800" cy="1624891"/>
          </a:xfrm>
          <a:prstGeom prst="rect">
            <a:avLst/>
          </a:prstGeom>
          <a:solidFill>
            <a:srgbClr val="FFFFFF">
              <a:alpha val="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524000" y="2590800"/>
            <a:ext cx="1066800" cy="203909"/>
          </a:xfrm>
          <a:prstGeom prst="rect">
            <a:avLst/>
          </a:prstGeom>
          <a:solidFill>
            <a:srgbClr val="FF00FF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590800" y="2590800"/>
            <a:ext cx="2057400" cy="1043883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514600" y="2946400"/>
            <a:ext cx="2603500" cy="1069283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4864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Model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Constructed to provide a framework for interpreting the observed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is the meaning of the observed relationship (assuming there is one)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How it’s used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Prediction:  What reason is there to assume that we can use sample observations to predict outcomes?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Testing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Cost Model</a:t>
            </a: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" y="1752600"/>
            <a:ext cx="2409825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4228032" y="2810668"/>
            <a:ext cx="3810000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Electricity.mpj</a:t>
            </a:r>
          </a:p>
          <a:p>
            <a:pPr>
              <a:spcBef>
                <a:spcPct val="50000"/>
              </a:spcBef>
            </a:pPr>
            <a:r>
              <a:rPr lang="en-US"/>
              <a:t>Total cost in $Million</a:t>
            </a:r>
          </a:p>
          <a:p>
            <a:pPr>
              <a:spcBef>
                <a:spcPct val="50000"/>
              </a:spcBef>
            </a:pPr>
            <a:r>
              <a:rPr lang="en-US"/>
              <a:t>Output in Million KWH</a:t>
            </a:r>
          </a:p>
          <a:p>
            <a:pPr>
              <a:spcBef>
                <a:spcPct val="50000"/>
              </a:spcBef>
            </a:pPr>
            <a:r>
              <a:rPr lang="en-US"/>
              <a:t>N = 123 American electric utilities</a:t>
            </a:r>
          </a:p>
          <a:p>
            <a:pPr>
              <a:spcBef>
                <a:spcPct val="50000"/>
              </a:spcBef>
            </a:pPr>
            <a:r>
              <a:rPr lang="en-US"/>
              <a:t>Model:  Cost  =  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  +  </a:t>
            </a:r>
            <a:r>
              <a:rPr lang="el-GR">
                <a:cs typeface="Arial" charset="0"/>
              </a:rPr>
              <a:t>β</a:t>
            </a:r>
            <a:r>
              <a:rPr lang="en-US">
                <a:cs typeface="Arial" charset="0"/>
              </a:rPr>
              <a:t>KWH  +  </a:t>
            </a:r>
            <a:r>
              <a:rPr lang="el-GR">
                <a:cs typeface="Arial" charset="0"/>
              </a:rPr>
              <a:t>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Relationship</a:t>
            </a:r>
          </a:p>
        </p:txBody>
      </p:sp>
      <p:graphicFrame>
        <p:nvGraphicFramePr>
          <p:cNvPr id="34819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561181"/>
              </p:ext>
            </p:extLst>
          </p:nvPr>
        </p:nvGraphicFramePr>
        <p:xfrm>
          <a:off x="1676400" y="1752600"/>
          <a:ext cx="6400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Graph" r:id="rId3" imgW="5486400" imgH="3657600" progId="">
                  <p:embed/>
                </p:oleObj>
              </mc:Choice>
              <mc:Fallback>
                <p:oleObj name="Graph" r:id="rId3" imgW="5486400" imgH="3657600" progId="">
                  <p:embed/>
                  <p:pic>
                    <p:nvPicPr>
                      <p:cNvPr id="0" name="Picture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52600"/>
                        <a:ext cx="64008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Sample Regression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3131"/>
            <a:ext cx="7961800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Interpreting the Model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81200"/>
            <a:ext cx="7467600" cy="4114800"/>
          </a:xfrm>
        </p:spPr>
        <p:txBody>
          <a:bodyPr/>
          <a:lstStyle/>
          <a:p>
            <a:pPr eaLnBrk="1" hangingPunct="1"/>
            <a:r>
              <a:rPr lang="en-US" smtClean="0"/>
              <a:t>Cost = 2.44 + 0.00529 Output + e</a:t>
            </a:r>
          </a:p>
          <a:p>
            <a:pPr eaLnBrk="1" hangingPunct="1"/>
            <a:r>
              <a:rPr lang="en-US" smtClean="0"/>
              <a:t>Cost is $Million, Output is Million KWH.</a:t>
            </a:r>
          </a:p>
          <a:p>
            <a:pPr eaLnBrk="1" hangingPunct="1"/>
            <a:r>
              <a:rPr lang="en-US" smtClean="0"/>
              <a:t>Fixed Cost = Cost when output = 0 </a:t>
            </a:r>
            <a:br>
              <a:rPr lang="en-US" smtClean="0"/>
            </a:br>
            <a:r>
              <a:rPr lang="en-US" smtClean="0"/>
              <a:t>Fixed Cost = $2.44Million</a:t>
            </a:r>
          </a:p>
          <a:p>
            <a:pPr eaLnBrk="1" hangingPunct="1"/>
            <a:r>
              <a:rPr lang="en-US" smtClean="0"/>
              <a:t>Marginal cost </a:t>
            </a:r>
            <a:br>
              <a:rPr lang="en-US" smtClean="0"/>
            </a:br>
            <a:r>
              <a:rPr lang="en-US" smtClean="0"/>
              <a:t>= Change in cost/change in output</a:t>
            </a:r>
            <a:br>
              <a:rPr lang="en-US" smtClean="0"/>
            </a:br>
            <a:r>
              <a:rPr lang="en-US" smtClean="0"/>
              <a:t>= .00529 * $Million/Million KWH</a:t>
            </a:r>
            <a:br>
              <a:rPr lang="en-US" smtClean="0"/>
            </a:br>
            <a:r>
              <a:rPr lang="en-US" smtClean="0"/>
              <a:t>= .00529 $/KWH = 0.529 cents/KWH.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209800"/>
            <a:ext cx="6477000" cy="2895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Linear regression model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Assumptions of the </a:t>
            </a:r>
            <a:r>
              <a:rPr lang="en-US" dirty="0" smtClean="0"/>
              <a:t>model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Residuals and disturbances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Estimating the parameters of the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Regression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Disturbance standard deviation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Computation of the estimated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3078</TotalTime>
  <Words>626</Words>
  <Application>Microsoft Office PowerPoint</Application>
  <PresentationFormat>On-screen Show (4:3)</PresentationFormat>
  <Paragraphs>135</Paragraphs>
  <Slides>39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1_Level</vt:lpstr>
      <vt:lpstr>Equation</vt:lpstr>
      <vt:lpstr>Graph</vt:lpstr>
      <vt:lpstr>Statistics and Data Analysis</vt:lpstr>
      <vt:lpstr>Statistics and Data Analysis</vt:lpstr>
      <vt:lpstr>Regression Modeling</vt:lpstr>
      <vt:lpstr>                    A Linear Regression</vt:lpstr>
      <vt:lpstr>Data and Relationship</vt:lpstr>
      <vt:lpstr>Modeling the Underlying Process</vt:lpstr>
      <vt:lpstr>The Population Regression</vt:lpstr>
      <vt:lpstr>The Data Include the Noise</vt:lpstr>
      <vt:lpstr>What explains the noise? What explains the variation in fuel bills?</vt:lpstr>
      <vt:lpstr>Noisy Data? What explains the variation in milk production other than number of cows?</vt:lpstr>
      <vt:lpstr>Assumptions</vt:lpstr>
      <vt:lpstr>Model Assumptions</vt:lpstr>
      <vt:lpstr>We will use the data to estimate  and β</vt:lpstr>
      <vt:lpstr>We also want to estimate 2  =√E[εi2] </vt:lpstr>
      <vt:lpstr>Standard Deviation of the Residuals</vt:lpstr>
      <vt:lpstr>Residuals</vt:lpstr>
      <vt:lpstr>Summary: Regression Computations</vt:lpstr>
      <vt:lpstr>Using se to identify outliers</vt:lpstr>
      <vt:lpstr>PowerPoint Presentation</vt:lpstr>
      <vt:lpstr>Linear Regression</vt:lpstr>
      <vt:lpstr>PowerPoint Presentation</vt:lpstr>
      <vt:lpstr>PowerPoint Presentation</vt:lpstr>
      <vt:lpstr>Results to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Model</vt:lpstr>
      <vt:lpstr>A Cost Model</vt:lpstr>
      <vt:lpstr>Cost Relationship</vt:lpstr>
      <vt:lpstr>Sample Regression</vt:lpstr>
      <vt:lpstr>Interpreting the Model</vt:lpstr>
      <vt:lpstr>Summary</vt:lpstr>
    </vt:vector>
  </TitlesOfParts>
  <Company>Econometric Software,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</cp:lastModifiedBy>
  <cp:revision>98</cp:revision>
  <dcterms:created xsi:type="dcterms:W3CDTF">2007-07-27T17:18:39Z</dcterms:created>
  <dcterms:modified xsi:type="dcterms:W3CDTF">2014-07-07T18:11:46Z</dcterms:modified>
</cp:coreProperties>
</file>